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61" r:id="rId4"/>
    <p:sldId id="292" r:id="rId5"/>
    <p:sldId id="293" r:id="rId6"/>
    <p:sldId id="294" r:id="rId7"/>
    <p:sldId id="291" r:id="rId8"/>
    <p:sldId id="296" r:id="rId9"/>
    <p:sldId id="297" r:id="rId10"/>
    <p:sldId id="298" r:id="rId11"/>
    <p:sldId id="295" r:id="rId12"/>
    <p:sldId id="299" r:id="rId13"/>
    <p:sldId id="300" r:id="rId14"/>
    <p:sldId id="301" r:id="rId15"/>
    <p:sldId id="308" r:id="rId16"/>
    <p:sldId id="302" r:id="rId17"/>
    <p:sldId id="304" r:id="rId18"/>
    <p:sldId id="306" r:id="rId19"/>
    <p:sldId id="303" r:id="rId20"/>
    <p:sldId id="309" r:id="rId21"/>
    <p:sldId id="305" r:id="rId22"/>
    <p:sldId id="307" r:id="rId23"/>
    <p:sldId id="276" r:id="rId24"/>
    <p:sldId id="310" r:id="rId25"/>
  </p:sldIdLst>
  <p:sldSz cx="9144000" cy="5143500" type="screen16x9"/>
  <p:notesSz cx="6858000" cy="9144000"/>
  <p:embeddedFontLst>
    <p:embeddedFont>
      <p:font typeface="Anaheim" panose="02000503000000000000" pitchFamily="2" charset="0"/>
      <p:regular r:id="rId27"/>
    </p:embeddedFont>
    <p:embeddedFont>
      <p:font typeface="Bebas Neue" panose="020B0606020202050201" pitchFamily="34" charset="0"/>
      <p:regular r:id="rId28"/>
    </p:embeddedFont>
    <p:embeddedFont>
      <p:font typeface="Maven Pro" panose="020B0604020202020204" charset="0"/>
      <p:regular r:id="rId29"/>
      <p:bold r:id="rId30"/>
    </p:embeddedFont>
    <p:embeddedFont>
      <p:font typeface="Meddon" panose="02000000000000000000" pitchFamily="2" charset="0"/>
      <p:regular r:id="rId31"/>
    </p:embeddedFont>
    <p:embeddedFont>
      <p:font typeface="Nunito Light" pitchFamily="2" charset="0"/>
      <p:regular r:id="rId32"/>
      <p:italic r:id="rId33"/>
    </p:embeddedFont>
    <p:embeddedFont>
      <p:font typeface="Roboto Condensed Light" panose="02000000000000000000" pitchFamily="2" charset="0"/>
      <p:regular r:id="rId34"/>
      <p:italic r:id="rId35"/>
    </p:embeddedFont>
    <p:embeddedFont>
      <p:font typeface="Share Tech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903CB-5F52-4025-80E7-E55EA4C0206A}">
  <a:tblStyle styleId="{51A903CB-5F52-4025-80E7-E55EA4C020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849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580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169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792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343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456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646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207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33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634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341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396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b16c18d105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b16c18d105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434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560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81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463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391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81344" y="240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756292" y="1085276"/>
            <a:ext cx="188650" cy="2468354"/>
            <a:chOff x="250617" y="2402301"/>
            <a:chExt cx="188650" cy="2468354"/>
          </a:xfrm>
        </p:grpSpPr>
        <p:sp>
          <p:nvSpPr>
            <p:cNvPr id="13" name="Google Shape;13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39298" y="21446"/>
            <a:ext cx="98059" cy="1906193"/>
            <a:chOff x="139298" y="21446"/>
            <a:chExt cx="98059" cy="1906193"/>
          </a:xfrm>
        </p:grpSpPr>
        <p:sp>
          <p:nvSpPr>
            <p:cNvPr id="18" name="Google Shape;18;p2"/>
            <p:cNvSpPr/>
            <p:nvPr/>
          </p:nvSpPr>
          <p:spPr>
            <a:xfrm>
              <a:off x="139298" y="1829345"/>
              <a:ext cx="98059" cy="98295"/>
            </a:xfrm>
            <a:custGeom>
              <a:avLst/>
              <a:gdLst/>
              <a:ahLst/>
              <a:cxnLst/>
              <a:rect l="l" t="t" r="r" b="b"/>
              <a:pathLst>
                <a:path w="3742" h="3751" fill="none" extrusionOk="0">
                  <a:moveTo>
                    <a:pt x="1" y="0"/>
                  </a:moveTo>
                  <a:lnTo>
                    <a:pt x="3742" y="0"/>
                  </a:lnTo>
                  <a:lnTo>
                    <a:pt x="3742" y="3750"/>
                  </a:lnTo>
                  <a:lnTo>
                    <a:pt x="1" y="3750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4088" y="21446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14454" y="1881556"/>
            <a:ext cx="121434" cy="2043400"/>
            <a:chOff x="414454" y="1881556"/>
            <a:chExt cx="121434" cy="2043400"/>
          </a:xfrm>
        </p:grpSpPr>
        <p:sp>
          <p:nvSpPr>
            <p:cNvPr id="21" name="Google Shape;21;p2"/>
            <p:cNvSpPr/>
            <p:nvPr/>
          </p:nvSpPr>
          <p:spPr>
            <a:xfrm>
              <a:off x="470939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4454" y="3618720"/>
              <a:ext cx="121434" cy="121434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4936" y="3844499"/>
              <a:ext cx="80469" cy="80458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004644" y="4796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767909" y="1442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6" name="Google Shape;136;p11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37" name="Google Shape;137;p11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140" name="Google Shape;140;p11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143" name="Google Shape;143;p11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1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373850" y="1992131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6441451" y="1992131"/>
            <a:ext cx="1328700" cy="84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373850" y="2760613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31" name="Google Shape;31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329496" y="1091548"/>
            <a:ext cx="199001" cy="2139769"/>
            <a:chOff x="8008096" y="2108910"/>
            <a:chExt cx="199001" cy="2139769"/>
          </a:xfrm>
        </p:grpSpPr>
        <p:sp>
          <p:nvSpPr>
            <p:cNvPr id="36" name="Google Shape;36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Condensed Light"/>
              <a:buChar char="○"/>
              <a:defRPr sz="12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42" name="Google Shape;42;p4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4"/>
          <p:cNvSpPr/>
          <p:nvPr/>
        </p:nvSpPr>
        <p:spPr>
          <a:xfrm>
            <a:off x="7472809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46" name="Google Shape;46;p4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4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49" name="Google Shape;49;p4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4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7145669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6536915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443269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794334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1233415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1" name="Google Shape;71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8612763" y="8677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642025" y="4851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8854450" y="1950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152210" y="4753911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8891288" y="716085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202425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462900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8812359" y="617388"/>
            <a:ext cx="121172" cy="760495"/>
            <a:chOff x="5245196" y="3136513"/>
            <a:chExt cx="121172" cy="760495"/>
          </a:xfrm>
        </p:grpSpPr>
        <p:sp>
          <p:nvSpPr>
            <p:cNvPr id="90" name="Google Shape;90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>
            <a:off x="8702532" y="-474266"/>
            <a:ext cx="188886" cy="1181531"/>
            <a:chOff x="2877432" y="975334"/>
            <a:chExt cx="188886" cy="1181531"/>
          </a:xfrm>
        </p:grpSpPr>
        <p:sp>
          <p:nvSpPr>
            <p:cNvPr id="98" name="Google Shape;98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090746" y="-661332"/>
            <a:ext cx="98059" cy="1147596"/>
            <a:chOff x="3347921" y="16006"/>
            <a:chExt cx="98059" cy="1147596"/>
          </a:xfrm>
        </p:grpSpPr>
        <p:sp>
          <p:nvSpPr>
            <p:cNvPr id="103" name="Google Shape;10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06" name="Google Shape;10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09" name="Google Shape;109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8026047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7698906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090153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996506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347572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786653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124" name="Google Shape;124;p9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29" name="Google Shape;129;p9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https://docs.google.com/spreadsheets/d/1YUPktXSveQq3bkjU0r-5XaivMZVrYDDep__BU80h3JA/copy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713224" y="1145100"/>
            <a:ext cx="5306909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STRUCTURI </a:t>
            </a:r>
            <a:br>
              <a:rPr lang="en" dirty="0"/>
            </a:br>
            <a:r>
              <a:rPr lang="en" dirty="0"/>
              <a:t>DE DATE </a:t>
            </a:r>
            <a:r>
              <a:rPr lang="en" dirty="0">
                <a:solidFill>
                  <a:schemeClr val="accent2"/>
                </a:solidFill>
              </a:rPr>
              <a:t>PRIMUL PROIECT - </a:t>
            </a:r>
            <a:r>
              <a:rPr lang="en" dirty="0"/>
              <a:t>SORTARI</a:t>
            </a:r>
            <a:endParaRPr dirty="0"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Verdeș Maria-Ioana, grupa 131</a:t>
            </a:r>
            <a:endParaRPr dirty="0"/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 SPECIFICE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1726214" y="1983244"/>
            <a:ext cx="903856" cy="337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SHELL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49" name="Google Shape;349;p19"/>
          <p:cNvCxnSpPr>
            <a:cxnSpLocks/>
            <a:stCxn id="337" idx="3"/>
            <a:endCxn id="338" idx="1"/>
          </p:cNvCxnSpPr>
          <p:nvPr/>
        </p:nvCxnSpPr>
        <p:spPr>
          <a:xfrm flipV="1">
            <a:off x="1325091" y="2152241"/>
            <a:ext cx="401123" cy="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aphicFrame>
        <p:nvGraphicFramePr>
          <p:cNvPr id="3" name="Google Shape;1082;p37">
            <a:extLst>
              <a:ext uri="{FF2B5EF4-FFF2-40B4-BE49-F238E27FC236}">
                <a16:creationId xmlns:a16="http://schemas.microsoft.com/office/drawing/2014/main" id="{CE7B26B4-04DF-94EE-95B4-760B74F43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653881"/>
              </p:ext>
            </p:extLst>
          </p:nvPr>
        </p:nvGraphicFramePr>
        <p:xfrm>
          <a:off x="2892006" y="1568466"/>
          <a:ext cx="2332458" cy="2438250"/>
        </p:xfrm>
        <a:graphic>
          <a:graphicData uri="http://schemas.openxmlformats.org/drawingml/2006/table">
            <a:tbl>
              <a:tblPr>
                <a:noFill/>
                <a:tableStyleId>{51A903CB-5F52-4025-80E7-E55EA4C0206A}</a:tableStyleId>
              </a:tblPr>
              <a:tblGrid>
                <a:gridCol w="1166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5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shell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CRE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DES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AS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APR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09677"/>
                  </a:ext>
                </a:extLst>
              </a:tr>
            </a:tbl>
          </a:graphicData>
        </a:graphic>
      </p:graphicFrame>
      <p:sp>
        <p:nvSpPr>
          <p:cNvPr id="2" name="Google Shape;324;p18">
            <a:extLst>
              <a:ext uri="{FF2B5EF4-FFF2-40B4-BE49-F238E27FC236}">
                <a16:creationId xmlns:a16="http://schemas.microsoft.com/office/drawing/2014/main" id="{B42B04B7-BFE5-B497-FA1C-2F7BA4B0098A}"/>
              </a:ext>
            </a:extLst>
          </p:cNvPr>
          <p:cNvSpPr txBox="1"/>
          <p:nvPr/>
        </p:nvSpPr>
        <p:spPr>
          <a:xfrm>
            <a:off x="5819615" y="3152969"/>
            <a:ext cx="3130657" cy="85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</a:t>
            </a:r>
            <a:r>
              <a:rPr lang="en-US" sz="900" b="1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</a:t>
            </a: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ordonate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crescător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des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ordonate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descrescător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as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aproape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sortate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</a:t>
            </a:r>
            <a:r>
              <a:rPr lang="en-US" sz="900" b="1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</a:t>
            </a: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apropiate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" name="Google Shape;324;p18">
            <a:extLst>
              <a:ext uri="{FF2B5EF4-FFF2-40B4-BE49-F238E27FC236}">
                <a16:creationId xmlns:a16="http://schemas.microsoft.com/office/drawing/2014/main" id="{B42F0F1C-8061-3482-AA86-73C4E2B99C04}"/>
              </a:ext>
            </a:extLst>
          </p:cNvPr>
          <p:cNvSpPr txBox="1"/>
          <p:nvPr/>
        </p:nvSpPr>
        <p:spPr>
          <a:xfrm>
            <a:off x="1960889" y="4291960"/>
            <a:ext cx="5757268" cy="5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Rezultatele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afișate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secunde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reprezintă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obținuți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respective de 2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liste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10</a:t>
            </a:r>
            <a:r>
              <a:rPr lang="en-US" sz="1000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având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maximul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10</a:t>
            </a:r>
            <a:r>
              <a:rPr lang="en-US" sz="1000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04780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1715341" y="2694450"/>
            <a:ext cx="903859" cy="33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MERGE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50" name="Google Shape;350;p19"/>
          <p:cNvCxnSpPr>
            <a:cxnSpLocks/>
            <a:stCxn id="341" idx="3"/>
            <a:endCxn id="342" idx="1"/>
          </p:cNvCxnSpPr>
          <p:nvPr/>
        </p:nvCxnSpPr>
        <p:spPr>
          <a:xfrm flipV="1">
            <a:off x="1325078" y="2863446"/>
            <a:ext cx="390263" cy="216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" name="Google Shape;324;p18">
            <a:extLst>
              <a:ext uri="{FF2B5EF4-FFF2-40B4-BE49-F238E27FC236}">
                <a16:creationId xmlns:a16="http://schemas.microsoft.com/office/drawing/2014/main" id="{B1BBBA11-5A6A-B003-61BB-2882EA3AE342}"/>
              </a:ext>
            </a:extLst>
          </p:cNvPr>
          <p:cNvSpPr txBox="1"/>
          <p:nvPr/>
        </p:nvSpPr>
        <p:spPr>
          <a:xfrm>
            <a:off x="2688956" y="1415898"/>
            <a:ext cx="5339166" cy="147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Fiind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un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algoritm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sortare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bazat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comaparații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Merge Sort-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nu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performează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fenomenal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cazul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cu N = 10</a:t>
            </a:r>
            <a:r>
              <a:rPr lang="en-US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8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; cu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toate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acestea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este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rapid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decât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Shell Sort-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Contribuie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considerabil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la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implementarea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algoritmului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Bucket Sort (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ajută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la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sortarea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buckets-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urilor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)</a:t>
            </a:r>
            <a:endParaRPr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3797406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1715341" y="2694450"/>
            <a:ext cx="903859" cy="33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MERGE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50" name="Google Shape;350;p19"/>
          <p:cNvCxnSpPr>
            <a:cxnSpLocks/>
            <a:stCxn id="341" idx="3"/>
            <a:endCxn id="342" idx="1"/>
          </p:cNvCxnSpPr>
          <p:nvPr/>
        </p:nvCxnSpPr>
        <p:spPr>
          <a:xfrm flipV="1">
            <a:off x="1325078" y="2863446"/>
            <a:ext cx="390263" cy="216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aphicFrame>
        <p:nvGraphicFramePr>
          <p:cNvPr id="3" name="Google Shape;1082;p37">
            <a:extLst>
              <a:ext uri="{FF2B5EF4-FFF2-40B4-BE49-F238E27FC236}">
                <a16:creationId xmlns:a16="http://schemas.microsoft.com/office/drawing/2014/main" id="{2AB6466E-85E8-CF5A-E21D-2FC8B67AFE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0040661"/>
              </p:ext>
            </p:extLst>
          </p:nvPr>
        </p:nvGraphicFramePr>
        <p:xfrm>
          <a:off x="3602482" y="1568466"/>
          <a:ext cx="3815304" cy="2438250"/>
        </p:xfrm>
        <a:graphic>
          <a:graphicData uri="http://schemas.openxmlformats.org/drawingml/2006/table">
            <a:tbl>
              <a:tblPr>
                <a:noFill/>
                <a:tableStyleId>{51A903CB-5F52-4025-80E7-E55EA4C0206A}</a:tableStyleId>
              </a:tblPr>
              <a:tblGrid>
                <a:gridCol w="95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12800826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38557279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MAX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merge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1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2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3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4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09677"/>
                  </a:ext>
                </a:extLst>
              </a:tr>
            </a:tbl>
          </a:graphicData>
        </a:graphic>
      </p:graphicFrame>
      <p:sp>
        <p:nvSpPr>
          <p:cNvPr id="4" name="Google Shape;324;p18">
            <a:extLst>
              <a:ext uri="{FF2B5EF4-FFF2-40B4-BE49-F238E27FC236}">
                <a16:creationId xmlns:a16="http://schemas.microsoft.com/office/drawing/2014/main" id="{E0D34FAB-1993-49DF-7E04-957774F9D040}"/>
              </a:ext>
            </a:extLst>
          </p:cNvPr>
          <p:cNvSpPr txBox="1"/>
          <p:nvPr/>
        </p:nvSpPr>
        <p:spPr>
          <a:xfrm>
            <a:off x="2542074" y="4282625"/>
            <a:ext cx="5881926" cy="5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Rezultatele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afișate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secunde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reprezintă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obținuți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respective de 4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liste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aleatorii</a:t>
            </a:r>
            <a:endParaRPr lang="en-US" sz="10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697809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1715341" y="2694450"/>
            <a:ext cx="903859" cy="33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MERGE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50" name="Google Shape;350;p19"/>
          <p:cNvCxnSpPr>
            <a:cxnSpLocks/>
            <a:stCxn id="341" idx="3"/>
            <a:endCxn id="342" idx="1"/>
          </p:cNvCxnSpPr>
          <p:nvPr/>
        </p:nvCxnSpPr>
        <p:spPr>
          <a:xfrm flipV="1">
            <a:off x="1325078" y="2863446"/>
            <a:ext cx="390263" cy="216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" name="Google Shape;324;p18">
            <a:extLst>
              <a:ext uri="{FF2B5EF4-FFF2-40B4-BE49-F238E27FC236}">
                <a16:creationId xmlns:a16="http://schemas.microsoft.com/office/drawing/2014/main" id="{E0D34FAB-1993-49DF-7E04-957774F9D040}"/>
              </a:ext>
            </a:extLst>
          </p:cNvPr>
          <p:cNvSpPr txBox="1"/>
          <p:nvPr/>
        </p:nvSpPr>
        <p:spPr>
          <a:xfrm>
            <a:off x="2542074" y="4282625"/>
            <a:ext cx="5881926" cy="5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Rezultatele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afișate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secunde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reprezintă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obținuți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respective de 4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liste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aleatorii</a:t>
            </a:r>
            <a:endParaRPr lang="en-US" sz="10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2" name="Google Shape;1082;p37">
            <a:extLst>
              <a:ext uri="{FF2B5EF4-FFF2-40B4-BE49-F238E27FC236}">
                <a16:creationId xmlns:a16="http://schemas.microsoft.com/office/drawing/2014/main" id="{C6F26552-C62F-4228-496D-4EFDFCCBE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5379986"/>
              </p:ext>
            </p:extLst>
          </p:nvPr>
        </p:nvGraphicFramePr>
        <p:xfrm>
          <a:off x="3602482" y="1568466"/>
          <a:ext cx="3815304" cy="2438250"/>
        </p:xfrm>
        <a:graphic>
          <a:graphicData uri="http://schemas.openxmlformats.org/drawingml/2006/table">
            <a:tbl>
              <a:tblPr>
                <a:noFill/>
                <a:tableStyleId>{51A903CB-5F52-4025-80E7-E55EA4C0206A}</a:tableStyleId>
              </a:tblPr>
              <a:tblGrid>
                <a:gridCol w="95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12800826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38557279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MAX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merge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5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6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7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8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09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458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 SPECIFICE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1715341" y="2694450"/>
            <a:ext cx="903859" cy="33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MERGE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50" name="Google Shape;350;p19"/>
          <p:cNvCxnSpPr>
            <a:cxnSpLocks/>
            <a:stCxn id="341" idx="3"/>
            <a:endCxn id="342" idx="1"/>
          </p:cNvCxnSpPr>
          <p:nvPr/>
        </p:nvCxnSpPr>
        <p:spPr>
          <a:xfrm flipV="1">
            <a:off x="1325078" y="2863446"/>
            <a:ext cx="390263" cy="216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aphicFrame>
        <p:nvGraphicFramePr>
          <p:cNvPr id="5" name="Google Shape;1082;p37">
            <a:extLst>
              <a:ext uri="{FF2B5EF4-FFF2-40B4-BE49-F238E27FC236}">
                <a16:creationId xmlns:a16="http://schemas.microsoft.com/office/drawing/2014/main" id="{39692EB9-A972-0DFC-EC86-9CD5600AB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94446"/>
              </p:ext>
            </p:extLst>
          </p:nvPr>
        </p:nvGraphicFramePr>
        <p:xfrm>
          <a:off x="2892006" y="1568466"/>
          <a:ext cx="2332458" cy="2438250"/>
        </p:xfrm>
        <a:graphic>
          <a:graphicData uri="http://schemas.openxmlformats.org/drawingml/2006/table">
            <a:tbl>
              <a:tblPr>
                <a:noFill/>
                <a:tableStyleId>{51A903CB-5F52-4025-80E7-E55EA4C0206A}</a:tableStyleId>
              </a:tblPr>
              <a:tblGrid>
                <a:gridCol w="1166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5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merge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CRE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DES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AS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APR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09677"/>
                  </a:ext>
                </a:extLst>
              </a:tr>
            </a:tbl>
          </a:graphicData>
        </a:graphic>
      </p:graphicFrame>
      <p:sp>
        <p:nvSpPr>
          <p:cNvPr id="6" name="Google Shape;324;p18">
            <a:extLst>
              <a:ext uri="{FF2B5EF4-FFF2-40B4-BE49-F238E27FC236}">
                <a16:creationId xmlns:a16="http://schemas.microsoft.com/office/drawing/2014/main" id="{CDEAFA85-C1C8-81EF-6795-50CE081F1DEB}"/>
              </a:ext>
            </a:extLst>
          </p:cNvPr>
          <p:cNvSpPr txBox="1"/>
          <p:nvPr/>
        </p:nvSpPr>
        <p:spPr>
          <a:xfrm>
            <a:off x="1960889" y="4291960"/>
            <a:ext cx="5757268" cy="5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Rezultatele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afișate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secunde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reprezintă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obținuți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respective de 2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liste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10</a:t>
            </a:r>
            <a:r>
              <a:rPr lang="en-US" sz="1000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având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maximul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10</a:t>
            </a:r>
            <a:r>
              <a:rPr lang="en-US" sz="1000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</a:p>
        </p:txBody>
      </p:sp>
      <p:sp>
        <p:nvSpPr>
          <p:cNvPr id="7" name="Google Shape;324;p18">
            <a:extLst>
              <a:ext uri="{FF2B5EF4-FFF2-40B4-BE49-F238E27FC236}">
                <a16:creationId xmlns:a16="http://schemas.microsoft.com/office/drawing/2014/main" id="{1A3DAC2A-651B-79E5-DA20-90BF4872E753}"/>
              </a:ext>
            </a:extLst>
          </p:cNvPr>
          <p:cNvSpPr txBox="1"/>
          <p:nvPr/>
        </p:nvSpPr>
        <p:spPr>
          <a:xfrm>
            <a:off x="5819615" y="3152969"/>
            <a:ext cx="3130657" cy="85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</a:t>
            </a:r>
            <a:r>
              <a:rPr lang="en-US" sz="900" b="1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</a:t>
            </a: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ordonate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crescător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des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ordonate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descrescător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as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aproape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sortate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</a:t>
            </a:r>
            <a:r>
              <a:rPr lang="en-US" sz="900" b="1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</a:t>
            </a: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apropiate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2377041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1726214" y="3413911"/>
            <a:ext cx="1024735" cy="33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BUCKET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50" name="Google Shape;350;p19"/>
          <p:cNvCxnSpPr>
            <a:cxnSpLocks/>
          </p:cNvCxnSpPr>
          <p:nvPr/>
        </p:nvCxnSpPr>
        <p:spPr>
          <a:xfrm flipV="1">
            <a:off x="1323218" y="3582907"/>
            <a:ext cx="390263" cy="216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" name="Google Shape;324;p18">
            <a:extLst>
              <a:ext uri="{FF2B5EF4-FFF2-40B4-BE49-F238E27FC236}">
                <a16:creationId xmlns:a16="http://schemas.microsoft.com/office/drawing/2014/main" id="{ACB304D9-4BCC-C445-65D6-1147D404075A}"/>
              </a:ext>
            </a:extLst>
          </p:cNvPr>
          <p:cNvSpPr txBox="1"/>
          <p:nvPr/>
        </p:nvSpPr>
        <p:spPr>
          <a:xfrm>
            <a:off x="2688956" y="1415898"/>
            <a:ext cx="5339166" cy="1745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Implementarea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algoritmului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Bucket Sort se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folosește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32 de buckets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considerare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următoarele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cazuri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: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dacă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avem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puține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le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sortăm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cu Selection Sort,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iar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funcție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cât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mari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numerele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din bucket-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maximul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), le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sortăm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acestea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din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urmă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folosind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fie Count Sort, fie Merge Sort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Astfel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ajunge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să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fie al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doilea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cel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eficient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algoritm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228046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1726214" y="3413911"/>
            <a:ext cx="1024735" cy="33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BUCKET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50" name="Google Shape;350;p19"/>
          <p:cNvCxnSpPr>
            <a:cxnSpLocks/>
          </p:cNvCxnSpPr>
          <p:nvPr/>
        </p:nvCxnSpPr>
        <p:spPr>
          <a:xfrm flipV="1">
            <a:off x="1323218" y="3582907"/>
            <a:ext cx="390263" cy="216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aphicFrame>
        <p:nvGraphicFramePr>
          <p:cNvPr id="3" name="Google Shape;1082;p37">
            <a:extLst>
              <a:ext uri="{FF2B5EF4-FFF2-40B4-BE49-F238E27FC236}">
                <a16:creationId xmlns:a16="http://schemas.microsoft.com/office/drawing/2014/main" id="{2AB6466E-85E8-CF5A-E21D-2FC8B67AFE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0558786"/>
              </p:ext>
            </p:extLst>
          </p:nvPr>
        </p:nvGraphicFramePr>
        <p:xfrm>
          <a:off x="3602482" y="1568466"/>
          <a:ext cx="3815304" cy="2438250"/>
        </p:xfrm>
        <a:graphic>
          <a:graphicData uri="http://schemas.openxmlformats.org/drawingml/2006/table">
            <a:tbl>
              <a:tblPr>
                <a:noFill/>
                <a:tableStyleId>{51A903CB-5F52-4025-80E7-E55EA4C0206A}</a:tableStyleId>
              </a:tblPr>
              <a:tblGrid>
                <a:gridCol w="95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12800826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38557279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MAX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bucket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1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2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3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4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09677"/>
                  </a:ext>
                </a:extLst>
              </a:tr>
            </a:tbl>
          </a:graphicData>
        </a:graphic>
      </p:graphicFrame>
      <p:sp>
        <p:nvSpPr>
          <p:cNvPr id="4" name="Google Shape;324;p18">
            <a:extLst>
              <a:ext uri="{FF2B5EF4-FFF2-40B4-BE49-F238E27FC236}">
                <a16:creationId xmlns:a16="http://schemas.microsoft.com/office/drawing/2014/main" id="{E0D34FAB-1993-49DF-7E04-957774F9D040}"/>
              </a:ext>
            </a:extLst>
          </p:cNvPr>
          <p:cNvSpPr txBox="1"/>
          <p:nvPr/>
        </p:nvSpPr>
        <p:spPr>
          <a:xfrm>
            <a:off x="2542074" y="4282625"/>
            <a:ext cx="5881926" cy="5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Rezultatele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afișate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secunde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reprezintă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obținuți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respective de 4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liste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aleatorii</a:t>
            </a:r>
            <a:endParaRPr lang="en-US" sz="10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843834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1726214" y="3413911"/>
            <a:ext cx="1024735" cy="33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BUCKET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50" name="Google Shape;350;p19"/>
          <p:cNvCxnSpPr>
            <a:cxnSpLocks/>
          </p:cNvCxnSpPr>
          <p:nvPr/>
        </p:nvCxnSpPr>
        <p:spPr>
          <a:xfrm flipV="1">
            <a:off x="1323218" y="3582907"/>
            <a:ext cx="390263" cy="216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" name="Google Shape;324;p18">
            <a:extLst>
              <a:ext uri="{FF2B5EF4-FFF2-40B4-BE49-F238E27FC236}">
                <a16:creationId xmlns:a16="http://schemas.microsoft.com/office/drawing/2014/main" id="{E0D34FAB-1993-49DF-7E04-957774F9D040}"/>
              </a:ext>
            </a:extLst>
          </p:cNvPr>
          <p:cNvSpPr txBox="1"/>
          <p:nvPr/>
        </p:nvSpPr>
        <p:spPr>
          <a:xfrm>
            <a:off x="2542074" y="4282625"/>
            <a:ext cx="5881926" cy="5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Rezultatele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afișate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secunde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reprezintă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obținuți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respective de 4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liste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aleatorii</a:t>
            </a:r>
            <a:endParaRPr lang="en-US" sz="10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2" name="Google Shape;1082;p37">
            <a:extLst>
              <a:ext uri="{FF2B5EF4-FFF2-40B4-BE49-F238E27FC236}">
                <a16:creationId xmlns:a16="http://schemas.microsoft.com/office/drawing/2014/main" id="{696FFDE4-E5C6-7A81-7975-37DEA0ED8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5702411"/>
              </p:ext>
            </p:extLst>
          </p:nvPr>
        </p:nvGraphicFramePr>
        <p:xfrm>
          <a:off x="3602482" y="1568466"/>
          <a:ext cx="3815304" cy="2438250"/>
        </p:xfrm>
        <a:graphic>
          <a:graphicData uri="http://schemas.openxmlformats.org/drawingml/2006/table">
            <a:tbl>
              <a:tblPr>
                <a:noFill/>
                <a:tableStyleId>{51A903CB-5F52-4025-80E7-E55EA4C0206A}</a:tableStyleId>
              </a:tblPr>
              <a:tblGrid>
                <a:gridCol w="95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12800826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38557279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MAX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bucket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5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6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7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8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09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25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 SPECIFICE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1715341" y="3414990"/>
            <a:ext cx="996862" cy="33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BUCKET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50" name="Google Shape;350;p19"/>
          <p:cNvCxnSpPr>
            <a:cxnSpLocks/>
          </p:cNvCxnSpPr>
          <p:nvPr/>
        </p:nvCxnSpPr>
        <p:spPr>
          <a:xfrm flipV="1">
            <a:off x="1325078" y="3577282"/>
            <a:ext cx="390263" cy="216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aphicFrame>
        <p:nvGraphicFramePr>
          <p:cNvPr id="5" name="Google Shape;1082;p37">
            <a:extLst>
              <a:ext uri="{FF2B5EF4-FFF2-40B4-BE49-F238E27FC236}">
                <a16:creationId xmlns:a16="http://schemas.microsoft.com/office/drawing/2014/main" id="{39692EB9-A972-0DFC-EC86-9CD5600AB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4739639"/>
              </p:ext>
            </p:extLst>
          </p:nvPr>
        </p:nvGraphicFramePr>
        <p:xfrm>
          <a:off x="2892006" y="1568466"/>
          <a:ext cx="2332458" cy="2438250"/>
        </p:xfrm>
        <a:graphic>
          <a:graphicData uri="http://schemas.openxmlformats.org/drawingml/2006/table">
            <a:tbl>
              <a:tblPr>
                <a:noFill/>
                <a:tableStyleId>{51A903CB-5F52-4025-80E7-E55EA4C0206A}</a:tableStyleId>
              </a:tblPr>
              <a:tblGrid>
                <a:gridCol w="1166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5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bucket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CRE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DES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AS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APR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09677"/>
                  </a:ext>
                </a:extLst>
              </a:tr>
            </a:tbl>
          </a:graphicData>
        </a:graphic>
      </p:graphicFrame>
      <p:sp>
        <p:nvSpPr>
          <p:cNvPr id="6" name="Google Shape;324;p18">
            <a:extLst>
              <a:ext uri="{FF2B5EF4-FFF2-40B4-BE49-F238E27FC236}">
                <a16:creationId xmlns:a16="http://schemas.microsoft.com/office/drawing/2014/main" id="{CDEAFA85-C1C8-81EF-6795-50CE081F1DEB}"/>
              </a:ext>
            </a:extLst>
          </p:cNvPr>
          <p:cNvSpPr txBox="1"/>
          <p:nvPr/>
        </p:nvSpPr>
        <p:spPr>
          <a:xfrm>
            <a:off x="1960889" y="4291960"/>
            <a:ext cx="5757268" cy="5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Rezultatele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afișate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secunde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reprezintă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obținuți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respective de 2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liste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10</a:t>
            </a:r>
            <a:r>
              <a:rPr lang="en-US" sz="1000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având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maximul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10</a:t>
            </a:r>
            <a:r>
              <a:rPr lang="en-US" sz="1000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</a:p>
        </p:txBody>
      </p:sp>
      <p:sp>
        <p:nvSpPr>
          <p:cNvPr id="7" name="Google Shape;324;p18">
            <a:extLst>
              <a:ext uri="{FF2B5EF4-FFF2-40B4-BE49-F238E27FC236}">
                <a16:creationId xmlns:a16="http://schemas.microsoft.com/office/drawing/2014/main" id="{1A3DAC2A-651B-79E5-DA20-90BF4872E753}"/>
              </a:ext>
            </a:extLst>
          </p:cNvPr>
          <p:cNvSpPr txBox="1"/>
          <p:nvPr/>
        </p:nvSpPr>
        <p:spPr>
          <a:xfrm>
            <a:off x="5819615" y="3152969"/>
            <a:ext cx="3130657" cy="85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</a:t>
            </a:r>
            <a:r>
              <a:rPr lang="en-US" sz="900" b="1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</a:t>
            </a: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ordonate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crescător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des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ordonate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descrescător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as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aproape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sortate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</a:t>
            </a:r>
            <a:r>
              <a:rPr lang="en-US" sz="900" b="1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</a:t>
            </a: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apropiate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900611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5" name="Grupare 4">
            <a:extLst>
              <a:ext uri="{FF2B5EF4-FFF2-40B4-BE49-F238E27FC236}">
                <a16:creationId xmlns:a16="http://schemas.microsoft.com/office/drawing/2014/main" id="{11B19E04-D3FE-2381-3EA9-ABEACD1A762E}"/>
              </a:ext>
            </a:extLst>
          </p:cNvPr>
          <p:cNvGrpSpPr/>
          <p:nvPr/>
        </p:nvGrpSpPr>
        <p:grpSpPr>
          <a:xfrm>
            <a:off x="1335957" y="4133371"/>
            <a:ext cx="1294122" cy="337992"/>
            <a:chOff x="1335957" y="4133371"/>
            <a:chExt cx="1294122" cy="337992"/>
          </a:xfrm>
        </p:grpSpPr>
        <p:sp>
          <p:nvSpPr>
            <p:cNvPr id="342" name="Google Shape;342;p19"/>
            <p:cNvSpPr txBox="1"/>
            <p:nvPr/>
          </p:nvSpPr>
          <p:spPr>
            <a:xfrm>
              <a:off x="1726220" y="4133371"/>
              <a:ext cx="903859" cy="337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COUNT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cxnSp>
          <p:nvCxnSpPr>
            <p:cNvPr id="350" name="Google Shape;350;p19"/>
            <p:cNvCxnSpPr>
              <a:cxnSpLocks/>
            </p:cNvCxnSpPr>
            <p:nvPr/>
          </p:nvCxnSpPr>
          <p:spPr>
            <a:xfrm flipV="1">
              <a:off x="1335957" y="4302367"/>
              <a:ext cx="390263" cy="216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" name="Google Shape;324;p18">
            <a:extLst>
              <a:ext uri="{FF2B5EF4-FFF2-40B4-BE49-F238E27FC236}">
                <a16:creationId xmlns:a16="http://schemas.microsoft.com/office/drawing/2014/main" id="{CC6B592D-6BDC-5CEE-CD30-3D19415747C6}"/>
              </a:ext>
            </a:extLst>
          </p:cNvPr>
          <p:cNvSpPr txBox="1"/>
          <p:nvPr/>
        </p:nvSpPr>
        <p:spPr>
          <a:xfrm>
            <a:off x="2688956" y="1415899"/>
            <a:ext cx="5339166" cy="130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Cel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rapid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majoritatea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cazurilor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pentru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N = 10</a:t>
            </a:r>
            <a:r>
              <a:rPr lang="en-US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3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toți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algoritmii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scot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apropiați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Firește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puțin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eficient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cazul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avem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foarte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mari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exact,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testul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6 cu N = 10</a:t>
            </a:r>
            <a:r>
              <a:rPr lang="en-US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maximul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= 10</a:t>
            </a:r>
            <a:r>
              <a:rPr lang="en-US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8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)</a:t>
            </a:r>
            <a:endParaRPr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3096525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SORTARILE IMPLEMENTATE IN CADRUL PROIECTULUI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524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am ales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implementez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b="1" dirty="0"/>
              <a:t>Python</a:t>
            </a:r>
            <a:r>
              <a:rPr lang="en-US" dirty="0"/>
              <a:t> </a:t>
            </a:r>
            <a:r>
              <a:rPr lang="en-US" dirty="0" err="1"/>
              <a:t>următorii</a:t>
            </a:r>
            <a:r>
              <a:rPr lang="en-US" dirty="0"/>
              <a:t> </a:t>
            </a:r>
            <a:r>
              <a:rPr lang="en-US" b="1" dirty="0" err="1"/>
              <a:t>algoritmi</a:t>
            </a:r>
            <a:r>
              <a:rPr lang="en-US" b="1" dirty="0"/>
              <a:t> de </a:t>
            </a:r>
            <a:r>
              <a:rPr lang="en-US" b="1" dirty="0" err="1"/>
              <a:t>sortare</a:t>
            </a:r>
            <a:r>
              <a:rPr lang="en-US" dirty="0"/>
              <a:t>:</a:t>
            </a:r>
          </a:p>
          <a:p>
            <a:pPr marL="914400" lvl="1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Maven Pro"/>
              <a:buChar char="○"/>
            </a:pPr>
            <a:r>
              <a:rPr lang="en-US" dirty="0"/>
              <a:t>Radix Sort (</a:t>
            </a:r>
            <a:r>
              <a:rPr lang="en-US" dirty="0" err="1"/>
              <a:t>în</a:t>
            </a:r>
            <a:r>
              <a:rPr lang="en-US" dirty="0"/>
              <a:t> 4 </a:t>
            </a:r>
            <a:r>
              <a:rPr lang="en-US" dirty="0" err="1"/>
              <a:t>baze</a:t>
            </a:r>
            <a:r>
              <a:rPr lang="en-US" dirty="0"/>
              <a:t>: </a:t>
            </a:r>
            <a:r>
              <a:rPr lang="en-US" dirty="0" err="1"/>
              <a:t>baza</a:t>
            </a:r>
            <a:r>
              <a:rPr lang="en-US" dirty="0"/>
              <a:t> 10, </a:t>
            </a:r>
            <a:r>
              <a:rPr lang="en-US" dirty="0" err="1"/>
              <a:t>baza</a:t>
            </a:r>
            <a:r>
              <a:rPr lang="en-US" dirty="0"/>
              <a:t> 16, </a:t>
            </a:r>
            <a:r>
              <a:rPr lang="en-US" dirty="0" err="1"/>
              <a:t>baza</a:t>
            </a:r>
            <a:r>
              <a:rPr lang="en-US" dirty="0"/>
              <a:t> 2</a:t>
            </a:r>
            <a:r>
              <a:rPr lang="en-US" baseline="30000" dirty="0"/>
              <a:t>8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2</a:t>
            </a:r>
            <a:r>
              <a:rPr lang="en-US" baseline="30000" dirty="0"/>
              <a:t>16</a:t>
            </a:r>
            <a:r>
              <a:rPr lang="en-US" dirty="0"/>
              <a:t>)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○"/>
            </a:pPr>
            <a:r>
              <a:rPr lang="en-US" dirty="0"/>
              <a:t>Shell Sort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○"/>
            </a:pPr>
            <a:r>
              <a:rPr lang="en" dirty="0"/>
              <a:t>Merge Sort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○"/>
            </a:pPr>
            <a:r>
              <a:rPr lang="en" dirty="0"/>
              <a:t>Bucket Sort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○"/>
            </a:pPr>
            <a:r>
              <a:rPr lang="en" dirty="0"/>
              <a:t>Count Sort</a:t>
            </a:r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8324499" y="3278373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6316571" y="4276748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05997" y="434216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3915728" y="4738476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91;p15">
            <a:extLst>
              <a:ext uri="{FF2B5EF4-FFF2-40B4-BE49-F238E27FC236}">
                <a16:creationId xmlns:a16="http://schemas.microsoft.com/office/drawing/2014/main" id="{8646FDCF-1674-9FD8-3D18-40FDF2145A41}"/>
              </a:ext>
            </a:extLst>
          </p:cNvPr>
          <p:cNvSpPr txBox="1">
            <a:spLocks/>
          </p:cNvSpPr>
          <p:nvPr/>
        </p:nvSpPr>
        <p:spPr>
          <a:xfrm>
            <a:off x="720000" y="2532504"/>
            <a:ext cx="77040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indent="-304800">
              <a:buSzPts val="1200"/>
              <a:buFont typeface="Maven Pro"/>
              <a:buChar char="●"/>
            </a:pPr>
            <a:r>
              <a:rPr lang="en-US" dirty="0" err="1"/>
              <a:t>Algoritmii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testați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comparație</a:t>
            </a:r>
            <a:r>
              <a:rPr lang="en-US" dirty="0"/>
              <a:t> cu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nativ</a:t>
            </a:r>
            <a:r>
              <a:rPr lang="en-US" dirty="0"/>
              <a:t> al </a:t>
            </a:r>
            <a:r>
              <a:rPr lang="en-US" dirty="0" err="1"/>
              <a:t>limbajului</a:t>
            </a:r>
            <a:r>
              <a:rPr lang="en-US" dirty="0"/>
              <a:t> Python pe teste cu </a:t>
            </a:r>
            <a:r>
              <a:rPr lang="en-US" i="1" dirty="0"/>
              <a:t>N = {10</a:t>
            </a:r>
            <a:r>
              <a:rPr lang="en-US" i="1" baseline="30000" dirty="0"/>
              <a:t>3</a:t>
            </a:r>
            <a:r>
              <a:rPr lang="en-US" i="1" dirty="0"/>
              <a:t>, 10</a:t>
            </a:r>
            <a:r>
              <a:rPr lang="en-US" i="1" baseline="30000" dirty="0"/>
              <a:t>6</a:t>
            </a:r>
            <a:r>
              <a:rPr lang="en-US" i="1" dirty="0"/>
              <a:t>, 10</a:t>
            </a:r>
            <a:r>
              <a:rPr lang="en-US" i="1" baseline="30000" dirty="0"/>
              <a:t>8</a:t>
            </a:r>
            <a:r>
              <a:rPr lang="en-US" i="1" dirty="0"/>
              <a:t>}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i="1" dirty="0"/>
              <a:t>Max = {10</a:t>
            </a:r>
            <a:r>
              <a:rPr lang="en-US" i="1" baseline="30000" dirty="0"/>
              <a:t>3</a:t>
            </a:r>
            <a:r>
              <a:rPr lang="en-US" i="1" dirty="0"/>
              <a:t>, 10</a:t>
            </a:r>
            <a:r>
              <a:rPr lang="en-US" i="1" baseline="30000" dirty="0"/>
              <a:t>6</a:t>
            </a:r>
            <a:r>
              <a:rPr lang="en-US" i="1" dirty="0"/>
              <a:t>, 10</a:t>
            </a:r>
            <a:r>
              <a:rPr lang="en-US" i="1" baseline="30000" dirty="0"/>
              <a:t>8</a:t>
            </a:r>
            <a:r>
              <a:rPr lang="en-US" i="1" dirty="0"/>
              <a:t>}</a:t>
            </a:r>
            <a:r>
              <a:rPr lang="en-US" dirty="0"/>
              <a:t> (un total de 8 teste), care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rulate</a:t>
            </a:r>
            <a:r>
              <a:rPr lang="en-US" dirty="0"/>
              <a:t> de 4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ale </a:t>
            </a:r>
            <a:r>
              <a:rPr lang="en-US" dirty="0" err="1"/>
              <a:t>căror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(</a:t>
            </a:r>
            <a:r>
              <a:rPr lang="en-US" dirty="0" err="1"/>
              <a:t>regăsibile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fișierele</a:t>
            </a:r>
            <a:r>
              <a:rPr lang="en-US" dirty="0"/>
              <a:t> text ”</a:t>
            </a:r>
            <a:r>
              <a:rPr lang="en-US" dirty="0">
                <a:solidFill>
                  <a:schemeClr val="tx2"/>
                </a:solidFill>
              </a:rPr>
              <a:t>rezultate.txt</a:t>
            </a:r>
            <a:r>
              <a:rPr lang="en-US" dirty="0"/>
              <a:t>”, ”</a:t>
            </a:r>
            <a:r>
              <a:rPr lang="en-US" dirty="0">
                <a:solidFill>
                  <a:schemeClr val="tx2"/>
                </a:solidFill>
              </a:rPr>
              <a:t>rezultate1.txt</a:t>
            </a:r>
            <a:r>
              <a:rPr lang="en-US" dirty="0"/>
              <a:t>”, ”</a:t>
            </a:r>
            <a:r>
              <a:rPr lang="en-US" dirty="0">
                <a:solidFill>
                  <a:schemeClr val="tx2"/>
                </a:solidFill>
              </a:rPr>
              <a:t>rezultate2.txt</a:t>
            </a:r>
            <a:r>
              <a:rPr lang="en-US" dirty="0"/>
              <a:t>”, ”</a:t>
            </a:r>
            <a:r>
              <a:rPr lang="en-US" dirty="0">
                <a:solidFill>
                  <a:schemeClr val="tx2"/>
                </a:solidFill>
              </a:rPr>
              <a:t>rezultate3.txt</a:t>
            </a:r>
            <a:r>
              <a:rPr lang="en-US" dirty="0"/>
              <a:t>” </a:t>
            </a:r>
            <a:r>
              <a:rPr lang="en-US" dirty="0" err="1"/>
              <a:t>urcate</a:t>
            </a:r>
            <a:r>
              <a:rPr lang="en-US" dirty="0"/>
              <a:t> pe </a:t>
            </a:r>
            <a:r>
              <a:rPr lang="en-US" dirty="0" err="1"/>
              <a:t>Github</a:t>
            </a:r>
            <a:r>
              <a:rPr lang="en-US" dirty="0"/>
              <a:t>)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prezentate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următoarele</a:t>
            </a:r>
            <a:r>
              <a:rPr lang="en-US" dirty="0"/>
              <a:t> slide-</a:t>
            </a:r>
            <a:r>
              <a:rPr lang="en-US" dirty="0" err="1"/>
              <a:t>uri</a:t>
            </a:r>
            <a:endParaRPr lang="en-US" dirty="0"/>
          </a:p>
          <a:p>
            <a:pPr indent="-304800">
              <a:buSzPts val="1200"/>
              <a:buFont typeface="Maven Pro"/>
              <a:buChar char="●"/>
            </a:pPr>
            <a:r>
              <a:rPr lang="en-US" dirty="0" err="1"/>
              <a:t>În</a:t>
            </a:r>
            <a:r>
              <a:rPr lang="en-US" dirty="0"/>
              <a:t> plus, </a:t>
            </a:r>
            <a:r>
              <a:rPr lang="en-US" dirty="0" err="1"/>
              <a:t>algoritmii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rulați</a:t>
            </a:r>
            <a:r>
              <a:rPr lang="en-US" dirty="0"/>
              <a:t> de 2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pe teste </a:t>
            </a:r>
            <a:r>
              <a:rPr lang="en-US" dirty="0" err="1"/>
              <a:t>specifice</a:t>
            </a:r>
            <a:r>
              <a:rPr lang="en-US" dirty="0"/>
              <a:t>: </a:t>
            </a:r>
            <a:r>
              <a:rPr lang="en-US" dirty="0" err="1"/>
              <a:t>dându</a:t>
            </a:r>
            <a:r>
              <a:rPr lang="en-US" dirty="0"/>
              <a:t>-se o </a:t>
            </a:r>
            <a:r>
              <a:rPr lang="en-US" dirty="0" err="1"/>
              <a:t>listă</a:t>
            </a:r>
            <a:r>
              <a:rPr lang="en-US" dirty="0"/>
              <a:t> de </a:t>
            </a:r>
            <a:r>
              <a:rPr lang="en-US" i="1" dirty="0" err="1"/>
              <a:t>numere</a:t>
            </a:r>
            <a:r>
              <a:rPr lang="en-US" i="1" dirty="0"/>
              <a:t> </a:t>
            </a:r>
            <a:r>
              <a:rPr lang="en-US" i="1" dirty="0" err="1"/>
              <a:t>ordonate</a:t>
            </a:r>
            <a:r>
              <a:rPr lang="en-US" i="1" dirty="0"/>
              <a:t> </a:t>
            </a:r>
            <a:r>
              <a:rPr lang="en-US" i="1" dirty="0" err="1"/>
              <a:t>crescător</a:t>
            </a:r>
            <a:r>
              <a:rPr lang="en-US" dirty="0"/>
              <a:t>, o </a:t>
            </a:r>
            <a:r>
              <a:rPr lang="en-US" dirty="0" err="1"/>
              <a:t>listă</a:t>
            </a:r>
            <a:r>
              <a:rPr lang="en-US" dirty="0"/>
              <a:t> de </a:t>
            </a:r>
            <a:r>
              <a:rPr lang="en-US" i="1" dirty="0" err="1"/>
              <a:t>numere</a:t>
            </a:r>
            <a:r>
              <a:rPr lang="en-US" i="1" dirty="0"/>
              <a:t> </a:t>
            </a:r>
            <a:r>
              <a:rPr lang="en-US" i="1" dirty="0" err="1"/>
              <a:t>ordonate</a:t>
            </a:r>
            <a:r>
              <a:rPr lang="en-US" i="1" dirty="0"/>
              <a:t> </a:t>
            </a:r>
            <a:r>
              <a:rPr lang="en-US" i="1" dirty="0" err="1"/>
              <a:t>descrescător</a:t>
            </a:r>
            <a:r>
              <a:rPr lang="en-US" dirty="0"/>
              <a:t>, o </a:t>
            </a:r>
            <a:r>
              <a:rPr lang="en-US" dirty="0" err="1"/>
              <a:t>listă</a:t>
            </a:r>
            <a:r>
              <a:rPr lang="en-US" dirty="0"/>
              <a:t> de </a:t>
            </a:r>
            <a:r>
              <a:rPr lang="en-US" i="1" dirty="0" err="1"/>
              <a:t>numere</a:t>
            </a:r>
            <a:r>
              <a:rPr lang="en-US" i="1" dirty="0"/>
              <a:t> </a:t>
            </a:r>
            <a:r>
              <a:rPr lang="en-US" i="1" dirty="0" err="1"/>
              <a:t>aproape</a:t>
            </a:r>
            <a:r>
              <a:rPr lang="en-US" i="1" dirty="0"/>
              <a:t> </a:t>
            </a:r>
            <a:r>
              <a:rPr lang="en-US" i="1" dirty="0" err="1"/>
              <a:t>sortate</a:t>
            </a:r>
            <a:r>
              <a:rPr lang="en-US" i="1" dirty="0"/>
              <a:t> </a:t>
            </a:r>
            <a:r>
              <a:rPr lang="en-US" dirty="0" err="1"/>
              <a:t>și</a:t>
            </a:r>
            <a:r>
              <a:rPr lang="en-US" dirty="0"/>
              <a:t> o </a:t>
            </a:r>
            <a:r>
              <a:rPr lang="en-US" dirty="0" err="1"/>
              <a:t>listă</a:t>
            </a:r>
            <a:r>
              <a:rPr lang="en-US" dirty="0"/>
              <a:t> de </a:t>
            </a:r>
            <a:r>
              <a:rPr lang="en-US" i="1" dirty="0" err="1"/>
              <a:t>numere</a:t>
            </a:r>
            <a:r>
              <a:rPr lang="en-US" i="1" dirty="0"/>
              <a:t> </a:t>
            </a:r>
            <a:r>
              <a:rPr lang="en-US" i="1" dirty="0" err="1"/>
              <a:t>apropiate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 err="1"/>
              <a:t>rezultatele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 se </a:t>
            </a:r>
            <a:r>
              <a:rPr lang="en-US" dirty="0" err="1"/>
              <a:t>găsesc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fișierele</a:t>
            </a:r>
            <a:r>
              <a:rPr lang="en-US" dirty="0"/>
              <a:t> ”</a:t>
            </a:r>
            <a:r>
              <a:rPr lang="en-US" dirty="0">
                <a:solidFill>
                  <a:schemeClr val="tx2"/>
                </a:solidFill>
              </a:rPr>
              <a:t>rezultateSpecifice.txt</a:t>
            </a:r>
            <a:r>
              <a:rPr lang="en-US" dirty="0"/>
              <a:t>”, ”</a:t>
            </a:r>
            <a:r>
              <a:rPr lang="en-US" dirty="0">
                <a:solidFill>
                  <a:schemeClr val="tx2"/>
                </a:solidFill>
              </a:rPr>
              <a:t>rezultateSpecifice1.txt</a:t>
            </a:r>
            <a:r>
              <a:rPr lang="en-US" dirty="0"/>
              <a:t>”)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2" name="Grupare 1">
            <a:extLst>
              <a:ext uri="{FF2B5EF4-FFF2-40B4-BE49-F238E27FC236}">
                <a16:creationId xmlns:a16="http://schemas.microsoft.com/office/drawing/2014/main" id="{AEAEA2B6-990D-9B61-E6CE-2E7AD8AF50D9}"/>
              </a:ext>
            </a:extLst>
          </p:cNvPr>
          <p:cNvGrpSpPr/>
          <p:nvPr/>
        </p:nvGrpSpPr>
        <p:grpSpPr>
          <a:xfrm>
            <a:off x="1335957" y="4133371"/>
            <a:ext cx="1294122" cy="337992"/>
            <a:chOff x="1335957" y="4133371"/>
            <a:chExt cx="1294122" cy="337992"/>
          </a:xfrm>
        </p:grpSpPr>
        <p:sp>
          <p:nvSpPr>
            <p:cNvPr id="342" name="Google Shape;342;p19"/>
            <p:cNvSpPr txBox="1"/>
            <p:nvPr/>
          </p:nvSpPr>
          <p:spPr>
            <a:xfrm>
              <a:off x="1726220" y="4133371"/>
              <a:ext cx="903859" cy="337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COUNT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cxnSp>
          <p:nvCxnSpPr>
            <p:cNvPr id="350" name="Google Shape;350;p19"/>
            <p:cNvCxnSpPr>
              <a:cxnSpLocks/>
            </p:cNvCxnSpPr>
            <p:nvPr/>
          </p:nvCxnSpPr>
          <p:spPr>
            <a:xfrm flipV="1">
              <a:off x="1335957" y="4302367"/>
              <a:ext cx="390263" cy="216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aphicFrame>
        <p:nvGraphicFramePr>
          <p:cNvPr id="3" name="Google Shape;1082;p37">
            <a:extLst>
              <a:ext uri="{FF2B5EF4-FFF2-40B4-BE49-F238E27FC236}">
                <a16:creationId xmlns:a16="http://schemas.microsoft.com/office/drawing/2014/main" id="{2AB6466E-85E8-CF5A-E21D-2FC8B67AFECF}"/>
              </a:ext>
            </a:extLst>
          </p:cNvPr>
          <p:cNvGraphicFramePr/>
          <p:nvPr/>
        </p:nvGraphicFramePr>
        <p:xfrm>
          <a:off x="3602482" y="1568466"/>
          <a:ext cx="3815304" cy="2438250"/>
        </p:xfrm>
        <a:graphic>
          <a:graphicData uri="http://schemas.openxmlformats.org/drawingml/2006/table">
            <a:tbl>
              <a:tblPr>
                <a:noFill/>
                <a:tableStyleId>{51A903CB-5F52-4025-80E7-E55EA4C0206A}</a:tableStyleId>
              </a:tblPr>
              <a:tblGrid>
                <a:gridCol w="95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12800826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38557279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MAX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count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1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2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3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4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09677"/>
                  </a:ext>
                </a:extLst>
              </a:tr>
            </a:tbl>
          </a:graphicData>
        </a:graphic>
      </p:graphicFrame>
      <p:sp>
        <p:nvSpPr>
          <p:cNvPr id="4" name="Google Shape;324;p18">
            <a:extLst>
              <a:ext uri="{FF2B5EF4-FFF2-40B4-BE49-F238E27FC236}">
                <a16:creationId xmlns:a16="http://schemas.microsoft.com/office/drawing/2014/main" id="{E0D34FAB-1993-49DF-7E04-957774F9D040}"/>
              </a:ext>
            </a:extLst>
          </p:cNvPr>
          <p:cNvSpPr txBox="1"/>
          <p:nvPr/>
        </p:nvSpPr>
        <p:spPr>
          <a:xfrm>
            <a:off x="2542074" y="4282625"/>
            <a:ext cx="5881926" cy="5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Rezultatele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afișate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secunde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reprezintă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obținuți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respective de 4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liste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aleatorii</a:t>
            </a:r>
            <a:endParaRPr lang="en-US" sz="10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3797625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5" name="Grupare 4">
            <a:extLst>
              <a:ext uri="{FF2B5EF4-FFF2-40B4-BE49-F238E27FC236}">
                <a16:creationId xmlns:a16="http://schemas.microsoft.com/office/drawing/2014/main" id="{9CA20962-B514-C2E4-9B17-29777E89815F}"/>
              </a:ext>
            </a:extLst>
          </p:cNvPr>
          <p:cNvGrpSpPr/>
          <p:nvPr/>
        </p:nvGrpSpPr>
        <p:grpSpPr>
          <a:xfrm>
            <a:off x="1335957" y="4133371"/>
            <a:ext cx="1294122" cy="337992"/>
            <a:chOff x="1335957" y="4133371"/>
            <a:chExt cx="1294122" cy="337992"/>
          </a:xfrm>
        </p:grpSpPr>
        <p:sp>
          <p:nvSpPr>
            <p:cNvPr id="342" name="Google Shape;342;p19"/>
            <p:cNvSpPr txBox="1"/>
            <p:nvPr/>
          </p:nvSpPr>
          <p:spPr>
            <a:xfrm>
              <a:off x="1726220" y="4133371"/>
              <a:ext cx="903859" cy="337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COUNT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cxnSp>
          <p:nvCxnSpPr>
            <p:cNvPr id="350" name="Google Shape;350;p19"/>
            <p:cNvCxnSpPr>
              <a:cxnSpLocks/>
            </p:cNvCxnSpPr>
            <p:nvPr/>
          </p:nvCxnSpPr>
          <p:spPr>
            <a:xfrm flipV="1">
              <a:off x="1335957" y="4302367"/>
              <a:ext cx="390263" cy="216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" name="Google Shape;324;p18">
            <a:extLst>
              <a:ext uri="{FF2B5EF4-FFF2-40B4-BE49-F238E27FC236}">
                <a16:creationId xmlns:a16="http://schemas.microsoft.com/office/drawing/2014/main" id="{E0D34FAB-1993-49DF-7E04-957774F9D040}"/>
              </a:ext>
            </a:extLst>
          </p:cNvPr>
          <p:cNvSpPr txBox="1"/>
          <p:nvPr/>
        </p:nvSpPr>
        <p:spPr>
          <a:xfrm>
            <a:off x="2542074" y="4282625"/>
            <a:ext cx="5881926" cy="5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Rezultatele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afișate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secunde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reprezintă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obținuți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respective de 4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liste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aleatorii</a:t>
            </a:r>
            <a:endParaRPr lang="en-US" sz="10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2" name="Google Shape;1082;p37">
            <a:extLst>
              <a:ext uri="{FF2B5EF4-FFF2-40B4-BE49-F238E27FC236}">
                <a16:creationId xmlns:a16="http://schemas.microsoft.com/office/drawing/2014/main" id="{34B1A1F4-F961-56AC-5A32-8CE544C9C8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2666101"/>
              </p:ext>
            </p:extLst>
          </p:nvPr>
        </p:nvGraphicFramePr>
        <p:xfrm>
          <a:off x="3602482" y="1568466"/>
          <a:ext cx="3815304" cy="2438250"/>
        </p:xfrm>
        <a:graphic>
          <a:graphicData uri="http://schemas.openxmlformats.org/drawingml/2006/table">
            <a:tbl>
              <a:tblPr>
                <a:noFill/>
                <a:tableStyleId>{51A903CB-5F52-4025-80E7-E55EA4C0206A}</a:tableStyleId>
              </a:tblPr>
              <a:tblGrid>
                <a:gridCol w="95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12800826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38557279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MAX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count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5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6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7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8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09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392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 SPECIFICE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2" name="Grupare 1">
            <a:extLst>
              <a:ext uri="{FF2B5EF4-FFF2-40B4-BE49-F238E27FC236}">
                <a16:creationId xmlns:a16="http://schemas.microsoft.com/office/drawing/2014/main" id="{69FDFEA7-9D1E-DAFB-3D3D-989AF179EE67}"/>
              </a:ext>
            </a:extLst>
          </p:cNvPr>
          <p:cNvGrpSpPr/>
          <p:nvPr/>
        </p:nvGrpSpPr>
        <p:grpSpPr>
          <a:xfrm>
            <a:off x="1325078" y="4122964"/>
            <a:ext cx="1387125" cy="337992"/>
            <a:chOff x="1325078" y="4122964"/>
            <a:chExt cx="1387125" cy="337992"/>
          </a:xfrm>
        </p:grpSpPr>
        <p:sp>
          <p:nvSpPr>
            <p:cNvPr id="342" name="Google Shape;342;p19"/>
            <p:cNvSpPr txBox="1"/>
            <p:nvPr/>
          </p:nvSpPr>
          <p:spPr>
            <a:xfrm>
              <a:off x="1715341" y="4122964"/>
              <a:ext cx="996862" cy="337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COUNT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cxnSp>
          <p:nvCxnSpPr>
            <p:cNvPr id="350" name="Google Shape;350;p19"/>
            <p:cNvCxnSpPr>
              <a:cxnSpLocks/>
            </p:cNvCxnSpPr>
            <p:nvPr/>
          </p:nvCxnSpPr>
          <p:spPr>
            <a:xfrm flipV="1">
              <a:off x="1325078" y="4300207"/>
              <a:ext cx="390263" cy="216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aphicFrame>
        <p:nvGraphicFramePr>
          <p:cNvPr id="5" name="Google Shape;1082;p37">
            <a:extLst>
              <a:ext uri="{FF2B5EF4-FFF2-40B4-BE49-F238E27FC236}">
                <a16:creationId xmlns:a16="http://schemas.microsoft.com/office/drawing/2014/main" id="{39692EB9-A972-0DFC-EC86-9CD5600AB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311210"/>
              </p:ext>
            </p:extLst>
          </p:nvPr>
        </p:nvGraphicFramePr>
        <p:xfrm>
          <a:off x="2892006" y="1568466"/>
          <a:ext cx="2332458" cy="2438250"/>
        </p:xfrm>
        <a:graphic>
          <a:graphicData uri="http://schemas.openxmlformats.org/drawingml/2006/table">
            <a:tbl>
              <a:tblPr>
                <a:noFill/>
                <a:tableStyleId>{51A903CB-5F52-4025-80E7-E55EA4C0206A}</a:tableStyleId>
              </a:tblPr>
              <a:tblGrid>
                <a:gridCol w="1166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5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count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CRE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DES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AS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APR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09677"/>
                  </a:ext>
                </a:extLst>
              </a:tr>
            </a:tbl>
          </a:graphicData>
        </a:graphic>
      </p:graphicFrame>
      <p:sp>
        <p:nvSpPr>
          <p:cNvPr id="6" name="Google Shape;324;p18">
            <a:extLst>
              <a:ext uri="{FF2B5EF4-FFF2-40B4-BE49-F238E27FC236}">
                <a16:creationId xmlns:a16="http://schemas.microsoft.com/office/drawing/2014/main" id="{CDEAFA85-C1C8-81EF-6795-50CE081F1DEB}"/>
              </a:ext>
            </a:extLst>
          </p:cNvPr>
          <p:cNvSpPr txBox="1"/>
          <p:nvPr/>
        </p:nvSpPr>
        <p:spPr>
          <a:xfrm>
            <a:off x="2655866" y="4165304"/>
            <a:ext cx="5757268" cy="5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Rezultatele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afișate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secunde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reprezintă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obținuți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respective de 2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liste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10</a:t>
            </a:r>
            <a:r>
              <a:rPr lang="en-US" sz="1000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având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maximul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10</a:t>
            </a:r>
            <a:r>
              <a:rPr lang="en-US" sz="1000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</a:p>
        </p:txBody>
      </p:sp>
      <p:sp>
        <p:nvSpPr>
          <p:cNvPr id="7" name="Google Shape;324;p18">
            <a:extLst>
              <a:ext uri="{FF2B5EF4-FFF2-40B4-BE49-F238E27FC236}">
                <a16:creationId xmlns:a16="http://schemas.microsoft.com/office/drawing/2014/main" id="{1A3DAC2A-651B-79E5-DA20-90BF4872E753}"/>
              </a:ext>
            </a:extLst>
          </p:cNvPr>
          <p:cNvSpPr txBox="1"/>
          <p:nvPr/>
        </p:nvSpPr>
        <p:spPr>
          <a:xfrm>
            <a:off x="5819615" y="3152969"/>
            <a:ext cx="3130657" cy="85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</a:t>
            </a:r>
            <a:r>
              <a:rPr lang="en-US" sz="900" b="1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</a:t>
            </a: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ordonate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crescător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des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ordonate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descrescător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as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aproape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sortate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</a:t>
            </a:r>
            <a:r>
              <a:rPr lang="en-US" sz="900" b="1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</a:t>
            </a: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apropiate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348101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 PRIVIRE DE ANSAMBLU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3" name="Google Shape;923;p34"/>
          <p:cNvSpPr txBox="1"/>
          <p:nvPr/>
        </p:nvSpPr>
        <p:spPr>
          <a:xfrm>
            <a:off x="708900" y="4334375"/>
            <a:ext cx="7715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Follow the link in the graph to modify its data and then paste the new one here.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924" name="Google Shape;924;p34"/>
          <p:cNvGrpSpPr/>
          <p:nvPr/>
        </p:nvGrpSpPr>
        <p:grpSpPr>
          <a:xfrm>
            <a:off x="1068650" y="1379881"/>
            <a:ext cx="1453806" cy="786931"/>
            <a:chOff x="1064325" y="3398244"/>
            <a:chExt cx="1453806" cy="786931"/>
          </a:xfrm>
        </p:grpSpPr>
        <p:sp>
          <p:nvSpPr>
            <p:cNvPr id="925" name="Google Shape;925;p34"/>
            <p:cNvSpPr txBox="1"/>
            <p:nvPr/>
          </p:nvSpPr>
          <p:spPr>
            <a:xfrm>
              <a:off x="1064331" y="3398244"/>
              <a:ext cx="1453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INCOME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926" name="Google Shape;926;p34"/>
            <p:cNvSpPr txBox="1"/>
            <p:nvPr/>
          </p:nvSpPr>
          <p:spPr>
            <a:xfrm>
              <a:off x="1064325" y="3700674"/>
              <a:ext cx="14538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Saturn is the ringed planet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927" name="Google Shape;927;p34"/>
          <p:cNvSpPr/>
          <p:nvPr/>
        </p:nvSpPr>
        <p:spPr>
          <a:xfrm>
            <a:off x="713225" y="1430731"/>
            <a:ext cx="355500" cy="35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8" name="Google Shape;928;p34"/>
          <p:cNvGrpSpPr/>
          <p:nvPr/>
        </p:nvGrpSpPr>
        <p:grpSpPr>
          <a:xfrm>
            <a:off x="1068650" y="2332369"/>
            <a:ext cx="1453806" cy="786931"/>
            <a:chOff x="1064325" y="3398244"/>
            <a:chExt cx="1453806" cy="786931"/>
          </a:xfrm>
        </p:grpSpPr>
        <p:sp>
          <p:nvSpPr>
            <p:cNvPr id="929" name="Google Shape;929;p34"/>
            <p:cNvSpPr txBox="1"/>
            <p:nvPr/>
          </p:nvSpPr>
          <p:spPr>
            <a:xfrm>
              <a:off x="1064331" y="3398244"/>
              <a:ext cx="1453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COST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930" name="Google Shape;930;p34"/>
            <p:cNvSpPr txBox="1"/>
            <p:nvPr/>
          </p:nvSpPr>
          <p:spPr>
            <a:xfrm>
              <a:off x="1064325" y="3700674"/>
              <a:ext cx="14538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Mars is full of iron oxide dust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931" name="Google Shape;931;p34"/>
          <p:cNvSpPr/>
          <p:nvPr/>
        </p:nvSpPr>
        <p:spPr>
          <a:xfrm>
            <a:off x="713225" y="2383219"/>
            <a:ext cx="355500" cy="35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34"/>
          <p:cNvGrpSpPr/>
          <p:nvPr/>
        </p:nvGrpSpPr>
        <p:grpSpPr>
          <a:xfrm>
            <a:off x="1068650" y="3284856"/>
            <a:ext cx="1453806" cy="786931"/>
            <a:chOff x="1064325" y="3398244"/>
            <a:chExt cx="1453806" cy="786931"/>
          </a:xfrm>
        </p:grpSpPr>
        <p:sp>
          <p:nvSpPr>
            <p:cNvPr id="933" name="Google Shape;933;p34"/>
            <p:cNvSpPr txBox="1"/>
            <p:nvPr/>
          </p:nvSpPr>
          <p:spPr>
            <a:xfrm>
              <a:off x="1064331" y="3398244"/>
              <a:ext cx="1453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PROFITS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934" name="Google Shape;934;p34"/>
            <p:cNvSpPr txBox="1"/>
            <p:nvPr/>
          </p:nvSpPr>
          <p:spPr>
            <a:xfrm>
              <a:off x="1064325" y="3700674"/>
              <a:ext cx="14538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Jupiter is the biggest planet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935" name="Google Shape;935;p34"/>
          <p:cNvSpPr/>
          <p:nvPr/>
        </p:nvSpPr>
        <p:spPr>
          <a:xfrm>
            <a:off x="713225" y="3335706"/>
            <a:ext cx="355500" cy="35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6" name="Google Shape;936;p34" title="Gráfic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9531" y="1269700"/>
            <a:ext cx="5604757" cy="291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794F857-1AB4-5860-858D-5E4468DC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FINAL!</a:t>
            </a:r>
            <a:endParaRPr lang="ro-RO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7F1FE6CC-3AD3-C8B4-0C92-FD3F45B03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Mulțumesc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atenție</a:t>
            </a:r>
            <a:r>
              <a:rPr lang="en-US" dirty="0"/>
              <a:t>! =)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Sper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că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ați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găsit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sortarea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ideală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nevoile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dvs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.!</a:t>
            </a:r>
            <a:endParaRPr lang="ro-RO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496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1715344" y="1281197"/>
            <a:ext cx="903856" cy="33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RADIX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48" name="Google Shape;348;p19"/>
          <p:cNvCxnSpPr>
            <a:cxnSpLocks/>
            <a:stCxn id="334" idx="1"/>
          </p:cNvCxnSpPr>
          <p:nvPr/>
        </p:nvCxnSpPr>
        <p:spPr>
          <a:xfrm flipH="1">
            <a:off x="1325098" y="1450193"/>
            <a:ext cx="390246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384" name="Grupare 383">
            <a:extLst>
              <a:ext uri="{FF2B5EF4-FFF2-40B4-BE49-F238E27FC236}">
                <a16:creationId xmlns:a16="http://schemas.microsoft.com/office/drawing/2014/main" id="{5349A2E5-7C43-37DF-EA80-B2465F40384C}"/>
              </a:ext>
            </a:extLst>
          </p:cNvPr>
          <p:cNvGrpSpPr/>
          <p:nvPr/>
        </p:nvGrpSpPr>
        <p:grpSpPr>
          <a:xfrm>
            <a:off x="2619200" y="3528977"/>
            <a:ext cx="5311284" cy="440862"/>
            <a:chOff x="2344125" y="2007029"/>
            <a:chExt cx="5311284" cy="440862"/>
          </a:xfrm>
        </p:grpSpPr>
        <p:grpSp>
          <p:nvGrpSpPr>
            <p:cNvPr id="360" name="Grupare 359">
              <a:extLst>
                <a:ext uri="{FF2B5EF4-FFF2-40B4-BE49-F238E27FC236}">
                  <a16:creationId xmlns:a16="http://schemas.microsoft.com/office/drawing/2014/main" id="{6964A037-F740-6F2D-8564-EC689CC9487A}"/>
                </a:ext>
              </a:extLst>
            </p:cNvPr>
            <p:cNvGrpSpPr/>
            <p:nvPr/>
          </p:nvGrpSpPr>
          <p:grpSpPr>
            <a:xfrm>
              <a:off x="2344125" y="2007030"/>
              <a:ext cx="1181739" cy="440861"/>
              <a:chOff x="6425850" y="2490779"/>
              <a:chExt cx="1524050" cy="533400"/>
            </a:xfrm>
          </p:grpSpPr>
          <p:grpSp>
            <p:nvGrpSpPr>
              <p:cNvPr id="361" name="Google Shape;614;p26">
                <a:extLst>
                  <a:ext uri="{FF2B5EF4-FFF2-40B4-BE49-F238E27FC236}">
                    <a16:creationId xmlns:a16="http://schemas.microsoft.com/office/drawing/2014/main" id="{7E178F9F-355B-8F14-7639-E45A4F379B5A}"/>
                  </a:ext>
                </a:extLst>
              </p:cNvPr>
              <p:cNvGrpSpPr/>
              <p:nvPr/>
            </p:nvGrpSpPr>
            <p:grpSpPr>
              <a:xfrm>
                <a:off x="6425850" y="2490779"/>
                <a:ext cx="1524050" cy="533400"/>
                <a:chOff x="6425850" y="2490779"/>
                <a:chExt cx="1524050" cy="533400"/>
              </a:xfrm>
            </p:grpSpPr>
            <p:sp>
              <p:nvSpPr>
                <p:cNvPr id="364" name="Google Shape;615;p26">
                  <a:extLst>
                    <a:ext uri="{FF2B5EF4-FFF2-40B4-BE49-F238E27FC236}">
                      <a16:creationId xmlns:a16="http://schemas.microsoft.com/office/drawing/2014/main" id="{C0104E7E-6047-F5DA-15DB-6BB19DF233E7}"/>
                    </a:ext>
                  </a:extLst>
                </p:cNvPr>
                <p:cNvSpPr/>
                <p:nvPr/>
              </p:nvSpPr>
              <p:spPr>
                <a:xfrm>
                  <a:off x="6425850" y="2490779"/>
                  <a:ext cx="1453500" cy="533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616;p26">
                  <a:extLst>
                    <a:ext uri="{FF2B5EF4-FFF2-40B4-BE49-F238E27FC236}">
                      <a16:creationId xmlns:a16="http://schemas.microsoft.com/office/drawing/2014/main" id="{6D15DDDB-1310-BA5D-F09A-FB9432ECF57B}"/>
                    </a:ext>
                  </a:extLst>
                </p:cNvPr>
                <p:cNvSpPr/>
                <p:nvPr/>
              </p:nvSpPr>
              <p:spPr>
                <a:xfrm>
                  <a:off x="7801700" y="2672879"/>
                  <a:ext cx="148200" cy="169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2" name="Google Shape;617;p26">
                <a:extLst>
                  <a:ext uri="{FF2B5EF4-FFF2-40B4-BE49-F238E27FC236}">
                    <a16:creationId xmlns:a16="http://schemas.microsoft.com/office/drawing/2014/main" id="{E770949D-C4BE-88A5-4656-097F7FBF6E21}"/>
                  </a:ext>
                </a:extLst>
              </p:cNvPr>
              <p:cNvSpPr/>
              <p:nvPr/>
            </p:nvSpPr>
            <p:spPr>
              <a:xfrm>
                <a:off x="6484050" y="2554679"/>
                <a:ext cx="1337100" cy="4056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618;p26">
                <a:extLst>
                  <a:ext uri="{FF2B5EF4-FFF2-40B4-BE49-F238E27FC236}">
                    <a16:creationId xmlns:a16="http://schemas.microsoft.com/office/drawing/2014/main" id="{06B4C8BB-921D-FAF6-86AB-3FAD0D15DE6A}"/>
                  </a:ext>
                </a:extLst>
              </p:cNvPr>
              <p:cNvSpPr/>
              <p:nvPr/>
            </p:nvSpPr>
            <p:spPr>
              <a:xfrm>
                <a:off x="6484050" y="2554675"/>
                <a:ext cx="409500" cy="4056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rupare 365">
              <a:extLst>
                <a:ext uri="{FF2B5EF4-FFF2-40B4-BE49-F238E27FC236}">
                  <a16:creationId xmlns:a16="http://schemas.microsoft.com/office/drawing/2014/main" id="{FE2CA325-3AF8-FBE4-913B-7C0C83D350DA}"/>
                </a:ext>
              </a:extLst>
            </p:cNvPr>
            <p:cNvGrpSpPr/>
            <p:nvPr/>
          </p:nvGrpSpPr>
          <p:grpSpPr>
            <a:xfrm>
              <a:off x="3825223" y="2007030"/>
              <a:ext cx="1127036" cy="440861"/>
              <a:chOff x="1194092" y="2490779"/>
              <a:chExt cx="1524050" cy="533400"/>
            </a:xfrm>
          </p:grpSpPr>
          <p:grpSp>
            <p:nvGrpSpPr>
              <p:cNvPr id="367" name="Google Shape;619;p26">
                <a:extLst>
                  <a:ext uri="{FF2B5EF4-FFF2-40B4-BE49-F238E27FC236}">
                    <a16:creationId xmlns:a16="http://schemas.microsoft.com/office/drawing/2014/main" id="{B6B1390B-B8C6-C52F-7E74-095C19FFC58F}"/>
                  </a:ext>
                </a:extLst>
              </p:cNvPr>
              <p:cNvGrpSpPr/>
              <p:nvPr/>
            </p:nvGrpSpPr>
            <p:grpSpPr>
              <a:xfrm>
                <a:off x="1194092" y="2490779"/>
                <a:ext cx="1524050" cy="533400"/>
                <a:chOff x="1194117" y="2490779"/>
                <a:chExt cx="1524050" cy="533400"/>
              </a:xfrm>
            </p:grpSpPr>
            <p:sp>
              <p:nvSpPr>
                <p:cNvPr id="370" name="Google Shape;620;p26">
                  <a:extLst>
                    <a:ext uri="{FF2B5EF4-FFF2-40B4-BE49-F238E27FC236}">
                      <a16:creationId xmlns:a16="http://schemas.microsoft.com/office/drawing/2014/main" id="{D3790516-E821-60D0-1616-A9D88276C8A4}"/>
                    </a:ext>
                  </a:extLst>
                </p:cNvPr>
                <p:cNvSpPr/>
                <p:nvPr/>
              </p:nvSpPr>
              <p:spPr>
                <a:xfrm>
                  <a:off x="2569967" y="2672879"/>
                  <a:ext cx="148200" cy="169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621;p26">
                  <a:extLst>
                    <a:ext uri="{FF2B5EF4-FFF2-40B4-BE49-F238E27FC236}">
                      <a16:creationId xmlns:a16="http://schemas.microsoft.com/office/drawing/2014/main" id="{F2ACAE25-B4C0-B90B-77B2-DD28F5748EC5}"/>
                    </a:ext>
                  </a:extLst>
                </p:cNvPr>
                <p:cNvSpPr/>
                <p:nvPr/>
              </p:nvSpPr>
              <p:spPr>
                <a:xfrm>
                  <a:off x="1194117" y="2490779"/>
                  <a:ext cx="1453500" cy="533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8" name="Google Shape;622;p26">
                <a:extLst>
                  <a:ext uri="{FF2B5EF4-FFF2-40B4-BE49-F238E27FC236}">
                    <a16:creationId xmlns:a16="http://schemas.microsoft.com/office/drawing/2014/main" id="{8D60A140-7E7D-667F-926F-6552234FD8F0}"/>
                  </a:ext>
                </a:extLst>
              </p:cNvPr>
              <p:cNvSpPr/>
              <p:nvPr/>
            </p:nvSpPr>
            <p:spPr>
              <a:xfrm>
                <a:off x="1252292" y="2554679"/>
                <a:ext cx="1337100" cy="4056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623;p26">
                <a:extLst>
                  <a:ext uri="{FF2B5EF4-FFF2-40B4-BE49-F238E27FC236}">
                    <a16:creationId xmlns:a16="http://schemas.microsoft.com/office/drawing/2014/main" id="{83A2FB3F-508E-AC63-7250-97D857828498}"/>
                  </a:ext>
                </a:extLst>
              </p:cNvPr>
              <p:cNvSpPr/>
              <p:nvPr/>
            </p:nvSpPr>
            <p:spPr>
              <a:xfrm>
                <a:off x="1252292" y="2554679"/>
                <a:ext cx="795600" cy="405600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2" name="Grupare 371">
              <a:extLst>
                <a:ext uri="{FF2B5EF4-FFF2-40B4-BE49-F238E27FC236}">
                  <a16:creationId xmlns:a16="http://schemas.microsoft.com/office/drawing/2014/main" id="{5D308A80-CDDE-C6E7-C348-98697963A43A}"/>
                </a:ext>
              </a:extLst>
            </p:cNvPr>
            <p:cNvGrpSpPr/>
            <p:nvPr/>
          </p:nvGrpSpPr>
          <p:grpSpPr>
            <a:xfrm>
              <a:off x="6580546" y="2007029"/>
              <a:ext cx="1074863" cy="440862"/>
              <a:chOff x="2938012" y="2490779"/>
              <a:chExt cx="1524050" cy="533400"/>
            </a:xfrm>
          </p:grpSpPr>
          <p:grpSp>
            <p:nvGrpSpPr>
              <p:cNvPr id="373" name="Google Shape;624;p26">
                <a:extLst>
                  <a:ext uri="{FF2B5EF4-FFF2-40B4-BE49-F238E27FC236}">
                    <a16:creationId xmlns:a16="http://schemas.microsoft.com/office/drawing/2014/main" id="{FCFDB368-E911-0662-1F99-7578EF74023E}"/>
                  </a:ext>
                </a:extLst>
              </p:cNvPr>
              <p:cNvGrpSpPr/>
              <p:nvPr/>
            </p:nvGrpSpPr>
            <p:grpSpPr>
              <a:xfrm>
                <a:off x="2938012" y="2490779"/>
                <a:ext cx="1524050" cy="533400"/>
                <a:chOff x="2938037" y="2490779"/>
                <a:chExt cx="1524050" cy="533400"/>
              </a:xfrm>
            </p:grpSpPr>
            <p:sp>
              <p:nvSpPr>
                <p:cNvPr id="376" name="Google Shape;625;p26">
                  <a:extLst>
                    <a:ext uri="{FF2B5EF4-FFF2-40B4-BE49-F238E27FC236}">
                      <a16:creationId xmlns:a16="http://schemas.microsoft.com/office/drawing/2014/main" id="{AF81EE0D-345A-AEF0-B8BC-5E4F84E1B191}"/>
                    </a:ext>
                  </a:extLst>
                </p:cNvPr>
                <p:cNvSpPr/>
                <p:nvPr/>
              </p:nvSpPr>
              <p:spPr>
                <a:xfrm>
                  <a:off x="2938037" y="2490779"/>
                  <a:ext cx="1453500" cy="533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626;p26">
                  <a:extLst>
                    <a:ext uri="{FF2B5EF4-FFF2-40B4-BE49-F238E27FC236}">
                      <a16:creationId xmlns:a16="http://schemas.microsoft.com/office/drawing/2014/main" id="{227D804A-E7C5-CF57-1F25-01AFE472F87A}"/>
                    </a:ext>
                  </a:extLst>
                </p:cNvPr>
                <p:cNvSpPr/>
                <p:nvPr/>
              </p:nvSpPr>
              <p:spPr>
                <a:xfrm>
                  <a:off x="4313887" y="2672879"/>
                  <a:ext cx="148200" cy="169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4" name="Google Shape;627;p26">
                <a:extLst>
                  <a:ext uri="{FF2B5EF4-FFF2-40B4-BE49-F238E27FC236}">
                    <a16:creationId xmlns:a16="http://schemas.microsoft.com/office/drawing/2014/main" id="{18B66C6E-503A-92A1-10A5-B82AB0946BCD}"/>
                  </a:ext>
                </a:extLst>
              </p:cNvPr>
              <p:cNvSpPr/>
              <p:nvPr/>
            </p:nvSpPr>
            <p:spPr>
              <a:xfrm>
                <a:off x="2999797" y="2554679"/>
                <a:ext cx="1337100" cy="4056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628;p26">
                <a:extLst>
                  <a:ext uri="{FF2B5EF4-FFF2-40B4-BE49-F238E27FC236}">
                    <a16:creationId xmlns:a16="http://schemas.microsoft.com/office/drawing/2014/main" id="{954AB646-F246-430B-8974-772DF3ABD772}"/>
                  </a:ext>
                </a:extLst>
              </p:cNvPr>
              <p:cNvSpPr/>
              <p:nvPr/>
            </p:nvSpPr>
            <p:spPr>
              <a:xfrm>
                <a:off x="2996212" y="2554679"/>
                <a:ext cx="1206900" cy="405600"/>
              </a:xfrm>
              <a:prstGeom prst="rect">
                <a:avLst/>
              </a:prstGeom>
              <a:solidFill>
                <a:schemeClr val="accent3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" name="Grupare 377">
              <a:extLst>
                <a:ext uri="{FF2B5EF4-FFF2-40B4-BE49-F238E27FC236}">
                  <a16:creationId xmlns:a16="http://schemas.microsoft.com/office/drawing/2014/main" id="{C52905D4-5B1A-2E4D-6E1A-0A3F90A5BCFA}"/>
                </a:ext>
              </a:extLst>
            </p:cNvPr>
            <p:cNvGrpSpPr/>
            <p:nvPr/>
          </p:nvGrpSpPr>
          <p:grpSpPr>
            <a:xfrm>
              <a:off x="5196502" y="2007029"/>
              <a:ext cx="1127035" cy="440862"/>
              <a:chOff x="4681931" y="2490725"/>
              <a:chExt cx="1524050" cy="533400"/>
            </a:xfrm>
          </p:grpSpPr>
          <p:grpSp>
            <p:nvGrpSpPr>
              <p:cNvPr id="379" name="Google Shape;629;p26">
                <a:extLst>
                  <a:ext uri="{FF2B5EF4-FFF2-40B4-BE49-F238E27FC236}">
                    <a16:creationId xmlns:a16="http://schemas.microsoft.com/office/drawing/2014/main" id="{C8E95011-2500-2189-3B10-5247563D0CDD}"/>
                  </a:ext>
                </a:extLst>
              </p:cNvPr>
              <p:cNvGrpSpPr/>
              <p:nvPr/>
            </p:nvGrpSpPr>
            <p:grpSpPr>
              <a:xfrm>
                <a:off x="4681931" y="2490725"/>
                <a:ext cx="1524050" cy="533400"/>
                <a:chOff x="4681931" y="2490725"/>
                <a:chExt cx="1524050" cy="533400"/>
              </a:xfrm>
            </p:grpSpPr>
            <p:sp>
              <p:nvSpPr>
                <p:cNvPr id="382" name="Google Shape;630;p26">
                  <a:extLst>
                    <a:ext uri="{FF2B5EF4-FFF2-40B4-BE49-F238E27FC236}">
                      <a16:creationId xmlns:a16="http://schemas.microsoft.com/office/drawing/2014/main" id="{CAAF01B7-9195-056B-B49B-35045322020C}"/>
                    </a:ext>
                  </a:extLst>
                </p:cNvPr>
                <p:cNvSpPr/>
                <p:nvPr/>
              </p:nvSpPr>
              <p:spPr>
                <a:xfrm>
                  <a:off x="4681931" y="2490725"/>
                  <a:ext cx="1453500" cy="533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631;p26">
                  <a:extLst>
                    <a:ext uri="{FF2B5EF4-FFF2-40B4-BE49-F238E27FC236}">
                      <a16:creationId xmlns:a16="http://schemas.microsoft.com/office/drawing/2014/main" id="{3C865152-D270-7671-3E41-B424AF6CFEB5}"/>
                    </a:ext>
                  </a:extLst>
                </p:cNvPr>
                <p:cNvSpPr/>
                <p:nvPr/>
              </p:nvSpPr>
              <p:spPr>
                <a:xfrm>
                  <a:off x="6057781" y="2662017"/>
                  <a:ext cx="148200" cy="190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0" name="Google Shape;632;p26">
                <a:extLst>
                  <a:ext uri="{FF2B5EF4-FFF2-40B4-BE49-F238E27FC236}">
                    <a16:creationId xmlns:a16="http://schemas.microsoft.com/office/drawing/2014/main" id="{4DCC64BE-9516-657F-869D-BBEFEE2ABBA2}"/>
                  </a:ext>
                </a:extLst>
              </p:cNvPr>
              <p:cNvSpPr/>
              <p:nvPr/>
            </p:nvSpPr>
            <p:spPr>
              <a:xfrm>
                <a:off x="4740125" y="2554750"/>
                <a:ext cx="1337100" cy="4056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633;p26">
                <a:extLst>
                  <a:ext uri="{FF2B5EF4-FFF2-40B4-BE49-F238E27FC236}">
                    <a16:creationId xmlns:a16="http://schemas.microsoft.com/office/drawing/2014/main" id="{C0D0E484-A6FE-C6BD-10E2-A3298A92EF90}"/>
                  </a:ext>
                </a:extLst>
              </p:cNvPr>
              <p:cNvSpPr/>
              <p:nvPr/>
            </p:nvSpPr>
            <p:spPr>
              <a:xfrm>
                <a:off x="4740125" y="2554750"/>
                <a:ext cx="932700" cy="4056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8" name="Google Shape;324;p18">
            <a:extLst>
              <a:ext uri="{FF2B5EF4-FFF2-40B4-BE49-F238E27FC236}">
                <a16:creationId xmlns:a16="http://schemas.microsoft.com/office/drawing/2014/main" id="{3046F219-5C23-FAF9-3596-5F691CF1160C}"/>
              </a:ext>
            </a:extLst>
          </p:cNvPr>
          <p:cNvSpPr txBox="1"/>
          <p:nvPr/>
        </p:nvSpPr>
        <p:spPr>
          <a:xfrm>
            <a:off x="2095286" y="1769696"/>
            <a:ext cx="6126565" cy="132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Am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implementat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Radix Sort-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4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baze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diferite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: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baza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10,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baza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16,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baza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2</a:t>
            </a:r>
            <a:r>
              <a:rPr lang="en-US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8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baza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2</a:t>
            </a:r>
            <a:r>
              <a:rPr lang="en-US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16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diferitelor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teste se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observă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cu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ușurință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că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abordarea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sortării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într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-o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bază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diferită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baza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10 se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merită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ales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cazul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numerele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mari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maximul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&gt; 1000)</a:t>
            </a:r>
            <a:endParaRPr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89" name="Google Shape;220;p16">
            <a:extLst>
              <a:ext uri="{FF2B5EF4-FFF2-40B4-BE49-F238E27FC236}">
                <a16:creationId xmlns:a16="http://schemas.microsoft.com/office/drawing/2014/main" id="{7DC5EE00-2BEE-F6A6-4F69-549D53F73817}"/>
              </a:ext>
            </a:extLst>
          </p:cNvPr>
          <p:cNvSpPr txBox="1"/>
          <p:nvPr/>
        </p:nvSpPr>
        <p:spPr>
          <a:xfrm>
            <a:off x="2616447" y="3114520"/>
            <a:ext cx="1127035" cy="44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radix</a:t>
            </a:r>
            <a:endParaRPr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0" name="Google Shape;220;p16">
            <a:extLst>
              <a:ext uri="{FF2B5EF4-FFF2-40B4-BE49-F238E27FC236}">
                <a16:creationId xmlns:a16="http://schemas.microsoft.com/office/drawing/2014/main" id="{2410EEE6-647E-BD72-F0D9-85B1548D965C}"/>
              </a:ext>
            </a:extLst>
          </p:cNvPr>
          <p:cNvSpPr txBox="1"/>
          <p:nvPr/>
        </p:nvSpPr>
        <p:spPr>
          <a:xfrm>
            <a:off x="6804656" y="3105718"/>
            <a:ext cx="1127035" cy="44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radix16</a:t>
            </a:r>
            <a:endParaRPr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1" name="Google Shape;220;p16">
            <a:extLst>
              <a:ext uri="{FF2B5EF4-FFF2-40B4-BE49-F238E27FC236}">
                <a16:creationId xmlns:a16="http://schemas.microsoft.com/office/drawing/2014/main" id="{9564E281-6D31-9D8E-EE84-0A95C6AB3653}"/>
              </a:ext>
            </a:extLst>
          </p:cNvPr>
          <p:cNvSpPr txBox="1"/>
          <p:nvPr/>
        </p:nvSpPr>
        <p:spPr>
          <a:xfrm>
            <a:off x="5471577" y="3105718"/>
            <a:ext cx="1127035" cy="44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radix8</a:t>
            </a:r>
            <a:endParaRPr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2" name="Google Shape;220;p16">
            <a:extLst>
              <a:ext uri="{FF2B5EF4-FFF2-40B4-BE49-F238E27FC236}">
                <a16:creationId xmlns:a16="http://schemas.microsoft.com/office/drawing/2014/main" id="{961C89AD-100A-0889-C416-016AA38AF248}"/>
              </a:ext>
            </a:extLst>
          </p:cNvPr>
          <p:cNvSpPr txBox="1"/>
          <p:nvPr/>
        </p:nvSpPr>
        <p:spPr>
          <a:xfrm>
            <a:off x="4100298" y="3108405"/>
            <a:ext cx="1127035" cy="44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radix4</a:t>
            </a:r>
            <a:endParaRPr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3" name="Google Shape;324;p18">
            <a:extLst>
              <a:ext uri="{FF2B5EF4-FFF2-40B4-BE49-F238E27FC236}">
                <a16:creationId xmlns:a16="http://schemas.microsoft.com/office/drawing/2014/main" id="{3D6A6DBC-E7B6-DC8C-8BFF-F44AD1464803}"/>
              </a:ext>
            </a:extLst>
          </p:cNvPr>
          <p:cNvSpPr txBox="1"/>
          <p:nvPr/>
        </p:nvSpPr>
        <p:spPr>
          <a:xfrm>
            <a:off x="5857031" y="4093811"/>
            <a:ext cx="2644095" cy="765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radix – Radix Sort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baza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10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radix4 – Radix Sort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baza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2</a:t>
            </a:r>
            <a:r>
              <a:rPr lang="en-US" sz="1000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4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radix8 –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RadixSort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baza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2</a:t>
            </a:r>
            <a:r>
              <a:rPr lang="en-US" sz="1000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8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radix16 – Radix Sort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baza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2</a:t>
            </a:r>
            <a:r>
              <a:rPr lang="en-US" sz="1000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16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" grpId="0"/>
      <p:bldP spid="390" grpId="0"/>
      <p:bldP spid="391" grpId="0"/>
      <p:bldP spid="392" grpId="0"/>
      <p:bldP spid="3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1715344" y="1281197"/>
            <a:ext cx="903856" cy="33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RADIX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48" name="Google Shape;348;p19"/>
          <p:cNvCxnSpPr>
            <a:cxnSpLocks/>
            <a:stCxn id="334" idx="1"/>
          </p:cNvCxnSpPr>
          <p:nvPr/>
        </p:nvCxnSpPr>
        <p:spPr>
          <a:xfrm flipH="1">
            <a:off x="1325098" y="1450193"/>
            <a:ext cx="390246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aphicFrame>
        <p:nvGraphicFramePr>
          <p:cNvPr id="2" name="Google Shape;1082;p37">
            <a:extLst>
              <a:ext uri="{FF2B5EF4-FFF2-40B4-BE49-F238E27FC236}">
                <a16:creationId xmlns:a16="http://schemas.microsoft.com/office/drawing/2014/main" id="{0570C321-DE73-EE7B-3064-BA4BB89C5B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4739638"/>
              </p:ext>
            </p:extLst>
          </p:nvPr>
        </p:nvGraphicFramePr>
        <p:xfrm>
          <a:off x="2033266" y="1734527"/>
          <a:ext cx="6676782" cy="2438250"/>
        </p:xfrm>
        <a:graphic>
          <a:graphicData uri="http://schemas.openxmlformats.org/drawingml/2006/table">
            <a:tbl>
              <a:tblPr>
                <a:noFill/>
                <a:tableStyleId>{51A903CB-5F52-4025-80E7-E55EA4C0206A}</a:tableStyleId>
              </a:tblPr>
              <a:tblGrid>
                <a:gridCol w="95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12800826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38557279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MAX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radix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radix4</a:t>
                      </a:r>
                      <a:endParaRPr sz="2000" dirty="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radix8</a:t>
                      </a:r>
                      <a:endParaRPr sz="2000" dirty="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4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radix16</a:t>
                      </a:r>
                      <a:endParaRPr sz="2000" dirty="0">
                        <a:solidFill>
                          <a:schemeClr val="accent4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1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2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3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4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09677"/>
                  </a:ext>
                </a:extLst>
              </a:tr>
            </a:tbl>
          </a:graphicData>
        </a:graphic>
      </p:graphicFrame>
      <p:sp>
        <p:nvSpPr>
          <p:cNvPr id="3" name="Google Shape;324;p18">
            <a:extLst>
              <a:ext uri="{FF2B5EF4-FFF2-40B4-BE49-F238E27FC236}">
                <a16:creationId xmlns:a16="http://schemas.microsoft.com/office/drawing/2014/main" id="{93C70D1F-0510-ACE2-B4BC-C415D6FA6466}"/>
              </a:ext>
            </a:extLst>
          </p:cNvPr>
          <p:cNvSpPr txBox="1"/>
          <p:nvPr/>
        </p:nvSpPr>
        <p:spPr>
          <a:xfrm>
            <a:off x="2542074" y="4282625"/>
            <a:ext cx="5881926" cy="5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Rezultatele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afișate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secunde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reprezintă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obținuți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respective de 4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liste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aleatorii</a:t>
            </a:r>
            <a:endParaRPr lang="en-US" sz="10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658429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1715344" y="1281197"/>
            <a:ext cx="903856" cy="33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RADIX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48" name="Google Shape;348;p19"/>
          <p:cNvCxnSpPr>
            <a:cxnSpLocks/>
            <a:stCxn id="334" idx="1"/>
          </p:cNvCxnSpPr>
          <p:nvPr/>
        </p:nvCxnSpPr>
        <p:spPr>
          <a:xfrm flipH="1">
            <a:off x="1325098" y="1450193"/>
            <a:ext cx="390246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aphicFrame>
        <p:nvGraphicFramePr>
          <p:cNvPr id="2" name="Google Shape;1082;p37">
            <a:extLst>
              <a:ext uri="{FF2B5EF4-FFF2-40B4-BE49-F238E27FC236}">
                <a16:creationId xmlns:a16="http://schemas.microsoft.com/office/drawing/2014/main" id="{0570C321-DE73-EE7B-3064-BA4BB89C5B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5590872"/>
              </p:ext>
            </p:extLst>
          </p:nvPr>
        </p:nvGraphicFramePr>
        <p:xfrm>
          <a:off x="2033266" y="1734527"/>
          <a:ext cx="6676782" cy="2438250"/>
        </p:xfrm>
        <a:graphic>
          <a:graphicData uri="http://schemas.openxmlformats.org/drawingml/2006/table">
            <a:tbl>
              <a:tblPr>
                <a:noFill/>
                <a:tableStyleId>{51A903CB-5F52-4025-80E7-E55EA4C0206A}</a:tableStyleId>
              </a:tblPr>
              <a:tblGrid>
                <a:gridCol w="95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12800826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38557279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MAX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radix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radix4</a:t>
                      </a:r>
                      <a:endParaRPr sz="2000" dirty="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radix8</a:t>
                      </a:r>
                      <a:endParaRPr sz="2000" dirty="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4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radix16</a:t>
                      </a:r>
                      <a:endParaRPr sz="2000" dirty="0">
                        <a:solidFill>
                          <a:schemeClr val="accent4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5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6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7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8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09677"/>
                  </a:ext>
                </a:extLst>
              </a:tr>
            </a:tbl>
          </a:graphicData>
        </a:graphic>
      </p:graphicFrame>
      <p:sp>
        <p:nvSpPr>
          <p:cNvPr id="3" name="Google Shape;324;p18">
            <a:extLst>
              <a:ext uri="{FF2B5EF4-FFF2-40B4-BE49-F238E27FC236}">
                <a16:creationId xmlns:a16="http://schemas.microsoft.com/office/drawing/2014/main" id="{93C70D1F-0510-ACE2-B4BC-C415D6FA6466}"/>
              </a:ext>
            </a:extLst>
          </p:cNvPr>
          <p:cNvSpPr txBox="1"/>
          <p:nvPr/>
        </p:nvSpPr>
        <p:spPr>
          <a:xfrm>
            <a:off x="2542074" y="4282625"/>
            <a:ext cx="5881926" cy="5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Rezultatele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afișate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secunde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reprezintă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obținuți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respective de 4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liste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aleatorii</a:t>
            </a:r>
            <a:endParaRPr lang="en-US" sz="10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1130960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 SPECIFICE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1715344" y="1281197"/>
            <a:ext cx="903856" cy="33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RADIX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48" name="Google Shape;348;p19"/>
          <p:cNvCxnSpPr>
            <a:cxnSpLocks/>
            <a:stCxn id="334" idx="1"/>
          </p:cNvCxnSpPr>
          <p:nvPr/>
        </p:nvCxnSpPr>
        <p:spPr>
          <a:xfrm flipH="1">
            <a:off x="1325098" y="1450193"/>
            <a:ext cx="390246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aphicFrame>
        <p:nvGraphicFramePr>
          <p:cNvPr id="2" name="Google Shape;1082;p37">
            <a:extLst>
              <a:ext uri="{FF2B5EF4-FFF2-40B4-BE49-F238E27FC236}">
                <a16:creationId xmlns:a16="http://schemas.microsoft.com/office/drawing/2014/main" id="{0570C321-DE73-EE7B-3064-BA4BB89C5B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0835034"/>
              </p:ext>
            </p:extLst>
          </p:nvPr>
        </p:nvGraphicFramePr>
        <p:xfrm>
          <a:off x="2069376" y="1731781"/>
          <a:ext cx="5418870" cy="2438250"/>
        </p:xfrm>
        <a:graphic>
          <a:graphicData uri="http://schemas.openxmlformats.org/drawingml/2006/table">
            <a:tbl>
              <a:tblPr>
                <a:noFill/>
                <a:tableStyleId>{51A903CB-5F52-4025-80E7-E55EA4C0206A}</a:tableStyleId>
              </a:tblPr>
              <a:tblGrid>
                <a:gridCol w="1083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3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3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radix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radix4</a:t>
                      </a:r>
                      <a:endParaRPr sz="2000" dirty="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radix8</a:t>
                      </a:r>
                      <a:endParaRPr sz="2000" dirty="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4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radix16</a:t>
                      </a:r>
                      <a:endParaRPr sz="2000" dirty="0">
                        <a:solidFill>
                          <a:schemeClr val="accent4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CRE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DES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AS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APR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09677"/>
                  </a:ext>
                </a:extLst>
              </a:tr>
            </a:tbl>
          </a:graphicData>
        </a:graphic>
      </p:graphicFrame>
      <p:sp>
        <p:nvSpPr>
          <p:cNvPr id="3" name="Google Shape;324;p18">
            <a:extLst>
              <a:ext uri="{FF2B5EF4-FFF2-40B4-BE49-F238E27FC236}">
                <a16:creationId xmlns:a16="http://schemas.microsoft.com/office/drawing/2014/main" id="{93C70D1F-0510-ACE2-B4BC-C415D6FA6466}"/>
              </a:ext>
            </a:extLst>
          </p:cNvPr>
          <p:cNvSpPr txBox="1"/>
          <p:nvPr/>
        </p:nvSpPr>
        <p:spPr>
          <a:xfrm>
            <a:off x="1960889" y="4291960"/>
            <a:ext cx="5757268" cy="5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Rezultatele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afișate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secunde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reprezintă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obținuți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respective de 2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liste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10</a:t>
            </a:r>
            <a:r>
              <a:rPr lang="en-US" sz="1000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având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maximul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10</a:t>
            </a:r>
            <a:r>
              <a:rPr lang="en-US" sz="1000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</a:p>
        </p:txBody>
      </p:sp>
      <p:sp>
        <p:nvSpPr>
          <p:cNvPr id="4" name="Google Shape;324;p18">
            <a:extLst>
              <a:ext uri="{FF2B5EF4-FFF2-40B4-BE49-F238E27FC236}">
                <a16:creationId xmlns:a16="http://schemas.microsoft.com/office/drawing/2014/main" id="{B94031F6-9B4D-6290-E5E1-C73FDF87CAB5}"/>
              </a:ext>
            </a:extLst>
          </p:cNvPr>
          <p:cNvSpPr txBox="1"/>
          <p:nvPr/>
        </p:nvSpPr>
        <p:spPr>
          <a:xfrm>
            <a:off x="7640665" y="1854346"/>
            <a:ext cx="1322047" cy="2202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</a:t>
            </a:r>
            <a:r>
              <a:rPr lang="en-US" sz="900" b="1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</a:t>
            </a: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ordonate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crescător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des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ordonate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descrescător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as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aproape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sortate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</a:t>
            </a:r>
            <a:r>
              <a:rPr lang="en-US" sz="900" b="1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</a:t>
            </a: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apropiate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3462878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1726214" y="1983244"/>
            <a:ext cx="903856" cy="337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SHELL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49" name="Google Shape;349;p19"/>
          <p:cNvCxnSpPr>
            <a:cxnSpLocks/>
            <a:stCxn id="337" idx="3"/>
            <a:endCxn id="338" idx="1"/>
          </p:cNvCxnSpPr>
          <p:nvPr/>
        </p:nvCxnSpPr>
        <p:spPr>
          <a:xfrm flipV="1">
            <a:off x="1325091" y="2152241"/>
            <a:ext cx="401123" cy="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" name="Google Shape;324;p18">
            <a:extLst>
              <a:ext uri="{FF2B5EF4-FFF2-40B4-BE49-F238E27FC236}">
                <a16:creationId xmlns:a16="http://schemas.microsoft.com/office/drawing/2014/main" id="{E42C444A-0E11-02ED-9F82-930B0594F0F8}"/>
              </a:ext>
            </a:extLst>
          </p:cNvPr>
          <p:cNvSpPr txBox="1"/>
          <p:nvPr/>
        </p:nvSpPr>
        <p:spPr>
          <a:xfrm>
            <a:off x="2704454" y="1346966"/>
            <a:ext cx="5339166" cy="1518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Shell Sort-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s-a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dovedit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fi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cel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lent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dintre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sortările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implementate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acesta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fiind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depășit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ales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cazul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avem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un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număr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mare de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care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implică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un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număr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considerabil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comparații</a:t>
            </a:r>
            <a:endParaRPr lang="en-US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Pentru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cu un N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mic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acesta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respectabili</a:t>
            </a:r>
            <a:endParaRPr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2440664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1726214" y="1983244"/>
            <a:ext cx="903856" cy="337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SHELL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49" name="Google Shape;349;p19"/>
          <p:cNvCxnSpPr>
            <a:cxnSpLocks/>
            <a:stCxn id="337" idx="3"/>
            <a:endCxn id="338" idx="1"/>
          </p:cNvCxnSpPr>
          <p:nvPr/>
        </p:nvCxnSpPr>
        <p:spPr>
          <a:xfrm flipV="1">
            <a:off x="1325091" y="2152241"/>
            <a:ext cx="401123" cy="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aphicFrame>
        <p:nvGraphicFramePr>
          <p:cNvPr id="3" name="Google Shape;1082;p37">
            <a:extLst>
              <a:ext uri="{FF2B5EF4-FFF2-40B4-BE49-F238E27FC236}">
                <a16:creationId xmlns:a16="http://schemas.microsoft.com/office/drawing/2014/main" id="{CE7B26B4-04DF-94EE-95B4-760B74F43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0714960"/>
              </p:ext>
            </p:extLst>
          </p:nvPr>
        </p:nvGraphicFramePr>
        <p:xfrm>
          <a:off x="3602482" y="1568466"/>
          <a:ext cx="3815304" cy="2438250"/>
        </p:xfrm>
        <a:graphic>
          <a:graphicData uri="http://schemas.openxmlformats.org/drawingml/2006/table">
            <a:tbl>
              <a:tblPr>
                <a:noFill/>
                <a:tableStyleId>{51A903CB-5F52-4025-80E7-E55EA4C0206A}</a:tableStyleId>
              </a:tblPr>
              <a:tblGrid>
                <a:gridCol w="95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12800826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38557279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MAX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shell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1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2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3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4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09677"/>
                  </a:ext>
                </a:extLst>
              </a:tr>
            </a:tbl>
          </a:graphicData>
        </a:graphic>
      </p:graphicFrame>
      <p:sp>
        <p:nvSpPr>
          <p:cNvPr id="4" name="Google Shape;324;p18">
            <a:extLst>
              <a:ext uri="{FF2B5EF4-FFF2-40B4-BE49-F238E27FC236}">
                <a16:creationId xmlns:a16="http://schemas.microsoft.com/office/drawing/2014/main" id="{E26DA802-E4E3-A659-0F86-7A94B240B169}"/>
              </a:ext>
            </a:extLst>
          </p:cNvPr>
          <p:cNvSpPr txBox="1"/>
          <p:nvPr/>
        </p:nvSpPr>
        <p:spPr>
          <a:xfrm>
            <a:off x="2542074" y="4282625"/>
            <a:ext cx="5881926" cy="5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Rezultatele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afișate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secunde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reprezintă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obținuți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respective de 4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liste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aleatorii</a:t>
            </a:r>
            <a:endParaRPr lang="en-US" sz="10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3622681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1726214" y="1983244"/>
            <a:ext cx="903856" cy="337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SHELL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49" name="Google Shape;349;p19"/>
          <p:cNvCxnSpPr>
            <a:cxnSpLocks/>
            <a:stCxn id="337" idx="3"/>
            <a:endCxn id="338" idx="1"/>
          </p:cNvCxnSpPr>
          <p:nvPr/>
        </p:nvCxnSpPr>
        <p:spPr>
          <a:xfrm flipV="1">
            <a:off x="1325091" y="2152241"/>
            <a:ext cx="401123" cy="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aphicFrame>
        <p:nvGraphicFramePr>
          <p:cNvPr id="3" name="Google Shape;1082;p37">
            <a:extLst>
              <a:ext uri="{FF2B5EF4-FFF2-40B4-BE49-F238E27FC236}">
                <a16:creationId xmlns:a16="http://schemas.microsoft.com/office/drawing/2014/main" id="{CE7B26B4-04DF-94EE-95B4-760B74F43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1093703"/>
              </p:ext>
            </p:extLst>
          </p:nvPr>
        </p:nvGraphicFramePr>
        <p:xfrm>
          <a:off x="3602482" y="1568466"/>
          <a:ext cx="3815304" cy="2438250"/>
        </p:xfrm>
        <a:graphic>
          <a:graphicData uri="http://schemas.openxmlformats.org/drawingml/2006/table">
            <a:tbl>
              <a:tblPr>
                <a:noFill/>
                <a:tableStyleId>{51A903CB-5F52-4025-80E7-E55EA4C0206A}</a:tableStyleId>
              </a:tblPr>
              <a:tblGrid>
                <a:gridCol w="95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12800826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38557279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MAX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shell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5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6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7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8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09677"/>
                  </a:ext>
                </a:extLst>
              </a:tr>
            </a:tbl>
          </a:graphicData>
        </a:graphic>
      </p:graphicFrame>
      <p:sp>
        <p:nvSpPr>
          <p:cNvPr id="4" name="Google Shape;324;p18">
            <a:extLst>
              <a:ext uri="{FF2B5EF4-FFF2-40B4-BE49-F238E27FC236}">
                <a16:creationId xmlns:a16="http://schemas.microsoft.com/office/drawing/2014/main" id="{E26DA802-E4E3-A659-0F86-7A94B240B169}"/>
              </a:ext>
            </a:extLst>
          </p:cNvPr>
          <p:cNvSpPr txBox="1"/>
          <p:nvPr/>
        </p:nvSpPr>
        <p:spPr>
          <a:xfrm>
            <a:off x="2542074" y="4282625"/>
            <a:ext cx="5881926" cy="5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Rezultatele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afișate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secunde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reprezintă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obținuți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respective de 4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liste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aleatorii</a:t>
            </a:r>
            <a:endParaRPr lang="en-US" sz="10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255332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Science Consulting Infographics by Slidesgo">
  <a:themeElements>
    <a:clrScheme name="Simple Light">
      <a:dk1>
        <a:srgbClr val="FFFFFF"/>
      </a:dk1>
      <a:lt1>
        <a:srgbClr val="002845"/>
      </a:lt1>
      <a:dk2>
        <a:srgbClr val="1A5E8F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1519</Words>
  <Application>Microsoft Office PowerPoint</Application>
  <PresentationFormat>Expunere pe ecran (16:9)</PresentationFormat>
  <Paragraphs>399</Paragraphs>
  <Slides>24</Slides>
  <Notes>23</Notes>
  <HiddenSlides>0</HiddenSlides>
  <MMClips>0</MMClips>
  <ScaleCrop>false</ScaleCrop>
  <HeadingPairs>
    <vt:vector size="6" baseType="variant">
      <vt:variant>
        <vt:lpstr>Fonturi utilizate</vt:lpstr>
      </vt:variant>
      <vt:variant>
        <vt:i4>9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24</vt:i4>
      </vt:variant>
    </vt:vector>
  </HeadingPairs>
  <TitlesOfParts>
    <vt:vector size="34" baseType="lpstr">
      <vt:lpstr>Nunito Light</vt:lpstr>
      <vt:lpstr>Maven Pro</vt:lpstr>
      <vt:lpstr>Bebas Neue</vt:lpstr>
      <vt:lpstr>Meddon</vt:lpstr>
      <vt:lpstr>Roboto Condensed Light</vt:lpstr>
      <vt:lpstr>Share Tech</vt:lpstr>
      <vt:lpstr>Anaheim</vt:lpstr>
      <vt:lpstr>Wingdings</vt:lpstr>
      <vt:lpstr>Arial</vt:lpstr>
      <vt:lpstr>Data Science Consulting Infographics by Slidesgo</vt:lpstr>
      <vt:lpstr>STRUCTURI  DE DATE PRIMUL PROIECT - SORTARI</vt:lpstr>
      <vt:lpstr>SORTARILE IMPLEMENTATE IN CADRUL PROIECTULUI</vt:lpstr>
      <vt:lpstr>REZULTATELE TESTELOR </vt:lpstr>
      <vt:lpstr>REZULTATELE TESTELOR </vt:lpstr>
      <vt:lpstr>REZULTATELE TESTELOR </vt:lpstr>
      <vt:lpstr>REZULTATELE TESTELOR SPECIFICE </vt:lpstr>
      <vt:lpstr>REZULTATELE TESTELOR </vt:lpstr>
      <vt:lpstr>REZULTATELE TESTELOR </vt:lpstr>
      <vt:lpstr>REZULTATELE TESTELOR </vt:lpstr>
      <vt:lpstr>REZULTATELE TESTELOR SPECIFICE </vt:lpstr>
      <vt:lpstr>REZULTATELE TESTELOR </vt:lpstr>
      <vt:lpstr>REZULTATELE TESTELOR </vt:lpstr>
      <vt:lpstr>REZULTATELE TESTELOR </vt:lpstr>
      <vt:lpstr>REZULTATELE TESTELOR SPECIFICE </vt:lpstr>
      <vt:lpstr>REZULTATELE TESTELOR </vt:lpstr>
      <vt:lpstr>REZULTATELE TESTELOR </vt:lpstr>
      <vt:lpstr>REZULTATELE TESTELOR </vt:lpstr>
      <vt:lpstr>REZULTATELE TESTELOR SPECIFICE </vt:lpstr>
      <vt:lpstr>REZULTATELE TESTELOR </vt:lpstr>
      <vt:lpstr>REZULTATELE TESTELOR </vt:lpstr>
      <vt:lpstr>REZULTATELE TESTELOR </vt:lpstr>
      <vt:lpstr>REZULTATELE TESTELOR SPECIFICE </vt:lpstr>
      <vt:lpstr>O PRIVIRE DE ANSAMBLU </vt:lpstr>
      <vt:lpstr>FINAL!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  DE DATE PRIMUL PROIECT - SORTARI</dc:title>
  <dc:creator>ANA</dc:creator>
  <cp:lastModifiedBy>MARIA IOANA VERDES</cp:lastModifiedBy>
  <cp:revision>1</cp:revision>
  <dcterms:modified xsi:type="dcterms:W3CDTF">2023-03-18T16:26:47Z</dcterms:modified>
</cp:coreProperties>
</file>