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roxima Nova"/>
      <p:regular r:id="rId39"/>
      <p:bold r:id="rId40"/>
      <p:italic r:id="rId41"/>
      <p:boldItalic r:id="rId42"/>
    </p:embeddedFont>
    <p:embeddedFont>
      <p:font typeface="Lato"/>
      <p:regular r:id="rId43"/>
      <p:bold r:id="rId44"/>
      <p:italic r:id="rId45"/>
      <p:boldItalic r:id="rId46"/>
    </p:embeddedFont>
    <p:embeddedFont>
      <p:font typeface="Proxima Nova Semibold"/>
      <p:regular r:id="rId47"/>
      <p:bold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42" Type="http://schemas.openxmlformats.org/officeDocument/2006/relationships/font" Target="fonts/ProximaNova-boldItalic.fntdata"/><Relationship Id="rId41" Type="http://schemas.openxmlformats.org/officeDocument/2006/relationships/font" Target="fonts/ProximaNova-italic.fntdata"/><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ximaNovaSemibold-bold.fntdata"/><Relationship Id="rId47" Type="http://schemas.openxmlformats.org/officeDocument/2006/relationships/font" Target="fonts/ProximaNovaSemibold-regular.fntdata"/><Relationship Id="rId49" Type="http://schemas.openxmlformats.org/officeDocument/2006/relationships/font" Target="fonts/ProximaNova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ProximaNova-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eeec4bd0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eeec4bd0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eeec4bd0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eeec4bd0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eeec4bd0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eeec4bd0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eeec4bd0c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eeec4bd0c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cb87ebe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cb87ebe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95212bee2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95212bee2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eeec4bd0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eeec4bd0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95212bee2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95212bee2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95212bee2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95212bee2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95212bee2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95212bee2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95212bee2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95212bee2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95212bee2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95212bee2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eeec4bd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eeec4bd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eeec4bd0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eeec4bd0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95212bee2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95212bee2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cb87ebe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cb87ebe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95212bee2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95212bee2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95212bee2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95212bee2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95212bee2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95212bee2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95212bee2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95212bee2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95212bee2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95212bee2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cb87ebe0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cb87ebe0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cb87ebe0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cb87ebe0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95212bee2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95212bee2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95212bee2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95212bee2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95212bee2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95212bee2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95212bee2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95212bee2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95212bee2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95212bee2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95212bee2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95212bee2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95212bee2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95212bee2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95212bee2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95212bee2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eeec4bd0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eeec4bd0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3.jpg"/><Relationship Id="rId4"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github.com/iam-pattan/Fuzzy_and_GAN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592700"/>
            <a:ext cx="8123100" cy="2253000"/>
          </a:xfrm>
          <a:prstGeom prst="rect">
            <a:avLst/>
          </a:prstGeom>
          <a:effectLst>
            <a:outerShdw blurRad="57150" rotWithShape="0" algn="bl" dir="7200000" dist="28575">
              <a:srgbClr val="000000">
                <a:alpha val="54000"/>
              </a:srgbClr>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chemeClr val="dk1"/>
                </a:solidFill>
              </a:rPr>
              <a:t>Synthetic Data Generation for Food Waste Pelletizer using TGANs, TVAEs.</a:t>
            </a:r>
            <a:endParaRPr b="1">
              <a:solidFill>
                <a:schemeClr val="dk1"/>
              </a:solidFill>
            </a:endParaRPr>
          </a:p>
        </p:txBody>
      </p:sp>
      <p:sp>
        <p:nvSpPr>
          <p:cNvPr id="60" name="Google Shape;60;p13"/>
          <p:cNvSpPr txBox="1"/>
          <p:nvPr>
            <p:ph idx="1" type="subTitle"/>
          </p:nvPr>
        </p:nvSpPr>
        <p:spPr>
          <a:xfrm>
            <a:off x="510450" y="3182350"/>
            <a:ext cx="8123100" cy="12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Presented by:								Guide:</a:t>
            </a:r>
            <a:endParaRPr b="1">
              <a:solidFill>
                <a:schemeClr val="dk1"/>
              </a:solidFill>
            </a:endParaRPr>
          </a:p>
          <a:p>
            <a:pPr indent="0" lvl="0" marL="0" rtl="0" algn="l">
              <a:spcBef>
                <a:spcPts val="0"/>
              </a:spcBef>
              <a:spcAft>
                <a:spcPts val="0"/>
              </a:spcAft>
              <a:buNone/>
            </a:pPr>
            <a:r>
              <a:rPr lang="en">
                <a:solidFill>
                  <a:schemeClr val="dk1"/>
                </a:solidFill>
              </a:rPr>
              <a:t>Pattan Afrid Ahmed							Dr. Priyadarshini J</a:t>
            </a:r>
            <a:endParaRPr>
              <a:solidFill>
                <a:schemeClr val="dk1"/>
              </a:solidFill>
            </a:endParaRPr>
          </a:p>
          <a:p>
            <a:pPr indent="0" lvl="0" marL="0" rtl="0" algn="l">
              <a:spcBef>
                <a:spcPts val="0"/>
              </a:spcBef>
              <a:spcAft>
                <a:spcPts val="0"/>
              </a:spcAft>
              <a:buNone/>
            </a:pPr>
            <a:r>
              <a:rPr lang="en" sz="2000">
                <a:solidFill>
                  <a:schemeClr val="dk1"/>
                </a:solidFill>
              </a:rPr>
              <a:t>(20MAI1016)	</a:t>
            </a:r>
            <a:r>
              <a:rPr lang="en" sz="2300">
                <a:solidFill>
                  <a:schemeClr val="dk1"/>
                </a:solidFill>
              </a:rPr>
              <a:t>									</a:t>
            </a:r>
            <a:r>
              <a:rPr lang="en" sz="2000">
                <a:solidFill>
                  <a:schemeClr val="dk1"/>
                </a:solidFill>
              </a:rPr>
              <a:t>(Assoc. Professor)</a:t>
            </a:r>
            <a:endParaRPr sz="2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Paper-1 : </a:t>
            </a:r>
            <a:r>
              <a:rPr lang="en" sz="2688"/>
              <a:t>Synthesizing Tabular Data using Generative Adversarial Networks - Lei Xu, Kalyan Veeramachaneni (2018)</a:t>
            </a:r>
            <a:endParaRPr sz="2688"/>
          </a:p>
        </p:txBody>
      </p:sp>
      <p:sp>
        <p:nvSpPr>
          <p:cNvPr id="114" name="Google Shape;114;p22"/>
          <p:cNvSpPr txBox="1"/>
          <p:nvPr>
            <p:ph idx="1" type="body"/>
          </p:nvPr>
        </p:nvSpPr>
        <p:spPr>
          <a:xfrm>
            <a:off x="311700" y="1527000"/>
            <a:ext cx="8520600" cy="31524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None/>
            </a:pPr>
            <a:r>
              <a:rPr lang="en" sz="1300"/>
              <a:t>Lei Xu[16] and his team </a:t>
            </a:r>
            <a:r>
              <a:rPr lang="en" sz="1300"/>
              <a:t>worked on </a:t>
            </a:r>
            <a:r>
              <a:rPr lang="en" sz="1300"/>
              <a:t>neural networks using the tanh activation function, TGANs can successfully produce values with a distribution that is centered. It is determined that the probability distribution may well be constructed directly using softmax due to the low cardinality. However, category values must be converted to binary variables using a one-hot-encoding representation with noise. It transform T vector with d after prepossessing the discrete and continuous columns to V, U, D vectors. The LSTM with attention technique is used to generate the appropriate row. Random variable z, weighted context vector with previous hidden, and embedding vector are the inputs for each step of the LSTM.</a:t>
            </a:r>
            <a:endParaRPr sz="1300"/>
          </a:p>
          <a:p>
            <a:pPr indent="0" lvl="0" marL="0" rtl="0" algn="just">
              <a:lnSpc>
                <a:spcPct val="95000"/>
              </a:lnSpc>
              <a:spcBef>
                <a:spcPts val="1200"/>
              </a:spcBef>
              <a:spcAft>
                <a:spcPts val="1200"/>
              </a:spcAft>
              <a:buNone/>
            </a:pPr>
            <a:r>
              <a:rPr lang="en" sz="1300"/>
              <a:t>The Multi-Layer Perceptron (MLP) is implemented, alongwith LeakyReLU and BatchNorm. Concatenated vectors were applied in the first layer, coupled with mini-batch diversity using LSTM feature vectors. The loss function is the sum ordinal log loss function with the KL divergence term of input variables.</a:t>
            </a:r>
            <a:endParaRPr sz="1300"/>
          </a:p>
        </p:txBody>
      </p:sp>
      <p:pic>
        <p:nvPicPr>
          <p:cNvPr id="115" name="Google Shape;115;p22"/>
          <p:cNvPicPr preferRelativeResize="0"/>
          <p:nvPr/>
        </p:nvPicPr>
        <p:blipFill rotWithShape="1">
          <a:blip r:embed="rId3">
            <a:alphaModFix/>
          </a:blip>
          <a:srcRect b="0" l="0" r="12899" t="0"/>
          <a:stretch/>
        </p:blipFill>
        <p:spPr>
          <a:xfrm>
            <a:off x="2605150" y="3886500"/>
            <a:ext cx="3909725" cy="52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TGAN architecture</a:t>
            </a:r>
            <a:endParaRPr/>
          </a:p>
        </p:txBody>
      </p:sp>
      <p:pic>
        <p:nvPicPr>
          <p:cNvPr id="121" name="Google Shape;121;p23"/>
          <p:cNvPicPr preferRelativeResize="0"/>
          <p:nvPr/>
        </p:nvPicPr>
        <p:blipFill>
          <a:blip r:embed="rId3">
            <a:alphaModFix/>
          </a:blip>
          <a:stretch>
            <a:fillRect/>
          </a:stretch>
        </p:blipFill>
        <p:spPr>
          <a:xfrm>
            <a:off x="2288837" y="615275"/>
            <a:ext cx="4566325" cy="345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Paper-2 : </a:t>
            </a:r>
            <a:r>
              <a:rPr lang="en" sz="2577"/>
              <a:t>Modeling Tabular data using Conditional GAN - Lei Xu, Maria Skoularidou, Alfredo, Kalyan</a:t>
            </a:r>
            <a:r>
              <a:rPr lang="en" sz="2577"/>
              <a:t> Veeramachaneni</a:t>
            </a:r>
            <a:r>
              <a:rPr lang="en" sz="2577"/>
              <a:t>(2019).</a:t>
            </a:r>
            <a:endParaRPr sz="2577"/>
          </a:p>
        </p:txBody>
      </p:sp>
      <p:sp>
        <p:nvSpPr>
          <p:cNvPr id="127" name="Google Shape;127;p24"/>
          <p:cNvSpPr txBox="1"/>
          <p:nvPr>
            <p:ph idx="1" type="body"/>
          </p:nvPr>
        </p:nvSpPr>
        <p:spPr>
          <a:xfrm>
            <a:off x="311700" y="1376300"/>
            <a:ext cx="8520600" cy="31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Lei Xu, Kalyan[17] and team worked on TGAN and proposed Conditional TGAN to deal with the non-Gaussian and multimodal data. Variational Gaussian Mixture Models (VGMM) are used to generate continuous data in the tabular vectors. It first detects a number of modes in data and then fit GMM. After the vector is normalized with each mode, it works similar to TGAN.</a:t>
            </a:r>
            <a:endParaRPr sz="1300"/>
          </a:p>
          <a:p>
            <a:pPr indent="0" lvl="0" marL="0" rtl="0" algn="l">
              <a:spcBef>
                <a:spcPts val="1200"/>
              </a:spcBef>
              <a:spcAft>
                <a:spcPts val="0"/>
              </a:spcAft>
              <a:buNone/>
            </a:pPr>
            <a:r>
              <a:rPr lang="en" sz="1300"/>
              <a:t>Conditional vector, Generator loss, and training-by-sampling approaches are the three essential components of the approach. The model structure does not consist of LSTM, instead it is trained with WGAN loss with gradient penalty.</a:t>
            </a:r>
            <a:endParaRPr sz="1300"/>
          </a:p>
          <a:p>
            <a:pPr indent="0" lvl="0" marL="0" rtl="0" algn="l">
              <a:spcBef>
                <a:spcPts val="1200"/>
              </a:spcBef>
              <a:spcAft>
                <a:spcPts val="1200"/>
              </a:spcAft>
              <a:buNone/>
            </a:pPr>
            <a:r>
              <a:rPr lang="en" sz="1300"/>
              <a:t>They also proposed a model Variational Auto-encoder, which outperformed CTGAN. The major key between TVAE and CTGAN is that, generator network does not have direct access to the real data distribution during training, unlike TVAE. It works by approximating the data distribution. While, TVAEs just take the original data distribution in the latent space and try to recreate or generate the synthetic data which is more close to the original data distribution.</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 specific normalization for CTGANs</a:t>
            </a:r>
            <a:endParaRPr/>
          </a:p>
        </p:txBody>
      </p:sp>
      <p:pic>
        <p:nvPicPr>
          <p:cNvPr id="133" name="Google Shape;133;p25"/>
          <p:cNvPicPr preferRelativeResize="0"/>
          <p:nvPr/>
        </p:nvPicPr>
        <p:blipFill>
          <a:blip r:embed="rId3">
            <a:alphaModFix/>
          </a:blip>
          <a:stretch>
            <a:fillRect/>
          </a:stretch>
        </p:blipFill>
        <p:spPr>
          <a:xfrm rot="5400000">
            <a:off x="3380851" y="-763975"/>
            <a:ext cx="2241650" cy="6329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Generative Models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rgbClr val="000000"/>
              </a:buClr>
              <a:buSzPct val="125603"/>
              <a:buFont typeface="Arial"/>
              <a:buNone/>
            </a:pPr>
            <a:r>
              <a:rPr lang="en" sz="2300">
                <a:solidFill>
                  <a:srgbClr val="000000"/>
                </a:solidFill>
                <a:latin typeface="Proxima Nova Semibold"/>
                <a:ea typeface="Proxima Nova Semibold"/>
                <a:cs typeface="Proxima Nova Semibold"/>
                <a:sym typeface="Proxima Nova Semibold"/>
              </a:rPr>
              <a:t>Generative Adversarial Network</a:t>
            </a:r>
            <a:endParaRPr sz="2300">
              <a:solidFill>
                <a:srgbClr val="000000"/>
              </a:solidFill>
              <a:latin typeface="Proxima Nova Semibold"/>
              <a:ea typeface="Proxima Nova Semibold"/>
              <a:cs typeface="Proxima Nova Semibold"/>
              <a:sym typeface="Proxima Nova Semibold"/>
            </a:endParaRPr>
          </a:p>
          <a:p>
            <a:pPr indent="0" lvl="0" marL="0" rtl="0" algn="l">
              <a:spcBef>
                <a:spcPts val="1200"/>
              </a:spcBef>
              <a:spcAft>
                <a:spcPts val="0"/>
              </a:spcAft>
              <a:buNone/>
            </a:pPr>
            <a:r>
              <a:t/>
            </a:r>
            <a:endParaRPr>
              <a:latin typeface="Proxima Nova Semibold"/>
              <a:ea typeface="Proxima Nova Semibold"/>
              <a:cs typeface="Proxima Nova Semibold"/>
              <a:sym typeface="Proxima Nova Semibold"/>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000000"/>
              </a:buClr>
              <a:buSzPts val="1300"/>
              <a:buFont typeface="Proxima Nova"/>
              <a:buChar char="➢"/>
            </a:pPr>
            <a:r>
              <a:rPr lang="en" sz="1300">
                <a:solidFill>
                  <a:srgbClr val="000000"/>
                </a:solidFill>
                <a:highlight>
                  <a:schemeClr val="lt1"/>
                </a:highlight>
              </a:rPr>
              <a:t>In GAN model, two networks, generator(G) and discriminator(D), train model iteratively. </a:t>
            </a:r>
            <a:endParaRPr sz="1300">
              <a:solidFill>
                <a:srgbClr val="000000"/>
              </a:solidFill>
              <a:highlight>
                <a:schemeClr val="lt1"/>
              </a:highlight>
            </a:endParaRPr>
          </a:p>
          <a:p>
            <a:pPr indent="-311150" lvl="0" marL="457200" rtl="0" algn="l">
              <a:lnSpc>
                <a:spcPct val="150000"/>
              </a:lnSpc>
              <a:spcBef>
                <a:spcPts val="0"/>
              </a:spcBef>
              <a:spcAft>
                <a:spcPts val="0"/>
              </a:spcAft>
              <a:buClr>
                <a:srgbClr val="000000"/>
              </a:buClr>
              <a:buSzPts val="1300"/>
              <a:buFont typeface="Proxima Nova"/>
              <a:buChar char="➢"/>
            </a:pPr>
            <a:r>
              <a:rPr lang="en" sz="1300">
                <a:solidFill>
                  <a:srgbClr val="000000"/>
                </a:solidFill>
                <a:highlight>
                  <a:schemeClr val="lt1"/>
                </a:highlight>
              </a:rPr>
              <a:t>The generator takes random sample data and generates a synthetic dataset. </a:t>
            </a:r>
            <a:endParaRPr sz="1300">
              <a:solidFill>
                <a:srgbClr val="000000"/>
              </a:solidFill>
              <a:highlight>
                <a:schemeClr val="lt1"/>
              </a:highlight>
            </a:endParaRPr>
          </a:p>
          <a:p>
            <a:pPr indent="-311150" lvl="0" marL="457200" rtl="0" algn="l">
              <a:lnSpc>
                <a:spcPct val="150000"/>
              </a:lnSpc>
              <a:spcBef>
                <a:spcPts val="0"/>
              </a:spcBef>
              <a:spcAft>
                <a:spcPts val="0"/>
              </a:spcAft>
              <a:buClr>
                <a:srgbClr val="000000"/>
              </a:buClr>
              <a:buSzPts val="1300"/>
              <a:buFont typeface="Proxima Nova"/>
              <a:buChar char="➢"/>
            </a:pPr>
            <a:r>
              <a:rPr lang="en" sz="1300">
                <a:solidFill>
                  <a:srgbClr val="000000"/>
                </a:solidFill>
                <a:highlight>
                  <a:schemeClr val="lt1"/>
                </a:highlight>
              </a:rPr>
              <a:t>Discriminator compares synthetically generated data with a real dataset based on conditions that are set before.</a:t>
            </a:r>
            <a:endParaRPr sz="1300">
              <a:solidFill>
                <a:srgbClr val="000000"/>
              </a:solidFill>
              <a:highlight>
                <a:schemeClr val="lt1"/>
              </a:highlight>
            </a:endParaRPr>
          </a:p>
          <a:p>
            <a:pPr indent="-311150" lvl="0" marL="457200" rtl="0" algn="l">
              <a:lnSpc>
                <a:spcPct val="150000"/>
              </a:lnSpc>
              <a:spcBef>
                <a:spcPts val="0"/>
              </a:spcBef>
              <a:spcAft>
                <a:spcPts val="0"/>
              </a:spcAft>
              <a:buClr>
                <a:srgbClr val="000000"/>
              </a:buClr>
              <a:buSzPts val="1300"/>
              <a:buFont typeface="Proxima Nova"/>
              <a:buChar char="➢"/>
            </a:pPr>
            <a:r>
              <a:rPr lang="en" sz="1200">
                <a:solidFill>
                  <a:srgbClr val="000000"/>
                </a:solidFill>
                <a:highlight>
                  <a:schemeClr val="lt1"/>
                </a:highlight>
              </a:rPr>
              <a:t>Both networks build new nodes and layers to learn to become better at their tasks.</a:t>
            </a:r>
            <a:endParaRPr sz="1200">
              <a:solidFill>
                <a:srgbClr val="000000"/>
              </a:solidFill>
              <a:highlight>
                <a:schemeClr val="lt1"/>
              </a:highlight>
            </a:endParaRPr>
          </a:p>
          <a:p>
            <a:pPr indent="0" lvl="0" marL="0" rtl="0" algn="just">
              <a:lnSpc>
                <a:spcPct val="150000"/>
              </a:lnSpc>
              <a:spcBef>
                <a:spcPts val="0"/>
              </a:spcBef>
              <a:spcAft>
                <a:spcPts val="0"/>
              </a:spcAft>
              <a:buNone/>
            </a:pPr>
            <a:r>
              <a:t/>
            </a:r>
            <a:endParaRPr sz="1300">
              <a:solidFill>
                <a:srgbClr val="000000"/>
              </a:solidFill>
              <a:highlight>
                <a:schemeClr val="lt1"/>
              </a:highlight>
            </a:endParaRPr>
          </a:p>
          <a:p>
            <a:pPr indent="0" lvl="0" marL="0" rtl="0" algn="just">
              <a:lnSpc>
                <a:spcPct val="150000"/>
              </a:lnSpc>
              <a:spcBef>
                <a:spcPts val="0"/>
              </a:spcBef>
              <a:spcAft>
                <a:spcPts val="0"/>
              </a:spcAft>
              <a:buNone/>
            </a:pPr>
            <a:r>
              <a:rPr lang="en" sz="1300">
                <a:solidFill>
                  <a:srgbClr val="000000"/>
                </a:solidFill>
                <a:highlight>
                  <a:schemeClr val="lt1"/>
                </a:highlight>
              </a:rPr>
              <a:t>The GAN algorithm defines the generator model’s loss as minimizing the log of the inverted probability of the discriminators prediction of fake images, averaged over a mini-batch.</a:t>
            </a:r>
            <a:endParaRPr sz="1200">
              <a:solidFill>
                <a:srgbClr val="000000"/>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100">
                <a:solidFill>
                  <a:schemeClr val="accent4"/>
                </a:solidFill>
                <a:latin typeface="Lato"/>
                <a:ea typeface="Lato"/>
                <a:cs typeface="Lato"/>
                <a:sym typeface="Lato"/>
              </a:rPr>
              <a:t>SOURCE :</a:t>
            </a:r>
            <a:r>
              <a:rPr lang="en" sz="1100">
                <a:solidFill>
                  <a:srgbClr val="595959"/>
                </a:solidFill>
                <a:latin typeface="Lato"/>
                <a:ea typeface="Lato"/>
                <a:cs typeface="Lato"/>
                <a:sym typeface="Lato"/>
              </a:rPr>
              <a:t> MEDIUM</a:t>
            </a:r>
            <a:endParaRPr/>
          </a:p>
        </p:txBody>
      </p:sp>
      <p:pic>
        <p:nvPicPr>
          <p:cNvPr id="150" name="Google Shape;150;p28"/>
          <p:cNvPicPr preferRelativeResize="0"/>
          <p:nvPr/>
        </p:nvPicPr>
        <p:blipFill rotWithShape="1">
          <a:blip r:embed="rId3">
            <a:alphaModFix/>
          </a:blip>
          <a:srcRect b="0" l="0" r="0" t="0"/>
          <a:stretch/>
        </p:blipFill>
        <p:spPr>
          <a:xfrm>
            <a:off x="914400" y="457200"/>
            <a:ext cx="7399594" cy="3855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100">
                <a:solidFill>
                  <a:schemeClr val="accent4"/>
                </a:solidFill>
                <a:latin typeface="Lato"/>
                <a:ea typeface="Lato"/>
                <a:cs typeface="Lato"/>
                <a:sym typeface="Lato"/>
              </a:rPr>
              <a:t>SOURCE :</a:t>
            </a:r>
            <a:r>
              <a:rPr lang="en" sz="1100">
                <a:solidFill>
                  <a:srgbClr val="595959"/>
                </a:solidFill>
                <a:latin typeface="Lato"/>
                <a:ea typeface="Lato"/>
                <a:cs typeface="Lato"/>
                <a:sym typeface="Lato"/>
              </a:rPr>
              <a:t> STATICE.AI</a:t>
            </a:r>
            <a:endParaRPr/>
          </a:p>
        </p:txBody>
      </p:sp>
      <p:pic>
        <p:nvPicPr>
          <p:cNvPr id="156" name="Google Shape;156;p29"/>
          <p:cNvPicPr preferRelativeResize="0"/>
          <p:nvPr/>
        </p:nvPicPr>
        <p:blipFill rotWithShape="1">
          <a:blip r:embed="rId3">
            <a:alphaModFix/>
          </a:blip>
          <a:srcRect b="0" l="0" r="0" t="0"/>
          <a:stretch/>
        </p:blipFill>
        <p:spPr>
          <a:xfrm>
            <a:off x="603500" y="431975"/>
            <a:ext cx="7937001" cy="380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CTGAN Architecture</a:t>
            </a:r>
            <a:endParaRPr/>
          </a:p>
        </p:txBody>
      </p:sp>
      <p:pic>
        <p:nvPicPr>
          <p:cNvPr id="162" name="Google Shape;162;p30"/>
          <p:cNvPicPr preferRelativeResize="0"/>
          <p:nvPr/>
        </p:nvPicPr>
        <p:blipFill>
          <a:blip r:embed="rId3">
            <a:alphaModFix/>
          </a:blip>
          <a:stretch>
            <a:fillRect/>
          </a:stretch>
        </p:blipFill>
        <p:spPr>
          <a:xfrm>
            <a:off x="4048775" y="1208763"/>
            <a:ext cx="4991100" cy="2171700"/>
          </a:xfrm>
          <a:prstGeom prst="rect">
            <a:avLst/>
          </a:prstGeom>
          <a:noFill/>
          <a:ln>
            <a:noFill/>
          </a:ln>
        </p:spPr>
      </p:pic>
      <p:pic>
        <p:nvPicPr>
          <p:cNvPr id="163" name="Google Shape;163;p30"/>
          <p:cNvPicPr preferRelativeResize="0"/>
          <p:nvPr/>
        </p:nvPicPr>
        <p:blipFill rotWithShape="1">
          <a:blip r:embed="rId4">
            <a:alphaModFix/>
          </a:blip>
          <a:srcRect b="0" l="0" r="15016" t="0"/>
          <a:stretch/>
        </p:blipFill>
        <p:spPr>
          <a:xfrm>
            <a:off x="110500" y="1164838"/>
            <a:ext cx="3847575" cy="2259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2500"/>
              </a:lnSpc>
              <a:spcBef>
                <a:spcPts val="2400"/>
              </a:spcBef>
              <a:spcAft>
                <a:spcPts val="0"/>
              </a:spcAft>
              <a:buClr>
                <a:srgbClr val="000000"/>
              </a:buClr>
              <a:buSzPct val="125603"/>
              <a:buFont typeface="Arial"/>
              <a:buNone/>
            </a:pPr>
            <a:r>
              <a:rPr lang="en" sz="2300">
                <a:solidFill>
                  <a:srgbClr val="000000"/>
                </a:solidFill>
                <a:highlight>
                  <a:schemeClr val="lt1"/>
                </a:highlight>
                <a:latin typeface="Proxima Nova Semibold"/>
                <a:ea typeface="Proxima Nova Semibold"/>
                <a:cs typeface="Proxima Nova Semibold"/>
                <a:sym typeface="Proxima Nova Semibold"/>
              </a:rPr>
              <a:t>Variational Autoencoder</a:t>
            </a:r>
            <a:endParaRPr sz="2300">
              <a:solidFill>
                <a:srgbClr val="1A1A1A"/>
              </a:solidFill>
              <a:latin typeface="Proxima Nova Semibold"/>
              <a:ea typeface="Proxima Nova Semibold"/>
              <a:cs typeface="Proxima Nova Semibold"/>
              <a:sym typeface="Proxima Nova Semibold"/>
            </a:endParaRPr>
          </a:p>
          <a:p>
            <a:pPr indent="0" lvl="0" marL="0" rtl="0" algn="l">
              <a:spcBef>
                <a:spcPts val="2400"/>
              </a:spcBef>
              <a:spcAft>
                <a:spcPts val="0"/>
              </a:spcAft>
              <a:buNone/>
            </a:pPr>
            <a:r>
              <a:t/>
            </a:r>
            <a:endParaRPr>
              <a:latin typeface="Proxima Nova Semibold"/>
              <a:ea typeface="Proxima Nova Semibold"/>
              <a:cs typeface="Proxima Nova Semibold"/>
              <a:sym typeface="Proxima Nova Semibold"/>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rgbClr val="000000"/>
              </a:buClr>
              <a:buSzPts val="1300"/>
              <a:buFont typeface="Arial"/>
              <a:buNone/>
            </a:pPr>
            <a:r>
              <a:rPr lang="en" sz="1300">
                <a:solidFill>
                  <a:srgbClr val="000000"/>
                </a:solidFill>
                <a:highlight>
                  <a:schemeClr val="lt1"/>
                </a:highlight>
              </a:rPr>
              <a:t>VAE is an unsupervised method where encoder compresses the original dataset into a more compact structure and transmits data to the decoder. Then the decoder generates an output which is a representation of the original dataset. The system is trained by optimizing the correlation between input and output data.</a:t>
            </a:r>
            <a:endParaRPr sz="1300">
              <a:solidFill>
                <a:srgbClr val="000000"/>
              </a:solidFill>
              <a:highlight>
                <a:schemeClr val="lt1"/>
              </a:highlight>
            </a:endParaRPr>
          </a:p>
          <a:p>
            <a:pPr indent="0" lvl="0" marL="0" rtl="0" algn="just">
              <a:lnSpc>
                <a:spcPct val="150000"/>
              </a:lnSpc>
              <a:spcBef>
                <a:spcPts val="1200"/>
              </a:spcBef>
              <a:spcAft>
                <a:spcPts val="0"/>
              </a:spcAft>
              <a:buClr>
                <a:srgbClr val="000000"/>
              </a:buClr>
              <a:buSzPts val="1300"/>
              <a:buFont typeface="Arial"/>
              <a:buNone/>
            </a:pPr>
            <a:r>
              <a:rPr lang="en" sz="1300">
                <a:solidFill>
                  <a:srgbClr val="000000"/>
                </a:solidFill>
                <a:highlight>
                  <a:schemeClr val="lt1"/>
                </a:highlight>
              </a:rPr>
              <a:t>VAEs function in two steps:</a:t>
            </a:r>
            <a:endParaRPr sz="1300">
              <a:solidFill>
                <a:srgbClr val="000000"/>
              </a:solidFill>
              <a:highlight>
                <a:schemeClr val="lt1"/>
              </a:highlight>
            </a:endParaRPr>
          </a:p>
          <a:p>
            <a:pPr indent="-311150" lvl="0" marL="457200" rtl="0" algn="just">
              <a:lnSpc>
                <a:spcPct val="150000"/>
              </a:lnSpc>
              <a:spcBef>
                <a:spcPts val="1200"/>
              </a:spcBef>
              <a:spcAft>
                <a:spcPts val="0"/>
              </a:spcAft>
              <a:buClr>
                <a:srgbClr val="000000"/>
              </a:buClr>
              <a:buSzPts val="1300"/>
              <a:buFont typeface="Proxima Nova"/>
              <a:buChar char="➢"/>
            </a:pPr>
            <a:r>
              <a:rPr lang="en" sz="1300">
                <a:solidFill>
                  <a:srgbClr val="000000"/>
                </a:solidFill>
                <a:highlight>
                  <a:schemeClr val="lt1"/>
                </a:highlight>
              </a:rPr>
              <a:t>At first, an encoder network transforms an original complex distribution into a latent distribution. </a:t>
            </a:r>
            <a:endParaRPr sz="1300">
              <a:solidFill>
                <a:srgbClr val="000000"/>
              </a:solidFill>
              <a:highlight>
                <a:schemeClr val="lt1"/>
              </a:highlight>
            </a:endParaRPr>
          </a:p>
          <a:p>
            <a:pPr indent="-311150" lvl="0" marL="457200" rtl="0" algn="just">
              <a:lnSpc>
                <a:spcPct val="150000"/>
              </a:lnSpc>
              <a:spcBef>
                <a:spcPts val="0"/>
              </a:spcBef>
              <a:spcAft>
                <a:spcPts val="0"/>
              </a:spcAft>
              <a:buClr>
                <a:srgbClr val="000000"/>
              </a:buClr>
              <a:buSzPts val="1300"/>
              <a:buFont typeface="Proxima Nova"/>
              <a:buChar char="➢"/>
            </a:pPr>
            <a:r>
              <a:rPr lang="en" sz="1300">
                <a:solidFill>
                  <a:srgbClr val="000000"/>
                </a:solidFill>
                <a:highlight>
                  <a:schemeClr val="lt1"/>
                </a:highlight>
              </a:rPr>
              <a:t>A decoder network then transforms the distribution back to the original space.</a:t>
            </a:r>
            <a:endParaRPr sz="1300">
              <a:solidFill>
                <a:srgbClr val="000000"/>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roxima Nova Semibold"/>
                <a:ea typeface="Proxima Nova Semibold"/>
                <a:cs typeface="Proxima Nova Semibold"/>
                <a:sym typeface="Proxima Nova Semibold"/>
              </a:rPr>
              <a:t>Problem Statement</a:t>
            </a:r>
            <a:endParaRPr>
              <a:latin typeface="Proxima Nova Semibold"/>
              <a:ea typeface="Proxima Nova Semibold"/>
              <a:cs typeface="Proxima Nova Semibold"/>
              <a:sym typeface="Proxima Nova Semibold"/>
            </a:endParaRPr>
          </a:p>
        </p:txBody>
      </p:sp>
      <p:sp>
        <p:nvSpPr>
          <p:cNvPr id="66" name="Google Shape;66;p14"/>
          <p:cNvSpPr txBox="1"/>
          <p:nvPr>
            <p:ph idx="1" type="body"/>
          </p:nvPr>
        </p:nvSpPr>
        <p:spPr>
          <a:xfrm>
            <a:off x="895200" y="1192650"/>
            <a:ext cx="7353600" cy="2926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300">
                <a:solidFill>
                  <a:srgbClr val="000000"/>
                </a:solidFill>
              </a:rPr>
              <a:t>Prepared and raw food waste materials often establish challenges to the food makers in its dumping and prompt transportation. The proposed project aims at clean dumping of the food wastes with a significantly reduced space and its usage as cattle-feed.  </a:t>
            </a:r>
            <a:endParaRPr sz="1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100">
                <a:solidFill>
                  <a:schemeClr val="accent4"/>
                </a:solidFill>
                <a:latin typeface="Lato"/>
                <a:ea typeface="Lato"/>
                <a:cs typeface="Lato"/>
                <a:sym typeface="Lato"/>
              </a:rPr>
              <a:t>SOURCE :</a:t>
            </a:r>
            <a:r>
              <a:rPr lang="en" sz="1100">
                <a:solidFill>
                  <a:srgbClr val="595959"/>
                </a:solidFill>
                <a:latin typeface="Lato"/>
                <a:ea typeface="Lato"/>
                <a:cs typeface="Lato"/>
                <a:sym typeface="Lato"/>
              </a:rPr>
              <a:t> STATICE.AI</a:t>
            </a:r>
            <a:endParaRPr/>
          </a:p>
        </p:txBody>
      </p:sp>
      <p:pic>
        <p:nvPicPr>
          <p:cNvPr id="175" name="Google Shape;175;p32"/>
          <p:cNvPicPr preferRelativeResize="0"/>
          <p:nvPr/>
        </p:nvPicPr>
        <p:blipFill rotWithShape="1">
          <a:blip r:embed="rId3">
            <a:alphaModFix/>
          </a:blip>
          <a:srcRect b="0" l="0" r="0" t="0"/>
          <a:stretch/>
        </p:blipFill>
        <p:spPr>
          <a:xfrm>
            <a:off x="685800" y="304800"/>
            <a:ext cx="7848367" cy="40677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100">
                <a:solidFill>
                  <a:schemeClr val="accent4"/>
                </a:solidFill>
                <a:latin typeface="Lato"/>
                <a:ea typeface="Lato"/>
                <a:cs typeface="Lato"/>
                <a:sym typeface="Lato"/>
              </a:rPr>
              <a:t>SOURCE :</a:t>
            </a:r>
            <a:r>
              <a:rPr lang="en" sz="1100">
                <a:solidFill>
                  <a:srgbClr val="595959"/>
                </a:solidFill>
                <a:latin typeface="Lato"/>
                <a:ea typeface="Lato"/>
                <a:cs typeface="Lato"/>
                <a:sym typeface="Lato"/>
              </a:rPr>
              <a:t> TOWARDS DATA SCIENCE</a:t>
            </a:r>
            <a:endParaRPr/>
          </a:p>
        </p:txBody>
      </p:sp>
      <p:pic>
        <p:nvPicPr>
          <p:cNvPr id="181" name="Google Shape;181;p33"/>
          <p:cNvPicPr preferRelativeResize="0"/>
          <p:nvPr/>
        </p:nvPicPr>
        <p:blipFill rotWithShape="1">
          <a:blip r:embed="rId3">
            <a:alphaModFix/>
          </a:blip>
          <a:srcRect b="0" l="0" r="0" t="0"/>
          <a:stretch/>
        </p:blipFill>
        <p:spPr>
          <a:xfrm>
            <a:off x="838200" y="381000"/>
            <a:ext cx="7410924" cy="37981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624000" y="696175"/>
            <a:ext cx="7896000" cy="13833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1200"/>
              </a:spcAft>
              <a:buClr>
                <a:srgbClr val="000000"/>
              </a:buClr>
              <a:buSzPts val="1300"/>
              <a:buFont typeface="Arial"/>
              <a:buNone/>
            </a:pPr>
            <a:r>
              <a:rPr lang="en" sz="1300">
                <a:solidFill>
                  <a:srgbClr val="000000"/>
                </a:solidFill>
              </a:rPr>
              <a:t>VAEs are different from traditional Autoencoders. We try to solve the problem in a stochastic way rather the deterministic way by introducing μ and 𝜎.</a:t>
            </a:r>
            <a:endParaRPr/>
          </a:p>
        </p:txBody>
      </p:sp>
      <p:pic>
        <p:nvPicPr>
          <p:cNvPr id="187" name="Google Shape;187;p34"/>
          <p:cNvPicPr preferRelativeResize="0"/>
          <p:nvPr/>
        </p:nvPicPr>
        <p:blipFill rotWithShape="1">
          <a:blip r:embed="rId3">
            <a:alphaModFix/>
          </a:blip>
          <a:srcRect b="0" l="0" r="0" t="0"/>
          <a:stretch/>
        </p:blipFill>
        <p:spPr>
          <a:xfrm>
            <a:off x="2384385" y="1908575"/>
            <a:ext cx="4375226" cy="2071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t>TVAE Architecture </a:t>
            </a:r>
            <a:endParaRPr sz="2000"/>
          </a:p>
        </p:txBody>
      </p:sp>
      <p:pic>
        <p:nvPicPr>
          <p:cNvPr id="193" name="Google Shape;193;p35"/>
          <p:cNvPicPr preferRelativeResize="0"/>
          <p:nvPr/>
        </p:nvPicPr>
        <p:blipFill>
          <a:blip r:embed="rId3">
            <a:alphaModFix/>
          </a:blip>
          <a:stretch>
            <a:fillRect/>
          </a:stretch>
        </p:blipFill>
        <p:spPr>
          <a:xfrm>
            <a:off x="5888575" y="971550"/>
            <a:ext cx="2114550" cy="3200400"/>
          </a:xfrm>
          <a:prstGeom prst="rect">
            <a:avLst/>
          </a:prstGeom>
          <a:noFill/>
          <a:ln>
            <a:noFill/>
          </a:ln>
        </p:spPr>
      </p:pic>
      <p:pic>
        <p:nvPicPr>
          <p:cNvPr id="194" name="Google Shape;194;p35"/>
          <p:cNvPicPr preferRelativeResize="0"/>
          <p:nvPr/>
        </p:nvPicPr>
        <p:blipFill>
          <a:blip r:embed="rId4">
            <a:alphaModFix/>
          </a:blip>
          <a:stretch>
            <a:fillRect/>
          </a:stretch>
        </p:blipFill>
        <p:spPr>
          <a:xfrm>
            <a:off x="996275" y="1407250"/>
            <a:ext cx="3671925" cy="2248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Evaluation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CTGAN generated data distribution</a:t>
            </a:r>
            <a:endParaRPr/>
          </a:p>
        </p:txBody>
      </p:sp>
      <p:pic>
        <p:nvPicPr>
          <p:cNvPr id="205" name="Google Shape;205;p37"/>
          <p:cNvPicPr preferRelativeResize="0"/>
          <p:nvPr/>
        </p:nvPicPr>
        <p:blipFill>
          <a:blip r:embed="rId3">
            <a:alphaModFix/>
          </a:blip>
          <a:stretch>
            <a:fillRect/>
          </a:stretch>
        </p:blipFill>
        <p:spPr>
          <a:xfrm>
            <a:off x="304800" y="162450"/>
            <a:ext cx="4419601" cy="2615235"/>
          </a:xfrm>
          <a:prstGeom prst="rect">
            <a:avLst/>
          </a:prstGeom>
          <a:noFill/>
          <a:ln>
            <a:noFill/>
          </a:ln>
        </p:spPr>
      </p:pic>
      <p:pic>
        <p:nvPicPr>
          <p:cNvPr id="206" name="Google Shape;206;p37"/>
          <p:cNvPicPr preferRelativeResize="0"/>
          <p:nvPr/>
        </p:nvPicPr>
        <p:blipFill>
          <a:blip r:embed="rId4">
            <a:alphaModFix/>
          </a:blip>
          <a:stretch>
            <a:fillRect/>
          </a:stretch>
        </p:blipFill>
        <p:spPr>
          <a:xfrm>
            <a:off x="4764601" y="2357625"/>
            <a:ext cx="4267199" cy="240178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CTGAN with aggregate score of 0.46</a:t>
            </a:r>
            <a:endParaRPr/>
          </a:p>
        </p:txBody>
      </p:sp>
      <p:pic>
        <p:nvPicPr>
          <p:cNvPr id="212" name="Google Shape;212;p38"/>
          <p:cNvPicPr preferRelativeResize="0"/>
          <p:nvPr/>
        </p:nvPicPr>
        <p:blipFill>
          <a:blip r:embed="rId3">
            <a:alphaModFix/>
          </a:blip>
          <a:stretch>
            <a:fillRect/>
          </a:stretch>
        </p:blipFill>
        <p:spPr>
          <a:xfrm>
            <a:off x="490525" y="976313"/>
            <a:ext cx="8162925" cy="24288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TVAE generated data distribution </a:t>
            </a:r>
            <a:endParaRPr/>
          </a:p>
        </p:txBody>
      </p:sp>
      <p:pic>
        <p:nvPicPr>
          <p:cNvPr id="218" name="Google Shape;218;p39"/>
          <p:cNvPicPr preferRelativeResize="0"/>
          <p:nvPr/>
        </p:nvPicPr>
        <p:blipFill>
          <a:blip r:embed="rId3">
            <a:alphaModFix/>
          </a:blip>
          <a:stretch>
            <a:fillRect/>
          </a:stretch>
        </p:blipFill>
        <p:spPr>
          <a:xfrm>
            <a:off x="152400" y="152400"/>
            <a:ext cx="4713200" cy="2669818"/>
          </a:xfrm>
          <a:prstGeom prst="rect">
            <a:avLst/>
          </a:prstGeom>
          <a:noFill/>
          <a:ln>
            <a:noFill/>
          </a:ln>
        </p:spPr>
      </p:pic>
      <p:pic>
        <p:nvPicPr>
          <p:cNvPr id="219" name="Google Shape;219;p39"/>
          <p:cNvPicPr preferRelativeResize="0"/>
          <p:nvPr/>
        </p:nvPicPr>
        <p:blipFill>
          <a:blip r:embed="rId4">
            <a:alphaModFix/>
          </a:blip>
          <a:stretch>
            <a:fillRect/>
          </a:stretch>
        </p:blipFill>
        <p:spPr>
          <a:xfrm>
            <a:off x="4865600" y="2435275"/>
            <a:ext cx="4172975" cy="2348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TVAE with aggregate score of 0.55</a:t>
            </a:r>
            <a:endParaRPr/>
          </a:p>
        </p:txBody>
      </p:sp>
      <p:pic>
        <p:nvPicPr>
          <p:cNvPr id="225" name="Google Shape;225;p40"/>
          <p:cNvPicPr preferRelativeResize="0"/>
          <p:nvPr/>
        </p:nvPicPr>
        <p:blipFill rotWithShape="1">
          <a:blip r:embed="rId3">
            <a:alphaModFix/>
          </a:blip>
          <a:srcRect b="0" l="0" r="10346" t="0"/>
          <a:stretch/>
        </p:blipFill>
        <p:spPr>
          <a:xfrm>
            <a:off x="472537" y="1071400"/>
            <a:ext cx="8198926" cy="23911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idx="1" type="body"/>
          </p:nvPr>
        </p:nvSpPr>
        <p:spPr>
          <a:xfrm>
            <a:off x="311700" y="4236825"/>
            <a:ext cx="6248400" cy="5988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lang="en"/>
              <a:t>Simulation with respect to speed and temperature </a:t>
            </a:r>
            <a:endParaRPr/>
          </a:p>
        </p:txBody>
      </p:sp>
      <p:pic>
        <p:nvPicPr>
          <p:cNvPr id="231" name="Google Shape;231;p41"/>
          <p:cNvPicPr preferRelativeResize="0"/>
          <p:nvPr/>
        </p:nvPicPr>
        <p:blipFill>
          <a:blip r:embed="rId3">
            <a:alphaModFix/>
          </a:blip>
          <a:stretch>
            <a:fillRect/>
          </a:stretch>
        </p:blipFill>
        <p:spPr>
          <a:xfrm>
            <a:off x="1886213" y="436250"/>
            <a:ext cx="5371574" cy="37302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roxima Nova Semibold"/>
                <a:ea typeface="Proxima Nova Semibold"/>
                <a:cs typeface="Proxima Nova Semibold"/>
                <a:sym typeface="Proxima Nova Semibold"/>
              </a:rPr>
              <a:t>Conclusion</a:t>
            </a:r>
            <a:endParaRPr>
              <a:latin typeface="Proxima Nova Semibold"/>
              <a:ea typeface="Proxima Nova Semibold"/>
              <a:cs typeface="Proxima Nova Semibold"/>
              <a:sym typeface="Proxima Nova Semibold"/>
            </a:endParaRPr>
          </a:p>
        </p:txBody>
      </p:sp>
      <p:sp>
        <p:nvSpPr>
          <p:cNvPr id="242" name="Google Shape;24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11150" lvl="0" marL="457200" rtl="0" algn="just">
              <a:lnSpc>
                <a:spcPct val="200000"/>
              </a:lnSpc>
              <a:spcBef>
                <a:spcPts val="0"/>
              </a:spcBef>
              <a:spcAft>
                <a:spcPts val="0"/>
              </a:spcAft>
              <a:buClr>
                <a:srgbClr val="595959"/>
              </a:buClr>
              <a:buSzPts val="1300"/>
              <a:buFont typeface="Proxima Nova"/>
              <a:buChar char="●"/>
            </a:pPr>
            <a:r>
              <a:rPr lang="en" sz="1300">
                <a:solidFill>
                  <a:srgbClr val="595959"/>
                </a:solidFill>
              </a:rPr>
              <a:t>Synthetic data is generated using TGANs, CTGANs </a:t>
            </a:r>
            <a:endParaRPr sz="1300">
              <a:solidFill>
                <a:srgbClr val="595959"/>
              </a:solidFill>
            </a:endParaRPr>
          </a:p>
          <a:p>
            <a:pPr indent="-311150" lvl="0" marL="457200" rtl="0" algn="just">
              <a:lnSpc>
                <a:spcPct val="200000"/>
              </a:lnSpc>
              <a:spcBef>
                <a:spcPts val="0"/>
              </a:spcBef>
              <a:spcAft>
                <a:spcPts val="0"/>
              </a:spcAft>
              <a:buClr>
                <a:srgbClr val="595959"/>
              </a:buClr>
              <a:buSzPts val="1300"/>
              <a:buFont typeface="Proxima Nova"/>
              <a:buChar char="●"/>
            </a:pPr>
            <a:r>
              <a:rPr lang="en" sz="1300">
                <a:solidFill>
                  <a:srgbClr val="595959"/>
                </a:solidFill>
              </a:rPr>
              <a:t>Evaluated by using Absolute log mean , std and PCAs.</a:t>
            </a:r>
            <a:endParaRPr sz="1300">
              <a:solidFill>
                <a:srgbClr val="595959"/>
              </a:solidFill>
            </a:endParaRPr>
          </a:p>
          <a:p>
            <a:pPr indent="-311150" lvl="0" marL="457200" rtl="0" algn="just">
              <a:lnSpc>
                <a:spcPct val="200000"/>
              </a:lnSpc>
              <a:spcBef>
                <a:spcPts val="0"/>
              </a:spcBef>
              <a:spcAft>
                <a:spcPts val="0"/>
              </a:spcAft>
              <a:buClr>
                <a:srgbClr val="595959"/>
              </a:buClr>
              <a:buSzPts val="1300"/>
              <a:buFont typeface="Proxima Nova"/>
              <a:buChar char="●"/>
            </a:pPr>
            <a:r>
              <a:rPr lang="en" sz="1300">
                <a:solidFill>
                  <a:srgbClr val="595959"/>
                </a:solidFill>
              </a:rPr>
              <a:t>CTGANs can achieve better constraint data distributions than TGANs.</a:t>
            </a:r>
            <a:endParaRPr sz="1300">
              <a:solidFill>
                <a:srgbClr val="595959"/>
              </a:solidFill>
            </a:endParaRPr>
          </a:p>
          <a:p>
            <a:pPr indent="-311150" lvl="0" marL="457200" rtl="0" algn="just">
              <a:lnSpc>
                <a:spcPct val="200000"/>
              </a:lnSpc>
              <a:spcBef>
                <a:spcPts val="0"/>
              </a:spcBef>
              <a:spcAft>
                <a:spcPts val="0"/>
              </a:spcAft>
              <a:buClr>
                <a:srgbClr val="595959"/>
              </a:buClr>
              <a:buSzPts val="1300"/>
              <a:buFont typeface="Proxima Nova"/>
              <a:buChar char="●"/>
            </a:pPr>
            <a:r>
              <a:rPr lang="en" sz="1300">
                <a:solidFill>
                  <a:srgbClr val="595959"/>
                </a:solidFill>
              </a:rPr>
              <a:t>Compared score of </a:t>
            </a:r>
            <a:r>
              <a:rPr lang="en" sz="1300">
                <a:solidFill>
                  <a:srgbClr val="595959"/>
                </a:solidFill>
              </a:rPr>
              <a:t>generated</a:t>
            </a:r>
            <a:r>
              <a:rPr lang="en" sz="1300">
                <a:solidFill>
                  <a:srgbClr val="595959"/>
                </a:solidFill>
              </a:rPr>
              <a:t> data by TVAE and CTGAN.</a:t>
            </a:r>
            <a:endParaRPr sz="1300">
              <a:solidFill>
                <a:srgbClr val="595959"/>
              </a:solidFill>
            </a:endParaRPr>
          </a:p>
          <a:p>
            <a:pPr indent="-311150" lvl="0" marL="457200" rtl="0" algn="just">
              <a:lnSpc>
                <a:spcPct val="200000"/>
              </a:lnSpc>
              <a:spcBef>
                <a:spcPts val="0"/>
              </a:spcBef>
              <a:spcAft>
                <a:spcPts val="0"/>
              </a:spcAft>
              <a:buClr>
                <a:srgbClr val="595959"/>
              </a:buClr>
              <a:buSzPts val="1300"/>
              <a:buFont typeface="Proxima Nova"/>
              <a:buChar char="●"/>
            </a:pPr>
            <a:r>
              <a:rPr lang="en" sz="1300">
                <a:solidFill>
                  <a:srgbClr val="595959"/>
                </a:solidFill>
              </a:rPr>
              <a:t>TVAE generated data which is more similar to original data.</a:t>
            </a:r>
            <a:endParaRPr sz="1300">
              <a:solidFill>
                <a:srgbClr val="595959"/>
              </a:solidFill>
            </a:endParaRPr>
          </a:p>
          <a:p>
            <a:pPr indent="-311150" lvl="0" marL="457200" rtl="0" algn="just">
              <a:lnSpc>
                <a:spcPct val="200000"/>
              </a:lnSpc>
              <a:spcBef>
                <a:spcPts val="0"/>
              </a:spcBef>
              <a:spcAft>
                <a:spcPts val="0"/>
              </a:spcAft>
              <a:buClr>
                <a:srgbClr val="595959"/>
              </a:buClr>
              <a:buSzPts val="1300"/>
              <a:buFont typeface="Proxima Nova"/>
              <a:buChar char="●"/>
            </a:pPr>
            <a:r>
              <a:rPr lang="en" sz="1300">
                <a:solidFill>
                  <a:srgbClr val="595959"/>
                </a:solidFill>
              </a:rPr>
              <a:t>Generated data is fed to the fuzzy control system where set of rules/membership functions are defined.</a:t>
            </a:r>
            <a:endParaRPr sz="1300">
              <a:solidFill>
                <a:srgbClr val="595959"/>
              </a:solidFill>
            </a:endParaRPr>
          </a:p>
          <a:p>
            <a:pPr indent="-311150" lvl="0" marL="457200" rtl="0" algn="just">
              <a:lnSpc>
                <a:spcPct val="200000"/>
              </a:lnSpc>
              <a:spcBef>
                <a:spcPts val="0"/>
              </a:spcBef>
              <a:spcAft>
                <a:spcPts val="0"/>
              </a:spcAft>
              <a:buClr>
                <a:srgbClr val="595959"/>
              </a:buClr>
              <a:buSzPts val="1300"/>
              <a:buFont typeface="Proxima Nova"/>
              <a:buChar char="●"/>
            </a:pPr>
            <a:r>
              <a:rPr lang="en" sz="1300">
                <a:solidFill>
                  <a:srgbClr val="595959"/>
                </a:solidFill>
              </a:rPr>
              <a:t>Simulation with respect to  speed and temperature using generated data.</a:t>
            </a:r>
            <a:endParaRPr sz="1300">
              <a:solidFill>
                <a:srgbClr val="595959"/>
              </a:solidFill>
            </a:endParaRPr>
          </a:p>
          <a:p>
            <a:pPr indent="-311150" lvl="0" marL="457200" rtl="0" algn="just">
              <a:lnSpc>
                <a:spcPct val="200000"/>
              </a:lnSpc>
              <a:spcBef>
                <a:spcPts val="0"/>
              </a:spcBef>
              <a:spcAft>
                <a:spcPts val="0"/>
              </a:spcAft>
              <a:buClr>
                <a:srgbClr val="595959"/>
              </a:buClr>
              <a:buSzPts val="1300"/>
              <a:buFont typeface="Proxima Nova"/>
              <a:buChar char="●"/>
            </a:pPr>
            <a:r>
              <a:rPr lang="en" sz="1300">
                <a:solidFill>
                  <a:srgbClr val="595959"/>
                </a:solidFill>
              </a:rPr>
              <a:t>Lastly, with the help of simulations we concluded how good automation of food waste pelletizer works on Fuzzy logic.</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roxima Nova Semibold"/>
                <a:ea typeface="Proxima Nova Semibold"/>
                <a:cs typeface="Proxima Nova Semibold"/>
                <a:sym typeface="Proxima Nova Semibold"/>
              </a:rPr>
              <a:t>References</a:t>
            </a:r>
            <a:endParaRPr>
              <a:latin typeface="Proxima Nova Semibold"/>
              <a:ea typeface="Proxima Nova Semibold"/>
              <a:cs typeface="Proxima Nova Semibold"/>
              <a:sym typeface="Proxima Nova Semibold"/>
            </a:endParaRPr>
          </a:p>
        </p:txBody>
      </p:sp>
      <p:sp>
        <p:nvSpPr>
          <p:cNvPr id="248" name="Google Shape;24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28600" lvl="0" marL="228600" rtl="0" algn="just">
              <a:spcBef>
                <a:spcPts val="0"/>
              </a:spcBef>
              <a:spcAft>
                <a:spcPts val="0"/>
              </a:spcAft>
              <a:buNone/>
            </a:pPr>
            <a:r>
              <a:rPr lang="en" sz="1200">
                <a:solidFill>
                  <a:srgbClr val="000000"/>
                </a:solidFill>
              </a:rPr>
              <a:t>[1]   Synthesizing Tabular Data using Generative Adversarial Networks - Lei Xu, Kalyan Veeramachaneni (2018)</a:t>
            </a:r>
            <a:endParaRPr sz="1200">
              <a:solidFill>
                <a:srgbClr val="000000"/>
              </a:solidFill>
            </a:endParaRPr>
          </a:p>
          <a:p>
            <a:pPr indent="-228600" lvl="0" marL="228600" rtl="0" algn="just">
              <a:spcBef>
                <a:spcPts val="0"/>
              </a:spcBef>
              <a:spcAft>
                <a:spcPts val="0"/>
              </a:spcAft>
              <a:buNone/>
            </a:pPr>
            <a:r>
              <a:rPr lang="en" sz="1200">
                <a:solidFill>
                  <a:srgbClr val="000000"/>
                </a:solidFill>
              </a:rPr>
              <a:t>[2] Martin Arjovsky, Soumith Chintala, and Léon Bottou. Wasserstein generative adversarial networks. In International Conference on Machine Learning, (2017).</a:t>
            </a:r>
            <a:endParaRPr sz="1200">
              <a:solidFill>
                <a:srgbClr val="000000"/>
              </a:solidFill>
            </a:endParaRPr>
          </a:p>
          <a:p>
            <a:pPr indent="-228600" lvl="0" marL="228600" rtl="0" algn="just">
              <a:spcBef>
                <a:spcPts val="0"/>
              </a:spcBef>
              <a:spcAft>
                <a:spcPts val="0"/>
              </a:spcAft>
              <a:buNone/>
            </a:pPr>
            <a:r>
              <a:rPr lang="en" sz="1200">
                <a:solidFill>
                  <a:srgbClr val="000000"/>
                </a:solidFill>
              </a:rPr>
              <a:t>[3</a:t>
            </a:r>
            <a:r>
              <a:rPr lang="en" sz="1200">
                <a:solidFill>
                  <a:srgbClr val="000000"/>
                </a:solidFill>
              </a:rPr>
              <a:t>] </a:t>
            </a:r>
            <a:r>
              <a:rPr lang="en" sz="1200">
                <a:solidFill>
                  <a:srgbClr val="000000"/>
                </a:solidFill>
              </a:rPr>
              <a:t>Edward Choi, Siddharth Biswal, Bradley Malin, Jon Duke, Walter F. Stewart, and Jimeng Sun. Generating multi-label discrete patient records using generative adversarial networks. In Machine Learning for Healthcare Conference. PMLR, 2017.</a:t>
            </a:r>
            <a:endParaRPr sz="1200">
              <a:solidFill>
                <a:srgbClr val="000000"/>
              </a:solidFill>
            </a:endParaRPr>
          </a:p>
          <a:p>
            <a:pPr indent="-228600" lvl="0" marL="228600" rtl="0" algn="just">
              <a:spcBef>
                <a:spcPts val="0"/>
              </a:spcBef>
              <a:spcAft>
                <a:spcPts val="0"/>
              </a:spcAft>
              <a:buNone/>
            </a:pPr>
            <a:r>
              <a:rPr lang="en" sz="1200">
                <a:solidFill>
                  <a:srgbClr val="000000"/>
                </a:solidFill>
              </a:rPr>
              <a:t>[4] </a:t>
            </a:r>
            <a:r>
              <a:rPr lang="en" sz="1200">
                <a:solidFill>
                  <a:srgbClr val="000000"/>
                </a:solidFill>
                <a:highlight>
                  <a:srgbClr val="FFFFFF"/>
                </a:highlight>
              </a:rPr>
              <a:t>Zanje, Tushar, Aniruddha Kadam, G. Vidhate, P. Yadav and G. Gurjar. “Speed Control of BLDC Motor using Fuzzy Logic</a:t>
            </a:r>
            <a:r>
              <a:rPr i="1" lang="en" sz="1200">
                <a:solidFill>
                  <a:srgbClr val="000000"/>
                </a:solidFill>
                <a:highlight>
                  <a:srgbClr val="FFFFFF"/>
                </a:highlight>
              </a:rPr>
              <a:t>.” </a:t>
            </a:r>
            <a:r>
              <a:rPr lang="en" sz="1200">
                <a:solidFill>
                  <a:srgbClr val="000000"/>
                </a:solidFill>
                <a:highlight>
                  <a:srgbClr val="FFFFFF"/>
                </a:highlight>
              </a:rPr>
              <a:t>International journal of engineering research and technology(2018).</a:t>
            </a:r>
            <a:endParaRPr sz="1200">
              <a:solidFill>
                <a:srgbClr val="000000"/>
              </a:solidFill>
              <a:highlight>
                <a:srgbClr val="FFFFFF"/>
              </a:highlight>
            </a:endParaRPr>
          </a:p>
          <a:p>
            <a:pPr indent="-228600" lvl="0" marL="228600" rtl="0" algn="just">
              <a:spcBef>
                <a:spcPts val="0"/>
              </a:spcBef>
              <a:spcAft>
                <a:spcPts val="0"/>
              </a:spcAft>
              <a:buNone/>
            </a:pPr>
            <a:r>
              <a:rPr lang="en" sz="1200">
                <a:solidFill>
                  <a:srgbClr val="000000"/>
                </a:solidFill>
              </a:rPr>
              <a:t>[5] IoT Based Smart Garbage and Waste Collection Bin by S.S.Navghane, M S Killedar, Dr.V.M.Rohokale, (IJARECE) Volume 5, Issue 5,  ISSN: 2278 – 909X - May 2016.</a:t>
            </a:r>
            <a:endParaRPr sz="1200">
              <a:solidFill>
                <a:srgbClr val="000000"/>
              </a:solidFill>
            </a:endParaRPr>
          </a:p>
          <a:p>
            <a:pPr indent="-228600" lvl="0" marL="228600" rtl="0" algn="just">
              <a:spcBef>
                <a:spcPts val="0"/>
              </a:spcBef>
              <a:spcAft>
                <a:spcPts val="0"/>
              </a:spcAft>
              <a:buNone/>
            </a:pPr>
            <a:r>
              <a:rPr lang="en" sz="1200">
                <a:solidFill>
                  <a:srgbClr val="000000"/>
                </a:solidFill>
              </a:rPr>
              <a:t>[6] Modeling Tabular data using Conditional GAN - Lei Xu, Maria Skoularidou, Alfredo Cuesta-Infante, Kalyan Veeramachaneni- (2019).</a:t>
            </a:r>
            <a:endParaRPr sz="1200">
              <a:solidFill>
                <a:srgbClr val="000000"/>
              </a:solidFill>
            </a:endParaRPr>
          </a:p>
          <a:p>
            <a:pPr indent="-228600" lvl="0" marL="228600" rtl="0" algn="just">
              <a:spcBef>
                <a:spcPts val="0"/>
              </a:spcBef>
              <a:spcAft>
                <a:spcPts val="0"/>
              </a:spcAft>
              <a:buNone/>
            </a:pPr>
            <a:r>
              <a:rPr lang="en" sz="1200">
                <a:solidFill>
                  <a:srgbClr val="000000"/>
                </a:solidFill>
              </a:rPr>
              <a:t>[7]   Synthesizing Tabular Data using Conditional GAN - Lei Xu, MIT (2020).</a:t>
            </a:r>
            <a:endParaRPr sz="1200">
              <a:solidFill>
                <a:srgbClr val="000000"/>
              </a:solidFill>
            </a:endParaRPr>
          </a:p>
          <a:p>
            <a:pPr indent="0" lvl="0" marL="0" rtl="0" algn="l">
              <a:spcBef>
                <a:spcPts val="0"/>
              </a:spcBef>
              <a:spcAft>
                <a:spcPts val="0"/>
              </a:spcAft>
              <a:buNone/>
            </a:pPr>
            <a:r>
              <a:t/>
            </a:r>
            <a:endParaRPr sz="1200"/>
          </a:p>
          <a:p>
            <a:pPr indent="0" lvl="0" marL="0" rtl="0" algn="l">
              <a:spcBef>
                <a:spcPts val="1200"/>
              </a:spcBef>
              <a:spcAft>
                <a:spcPts val="1200"/>
              </a:spcAft>
              <a:buNone/>
            </a:pPr>
            <a:r>
              <a:rPr lang="en" sz="1200"/>
              <a:t>Code ref: </a:t>
            </a:r>
            <a:r>
              <a:rPr lang="en" sz="1200" u="sng">
                <a:solidFill>
                  <a:schemeClr val="hlink"/>
                </a:solidFill>
                <a:hlinkClick r:id="rId3"/>
              </a:rPr>
              <a:t>https://github.com/iam-pattan/Fuzzy_and_GANs</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p45"/>
          <p:cNvSpPr txBox="1"/>
          <p:nvPr>
            <p:ph type="title"/>
          </p:nvPr>
        </p:nvSpPr>
        <p:spPr>
          <a:xfrm>
            <a:off x="510450" y="2057400"/>
            <a:ext cx="8123100" cy="77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b="1" lang="en" sz="3800">
                <a:solidFill>
                  <a:srgbClr val="434343"/>
                </a:solidFill>
              </a:rPr>
              <a:t>Thank You !</a:t>
            </a:r>
            <a:endParaRPr b="1" sz="38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rgbClr val="595959"/>
              </a:buClr>
              <a:buSzPts val="1400"/>
              <a:buFont typeface="Proxima Nova"/>
              <a:buChar char="●"/>
            </a:pPr>
            <a:r>
              <a:rPr lang="en" sz="1400">
                <a:solidFill>
                  <a:srgbClr val="595959"/>
                </a:solidFill>
              </a:rPr>
              <a:t>In last semester, we deduced the motors and the other components of the “</a:t>
            </a:r>
            <a:r>
              <a:rPr i="1" lang="en" sz="1400">
                <a:solidFill>
                  <a:srgbClr val="595959"/>
                </a:solidFill>
              </a:rPr>
              <a:t>Food Waste Pelletizer</a:t>
            </a:r>
            <a:r>
              <a:rPr lang="en" sz="1400">
                <a:solidFill>
                  <a:srgbClr val="595959"/>
                </a:solidFill>
              </a:rPr>
              <a:t>” .</a:t>
            </a:r>
            <a:endParaRPr sz="1400">
              <a:solidFill>
                <a:srgbClr val="595959"/>
              </a:solidFill>
            </a:endParaRPr>
          </a:p>
          <a:p>
            <a:pPr indent="-317500" lvl="0" marL="457200" rtl="0" algn="just">
              <a:lnSpc>
                <a:spcPct val="150000"/>
              </a:lnSpc>
              <a:spcBef>
                <a:spcPts val="0"/>
              </a:spcBef>
              <a:spcAft>
                <a:spcPts val="0"/>
              </a:spcAft>
              <a:buClr>
                <a:srgbClr val="595959"/>
              </a:buClr>
              <a:buSzPts val="1400"/>
              <a:buFont typeface="Proxima Nova"/>
              <a:buChar char="●"/>
            </a:pPr>
            <a:r>
              <a:rPr lang="en" sz="1400">
                <a:solidFill>
                  <a:srgbClr val="595959"/>
                </a:solidFill>
              </a:rPr>
              <a:t>By using the fuzzy logic and defined membership functions, we automate the pelletizing and the </a:t>
            </a:r>
            <a:r>
              <a:rPr lang="en" sz="1400">
                <a:solidFill>
                  <a:srgbClr val="595959"/>
                </a:solidFill>
              </a:rPr>
              <a:t>heating</a:t>
            </a:r>
            <a:r>
              <a:rPr lang="en" sz="1400">
                <a:solidFill>
                  <a:srgbClr val="595959"/>
                </a:solidFill>
              </a:rPr>
              <a:t> process of the waste pelletizer.</a:t>
            </a:r>
            <a:endParaRPr sz="1400">
              <a:solidFill>
                <a:srgbClr val="595959"/>
              </a:solidFill>
            </a:endParaRPr>
          </a:p>
          <a:p>
            <a:pPr indent="-317500" lvl="0" marL="457200" rtl="0" algn="just">
              <a:lnSpc>
                <a:spcPct val="150000"/>
              </a:lnSpc>
              <a:spcBef>
                <a:spcPts val="0"/>
              </a:spcBef>
              <a:spcAft>
                <a:spcPts val="0"/>
              </a:spcAft>
              <a:buClr>
                <a:srgbClr val="595959"/>
              </a:buClr>
              <a:buSzPts val="1400"/>
              <a:buFont typeface="Proxima Nova"/>
              <a:buChar char="●"/>
            </a:pPr>
            <a:r>
              <a:rPr lang="en" sz="1400">
                <a:solidFill>
                  <a:srgbClr val="595959"/>
                </a:solidFill>
              </a:rPr>
              <a:t>This waste is should be automatically converted to semi-solid or powdered form which will be harmless and easy to transport.</a:t>
            </a:r>
            <a:endParaRPr sz="1400">
              <a:solidFill>
                <a:srgbClr val="595959"/>
              </a:solidFill>
            </a:endParaRPr>
          </a:p>
          <a:p>
            <a:pPr indent="-317500" lvl="0" marL="457200" rtl="0" algn="just">
              <a:lnSpc>
                <a:spcPct val="150000"/>
              </a:lnSpc>
              <a:spcBef>
                <a:spcPts val="0"/>
              </a:spcBef>
              <a:spcAft>
                <a:spcPts val="0"/>
              </a:spcAft>
              <a:buClr>
                <a:srgbClr val="595959"/>
              </a:buClr>
              <a:buSzPts val="1400"/>
              <a:buFont typeface="Proxima Nova"/>
              <a:buChar char="●"/>
            </a:pPr>
            <a:r>
              <a:rPr lang="en" sz="1400">
                <a:solidFill>
                  <a:srgbClr val="595959"/>
                </a:solidFill>
              </a:rPr>
              <a:t>The problem arose while defining the rules that we apply to fuzzy through fuzzy set are very less because of lower manually generated data.</a:t>
            </a:r>
            <a:endParaRPr sz="1400">
              <a:solidFill>
                <a:srgbClr val="595959"/>
              </a:solidFill>
            </a:endParaRPr>
          </a:p>
          <a:p>
            <a:pPr indent="-317500" lvl="0" marL="457200" rtl="0" algn="just">
              <a:lnSpc>
                <a:spcPct val="150000"/>
              </a:lnSpc>
              <a:spcBef>
                <a:spcPts val="0"/>
              </a:spcBef>
              <a:spcAft>
                <a:spcPts val="0"/>
              </a:spcAft>
              <a:buClr>
                <a:srgbClr val="595959"/>
              </a:buClr>
              <a:buSzPts val="1400"/>
              <a:buFont typeface="Proxima Nova"/>
              <a:buChar char="●"/>
            </a:pPr>
            <a:r>
              <a:rPr lang="en" sz="1400">
                <a:solidFill>
                  <a:srgbClr val="595959"/>
                </a:solidFill>
              </a:rPr>
              <a:t>We’ll solve this issue by generating synthetic data of same distribution which could be used for further simulations.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Architecture of Food Waste Pelletizer</a:t>
            </a:r>
            <a:endParaRPr/>
          </a:p>
        </p:txBody>
      </p:sp>
      <p:pic>
        <p:nvPicPr>
          <p:cNvPr id="83" name="Google Shape;83;p17"/>
          <p:cNvPicPr preferRelativeResize="0"/>
          <p:nvPr/>
        </p:nvPicPr>
        <p:blipFill>
          <a:blip r:embed="rId3">
            <a:alphaModFix/>
          </a:blip>
          <a:stretch>
            <a:fillRect/>
          </a:stretch>
        </p:blipFill>
        <p:spPr>
          <a:xfrm>
            <a:off x="1075538" y="304800"/>
            <a:ext cx="6992930" cy="393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Design of Food Waste Pelletizer</a:t>
            </a:r>
            <a:endParaRPr/>
          </a:p>
        </p:txBody>
      </p:sp>
      <p:pic>
        <p:nvPicPr>
          <p:cNvPr id="89" name="Google Shape;89;p18"/>
          <p:cNvPicPr preferRelativeResize="0"/>
          <p:nvPr/>
        </p:nvPicPr>
        <p:blipFill rotWithShape="1">
          <a:blip r:embed="rId3">
            <a:alphaModFix/>
          </a:blip>
          <a:srcRect b="0" l="0" r="0" t="0"/>
          <a:stretch/>
        </p:blipFill>
        <p:spPr>
          <a:xfrm>
            <a:off x="1828800" y="381000"/>
            <a:ext cx="5448300" cy="371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Manually Generated Data</a:t>
            </a:r>
            <a:endParaRPr/>
          </a:p>
        </p:txBody>
      </p:sp>
      <p:pic>
        <p:nvPicPr>
          <p:cNvPr id="95" name="Google Shape;95;p19"/>
          <p:cNvPicPr preferRelativeResize="0"/>
          <p:nvPr/>
        </p:nvPicPr>
        <p:blipFill rotWithShape="1">
          <a:blip r:embed="rId3">
            <a:alphaModFix/>
          </a:blip>
          <a:srcRect b="9026" l="2536" r="5551" t="3591"/>
          <a:stretch/>
        </p:blipFill>
        <p:spPr>
          <a:xfrm>
            <a:off x="1658687" y="598200"/>
            <a:ext cx="5826625" cy="3638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roxima Nova Semibold"/>
                <a:ea typeface="Proxima Nova Semibold"/>
                <a:cs typeface="Proxima Nova Semibold"/>
                <a:sym typeface="Proxima Nova Semibold"/>
              </a:rPr>
              <a:t>What is synthetic data ?</a:t>
            </a:r>
            <a:endParaRPr>
              <a:latin typeface="Proxima Nova Semibold"/>
              <a:ea typeface="Proxima Nova Semibold"/>
              <a:cs typeface="Proxima Nova Semibold"/>
              <a:sym typeface="Proxima Nova Semibold"/>
            </a:endParaRPr>
          </a:p>
        </p:txBody>
      </p:sp>
      <p:sp>
        <p:nvSpPr>
          <p:cNvPr id="101" name="Google Shape;101;p20"/>
          <p:cNvSpPr txBox="1"/>
          <p:nvPr>
            <p:ph idx="1" type="body"/>
          </p:nvPr>
        </p:nvSpPr>
        <p:spPr>
          <a:xfrm>
            <a:off x="311700" y="1152475"/>
            <a:ext cx="8520600" cy="10878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Clr>
                <a:srgbClr val="000000"/>
              </a:buClr>
              <a:buSzPts val="1300"/>
              <a:buFont typeface="Arial"/>
              <a:buNone/>
            </a:pPr>
            <a:r>
              <a:rPr lang="en" sz="1300">
                <a:solidFill>
                  <a:srgbClr val="000000"/>
                </a:solidFill>
                <a:highlight>
                  <a:schemeClr val="lt1"/>
                </a:highlight>
              </a:rPr>
              <a:t>Synthetic data, as the name suggests, is data that is artificially created rather than being generated by actual events. It is often created with the help of algorithms and is used for a wide range of activities, including as test data for new products and tools, for model validation, and in AI model training.</a:t>
            </a:r>
            <a:endParaRPr/>
          </a:p>
        </p:txBody>
      </p:sp>
      <p:sp>
        <p:nvSpPr>
          <p:cNvPr id="102" name="Google Shape;102;p20"/>
          <p:cNvSpPr txBox="1"/>
          <p:nvPr>
            <p:ph type="title"/>
          </p:nvPr>
        </p:nvSpPr>
        <p:spPr>
          <a:xfrm>
            <a:off x="311700" y="2514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roxima Nova Semibold"/>
                <a:ea typeface="Proxima Nova Semibold"/>
                <a:cs typeface="Proxima Nova Semibold"/>
                <a:sym typeface="Proxima Nova Semibold"/>
              </a:rPr>
              <a:t>Methods for synthetic data generation:</a:t>
            </a:r>
            <a:endParaRPr>
              <a:latin typeface="Proxima Nova Semibold"/>
              <a:ea typeface="Proxima Nova Semibold"/>
              <a:cs typeface="Proxima Nova Semibold"/>
              <a:sym typeface="Proxima Nova Semibold"/>
            </a:endParaRPr>
          </a:p>
        </p:txBody>
      </p:sp>
      <p:sp>
        <p:nvSpPr>
          <p:cNvPr id="103" name="Google Shape;103;p20"/>
          <p:cNvSpPr txBox="1"/>
          <p:nvPr>
            <p:ph idx="1" type="body"/>
          </p:nvPr>
        </p:nvSpPr>
        <p:spPr>
          <a:xfrm>
            <a:off x="311700" y="3208025"/>
            <a:ext cx="8520600" cy="1087800"/>
          </a:xfrm>
          <a:prstGeom prst="rect">
            <a:avLst/>
          </a:prstGeom>
        </p:spPr>
        <p:txBody>
          <a:bodyPr anchorCtr="0" anchor="t" bIns="91425" lIns="91425" spcFirstLastPara="1" rIns="91425" wrap="square" tIns="91425">
            <a:normAutofit/>
          </a:bodyPr>
          <a:lstStyle/>
          <a:p>
            <a:pPr indent="0" lvl="0" marL="0" rtl="0" algn="just">
              <a:lnSpc>
                <a:spcPct val="200000"/>
              </a:lnSpc>
              <a:spcBef>
                <a:spcPts val="1500"/>
              </a:spcBef>
              <a:spcAft>
                <a:spcPts val="0"/>
              </a:spcAft>
              <a:buClr>
                <a:srgbClr val="000000"/>
              </a:buClr>
              <a:buSzPts val="1300"/>
              <a:buFont typeface="Arial"/>
              <a:buNone/>
            </a:pPr>
            <a:r>
              <a:rPr lang="en" sz="1300">
                <a:solidFill>
                  <a:srgbClr val="000000"/>
                </a:solidFill>
                <a:highlight>
                  <a:schemeClr val="lt1"/>
                </a:highlight>
              </a:rPr>
              <a:t>Using deep learning -</a:t>
            </a:r>
            <a:endParaRPr sz="1300">
              <a:solidFill>
                <a:srgbClr val="000000"/>
              </a:solidFill>
              <a:highlight>
                <a:schemeClr val="lt1"/>
              </a:highlight>
            </a:endParaRPr>
          </a:p>
          <a:p>
            <a:pPr indent="0" lvl="0" marL="0" rtl="0" algn="just">
              <a:spcBef>
                <a:spcPts val="0"/>
              </a:spcBef>
              <a:spcAft>
                <a:spcPts val="0"/>
              </a:spcAft>
              <a:buNone/>
            </a:pPr>
            <a:r>
              <a:rPr lang="en" sz="1300">
                <a:solidFill>
                  <a:srgbClr val="000000"/>
                </a:solidFill>
                <a:highlight>
                  <a:schemeClr val="lt1"/>
                </a:highlight>
              </a:rPr>
              <a:t>Deep generative models such as </a:t>
            </a:r>
            <a:r>
              <a:rPr i="1" lang="en" sz="1300">
                <a:solidFill>
                  <a:srgbClr val="000000"/>
                </a:solidFill>
                <a:highlight>
                  <a:schemeClr val="lt1"/>
                </a:highlight>
              </a:rPr>
              <a:t>Variational Autoencoder</a:t>
            </a:r>
            <a:r>
              <a:rPr lang="en" sz="1300">
                <a:solidFill>
                  <a:srgbClr val="000000"/>
                </a:solidFill>
                <a:highlight>
                  <a:schemeClr val="lt1"/>
                </a:highlight>
              </a:rPr>
              <a:t>(VAE) and </a:t>
            </a:r>
            <a:r>
              <a:rPr i="1" lang="en" sz="1300">
                <a:solidFill>
                  <a:srgbClr val="000000"/>
                </a:solidFill>
                <a:highlight>
                  <a:schemeClr val="lt1"/>
                </a:highlight>
              </a:rPr>
              <a:t>Generative Adversarial Network </a:t>
            </a:r>
            <a:r>
              <a:rPr lang="en" sz="1300">
                <a:solidFill>
                  <a:srgbClr val="000000"/>
                </a:solidFill>
                <a:highlight>
                  <a:schemeClr val="lt1"/>
                </a:highlight>
              </a:rPr>
              <a:t>(GAN) can generate synthetic data.</a:t>
            </a:r>
            <a:endParaRPr sz="1300">
              <a:solidFill>
                <a:srgbClr val="000000"/>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