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68" r:id="rId5"/>
    <p:sldId id="260" r:id="rId6"/>
    <p:sldId id="267" r:id="rId7"/>
    <p:sldId id="261" r:id="rId8"/>
    <p:sldId id="262" r:id="rId9"/>
    <p:sldId id="263" r:id="rId10"/>
    <p:sldId id="265" r:id="rId11"/>
    <p:sldId id="266" r:id="rId12"/>
    <p:sldId id="269" r:id="rId13"/>
    <p:sldId id="270" r:id="rId14"/>
    <p:sldId id="271" r:id="rId15"/>
    <p:sldId id="27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DEY DILEEP" initials="GD" lastIdx="1" clrIdx="0">
    <p:extLst>
      <p:ext uri="{19B8F6BF-5375-455C-9EA6-DF929625EA0E}">
        <p15:presenceInfo xmlns:p15="http://schemas.microsoft.com/office/powerpoint/2012/main" userId="GADEY DILEE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DA8D311-9A5C-4EA5-9632-4EEFA011E2DF}" type="slidenum">
              <a:rPr lang="en-IN" smtClean="0"/>
              <a:t>‹#›</a:t>
            </a:fld>
            <a:endParaRPr lang="en-IN"/>
          </a:p>
        </p:txBody>
      </p:sp>
    </p:spTree>
    <p:extLst>
      <p:ext uri="{BB962C8B-B14F-4D97-AF65-F5344CB8AC3E}">
        <p14:creationId xmlns:p14="http://schemas.microsoft.com/office/powerpoint/2010/main" val="16659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EECC9-B022-4AE0-8422-B0D96F97467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11709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656693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1815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2771589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EBEECC9-B022-4AE0-8422-B0D96F97467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06345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EBEECC9-B022-4AE0-8422-B0D96F97467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382267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284691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54157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56589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EECC9-B022-4AE0-8422-B0D96F97467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253525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EECC9-B022-4AE0-8422-B0D96F97467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61937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EECC9-B022-4AE0-8422-B0D96F97467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197259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EECC9-B022-4AE0-8422-B0D96F97467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130775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EECC9-B022-4AE0-8422-B0D96F97467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387444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EECC9-B022-4AE0-8422-B0D96F97467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402930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EECC9-B022-4AE0-8422-B0D96F97467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A8D311-9A5C-4EA5-9632-4EEFA011E2DF}" type="slidenum">
              <a:rPr lang="en-IN" smtClean="0"/>
              <a:t>‹#›</a:t>
            </a:fld>
            <a:endParaRPr lang="en-IN"/>
          </a:p>
        </p:txBody>
      </p:sp>
    </p:spTree>
    <p:extLst>
      <p:ext uri="{BB962C8B-B14F-4D97-AF65-F5344CB8AC3E}">
        <p14:creationId xmlns:p14="http://schemas.microsoft.com/office/powerpoint/2010/main" val="202951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EBEECC9-B022-4AE0-8422-B0D96F974671}" type="datetimeFigureOut">
              <a:rPr lang="en-IN" smtClean="0"/>
              <a:t>22-06-2019</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A8D311-9A5C-4EA5-9632-4EEFA011E2DF}" type="slidenum">
              <a:rPr lang="en-IN" smtClean="0"/>
              <a:t>‹#›</a:t>
            </a:fld>
            <a:endParaRPr lang="en-IN"/>
          </a:p>
        </p:txBody>
      </p:sp>
    </p:spTree>
    <p:extLst>
      <p:ext uri="{BB962C8B-B14F-4D97-AF65-F5344CB8AC3E}">
        <p14:creationId xmlns:p14="http://schemas.microsoft.com/office/powerpoint/2010/main" val="328670500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2337-D1B8-42BD-8F1B-ED57D819C31B}"/>
              </a:ext>
            </a:extLst>
          </p:cNvPr>
          <p:cNvSpPr>
            <a:spLocks noGrp="1"/>
          </p:cNvSpPr>
          <p:nvPr>
            <p:ph type="ctrTitle"/>
          </p:nvPr>
        </p:nvSpPr>
        <p:spPr>
          <a:xfrm>
            <a:off x="1683171" y="751352"/>
            <a:ext cx="8825658" cy="267764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AMAZON RECOMMENDATION ENGINE</a:t>
            </a:r>
            <a:endParaRPr lang="en-IN" sz="5400" b="1" dirty="0">
              <a:ln/>
              <a:solidFill>
                <a:schemeClr val="accent3"/>
              </a:solidFill>
            </a:endParaRPr>
          </a:p>
        </p:txBody>
      </p:sp>
      <p:sp>
        <p:nvSpPr>
          <p:cNvPr id="3" name="Text Placeholder 2">
            <a:extLst>
              <a:ext uri="{FF2B5EF4-FFF2-40B4-BE49-F238E27FC236}">
                <a16:creationId xmlns:a16="http://schemas.microsoft.com/office/drawing/2014/main" id="{E7EA6605-F1FF-43DE-8AD4-BC2566C72308}"/>
              </a:ext>
            </a:extLst>
          </p:cNvPr>
          <p:cNvSpPr>
            <a:spLocks noGrp="1"/>
          </p:cNvSpPr>
          <p:nvPr>
            <p:ph type="subTitle" idx="1"/>
          </p:nvPr>
        </p:nvSpPr>
        <p:spPr>
          <a:xfrm>
            <a:off x="1154955" y="4562272"/>
            <a:ext cx="8825658" cy="1076528"/>
          </a:xfrm>
        </p:spPr>
        <p:txBody>
          <a:bodyPr>
            <a:normAutofit fontScale="40000" lnSpcReduction="20000"/>
          </a:bodyPr>
          <a:lstStyle/>
          <a:p>
            <a:r>
              <a:rPr lang="en-IN" sz="2900" dirty="0">
                <a:solidFill>
                  <a:schemeClr val="bg1"/>
                </a:solidFill>
                <a:latin typeface="+mj-lt"/>
              </a:rPr>
              <a:t>team: code riders</a:t>
            </a:r>
          </a:p>
          <a:p>
            <a:r>
              <a:rPr lang="en-IN" sz="2900" dirty="0">
                <a:solidFill>
                  <a:schemeClr val="bg1"/>
                </a:solidFill>
                <a:latin typeface="+mj-lt"/>
              </a:rPr>
              <a:t>Y. s. s. </a:t>
            </a:r>
            <a:r>
              <a:rPr lang="en-IN" sz="2900" dirty="0" err="1">
                <a:solidFill>
                  <a:schemeClr val="bg1"/>
                </a:solidFill>
                <a:latin typeface="+mj-lt"/>
              </a:rPr>
              <a:t>siva</a:t>
            </a:r>
            <a:r>
              <a:rPr lang="en-IN" sz="2900" dirty="0">
                <a:solidFill>
                  <a:schemeClr val="bg1"/>
                </a:solidFill>
                <a:latin typeface="+mj-lt"/>
              </a:rPr>
              <a:t> prasad</a:t>
            </a:r>
          </a:p>
          <a:p>
            <a:r>
              <a:rPr lang="en-IN" sz="2900" dirty="0">
                <a:solidFill>
                  <a:schemeClr val="bg1"/>
                </a:solidFill>
                <a:latin typeface="+mj-lt"/>
              </a:rPr>
              <a:t>G. </a:t>
            </a:r>
            <a:r>
              <a:rPr lang="en-IN" sz="2900" dirty="0" err="1">
                <a:solidFill>
                  <a:schemeClr val="bg1"/>
                </a:solidFill>
                <a:latin typeface="+mj-lt"/>
              </a:rPr>
              <a:t>giridhar</a:t>
            </a:r>
            <a:endParaRPr lang="en-IN" sz="2900" dirty="0">
              <a:solidFill>
                <a:schemeClr val="bg1"/>
              </a:solidFill>
              <a:latin typeface="+mj-lt"/>
            </a:endParaRPr>
          </a:p>
          <a:p>
            <a:r>
              <a:rPr lang="en-IN" sz="2900" dirty="0">
                <a:solidFill>
                  <a:schemeClr val="bg1"/>
                </a:solidFill>
                <a:latin typeface="+mj-lt"/>
              </a:rPr>
              <a:t>G </a:t>
            </a:r>
            <a:r>
              <a:rPr lang="en-IN" sz="2900" dirty="0" err="1">
                <a:solidFill>
                  <a:schemeClr val="bg1"/>
                </a:solidFill>
                <a:latin typeface="+mj-lt"/>
              </a:rPr>
              <a:t>pavan</a:t>
            </a:r>
            <a:r>
              <a:rPr lang="en-IN" sz="2900" dirty="0">
                <a:solidFill>
                  <a:schemeClr val="bg1"/>
                </a:solidFill>
                <a:latin typeface="+mj-lt"/>
              </a:rPr>
              <a:t> </a:t>
            </a:r>
            <a:r>
              <a:rPr lang="en-IN" sz="2900" dirty="0" err="1">
                <a:solidFill>
                  <a:schemeClr val="bg1"/>
                </a:solidFill>
                <a:latin typeface="+mj-lt"/>
              </a:rPr>
              <a:t>dileep</a:t>
            </a:r>
            <a:endParaRPr lang="en-IN" sz="2900" dirty="0">
              <a:solidFill>
                <a:schemeClr val="bg1"/>
              </a:solidFill>
              <a:latin typeface="+mj-lt"/>
            </a:endParaRPr>
          </a:p>
          <a:p>
            <a:endParaRPr lang="en-IN" dirty="0"/>
          </a:p>
        </p:txBody>
      </p:sp>
    </p:spTree>
    <p:extLst>
      <p:ext uri="{BB962C8B-B14F-4D97-AF65-F5344CB8AC3E}">
        <p14:creationId xmlns:p14="http://schemas.microsoft.com/office/powerpoint/2010/main" val="48959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C52C-D566-495C-AC21-04955F3CF8A1}"/>
              </a:ext>
            </a:extLst>
          </p:cNvPr>
          <p:cNvSpPr>
            <a:spLocks noGrp="1"/>
          </p:cNvSpPr>
          <p:nvPr>
            <p:ph type="title"/>
          </p:nvPr>
        </p:nvSpPr>
        <p:spPr>
          <a:xfrm>
            <a:off x="931218" y="1006286"/>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What actual a Recommendation system is?</a:t>
            </a:r>
          </a:p>
        </p:txBody>
      </p:sp>
      <p:sp>
        <p:nvSpPr>
          <p:cNvPr id="3" name="Content Placeholder 2">
            <a:extLst>
              <a:ext uri="{FF2B5EF4-FFF2-40B4-BE49-F238E27FC236}">
                <a16:creationId xmlns:a16="http://schemas.microsoft.com/office/drawing/2014/main" id="{72378F29-8BC8-42A5-A551-48B127692399}"/>
              </a:ext>
            </a:extLst>
          </p:cNvPr>
          <p:cNvSpPr>
            <a:spLocks noGrp="1"/>
          </p:cNvSpPr>
          <p:nvPr>
            <p:ph idx="1"/>
          </p:nvPr>
        </p:nvSpPr>
        <p:spPr/>
        <p:txBody>
          <a:bodyPr>
            <a:normAutofit/>
          </a:bodyPr>
          <a:lstStyle/>
          <a:p>
            <a:pPr marL="0" indent="0" algn="just">
              <a:buNone/>
            </a:pPr>
            <a:r>
              <a:rPr lang="en-US" dirty="0">
                <a:latin typeface="+mj-lt"/>
              </a:rPr>
              <a:t>Recommendation System belongs to the class of Information Retrieval, Data Mining and Machine Learning. Recommender systems play a major role in today's ecommerce industry. Recommender systems recommend items to users such as books, movies, videos, electronic products and many other products in general. Recommender systems help the users to get personalized recommendations, helps users to take correct decisions in their online transactions, increase sales and redefine the users web browsing experience, retain the customers, enhance their shopping experience. Information overload problem is solved by search engines, but they do not provide personalization of data. </a:t>
            </a:r>
            <a:endParaRPr lang="en-IN" dirty="0">
              <a:latin typeface="+mj-lt"/>
            </a:endParaRPr>
          </a:p>
        </p:txBody>
      </p:sp>
    </p:spTree>
    <p:extLst>
      <p:ext uri="{BB962C8B-B14F-4D97-AF65-F5344CB8AC3E}">
        <p14:creationId xmlns:p14="http://schemas.microsoft.com/office/powerpoint/2010/main" val="57238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4C533-31E6-4C34-81EC-C19D0068A9D2}"/>
              </a:ext>
            </a:extLst>
          </p:cNvPr>
          <p:cNvSpPr>
            <a:spLocks noGrp="1"/>
          </p:cNvSpPr>
          <p:nvPr>
            <p:ph idx="1"/>
          </p:nvPr>
        </p:nvSpPr>
        <p:spPr/>
        <p:txBody>
          <a:bodyPr>
            <a:normAutofit lnSpcReduction="10000"/>
          </a:bodyPr>
          <a:lstStyle/>
          <a:p>
            <a:pPr marL="0" indent="0">
              <a:buNone/>
            </a:pPr>
            <a:r>
              <a:rPr lang="en-US" dirty="0"/>
              <a:t>Recommendation engines provide personalization. </a:t>
            </a:r>
          </a:p>
          <a:p>
            <a:pPr marL="0" indent="0">
              <a:buNone/>
            </a:pPr>
            <a:r>
              <a:rPr lang="en-US" dirty="0"/>
              <a:t>There are different type of recommender systems such as</a:t>
            </a:r>
          </a:p>
          <a:p>
            <a:r>
              <a:rPr lang="en-US" dirty="0"/>
              <a:t>content-based</a:t>
            </a:r>
          </a:p>
          <a:p>
            <a:r>
              <a:rPr lang="en-US" dirty="0"/>
              <a:t>collaborative filtering </a:t>
            </a:r>
          </a:p>
          <a:p>
            <a:r>
              <a:rPr lang="en-US" dirty="0"/>
              <a:t>hybrid recommender system,</a:t>
            </a:r>
          </a:p>
          <a:p>
            <a:r>
              <a:rPr lang="en-US" dirty="0"/>
              <a:t>demographic and keyword based recommender system.</a:t>
            </a:r>
          </a:p>
          <a:p>
            <a:pPr marL="0" indent="0" algn="just">
              <a:buNone/>
            </a:pPr>
            <a:r>
              <a:rPr lang="en-US" dirty="0"/>
              <a:t>Variety of algorithms are used by various researchers in each type of recommendation system. Lot of work has been done on this topic, still it is a very </a:t>
            </a:r>
            <a:r>
              <a:rPr lang="en-US" dirty="0" err="1"/>
              <a:t>favourite</a:t>
            </a:r>
            <a:r>
              <a:rPr lang="en-US" dirty="0"/>
              <a:t> topic among data scientists. It also comes under the domain of data Science.</a:t>
            </a:r>
            <a:endParaRPr lang="en-IN" dirty="0"/>
          </a:p>
          <a:p>
            <a:endParaRPr lang="en-IN" dirty="0"/>
          </a:p>
        </p:txBody>
      </p:sp>
    </p:spTree>
    <p:extLst>
      <p:ext uri="{BB962C8B-B14F-4D97-AF65-F5344CB8AC3E}">
        <p14:creationId xmlns:p14="http://schemas.microsoft.com/office/powerpoint/2010/main" val="85027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D1B6832-E720-4D14-A1EE-F5BF74CD6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27" y="0"/>
            <a:ext cx="12502653" cy="5369668"/>
          </a:xfrm>
        </p:spPr>
      </p:pic>
    </p:spTree>
    <p:extLst>
      <p:ext uri="{BB962C8B-B14F-4D97-AF65-F5344CB8AC3E}">
        <p14:creationId xmlns:p14="http://schemas.microsoft.com/office/powerpoint/2010/main" val="23288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A0C560-3924-4F8B-9648-FA87662BE2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3" y="0"/>
            <a:ext cx="12162357" cy="7200389"/>
          </a:xfrm>
        </p:spPr>
      </p:pic>
    </p:spTree>
    <p:extLst>
      <p:ext uri="{BB962C8B-B14F-4D97-AF65-F5344CB8AC3E}">
        <p14:creationId xmlns:p14="http://schemas.microsoft.com/office/powerpoint/2010/main" val="384690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3436FF-CD9A-440D-9346-A9C9D59652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34" y="-113704"/>
            <a:ext cx="12406134" cy="6998555"/>
          </a:xfrm>
        </p:spPr>
      </p:pic>
    </p:spTree>
    <p:extLst>
      <p:ext uri="{BB962C8B-B14F-4D97-AF65-F5344CB8AC3E}">
        <p14:creationId xmlns:p14="http://schemas.microsoft.com/office/powerpoint/2010/main" val="32377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4320EA-4CDC-41B0-A4B7-43EB1D6FD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7184878"/>
          </a:xfrm>
        </p:spPr>
      </p:pic>
    </p:spTree>
    <p:extLst>
      <p:ext uri="{BB962C8B-B14F-4D97-AF65-F5344CB8AC3E}">
        <p14:creationId xmlns:p14="http://schemas.microsoft.com/office/powerpoint/2010/main" val="58068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F2B7-0AD4-4D73-8CD8-6A5C7BD1F30B}"/>
              </a:ext>
            </a:extLst>
          </p:cNvPr>
          <p:cNvSpPr>
            <a:spLocks noGrp="1"/>
          </p:cNvSpPr>
          <p:nvPr>
            <p:ph type="title"/>
          </p:nvPr>
        </p:nvSpPr>
        <p:spPr>
          <a:xfrm>
            <a:off x="1154953" y="1346754"/>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Conclusion</a:t>
            </a:r>
            <a:br>
              <a:rPr lang="en-IN" b="1" dirty="0">
                <a:ln/>
                <a:solidFill>
                  <a:schemeClr val="accent3"/>
                </a:solidFill>
              </a:rPr>
            </a:br>
            <a:endParaRPr lang="en-IN" b="1" dirty="0">
              <a:ln/>
              <a:solidFill>
                <a:schemeClr val="accent3"/>
              </a:solidFill>
            </a:endParaRPr>
          </a:p>
        </p:txBody>
      </p:sp>
      <p:sp>
        <p:nvSpPr>
          <p:cNvPr id="3" name="Content Placeholder 2">
            <a:extLst>
              <a:ext uri="{FF2B5EF4-FFF2-40B4-BE49-F238E27FC236}">
                <a16:creationId xmlns:a16="http://schemas.microsoft.com/office/drawing/2014/main" id="{ECACE637-1626-47C8-A64E-4B765E957374}"/>
              </a:ext>
            </a:extLst>
          </p:cNvPr>
          <p:cNvSpPr>
            <a:spLocks noGrp="1"/>
          </p:cNvSpPr>
          <p:nvPr>
            <p:ph idx="1"/>
          </p:nvPr>
        </p:nvSpPr>
        <p:spPr/>
        <p:txBody>
          <a:bodyPr>
            <a:normAutofit/>
          </a:bodyPr>
          <a:lstStyle/>
          <a:p>
            <a:pPr marL="0" indent="0" algn="just" fontAlgn="base">
              <a:buNone/>
            </a:pPr>
            <a:r>
              <a:rPr lang="en-IN" dirty="0">
                <a:latin typeface="+mj-lt"/>
              </a:rPr>
              <a:t>Recommendation algorithms provide an effective form of targeted marketing by creating a personalized shopping experience for each customer. For large retailers like Amazon.com, a good recommendation algorithm is scalable over very large customer bases and product </a:t>
            </a:r>
            <a:r>
              <a:rPr lang="en-IN" dirty="0" err="1">
                <a:latin typeface="+mj-lt"/>
              </a:rPr>
              <a:t>catalogs</a:t>
            </a:r>
            <a:r>
              <a:rPr lang="en-IN" dirty="0">
                <a:latin typeface="+mj-lt"/>
              </a:rPr>
              <a:t>, requires only </a:t>
            </a:r>
            <a:r>
              <a:rPr lang="en-IN" dirty="0" err="1">
                <a:latin typeface="+mj-lt"/>
              </a:rPr>
              <a:t>subsecond</a:t>
            </a:r>
            <a:r>
              <a:rPr lang="en-IN" dirty="0">
                <a:latin typeface="+mj-lt"/>
              </a:rPr>
              <a:t> processing time to generate online recommendations, is able to react immediately to changes in a user’s data, and makes compelling recommendations for all users regardless of the number of purchases and ratings. In the future, we expect the retail industry to more broadly apply recommendation algorithms for targeted marketing, both online and offline.</a:t>
            </a:r>
          </a:p>
          <a:p>
            <a:pPr algn="just"/>
            <a:endParaRPr lang="en-IN" dirty="0">
              <a:latin typeface="+mj-lt"/>
            </a:endParaRPr>
          </a:p>
        </p:txBody>
      </p:sp>
    </p:spTree>
    <p:extLst>
      <p:ext uri="{BB962C8B-B14F-4D97-AF65-F5344CB8AC3E}">
        <p14:creationId xmlns:p14="http://schemas.microsoft.com/office/powerpoint/2010/main" val="56357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DD6B-8C3E-4F20-B74A-114CCAB31778}"/>
              </a:ext>
            </a:extLst>
          </p:cNvPr>
          <p:cNvSpPr>
            <a:spLocks noGrp="1"/>
          </p:cNvSpPr>
          <p:nvPr>
            <p:ph type="title"/>
          </p:nvPr>
        </p:nvSpPr>
        <p:spPr>
          <a:xfrm>
            <a:off x="1149486" y="486021"/>
            <a:ext cx="9601196" cy="1303867"/>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l"/>
            <a:br>
              <a:rPr lang="en-US" sz="3600" b="1" dirty="0">
                <a:ln/>
                <a:solidFill>
                  <a:schemeClr val="accent3"/>
                </a:solidFill>
              </a:rPr>
            </a:br>
            <a:r>
              <a:rPr lang="en-US" sz="3600" b="1" dirty="0">
                <a:ln/>
                <a:solidFill>
                  <a:schemeClr val="accent3"/>
                </a:solidFill>
              </a:rPr>
              <a:t>Introduction</a:t>
            </a:r>
            <a:endParaRPr lang="en-IN" sz="3600" b="1" dirty="0">
              <a:ln/>
              <a:solidFill>
                <a:schemeClr val="accent3"/>
              </a:solidFill>
            </a:endParaRPr>
          </a:p>
        </p:txBody>
      </p:sp>
      <p:sp>
        <p:nvSpPr>
          <p:cNvPr id="3" name="Content Placeholder 2">
            <a:extLst>
              <a:ext uri="{FF2B5EF4-FFF2-40B4-BE49-F238E27FC236}">
                <a16:creationId xmlns:a16="http://schemas.microsoft.com/office/drawing/2014/main" id="{94367054-6F2C-4970-9CEB-57A3D682CBB1}"/>
              </a:ext>
            </a:extLst>
          </p:cNvPr>
          <p:cNvSpPr>
            <a:spLocks noGrp="1"/>
          </p:cNvSpPr>
          <p:nvPr>
            <p:ph idx="1"/>
          </p:nvPr>
        </p:nvSpPr>
        <p:spPr>
          <a:xfrm>
            <a:off x="1149486" y="2761213"/>
            <a:ext cx="9601196" cy="331893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computer science, artificial intelligence (AI), sometimes called machine intelligence, is intelligence demonstrated by machines, in contrast to the natural intelligence displayed by humans. Colloquially, the term "artificial intelligence" is used to describe machines/computers that mimic "cognitive" functions that humans associate with other </a:t>
            </a:r>
            <a:r>
              <a:rPr lang="en-US" dirty="0">
                <a:solidFill>
                  <a:schemeClr val="tx1"/>
                </a:solidFill>
                <a:latin typeface="Times New Roman" panose="02020603050405020304" pitchFamily="18" charset="0"/>
                <a:cs typeface="Times New Roman" panose="02020603050405020304" pitchFamily="18" charset="0"/>
              </a:rPr>
              <a:t>human minds</a:t>
            </a:r>
            <a:r>
              <a:rPr lang="en-US" dirty="0">
                <a:latin typeface="Times New Roman" panose="02020603050405020304" pitchFamily="18" charset="0"/>
                <a:cs typeface="Times New Roman" panose="02020603050405020304" pitchFamily="18" charset="0"/>
              </a:rPr>
              <a:t>, such as "learning" and "problem solving".</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Artificial intelligence can be classified into three different types of systems: </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Analytical</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Human-inspired </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Humanized artificial intelligence.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3077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4F66-85A4-4766-95D0-8ECFEA918441}"/>
              </a:ext>
            </a:extLst>
          </p:cNvPr>
          <p:cNvSpPr>
            <a:spLocks noGrp="1"/>
          </p:cNvSpPr>
          <p:nvPr>
            <p:ph type="title"/>
          </p:nvPr>
        </p:nvSpPr>
        <p:spPr>
          <a:xfrm>
            <a:off x="1154954" y="838200"/>
            <a:ext cx="8761413" cy="728480"/>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pPr algn="l"/>
            <a:br>
              <a:rPr lang="en-US" sz="3600" b="1" dirty="0">
                <a:ln/>
                <a:solidFill>
                  <a:schemeClr val="accent3"/>
                </a:solidFill>
                <a:latin typeface="Times New Roman" panose="02020603050405020304" pitchFamily="18" charset="0"/>
                <a:cs typeface="Times New Roman" panose="02020603050405020304" pitchFamily="18" charset="0"/>
              </a:rPr>
            </a:br>
            <a:br>
              <a:rPr lang="en-US" sz="3600" b="1" dirty="0">
                <a:ln/>
                <a:solidFill>
                  <a:schemeClr val="accent3"/>
                </a:solidFill>
                <a:latin typeface="Times New Roman" panose="02020603050405020304" pitchFamily="18" charset="0"/>
                <a:cs typeface="Times New Roman" panose="02020603050405020304" pitchFamily="18" charset="0"/>
              </a:rPr>
            </a:br>
            <a:r>
              <a:rPr lang="en-US" sz="3600" b="1" dirty="0">
                <a:ln/>
                <a:solidFill>
                  <a:schemeClr val="accent3"/>
                </a:solidFill>
                <a:latin typeface="Times New Roman" panose="02020603050405020304" pitchFamily="18" charset="0"/>
                <a:cs typeface="Times New Roman" panose="02020603050405020304" pitchFamily="18" charset="0"/>
              </a:rPr>
              <a:t>Applications of artificial intelligence</a:t>
            </a:r>
            <a:br>
              <a:rPr lang="en-IN" sz="3600" b="1" dirty="0">
                <a:ln/>
                <a:solidFill>
                  <a:schemeClr val="accent3"/>
                </a:solidFill>
                <a:latin typeface="Times New Roman" panose="02020603050405020304" pitchFamily="18" charset="0"/>
                <a:cs typeface="Times New Roman" panose="02020603050405020304" pitchFamily="18" charset="0"/>
              </a:rPr>
            </a:br>
            <a:endParaRPr lang="en-IN" sz="3600" b="1"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C68890-CBD4-4953-A7FE-76A2A7D3DE5E}"/>
              </a:ext>
            </a:extLst>
          </p:cNvPr>
          <p:cNvSpPr>
            <a:spLocks noGrp="1"/>
          </p:cNvSpPr>
          <p:nvPr>
            <p:ph idx="1"/>
          </p:nvPr>
        </p:nvSpPr>
        <p:spPr/>
        <p:txBody>
          <a:bodyPr>
            <a:normAutofit/>
          </a:bodyPr>
          <a:lstStyle/>
          <a:p>
            <a:pPr lvl="0"/>
            <a:r>
              <a:rPr lang="en-US" dirty="0"/>
              <a:t>Knowledge reasoning.</a:t>
            </a:r>
            <a:endParaRPr lang="en-IN" dirty="0"/>
          </a:p>
          <a:p>
            <a:pPr lvl="0"/>
            <a:r>
              <a:rPr lang="en-US" dirty="0"/>
              <a:t>Planning.</a:t>
            </a:r>
            <a:endParaRPr lang="en-IN" dirty="0"/>
          </a:p>
          <a:p>
            <a:pPr lvl="0"/>
            <a:r>
              <a:rPr lang="en-US" dirty="0"/>
              <a:t>Machine learning.</a:t>
            </a:r>
            <a:endParaRPr lang="en-IN" dirty="0"/>
          </a:p>
          <a:p>
            <a:pPr lvl="0"/>
            <a:r>
              <a:rPr lang="en-US" dirty="0"/>
              <a:t>Natural language processing.</a:t>
            </a:r>
            <a:endParaRPr lang="en-IN" dirty="0"/>
          </a:p>
          <a:p>
            <a:pPr lvl="0"/>
            <a:r>
              <a:rPr lang="en-US" dirty="0"/>
              <a:t>Computer vision.</a:t>
            </a:r>
            <a:endParaRPr lang="en-IN" dirty="0"/>
          </a:p>
          <a:p>
            <a:pPr lvl="0"/>
            <a:r>
              <a:rPr lang="en-US" dirty="0"/>
              <a:t>Robotics.</a:t>
            </a:r>
            <a:endParaRPr lang="en-IN" dirty="0"/>
          </a:p>
          <a:p>
            <a:pPr lvl="0"/>
            <a:r>
              <a:rPr lang="en-US" dirty="0"/>
              <a:t>Artificial general intelligence.</a:t>
            </a:r>
            <a:endParaRPr lang="en-IN" dirty="0"/>
          </a:p>
          <a:p>
            <a:endParaRPr lang="en-IN" dirty="0"/>
          </a:p>
        </p:txBody>
      </p:sp>
    </p:spTree>
    <p:extLst>
      <p:ext uri="{BB962C8B-B14F-4D97-AF65-F5344CB8AC3E}">
        <p14:creationId xmlns:p14="http://schemas.microsoft.com/office/powerpoint/2010/main" val="27372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C57A3B-3736-43EC-85D1-C40625F59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103" y="2903488"/>
            <a:ext cx="6493793" cy="3416300"/>
          </a:xfrm>
        </p:spPr>
      </p:pic>
      <p:sp>
        <p:nvSpPr>
          <p:cNvPr id="6" name="Rectangle 5">
            <a:extLst>
              <a:ext uri="{FF2B5EF4-FFF2-40B4-BE49-F238E27FC236}">
                <a16:creationId xmlns:a16="http://schemas.microsoft.com/office/drawing/2014/main" id="{0E76E275-56E7-4F5A-AECF-5E77E53C7EE1}"/>
              </a:ext>
            </a:extLst>
          </p:cNvPr>
          <p:cNvSpPr/>
          <p:nvPr/>
        </p:nvSpPr>
        <p:spPr>
          <a:xfrm>
            <a:off x="1053829" y="338576"/>
            <a:ext cx="7273048" cy="1815882"/>
          </a:xfrm>
          <a:prstGeom prst="rect">
            <a:avLst/>
          </a:prstGeom>
        </p:spPr>
        <p:txBody>
          <a:bodyPr wrap="square">
            <a:spAutoFit/>
          </a:bodyPr>
          <a:lstStyle/>
          <a:p>
            <a:br>
              <a:rPr lang="en-US" sz="2800" b="1" dirty="0">
                <a:ln/>
                <a:solidFill>
                  <a:schemeClr val="accent3"/>
                </a:solidFill>
                <a:latin typeface="Times New Roman" panose="02020603050405020304" pitchFamily="18" charset="0"/>
                <a:cs typeface="Times New Roman" panose="02020603050405020304" pitchFamily="18" charset="0"/>
              </a:rPr>
            </a:br>
            <a:br>
              <a:rPr lang="en-US" sz="2800" b="1" dirty="0">
                <a:ln/>
                <a:solidFill>
                  <a:schemeClr val="accent3"/>
                </a:solidFill>
                <a:latin typeface="Times New Roman" panose="02020603050405020304" pitchFamily="18" charset="0"/>
                <a:cs typeface="Times New Roman" panose="02020603050405020304" pitchFamily="18" charset="0"/>
              </a:rPr>
            </a:br>
            <a:r>
              <a:rPr lang="en-US" sz="2800" b="1" dirty="0">
                <a:ln/>
                <a:solidFill>
                  <a:schemeClr val="accent3"/>
                </a:solidFill>
                <a:latin typeface="Times New Roman" panose="02020603050405020304" pitchFamily="18" charset="0"/>
                <a:cs typeface="Times New Roman" panose="02020603050405020304" pitchFamily="18" charset="0"/>
              </a:rPr>
              <a:t>Applications of AI(</a:t>
            </a:r>
            <a:r>
              <a:rPr lang="en-US" sz="2800" b="1" dirty="0" err="1">
                <a:ln/>
                <a:solidFill>
                  <a:schemeClr val="accent3"/>
                </a:solidFill>
                <a:latin typeface="Times New Roman" panose="02020603050405020304" pitchFamily="18" charset="0"/>
                <a:cs typeface="Times New Roman" panose="02020603050405020304" pitchFamily="18" charset="0"/>
              </a:rPr>
              <a:t>cont</a:t>
            </a:r>
            <a:r>
              <a:rPr lang="en-US" sz="2800" b="1" dirty="0">
                <a:ln/>
                <a:solidFill>
                  <a:schemeClr val="accent3"/>
                </a:solidFill>
                <a:latin typeface="Times New Roman" panose="02020603050405020304" pitchFamily="18" charset="0"/>
                <a:cs typeface="Times New Roman" panose="02020603050405020304" pitchFamily="18" charset="0"/>
              </a:rPr>
              <a:t>)</a:t>
            </a:r>
            <a:br>
              <a:rPr lang="en-IN" sz="2800" b="1" dirty="0">
                <a:ln/>
                <a:solidFill>
                  <a:schemeClr val="accent3"/>
                </a:solidFill>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18844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BDE0-72E3-4C37-ACBC-DA88699100CA}"/>
              </a:ext>
            </a:extLst>
          </p:cNvPr>
          <p:cNvSpPr>
            <a:spLocks noGrp="1"/>
          </p:cNvSpPr>
          <p:nvPr>
            <p:ph type="title"/>
          </p:nvPr>
        </p:nvSpPr>
        <p:spPr>
          <a:xfrm>
            <a:off x="1154953" y="1317572"/>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Objectives</a:t>
            </a:r>
            <a:br>
              <a:rPr lang="en-IN" b="1" dirty="0">
                <a:ln/>
                <a:solidFill>
                  <a:schemeClr val="accent3"/>
                </a:solidFill>
              </a:rPr>
            </a:br>
            <a:endParaRPr lang="en-IN" b="1" dirty="0">
              <a:ln/>
              <a:solidFill>
                <a:schemeClr val="accent3"/>
              </a:solidFill>
            </a:endParaRPr>
          </a:p>
        </p:txBody>
      </p:sp>
      <p:sp>
        <p:nvSpPr>
          <p:cNvPr id="3" name="Content Placeholder 2">
            <a:extLst>
              <a:ext uri="{FF2B5EF4-FFF2-40B4-BE49-F238E27FC236}">
                <a16:creationId xmlns:a16="http://schemas.microsoft.com/office/drawing/2014/main" id="{CDDE9B2A-9EF7-4E82-A12B-D6C32AB0BE61}"/>
              </a:ext>
            </a:extLst>
          </p:cNvPr>
          <p:cNvSpPr>
            <a:spLocks noGrp="1"/>
          </p:cNvSpPr>
          <p:nvPr>
            <p:ph idx="1"/>
          </p:nvPr>
        </p:nvSpPr>
        <p:spPr/>
        <p:txBody>
          <a:bodyPr>
            <a:normAutofit/>
          </a:bodyPr>
          <a:lstStyle/>
          <a:p>
            <a:r>
              <a:rPr lang="en-IN" dirty="0"/>
              <a:t>Online shopping is all over the internet. All our needs are just a click away. The biggest online shopping website is Amazon. Amazon is known not only for its variety of products but also for its strong recommendation system.</a:t>
            </a:r>
          </a:p>
          <a:p>
            <a:r>
              <a:rPr lang="en-US" dirty="0"/>
              <a:t>We are considering the reviews and ratings given by the user to different products as well as his/her reviews about his/her experience with the product(s).</a:t>
            </a:r>
          </a:p>
          <a:p>
            <a:r>
              <a:rPr lang="en-US" dirty="0"/>
              <a:t>Based on these input factors, sentiment analysis is performed on predicting the helpfulness of the reviews. Moreover, we also designed item-based collaborative filtering model based on k-Nearest Neighbors to find the 2 most similar items</a:t>
            </a:r>
            <a:endParaRPr lang="en-IN" dirty="0"/>
          </a:p>
        </p:txBody>
      </p:sp>
    </p:spTree>
    <p:extLst>
      <p:ext uri="{BB962C8B-B14F-4D97-AF65-F5344CB8AC3E}">
        <p14:creationId xmlns:p14="http://schemas.microsoft.com/office/powerpoint/2010/main" val="381734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F7C6-6623-4513-9AE5-2B7533E38630}"/>
              </a:ext>
            </a:extLst>
          </p:cNvPr>
          <p:cNvSpPr>
            <a:spLocks noGrp="1"/>
          </p:cNvSpPr>
          <p:nvPr>
            <p:ph type="title"/>
          </p:nvPr>
        </p:nvSpPr>
        <p:spPr>
          <a:xfrm>
            <a:off x="1154953" y="1239750"/>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Problem Statement</a:t>
            </a:r>
            <a:br>
              <a:rPr lang="en-IN" b="1" dirty="0">
                <a:ln/>
                <a:solidFill>
                  <a:schemeClr val="accent3"/>
                </a:solidFill>
              </a:rPr>
            </a:br>
            <a:endParaRPr lang="en-IN" b="1" dirty="0">
              <a:ln/>
              <a:solidFill>
                <a:schemeClr val="accent3"/>
              </a:solidFill>
            </a:endParaRPr>
          </a:p>
        </p:txBody>
      </p:sp>
      <p:sp>
        <p:nvSpPr>
          <p:cNvPr id="3" name="Content Placeholder 2">
            <a:extLst>
              <a:ext uri="{FF2B5EF4-FFF2-40B4-BE49-F238E27FC236}">
                <a16:creationId xmlns:a16="http://schemas.microsoft.com/office/drawing/2014/main" id="{0B377EF7-BF87-430E-BAB6-683DA4CCDC13}"/>
              </a:ext>
            </a:extLst>
          </p:cNvPr>
          <p:cNvSpPr>
            <a:spLocks noGrp="1"/>
          </p:cNvSpPr>
          <p:nvPr>
            <p:ph idx="1"/>
          </p:nvPr>
        </p:nvSpPr>
        <p:spPr/>
        <p:txBody>
          <a:bodyPr>
            <a:normAutofit/>
          </a:bodyPr>
          <a:lstStyle/>
          <a:p>
            <a:pPr marL="0" indent="0" algn="just">
              <a:buNone/>
            </a:pPr>
            <a:r>
              <a:rPr lang="en-US" dirty="0"/>
              <a:t>The most daunting aspect of building a recommendation engine is knowing where to start. This is even more difficult when you have limited or little experience with ML. However, you may be lucky enough to know what you don’t know, such as:</a:t>
            </a:r>
            <a:endParaRPr lang="en-IN" dirty="0"/>
          </a:p>
          <a:p>
            <a:pPr lvl="0" algn="just"/>
            <a:r>
              <a:rPr lang="en-US" dirty="0"/>
              <a:t>What data to use.</a:t>
            </a:r>
            <a:endParaRPr lang="en-IN" dirty="0"/>
          </a:p>
          <a:p>
            <a:pPr lvl="0" algn="just"/>
            <a:r>
              <a:rPr lang="en-US" dirty="0"/>
              <a:t>How to structure it.</a:t>
            </a:r>
            <a:endParaRPr lang="en-IN" dirty="0"/>
          </a:p>
          <a:p>
            <a:pPr lvl="0" algn="just"/>
            <a:r>
              <a:rPr lang="en-US" dirty="0"/>
              <a:t>How to train it with data.</a:t>
            </a:r>
            <a:endParaRPr lang="en-IN" dirty="0"/>
          </a:p>
          <a:p>
            <a:pPr lvl="0" algn="just"/>
            <a:r>
              <a:rPr lang="en-US" dirty="0"/>
              <a:t>How to know if it’s accurate.</a:t>
            </a:r>
            <a:endParaRPr lang="en-IN" dirty="0"/>
          </a:p>
          <a:p>
            <a:pPr lvl="0" algn="just"/>
            <a:r>
              <a:rPr lang="en-US" dirty="0"/>
              <a:t>How to use it within a real-time application.</a:t>
            </a:r>
          </a:p>
          <a:p>
            <a:pPr lvl="0" algn="just"/>
            <a:r>
              <a:rPr lang="en-US" dirty="0"/>
              <a:t>How to get similar products</a:t>
            </a:r>
            <a:endParaRPr lang="en-IN" dirty="0"/>
          </a:p>
        </p:txBody>
      </p:sp>
    </p:spTree>
    <p:extLst>
      <p:ext uri="{BB962C8B-B14F-4D97-AF65-F5344CB8AC3E}">
        <p14:creationId xmlns:p14="http://schemas.microsoft.com/office/powerpoint/2010/main" val="317159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31AC-2B3F-467D-9446-7650AC97D370}"/>
              </a:ext>
            </a:extLst>
          </p:cNvPr>
          <p:cNvSpPr>
            <a:spLocks noGrp="1"/>
          </p:cNvSpPr>
          <p:nvPr>
            <p:ph type="title"/>
          </p:nvPr>
        </p:nvSpPr>
        <p:spPr>
          <a:xfrm>
            <a:off x="1271684" y="1161382"/>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altLang="en-US" b="1" dirty="0">
                <a:ln/>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Tables/Graphs</a:t>
            </a:r>
            <a:endParaRPr lang="en-IN" b="1" dirty="0">
              <a:ln/>
              <a:solidFill>
                <a:schemeClr val="accent3"/>
              </a:solidFill>
              <a:latin typeface="Times New Roman" panose="02020603050405020304" pitchFamily="18" charset="0"/>
              <a:cs typeface="Times New Roman" panose="02020603050405020304" pitchFamily="18" charset="0"/>
            </a:endParaRPr>
          </a:p>
        </p:txBody>
      </p:sp>
      <p:pic>
        <p:nvPicPr>
          <p:cNvPr id="1025" name="Picture 1">
            <a:extLst>
              <a:ext uri="{FF2B5EF4-FFF2-40B4-BE49-F238E27FC236}">
                <a16:creationId xmlns:a16="http://schemas.microsoft.com/office/drawing/2014/main" id="{5CD19E0D-8070-406C-BDA8-4F3AAC05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71" y="2571345"/>
            <a:ext cx="6462240" cy="30182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E968CD4-67EA-4492-A182-0C6623B9397E}"/>
              </a:ext>
            </a:extLst>
          </p:cNvPr>
          <p:cNvSpPr>
            <a:spLocks noChangeArrowheads="1"/>
          </p:cNvSpPr>
          <p:nvPr/>
        </p:nvSpPr>
        <p:spPr bwMode="auto">
          <a:xfrm>
            <a:off x="5080938" y="5404948"/>
            <a:ext cx="889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a:t>Graph </a:t>
            </a:r>
            <a:endParaRPr lang="en-IN" dirty="0"/>
          </a:p>
        </p:txBody>
      </p:sp>
    </p:spTree>
    <p:extLst>
      <p:ext uri="{BB962C8B-B14F-4D97-AF65-F5344CB8AC3E}">
        <p14:creationId xmlns:p14="http://schemas.microsoft.com/office/powerpoint/2010/main" val="151004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426C-AC8C-4C56-BE94-560451A4CEAF}"/>
              </a:ext>
            </a:extLst>
          </p:cNvPr>
          <p:cNvSpPr>
            <a:spLocks noGrp="1"/>
          </p:cNvSpPr>
          <p:nvPr>
            <p:ph type="title"/>
          </p:nvPr>
        </p:nvSpPr>
        <p:spPr>
          <a:xfrm>
            <a:off x="1154953" y="1220294"/>
            <a:ext cx="8761413" cy="72848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Algorithm</a:t>
            </a:r>
          </a:p>
        </p:txBody>
      </p:sp>
      <p:sp>
        <p:nvSpPr>
          <p:cNvPr id="3" name="Content Placeholder 2">
            <a:extLst>
              <a:ext uri="{FF2B5EF4-FFF2-40B4-BE49-F238E27FC236}">
                <a16:creationId xmlns:a16="http://schemas.microsoft.com/office/drawing/2014/main" id="{C7710145-0C27-4379-A012-766A7DAC5C7D}"/>
              </a:ext>
            </a:extLst>
          </p:cNvPr>
          <p:cNvSpPr>
            <a:spLocks noGrp="1"/>
          </p:cNvSpPr>
          <p:nvPr>
            <p:ph idx="1"/>
          </p:nvPr>
        </p:nvSpPr>
        <p:spPr/>
        <p:txBody>
          <a:bodyPr/>
          <a:lstStyle/>
          <a:p>
            <a:pPr fontAlgn="base"/>
            <a:r>
              <a:rPr lang="en-IN" dirty="0"/>
              <a:t>K-Nearest Neighbours is one of the most basic yet essential classification algorithms in Machine Learning. It belongs to the supervised learning domain and finds intense application in pattern recognition, data mining and intrusion detection.</a:t>
            </a:r>
          </a:p>
          <a:p>
            <a:pPr fontAlgn="base"/>
            <a:r>
              <a:rPr lang="en-IN" dirty="0"/>
              <a:t>It is widely disposable in real-life scenarios since it is non-parametric, meaning, it does not make any underlying assumptions about the distribution of data (as opposed to other algorithms such as GMM, which assume a Gaussian distribution of the given data).</a:t>
            </a:r>
          </a:p>
          <a:p>
            <a:endParaRPr lang="en-IN" dirty="0"/>
          </a:p>
        </p:txBody>
      </p:sp>
    </p:spTree>
    <p:extLst>
      <p:ext uri="{BB962C8B-B14F-4D97-AF65-F5344CB8AC3E}">
        <p14:creationId xmlns:p14="http://schemas.microsoft.com/office/powerpoint/2010/main" val="212619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0F40A-8920-4A6E-8778-1EB8139672B2}"/>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SzTx/>
              <a:buNone/>
            </a:pPr>
            <a:r>
              <a:rPr lang="en-US" altLang="en-US" dirty="0">
                <a:solidFill>
                  <a:schemeClr val="tx1"/>
                </a:solidFill>
                <a:latin typeface="Roboto"/>
              </a:rPr>
              <a:t>Let m be the number of training data samples. Let p be an unknown point.</a:t>
            </a:r>
            <a:endParaRPr lang="en-US" altLang="en-US" sz="1050" dirty="0">
              <a:solidFill>
                <a:schemeClr val="tx1"/>
              </a:solidFill>
            </a:endParaRPr>
          </a:p>
          <a:p>
            <a:pPr marL="0" lvl="0" indent="0" defTabSz="914400" eaLnBrk="0" fontAlgn="base" hangingPunct="0">
              <a:spcBef>
                <a:spcPct val="0"/>
              </a:spcBef>
              <a:spcAft>
                <a:spcPct val="0"/>
              </a:spcAft>
              <a:buClrTx/>
              <a:buSzTx/>
              <a:buFontTx/>
              <a:buAutoNum type="arabicPeriod"/>
            </a:pPr>
            <a:r>
              <a:rPr lang="en-US" altLang="en-US" dirty="0">
                <a:solidFill>
                  <a:schemeClr val="tx1"/>
                </a:solidFill>
                <a:latin typeface="Roboto"/>
              </a:rPr>
              <a:t>Store the training samples in an array of data points </a:t>
            </a:r>
            <a:r>
              <a:rPr lang="en-US" altLang="en-US" dirty="0" err="1">
                <a:solidFill>
                  <a:schemeClr val="tx1"/>
                </a:solidFill>
                <a:latin typeface="Roboto"/>
              </a:rPr>
              <a:t>arr</a:t>
            </a:r>
            <a:r>
              <a:rPr lang="en-US" altLang="en-US" dirty="0">
                <a:solidFill>
                  <a:schemeClr val="tx1"/>
                </a:solidFill>
                <a:latin typeface="Roboto"/>
              </a:rPr>
              <a:t>[]. This means each element of this array represents a tuple (x, y).</a:t>
            </a:r>
          </a:p>
          <a:p>
            <a:pPr marL="0" lvl="0" indent="0" defTabSz="914400" eaLnBrk="0" fontAlgn="base" hangingPunct="0">
              <a:spcBef>
                <a:spcPct val="0"/>
              </a:spcBef>
              <a:spcAft>
                <a:spcPct val="0"/>
              </a:spcAft>
              <a:buClrTx/>
              <a:buSzTx/>
              <a:buFontTx/>
              <a:buAutoNum type="arabicPeriod" startAt="2"/>
            </a:pPr>
            <a:r>
              <a:rPr lang="en-US" altLang="en-US" sz="1600" dirty="0">
                <a:solidFill>
                  <a:schemeClr val="tx1"/>
                </a:solidFill>
                <a:latin typeface="Consolas" panose="020B0609020204030204" pitchFamily="49" charset="0"/>
              </a:rPr>
              <a:t>for </a:t>
            </a:r>
            <a:r>
              <a:rPr lang="en-US" altLang="en-US" sz="1600" dirty="0" err="1">
                <a:solidFill>
                  <a:schemeClr val="tx1"/>
                </a:solidFill>
                <a:latin typeface="Consolas" panose="020B0609020204030204" pitchFamily="49" charset="0"/>
              </a:rPr>
              <a:t>i</a:t>
            </a:r>
            <a:r>
              <a:rPr lang="en-US" altLang="en-US" sz="1600" dirty="0">
                <a:solidFill>
                  <a:schemeClr val="tx1"/>
                </a:solidFill>
                <a:latin typeface="Consolas" panose="020B0609020204030204" pitchFamily="49" charset="0"/>
              </a:rPr>
              <a:t>=0 to m: Calculate Euclidean distance d(</a:t>
            </a:r>
            <a:r>
              <a:rPr lang="en-US" altLang="en-US" sz="1600" dirty="0" err="1">
                <a:solidFill>
                  <a:schemeClr val="tx1"/>
                </a:solidFill>
                <a:latin typeface="Consolas" panose="020B0609020204030204" pitchFamily="49" charset="0"/>
              </a:rPr>
              <a:t>arr</a:t>
            </a:r>
            <a:r>
              <a:rPr lang="en-US" altLang="en-US" sz="1600" dirty="0">
                <a:solidFill>
                  <a:schemeClr val="tx1"/>
                </a:solidFill>
                <a:latin typeface="Consolas" panose="020B0609020204030204" pitchFamily="49" charset="0"/>
              </a:rPr>
              <a:t>[</a:t>
            </a:r>
            <a:r>
              <a:rPr lang="en-US" altLang="en-US" sz="1600" dirty="0" err="1">
                <a:solidFill>
                  <a:schemeClr val="tx1"/>
                </a:solidFill>
                <a:latin typeface="Consolas" panose="020B0609020204030204" pitchFamily="49" charset="0"/>
              </a:rPr>
              <a:t>i</a:t>
            </a:r>
            <a:r>
              <a:rPr lang="en-US" altLang="en-US" sz="1600" dirty="0">
                <a:solidFill>
                  <a:schemeClr val="tx1"/>
                </a:solidFill>
                <a:latin typeface="Consolas" panose="020B0609020204030204" pitchFamily="49" charset="0"/>
              </a:rPr>
              <a:t>], p).</a:t>
            </a:r>
            <a:endParaRPr lang="en-US" altLang="en-US" dirty="0">
              <a:solidFill>
                <a:schemeClr val="tx1"/>
              </a:solidFill>
              <a:latin typeface="Roboto"/>
            </a:endParaRPr>
          </a:p>
          <a:p>
            <a:pPr marL="0" lvl="0" indent="0" defTabSz="914400" eaLnBrk="0" fontAlgn="base" hangingPunct="0">
              <a:spcBef>
                <a:spcPct val="0"/>
              </a:spcBef>
              <a:spcAft>
                <a:spcPct val="0"/>
              </a:spcAft>
              <a:buClrTx/>
              <a:buSzTx/>
              <a:buFontTx/>
              <a:buAutoNum type="arabicPeriod" startAt="3"/>
            </a:pPr>
            <a:r>
              <a:rPr lang="en-US" altLang="en-US" dirty="0">
                <a:solidFill>
                  <a:schemeClr val="tx1"/>
                </a:solidFill>
                <a:latin typeface="Roboto"/>
              </a:rPr>
              <a:t>Make set S of K smallest distances obtained. Each of these distances correspond to an already classified data point.</a:t>
            </a:r>
          </a:p>
          <a:p>
            <a:pPr marL="0" lvl="0" indent="0" defTabSz="914400" eaLnBrk="0" fontAlgn="base" hangingPunct="0">
              <a:spcBef>
                <a:spcPct val="0"/>
              </a:spcBef>
              <a:spcAft>
                <a:spcPct val="0"/>
              </a:spcAft>
              <a:buClrTx/>
              <a:buSzTx/>
              <a:buFontTx/>
              <a:buAutoNum type="arabicPeriod" startAt="4"/>
            </a:pPr>
            <a:r>
              <a:rPr lang="en-US" altLang="en-US" dirty="0">
                <a:solidFill>
                  <a:schemeClr val="tx1"/>
                </a:solidFill>
                <a:latin typeface="Roboto"/>
              </a:rPr>
              <a:t>Return the majority label among S.</a:t>
            </a:r>
          </a:p>
          <a:p>
            <a:pPr marL="0" lvl="0" indent="0" defTabSz="914400" eaLnBrk="0" fontAlgn="base" hangingPunct="0">
              <a:spcBef>
                <a:spcPct val="0"/>
              </a:spcBef>
              <a:spcAft>
                <a:spcPct val="0"/>
              </a:spcAft>
              <a:buClrTx/>
              <a:buSzTx/>
              <a:buNone/>
            </a:pPr>
            <a:endParaRPr lang="en-US" altLang="en-US" sz="2800" dirty="0">
              <a:solidFill>
                <a:schemeClr val="tx1"/>
              </a:solidFill>
              <a:latin typeface="Arial" panose="020B0604020202020204" pitchFamily="34" charset="0"/>
            </a:endParaRPr>
          </a:p>
          <a:p>
            <a:endParaRPr lang="en-IN" dirty="0"/>
          </a:p>
        </p:txBody>
      </p:sp>
      <p:sp>
        <p:nvSpPr>
          <p:cNvPr id="4" name="Title 1">
            <a:extLst>
              <a:ext uri="{FF2B5EF4-FFF2-40B4-BE49-F238E27FC236}">
                <a16:creationId xmlns:a16="http://schemas.microsoft.com/office/drawing/2014/main" id="{A4B074D7-E3D1-4D2F-B556-DAD5B34BC80B}"/>
              </a:ext>
            </a:extLst>
          </p:cNvPr>
          <p:cNvSpPr>
            <a:spLocks noGrp="1"/>
          </p:cNvSpPr>
          <p:nvPr>
            <p:ph type="title"/>
          </p:nvPr>
        </p:nvSpPr>
        <p:spPr>
          <a:xfrm>
            <a:off x="1154954" y="1381328"/>
            <a:ext cx="8761413" cy="742545"/>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Algorithm (</a:t>
            </a:r>
            <a:r>
              <a:rPr lang="en-IN" b="1" dirty="0" err="1">
                <a:ln/>
                <a:solidFill>
                  <a:schemeClr val="accent3"/>
                </a:solidFill>
              </a:rPr>
              <a:t>cont</a:t>
            </a:r>
            <a:r>
              <a:rPr lang="en-IN" b="1" dirty="0">
                <a:ln/>
                <a:solidFill>
                  <a:schemeClr val="accent3"/>
                </a:solidFill>
              </a:rPr>
              <a:t>):</a:t>
            </a:r>
            <a:br>
              <a:rPr lang="en-IN" b="1" dirty="0">
                <a:ln/>
                <a:solidFill>
                  <a:schemeClr val="accent3"/>
                </a:solidFill>
              </a:rPr>
            </a:br>
            <a:endParaRPr lang="en-IN" b="1" dirty="0">
              <a:ln/>
              <a:solidFill>
                <a:schemeClr val="accent3"/>
              </a:solidFill>
            </a:endParaRPr>
          </a:p>
        </p:txBody>
      </p:sp>
    </p:spTree>
    <p:extLst>
      <p:ext uri="{BB962C8B-B14F-4D97-AF65-F5344CB8AC3E}">
        <p14:creationId xmlns:p14="http://schemas.microsoft.com/office/powerpoint/2010/main" val="1446922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705</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Roboto</vt:lpstr>
      <vt:lpstr>Times New Roman</vt:lpstr>
      <vt:lpstr>Wingdings 3</vt:lpstr>
      <vt:lpstr>Ion Boardroom</vt:lpstr>
      <vt:lpstr>AMAZON RECOMMENDATION ENGINE</vt:lpstr>
      <vt:lpstr> Introduction</vt:lpstr>
      <vt:lpstr>  Applications of artificial intelligence </vt:lpstr>
      <vt:lpstr>PowerPoint Presentation</vt:lpstr>
      <vt:lpstr>Objectives </vt:lpstr>
      <vt:lpstr>Problem Statement </vt:lpstr>
      <vt:lpstr>Tables/Graphs</vt:lpstr>
      <vt:lpstr>Algorithm</vt:lpstr>
      <vt:lpstr>Algorithm (cont): </vt:lpstr>
      <vt:lpstr>What actual a Recommendation system is?</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RECOMMENDATION ENGINE</dc:title>
  <dc:creator>GADEY DILEEP</dc:creator>
  <cp:lastModifiedBy>GADEY DILEEP</cp:lastModifiedBy>
  <cp:revision>19</cp:revision>
  <dcterms:created xsi:type="dcterms:W3CDTF">2019-06-21T06:50:01Z</dcterms:created>
  <dcterms:modified xsi:type="dcterms:W3CDTF">2019-06-22T05:13:11Z</dcterms:modified>
</cp:coreProperties>
</file>