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2" r:id="rId2"/>
    <p:sldId id="524" r:id="rId3"/>
    <p:sldId id="528" r:id="rId4"/>
    <p:sldId id="519" r:id="rId5"/>
  </p:sldIdLst>
  <p:sldSz cx="9906000" cy="6858000" type="A4"/>
  <p:notesSz cx="6858000" cy="9144000"/>
  <p:custDataLst>
    <p:tags r:id="rId8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pos="5773">
          <p15:clr>
            <a:srgbClr val="A4A3A4"/>
          </p15:clr>
        </p15:guide>
        <p15:guide id="4" pos="39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99FF"/>
    <a:srgbClr val="F4F781"/>
    <a:srgbClr val="5BD166"/>
    <a:srgbClr val="FF0000"/>
    <a:srgbClr val="FF9999"/>
    <a:srgbClr val="FFCCCC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171" autoAdjust="0"/>
    <p:restoredTop sz="93240" autoAdjust="0"/>
  </p:normalViewPr>
  <p:slideViewPr>
    <p:cSldViewPr>
      <p:cViewPr varScale="1">
        <p:scale>
          <a:sx n="72" d="100"/>
          <a:sy n="72" d="100"/>
        </p:scale>
        <p:origin x="450" y="72"/>
      </p:cViewPr>
      <p:guideLst>
        <p:guide orient="horz" pos="1162"/>
        <p:guide orient="horz" pos="255"/>
        <p:guide pos="5773"/>
        <p:guide pos="3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0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78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F7CB-EA0C-421D-B619-32D811B115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92D72-6480-460A-B822-B909CEDA8F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C6C857-9010-48F4-86A9-20324BDB6E52}" type="slidenum">
              <a:rPr lang="en-US" altLang="ko-KR" sz="1200"/>
              <a:pPr eaLnBrk="1" hangingPunct="1"/>
              <a:t>1</a:t>
            </a:fld>
            <a:endParaRPr lang="en-US" altLang="ko-K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992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C6C857-9010-48F4-86A9-20324BDB6E52}" type="slidenum">
              <a:rPr lang="en-US" altLang="ko-KR" sz="1200"/>
              <a:pPr eaLnBrk="1" hangingPunct="1"/>
              <a:t>2</a:t>
            </a:fld>
            <a:endParaRPr lang="en-US" altLang="ko-K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155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C6C857-9010-48F4-86A9-20324BDB6E52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44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C6C857-9010-48F4-86A9-20324BDB6E52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700088"/>
            <a:ext cx="4949825" cy="3427412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4349750"/>
            <a:ext cx="5473700" cy="4094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44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 userDrawn="1"/>
        </p:nvSpPr>
        <p:spPr bwMode="auto">
          <a:xfrm>
            <a:off x="650875" y="1928813"/>
            <a:ext cx="8712200" cy="7080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조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Shopping mall Storyboard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488950" y="1341438"/>
            <a:ext cx="7488238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1428A1"/>
                </a:solidFill>
                <a:latin typeface="Arial Black" panose="020B0A04020102020204" pitchFamily="34" charset="0"/>
              </a:rPr>
              <a:t>KITRI</a:t>
            </a:r>
            <a:r>
              <a:rPr lang="en-US" altLang="ko-KR" sz="1600" baseline="0" dirty="0">
                <a:solidFill>
                  <a:srgbClr val="1428A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solidFill>
                  <a:srgbClr val="B2B2B2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600" dirty="0">
                <a:solidFill>
                  <a:srgbClr val="B2B2B2"/>
                </a:solidFill>
                <a:latin typeface="Arial" panose="020B0604020202020204" pitchFamily="34" charset="0"/>
              </a:rPr>
              <a:t>조</a:t>
            </a:r>
            <a:r>
              <a:rPr lang="ko-KR" altLang="en-US" sz="1600" baseline="0" dirty="0">
                <a:solidFill>
                  <a:srgbClr val="B2B2B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baseline="0" dirty="0">
                <a:solidFill>
                  <a:srgbClr val="B2B2B2"/>
                </a:solidFill>
                <a:latin typeface="Arial" panose="020B0604020202020204" pitchFamily="34" charset="0"/>
              </a:rPr>
              <a:t>MINI PROJECT</a:t>
            </a:r>
            <a:endParaRPr lang="en-US" altLang="ko-KR" sz="1600" b="1" dirty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20752" y="3425837"/>
            <a:ext cx="5987230" cy="75171"/>
          </a:xfrm>
          <a:prstGeom prst="rect">
            <a:avLst/>
          </a:prstGeom>
          <a:gradFill>
            <a:gsLst>
              <a:gs pos="0">
                <a:srgbClr val="5BD166"/>
              </a:gs>
              <a:gs pos="100000">
                <a:srgbClr val="00B050"/>
              </a:gs>
            </a:gsLst>
            <a:lin ang="2700000" scaled="1"/>
          </a:gra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6656" y="2780928"/>
            <a:ext cx="5987230" cy="75171"/>
          </a:xfrm>
          <a:prstGeom prst="rect">
            <a:avLst/>
          </a:prstGeom>
          <a:gradFill>
            <a:gsLst>
              <a:gs pos="0">
                <a:srgbClr val="5BD166"/>
              </a:gs>
              <a:gs pos="100000">
                <a:srgbClr val="00B050"/>
              </a:gs>
            </a:gsLst>
            <a:lin ang="2700000" scaled="1"/>
          </a:gra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2360712" y="3089838"/>
            <a:ext cx="5987230" cy="75171"/>
          </a:xfrm>
          <a:prstGeom prst="rect">
            <a:avLst/>
          </a:prstGeom>
          <a:gradFill>
            <a:gsLst>
              <a:gs pos="0">
                <a:srgbClr val="5BD166"/>
              </a:gs>
              <a:gs pos="100000">
                <a:srgbClr val="00B050"/>
              </a:gs>
            </a:gsLst>
            <a:lin ang="2700000" scaled="1"/>
          </a:gra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US" altLang="ko-KR" sz="1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2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3011472"/>
              </p:ext>
            </p:extLst>
          </p:nvPr>
        </p:nvGraphicFramePr>
        <p:xfrm>
          <a:off x="128588" y="127000"/>
          <a:ext cx="9648948" cy="6614367"/>
        </p:xfrm>
        <a:graphic>
          <a:graphicData uri="http://schemas.openxmlformats.org/drawingml/2006/table">
            <a:tbl>
              <a:tblPr/>
              <a:tblGrid>
                <a:gridCol w="9648948">
                  <a:extLst>
                    <a:ext uri="{9D8B030D-6E8A-4147-A177-3AD203B41FA5}">
                      <a16:colId xmlns:a16="http://schemas.microsoft.com/office/drawing/2014/main" val="2790138547"/>
                    </a:ext>
                  </a:extLst>
                </a:gridCol>
              </a:tblGrid>
              <a:tr h="406265">
                <a:tc>
                  <a:txBody>
                    <a:bodyPr/>
                    <a:lstStyle>
                      <a:lvl1pPr marL="268288" indent="-268288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66069"/>
                  </a:ext>
                </a:extLst>
              </a:tr>
              <a:tr h="6208102">
                <a:tc>
                  <a:txBody>
                    <a:bodyPr/>
                    <a:lstStyle>
                      <a:lvl1pPr marL="268288" indent="-268288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41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4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24675" y="6640513"/>
            <a:ext cx="625475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50000"/>
              </a:spcBef>
            </a:pPr>
            <a:fld id="{2D4D1095-C0BC-483A-968C-F5B4552EA765}" type="slidenum">
              <a:rPr kumimoji="0" lang="en-US" altLang="ko-KR" sz="1200" b="1">
                <a:solidFill>
                  <a:schemeClr val="bg1"/>
                </a:solidFill>
                <a:latin typeface="아리따M"/>
                <a:ea typeface="아리따M"/>
                <a:cs typeface="아리따M"/>
              </a:rPr>
              <a:pPr algn="ctr" latinLnBrk="0">
                <a:spcBef>
                  <a:spcPct val="50000"/>
                </a:spcBef>
              </a:pPr>
              <a:t>‹#›</a:t>
            </a:fld>
            <a:r>
              <a:rPr kumimoji="0" lang="en-US" altLang="ko-KR" sz="1200" b="1">
                <a:solidFill>
                  <a:schemeClr val="bg1"/>
                </a:solidFill>
                <a:latin typeface="아리따M"/>
                <a:ea typeface="아리따M"/>
                <a:cs typeface="아리따M"/>
              </a:rPr>
              <a:t>   |</a:t>
            </a:r>
          </a:p>
        </p:txBody>
      </p:sp>
      <p:pic>
        <p:nvPicPr>
          <p:cNvPr id="1027" name="Picture 13" descr="d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6503988"/>
            <a:ext cx="15589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83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1747"/>
              </p:ext>
            </p:extLst>
          </p:nvPr>
        </p:nvGraphicFramePr>
        <p:xfrm>
          <a:off x="128588" y="127000"/>
          <a:ext cx="7704137" cy="6601583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790138547"/>
                    </a:ext>
                  </a:extLst>
                </a:gridCol>
                <a:gridCol w="6615112">
                  <a:extLst>
                    <a:ext uri="{9D8B030D-6E8A-4147-A177-3AD203B41FA5}">
                      <a16:colId xmlns:a16="http://schemas.microsoft.com/office/drawing/2014/main" val="3530816697"/>
                    </a:ext>
                  </a:extLst>
                </a:gridCol>
              </a:tblGrid>
              <a:tr h="133350">
                <a:tc>
                  <a:txBody>
                    <a:bodyPr/>
                    <a:lstStyle>
                      <a:lvl1pPr marL="268288" indent="-268288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Path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268288" indent="-268288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68288" marR="0" lvl="0" indent="-2682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66069"/>
                  </a:ext>
                </a:extLst>
              </a:tr>
              <a:tr h="6443663">
                <a:tc gridSpan="2">
                  <a:txBody>
                    <a:bodyPr/>
                    <a:lstStyle>
                      <a:lvl1pPr marL="268288" indent="-268288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16912"/>
                  </a:ext>
                </a:extLst>
              </a:tr>
            </a:tbl>
          </a:graphicData>
        </a:graphic>
      </p:graphicFrame>
      <p:graphicFrame>
        <p:nvGraphicFramePr>
          <p:cNvPr id="1217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23706"/>
              </p:ext>
            </p:extLst>
          </p:nvPr>
        </p:nvGraphicFramePr>
        <p:xfrm>
          <a:off x="7905750" y="134938"/>
          <a:ext cx="1871663" cy="631680"/>
        </p:xfrm>
        <a:graphic>
          <a:graphicData uri="http://schemas.openxmlformats.org/drawingml/2006/table">
            <a:tbl>
              <a:tblPr/>
              <a:tblGrid>
                <a:gridCol w="687388">
                  <a:extLst>
                    <a:ext uri="{9D8B030D-6E8A-4147-A177-3AD203B41FA5}">
                      <a16:colId xmlns:a16="http://schemas.microsoft.com/office/drawing/2014/main" val="2225211316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1880941380"/>
                    </a:ext>
                  </a:extLst>
                </a:gridCol>
              </a:tblGrid>
              <a:tr h="119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프로젝트명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 온라인 쇼핑몰 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64534"/>
                  </a:ext>
                </a:extLst>
              </a:tr>
              <a:tr h="128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화면명칭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86118"/>
                  </a:ext>
                </a:extLst>
              </a:tr>
              <a:tr h="128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30120"/>
                  </a:ext>
                </a:extLst>
              </a:tr>
              <a:tr h="128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page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58623"/>
                  </a:ext>
                </a:extLst>
              </a:tr>
            </a:tbl>
          </a:graphicData>
        </a:graphic>
      </p:graphicFrame>
      <p:graphicFrame>
        <p:nvGraphicFramePr>
          <p:cNvPr id="1231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25612"/>
              </p:ext>
            </p:extLst>
          </p:nvPr>
        </p:nvGraphicFramePr>
        <p:xfrm>
          <a:off x="7905750" y="800100"/>
          <a:ext cx="1871663" cy="5902326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971881111"/>
                    </a:ext>
                  </a:extLst>
                </a:gridCol>
              </a:tblGrid>
              <a:tr h="225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23766"/>
                  </a:ext>
                </a:extLst>
              </a:tr>
              <a:tr h="2887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58825"/>
                  </a:ext>
                </a:extLst>
              </a:tr>
              <a:tr h="225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19500"/>
                  </a:ext>
                </a:extLst>
              </a:tr>
              <a:tr h="2563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56028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6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00472" y="141958"/>
            <a:ext cx="3120106" cy="4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50" b="1" dirty="0">
                <a:latin typeface="+mn-ea"/>
                <a:ea typeface="+mn-ea"/>
              </a:rPr>
              <a:t>전체 페이지 구조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68539"/>
              </p:ext>
            </p:extLst>
          </p:nvPr>
        </p:nvGraphicFramePr>
        <p:xfrm>
          <a:off x="416496" y="980728"/>
          <a:ext cx="9073005" cy="5364480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2524424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234374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883678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81467025"/>
                    </a:ext>
                  </a:extLst>
                </a:gridCol>
                <a:gridCol w="2187241">
                  <a:extLst>
                    <a:ext uri="{9D8B030D-6E8A-4147-A177-3AD203B41FA5}">
                      <a16:colId xmlns:a16="http://schemas.microsoft.com/office/drawing/2014/main" val="2015637542"/>
                    </a:ext>
                  </a:extLst>
                </a:gridCol>
                <a:gridCol w="3717412">
                  <a:extLst>
                    <a:ext uri="{9D8B030D-6E8A-4147-A177-3AD203B41FA5}">
                      <a16:colId xmlns:a16="http://schemas.microsoft.com/office/drawing/2014/main" val="1222867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MVC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Root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Sub1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</a:t>
                      </a:r>
                      <a:r>
                        <a:rPr lang="en-US" altLang="ko-KR" sz="1000" b="1" baseline="0" dirty="0"/>
                        <a:t>2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Sub3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비고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View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WebContent</a:t>
                      </a:r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main.jsp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Main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967284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user/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product_order.jsp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주문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958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order_check.jsp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주문 조회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64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cart.jsp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280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login.jsp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156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267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logout.jsp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75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user_modify.jsp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회원정보 변경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938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board/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qna_board.jsp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문의 게시판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419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qna_write.jsp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문의 게시판 글쓰기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142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qna_view.jsp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문의 게시판 글보기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406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qna_update.jsp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문의 게시판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글수정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647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qna_reply.jsp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문의 게시판 글답장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1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notice_board.jsp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 게시판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414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notice_write.jsp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 게시판 글쓰기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489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notice_view.jsp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 게시판 글보기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56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notice_update.jsp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 게시판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글수정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241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product/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product_list.jsp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목록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649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product_detail.jsp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상세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4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product_manage.jsp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관리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650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product_add.jsp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등록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736541"/>
                  </a:ext>
                </a:extLst>
              </a:tr>
            </a:tbl>
          </a:graphicData>
        </a:graphic>
      </p:graphicFrame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30213" y="681296"/>
            <a:ext cx="9079332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latin typeface="+mn-ea"/>
              </a:rPr>
              <a:t>※ </a:t>
            </a:r>
            <a:r>
              <a:rPr lang="ko-KR" altLang="en-US" sz="900" b="1" dirty="0">
                <a:latin typeface="+mn-ea"/>
                <a:ea typeface="+mn-ea"/>
              </a:rPr>
              <a:t>전체 페이지의 물리적인 구조</a:t>
            </a:r>
          </a:p>
        </p:txBody>
      </p:sp>
    </p:spTree>
    <p:extLst>
      <p:ext uri="{BB962C8B-B14F-4D97-AF65-F5344CB8AC3E}">
        <p14:creationId xmlns:p14="http://schemas.microsoft.com/office/powerpoint/2010/main" val="17349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00472" y="141958"/>
            <a:ext cx="3120106" cy="4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50" b="1" dirty="0">
                <a:latin typeface="+mn-ea"/>
                <a:ea typeface="+mn-ea"/>
              </a:rPr>
              <a:t>전체 페이지 구조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48696"/>
              </p:ext>
            </p:extLst>
          </p:nvPr>
        </p:nvGraphicFramePr>
        <p:xfrm>
          <a:off x="416496" y="980728"/>
          <a:ext cx="9073005" cy="4876800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2524424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234374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883678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81467025"/>
                    </a:ext>
                  </a:extLst>
                </a:gridCol>
                <a:gridCol w="2259249">
                  <a:extLst>
                    <a:ext uri="{9D8B030D-6E8A-4147-A177-3AD203B41FA5}">
                      <a16:colId xmlns:a16="http://schemas.microsoft.com/office/drawing/2014/main" val="2015637542"/>
                    </a:ext>
                  </a:extLst>
                </a:gridCol>
                <a:gridCol w="3717412">
                  <a:extLst>
                    <a:ext uri="{9D8B030D-6E8A-4147-A177-3AD203B41FA5}">
                      <a16:colId xmlns:a16="http://schemas.microsoft.com/office/drawing/2014/main" val="1222867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MVC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Root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Sub1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</a:t>
                      </a:r>
                      <a:r>
                        <a:rPr lang="en-US" altLang="ko-KR" sz="1000" b="1" baseline="0" dirty="0"/>
                        <a:t>2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Sub3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비고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View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WebContent</a:t>
                      </a:r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admin/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admin_main.jsp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Admin Main 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9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order_manage.jsp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주문 관리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351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order_detail.jsp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주문 상세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653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user_manage.jsp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 관리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7668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Model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src</a:t>
                      </a:r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vo</a:t>
                      </a:r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UserVo.java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9085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ProductVo.java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926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QnaBoardVo.java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게시판 테이블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174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NoticeBoardVo.java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테이블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20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Category1Vo.java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44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OrderVo.java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테이블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771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CartVo.java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851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dao</a:t>
                      </a:r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UserDao.java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575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ProductDao.java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상품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12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QnaBoardDao.java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게시판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065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NoticeBoardDao.java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공지사항 게시판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4266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Category1Dao.java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1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OrderDao.java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1663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CartDao.java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435411"/>
                  </a:ext>
                </a:extLst>
              </a:tr>
            </a:tbl>
          </a:graphicData>
        </a:graphic>
      </p:graphicFrame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30213" y="681296"/>
            <a:ext cx="9079332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no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dirty="0">
                <a:latin typeface="+mn-ea"/>
              </a:rPr>
              <a:t>※ </a:t>
            </a:r>
            <a:r>
              <a:rPr lang="ko-KR" altLang="en-US" sz="900" b="1" dirty="0">
                <a:latin typeface="+mn-ea"/>
                <a:ea typeface="+mn-ea"/>
              </a:rPr>
              <a:t>전체 페이지의 물리적인 구조</a:t>
            </a:r>
          </a:p>
        </p:txBody>
      </p:sp>
    </p:spTree>
    <p:extLst>
      <p:ext uri="{BB962C8B-B14F-4D97-AF65-F5344CB8AC3E}">
        <p14:creationId xmlns:p14="http://schemas.microsoft.com/office/powerpoint/2010/main" val="363613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00472" y="141958"/>
            <a:ext cx="3120106" cy="4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50" b="1" dirty="0">
                <a:latin typeface="+mn-ea"/>
                <a:ea typeface="+mn-ea"/>
              </a:rPr>
              <a:t>데이터베이스 스키마 </a:t>
            </a:r>
            <a:r>
              <a:rPr lang="en-US" altLang="ko-KR" sz="1050" b="1" dirty="0">
                <a:latin typeface="+mn-ea"/>
                <a:ea typeface="+mn-ea"/>
              </a:rPr>
              <a:t>(</a:t>
            </a:r>
            <a:r>
              <a:rPr lang="ko-KR" altLang="en-US" sz="1050" b="1" dirty="0">
                <a:latin typeface="+mn-ea"/>
                <a:ea typeface="+mn-ea"/>
              </a:rPr>
              <a:t>물리구조</a:t>
            </a:r>
            <a:r>
              <a:rPr lang="en-US" altLang="ko-KR" sz="1050" b="1" dirty="0">
                <a:latin typeface="+mn-ea"/>
                <a:ea typeface="+mn-ea"/>
              </a:rPr>
              <a:t>)</a:t>
            </a:r>
            <a:endParaRPr lang="ko-KR" altLang="en-US" sz="1050" b="1" dirty="0">
              <a:latin typeface="+mn-ea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179" y="596387"/>
            <a:ext cx="9450082" cy="60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00472" y="141958"/>
            <a:ext cx="3120106" cy="4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50" b="1" dirty="0">
                <a:latin typeface="+mn-ea"/>
                <a:ea typeface="+mn-ea"/>
              </a:rPr>
              <a:t>사이트 기능 흐름도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88092" y="954371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main.jsp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08897" y="160244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공지사항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05065" y="160244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Q&amp;A</a:t>
            </a: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게시판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306829" y="160244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장바구니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08743" y="1607067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dirty="0">
                <a:latin typeface="+mn-ea"/>
              </a:rPr>
              <a:t>카테고리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6981" y="160244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dirty="0">
                <a:latin typeface="+mn-ea"/>
              </a:rPr>
              <a:t>주문조회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0000" y="2574074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notice_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err="1">
                <a:solidFill>
                  <a:schemeClr val="tx1"/>
                </a:solidFill>
                <a:latin typeface="+mn-ea"/>
              </a:rPr>
              <a:t>board.jsp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03301" y="159282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01537" y="159282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회원가입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299773" y="159282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관리자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7090" y="313780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notice_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err="1">
                <a:solidFill>
                  <a:schemeClr val="tx1"/>
                </a:solidFill>
                <a:latin typeface="+mn-ea"/>
              </a:rPr>
              <a:t>write.jsp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0" name="Elbow Connector 19"/>
          <p:cNvCxnSpPr>
            <a:stCxn id="2" idx="2"/>
            <a:endCxn id="4" idx="0"/>
          </p:cNvCxnSpPr>
          <p:nvPr/>
        </p:nvCxnSpPr>
        <p:spPr bwMode="auto">
          <a:xfrm rot="5400000">
            <a:off x="3060459" y="-185190"/>
            <a:ext cx="396072" cy="317919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2"/>
            <a:endCxn id="7" idx="0"/>
          </p:cNvCxnSpPr>
          <p:nvPr/>
        </p:nvCxnSpPr>
        <p:spPr bwMode="auto">
          <a:xfrm rot="5400000">
            <a:off x="3558070" y="317045"/>
            <a:ext cx="400696" cy="217934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" idx="2"/>
            <a:endCxn id="8" idx="0"/>
          </p:cNvCxnSpPr>
          <p:nvPr/>
        </p:nvCxnSpPr>
        <p:spPr bwMode="auto">
          <a:xfrm rot="5400000">
            <a:off x="4059501" y="813852"/>
            <a:ext cx="396072" cy="118111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2"/>
            <a:endCxn id="6" idx="0"/>
          </p:cNvCxnSpPr>
          <p:nvPr/>
        </p:nvCxnSpPr>
        <p:spPr bwMode="auto">
          <a:xfrm rot="5400000">
            <a:off x="4559425" y="1313776"/>
            <a:ext cx="396072" cy="1812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16200000" flipH="1">
            <a:off x="5058542" y="995920"/>
            <a:ext cx="396072" cy="81697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2"/>
            <a:endCxn id="14" idx="0"/>
          </p:cNvCxnSpPr>
          <p:nvPr/>
        </p:nvCxnSpPr>
        <p:spPr bwMode="auto">
          <a:xfrm rot="16200000" flipH="1">
            <a:off x="5562468" y="491994"/>
            <a:ext cx="386457" cy="181520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" idx="2"/>
            <a:endCxn id="15" idx="0"/>
          </p:cNvCxnSpPr>
          <p:nvPr/>
        </p:nvCxnSpPr>
        <p:spPr bwMode="auto">
          <a:xfrm rot="16200000" flipH="1">
            <a:off x="6061586" y="-7124"/>
            <a:ext cx="386457" cy="2813445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16" idx="0"/>
          </p:cNvCxnSpPr>
          <p:nvPr/>
        </p:nvCxnSpPr>
        <p:spPr bwMode="auto">
          <a:xfrm rot="16200000" flipH="1">
            <a:off x="6560704" y="-506242"/>
            <a:ext cx="386457" cy="381168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954055" y="4667921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notice_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err="1">
                <a:solidFill>
                  <a:schemeClr val="tx1"/>
                </a:solidFill>
                <a:latin typeface="+mn-ea"/>
              </a:rPr>
              <a:t>view.jsp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97394" y="424824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product_</a:t>
            </a:r>
          </a:p>
          <a:p>
            <a:pPr algn="ctr"/>
            <a:r>
              <a:rPr lang="en-US" altLang="ko-KR" sz="700" dirty="0" err="1">
                <a:latin typeface="+mn-ea"/>
              </a:rPr>
              <a:t>order.jsp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234489" y="257172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order_</a:t>
            </a:r>
          </a:p>
          <a:p>
            <a:pPr algn="ctr"/>
            <a:r>
              <a:rPr lang="en-US" altLang="ko-KR" sz="700" dirty="0" err="1">
                <a:latin typeface="+mn-ea"/>
              </a:rPr>
              <a:t>check.jsp</a:t>
            </a:r>
            <a:endParaRPr kumimoji="1" lang="ko-KR" alt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16047" y="2573561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cart.jsp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230809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login.jsp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05081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join.jsp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30809" y="303664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logout.jsp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209378" y="345383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user_</a:t>
            </a:r>
          </a:p>
          <a:p>
            <a:pPr algn="ctr"/>
            <a:r>
              <a:rPr lang="en-US" altLang="ko-KR" sz="700" dirty="0" err="1">
                <a:latin typeface="+mn-ea"/>
              </a:rPr>
              <a:t>modify.jsp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49250" y="257395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r>
              <a:rPr lang="en-US" altLang="ko-KR" sz="700" dirty="0">
                <a:latin typeface="+mn-ea"/>
              </a:rPr>
              <a:t>_</a:t>
            </a:r>
          </a:p>
          <a:p>
            <a:pPr algn="ctr"/>
            <a:r>
              <a:rPr lang="en-US" altLang="ko-KR" sz="700" dirty="0" err="1">
                <a:latin typeface="+mn-ea"/>
              </a:rPr>
              <a:t>board.jsp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800872" y="357301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r>
              <a:rPr lang="en-US" altLang="ko-KR" sz="700" dirty="0">
                <a:latin typeface="+mn-ea"/>
              </a:rPr>
              <a:t>_</a:t>
            </a:r>
          </a:p>
          <a:p>
            <a:pPr algn="ctr"/>
            <a:r>
              <a:rPr lang="en-US" altLang="ko-KR" sz="700" dirty="0" err="1">
                <a:latin typeface="+mn-ea"/>
              </a:rPr>
              <a:t>write.jsp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629717" y="4917537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r>
              <a:rPr lang="en-US" altLang="ko-KR" sz="700" dirty="0">
                <a:latin typeface="+mn-ea"/>
              </a:rPr>
              <a:t>_</a:t>
            </a:r>
          </a:p>
          <a:p>
            <a:pPr algn="ctr"/>
            <a:r>
              <a:rPr lang="en-US" altLang="ko-KR" sz="700" dirty="0" err="1">
                <a:latin typeface="+mn-ea"/>
              </a:rPr>
              <a:t>view.jsp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944888" y="5801167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r>
              <a:rPr lang="en-US" altLang="ko-KR" sz="700" dirty="0">
                <a:latin typeface="+mn-ea"/>
              </a:rPr>
              <a:t>_</a:t>
            </a:r>
          </a:p>
          <a:p>
            <a:pPr algn="ctr"/>
            <a:r>
              <a:rPr lang="en-US" altLang="ko-KR" sz="700" dirty="0" err="1">
                <a:latin typeface="+mn-ea"/>
              </a:rPr>
              <a:t>update.jsp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011712" y="580226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r>
              <a:rPr lang="en-US" altLang="ko-KR" sz="700" dirty="0">
                <a:latin typeface="+mn-ea"/>
              </a:rPr>
              <a:t>_</a:t>
            </a:r>
          </a:p>
          <a:p>
            <a:pPr algn="ctr"/>
            <a:r>
              <a:rPr lang="en-US" altLang="ko-KR" sz="700" dirty="0" err="1">
                <a:latin typeface="+mn-ea"/>
              </a:rPr>
              <a:t>reply.jsp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32519" y="562771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notice_</a:t>
            </a:r>
          </a:p>
          <a:p>
            <a:pPr algn="ctr"/>
            <a:r>
              <a:rPr lang="en-US" altLang="ko-KR" sz="700" dirty="0" err="1">
                <a:latin typeface="+mn-ea"/>
              </a:rPr>
              <a:t>update.jsp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194358" y="257407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product_</a:t>
            </a:r>
          </a:p>
          <a:p>
            <a:pPr algn="ctr"/>
            <a:r>
              <a:rPr lang="en-US" altLang="ko-KR" sz="700" dirty="0" err="1">
                <a:latin typeface="+mn-ea"/>
              </a:rPr>
              <a:t>list.jsp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04808" y="3429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product_</a:t>
            </a:r>
          </a:p>
          <a:p>
            <a:pPr algn="ctr"/>
            <a:r>
              <a:rPr lang="en-US" altLang="ko-KR" sz="700" dirty="0" err="1">
                <a:latin typeface="+mn-ea"/>
              </a:rPr>
              <a:t>detail.jsp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473360" y="568223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product_</a:t>
            </a:r>
          </a:p>
          <a:p>
            <a:pPr algn="ctr"/>
            <a:r>
              <a:rPr lang="en-US" altLang="ko-KR" sz="700" dirty="0" err="1">
                <a:latin typeface="+mn-ea"/>
              </a:rPr>
              <a:t>add.jsp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287928" y="257807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admin_</a:t>
            </a:r>
          </a:p>
          <a:p>
            <a:pPr algn="ctr"/>
            <a:r>
              <a:rPr lang="en-US" altLang="ko-KR" sz="700" dirty="0" err="1">
                <a:latin typeface="+mn-ea"/>
              </a:rPr>
              <a:t>main.jsp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553400" y="528339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order_</a:t>
            </a:r>
          </a:p>
          <a:p>
            <a:pPr algn="ctr"/>
            <a:r>
              <a:rPr lang="en-US" altLang="ko-KR" sz="700" dirty="0" err="1">
                <a:latin typeface="+mn-ea"/>
              </a:rPr>
              <a:t>manage.jsp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8865285" y="3773174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user_</a:t>
            </a:r>
          </a:p>
          <a:p>
            <a:pPr algn="ctr"/>
            <a:r>
              <a:rPr lang="en-US" altLang="ko-KR" sz="700" dirty="0" err="1">
                <a:latin typeface="+mn-ea"/>
              </a:rPr>
              <a:t>manage.jsp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-807560" y="100270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UserVo.java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-807560" y="142094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Products</a:t>
            </a: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-807560" y="183917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QnaBoard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-807560" y="225741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NoticeBoard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-807560" y="351211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Category1</a:t>
            </a: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-807560" y="309388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</a:t>
            </a: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-807560" y="267564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Cart</a:t>
            </a:r>
          </a:p>
          <a:p>
            <a:pPr algn="ctr"/>
            <a:r>
              <a:rPr lang="en-US" altLang="ko-KR" sz="700" dirty="0">
                <a:latin typeface="+mn-ea"/>
              </a:rPr>
              <a:t>Vo.java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-807560" y="434858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User</a:t>
            </a: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-807560" y="518505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Products</a:t>
            </a: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-807560" y="560329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QnaBoard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-807560" y="476682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NoticeBoard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-807560" y="643976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Category1</a:t>
            </a: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-807560" y="6021525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</a:t>
            </a: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-807560" y="3930350"/>
            <a:ext cx="72000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Cart</a:t>
            </a:r>
          </a:p>
          <a:p>
            <a:pPr algn="ctr"/>
            <a:r>
              <a:rPr lang="en-US" altLang="ko-KR" sz="700" dirty="0">
                <a:latin typeface="+mn-ea"/>
              </a:rPr>
              <a:t>Dao.java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-807560" y="16623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Front</a:t>
            </a:r>
          </a:p>
          <a:p>
            <a:pPr algn="ctr"/>
            <a:r>
              <a:rPr lang="en-US" altLang="ko-KR" sz="700" dirty="0">
                <a:latin typeface="+mn-ea"/>
              </a:rPr>
              <a:t>Controller.java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-807560" y="58447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Command.java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3948791" y="537321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QnaUpdate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3944888" y="622911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QnaUpdate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961112" y="537321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QnaDelete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025088" y="537321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QnaReply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011712" y="6229981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QnaReply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900000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Notice</a:t>
            </a:r>
          </a:p>
          <a:p>
            <a:pPr algn="ctr"/>
            <a:r>
              <a:rPr lang="en-US" altLang="ko-KR" sz="700" dirty="0">
                <a:latin typeface="+mn-ea"/>
              </a:rPr>
              <a:t>ListCmd.java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297090" y="355633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NoticeWrite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954055" y="4247497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NoticeContent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632520" y="520354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NoticeUpdate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32519" y="605503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NoticeUpdate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690959" y="520354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NoticeDelete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2205818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ListCmd.java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2191768" y="2983697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500592" y="3838624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OrderView.java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2497394" y="466090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OrderAction.java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3234489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</a:t>
            </a:r>
          </a:p>
          <a:p>
            <a:pPr algn="ctr"/>
            <a:r>
              <a:rPr lang="en-US" altLang="ko-KR" sz="700" dirty="0">
                <a:latin typeface="+mn-ea"/>
              </a:rPr>
              <a:t>CheckView.java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4216047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Cart</a:t>
            </a:r>
          </a:p>
          <a:p>
            <a:pPr algn="ctr"/>
            <a:r>
              <a:rPr lang="en-US" altLang="ko-KR" sz="700" dirty="0">
                <a:latin typeface="+mn-ea"/>
              </a:rPr>
              <a:t>View.java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240476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ListCmd.java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3800872" y="398212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QnaWrite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ActionCmd.java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4629718" y="450912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QnaContent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ViewCmd.java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222442" y="257807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Login</a:t>
            </a:r>
          </a:p>
          <a:p>
            <a:pPr algn="ctr"/>
            <a:r>
              <a:rPr lang="en-US" altLang="ko-KR" sz="700" dirty="0">
                <a:latin typeface="+mn-ea"/>
              </a:rPr>
              <a:t>Action.java</a:t>
            </a:r>
          </a:p>
        </p:txBody>
      </p:sp>
      <p:cxnSp>
        <p:nvCxnSpPr>
          <p:cNvPr id="101" name="Elbow Connector 100"/>
          <p:cNvCxnSpPr>
            <a:stCxn id="47" idx="2"/>
            <a:endCxn id="48" idx="0"/>
          </p:cNvCxnSpPr>
          <p:nvPr/>
        </p:nvCxnSpPr>
        <p:spPr bwMode="auto">
          <a:xfrm rot="5400000">
            <a:off x="4511529" y="2475295"/>
            <a:ext cx="747064" cy="1448378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Elbow Connector 102"/>
          <p:cNvCxnSpPr>
            <a:stCxn id="47" idx="2"/>
            <a:endCxn id="99" idx="0"/>
          </p:cNvCxnSpPr>
          <p:nvPr/>
        </p:nvCxnSpPr>
        <p:spPr bwMode="auto">
          <a:xfrm rot="5400000">
            <a:off x="4457900" y="3357770"/>
            <a:ext cx="1683168" cy="619532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6230809" y="345471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Logout</a:t>
            </a:r>
          </a:p>
          <a:p>
            <a:pPr algn="ctr"/>
            <a:r>
              <a:rPr lang="en-US" altLang="ko-KR" sz="700" dirty="0">
                <a:latin typeface="+mn-ea"/>
              </a:rPr>
              <a:t>Action.java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212776" y="2568523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Join</a:t>
            </a:r>
          </a:p>
          <a:p>
            <a:pPr algn="ctr"/>
            <a:r>
              <a:rPr lang="en-US" altLang="ko-KR" sz="700" dirty="0">
                <a:latin typeface="+mn-ea"/>
              </a:rPr>
              <a:t>Action.java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213106" y="3036646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UserModify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View.java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205081" y="3863819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 err="1">
                <a:latin typeface="+mn-ea"/>
              </a:rPr>
              <a:t>UserModify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Action.java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8287928" y="216000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Admin</a:t>
            </a:r>
          </a:p>
          <a:p>
            <a:pPr algn="ctr"/>
            <a:r>
              <a:rPr lang="en-US" altLang="ko-KR" sz="700" dirty="0">
                <a:latin typeface="+mn-ea"/>
              </a:rPr>
              <a:t>MainView.java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473360" y="4872749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ManageView.java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473360" y="5286795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product_</a:t>
            </a:r>
          </a:p>
          <a:p>
            <a:pPr algn="ctr"/>
            <a:r>
              <a:rPr lang="en-US" altLang="ko-KR" sz="700" dirty="0" err="1">
                <a:latin typeface="+mn-ea"/>
              </a:rPr>
              <a:t>manage.jsp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473360" y="605732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Product</a:t>
            </a:r>
          </a:p>
          <a:p>
            <a:pPr algn="ctr"/>
            <a:r>
              <a:rPr lang="en-US" altLang="ko-KR" sz="700" dirty="0">
                <a:latin typeface="+mn-ea"/>
              </a:rPr>
              <a:t>AddAction.java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8553400" y="4869160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</a:t>
            </a:r>
          </a:p>
          <a:p>
            <a:pPr algn="ctr"/>
            <a:r>
              <a:rPr lang="en-US" altLang="ko-KR" sz="700" dirty="0">
                <a:latin typeface="+mn-ea"/>
              </a:rPr>
              <a:t>ManageView.java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559148" y="5679918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</a:t>
            </a:r>
          </a:p>
          <a:p>
            <a:pPr algn="ctr"/>
            <a:r>
              <a:rPr lang="en-US" altLang="ko-KR" sz="700" dirty="0">
                <a:latin typeface="+mn-ea"/>
              </a:rPr>
              <a:t>DetailView.java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553400" y="6060269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order_</a:t>
            </a:r>
          </a:p>
          <a:p>
            <a:pPr algn="ctr"/>
            <a:r>
              <a:rPr lang="en-US" altLang="ko-KR" sz="700" dirty="0" err="1">
                <a:latin typeface="+mn-ea"/>
              </a:rPr>
              <a:t>detail.jsp</a:t>
            </a:r>
            <a:endParaRPr lang="en-US" altLang="ko-KR" sz="700" dirty="0">
              <a:latin typeface="+mn-e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865285" y="3356992"/>
            <a:ext cx="720000" cy="25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700" dirty="0">
                <a:latin typeface="+mn-ea"/>
              </a:rPr>
              <a:t>User</a:t>
            </a:r>
          </a:p>
          <a:p>
            <a:pPr algn="ctr"/>
            <a:r>
              <a:rPr lang="en-US" altLang="ko-KR" sz="700" dirty="0">
                <a:latin typeface="+mn-ea"/>
              </a:rPr>
              <a:t>ManageView.java</a:t>
            </a:r>
          </a:p>
        </p:txBody>
      </p:sp>
      <p:cxnSp>
        <p:nvCxnSpPr>
          <p:cNvPr id="121" name="Elbow Connector 120"/>
          <p:cNvCxnSpPr>
            <a:stCxn id="4" idx="2"/>
            <a:endCxn id="85" idx="0"/>
          </p:cNvCxnSpPr>
          <p:nvPr/>
        </p:nvCxnSpPr>
        <p:spPr bwMode="auto">
          <a:xfrm rot="5400000">
            <a:off x="1311671" y="1802773"/>
            <a:ext cx="305557" cy="4088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9" idx="2"/>
            <a:endCxn id="49" idx="0"/>
          </p:cNvCxnSpPr>
          <p:nvPr/>
        </p:nvCxnSpPr>
        <p:spPr bwMode="auto">
          <a:xfrm rot="5400000">
            <a:off x="4911510" y="4839328"/>
            <a:ext cx="156417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8" idx="2"/>
            <a:endCxn id="95" idx="0"/>
          </p:cNvCxnSpPr>
          <p:nvPr/>
        </p:nvCxnSpPr>
        <p:spPr bwMode="auto">
          <a:xfrm rot="5400000">
            <a:off x="3477957" y="1970975"/>
            <a:ext cx="305557" cy="724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" idx="2"/>
            <a:endCxn id="96" idx="0"/>
          </p:cNvCxnSpPr>
          <p:nvPr/>
        </p:nvCxnSpPr>
        <p:spPr bwMode="auto">
          <a:xfrm rot="5400000">
            <a:off x="4468660" y="1961830"/>
            <a:ext cx="305557" cy="9078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5" idx="2"/>
            <a:endCxn id="97" idx="0"/>
          </p:cNvCxnSpPr>
          <p:nvPr/>
        </p:nvCxnSpPr>
        <p:spPr bwMode="auto">
          <a:xfrm rot="5400000">
            <a:off x="5479993" y="1974927"/>
            <a:ext cx="305557" cy="645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4" idx="2"/>
            <a:endCxn id="42" idx="0"/>
          </p:cNvCxnSpPr>
          <p:nvPr/>
        </p:nvCxnSpPr>
        <p:spPr bwMode="auto">
          <a:xfrm rot="5400000">
            <a:off x="6469469" y="1966168"/>
            <a:ext cx="315172" cy="7249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" idx="2"/>
            <a:endCxn id="43" idx="0"/>
          </p:cNvCxnSpPr>
          <p:nvPr/>
        </p:nvCxnSpPr>
        <p:spPr bwMode="auto">
          <a:xfrm rot="5400000">
            <a:off x="7455723" y="1954186"/>
            <a:ext cx="315172" cy="964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6" idx="2"/>
            <a:endCxn id="108" idx="0"/>
          </p:cNvCxnSpPr>
          <p:nvPr/>
        </p:nvCxnSpPr>
        <p:spPr bwMode="auto">
          <a:xfrm rot="5400000">
            <a:off x="8496265" y="1996492"/>
            <a:ext cx="315172" cy="1184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5" idx="2"/>
            <a:endCxn id="9" idx="0"/>
          </p:cNvCxnSpPr>
          <p:nvPr/>
        </p:nvCxnSpPr>
        <p:spPr bwMode="auto">
          <a:xfrm rot="5400000">
            <a:off x="1178963" y="2493037"/>
            <a:ext cx="162074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9" idx="2"/>
            <a:endCxn id="17" idx="0"/>
          </p:cNvCxnSpPr>
          <p:nvPr/>
        </p:nvCxnSpPr>
        <p:spPr bwMode="auto">
          <a:xfrm rot="5400000">
            <a:off x="802680" y="2680484"/>
            <a:ext cx="311731" cy="60291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2" name="Elbow Connector 151"/>
          <p:cNvCxnSpPr>
            <a:stCxn id="9" idx="2"/>
            <a:endCxn id="87" idx="0"/>
          </p:cNvCxnSpPr>
          <p:nvPr/>
        </p:nvCxnSpPr>
        <p:spPr bwMode="auto">
          <a:xfrm rot="16200000" flipH="1">
            <a:off x="576316" y="3509757"/>
            <a:ext cx="1421423" cy="54055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5" name="Elbow Connector 154"/>
          <p:cNvCxnSpPr>
            <a:stCxn id="57" idx="2"/>
            <a:endCxn id="93" idx="0"/>
          </p:cNvCxnSpPr>
          <p:nvPr/>
        </p:nvCxnSpPr>
        <p:spPr bwMode="auto">
          <a:xfrm rot="5400000">
            <a:off x="2783888" y="3757704"/>
            <a:ext cx="157624" cy="421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38" idx="2"/>
            <a:endCxn id="88" idx="0"/>
          </p:cNvCxnSpPr>
          <p:nvPr/>
        </p:nvCxnSpPr>
        <p:spPr bwMode="auto">
          <a:xfrm rot="5400000">
            <a:off x="1011476" y="4900966"/>
            <a:ext cx="283624" cy="3215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8" idx="2"/>
            <a:endCxn id="55" idx="0"/>
          </p:cNvCxnSpPr>
          <p:nvPr/>
        </p:nvCxnSpPr>
        <p:spPr bwMode="auto">
          <a:xfrm rot="5400000">
            <a:off x="906435" y="5541630"/>
            <a:ext cx="172170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87" idx="2"/>
            <a:endCxn id="38" idx="0"/>
          </p:cNvCxnSpPr>
          <p:nvPr/>
        </p:nvCxnSpPr>
        <p:spPr bwMode="auto">
          <a:xfrm rot="5400000">
            <a:off x="1229843" y="4583709"/>
            <a:ext cx="168424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7" idx="2"/>
            <a:endCxn id="86" idx="0"/>
          </p:cNvCxnSpPr>
          <p:nvPr/>
        </p:nvCxnSpPr>
        <p:spPr bwMode="auto">
          <a:xfrm rot="5400000">
            <a:off x="573825" y="3473070"/>
            <a:ext cx="166531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91" idx="2"/>
            <a:endCxn id="56" idx="0"/>
          </p:cNvCxnSpPr>
          <p:nvPr/>
        </p:nvCxnSpPr>
        <p:spPr bwMode="auto">
          <a:xfrm rot="5400000">
            <a:off x="2479052" y="2487306"/>
            <a:ext cx="162073" cy="1146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95" idx="2"/>
            <a:endCxn id="40" idx="0"/>
          </p:cNvCxnSpPr>
          <p:nvPr/>
        </p:nvCxnSpPr>
        <p:spPr bwMode="auto">
          <a:xfrm rot="5400000">
            <a:off x="3514628" y="2491861"/>
            <a:ext cx="159722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96" idx="2"/>
            <a:endCxn id="41" idx="0"/>
          </p:cNvCxnSpPr>
          <p:nvPr/>
        </p:nvCxnSpPr>
        <p:spPr bwMode="auto">
          <a:xfrm rot="5400000">
            <a:off x="4495267" y="2492780"/>
            <a:ext cx="161561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48" idx="2"/>
            <a:endCxn id="98" idx="0"/>
          </p:cNvCxnSpPr>
          <p:nvPr/>
        </p:nvCxnSpPr>
        <p:spPr bwMode="auto">
          <a:xfrm rot="5400000">
            <a:off x="4082319" y="3903569"/>
            <a:ext cx="157106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2" idx="2"/>
            <a:endCxn id="57" idx="0"/>
          </p:cNvCxnSpPr>
          <p:nvPr/>
        </p:nvCxnSpPr>
        <p:spPr bwMode="auto">
          <a:xfrm rot="16200000" flipH="1">
            <a:off x="2611637" y="3175828"/>
            <a:ext cx="193303" cy="31304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56" idx="2"/>
            <a:endCxn id="92" idx="0"/>
          </p:cNvCxnSpPr>
          <p:nvPr/>
        </p:nvCxnSpPr>
        <p:spPr bwMode="auto">
          <a:xfrm rot="5400000">
            <a:off x="2474251" y="2903590"/>
            <a:ext cx="157624" cy="25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55" idx="2"/>
            <a:endCxn id="89" idx="0"/>
          </p:cNvCxnSpPr>
          <p:nvPr/>
        </p:nvCxnSpPr>
        <p:spPr bwMode="auto">
          <a:xfrm rot="5400000">
            <a:off x="904859" y="5967375"/>
            <a:ext cx="175320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38" idx="2"/>
            <a:endCxn id="90" idx="0"/>
          </p:cNvCxnSpPr>
          <p:nvPr/>
        </p:nvCxnSpPr>
        <p:spPr bwMode="auto">
          <a:xfrm rot="16200000" flipH="1">
            <a:off x="1540695" y="4693281"/>
            <a:ext cx="283624" cy="7369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93" idx="2"/>
            <a:endCxn id="39" idx="0"/>
          </p:cNvCxnSpPr>
          <p:nvPr/>
        </p:nvCxnSpPr>
        <p:spPr bwMode="auto">
          <a:xfrm rot="5400000">
            <a:off x="2780181" y="4167837"/>
            <a:ext cx="157624" cy="31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39" idx="2"/>
            <a:endCxn id="94" idx="0"/>
          </p:cNvCxnSpPr>
          <p:nvPr/>
        </p:nvCxnSpPr>
        <p:spPr bwMode="auto">
          <a:xfrm rot="5400000">
            <a:off x="2777064" y="4580578"/>
            <a:ext cx="160660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49" idx="2"/>
            <a:endCxn id="80" idx="0"/>
          </p:cNvCxnSpPr>
          <p:nvPr/>
        </p:nvCxnSpPr>
        <p:spPr bwMode="auto">
          <a:xfrm rot="5400000">
            <a:off x="4547415" y="4930913"/>
            <a:ext cx="203679" cy="6809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49" idx="2"/>
            <a:endCxn id="83" idx="0"/>
          </p:cNvCxnSpPr>
          <p:nvPr/>
        </p:nvCxnSpPr>
        <p:spPr bwMode="auto">
          <a:xfrm rot="16200000" flipH="1">
            <a:off x="5085563" y="5073690"/>
            <a:ext cx="203679" cy="3953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49" idx="2"/>
            <a:endCxn id="82" idx="0"/>
          </p:cNvCxnSpPr>
          <p:nvPr/>
        </p:nvCxnSpPr>
        <p:spPr bwMode="auto">
          <a:xfrm rot="16200000" flipH="1">
            <a:off x="5553575" y="4605678"/>
            <a:ext cx="203679" cy="13313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80" idx="2"/>
            <a:endCxn id="50" idx="0"/>
          </p:cNvCxnSpPr>
          <p:nvPr/>
        </p:nvCxnSpPr>
        <p:spPr bwMode="auto">
          <a:xfrm rot="5400000">
            <a:off x="4218865" y="5711240"/>
            <a:ext cx="175951" cy="390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50" idx="2"/>
            <a:endCxn id="81" idx="0"/>
          </p:cNvCxnSpPr>
          <p:nvPr/>
        </p:nvCxnSpPr>
        <p:spPr bwMode="auto">
          <a:xfrm rot="5400000">
            <a:off x="4216913" y="6141142"/>
            <a:ext cx="175951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83" idx="2"/>
            <a:endCxn id="51" idx="0"/>
          </p:cNvCxnSpPr>
          <p:nvPr/>
        </p:nvCxnSpPr>
        <p:spPr bwMode="auto">
          <a:xfrm rot="5400000">
            <a:off x="5289877" y="5707051"/>
            <a:ext cx="177046" cy="1337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51" idx="2"/>
            <a:endCxn id="84" idx="0"/>
          </p:cNvCxnSpPr>
          <p:nvPr/>
        </p:nvCxnSpPr>
        <p:spPr bwMode="auto">
          <a:xfrm rot="5400000">
            <a:off x="5283853" y="6142121"/>
            <a:ext cx="175719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42" idx="2"/>
            <a:endCxn id="100" idx="0"/>
          </p:cNvCxnSpPr>
          <p:nvPr/>
        </p:nvCxnSpPr>
        <p:spPr bwMode="auto">
          <a:xfrm rot="5400000">
            <a:off x="6503590" y="2490853"/>
            <a:ext cx="166072" cy="83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0" name="Elbow Connector 279"/>
          <p:cNvCxnSpPr>
            <a:stCxn id="100" idx="2"/>
            <a:endCxn id="45" idx="0"/>
          </p:cNvCxnSpPr>
          <p:nvPr/>
        </p:nvCxnSpPr>
        <p:spPr bwMode="auto">
          <a:xfrm rot="16200000" flipH="1">
            <a:off x="6483338" y="2929175"/>
            <a:ext cx="206574" cy="83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45" idx="2"/>
            <a:endCxn id="104" idx="0"/>
          </p:cNvCxnSpPr>
          <p:nvPr/>
        </p:nvCxnSpPr>
        <p:spPr bwMode="auto">
          <a:xfrm rot="5400000">
            <a:off x="6507773" y="3371682"/>
            <a:ext cx="166072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43" idx="2"/>
            <a:endCxn id="105" idx="0"/>
          </p:cNvCxnSpPr>
          <p:nvPr/>
        </p:nvCxnSpPr>
        <p:spPr bwMode="auto">
          <a:xfrm rot="16200000" flipH="1">
            <a:off x="7490667" y="2486413"/>
            <a:ext cx="156523" cy="76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105" idx="2"/>
            <a:endCxn id="106" idx="0"/>
          </p:cNvCxnSpPr>
          <p:nvPr/>
        </p:nvCxnSpPr>
        <p:spPr bwMode="auto">
          <a:xfrm rot="16200000" flipH="1">
            <a:off x="7464880" y="2928419"/>
            <a:ext cx="216123" cy="33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106" idx="2"/>
            <a:endCxn id="46" idx="0"/>
          </p:cNvCxnSpPr>
          <p:nvPr/>
        </p:nvCxnSpPr>
        <p:spPr bwMode="auto">
          <a:xfrm rot="5400000">
            <a:off x="7488649" y="3369375"/>
            <a:ext cx="165186" cy="372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46" idx="2"/>
            <a:endCxn id="107" idx="0"/>
          </p:cNvCxnSpPr>
          <p:nvPr/>
        </p:nvCxnSpPr>
        <p:spPr bwMode="auto">
          <a:xfrm rot="5400000">
            <a:off x="7488237" y="3782677"/>
            <a:ext cx="157987" cy="429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108" idx="2"/>
            <a:endCxn id="59" idx="0"/>
          </p:cNvCxnSpPr>
          <p:nvPr/>
        </p:nvCxnSpPr>
        <p:spPr bwMode="auto">
          <a:xfrm rot="5400000">
            <a:off x="8564892" y="2495036"/>
            <a:ext cx="166072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116" idx="2"/>
            <a:endCxn id="61" idx="0"/>
          </p:cNvCxnSpPr>
          <p:nvPr/>
        </p:nvCxnSpPr>
        <p:spPr bwMode="auto">
          <a:xfrm rot="5400000">
            <a:off x="9143194" y="3691083"/>
            <a:ext cx="164182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Elbow Connector 306"/>
          <p:cNvCxnSpPr>
            <a:stCxn id="59" idx="2"/>
            <a:endCxn id="113" idx="0"/>
          </p:cNvCxnSpPr>
          <p:nvPr/>
        </p:nvCxnSpPr>
        <p:spPr bwMode="auto">
          <a:xfrm rot="16200000" flipH="1">
            <a:off x="7761120" y="3716880"/>
            <a:ext cx="2039088" cy="265472"/>
          </a:xfrm>
          <a:prstGeom prst="bentConnector3">
            <a:avLst>
              <a:gd name="adj1" fmla="val 7807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0" name="Elbow Connector 309"/>
          <p:cNvCxnSpPr>
            <a:stCxn id="59" idx="2"/>
            <a:endCxn id="110" idx="0"/>
          </p:cNvCxnSpPr>
          <p:nvPr/>
        </p:nvCxnSpPr>
        <p:spPr bwMode="auto">
          <a:xfrm rot="5400000">
            <a:off x="7219306" y="3444126"/>
            <a:ext cx="2042677" cy="814568"/>
          </a:xfrm>
          <a:prstGeom prst="bentConnector3">
            <a:avLst>
              <a:gd name="adj1" fmla="val 7802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1" name="Elbow Connector 310"/>
          <p:cNvCxnSpPr>
            <a:stCxn id="58" idx="2"/>
            <a:endCxn id="112" idx="0"/>
          </p:cNvCxnSpPr>
          <p:nvPr/>
        </p:nvCxnSpPr>
        <p:spPr bwMode="auto">
          <a:xfrm rot="5400000">
            <a:off x="7771817" y="5995776"/>
            <a:ext cx="123087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59" idx="2"/>
            <a:endCxn id="116" idx="0"/>
          </p:cNvCxnSpPr>
          <p:nvPr/>
        </p:nvCxnSpPr>
        <p:spPr bwMode="auto">
          <a:xfrm rot="16200000" flipH="1">
            <a:off x="8673146" y="2804853"/>
            <a:ext cx="526920" cy="5773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2" name="Elbow Connector 331"/>
          <p:cNvCxnSpPr>
            <a:stCxn id="110" idx="2"/>
            <a:endCxn id="111" idx="0"/>
          </p:cNvCxnSpPr>
          <p:nvPr/>
        </p:nvCxnSpPr>
        <p:spPr bwMode="auto">
          <a:xfrm rot="5400000">
            <a:off x="7752337" y="5205772"/>
            <a:ext cx="162046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111" idx="2"/>
            <a:endCxn id="58" idx="0"/>
          </p:cNvCxnSpPr>
          <p:nvPr/>
        </p:nvCxnSpPr>
        <p:spPr bwMode="auto">
          <a:xfrm rot="5400000">
            <a:off x="7761641" y="5610514"/>
            <a:ext cx="143438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60" idx="0"/>
            <a:endCxn id="113" idx="2"/>
          </p:cNvCxnSpPr>
          <p:nvPr/>
        </p:nvCxnSpPr>
        <p:spPr bwMode="auto">
          <a:xfrm rot="5400000" flipH="1" flipV="1">
            <a:off x="8832281" y="5202279"/>
            <a:ext cx="162238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2" name="Elbow Connector 341"/>
          <p:cNvCxnSpPr>
            <a:stCxn id="114" idx="0"/>
            <a:endCxn id="60" idx="2"/>
          </p:cNvCxnSpPr>
          <p:nvPr/>
        </p:nvCxnSpPr>
        <p:spPr bwMode="auto">
          <a:xfrm rot="16200000" flipV="1">
            <a:off x="8844014" y="5604784"/>
            <a:ext cx="144520" cy="574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stCxn id="115" idx="0"/>
            <a:endCxn id="114" idx="2"/>
          </p:cNvCxnSpPr>
          <p:nvPr/>
        </p:nvCxnSpPr>
        <p:spPr bwMode="auto">
          <a:xfrm rot="5400000" flipH="1" flipV="1">
            <a:off x="8852099" y="5993220"/>
            <a:ext cx="128351" cy="574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7" idx="2"/>
            <a:endCxn id="91" idx="0"/>
          </p:cNvCxnSpPr>
          <p:nvPr/>
        </p:nvCxnSpPr>
        <p:spPr bwMode="auto">
          <a:xfrm rot="5400000">
            <a:off x="2466815" y="1958071"/>
            <a:ext cx="300933" cy="10292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6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72&quot;/&gt;&lt;/object&gt;&lt;object type=&quot;3&quot; unique_id=&quot;10006&quot;&gt;&lt;property id=&quot;20148&quot; value=&quot;5&quot;/&gt;&lt;property id=&quot;20300&quot; value=&quot;Slide 2 - &amp;quot;Main&amp;quot;&quot;/&gt;&lt;property id=&quot;20307&quot; value=&quot;500&quot;/&gt;&lt;/object&gt;&lt;object type=&quot;3&quot; unique_id=&quot;10035&quot;&gt;&lt;property id=&quot;20148&quot; value=&quot;5&quot;/&gt;&lt;property id=&quot;20300&quot; value=&quot;Slide 3 - &amp;quot;Main&amp;quot;&quot;/&gt;&lt;property id=&quot;20307&quot; value=&quot;5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13226</TotalTime>
  <Words>662</Words>
  <Application>Microsoft Office PowerPoint</Application>
  <PresentationFormat>A4 용지(210x297mm)</PresentationFormat>
  <Paragraphs>260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아리따M</vt:lpstr>
      <vt:lpstr>Arial</vt:lpstr>
      <vt:lpstr>Arial Black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Digitalworks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한국공업단지(염성)</dc:title>
  <dc:creator>원근호</dc:creator>
  <cp:lastModifiedBy>KITRI</cp:lastModifiedBy>
  <cp:revision>630</cp:revision>
  <dcterms:created xsi:type="dcterms:W3CDTF">2008-02-19T02:13:04Z</dcterms:created>
  <dcterms:modified xsi:type="dcterms:W3CDTF">2018-08-14T05:02:51Z</dcterms:modified>
</cp:coreProperties>
</file>