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81" r:id="rId7"/>
    <p:sldId id="276" r:id="rId8"/>
    <p:sldId id="297" r:id="rId9"/>
    <p:sldId id="284" r:id="rId10"/>
    <p:sldId id="296" r:id="rId11"/>
    <p:sldId id="298"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72" d="100"/>
          <a:sy n="72" d="100"/>
        </p:scale>
        <p:origin x="660" y="6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4/30/2024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4/30/2024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70711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6598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13588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98947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18028" y="1657196"/>
            <a:ext cx="5257793" cy="2057441"/>
          </a:xfrm>
        </p:spPr>
        <p:txBody>
          <a:bodyPr/>
          <a:lstStyle/>
          <a:p>
            <a:pPr algn="ctr"/>
            <a:r>
              <a:rPr lang="en-US" dirty="0"/>
              <a:t>Cinema Mitra : Online Movie Ticket Booking</a:t>
            </a:r>
            <a:br>
              <a:rPr lang="en-US" dirty="0"/>
            </a:br>
            <a:r>
              <a:rPr lang="en-US" dirty="0"/>
              <a:t>System Chatbot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2" y="4184212"/>
            <a:ext cx="3447716" cy="1016592"/>
          </a:xfrm>
        </p:spPr>
        <p:txBody>
          <a:bodyPr/>
          <a:lstStyle/>
          <a:p>
            <a:r>
              <a:rPr lang="en-US" dirty="0"/>
              <a:t>Using </a:t>
            </a:r>
          </a:p>
          <a:p>
            <a:r>
              <a:rPr lang="en-US" dirty="0"/>
              <a:t>Google Cloud ,AWS and </a:t>
            </a:r>
            <a:r>
              <a:rPr lang="en-US" dirty="0" err="1"/>
              <a:t>FastAPI</a:t>
            </a:r>
            <a:r>
              <a:rPr lang="en-US" dirty="0"/>
              <a:t> </a:t>
            </a:r>
          </a:p>
        </p:txBody>
      </p:sp>
      <p:pic>
        <p:nvPicPr>
          <p:cNvPr id="5" name="Picture 4">
            <a:extLst>
              <a:ext uri="{FF2B5EF4-FFF2-40B4-BE49-F238E27FC236}">
                <a16:creationId xmlns:a16="http://schemas.microsoft.com/office/drawing/2014/main" id="{A446D884-9E81-D3D2-BAEF-9F8EE4809B78}"/>
              </a:ext>
            </a:extLst>
          </p:cNvPr>
          <p:cNvPicPr>
            <a:picLocks noChangeAspect="1"/>
          </p:cNvPicPr>
          <p:nvPr/>
        </p:nvPicPr>
        <p:blipFill rotWithShape="1">
          <a:blip r:embed="rId3"/>
          <a:srcRect l="50971"/>
          <a:stretch/>
        </p:blipFill>
        <p:spPr>
          <a:xfrm>
            <a:off x="6027592" y="773026"/>
            <a:ext cx="5009321" cy="4600739"/>
          </a:xfrm>
          <a:prstGeom prst="rect">
            <a:avLst/>
          </a:prstGeom>
          <a:ln>
            <a:noFill/>
          </a:ln>
          <a:effectLst>
            <a:softEdge rad="112500"/>
          </a:effectLst>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Team Members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Proposed System</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Google Cloud Services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AWS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Architecture</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Meet our team</a:t>
            </a:r>
          </a:p>
        </p:txBody>
      </p:sp>
      <p:pic>
        <p:nvPicPr>
          <p:cNvPr id="52" name="Picture Placeholder 51" descr="Team member headshot">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3" cstate="print">
            <a:extLst>
              <a:ext uri="{28A0092B-C50C-407E-A947-70E740481C1C}">
                <a14:useLocalDpi xmlns:a14="http://schemas.microsoft.com/office/drawing/2010/main"/>
              </a:ext>
            </a:extLst>
          </a:blip>
          <a:srcRect/>
          <a:stretch>
            <a:fillRect/>
          </a:stretch>
        </p:blipFill>
        <p:spPr>
          <a:xfrm>
            <a:off x="2285067" y="1974951"/>
            <a:ext cx="2368061" cy="2102177"/>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2381971" y="4180053"/>
            <a:ext cx="2098039" cy="506399"/>
          </a:xfrm>
        </p:spPr>
        <p:txBody>
          <a:bodyPr/>
          <a:lstStyle/>
          <a:p>
            <a:r>
              <a:rPr lang="en-US" dirty="0"/>
              <a:t>Bilal Ansari</a:t>
            </a:r>
          </a:p>
        </p:txBody>
      </p:sp>
      <p:pic>
        <p:nvPicPr>
          <p:cNvPr id="49" name="Picture Placeholder 48" descr="Team member headshot">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cstate="print">
            <a:extLst>
              <a:ext uri="{28A0092B-C50C-407E-A947-70E740481C1C}">
                <a14:useLocalDpi xmlns:a14="http://schemas.microsoft.com/office/drawing/2010/main"/>
              </a:ext>
            </a:extLst>
          </a:blip>
          <a:srcRect/>
          <a:stretch>
            <a:fillRect/>
          </a:stretch>
        </p:blipFill>
        <p:spPr>
          <a:xfrm>
            <a:off x="4774932" y="2694574"/>
            <a:ext cx="2368061" cy="2102177"/>
          </a:xfrm>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4880241" y="4898510"/>
            <a:ext cx="2098039" cy="506399"/>
          </a:xfrm>
        </p:spPr>
        <p:txBody>
          <a:bodyPr/>
          <a:lstStyle/>
          <a:p>
            <a:r>
              <a:rPr lang="en-US" dirty="0"/>
              <a:t>Vivek Chouhan</a:t>
            </a:r>
          </a:p>
        </p:txBody>
      </p:sp>
      <p:pic>
        <p:nvPicPr>
          <p:cNvPr id="46" name="Picture Placeholder 45" descr="Team member headshot">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cstate="print">
            <a:extLst>
              <a:ext uri="{28A0092B-C50C-407E-A947-70E740481C1C}">
                <a14:useLocalDpi xmlns:a14="http://schemas.microsoft.com/office/drawing/2010/main"/>
              </a:ext>
            </a:extLst>
          </a:blip>
          <a:srcRect/>
          <a:stretch>
            <a:fillRect/>
          </a:stretch>
        </p:blipFill>
        <p:spPr>
          <a:xfrm>
            <a:off x="7161859" y="1970552"/>
            <a:ext cx="2368061" cy="2102177"/>
          </a:xfrm>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7296871" y="4180053"/>
            <a:ext cx="2098039" cy="506399"/>
          </a:xfrm>
        </p:spPr>
        <p:txBody>
          <a:bodyPr/>
          <a:lstStyle/>
          <a:p>
            <a:r>
              <a:rPr lang="en-US" dirty="0" err="1"/>
              <a:t>Affaan</a:t>
            </a:r>
            <a:r>
              <a:rPr lang="en-US" dirty="0"/>
              <a:t> </a:t>
            </a:r>
            <a:r>
              <a:rPr lang="en-US" dirty="0" err="1"/>
              <a:t>Arbani</a:t>
            </a:r>
            <a:endParaRPr lang="en-US" dirty="0"/>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2041" y="410644"/>
            <a:ext cx="5117162" cy="1325563"/>
          </a:xfrm>
        </p:spPr>
        <p:txBody>
          <a:bodyPr/>
          <a:lstStyle/>
          <a:p>
            <a:r>
              <a:rPr lang="en-US" dirty="0"/>
              <a:t>Proposed System</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2041" y="1819063"/>
            <a:ext cx="6475350" cy="3852867"/>
          </a:xfrm>
        </p:spPr>
        <p:txBody>
          <a:bodyPr/>
          <a:lstStyle/>
          <a:p>
            <a:endParaRPr lang="en-IN" dirty="0"/>
          </a:p>
          <a:p>
            <a:pPr algn="just"/>
            <a:r>
              <a:rPr lang="en-IN" sz="2400" dirty="0">
                <a:latin typeface="Times New Roman" panose="02020603050405020304" pitchFamily="18" charset="0"/>
                <a:cs typeface="Times New Roman" panose="02020603050405020304" pitchFamily="18" charset="0"/>
              </a:rPr>
              <a:t>Our movie ticket booking system utilizes </a:t>
            </a:r>
            <a:r>
              <a:rPr lang="en-IN" sz="2400" dirty="0" err="1">
                <a:latin typeface="Times New Roman" panose="02020603050405020304" pitchFamily="18" charset="0"/>
                <a:cs typeface="Times New Roman" panose="02020603050405020304" pitchFamily="18" charset="0"/>
              </a:rPr>
              <a:t>Dialogflow</a:t>
            </a:r>
            <a:r>
              <a:rPr lang="en-IN" sz="2400" dirty="0">
                <a:latin typeface="Times New Roman" panose="02020603050405020304" pitchFamily="18" charset="0"/>
                <a:cs typeface="Times New Roman" panose="02020603050405020304" pitchFamily="18" charset="0"/>
              </a:rPr>
              <a:t> for the chatbot interface, AWS Lambda for backend logic written in python, AWS RDS(MySQL) for database storage, and AWS S3 for hosting the frontend. The system allows users to interact conversationally to book movie tickets, leveraging the power of natural language processing and cloud computing for a seamless experience.</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srcRect l="26860" t="-1142" r="-856" b="1142"/>
          <a:stretch/>
        </p:blipFill>
        <p:spPr>
          <a:xfrm>
            <a:off x="7497734" y="1495930"/>
            <a:ext cx="3925731" cy="4176000"/>
          </a:xfrm>
        </p:spPr>
      </p:pic>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578914" y="697915"/>
            <a:ext cx="10515600" cy="1205058"/>
          </a:xfrm>
        </p:spPr>
        <p:txBody>
          <a:bodyPr/>
          <a:lstStyle/>
          <a:p>
            <a:r>
              <a:rPr lang="en-US" dirty="0"/>
              <a:t>Functionalities</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6" y="4213231"/>
            <a:ext cx="1877575" cy="506399"/>
          </a:xfrm>
        </p:spPr>
        <p:txBody>
          <a:bodyPr/>
          <a:lstStyle/>
          <a:p>
            <a:r>
              <a:rPr lang="en-US" dirty="0"/>
              <a:t>Book a ticket with full customization</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959139" y="2640484"/>
            <a:ext cx="1877575" cy="506399"/>
          </a:xfrm>
        </p:spPr>
        <p:txBody>
          <a:bodyPr/>
          <a:lstStyle/>
          <a:p>
            <a:r>
              <a:rPr lang="en-US" dirty="0"/>
              <a:t>View Ticket Through Gmail</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57212" y="4722280"/>
            <a:ext cx="1877575" cy="506399"/>
          </a:xfrm>
        </p:spPr>
        <p:txBody>
          <a:bodyPr/>
          <a:lstStyle/>
          <a:p>
            <a:r>
              <a:rPr lang="en-US" dirty="0"/>
              <a:t>View Currently Available Movies</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Track Ticket</a:t>
            </a: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47970" y="2806227"/>
            <a:ext cx="1877575" cy="506399"/>
          </a:xfrm>
        </p:spPr>
        <p:txBody>
          <a:bodyPr/>
          <a:lstStyle/>
          <a:p>
            <a:r>
              <a:rPr lang="en-US" dirty="0"/>
              <a:t>Low Latency </a:t>
            </a:r>
          </a:p>
          <a:p>
            <a:r>
              <a:rPr lang="en-US" dirty="0"/>
              <a:t>Reply</a:t>
            </a:r>
          </a:p>
        </p:txBody>
      </p:sp>
      <p:sp>
        <p:nvSpPr>
          <p:cNvPr id="4" name="Footer Placeholder 3">
            <a:extLst>
              <a:ext uri="{FF2B5EF4-FFF2-40B4-BE49-F238E27FC236}">
                <a16:creationId xmlns:a16="http://schemas.microsoft.com/office/drawing/2014/main" id="{D0B7C211-AD9C-8CEC-B456-8FA0021960A9}"/>
              </a:ext>
            </a:extLst>
          </p:cNvPr>
          <p:cNvSpPr>
            <a:spLocks noGrp="1"/>
          </p:cNvSpPr>
          <p:nvPr>
            <p:ph type="ftr" sz="quarter" idx="46"/>
          </p:nvPr>
        </p:nvSpPr>
        <p:spPr/>
        <p:txBody>
          <a:bodyPr/>
          <a:lstStyle/>
          <a:p>
            <a:r>
              <a:rPr lang="en-US" dirty="0"/>
              <a:t>Presentation Title</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27398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541471" y="204659"/>
            <a:ext cx="10515600" cy="1325563"/>
          </a:xfrm>
        </p:spPr>
        <p:txBody>
          <a:bodyPr/>
          <a:lstStyle/>
          <a:p>
            <a:r>
              <a:rPr lang="en-US" dirty="0"/>
              <a:t>           Google Cloud Services Used</a:t>
            </a: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a:xfrm>
            <a:off x="-1515929" y="3127254"/>
            <a:ext cx="4114800" cy="365125"/>
          </a:xfrm>
        </p:spPr>
        <p:txBody>
          <a:bodyPr/>
          <a:lstStyle/>
          <a:p>
            <a:r>
              <a:rPr lang="en-US" dirty="0"/>
              <a:t>Presentation Title</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25" name="Picture 24" descr="A logo with a black background&#10;&#10;Description automatically generated">
            <a:extLst>
              <a:ext uri="{FF2B5EF4-FFF2-40B4-BE49-F238E27FC236}">
                <a16:creationId xmlns:a16="http://schemas.microsoft.com/office/drawing/2014/main" id="{2B599B8F-3FF1-0CD9-8D66-A134EA3FA68F}"/>
              </a:ext>
            </a:extLst>
          </p:cNvPr>
          <p:cNvPicPr>
            <a:picLocks noChangeAspect="1"/>
          </p:cNvPicPr>
          <p:nvPr/>
        </p:nvPicPr>
        <p:blipFill>
          <a:blip r:embed="rId3"/>
          <a:stretch>
            <a:fillRect/>
          </a:stretch>
        </p:blipFill>
        <p:spPr>
          <a:xfrm>
            <a:off x="2475567" y="1970523"/>
            <a:ext cx="1905000" cy="1905000"/>
          </a:xfrm>
          <a:prstGeom prst="rect">
            <a:avLst/>
          </a:prstGeom>
        </p:spPr>
      </p:pic>
      <p:sp>
        <p:nvSpPr>
          <p:cNvPr id="28" name="TextBox 27">
            <a:extLst>
              <a:ext uri="{FF2B5EF4-FFF2-40B4-BE49-F238E27FC236}">
                <a16:creationId xmlns:a16="http://schemas.microsoft.com/office/drawing/2014/main" id="{7F52F335-FBF2-E6A3-1C3A-617FBB065121}"/>
              </a:ext>
            </a:extLst>
          </p:cNvPr>
          <p:cNvSpPr txBox="1"/>
          <p:nvPr/>
        </p:nvSpPr>
        <p:spPr>
          <a:xfrm>
            <a:off x="5000826" y="1935941"/>
            <a:ext cx="6056245" cy="1477328"/>
          </a:xfrm>
          <a:prstGeom prst="rect">
            <a:avLst/>
          </a:prstGeom>
        </p:spPr>
        <p:txBody>
          <a:bodyPr wrap="square" rtlCol="0">
            <a:spAutoFit/>
          </a:bodyPr>
          <a:lstStyle/>
          <a:p>
            <a:pPr algn="just">
              <a:lnSpc>
                <a:spcPct val="100000"/>
              </a:lnSpc>
              <a:spcBef>
                <a:spcPts val="0"/>
              </a:spcBef>
            </a:pPr>
            <a: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t>Helps Creating Chatbot on cloud</a:t>
            </a:r>
          </a:p>
          <a:p>
            <a:pPr algn="just">
              <a:lnSpc>
                <a:spcPct val="100000"/>
              </a:lnSpc>
              <a:spcBef>
                <a:spcPts val="0"/>
              </a:spcBef>
            </a:pPr>
            <a:b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br>
            <a: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t>Helps creating webhooks for dynamic replies.</a:t>
            </a:r>
          </a:p>
          <a:p>
            <a:pPr algn="just">
              <a:lnSpc>
                <a:spcPct val="100000"/>
              </a:lnSpc>
              <a:spcBef>
                <a:spcPts val="0"/>
              </a:spcBef>
            </a:pPr>
            <a:endPar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endParaRPr>
          </a:p>
          <a:p>
            <a:pPr algn="just">
              <a:lnSpc>
                <a:spcPct val="100000"/>
              </a:lnSpc>
              <a:spcBef>
                <a:spcPts val="0"/>
              </a:spcBef>
            </a:pPr>
            <a: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t>Free for 400 requests per minute.</a:t>
            </a:r>
          </a:p>
        </p:txBody>
      </p:sp>
      <p:pic>
        <p:nvPicPr>
          <p:cNvPr id="30" name="Picture 29" descr="A colorful logo on a black background&#10;&#10;Description automatically generated">
            <a:extLst>
              <a:ext uri="{FF2B5EF4-FFF2-40B4-BE49-F238E27FC236}">
                <a16:creationId xmlns:a16="http://schemas.microsoft.com/office/drawing/2014/main" id="{D5322934-8109-B379-248A-41F28CF10D89}"/>
              </a:ext>
            </a:extLst>
          </p:cNvPr>
          <p:cNvPicPr>
            <a:picLocks noChangeAspect="1"/>
          </p:cNvPicPr>
          <p:nvPr/>
        </p:nvPicPr>
        <p:blipFill>
          <a:blip r:embed="rId4"/>
          <a:stretch>
            <a:fillRect/>
          </a:stretch>
        </p:blipFill>
        <p:spPr>
          <a:xfrm>
            <a:off x="6922607" y="3645126"/>
            <a:ext cx="3145519" cy="2360502"/>
          </a:xfrm>
          <a:prstGeom prst="rect">
            <a:avLst/>
          </a:prstGeom>
        </p:spPr>
      </p:pic>
      <p:sp>
        <p:nvSpPr>
          <p:cNvPr id="31" name="TextBox 30">
            <a:extLst>
              <a:ext uri="{FF2B5EF4-FFF2-40B4-BE49-F238E27FC236}">
                <a16:creationId xmlns:a16="http://schemas.microsoft.com/office/drawing/2014/main" id="{3DA80066-6FD0-ED42-EE7F-BE01F38CDE64}"/>
              </a:ext>
            </a:extLst>
          </p:cNvPr>
          <p:cNvSpPr txBox="1"/>
          <p:nvPr/>
        </p:nvSpPr>
        <p:spPr>
          <a:xfrm>
            <a:off x="1005296" y="4107380"/>
            <a:ext cx="6056245" cy="1200329"/>
          </a:xfrm>
          <a:prstGeom prst="rect">
            <a:avLst/>
          </a:prstGeom>
        </p:spPr>
        <p:txBody>
          <a:bodyPr wrap="square" rtlCol="0">
            <a:spAutoFit/>
          </a:bodyPr>
          <a:lstStyle/>
          <a:p>
            <a:pPr algn="just">
              <a:lnSpc>
                <a:spcPct val="100000"/>
              </a:lnSpc>
              <a:spcBef>
                <a:spcPts val="0"/>
              </a:spcBef>
            </a:pPr>
            <a: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t>Email server for sending and receiving mails.</a:t>
            </a:r>
          </a:p>
          <a:p>
            <a:pPr algn="just">
              <a:lnSpc>
                <a:spcPct val="100000"/>
              </a:lnSpc>
              <a:spcBef>
                <a:spcPts val="0"/>
              </a:spcBef>
            </a:pPr>
            <a:endPar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endParaRPr>
          </a:p>
          <a:p>
            <a:pPr algn="just">
              <a:lnSpc>
                <a:spcPct val="100000"/>
              </a:lnSpc>
              <a:spcBef>
                <a:spcPts val="0"/>
              </a:spcBef>
            </a:pPr>
            <a:r>
              <a:rPr lang="en-IN" b="1" dirty="0">
                <a:solidFill>
                  <a:schemeClr val="bg1"/>
                </a:solidFill>
                <a:latin typeface="Verdana" panose="020B0604030504040204" pitchFamily="34" charset="0"/>
                <a:ea typeface="Verdana" panose="020B0604030504040204" pitchFamily="34" charset="0"/>
                <a:cs typeface="Posterama" panose="020B0504020200020000" pitchFamily="34" charset="0"/>
              </a:rPr>
              <a:t>Interact with web servers to send dynamic mails for automation</a:t>
            </a:r>
          </a:p>
        </p:txBody>
      </p:sp>
      <p:pic>
        <p:nvPicPr>
          <p:cNvPr id="33" name="Picture 32" descr="A colorful logo on a black background&#10;&#10;Description automatically generated">
            <a:extLst>
              <a:ext uri="{FF2B5EF4-FFF2-40B4-BE49-F238E27FC236}">
                <a16:creationId xmlns:a16="http://schemas.microsoft.com/office/drawing/2014/main" id="{3339B605-0AE5-7497-1D91-7662B0CCBAAD}"/>
              </a:ext>
            </a:extLst>
          </p:cNvPr>
          <p:cNvPicPr>
            <a:picLocks noChangeAspect="1"/>
          </p:cNvPicPr>
          <p:nvPr/>
        </p:nvPicPr>
        <p:blipFill>
          <a:blip r:embed="rId5"/>
          <a:stretch>
            <a:fillRect/>
          </a:stretch>
        </p:blipFill>
        <p:spPr>
          <a:xfrm>
            <a:off x="917393" y="0"/>
            <a:ext cx="3074757" cy="1731282"/>
          </a:xfrm>
          <a:prstGeom prst="rect">
            <a:avLst/>
          </a:prstGeom>
        </p:spPr>
      </p:pic>
      <p:sp>
        <p:nvSpPr>
          <p:cNvPr id="34" name="Rectangle: Rounded Corners 33">
            <a:extLst>
              <a:ext uri="{FF2B5EF4-FFF2-40B4-BE49-F238E27FC236}">
                <a16:creationId xmlns:a16="http://schemas.microsoft.com/office/drawing/2014/main" id="{73F59FBF-3103-8D72-8B00-3C9999613B4B}"/>
              </a:ext>
            </a:extLst>
          </p:cNvPr>
          <p:cNvSpPr/>
          <p:nvPr/>
        </p:nvSpPr>
        <p:spPr>
          <a:xfrm>
            <a:off x="541471" y="3645126"/>
            <a:ext cx="9526655" cy="236050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CD26233C-E475-6EAA-E2FF-53460B9ED385}"/>
              </a:ext>
            </a:extLst>
          </p:cNvPr>
          <p:cNvSpPr/>
          <p:nvPr/>
        </p:nvSpPr>
        <p:spPr>
          <a:xfrm>
            <a:off x="1948070" y="1731282"/>
            <a:ext cx="9326537" cy="17610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402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48B2F6FE-2CF0-7F44-B7C7-65EE2B418183}"/>
              </a:ext>
            </a:extLst>
          </p:cNvPr>
          <p:cNvSpPr>
            <a:spLocks noGrp="1"/>
          </p:cNvSpPr>
          <p:nvPr>
            <p:ph type="title"/>
          </p:nvPr>
        </p:nvSpPr>
        <p:spPr/>
        <p:txBody>
          <a:bodyPr/>
          <a:lstStyle/>
          <a:p>
            <a:r>
              <a:rPr lang="en-US" dirty="0"/>
              <a:t>AWS Services Used</a:t>
            </a:r>
          </a:p>
        </p:txBody>
      </p:sp>
      <p:pic>
        <p:nvPicPr>
          <p:cNvPr id="55" name="Picture Placeholder 7">
            <a:extLst>
              <a:ext uri="{FF2B5EF4-FFF2-40B4-BE49-F238E27FC236}">
                <a16:creationId xmlns:a16="http://schemas.microsoft.com/office/drawing/2014/main" id="{9A8C3D8A-AD4E-BD2D-C807-79872E9076A5}"/>
              </a:ext>
            </a:extLst>
          </p:cNvPr>
          <p:cNvPicPr>
            <a:picLocks noGrp="1" noChangeAspect="1"/>
          </p:cNvPicPr>
          <p:nvPr>
            <p:ph type="pic" sz="quarter" idx="57"/>
          </p:nvPr>
        </p:nvPicPr>
        <p:blipFill>
          <a:blip r:embed="rId3"/>
          <a:srcRect l="5987" r="5987"/>
          <a:stretch/>
        </p:blipFill>
        <p:spPr>
          <a:xfrm>
            <a:off x="983282" y="2073439"/>
            <a:ext cx="1621032" cy="1841551"/>
          </a:xfrm>
        </p:spPr>
      </p:pic>
      <p:sp>
        <p:nvSpPr>
          <p:cNvPr id="49" name="Text Placeholder 48">
            <a:extLst>
              <a:ext uri="{FF2B5EF4-FFF2-40B4-BE49-F238E27FC236}">
                <a16:creationId xmlns:a16="http://schemas.microsoft.com/office/drawing/2014/main" id="{1314DF81-1F76-3EC4-20FE-94867A9F0F85}"/>
              </a:ext>
            </a:extLst>
          </p:cNvPr>
          <p:cNvSpPr>
            <a:spLocks noGrp="1"/>
          </p:cNvSpPr>
          <p:nvPr>
            <p:ph type="body" sz="quarter" idx="27"/>
          </p:nvPr>
        </p:nvSpPr>
        <p:spPr>
          <a:xfrm>
            <a:off x="821770" y="4416565"/>
            <a:ext cx="1877575" cy="506399"/>
          </a:xfrm>
        </p:spPr>
        <p:txBody>
          <a:bodyPr/>
          <a:lstStyle/>
          <a:p>
            <a:r>
              <a:rPr lang="en-US" dirty="0"/>
              <a:t>AWS LAMBDA</a:t>
            </a:r>
          </a:p>
        </p:txBody>
      </p:sp>
      <p:sp>
        <p:nvSpPr>
          <p:cNvPr id="50" name="Text Placeholder 49">
            <a:extLst>
              <a:ext uri="{FF2B5EF4-FFF2-40B4-BE49-F238E27FC236}">
                <a16:creationId xmlns:a16="http://schemas.microsoft.com/office/drawing/2014/main" id="{F4A301BE-C4E1-74D9-31AE-D8AB087895DB}"/>
              </a:ext>
            </a:extLst>
          </p:cNvPr>
          <p:cNvSpPr>
            <a:spLocks noGrp="1"/>
          </p:cNvSpPr>
          <p:nvPr>
            <p:ph type="body" sz="quarter" idx="28"/>
          </p:nvPr>
        </p:nvSpPr>
        <p:spPr>
          <a:xfrm>
            <a:off x="912627" y="5007731"/>
            <a:ext cx="1691687" cy="811178"/>
          </a:xfrm>
        </p:spPr>
        <p:txBody>
          <a:bodyPr/>
          <a:lstStyle/>
          <a:p>
            <a:r>
              <a:rPr lang="en-US" altLang="zh-CN" dirty="0"/>
              <a:t>Event based serverless services for small scale webservers</a:t>
            </a:r>
          </a:p>
          <a:p>
            <a:endParaRPr lang="en-US" dirty="0"/>
          </a:p>
        </p:txBody>
      </p:sp>
      <p:pic>
        <p:nvPicPr>
          <p:cNvPr id="34" name="Picture Placeholder 9">
            <a:extLst>
              <a:ext uri="{FF2B5EF4-FFF2-40B4-BE49-F238E27FC236}">
                <a16:creationId xmlns:a16="http://schemas.microsoft.com/office/drawing/2014/main" id="{E83EA030-5740-6F6C-2CD2-743E3AFE8871}"/>
              </a:ext>
            </a:extLst>
          </p:cNvPr>
          <p:cNvPicPr>
            <a:picLocks noGrp="1" noChangeAspect="1"/>
          </p:cNvPicPr>
          <p:nvPr>
            <p:ph type="pic" sz="quarter" idx="58"/>
          </p:nvPr>
        </p:nvPicPr>
        <p:blipFill rotWithShape="1">
          <a:blip r:embed="rId4"/>
          <a:srcRect l="8283" t="-9261" r="4078" b="-23406"/>
          <a:stretch/>
        </p:blipFill>
        <p:spPr>
          <a:xfrm>
            <a:off x="3145862" y="2073439"/>
            <a:ext cx="1548000" cy="1758585"/>
          </a:xfrm>
          <a:solidFill>
            <a:schemeClr val="bg1">
              <a:lumMod val="95000"/>
            </a:schemeClr>
          </a:solidFill>
        </p:spPr>
      </p:pic>
      <p:sp>
        <p:nvSpPr>
          <p:cNvPr id="4" name="Text Placeholder 3">
            <a:extLst>
              <a:ext uri="{FF2B5EF4-FFF2-40B4-BE49-F238E27FC236}">
                <a16:creationId xmlns:a16="http://schemas.microsoft.com/office/drawing/2014/main" id="{7FE65A67-333E-9FDE-3F4D-6F1490CD05E1}"/>
              </a:ext>
            </a:extLst>
          </p:cNvPr>
          <p:cNvSpPr>
            <a:spLocks noGrp="1"/>
          </p:cNvSpPr>
          <p:nvPr>
            <p:ph type="body" sz="quarter" idx="49"/>
          </p:nvPr>
        </p:nvSpPr>
        <p:spPr>
          <a:xfrm>
            <a:off x="2888314" y="4416565"/>
            <a:ext cx="1877575" cy="506399"/>
          </a:xfrm>
        </p:spPr>
        <p:txBody>
          <a:bodyPr/>
          <a:lstStyle/>
          <a:p>
            <a:r>
              <a:rPr lang="en-US" dirty="0"/>
              <a:t>AWS S3</a:t>
            </a:r>
          </a:p>
        </p:txBody>
      </p:sp>
      <p:sp>
        <p:nvSpPr>
          <p:cNvPr id="5" name="Text Placeholder 4">
            <a:extLst>
              <a:ext uri="{FF2B5EF4-FFF2-40B4-BE49-F238E27FC236}">
                <a16:creationId xmlns:a16="http://schemas.microsoft.com/office/drawing/2014/main" id="{B22062A9-5744-3D05-4BE8-6760FE725BFD}"/>
              </a:ext>
            </a:extLst>
          </p:cNvPr>
          <p:cNvSpPr>
            <a:spLocks noGrp="1"/>
          </p:cNvSpPr>
          <p:nvPr>
            <p:ph type="body" sz="quarter" idx="50"/>
          </p:nvPr>
        </p:nvSpPr>
        <p:spPr>
          <a:xfrm>
            <a:off x="2979171" y="5007731"/>
            <a:ext cx="1691687" cy="811178"/>
          </a:xfrm>
        </p:spPr>
        <p:txBody>
          <a:bodyPr/>
          <a:lstStyle/>
          <a:p>
            <a:r>
              <a:rPr lang="en-US" altLang="zh-CN" dirty="0"/>
              <a:t>Storage service for hosting the static web application.</a:t>
            </a:r>
          </a:p>
          <a:p>
            <a:endParaRPr lang="en-US" dirty="0"/>
          </a:p>
        </p:txBody>
      </p:sp>
      <p:pic>
        <p:nvPicPr>
          <p:cNvPr id="33" name="Picture Placeholder  11">
            <a:extLst>
              <a:ext uri="{FF2B5EF4-FFF2-40B4-BE49-F238E27FC236}">
                <a16:creationId xmlns:a16="http://schemas.microsoft.com/office/drawing/2014/main" id="{DF0C753D-68D4-E5C0-7B57-6CDF7C66BAFB}"/>
              </a:ext>
            </a:extLst>
          </p:cNvPr>
          <p:cNvPicPr>
            <a:picLocks noGrp="1" noChangeAspect="1"/>
          </p:cNvPicPr>
          <p:nvPr>
            <p:ph type="pic" sz="quarter" idx="59"/>
          </p:nvPr>
        </p:nvPicPr>
        <p:blipFill rotWithShape="1">
          <a:blip r:embed="rId5"/>
          <a:srcRect l="2756" r="51270" b="-18478"/>
          <a:stretch/>
        </p:blipFill>
        <p:spPr>
          <a:xfrm>
            <a:off x="5235410" y="2073439"/>
            <a:ext cx="1621032" cy="1841551"/>
          </a:xfrm>
        </p:spPr>
      </p:pic>
      <p:sp>
        <p:nvSpPr>
          <p:cNvPr id="6" name="Text Placeholder 5">
            <a:extLst>
              <a:ext uri="{FF2B5EF4-FFF2-40B4-BE49-F238E27FC236}">
                <a16:creationId xmlns:a16="http://schemas.microsoft.com/office/drawing/2014/main" id="{FA441FB1-32FD-977D-CFCB-8217F9BBCF47}"/>
              </a:ext>
            </a:extLst>
          </p:cNvPr>
          <p:cNvSpPr>
            <a:spLocks noGrp="1"/>
          </p:cNvSpPr>
          <p:nvPr>
            <p:ph type="body" sz="quarter" idx="51"/>
          </p:nvPr>
        </p:nvSpPr>
        <p:spPr>
          <a:xfrm>
            <a:off x="5073898" y="4297741"/>
            <a:ext cx="1877575" cy="506399"/>
          </a:xfrm>
        </p:spPr>
        <p:txBody>
          <a:bodyPr/>
          <a:lstStyle/>
          <a:p>
            <a:r>
              <a:rPr lang="en-US" dirty="0"/>
              <a:t>AWS RDS (MYSQL)</a:t>
            </a:r>
          </a:p>
        </p:txBody>
      </p:sp>
      <p:sp>
        <p:nvSpPr>
          <p:cNvPr id="7" name="Text Placeholder 6">
            <a:extLst>
              <a:ext uri="{FF2B5EF4-FFF2-40B4-BE49-F238E27FC236}">
                <a16:creationId xmlns:a16="http://schemas.microsoft.com/office/drawing/2014/main" id="{87A41C38-8994-77B4-37B3-A6684D71C50F}"/>
              </a:ext>
            </a:extLst>
          </p:cNvPr>
          <p:cNvSpPr>
            <a:spLocks noGrp="1"/>
          </p:cNvSpPr>
          <p:nvPr>
            <p:ph type="body" sz="quarter" idx="52"/>
          </p:nvPr>
        </p:nvSpPr>
        <p:spPr>
          <a:xfrm>
            <a:off x="5164755" y="5007731"/>
            <a:ext cx="1691687" cy="811178"/>
          </a:xfrm>
        </p:spPr>
        <p:txBody>
          <a:bodyPr/>
          <a:lstStyle/>
          <a:p>
            <a:r>
              <a:rPr lang="en-US" altLang="zh-CN" dirty="0"/>
              <a:t>On cloud database server to store data and booked tickets</a:t>
            </a:r>
          </a:p>
        </p:txBody>
      </p:sp>
      <p:pic>
        <p:nvPicPr>
          <p:cNvPr id="32" name="Picture Placeholder 13">
            <a:extLst>
              <a:ext uri="{FF2B5EF4-FFF2-40B4-BE49-F238E27FC236}">
                <a16:creationId xmlns:a16="http://schemas.microsoft.com/office/drawing/2014/main" id="{C5A00248-FB97-E78F-F875-284202D71324}"/>
              </a:ext>
            </a:extLst>
          </p:cNvPr>
          <p:cNvPicPr>
            <a:picLocks noGrp="1" noChangeAspect="1"/>
          </p:cNvPicPr>
          <p:nvPr>
            <p:ph type="pic" sz="quarter" idx="60"/>
          </p:nvPr>
        </p:nvPicPr>
        <p:blipFill>
          <a:blip r:embed="rId6"/>
          <a:srcRect l="5987" r="5987"/>
          <a:stretch/>
        </p:blipFill>
        <p:spPr>
          <a:xfrm>
            <a:off x="7361474" y="2073439"/>
            <a:ext cx="1621032" cy="1841551"/>
          </a:xfrm>
        </p:spPr>
      </p:pic>
      <p:sp>
        <p:nvSpPr>
          <p:cNvPr id="8" name="Text Placeholder 7">
            <a:extLst>
              <a:ext uri="{FF2B5EF4-FFF2-40B4-BE49-F238E27FC236}">
                <a16:creationId xmlns:a16="http://schemas.microsoft.com/office/drawing/2014/main" id="{8191C3C8-C0E0-3CDB-4135-0B495B273F9B}"/>
              </a:ext>
            </a:extLst>
          </p:cNvPr>
          <p:cNvSpPr>
            <a:spLocks noGrp="1"/>
          </p:cNvSpPr>
          <p:nvPr>
            <p:ph type="body" sz="quarter" idx="53"/>
          </p:nvPr>
        </p:nvSpPr>
        <p:spPr>
          <a:xfrm>
            <a:off x="7259482" y="4416565"/>
            <a:ext cx="1877575" cy="506399"/>
          </a:xfrm>
        </p:spPr>
        <p:txBody>
          <a:bodyPr/>
          <a:lstStyle/>
          <a:p>
            <a:r>
              <a:rPr lang="en-US" dirty="0"/>
              <a:t>AWS Budgets</a:t>
            </a:r>
          </a:p>
        </p:txBody>
      </p:sp>
      <p:sp>
        <p:nvSpPr>
          <p:cNvPr id="9" name="Text Placeholder 8">
            <a:extLst>
              <a:ext uri="{FF2B5EF4-FFF2-40B4-BE49-F238E27FC236}">
                <a16:creationId xmlns:a16="http://schemas.microsoft.com/office/drawing/2014/main" id="{A0E1F4B1-2124-6C9A-E0AB-5FF2D01BBC41}"/>
              </a:ext>
            </a:extLst>
          </p:cNvPr>
          <p:cNvSpPr>
            <a:spLocks noGrp="1"/>
          </p:cNvSpPr>
          <p:nvPr>
            <p:ph type="body" sz="quarter" idx="54"/>
          </p:nvPr>
        </p:nvSpPr>
        <p:spPr>
          <a:xfrm>
            <a:off x="7350339" y="5007731"/>
            <a:ext cx="1691687" cy="811178"/>
          </a:xfrm>
        </p:spPr>
        <p:txBody>
          <a:bodyPr/>
          <a:lstStyle/>
          <a:p>
            <a:r>
              <a:rPr lang="en-US" dirty="0"/>
              <a:t>For cost and bill management</a:t>
            </a:r>
          </a:p>
        </p:txBody>
      </p:sp>
      <p:pic>
        <p:nvPicPr>
          <p:cNvPr id="29" name="Picture Placeholder 89">
            <a:extLst>
              <a:ext uri="{FF2B5EF4-FFF2-40B4-BE49-F238E27FC236}">
                <a16:creationId xmlns:a16="http://schemas.microsoft.com/office/drawing/2014/main" id="{22E5746D-BE00-C231-F505-973975B98BC8}"/>
              </a:ext>
            </a:extLst>
          </p:cNvPr>
          <p:cNvPicPr>
            <a:picLocks noGrp="1" noChangeAspect="1"/>
          </p:cNvPicPr>
          <p:nvPr>
            <p:ph type="pic" sz="quarter" idx="61"/>
          </p:nvPr>
        </p:nvPicPr>
        <p:blipFill rotWithShape="1">
          <a:blip r:embed="rId7"/>
          <a:srcRect l="2354" t="-33576" r="7797" b="-47890"/>
          <a:stretch/>
        </p:blipFill>
        <p:spPr>
          <a:xfrm>
            <a:off x="9487536" y="2073439"/>
            <a:ext cx="1621032" cy="1841551"/>
          </a:xfrm>
        </p:spPr>
      </p:pic>
      <p:sp>
        <p:nvSpPr>
          <p:cNvPr id="10" name="Text Placeholder 9">
            <a:extLst>
              <a:ext uri="{FF2B5EF4-FFF2-40B4-BE49-F238E27FC236}">
                <a16:creationId xmlns:a16="http://schemas.microsoft.com/office/drawing/2014/main" id="{E203F197-0195-A43B-2C57-AB0BCDBBC427}"/>
              </a:ext>
            </a:extLst>
          </p:cNvPr>
          <p:cNvSpPr>
            <a:spLocks noGrp="1"/>
          </p:cNvSpPr>
          <p:nvPr>
            <p:ph type="body" sz="quarter" idx="55"/>
          </p:nvPr>
        </p:nvSpPr>
        <p:spPr>
          <a:xfrm>
            <a:off x="9445066" y="4416565"/>
            <a:ext cx="1877575" cy="506399"/>
          </a:xfrm>
        </p:spPr>
        <p:txBody>
          <a:bodyPr/>
          <a:lstStyle/>
          <a:p>
            <a:r>
              <a:rPr lang="en-US" altLang="zh-CN" dirty="0"/>
              <a:t>AWS VPC</a:t>
            </a:r>
          </a:p>
        </p:txBody>
      </p:sp>
      <p:sp>
        <p:nvSpPr>
          <p:cNvPr id="11" name="Text Placeholder 10">
            <a:extLst>
              <a:ext uri="{FF2B5EF4-FFF2-40B4-BE49-F238E27FC236}">
                <a16:creationId xmlns:a16="http://schemas.microsoft.com/office/drawing/2014/main" id="{4DDD9A0A-BE07-B256-09B2-C1C60366ECD0}"/>
              </a:ext>
            </a:extLst>
          </p:cNvPr>
          <p:cNvSpPr>
            <a:spLocks noGrp="1"/>
          </p:cNvSpPr>
          <p:nvPr>
            <p:ph type="body" sz="quarter" idx="56"/>
          </p:nvPr>
        </p:nvSpPr>
        <p:spPr>
          <a:xfrm>
            <a:off x="9535923" y="5007731"/>
            <a:ext cx="1691687" cy="811178"/>
          </a:xfrm>
        </p:spPr>
        <p:txBody>
          <a:bodyPr/>
          <a:lstStyle/>
          <a:p>
            <a:r>
              <a:rPr lang="en-US" altLang="zh-CN" dirty="0"/>
              <a:t>To manage create secure private space on cloud in MUMBAI</a:t>
            </a:r>
          </a:p>
          <a:p>
            <a:endParaRPr lang="en-US" dirty="0"/>
          </a:p>
        </p:txBody>
      </p:sp>
      <p:pic>
        <p:nvPicPr>
          <p:cNvPr id="3" name="Picture 2" descr="A logo with a smile&#10;&#10;Description automatically generated">
            <a:extLst>
              <a:ext uri="{FF2B5EF4-FFF2-40B4-BE49-F238E27FC236}">
                <a16:creationId xmlns:a16="http://schemas.microsoft.com/office/drawing/2014/main" id="{219041CE-5343-7EC8-7918-3A9BC5F1133B}"/>
              </a:ext>
            </a:extLst>
          </p:cNvPr>
          <p:cNvPicPr>
            <a:picLocks noChangeAspect="1"/>
          </p:cNvPicPr>
          <p:nvPr/>
        </p:nvPicPr>
        <p:blipFill>
          <a:blip r:embed="rId8"/>
          <a:stretch>
            <a:fillRect/>
          </a:stretch>
        </p:blipFill>
        <p:spPr>
          <a:xfrm>
            <a:off x="1710036" y="280359"/>
            <a:ext cx="2148516" cy="1208540"/>
          </a:xfrm>
          <a:prstGeom prst="rect">
            <a:avLst/>
          </a:prstGeom>
        </p:spPr>
      </p:pic>
    </p:spTree>
    <p:extLst>
      <p:ext uri="{BB962C8B-B14F-4D97-AF65-F5344CB8AC3E}">
        <p14:creationId xmlns:p14="http://schemas.microsoft.com/office/powerpoint/2010/main" val="299737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72">
            <a:extLst>
              <a:ext uri="{FF2B5EF4-FFF2-40B4-BE49-F238E27FC236}">
                <a16:creationId xmlns:a16="http://schemas.microsoft.com/office/drawing/2014/main" id="{B6BA2968-4743-7885-34B6-4E7A01F3726A}"/>
              </a:ext>
            </a:extLst>
          </p:cNvPr>
          <p:cNvSpPr>
            <a:spLocks noGrp="1"/>
          </p:cNvSpPr>
          <p:nvPr>
            <p:ph type="title"/>
          </p:nvPr>
        </p:nvSpPr>
        <p:spPr>
          <a:xfrm>
            <a:off x="838200" y="-56349"/>
            <a:ext cx="10515600" cy="1325563"/>
          </a:xfrm>
        </p:spPr>
        <p:txBody>
          <a:bodyPr/>
          <a:lstStyle/>
          <a:p>
            <a:r>
              <a:rPr lang="en-US" dirty="0"/>
              <a:t>Architecture and Data Flow</a:t>
            </a:r>
          </a:p>
        </p:txBody>
      </p:sp>
      <p:pic>
        <p:nvPicPr>
          <p:cNvPr id="51" name="Picture 50" descr="A diagram of different types of logos&#10;&#10;Description automatically generated">
            <a:extLst>
              <a:ext uri="{FF2B5EF4-FFF2-40B4-BE49-F238E27FC236}">
                <a16:creationId xmlns:a16="http://schemas.microsoft.com/office/drawing/2014/main" id="{A4E2383E-0425-A326-C414-8E9FC553D5A0}"/>
              </a:ext>
            </a:extLst>
          </p:cNvPr>
          <p:cNvPicPr>
            <a:picLocks noChangeAspect="1"/>
          </p:cNvPicPr>
          <p:nvPr/>
        </p:nvPicPr>
        <p:blipFill>
          <a:blip r:embed="rId3"/>
          <a:stretch>
            <a:fillRect/>
          </a:stretch>
        </p:blipFill>
        <p:spPr>
          <a:xfrm>
            <a:off x="838200" y="1054762"/>
            <a:ext cx="10677939" cy="5249987"/>
          </a:xfrm>
          <a:prstGeom prst="rect">
            <a:avLst/>
          </a:prstGeom>
        </p:spPr>
      </p:pic>
    </p:spTree>
    <p:extLst>
      <p:ext uri="{BB962C8B-B14F-4D97-AF65-F5344CB8AC3E}">
        <p14:creationId xmlns:p14="http://schemas.microsoft.com/office/powerpoint/2010/main" val="228917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srcRect/>
          <a:stretch/>
        </p:blipFill>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5"/>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280452" cy="1879791"/>
          </a:xfrm>
        </p:spPr>
        <p:txBody>
          <a:bodyPr/>
          <a:lstStyle/>
          <a:p>
            <a:r>
              <a:rPr lang="en-US" sz="2400" dirty="0"/>
              <a:t>Made in India …..For India ♥</a:t>
            </a:r>
          </a:p>
          <a:p>
            <a:r>
              <a:rPr lang="en-US" sz="2400" dirty="0"/>
              <a:t>By</a:t>
            </a:r>
            <a:r>
              <a:rPr lang="en-US" sz="2400" dirty="0">
                <a:solidFill>
                  <a:srgbClr val="FFFF00"/>
                </a:solidFill>
              </a:rPr>
              <a:t> </a:t>
            </a:r>
            <a:r>
              <a:rPr lang="en-US" sz="2400" dirty="0" err="1">
                <a:solidFill>
                  <a:srgbClr val="FFFF00"/>
                </a:solidFill>
              </a:rPr>
              <a:t>NoName.json</a:t>
            </a:r>
            <a:endParaRPr lang="en-US" sz="2400" dirty="0">
              <a:solidFill>
                <a:srgbClr val="FFFF00"/>
              </a:solidFill>
            </a:endParaRPr>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54</TotalTime>
  <Words>260</Words>
  <Application>Microsoft Office PowerPoint</Application>
  <PresentationFormat>Widescreen</PresentationFormat>
  <Paragraphs>62</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等线</vt:lpstr>
      <vt:lpstr>Abadi</vt:lpstr>
      <vt:lpstr>Arial</vt:lpstr>
      <vt:lpstr>Calibri</vt:lpstr>
      <vt:lpstr>Posterama Text Black</vt:lpstr>
      <vt:lpstr>Posterama Text SemiBold</vt:lpstr>
      <vt:lpstr>Times New Roman</vt:lpstr>
      <vt:lpstr>Verdana</vt:lpstr>
      <vt:lpstr>Custom</vt:lpstr>
      <vt:lpstr>Cinema Mitra : Online Movie Ticket Booking System Chatbot</vt:lpstr>
      <vt:lpstr>Agenda</vt:lpstr>
      <vt:lpstr>Meet our team</vt:lpstr>
      <vt:lpstr>Proposed System</vt:lpstr>
      <vt:lpstr>Functionalities</vt:lpstr>
      <vt:lpstr>           Google Cloud Services Used</vt:lpstr>
      <vt:lpstr>AWS Services Used</vt:lpstr>
      <vt:lpstr>Architecture and Data 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Mitra : Online Movie Ticket Booking System Chatbot</dc:title>
  <dc:creator>vivek chouhan</dc:creator>
  <cp:lastModifiedBy>vivek chouhan</cp:lastModifiedBy>
  <cp:revision>1</cp:revision>
  <dcterms:created xsi:type="dcterms:W3CDTF">2024-04-30T16:30:18Z</dcterms:created>
  <dcterms:modified xsi:type="dcterms:W3CDTF">2024-04-30T17:25:02Z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