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15" r:id="rId2"/>
    <p:sldId id="571" r:id="rId3"/>
    <p:sldId id="572" r:id="rId4"/>
    <p:sldId id="575" r:id="rId5"/>
    <p:sldId id="576" r:id="rId6"/>
    <p:sldId id="577" r:id="rId7"/>
    <p:sldId id="587" r:id="rId8"/>
    <p:sldId id="589" r:id="rId9"/>
    <p:sldId id="585" r:id="rId10"/>
    <p:sldId id="586" r:id="rId11"/>
    <p:sldId id="583" r:id="rId12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2" autoAdjust="0"/>
    <p:restoredTop sz="94551" autoAdjust="0"/>
  </p:normalViewPr>
  <p:slideViewPr>
    <p:cSldViewPr>
      <p:cViewPr varScale="1">
        <p:scale>
          <a:sx n="50" d="100"/>
          <a:sy n="50" d="100"/>
        </p:scale>
        <p:origin x="908" y="3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044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591" y="4416098"/>
            <a:ext cx="5143698" cy="41809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11" tIns="48408" rIns="96811" bIns="48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812796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8"/>
            <a:ext cx="5142177" cy="418092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7" tIns="45784" rIns="91577" bIns="45784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12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390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4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272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23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391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592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898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52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936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16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961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43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63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5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2/12/2020</a:t>
            </a:r>
            <a:r>
              <a:rPr lang="en-US" dirty="0"/>
              <a:t>		</a:t>
            </a:r>
            <a:r>
              <a:rPr lang="en-US" baseline="0" dirty="0"/>
              <a:t>      </a:t>
            </a:r>
            <a:r>
              <a:rPr lang="en-US" dirty="0"/>
              <a:t>Introduction to Data Mining, 2</a:t>
            </a:r>
            <a:r>
              <a:rPr lang="en-US" baseline="30000" dirty="0"/>
              <a:t>nd</a:t>
            </a:r>
            <a:r>
              <a:rPr lang="en-US" dirty="0"/>
              <a:t> Edition 			              </a:t>
            </a:r>
            <a:fld id="{7C9F7F48-2944-4AF0-87BF-27ECBE076434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838200"/>
          </a:xfrm>
        </p:spPr>
        <p:txBody>
          <a:bodyPr/>
          <a:lstStyle/>
          <a:p>
            <a:pPr algn="ctr"/>
            <a:r>
              <a:rPr lang="en-US" altLang="en-US"/>
              <a:t>Data Mining </a:t>
            </a:r>
            <a:br>
              <a:rPr lang="en-US" altLang="en-US"/>
            </a:br>
            <a:r>
              <a:rPr lang="en-US" altLang="en-US"/>
              <a:t>Classification: Alternative Techniques</a:t>
            </a:r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81000" y="1340710"/>
            <a:ext cx="8229600" cy="502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Lecture Notes for Chapter 4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Instance-Based Learning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Introduction to Data Mining , 2</a:t>
            </a:r>
            <a:r>
              <a:rPr lang="en-US" altLang="en-US" sz="3200" b="0" baseline="30000" dirty="0"/>
              <a:t>nd</a:t>
            </a:r>
            <a:r>
              <a:rPr lang="en-US" altLang="en-US" sz="3200" b="0" dirty="0"/>
              <a:t> Edition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Tan, Steinbach, Karpatne, Kumar</a:t>
            </a:r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2052" name="Group 2052"/>
          <p:cNvGrpSpPr>
            <a:grpSpLocks/>
          </p:cNvGrpSpPr>
          <p:nvPr/>
        </p:nvGrpSpPr>
        <p:grpSpPr bwMode="auto">
          <a:xfrm>
            <a:off x="304800" y="990600"/>
            <a:ext cx="8534400" cy="152400"/>
            <a:chOff x="264" y="788"/>
            <a:chExt cx="5232" cy="124"/>
          </a:xfrm>
        </p:grpSpPr>
        <p:sp>
          <p:nvSpPr>
            <p:cNvPr id="2053" name="Rectangle 2053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" name="Rectangle 2054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/>
              <a:t>Handling irrelevant </a:t>
            </a:r>
            <a:r>
              <a:rPr lang="en-US" altLang="en-US" b="1" dirty="0"/>
              <a:t>and redundant attributes</a:t>
            </a:r>
          </a:p>
          <a:p>
            <a:pPr lvl="1"/>
            <a:r>
              <a:rPr lang="en-US" dirty="0"/>
              <a:t>Irrelevant attributes add noise to the proximity measure</a:t>
            </a:r>
          </a:p>
          <a:p>
            <a:pPr lvl="1"/>
            <a:r>
              <a:rPr lang="en-US" dirty="0"/>
              <a:t>Redundant attributes bias the proximity measure towards certain attributes</a:t>
            </a:r>
          </a:p>
          <a:p>
            <a:pPr lvl="1"/>
            <a:r>
              <a:rPr lang="en-US" dirty="0"/>
              <a:t>Can use variable selection or dimensionality reduction to address irrelevant and redundant attributes</a:t>
            </a:r>
          </a:p>
        </p:txBody>
      </p:sp>
    </p:spTree>
    <p:extLst>
      <p:ext uri="{BB962C8B-B14F-4D97-AF65-F5344CB8AC3E}">
        <p14:creationId xmlns:p14="http://schemas.microsoft.com/office/powerpoint/2010/main" val="16757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KNN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having to compute distance to all objects in the training set</a:t>
            </a:r>
          </a:p>
          <a:p>
            <a:pPr lvl="1"/>
            <a:r>
              <a:rPr lang="en-US" dirty="0"/>
              <a:t>Multi-dimensional access methods (k-d trees)  </a:t>
            </a:r>
          </a:p>
          <a:p>
            <a:pPr lvl="1"/>
            <a:r>
              <a:rPr lang="en-US" dirty="0"/>
              <a:t>Fast approximate similarity search</a:t>
            </a:r>
          </a:p>
          <a:p>
            <a:pPr lvl="1"/>
            <a:r>
              <a:rPr lang="en-US" dirty="0"/>
              <a:t>Locality Sensitive Hashing (LSH) </a:t>
            </a:r>
          </a:p>
          <a:p>
            <a:r>
              <a:rPr lang="en-US" dirty="0"/>
              <a:t>Condensing</a:t>
            </a:r>
          </a:p>
          <a:p>
            <a:pPr lvl="1"/>
            <a:r>
              <a:rPr lang="en-US" dirty="0"/>
              <a:t>Determine a smaller set of objects that give the same performance</a:t>
            </a:r>
          </a:p>
          <a:p>
            <a:r>
              <a:rPr lang="en-US" dirty="0"/>
              <a:t>Editing</a:t>
            </a:r>
          </a:p>
          <a:p>
            <a:pPr lvl="1"/>
            <a:r>
              <a:rPr lang="en-US" dirty="0"/>
              <a:t>Remove objects to improve efficiency </a:t>
            </a:r>
          </a:p>
        </p:txBody>
      </p:sp>
    </p:spTree>
    <p:extLst>
      <p:ext uri="{BB962C8B-B14F-4D97-AF65-F5344CB8AC3E}">
        <p14:creationId xmlns:p14="http://schemas.microsoft.com/office/powerpoint/2010/main" val="41390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Basic idea:</a:t>
            </a:r>
          </a:p>
          <a:p>
            <a:pPr lvl="1"/>
            <a:r>
              <a:rPr lang="en-US" altLang="en-US"/>
              <a:t>If it walks like a duck, quacks like a duck, then it’s probably a duck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819400"/>
            <a:ext cx="8229600" cy="3429000"/>
            <a:chOff x="192" y="1776"/>
            <a:chExt cx="5184" cy="2160"/>
          </a:xfrm>
        </p:grpSpPr>
        <p:pic>
          <p:nvPicPr>
            <p:cNvPr id="38930" name="Picture 5" descr="j034580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1" name="Picture 6" descr="j023958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2" name="Picture 7" descr="j03503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3" name="Picture 8" descr="j03306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4" name="Picture 9" descr="j035038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5" name="Picture 10" descr="j035035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7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Training Records</a:t>
              </a:r>
            </a:p>
          </p:txBody>
        </p:sp>
        <p:sp>
          <p:nvSpPr>
            <p:cNvPr id="38938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Test Record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38923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Compute Distance</a:t>
              </a:r>
            </a:p>
          </p:txBody>
        </p:sp>
        <p:grpSp>
          <p:nvGrpSpPr>
            <p:cNvPr id="38924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38925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6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7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8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9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38919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Choose k of the “nearest” records</a:t>
              </a:r>
            </a:p>
          </p:txBody>
        </p:sp>
        <p:grpSp>
          <p:nvGrpSpPr>
            <p:cNvPr id="38920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38921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2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Nearest-Neighbor Classifiers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029200" y="1143000"/>
            <a:ext cx="396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Requires three things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The set of labeled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Distance metric to compute distance between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The value of </a:t>
            </a:r>
            <a:r>
              <a:rPr lang="en-US" altLang="en-US" sz="1800" b="0" i="1" dirty="0"/>
              <a:t>k</a:t>
            </a:r>
            <a:r>
              <a:rPr lang="en-US" altLang="en-US" sz="1800" b="0" dirty="0"/>
              <a:t>, the number of nearest neighbors to retrieve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en-US" altLang="en-US" sz="18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To classify an unknown record: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Compute distance to other training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Identify </a:t>
            </a:r>
            <a:r>
              <a:rPr lang="en-US" altLang="en-US" sz="1800" b="0" i="1" dirty="0"/>
              <a:t>k</a:t>
            </a:r>
            <a:r>
              <a:rPr lang="en-US" altLang="en-US" sz="1800" b="0" dirty="0"/>
              <a:t> nearest neighbors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Use class labels of nearest neighbors to determine the class label of unknown record (e.g., by taking majority vote)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57200" y="1143000"/>
          <a:ext cx="43164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2" name="Visio" r:id="rId3" imgW="7007454" imgH="8108144" progId="Visio.Drawing.6">
                  <p:embed/>
                </p:oleObj>
              </mc:Choice>
              <mc:Fallback>
                <p:oleObj name="Visio" r:id="rId3" imgW="7007454" imgH="810814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43164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1162" y="1143000"/>
                <a:ext cx="8504238" cy="5181600"/>
              </a:xfrm>
            </p:spPr>
            <p:txBody>
              <a:bodyPr/>
              <a:lstStyle/>
              <a:p>
                <a:r>
                  <a:rPr lang="en-US" altLang="en-US" dirty="0"/>
                  <a:t>Compute proximity between two points:</a:t>
                </a:r>
              </a:p>
              <a:p>
                <a:pPr lvl="1"/>
                <a:r>
                  <a:rPr lang="en-US" altLang="en-US" dirty="0"/>
                  <a:t>Example: Euclidean distance 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>
                  <a:buFont typeface="Monotype Sorts" pitchFamily="2" charset="2"/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Determine the class from nearest neighbor list</a:t>
                </a:r>
              </a:p>
              <a:p>
                <a:pPr lvl="1"/>
                <a:r>
                  <a:rPr lang="en-US" altLang="en-US" dirty="0"/>
                  <a:t>Take the majority vote of class labels among the k-nearest neighbors</a:t>
                </a:r>
              </a:p>
              <a:p>
                <a:pPr lvl="1"/>
                <a:r>
                  <a:rPr lang="en-US" altLang="en-US" dirty="0"/>
                  <a:t>Weight the vote according to distance</a:t>
                </a:r>
              </a:p>
              <a:p>
                <a:pPr lvl="2"/>
                <a:r>
                  <a:rPr lang="en-US" altLang="en-US" dirty="0"/>
                  <a:t> weight factor,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1/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en-US" baseline="30000" dirty="0"/>
              </a:p>
            </p:txBody>
          </p:sp>
        </mc:Choice>
        <mc:Fallback xmlns="">
          <p:sp>
            <p:nvSpPr>
              <p:cNvPr id="4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1162" y="1143000"/>
                <a:ext cx="8504238" cy="5181600"/>
              </a:xfrm>
              <a:blipFill>
                <a:blip r:embed="rId2"/>
                <a:stretch>
                  <a:fillRect l="-501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12" name="Object 4"/>
              <p:cNvSpPr txBox="1"/>
              <p:nvPr/>
            </p:nvSpPr>
            <p:spPr bwMode="auto">
              <a:xfrm>
                <a:off x="1905000" y="2438400"/>
                <a:ext cx="4876800" cy="10668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01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2438400"/>
                <a:ext cx="4876800" cy="1066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Choosing the value of k:</a:t>
            </a:r>
          </a:p>
          <a:p>
            <a:pPr lvl="1"/>
            <a:r>
              <a:rPr lang="en-US" altLang="en-US" sz="2400"/>
              <a:t>If k is too small, sensitive to noise points</a:t>
            </a:r>
          </a:p>
          <a:p>
            <a:pPr lvl="1"/>
            <a:r>
              <a:rPr lang="en-US" altLang="en-US" sz="2400"/>
              <a:t>If k is too large, neighborhood may include points from other classes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657600" y="3078163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8" name="Visio" r:id="rId3" imgW="6582512" imgH="5298053" progId="Visio.Drawing.6">
                  <p:embed/>
                </p:oleObj>
              </mc:Choice>
              <mc:Fallback>
                <p:oleObj name="Visio" r:id="rId3" imgW="6582512" imgH="5298053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78163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Choice of </a:t>
            </a:r>
            <a:r>
              <a:rPr lang="en-US" altLang="en-US" b="1" dirty="0"/>
              <a:t>proximity </a:t>
            </a:r>
            <a:r>
              <a:rPr lang="en-US" altLang="en-US" b="1" dirty="0" smtClean="0"/>
              <a:t>measure matters</a:t>
            </a:r>
            <a:endParaRPr lang="en-US" altLang="en-US" b="1" dirty="0"/>
          </a:p>
          <a:p>
            <a:pPr lvl="1"/>
            <a:r>
              <a:rPr lang="en-US" altLang="en-US" sz="2400" dirty="0"/>
              <a:t>For documents, cosine is better than correlation or Euclidean</a:t>
            </a:r>
          </a:p>
          <a:p>
            <a:pPr lvl="1"/>
            <a:endParaRPr lang="en-US" altLang="en-US" sz="2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32004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1 1 1 1 1 1 1 1 1 1 1 0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0" y="38862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0 1 1 1 1 1 1 1 1 1 1 1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76800" y="32131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0 0 0 0 0 0 0 0 0 0 0 1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76800" y="38989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1 0 0 0 0 0 0 0 0 0 0 0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62400" y="3517900"/>
            <a:ext cx="55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/>
              <a:t>vs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460500" y="4656077"/>
            <a:ext cx="5562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0" dirty="0"/>
              <a:t>Euclidean distance = 1.4142  for both pairs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Data preprocessing is often required</a:t>
            </a:r>
          </a:p>
          <a:p>
            <a:pPr lvl="1"/>
            <a:r>
              <a:rPr lang="en-US" altLang="en-US" sz="2400" dirty="0"/>
              <a:t>Attributes may have to be scaled to prevent distance measures from being dominated by one of the attributes</a:t>
            </a:r>
          </a:p>
          <a:p>
            <a:pPr lvl="2"/>
            <a:r>
              <a:rPr lang="en-US" altLang="en-US" sz="2200" dirty="0"/>
              <a:t>Example:</a:t>
            </a:r>
          </a:p>
          <a:p>
            <a:pPr lvl="3"/>
            <a:r>
              <a:rPr lang="en-US" altLang="en-US" dirty="0"/>
              <a:t> height of a person may vary from 1.5m to 1.8m</a:t>
            </a:r>
          </a:p>
          <a:p>
            <a:pPr lvl="3"/>
            <a:r>
              <a:rPr lang="en-US" altLang="en-US" dirty="0"/>
              <a:t> weight of a person may vary from 90lb to 300lb</a:t>
            </a:r>
          </a:p>
          <a:p>
            <a:pPr lvl="3"/>
            <a:r>
              <a:rPr lang="en-US" altLang="en-US" dirty="0"/>
              <a:t> income of a person may vary from $10K to $1M</a:t>
            </a:r>
          </a:p>
          <a:p>
            <a:pPr lvl="3"/>
            <a:endParaRPr lang="en-US" altLang="en-US" dirty="0"/>
          </a:p>
          <a:p>
            <a:pPr lvl="1"/>
            <a:r>
              <a:rPr lang="en-US" altLang="en-US" dirty="0"/>
              <a:t>Time series are often standardized to have 0 means a standard deviation of 1</a:t>
            </a:r>
          </a:p>
        </p:txBody>
      </p:sp>
    </p:spTree>
    <p:extLst>
      <p:ext uri="{BB962C8B-B14F-4D97-AF65-F5344CB8AC3E}">
        <p14:creationId xmlns:p14="http://schemas.microsoft.com/office/powerpoint/2010/main" val="17623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Nearest-neighbor classifiers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194" y="3276600"/>
            <a:ext cx="4038600" cy="319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181600" y="2564990"/>
            <a:ext cx="383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 dirty="0"/>
              <a:t>1-nn decision boundary is a </a:t>
            </a:r>
            <a:r>
              <a:rPr lang="en-US" altLang="en-US" sz="2400" b="0" dirty="0" err="1"/>
              <a:t>Voronoi</a:t>
            </a:r>
            <a:r>
              <a:rPr lang="en-US" altLang="en-US" sz="2400" b="0" dirty="0"/>
              <a:t> Diagram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990600"/>
            <a:ext cx="3962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Nearest </a:t>
            </a:r>
            <a:r>
              <a:rPr lang="en-US" altLang="en-US" sz="2800" b="0" dirty="0"/>
              <a:t>neighbor</a:t>
            </a:r>
            <a:r>
              <a:rPr lang="en-US" altLang="en-US" sz="2400" b="0" dirty="0"/>
              <a:t> classifiers are local classifiers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en-US" altLang="en-US" sz="24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They can produce decision boundaries of arbitrary shapes</a:t>
            </a:r>
            <a:r>
              <a:rPr lang="en-US" altLang="en-US" sz="18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2034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/>
              <a:t>How to handle missing </a:t>
            </a:r>
            <a:r>
              <a:rPr lang="en-US" altLang="en-US" b="1" dirty="0"/>
              <a:t>values in training and test </a:t>
            </a:r>
            <a:r>
              <a:rPr lang="en-US" altLang="en-US" b="1" dirty="0" smtClean="0"/>
              <a:t>sets?</a:t>
            </a:r>
            <a:endParaRPr lang="en-US" altLang="en-US" b="1" dirty="0"/>
          </a:p>
          <a:p>
            <a:pPr lvl="1"/>
            <a:r>
              <a:rPr lang="en-US" dirty="0"/>
              <a:t>Proximity computations normally require the presence of all attributes</a:t>
            </a:r>
          </a:p>
          <a:p>
            <a:pPr lvl="1"/>
            <a:r>
              <a:rPr lang="en-US" dirty="0"/>
              <a:t>Some approaches use the subset of attributes present in two instances  </a:t>
            </a:r>
          </a:p>
          <a:p>
            <a:pPr marL="1254125" lvl="2" indent="-339725"/>
            <a:r>
              <a:rPr lang="en-US" dirty="0"/>
              <a:t>This may not produce good results since it effectively uses different  proximity measures for each pair of instances</a:t>
            </a:r>
          </a:p>
          <a:p>
            <a:pPr marL="1254125" lvl="2" indent="-339725"/>
            <a:r>
              <a:rPr lang="en-US" dirty="0"/>
              <a:t>Thus, proximities are not comparable</a:t>
            </a:r>
          </a:p>
        </p:txBody>
      </p:sp>
    </p:spTree>
    <p:extLst>
      <p:ext uri="{BB962C8B-B14F-4D97-AF65-F5344CB8AC3E}">
        <p14:creationId xmlns:p14="http://schemas.microsoft.com/office/powerpoint/2010/main" val="7540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146476888</TotalTime>
  <Pages>3</Pages>
  <Words>540</Words>
  <Application>Microsoft Office PowerPoint</Application>
  <PresentationFormat>On-screen Show (4:3)</PresentationFormat>
  <Paragraphs>85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Cambria Math</vt:lpstr>
      <vt:lpstr>Monotype Sorts</vt:lpstr>
      <vt:lpstr>Tahoma</vt:lpstr>
      <vt:lpstr>Times New Roman</vt:lpstr>
      <vt:lpstr>Wingdings</vt:lpstr>
      <vt:lpstr>LC.BRev.FY97</vt:lpstr>
      <vt:lpstr>Visio</vt:lpstr>
      <vt:lpstr>Data Mining  Classification: Alternative Techniques</vt:lpstr>
      <vt:lpstr>Nearest Neighbor Classifiers</vt:lpstr>
      <vt:lpstr>Nearest-Neighbor Classifiers</vt:lpstr>
      <vt:lpstr>Nearest Neighbor Classification</vt:lpstr>
      <vt:lpstr>Nearest Neighbor Classification…</vt:lpstr>
      <vt:lpstr>Nearest Neighbor Classification…</vt:lpstr>
      <vt:lpstr>Nearest Neighbor Classification…</vt:lpstr>
      <vt:lpstr>Nearest-neighbor classifiers</vt:lpstr>
      <vt:lpstr>Nearest Neighbor Classification…</vt:lpstr>
      <vt:lpstr>Nearest Neighbor Classification…</vt:lpstr>
      <vt:lpstr>Improving KNN Efficiency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kumar</cp:lastModifiedBy>
  <cp:revision>385</cp:revision>
  <cp:lastPrinted>2019-10-01T00:08:39Z</cp:lastPrinted>
  <dcterms:created xsi:type="dcterms:W3CDTF">1998-03-18T13:44:31Z</dcterms:created>
  <dcterms:modified xsi:type="dcterms:W3CDTF">2020-02-12T22:35:18Z</dcterms:modified>
</cp:coreProperties>
</file>