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301" r:id="rId9"/>
    <p:sldId id="308" r:id="rId10"/>
    <p:sldId id="309" r:id="rId11"/>
    <p:sldId id="304" r:id="rId12"/>
    <p:sldId id="305" r:id="rId13"/>
    <p:sldId id="307" r:id="rId14"/>
    <p:sldId id="310" r:id="rId15"/>
    <p:sldId id="311" r:id="rId16"/>
    <p:sldId id="263" r:id="rId17"/>
    <p:sldId id="264" r:id="rId18"/>
    <p:sldId id="312" r:id="rId19"/>
    <p:sldId id="313" r:id="rId20"/>
    <p:sldId id="267" r:id="rId21"/>
    <p:sldId id="268" r:id="rId22"/>
    <p:sldId id="314" r:id="rId23"/>
    <p:sldId id="315" r:id="rId24"/>
    <p:sldId id="326" r:id="rId25"/>
    <p:sldId id="327" r:id="rId26"/>
    <p:sldId id="328" r:id="rId27"/>
    <p:sldId id="329" r:id="rId28"/>
    <p:sldId id="330" r:id="rId29"/>
    <p:sldId id="331" r:id="rId30"/>
    <p:sldId id="316" r:id="rId31"/>
    <p:sldId id="317" r:id="rId32"/>
    <p:sldId id="322" r:id="rId33"/>
    <p:sldId id="323" r:id="rId34"/>
    <p:sldId id="324" r:id="rId35"/>
    <p:sldId id="325" r:id="rId36"/>
    <p:sldId id="318" r:id="rId37"/>
    <p:sldId id="319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20" r:id="rId46"/>
    <p:sldId id="321" r:id="rId47"/>
    <p:sldId id="339" r:id="rId48"/>
    <p:sldId id="340" r:id="rId49"/>
    <p:sldId id="300" r:id="rId50"/>
    <p:sldId id="343" r:id="rId51"/>
    <p:sldId id="342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8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2F38A-5D52-6C43-ACC5-3D38C0D7786D}" type="datetimeFigureOut">
              <a:rPr lang="en-US" smtClean="0"/>
              <a:t>4/24/2013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E875A-500D-FD46-B444-98737918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2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Elipses</a:t>
            </a:r>
            <a:r>
              <a:rPr lang="en-US" dirty="0" smtClean="0"/>
              <a:t> are level curves (function is quadratic). If we start on ---- line –gradient goes towards minimum (middle), if not, bounce back and forth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875A-500D-FD46-B444-9873791883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Hessian to be invertible --- positive definite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875A-500D-FD46-B444-9873791883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brief introduction to Stochastic </a:t>
            </a:r>
            <a:r>
              <a:rPr lang="en-US" baseline="0" smtClean="0"/>
              <a:t>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875A-500D-FD46-B444-9873791883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presents the</a:t>
            </a:r>
            <a:r>
              <a:rPr lang="en-US" baseline="0" dirty="0" smtClean="0"/>
              <a:t> formulation of the dual coordinate descent for Logistic Regression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875A-500D-FD46-B444-9873791883B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Beware of logarithmic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875A-500D-FD46-B444-9873791883B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3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 presents survey</a:t>
            </a:r>
            <a:r>
              <a:rPr lang="en-US" baseline="0" dirty="0" smtClean="0"/>
              <a:t> of recent linear methods (most of which we have covered) and compares performance to nonlinear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875A-500D-FD46-B444-9873791883B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Liblinear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libsvm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875A-500D-FD46-B444-9873791883B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0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E1F8-5660-492B-B8F8-80B0D339A108}" type="datetime1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FA36-E0AE-4EBF-982E-0C374AF24C19}" type="datetime1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9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ED6C-AAE4-4CA1-8569-86F6E55A2581}" type="datetime1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2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162B-F7DA-4E59-9D14-3676FE806E5D}" type="datetime1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2894-C98A-438A-8E29-88233899CA61}" type="datetime1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0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23F2-05D6-4739-8FF8-C0BE44CD41C7}" type="datetime1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2F3E-B821-41FC-804D-AA09AD88B667}" type="datetime1">
              <a:rPr lang="en-US" smtClean="0"/>
              <a:t>4/24/2013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1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CFA9-54D8-4931-85BC-14874AB24745}" type="datetime1">
              <a:rPr lang="en-US" smtClean="0"/>
              <a:t>4/24/2013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4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AF1F-29D1-497D-9C38-54D9DD7EAF31}" type="datetime1">
              <a:rPr lang="en-US" smtClean="0"/>
              <a:t>4/24/2013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0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7069-E417-4F59-B799-3F2F943DF4F5}" type="datetime1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E085-7C58-4AED-BA13-04ACA6A9C16F}" type="datetime1">
              <a:rPr lang="en-US" smtClean="0"/>
              <a:t>4/24/2013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4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8CADC-8764-46FF-B6F7-47CC11940544}" type="datetime1">
              <a:rPr lang="en-US" smtClean="0"/>
              <a:t>4/24/2013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B1C0-0793-554B-8903-36BC43271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4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14.xml"/><Relationship Id="rId7" Type="http://schemas.openxmlformats.org/officeDocument/2006/relationships/image" Target="../media/image4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4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Optimization Tutorial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1" y="3886200"/>
            <a:ext cx="7772400" cy="1752600"/>
          </a:xfrm>
        </p:spPr>
        <p:txBody>
          <a:bodyPr/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Pritam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Sukumar</a:t>
            </a:r>
            <a:r>
              <a:rPr lang="en-US" b="1" dirty="0" smtClean="0">
                <a:solidFill>
                  <a:schemeClr val="tx1"/>
                </a:solidFill>
              </a:rPr>
              <a:t> &amp; Daphne Tsatsoulis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CS 546: Machine Learning for Natural Language Processing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</a:rPr>
              <a:t>Gradient Descent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Gradient Descent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46" y="2108199"/>
            <a:ext cx="6012711" cy="25839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Single Step Illustration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02" y="1865236"/>
            <a:ext cx="6025562" cy="38496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H="1">
            <a:off x="4617067" y="1560471"/>
            <a:ext cx="21525" cy="4756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67209" y="3650007"/>
            <a:ext cx="4699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Full Gradient Descent Illustration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 rot="2413828">
            <a:off x="3657653" y="1315355"/>
            <a:ext cx="1578314" cy="4861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413828">
            <a:off x="3934871" y="1573432"/>
            <a:ext cx="1146541" cy="43143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36950" y="1380598"/>
            <a:ext cx="3888199" cy="4730541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7"/>
          </p:cNvCxnSpPr>
          <p:nvPr/>
        </p:nvCxnSpPr>
        <p:spPr>
          <a:xfrm>
            <a:off x="5402722" y="2141612"/>
            <a:ext cx="400067" cy="686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7"/>
          </p:cNvCxnSpPr>
          <p:nvPr/>
        </p:nvCxnSpPr>
        <p:spPr>
          <a:xfrm flipH="1" flipV="1">
            <a:off x="4810791" y="2572086"/>
            <a:ext cx="991998" cy="255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10791" y="2572086"/>
            <a:ext cx="742605" cy="74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4348006" y="2982769"/>
            <a:ext cx="1205390" cy="33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48006" y="2982769"/>
            <a:ext cx="839468" cy="869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638592" y="3650007"/>
            <a:ext cx="548882" cy="202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/>
              <a:t>Gradient Descent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/>
              <a:t>Gradient Descent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Newton’s Method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829073"/>
            <a:ext cx="7708938" cy="384157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768350" y="4656713"/>
            <a:ext cx="7583269" cy="1377519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4923809" y="4186317"/>
            <a:ext cx="446650" cy="877097"/>
          </a:xfrm>
          <a:prstGeom prst="rightBrace">
            <a:avLst>
              <a:gd name="adj1" fmla="val 9172"/>
              <a:gd name="adj2" fmla="val 506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6270835" y="4186316"/>
            <a:ext cx="446650" cy="877097"/>
          </a:xfrm>
          <a:prstGeom prst="rightBrace">
            <a:avLst>
              <a:gd name="adj1" fmla="val 9172"/>
              <a:gd name="adj2" fmla="val 506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93865" y="4848190"/>
            <a:ext cx="164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Inverse Hessian</a:t>
            </a:r>
          </a:p>
        </p:txBody>
      </p:sp>
      <p:sp>
        <p:nvSpPr>
          <p:cNvPr id="9" name="Rectangle 8"/>
          <p:cNvSpPr/>
          <p:nvPr/>
        </p:nvSpPr>
        <p:spPr>
          <a:xfrm>
            <a:off x="6055611" y="4848191"/>
            <a:ext cx="100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Gradient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Newton’s Method Picture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87" y="1292418"/>
            <a:ext cx="6063429" cy="49506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/>
              <a:t>Gradient Descent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/>
              <a:t>Gradient Descent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Subgradient</a:t>
            </a:r>
            <a:r>
              <a:rPr lang="en-US" sz="2000" dirty="0">
                <a:solidFill>
                  <a:srgbClr val="FF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Optimization?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Find the minimum or maximum of an objective function given a set of constraints: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833" y="3209124"/>
            <a:ext cx="5187255" cy="17290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Subgradient</a:t>
            </a:r>
            <a:r>
              <a:rPr lang="en-US" sz="3600" dirty="0" smtClean="0"/>
              <a:t> Descent Motivation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65" y="2098564"/>
            <a:ext cx="4030660" cy="2933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98" y="1711182"/>
            <a:ext cx="7360258" cy="3873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829" y="5356048"/>
            <a:ext cx="6714915" cy="10072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4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Subgradient</a:t>
            </a:r>
            <a:r>
              <a:rPr lang="en-US" sz="3600" dirty="0" smtClean="0"/>
              <a:t> Descent – Algorithm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69205"/>
            <a:ext cx="6299054" cy="27072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/>
              <a:t>Gradient Descent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/>
              <a:t>Gradient Descent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learning and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machine learning :</a:t>
            </a:r>
          </a:p>
          <a:p>
            <a:pPr lvl="1"/>
            <a:r>
              <a:rPr lang="en-US" dirty="0" smtClean="0"/>
              <a:t>Minimize expected loss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given samples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Stochastic Optimization</a:t>
            </a:r>
          </a:p>
          <a:p>
            <a:pPr lvl="1"/>
            <a:r>
              <a:rPr lang="en-US" dirty="0" smtClean="0"/>
              <a:t>Assume loss function is convex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83" y="2756027"/>
            <a:ext cx="3577590" cy="43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34" y="3325004"/>
            <a:ext cx="2425446" cy="3063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Batch (sub)gradient descent for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all examples together in each step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Entire training set examined at each step</a:t>
            </a:r>
          </a:p>
          <a:p>
            <a:r>
              <a:rPr lang="en-US" dirty="0" smtClean="0"/>
              <a:t>Very slow when </a:t>
            </a:r>
            <a:r>
              <a:rPr lang="en-US" i="1" dirty="0" smtClean="0"/>
              <a:t>n </a:t>
            </a:r>
            <a:r>
              <a:rPr lang="en-US" dirty="0" smtClean="0"/>
              <a:t>is very large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75" y="2475265"/>
            <a:ext cx="5502402" cy="15293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6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(sub)gradient descent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13844" y="1689212"/>
            <a:ext cx="8229600" cy="4525963"/>
          </a:xfrm>
        </p:spPr>
        <p:txBody>
          <a:bodyPr/>
          <a:lstStyle/>
          <a:p>
            <a:r>
              <a:rPr lang="en-US" dirty="0" smtClean="0"/>
              <a:t>“Optimize” one example at a time</a:t>
            </a:r>
          </a:p>
          <a:p>
            <a:r>
              <a:rPr lang="en-US" dirty="0" smtClean="0"/>
              <a:t>Choose examples randomly (or reorder and choose in order)</a:t>
            </a:r>
          </a:p>
          <a:p>
            <a:pPr lvl="1"/>
            <a:r>
              <a:rPr lang="en-US" dirty="0" smtClean="0"/>
              <a:t>Learning representative of example distribution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34" y="4464329"/>
            <a:ext cx="5225796" cy="12527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134" y="4045118"/>
            <a:ext cx="1833372" cy="2171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(sub)gradient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Equivalent to online learning (the weight vector </a:t>
            </a:r>
            <a:r>
              <a:rPr lang="en-US" i="1" dirty="0" smtClean="0"/>
              <a:t>w </a:t>
            </a:r>
            <a:r>
              <a:rPr lang="en-US" dirty="0" smtClean="0"/>
              <a:t>changes with every example)</a:t>
            </a:r>
          </a:p>
          <a:p>
            <a:r>
              <a:rPr lang="en-US" dirty="0" smtClean="0"/>
              <a:t>Convergence guaranteed for convex functions (to local minimum)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69" y="2345130"/>
            <a:ext cx="5225796" cy="1252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569" y="1925919"/>
            <a:ext cx="1833372" cy="21717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Stochastic – 1 example per iteration</a:t>
            </a:r>
          </a:p>
          <a:p>
            <a:r>
              <a:rPr lang="en-US" dirty="0" smtClean="0"/>
              <a:t>Batch – All the examples!</a:t>
            </a:r>
          </a:p>
          <a:p>
            <a:r>
              <a:rPr lang="en-US" dirty="0" smtClean="0"/>
              <a:t>Sample Average Approximation (SAA): </a:t>
            </a:r>
          </a:p>
          <a:p>
            <a:pPr lvl="1"/>
            <a:r>
              <a:rPr lang="en-US" dirty="0" smtClean="0"/>
              <a:t>Sample </a:t>
            </a:r>
            <a:r>
              <a:rPr lang="en-US" i="1" dirty="0" smtClean="0"/>
              <a:t>m </a:t>
            </a:r>
            <a:r>
              <a:rPr lang="en-US" dirty="0" smtClean="0"/>
              <a:t>examples at each step and perform SGD on them</a:t>
            </a:r>
          </a:p>
          <a:p>
            <a:r>
              <a:rPr lang="en-US" dirty="0" smtClean="0"/>
              <a:t>Allows for parallelization, but choice of </a:t>
            </a:r>
            <a:r>
              <a:rPr lang="en-US" i="1" dirty="0" smtClean="0"/>
              <a:t>m </a:t>
            </a:r>
            <a:r>
              <a:rPr lang="en-US" dirty="0" smtClean="0"/>
              <a:t>based on heuristics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2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SGD -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Convergence very sensitive to learning rate </a:t>
            </a:r>
          </a:p>
          <a:p>
            <a:pPr marL="457200" lvl="1" indent="0">
              <a:buNone/>
            </a:pPr>
            <a:r>
              <a:rPr lang="en-US" dirty="0" smtClean="0"/>
              <a:t>(   ) (oscillations near solution due to probabilistic nature of sampling)</a:t>
            </a:r>
          </a:p>
          <a:p>
            <a:pPr lvl="1"/>
            <a:r>
              <a:rPr lang="en-US" dirty="0" smtClean="0"/>
              <a:t>Might need to decrease with time to ensure the algorithm converges eventually</a:t>
            </a:r>
          </a:p>
          <a:p>
            <a:r>
              <a:rPr lang="en-US" dirty="0" smtClean="0"/>
              <a:t>Basically – SGD good for machine learning with large data sets!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41" y="2357597"/>
            <a:ext cx="226314" cy="2011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Do We Care?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Linear Classification						Maximum Likelihood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K-Means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390" y="2310014"/>
            <a:ext cx="3091410" cy="913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471" y="5001205"/>
            <a:ext cx="5286443" cy="933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20" y="2104081"/>
            <a:ext cx="3617294" cy="1808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/>
              <a:t>Gradient Descent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/>
              <a:t>Gradient Descent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Formulation</a:t>
            </a:r>
            <a:endParaRPr lang="en-US" sz="3600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360" y="2435805"/>
            <a:ext cx="5436974" cy="73152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9" y="1772375"/>
            <a:ext cx="6993822" cy="320040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9" y="3593801"/>
            <a:ext cx="5967805" cy="32004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71" y="4550154"/>
            <a:ext cx="5576867" cy="12344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New Points</a:t>
            </a:r>
            <a:endParaRPr lang="en-US" sz="36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83" y="4608376"/>
            <a:ext cx="5320263" cy="123444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00" y="1753522"/>
            <a:ext cx="4461734" cy="32004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04" y="2639413"/>
            <a:ext cx="3700130" cy="914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6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Limited Memory Quasi-Newton Methods</a:t>
            </a:r>
            <a:endParaRPr lang="en-US" sz="3600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4" y="1706123"/>
            <a:ext cx="7431575" cy="73152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0" y="5497057"/>
            <a:ext cx="8590252" cy="246888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0" y="4249509"/>
            <a:ext cx="5805604" cy="2468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Limited Memory BFGS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7" y="1948299"/>
            <a:ext cx="8217263" cy="32389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/>
              <a:t>Gradient Descent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/>
              <a:t>Gradient Descent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Coordinate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Minimize along each coordinate direction in turn. Repeat till minimum is found</a:t>
            </a:r>
          </a:p>
          <a:p>
            <a:pPr lvl="1"/>
            <a:r>
              <a:rPr lang="en-US" dirty="0" smtClean="0"/>
              <a:t>One complete cycle of coordinate descent is the same as gradient descent</a:t>
            </a:r>
          </a:p>
          <a:p>
            <a:r>
              <a:rPr lang="en-US" dirty="0" smtClean="0"/>
              <a:t>In some cases, analytical expressions available:</a:t>
            </a:r>
          </a:p>
          <a:p>
            <a:pPr lvl="1"/>
            <a:r>
              <a:rPr lang="en-US" dirty="0" smtClean="0"/>
              <a:t>Example: Dual form of SVM!</a:t>
            </a:r>
          </a:p>
          <a:p>
            <a:r>
              <a:rPr lang="en-US" dirty="0" smtClean="0"/>
              <a:t>Otherwise, numerical methods needed for each iteration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coordinate </a:t>
            </a:r>
            <a:r>
              <a:rPr lang="en-US" dirty="0"/>
              <a:t>d</a:t>
            </a:r>
            <a:r>
              <a:rPr lang="en-US" dirty="0" smtClean="0"/>
              <a:t>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 descent applied to the dual problem</a:t>
            </a:r>
          </a:p>
          <a:p>
            <a:r>
              <a:rPr lang="en-US" dirty="0" smtClean="0"/>
              <a:t>Commonly used to solve the dual problem for SVMs</a:t>
            </a:r>
          </a:p>
          <a:p>
            <a:pPr lvl="1"/>
            <a:r>
              <a:rPr lang="en-US" dirty="0" smtClean="0"/>
              <a:t>Allows for application of the Kernel trick</a:t>
            </a:r>
          </a:p>
          <a:p>
            <a:pPr lvl="1"/>
            <a:r>
              <a:rPr lang="en-US" dirty="0" smtClean="0"/>
              <a:t>Coordinate descent for optimization</a:t>
            </a:r>
          </a:p>
          <a:p>
            <a:r>
              <a:rPr lang="en-US" dirty="0" smtClean="0"/>
              <a:t>In this paper: Dual logistic regression and optimization using coordinate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Prefer Convex Problems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Local (non global) minima and maxima: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21" y="2475414"/>
            <a:ext cx="4913447" cy="32846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Dual form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28" y="2216319"/>
            <a:ext cx="6405372" cy="889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63" y="3972290"/>
            <a:ext cx="3963924" cy="889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63" y="5080899"/>
            <a:ext cx="2848356" cy="27889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Dual form (we let                         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75" y="2193290"/>
            <a:ext cx="6153150" cy="693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8" y="4164923"/>
            <a:ext cx="7431405" cy="569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18" y="5021473"/>
            <a:ext cx="4709160" cy="2857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87" y="3246065"/>
            <a:ext cx="1908810" cy="8321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descent for dual 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Along each coordinate direction: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6" y="1704593"/>
            <a:ext cx="7431405" cy="569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16" y="2561144"/>
            <a:ext cx="4709160" cy="285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82114"/>
            <a:ext cx="8515350" cy="105841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descent for dual 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analytical expression available</a:t>
            </a:r>
          </a:p>
          <a:p>
            <a:pPr lvl="1"/>
            <a:r>
              <a:rPr lang="en-US" dirty="0" smtClean="0"/>
              <a:t>Use numerical optimization (Newton’s method/bisection method/BFGS/…)to iterate along each direction</a:t>
            </a:r>
          </a:p>
          <a:p>
            <a:r>
              <a:rPr lang="en-US" dirty="0" smtClean="0"/>
              <a:t>Beware of log!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515350" cy="10584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descent for dual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Maximum Entropy (ME) is extension of LR to multi-class problems</a:t>
            </a:r>
          </a:p>
          <a:p>
            <a:pPr lvl="1"/>
            <a:r>
              <a:rPr lang="en-US" dirty="0" smtClean="0"/>
              <a:t>In each </a:t>
            </a:r>
            <a:r>
              <a:rPr lang="en-US" dirty="0" err="1" smtClean="0"/>
              <a:t>iteartion</a:t>
            </a:r>
            <a:r>
              <a:rPr lang="en-US" dirty="0" smtClean="0"/>
              <a:t>, solve in two levels:</a:t>
            </a:r>
          </a:p>
          <a:p>
            <a:pPr lvl="2"/>
            <a:r>
              <a:rPr lang="en-US" dirty="0" smtClean="0"/>
              <a:t>Outer level – Consider block of variables at a time</a:t>
            </a:r>
          </a:p>
          <a:p>
            <a:pPr lvl="3"/>
            <a:r>
              <a:rPr lang="en-US" dirty="0" smtClean="0"/>
              <a:t>Each block has all labels and </a:t>
            </a:r>
            <a:r>
              <a:rPr lang="en-US" b="1" dirty="0" smtClean="0"/>
              <a:t>one </a:t>
            </a:r>
            <a:r>
              <a:rPr lang="en-US" dirty="0" smtClean="0"/>
              <a:t>example</a:t>
            </a:r>
          </a:p>
          <a:p>
            <a:pPr lvl="2"/>
            <a:r>
              <a:rPr lang="en-US" dirty="0" smtClean="0"/>
              <a:t>Inner level – </a:t>
            </a:r>
            <a:r>
              <a:rPr lang="en-US" dirty="0" err="1" smtClean="0"/>
              <a:t>Subproblem</a:t>
            </a:r>
            <a:r>
              <a:rPr lang="en-US" dirty="0" smtClean="0"/>
              <a:t> solved by dual coordinate descent</a:t>
            </a:r>
          </a:p>
          <a:p>
            <a:r>
              <a:rPr lang="en-US" dirty="0" smtClean="0"/>
              <a:t>Can also be solved similar to online CRF (</a:t>
            </a:r>
            <a:r>
              <a:rPr lang="en-US" dirty="0" err="1" smtClean="0"/>
              <a:t>exponentiated</a:t>
            </a:r>
            <a:r>
              <a:rPr lang="en-US" dirty="0" smtClean="0"/>
              <a:t> gradient methods)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/>
              <a:t>Gradient Descent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/>
              <a:t>Gradient Descent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scale linear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(usually) has large number of features</a:t>
            </a:r>
            <a:r>
              <a:rPr lang="en-US" smtClean="0"/>
              <a:t>, examples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Nonlinear classifiers (including kernel methods) more accurate, but slow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scale linear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classifiers less accurate, but at least an order of magnitude faster</a:t>
            </a:r>
          </a:p>
          <a:p>
            <a:pPr lvl="1"/>
            <a:r>
              <a:rPr lang="en-US" dirty="0"/>
              <a:t>Loss in accuracy lower with increase in number of examples</a:t>
            </a:r>
          </a:p>
          <a:p>
            <a:r>
              <a:rPr lang="en-US" dirty="0" smtClean="0"/>
              <a:t>Speed usually dependent on more than algorithm order</a:t>
            </a:r>
          </a:p>
          <a:p>
            <a:pPr lvl="1"/>
            <a:r>
              <a:rPr lang="en-US" dirty="0" smtClean="0"/>
              <a:t>Memory/disk capacity</a:t>
            </a:r>
          </a:p>
          <a:p>
            <a:pPr lvl="1"/>
            <a:r>
              <a:rPr lang="en-US" dirty="0" smtClean="0"/>
              <a:t>Parallelizability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scale linear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 of optimization method depends on:</a:t>
            </a:r>
          </a:p>
          <a:p>
            <a:pPr lvl="1"/>
            <a:r>
              <a:rPr lang="en-US" dirty="0" smtClean="0"/>
              <a:t>Data property</a:t>
            </a:r>
          </a:p>
          <a:p>
            <a:pPr lvl="2"/>
            <a:r>
              <a:rPr lang="en-US" dirty="0" smtClean="0"/>
              <a:t>Number of examples, features</a:t>
            </a:r>
          </a:p>
          <a:p>
            <a:pPr lvl="2"/>
            <a:r>
              <a:rPr lang="en-US" dirty="0" err="1" smtClean="0"/>
              <a:t>Sparsity</a:t>
            </a:r>
            <a:endParaRPr lang="en-US" dirty="0" smtClean="0"/>
          </a:p>
          <a:p>
            <a:pPr lvl="1"/>
            <a:r>
              <a:rPr lang="en-US" dirty="0" smtClean="0"/>
              <a:t>Formulation of problem</a:t>
            </a:r>
          </a:p>
          <a:p>
            <a:pPr lvl="2"/>
            <a:r>
              <a:rPr lang="en-US" dirty="0" smtClean="0"/>
              <a:t>Differentiability</a:t>
            </a:r>
          </a:p>
          <a:p>
            <a:pPr lvl="2"/>
            <a:r>
              <a:rPr lang="en-US" dirty="0" smtClean="0"/>
              <a:t>Convergence properties</a:t>
            </a:r>
          </a:p>
          <a:p>
            <a:pPr lvl="1"/>
            <a:r>
              <a:rPr lang="en-US" dirty="0" smtClean="0"/>
              <a:t>Primal </a:t>
            </a:r>
            <a:r>
              <a:rPr lang="en-US" dirty="0" err="1" smtClean="0"/>
              <a:t>vs</a:t>
            </a:r>
            <a:r>
              <a:rPr lang="en-US" dirty="0" smtClean="0"/>
              <a:t> dual</a:t>
            </a:r>
          </a:p>
          <a:p>
            <a:pPr lvl="1"/>
            <a:r>
              <a:rPr lang="en-US" dirty="0" smtClean="0"/>
              <a:t>Low order </a:t>
            </a:r>
            <a:r>
              <a:rPr lang="en-US" dirty="0" err="1" smtClean="0"/>
              <a:t>vs</a:t>
            </a:r>
            <a:r>
              <a:rPr lang="en-US" dirty="0" smtClean="0"/>
              <a:t> high order 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1" y="4363807"/>
            <a:ext cx="2705100" cy="1968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72" y="1824678"/>
            <a:ext cx="3356899" cy="2264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Convex Functions and Sets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0" y="1673802"/>
            <a:ext cx="8799741" cy="301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719" y="2178577"/>
            <a:ext cx="4999291" cy="301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70" y="4062055"/>
            <a:ext cx="7242048" cy="301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0061" y="4665559"/>
            <a:ext cx="2299840" cy="3017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 gap goes down with increase in number of features</a:t>
            </a:r>
          </a:p>
          <a:p>
            <a:r>
              <a:rPr lang="en-US" dirty="0" smtClean="0"/>
              <a:t>Training, testing time for linear classifiers is much faster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91" y="3668645"/>
            <a:ext cx="8933607" cy="270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Important Convex Functions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60" y="1886215"/>
            <a:ext cx="4242538" cy="3426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43985"/>
            <a:ext cx="4119261" cy="25143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Convex Optimization Problem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255" y="2500968"/>
            <a:ext cx="5694002" cy="1720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Lagrangian</a:t>
            </a:r>
            <a:r>
              <a:rPr lang="en-US" sz="3600" dirty="0" smtClean="0"/>
              <a:t> Dual</a:t>
            </a:r>
            <a:endParaRPr lang="en-US" sz="3600" dirty="0"/>
          </a:p>
        </p:txBody>
      </p:sp>
      <p:pic>
        <p:nvPicPr>
          <p:cNvPr id="5" name="Picture 4" descr="Screen Shot 2013-04-23 at 12.4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9" y="1320782"/>
            <a:ext cx="7759687" cy="50533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7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74364" y="806571"/>
            <a:ext cx="8229600" cy="5302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sz="2400" b="1" dirty="0" smtClean="0">
                <a:solidFill>
                  <a:srgbClr val="000000"/>
                </a:solidFill>
              </a:rPr>
              <a:t>       </a:t>
            </a:r>
            <a:r>
              <a:rPr lang="en-US" sz="2000" dirty="0" smtClean="0"/>
              <a:t>Gradient Descent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smtClean="0">
                <a:solidFill>
                  <a:srgbClr val="000000"/>
                </a:solidFill>
              </a:rPr>
              <a:t>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 smtClean="0"/>
              <a:t>Tewari</a:t>
            </a:r>
            <a:r>
              <a:rPr lang="en-US" sz="1500" dirty="0"/>
              <a:t>, </a:t>
            </a:r>
            <a:r>
              <a:rPr lang="en-US" sz="1500" dirty="0" smtClean="0"/>
              <a:t>presented </a:t>
            </a:r>
            <a:r>
              <a:rPr lang="en-US" sz="1500" dirty="0"/>
              <a:t>at ICML'10</a:t>
            </a:r>
            <a:endParaRPr lang="en-US" sz="15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	Trust Region Newton method for large-scale logistic regression, C</a:t>
            </a:r>
            <a:r>
              <a:rPr lang="en-US" sz="1800" dirty="0">
                <a:solidFill>
                  <a:srgbClr val="000000"/>
                </a:solidFill>
              </a:rPr>
              <a:t>.-J. Lin, R. C. 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	and </a:t>
            </a:r>
            <a:r>
              <a:rPr lang="en-US" sz="1800" dirty="0">
                <a:solidFill>
                  <a:srgbClr val="000000"/>
                </a:solidFill>
              </a:rPr>
              <a:t>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Dual Coordinate Descent Methods for logistic regression and maximum entropy 	models, </a:t>
            </a:r>
            <a:r>
              <a:rPr lang="en-US" sz="1800" dirty="0" smtClean="0"/>
              <a:t>H</a:t>
            </a:r>
            <a:r>
              <a:rPr lang="en-US" sz="1800" dirty="0"/>
              <a:t>.-F. Yu, F.-L. Huang, and C.-J. Lin, . Machine Learning Journal, 2011</a:t>
            </a:r>
            <a:endParaRPr lang="en-US" sz="1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Recent Advances of Large-scale linear classification, </a:t>
            </a:r>
            <a:r>
              <a:rPr lang="en-US" sz="1800" dirty="0"/>
              <a:t>G.-X. Yuan, C.-H. Ho, and C.-J. </a:t>
            </a:r>
            <a:r>
              <a:rPr lang="en-US" sz="1800" dirty="0" smtClean="0"/>
              <a:t>	Lin</a:t>
            </a:r>
            <a:r>
              <a:rPr lang="en-US" sz="1800" dirty="0"/>
              <a:t>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}&#10;\min_h L(h) = \mathbf{E} \left[ \mbox{loss} (h(x), y) \right] \nonumber&#10;\end{align}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min_\alpha D(\alpha) = \frac{1}{2} \alpha^T Q \alpha - \displaystyle\sum_{i=1}^l \alpha_i$ 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Subject to $ 0 \leq \alpha \leq C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textbf{Minimize: } $P(w) = C \displaystyle\sum_{i=1}^n \log \left(1 + e^{-y_i w^T x_i} \right) + \frac{1}{2} w^T w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min_\alpha D(\alpha) = \frac{1}{2} \alpha^T Q \alpha + \displaystyle\sum_{i:\alpha_i&gt;0} \alpha_i \log \alpha_i + \displaystyle\sum_{i:\alpha_i&lt;C} (C - \alpha_i) \log(C - \alpha_i) $  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Subject to $0 \leq \alpha \leq C$, and $Q_{ij} = y_i y_j x_i^Tx_j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w = \displaystyle\sum_{i=1}^n \alpha_i y_i x_i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min_\alpha D(\alpha) = \frac{1}{2} \alpha^T Q \alpha + \displaystyle\sum_{i:\alpha_i&gt;0} \alpha_i \log \alpha_i + \displaystyle\sum_{i:\alpha_i&lt;C} (C - \alpha_i) \log(C - \alpha_i) $  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Subject to $0 \leq \alpha \leq C$, and $Q_{ij} = y_i y_j x_i^Tx_j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min_z g(z) = \frac{a}{2} z^2 + bz + (c_1 + z) \log(c_1 + z) + (c_2 - z)\log(c_2 - z)$ &#10;&#10;Subject to: $-c_1 \leq z \leq c_2$ &#10;&#10;where $c_1 = \alpha_i, c_2 = C - \alpha_i, a = Q_{ii}$ and $ b = (Q\alpha)_i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min_z g(z) = \frac{a}{2} z^2 + bz + (c_1 + z) \log(c_1 + z) + (c_2 - z)\log(c_2 - z)$ &#10;&#10;Subject to: $-c_1 \leq z \leq c_2$ &#10;&#10;where $c_1 = \alpha_i, c_2 = C - \alpha_i, a = Q_{ii}$ and $ b = (Q\alpha)_i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}&#10;(x_i, y_i) \mbox{ } i = 1,2...m \nonumber&#10;\end{align}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}&#10;w^{(k+1)} \leftarrow w^{(k)} - \eta_t \left( \frac{1}{n} \displaystyle\sum_{i=1}^n\frac{\partial L(w, x_i, y_i)}{\partial w} \right) \nonumber&#10;\end{align}&#10;&#10;\begin{center}&#10;where $L$ is the regularized loss function&#10;\end{center}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\begin{align}&#10;w^{(k+1)} \leftarrow w^{(k)} - \eta_t \frac{\partial L(w, x_i, y_i)}{\partial w} \nonumber&#10;\end{align}&#10;&#10;\begin{center}&#10;where $L$ is the regularized loss function&#10;\end{center}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for $i = 1$ to $n$: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\begin{align}&#10;w^{(k+1)} \leftarrow w^{(k)} - \eta_t \frac{\partial L(w, x_i, y_i)}{\partial w} \nonumber&#10;\end{align}&#10;&#10;\begin{center}&#10;where $L$ is the regularized loss function&#10;\end{center}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for $i = 1$ to $n$: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ta_t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min_w P(w) = C \displaystyle\sum_{i=1}^l \max (1 - y_i w^T x_i,0) + \frac{1}{2} w^T w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5200</TotalTime>
  <Words>905</Words>
  <Application>Microsoft Office PowerPoint</Application>
  <PresentationFormat>On-screen Show (4:3)</PresentationFormat>
  <Paragraphs>403</Paragraphs>
  <Slides>51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Optimization Tutorial</vt:lpstr>
      <vt:lpstr>What is Optimization?</vt:lpstr>
      <vt:lpstr>Why Do We Care?</vt:lpstr>
      <vt:lpstr>Prefer Convex Problems</vt:lpstr>
      <vt:lpstr>Convex Functions and Sets</vt:lpstr>
      <vt:lpstr>Important Convex Functions</vt:lpstr>
      <vt:lpstr>Convex Optimization Problem</vt:lpstr>
      <vt:lpstr>Lagrangian Dual</vt:lpstr>
      <vt:lpstr>PowerPoint Presentation</vt:lpstr>
      <vt:lpstr>PowerPoint Presentation</vt:lpstr>
      <vt:lpstr>Gradient Descent</vt:lpstr>
      <vt:lpstr>Single Step Illustration</vt:lpstr>
      <vt:lpstr>Full Gradient Descent Illustration</vt:lpstr>
      <vt:lpstr>PowerPoint Presentation</vt:lpstr>
      <vt:lpstr>PowerPoint Presentation</vt:lpstr>
      <vt:lpstr>Newton’s Method</vt:lpstr>
      <vt:lpstr>Newton’s Method Picture</vt:lpstr>
      <vt:lpstr>PowerPoint Presentation</vt:lpstr>
      <vt:lpstr>PowerPoint Presentation</vt:lpstr>
      <vt:lpstr>Subgradient Descent Motivation</vt:lpstr>
      <vt:lpstr>Subgradient Descent – Algorithm</vt:lpstr>
      <vt:lpstr>PowerPoint Presentation</vt:lpstr>
      <vt:lpstr>PowerPoint Presentation</vt:lpstr>
      <vt:lpstr>Online learning and optimization</vt:lpstr>
      <vt:lpstr>Batch (sub)gradient descent for ML</vt:lpstr>
      <vt:lpstr>Stochastic (sub)gradient descent</vt:lpstr>
      <vt:lpstr>Stochastic (sub)gradient descent</vt:lpstr>
      <vt:lpstr>Hybrid!</vt:lpstr>
      <vt:lpstr>SGD - Issues</vt:lpstr>
      <vt:lpstr>PowerPoint Presentation</vt:lpstr>
      <vt:lpstr>PowerPoint Presentation</vt:lpstr>
      <vt:lpstr>Problem Formulation</vt:lpstr>
      <vt:lpstr>New Points</vt:lpstr>
      <vt:lpstr>Limited Memory Quasi-Newton Methods</vt:lpstr>
      <vt:lpstr>Limited Memory BFGS</vt:lpstr>
      <vt:lpstr>PowerPoint Presentation</vt:lpstr>
      <vt:lpstr>PowerPoint Presentation</vt:lpstr>
      <vt:lpstr>Coordinate descent</vt:lpstr>
      <vt:lpstr>Dual coordinate descent</vt:lpstr>
      <vt:lpstr>Dual form of SVM</vt:lpstr>
      <vt:lpstr>Dual form of LR</vt:lpstr>
      <vt:lpstr>Coordinate descent for dual LR</vt:lpstr>
      <vt:lpstr>Coordinate descent for dual LR</vt:lpstr>
      <vt:lpstr>Coordinate descent for dual ME</vt:lpstr>
      <vt:lpstr>PowerPoint Presentation</vt:lpstr>
      <vt:lpstr>PowerPoint Presentation</vt:lpstr>
      <vt:lpstr>Large scale linear classification</vt:lpstr>
      <vt:lpstr>Large scale linear classification</vt:lpstr>
      <vt:lpstr>Large scale linear classification</vt:lpstr>
      <vt:lpstr>Comparison of performance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Daphne Tsatsoulis</dc:creator>
  <cp:lastModifiedBy>pritamps</cp:lastModifiedBy>
  <cp:revision>46</cp:revision>
  <dcterms:created xsi:type="dcterms:W3CDTF">2013-04-17T14:39:31Z</dcterms:created>
  <dcterms:modified xsi:type="dcterms:W3CDTF">2013-04-24T20:36:19Z</dcterms:modified>
</cp:coreProperties>
</file>