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6"/>
  </p:notesMasterIdLst>
  <p:handoutMasterIdLst>
    <p:handoutMasterId r:id="rId37"/>
  </p:handoutMasterIdLst>
  <p:sldIdLst>
    <p:sldId id="256" r:id="rId2"/>
    <p:sldId id="278" r:id="rId3"/>
    <p:sldId id="284" r:id="rId4"/>
    <p:sldId id="285" r:id="rId5"/>
    <p:sldId id="259" r:id="rId6"/>
    <p:sldId id="261" r:id="rId7"/>
    <p:sldId id="305" r:id="rId8"/>
    <p:sldId id="306" r:id="rId9"/>
    <p:sldId id="264" r:id="rId10"/>
    <p:sldId id="307" r:id="rId11"/>
    <p:sldId id="308" r:id="rId12"/>
    <p:sldId id="309" r:id="rId13"/>
    <p:sldId id="310" r:id="rId14"/>
    <p:sldId id="262" r:id="rId15"/>
    <p:sldId id="311" r:id="rId16"/>
    <p:sldId id="312" r:id="rId17"/>
    <p:sldId id="287" r:id="rId18"/>
    <p:sldId id="289" r:id="rId19"/>
    <p:sldId id="313" r:id="rId20"/>
    <p:sldId id="291" r:id="rId21"/>
    <p:sldId id="292" r:id="rId22"/>
    <p:sldId id="293" r:id="rId23"/>
    <p:sldId id="288" r:id="rId24"/>
    <p:sldId id="290" r:id="rId25"/>
    <p:sldId id="296" r:id="rId26"/>
    <p:sldId id="297" r:id="rId27"/>
    <p:sldId id="298" r:id="rId28"/>
    <p:sldId id="299" r:id="rId29"/>
    <p:sldId id="300" r:id="rId30"/>
    <p:sldId id="301" r:id="rId31"/>
    <p:sldId id="304" r:id="rId32"/>
    <p:sldId id="273" r:id="rId33"/>
    <p:sldId id="303" r:id="rId34"/>
    <p:sldId id="260" r:id="rId35"/>
  </p:sldIdLst>
  <p:sldSz cx="9144000" cy="5143500" type="screen16x9"/>
  <p:notesSz cx="6858000" cy="9144000"/>
  <p:embeddedFontLst>
    <p:embeddedFont>
      <p:font typeface="Candara" panose="020E0502030303020204" pitchFamily="34" charset="0"/>
      <p:regular r:id="rId38"/>
      <p:bold r:id="rId39"/>
      <p:italic r:id="rId40"/>
      <p:boldItalic r:id="rId41"/>
    </p:embeddedFont>
    <p:embeddedFont>
      <p:font typeface="Roboto Condensed" panose="020B0604020202020204" charset="0"/>
      <p:regular r:id="rId42"/>
      <p:bold r:id="rId43"/>
      <p:italic r:id="rId44"/>
      <p:boldItalic r:id="rId45"/>
    </p:embeddedFont>
    <p:embeddedFont>
      <p:font typeface="Yu Gothic" panose="020B0400000000000000" pitchFamily="34" charset="-128"/>
      <p:regular r:id="rId46"/>
      <p:bold r:id="rId47"/>
    </p:embeddedFont>
    <p:embeddedFont>
      <p:font typeface="Cambria Math" panose="02040503050406030204" pitchFamily="18" charset="0"/>
      <p:regular r:id="rId48"/>
    </p:embeddedFont>
    <p:embeddedFont>
      <p:font typeface="Oswald"/>
      <p:regular r:id="rId49"/>
      <p:bold r:id="rId50"/>
    </p:embeddedFont>
    <p:embeddedFont>
      <p:font typeface="Trebuchet MS" panose="020B0603020202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8C588"/>
    <a:srgbClr val="FF7C80"/>
    <a:srgbClr val="FF5050"/>
    <a:srgbClr val="AB7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1B265-7835-4C9B-B27D-D6C25B43463A}">
  <a:tblStyle styleId="{9821B265-7835-4C9B-B27D-D6C25B43463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293" y="86"/>
      </p:cViewPr>
      <p:guideLst>
        <p:guide orient="horz" pos="1620"/>
        <p:guide pos="2880"/>
      </p:guideLst>
    </p:cSldViewPr>
  </p:slideViewPr>
  <p:notesTextViewPr>
    <p:cViewPr>
      <p:scale>
        <a:sx n="1" d="1"/>
        <a:sy n="1" d="1"/>
      </p:scale>
      <p:origin x="0" y="0"/>
    </p:cViewPr>
  </p:notesTextViewPr>
  <p:notesViewPr>
    <p:cSldViewPr snapToGrid="0">
      <p:cViewPr varScale="1">
        <p:scale>
          <a:sx n="71" d="100"/>
          <a:sy n="71" d="100"/>
        </p:scale>
        <p:origin x="2803"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43DF84-8042-463F-B1D6-C379904BF219}" type="datetimeFigureOut">
              <a:rPr lang="en-IN" smtClean="0"/>
              <a:t>20-11-2017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56257C-EB82-4124-9A46-635AC15EE9A2}" type="slidenum">
              <a:rPr lang="en-IN" smtClean="0"/>
              <a:t>‹#›</a:t>
            </a:fld>
            <a:endParaRPr lang="en-IN"/>
          </a:p>
        </p:txBody>
      </p:sp>
    </p:spTree>
    <p:extLst>
      <p:ext uri="{BB962C8B-B14F-4D97-AF65-F5344CB8AC3E}">
        <p14:creationId xmlns:p14="http://schemas.microsoft.com/office/powerpoint/2010/main" val="535530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261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4099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754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113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35870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266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011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17158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9916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89883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09628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5998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82787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12898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79299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91407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69280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52344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3654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495868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6634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176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249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5695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4BB5D9"/>
        </a:solidFill>
        <a:effectLst/>
      </p:bgPr>
    </p:bg>
    <p:spTree>
      <p:nvGrpSpPr>
        <p:cNvPr id="1" name="Shape 8"/>
        <p:cNvGrpSpPr/>
        <p:nvPr/>
      </p:nvGrpSpPr>
      <p:grpSpPr>
        <a:xfrm>
          <a:off x="0" y="0"/>
          <a:ext cx="0" cy="0"/>
          <a:chOff x="0" y="0"/>
          <a:chExt cx="0" cy="0"/>
        </a:xfrm>
      </p:grpSpPr>
      <p:grpSp>
        <p:nvGrpSpPr>
          <p:cNvPr id="9" name="Shape 9"/>
          <p:cNvGrpSpPr/>
          <p:nvPr/>
        </p:nvGrpSpPr>
        <p:grpSpPr>
          <a:xfrm>
            <a:off x="5609666" y="2185857"/>
            <a:ext cx="3534604" cy="3432787"/>
            <a:chOff x="6172200" y="2656117"/>
            <a:chExt cx="2971754" cy="2886150"/>
          </a:xfrm>
        </p:grpSpPr>
        <p:sp>
          <p:nvSpPr>
            <p:cNvPr id="10" name="Shape 10"/>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9208678" flipH="1">
              <a:off x="6287617" y="4657701"/>
              <a:ext cx="229659" cy="571018"/>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5" name="Shape 15"/>
          <p:cNvGrpSpPr/>
          <p:nvPr/>
        </p:nvGrpSpPr>
        <p:grpSpPr>
          <a:xfrm>
            <a:off x="-22" y="-324543"/>
            <a:ext cx="3068579" cy="1910875"/>
            <a:chOff x="-32" y="-215963"/>
            <a:chExt cx="2163561" cy="1347300"/>
          </a:xfrm>
        </p:grpSpPr>
        <p:sp>
          <p:nvSpPr>
            <p:cNvPr id="16" name="Shape 16"/>
            <p:cNvSpPr/>
            <p:nvPr/>
          </p:nvSpPr>
          <p:spPr>
            <a:xfrm rot="-1591408" flipH="1">
              <a:off x="1362168" y="-63166"/>
              <a:ext cx="205102" cy="509980"/>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rot="-1591339" flipH="1">
              <a:off x="892400" y="-169346"/>
              <a:ext cx="504373" cy="1254067"/>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rot="-1591322" flipH="1">
              <a:off x="1818452" y="-76291"/>
              <a:ext cx="229659" cy="571018"/>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1" name="Shape 21"/>
          <p:cNvSpPr txBox="1">
            <a:spLocks noGrp="1"/>
          </p:cNvSpPr>
          <p:nvPr>
            <p:ph type="ctrTitle"/>
          </p:nvPr>
        </p:nvSpPr>
        <p:spPr>
          <a:xfrm>
            <a:off x="685800" y="2753825"/>
            <a:ext cx="5671500" cy="1159800"/>
          </a:xfrm>
          <a:prstGeom prst="rect">
            <a:avLst/>
          </a:prstGeom>
        </p:spPr>
        <p:txBody>
          <a:bodyPr lIns="91425" tIns="91425" rIns="91425" bIns="91425" anchor="b" anchorCtr="0"/>
          <a:lstStyle>
            <a:lvl1pPr lvl="0">
              <a:spcBef>
                <a:spcPts val="0"/>
              </a:spcBef>
              <a:buClr>
                <a:srgbClr val="FFFFFF"/>
              </a:buClr>
              <a:buSzPct val="100000"/>
              <a:defRPr sz="5000">
                <a:solidFill>
                  <a:srgbClr val="FFFFFF"/>
                </a:solidFill>
                <a:latin typeface="Candara" panose="020E0502030303020204" pitchFamily="34" charset="0"/>
              </a:defRPr>
            </a:lvl1pPr>
            <a:lvl2pPr lvl="1">
              <a:spcBef>
                <a:spcPts val="0"/>
              </a:spcBef>
              <a:buClr>
                <a:srgbClr val="FFFFFF"/>
              </a:buClr>
              <a:buSzPct val="100000"/>
              <a:defRPr sz="5000">
                <a:solidFill>
                  <a:srgbClr val="FFFFFF"/>
                </a:solidFill>
              </a:defRPr>
            </a:lvl2pPr>
            <a:lvl3pPr lvl="2">
              <a:spcBef>
                <a:spcPts val="0"/>
              </a:spcBef>
              <a:buClr>
                <a:srgbClr val="FFFFFF"/>
              </a:buClr>
              <a:buSzPct val="100000"/>
              <a:defRPr sz="5000">
                <a:solidFill>
                  <a:srgbClr val="FFFFFF"/>
                </a:solidFill>
              </a:defRPr>
            </a:lvl3pPr>
            <a:lvl4pPr lvl="3">
              <a:spcBef>
                <a:spcPts val="0"/>
              </a:spcBef>
              <a:buClr>
                <a:srgbClr val="FFFFFF"/>
              </a:buClr>
              <a:buSzPct val="100000"/>
              <a:defRPr sz="5000">
                <a:solidFill>
                  <a:srgbClr val="FFFFFF"/>
                </a:solidFill>
              </a:defRPr>
            </a:lvl4pPr>
            <a:lvl5pPr lvl="4">
              <a:spcBef>
                <a:spcPts val="0"/>
              </a:spcBef>
              <a:buClr>
                <a:srgbClr val="FFFFFF"/>
              </a:buClr>
              <a:buSzPct val="100000"/>
              <a:defRPr sz="5000">
                <a:solidFill>
                  <a:srgbClr val="FFFFFF"/>
                </a:solidFill>
              </a:defRPr>
            </a:lvl5pPr>
            <a:lvl6pPr lvl="5">
              <a:spcBef>
                <a:spcPts val="0"/>
              </a:spcBef>
              <a:buClr>
                <a:srgbClr val="FFFFFF"/>
              </a:buClr>
              <a:buSzPct val="100000"/>
              <a:defRPr sz="5000">
                <a:solidFill>
                  <a:srgbClr val="FFFFFF"/>
                </a:solidFill>
              </a:defRPr>
            </a:lvl6pPr>
            <a:lvl7pPr lvl="6">
              <a:spcBef>
                <a:spcPts val="0"/>
              </a:spcBef>
              <a:buClr>
                <a:srgbClr val="FFFFFF"/>
              </a:buClr>
              <a:buSzPct val="100000"/>
              <a:defRPr sz="5000">
                <a:solidFill>
                  <a:srgbClr val="FFFFFF"/>
                </a:solidFill>
              </a:defRPr>
            </a:lvl7pPr>
            <a:lvl8pPr lvl="7">
              <a:spcBef>
                <a:spcPts val="0"/>
              </a:spcBef>
              <a:buClr>
                <a:srgbClr val="FFFFFF"/>
              </a:buClr>
              <a:buSzPct val="100000"/>
              <a:defRPr sz="5000">
                <a:solidFill>
                  <a:srgbClr val="FFFFFF"/>
                </a:solidFill>
              </a:defRPr>
            </a:lvl8pPr>
            <a:lvl9pPr lvl="8">
              <a:spcBef>
                <a:spcPts val="0"/>
              </a:spcBef>
              <a:buClr>
                <a:srgbClr val="FFFFFF"/>
              </a:buClr>
              <a:buSzPct val="100000"/>
              <a:defRPr sz="5000">
                <a:solidFill>
                  <a:srgbClr val="FFFFFF"/>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9900"/>
        </a:solidFill>
        <a:effectLst/>
      </p:bgPr>
    </p:bg>
    <p:spTree>
      <p:nvGrpSpPr>
        <p:cNvPr id="1" name="Shape 22"/>
        <p:cNvGrpSpPr/>
        <p:nvPr/>
      </p:nvGrpSpPr>
      <p:grpSpPr>
        <a:xfrm>
          <a:off x="0" y="0"/>
          <a:ext cx="0" cy="0"/>
          <a:chOff x="0" y="0"/>
          <a:chExt cx="0" cy="0"/>
        </a:xfrm>
      </p:grpSpPr>
      <p:grpSp>
        <p:nvGrpSpPr>
          <p:cNvPr id="23" name="Shape 23"/>
          <p:cNvGrpSpPr/>
          <p:nvPr/>
        </p:nvGrpSpPr>
        <p:grpSpPr>
          <a:xfrm>
            <a:off x="6172200" y="2656117"/>
            <a:ext cx="2971754" cy="2886150"/>
            <a:chOff x="6172200" y="2656117"/>
            <a:chExt cx="2971754" cy="2886150"/>
          </a:xfrm>
        </p:grpSpPr>
        <p:sp>
          <p:nvSpPr>
            <p:cNvPr id="24" name="Shape 24"/>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rot="9208606" flipH="1">
              <a:off x="7481789" y="4276912"/>
              <a:ext cx="408796" cy="1016449"/>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rot="9208678" flipH="1">
              <a:off x="6287617" y="4657701"/>
              <a:ext cx="229659" cy="571018"/>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29" name="Shape 29"/>
          <p:cNvGrpSpPr/>
          <p:nvPr/>
        </p:nvGrpSpPr>
        <p:grpSpPr>
          <a:xfrm>
            <a:off x="-32" y="-228026"/>
            <a:ext cx="2163561" cy="1347300"/>
            <a:chOff x="-32" y="-215963"/>
            <a:chExt cx="2163561" cy="1347300"/>
          </a:xfrm>
        </p:grpSpPr>
        <p:sp>
          <p:nvSpPr>
            <p:cNvPr id="30" name="Shape 30"/>
            <p:cNvSpPr/>
            <p:nvPr/>
          </p:nvSpPr>
          <p:spPr>
            <a:xfrm rot="-1591408" flipH="1">
              <a:off x="1362168" y="-63166"/>
              <a:ext cx="205102" cy="509980"/>
            </a:xfrm>
            <a:prstGeom prst="flowChartManualInpu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rot="-1591371" flipH="1">
              <a:off x="239462" y="-151890"/>
              <a:ext cx="434753" cy="1080979"/>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rot="-1591339" flipH="1">
              <a:off x="892400" y="-169346"/>
              <a:ext cx="504373" cy="1254067"/>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591322" flipH="1">
              <a:off x="1818452" y="-76291"/>
              <a:ext cx="229659" cy="571018"/>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5" name="Shape 35"/>
          <p:cNvSpPr txBox="1">
            <a:spLocks noGrp="1"/>
          </p:cNvSpPr>
          <p:nvPr>
            <p:ph type="ctrTitle"/>
          </p:nvPr>
        </p:nvSpPr>
        <p:spPr>
          <a:xfrm>
            <a:off x="685800" y="2421550"/>
            <a:ext cx="5074500" cy="1159800"/>
          </a:xfrm>
          <a:prstGeom prst="rect">
            <a:avLst/>
          </a:prstGeom>
        </p:spPr>
        <p:txBody>
          <a:bodyPr lIns="91425" tIns="91425" rIns="91425" bIns="91425" anchor="b" anchorCtr="0"/>
          <a:lstStyle>
            <a:lvl1pPr lvl="0" rtl="0">
              <a:spcBef>
                <a:spcPts val="0"/>
              </a:spcBef>
              <a:buClr>
                <a:srgbClr val="FFFFFF"/>
              </a:buClr>
              <a:buSzPct val="100000"/>
              <a:defRPr sz="3600">
                <a:solidFill>
                  <a:srgbClr val="FFFFFF"/>
                </a:solidFill>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a:endParaRPr/>
          </a:p>
        </p:txBody>
      </p:sp>
      <p:sp>
        <p:nvSpPr>
          <p:cNvPr id="36" name="Shape 36"/>
          <p:cNvSpPr txBox="1">
            <a:spLocks noGrp="1"/>
          </p:cNvSpPr>
          <p:nvPr>
            <p:ph type="subTitle" idx="1"/>
          </p:nvPr>
        </p:nvSpPr>
        <p:spPr>
          <a:xfrm>
            <a:off x="685800" y="3449654"/>
            <a:ext cx="5074500" cy="784800"/>
          </a:xfrm>
          <a:prstGeom prst="rect">
            <a:avLst/>
          </a:prstGeom>
        </p:spPr>
        <p:txBody>
          <a:bodyPr lIns="91425" tIns="91425" rIns="91425" bIns="91425" anchor="t" anchorCtr="0"/>
          <a:lstStyle>
            <a:lvl1pPr lvl="0" rtl="0">
              <a:spcBef>
                <a:spcPts val="0"/>
              </a:spcBef>
              <a:buClr>
                <a:srgbClr val="FFFFFF"/>
              </a:buClr>
              <a:buNone/>
              <a:defRPr>
                <a:solidFill>
                  <a:srgbClr val="FFFFFF"/>
                </a:solidFill>
              </a:defRPr>
            </a:lvl1pPr>
            <a:lvl2pPr lvl="1" rtl="0">
              <a:spcBef>
                <a:spcPts val="0"/>
              </a:spcBef>
              <a:buClr>
                <a:srgbClr val="FFFFFF"/>
              </a:buClr>
              <a:buSzPct val="100000"/>
              <a:buNone/>
              <a:defRPr sz="3000">
                <a:solidFill>
                  <a:srgbClr val="FFFFFF"/>
                </a:solidFill>
              </a:defRPr>
            </a:lvl2pPr>
            <a:lvl3pPr lvl="2" rtl="0">
              <a:spcBef>
                <a:spcPts val="0"/>
              </a:spcBef>
              <a:buClr>
                <a:srgbClr val="FFFFFF"/>
              </a:buClr>
              <a:buSzPct val="100000"/>
              <a:buNone/>
              <a:defRPr sz="3000">
                <a:solidFill>
                  <a:srgbClr val="FFFFFF"/>
                </a:solidFill>
              </a:defRPr>
            </a:lvl3pPr>
            <a:lvl4pPr lvl="3" rtl="0">
              <a:spcBef>
                <a:spcPts val="0"/>
              </a:spcBef>
              <a:buClr>
                <a:srgbClr val="FFFFFF"/>
              </a:buClr>
              <a:buSzPct val="100000"/>
              <a:buNone/>
              <a:defRPr sz="3000">
                <a:solidFill>
                  <a:srgbClr val="FFFFFF"/>
                </a:solidFill>
              </a:defRPr>
            </a:lvl4pPr>
            <a:lvl5pPr lvl="4" rtl="0">
              <a:spcBef>
                <a:spcPts val="0"/>
              </a:spcBef>
              <a:buClr>
                <a:srgbClr val="FFFFFF"/>
              </a:buClr>
              <a:buSzPct val="100000"/>
              <a:buNone/>
              <a:defRPr sz="3000">
                <a:solidFill>
                  <a:srgbClr val="FFFFFF"/>
                </a:solidFill>
              </a:defRPr>
            </a:lvl5pPr>
            <a:lvl6pPr lvl="5" rtl="0">
              <a:spcBef>
                <a:spcPts val="0"/>
              </a:spcBef>
              <a:buClr>
                <a:srgbClr val="FFFFFF"/>
              </a:buClr>
              <a:buSzPct val="100000"/>
              <a:buNone/>
              <a:defRPr sz="3000">
                <a:solidFill>
                  <a:srgbClr val="FFFFFF"/>
                </a:solidFill>
              </a:defRPr>
            </a:lvl6pPr>
            <a:lvl7pPr lvl="6" rtl="0">
              <a:spcBef>
                <a:spcPts val="0"/>
              </a:spcBef>
              <a:buClr>
                <a:srgbClr val="FFFFFF"/>
              </a:buClr>
              <a:buSzPct val="100000"/>
              <a:buNone/>
              <a:defRPr sz="3000">
                <a:solidFill>
                  <a:srgbClr val="FFFFFF"/>
                </a:solidFill>
              </a:defRPr>
            </a:lvl7pPr>
            <a:lvl8pPr lvl="7" rtl="0">
              <a:spcBef>
                <a:spcPts val="0"/>
              </a:spcBef>
              <a:buClr>
                <a:srgbClr val="FFFFFF"/>
              </a:buClr>
              <a:buSzPct val="100000"/>
              <a:buNone/>
              <a:defRPr sz="3000">
                <a:solidFill>
                  <a:srgbClr val="FFFFFF"/>
                </a:solidFill>
              </a:defRPr>
            </a:lvl8pPr>
            <a:lvl9pPr lvl="8"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2822775" y="2161800"/>
            <a:ext cx="3498300" cy="819900"/>
          </a:xfrm>
          <a:prstGeom prst="rect">
            <a:avLst/>
          </a:prstGeom>
        </p:spPr>
        <p:txBody>
          <a:bodyPr lIns="91425" tIns="91425" rIns="91425" bIns="91425" anchor="ctr" anchorCtr="0"/>
          <a:lstStyle>
            <a:lvl1pPr lvl="0" algn="ctr" rtl="0">
              <a:spcBef>
                <a:spcPts val="0"/>
              </a:spcBef>
              <a:buClr>
                <a:srgbClr val="3796BF"/>
              </a:buClr>
              <a:buSzPct val="100000"/>
              <a:buFont typeface="Oswald"/>
              <a:defRPr sz="2400">
                <a:solidFill>
                  <a:srgbClr val="3796BF"/>
                </a:solidFill>
                <a:latin typeface="Oswald"/>
                <a:ea typeface="Oswald"/>
                <a:cs typeface="Oswald"/>
                <a:sym typeface="Oswald"/>
              </a:defRPr>
            </a:lvl1pPr>
            <a:lvl2pPr lvl="1" algn="ctr" rtl="0">
              <a:spcBef>
                <a:spcPts val="0"/>
              </a:spcBef>
              <a:buClr>
                <a:srgbClr val="3796BF"/>
              </a:buClr>
              <a:buSzPct val="100000"/>
              <a:buFont typeface="Oswald"/>
              <a:defRPr sz="2400">
                <a:solidFill>
                  <a:srgbClr val="3796BF"/>
                </a:solidFill>
                <a:latin typeface="Oswald"/>
                <a:ea typeface="Oswald"/>
                <a:cs typeface="Oswald"/>
                <a:sym typeface="Oswald"/>
              </a:defRPr>
            </a:lvl2pPr>
            <a:lvl3pPr lvl="2" algn="ctr" rtl="0">
              <a:spcBef>
                <a:spcPts val="0"/>
              </a:spcBef>
              <a:buClr>
                <a:srgbClr val="3796BF"/>
              </a:buClr>
              <a:buSzPct val="100000"/>
              <a:buFont typeface="Oswald"/>
              <a:defRPr sz="2400">
                <a:solidFill>
                  <a:srgbClr val="3796BF"/>
                </a:solidFill>
                <a:latin typeface="Oswald"/>
                <a:ea typeface="Oswald"/>
                <a:cs typeface="Oswald"/>
                <a:sym typeface="Oswald"/>
              </a:defRPr>
            </a:lvl3pPr>
            <a:lvl4pPr lvl="3" algn="ctr" rtl="0">
              <a:spcBef>
                <a:spcPts val="0"/>
              </a:spcBef>
              <a:buClr>
                <a:srgbClr val="3796BF"/>
              </a:buClr>
              <a:buSzPct val="100000"/>
              <a:buFont typeface="Oswald"/>
              <a:defRPr sz="2400">
                <a:solidFill>
                  <a:srgbClr val="3796BF"/>
                </a:solidFill>
                <a:latin typeface="Oswald"/>
                <a:ea typeface="Oswald"/>
                <a:cs typeface="Oswald"/>
                <a:sym typeface="Oswald"/>
              </a:defRPr>
            </a:lvl4pPr>
            <a:lvl5pPr lvl="4" algn="ctr" rtl="0">
              <a:spcBef>
                <a:spcPts val="0"/>
              </a:spcBef>
              <a:buClr>
                <a:srgbClr val="3796BF"/>
              </a:buClr>
              <a:buSzPct val="100000"/>
              <a:buFont typeface="Oswald"/>
              <a:defRPr sz="2400">
                <a:solidFill>
                  <a:srgbClr val="3796BF"/>
                </a:solidFill>
                <a:latin typeface="Oswald"/>
                <a:ea typeface="Oswald"/>
                <a:cs typeface="Oswald"/>
                <a:sym typeface="Oswald"/>
              </a:defRPr>
            </a:lvl5pPr>
            <a:lvl6pPr lvl="5" algn="ctr" rtl="0">
              <a:spcBef>
                <a:spcPts val="0"/>
              </a:spcBef>
              <a:buClr>
                <a:srgbClr val="3796BF"/>
              </a:buClr>
              <a:buSzPct val="100000"/>
              <a:buFont typeface="Oswald"/>
              <a:defRPr sz="2400">
                <a:solidFill>
                  <a:srgbClr val="3796BF"/>
                </a:solidFill>
                <a:latin typeface="Oswald"/>
                <a:ea typeface="Oswald"/>
                <a:cs typeface="Oswald"/>
                <a:sym typeface="Oswald"/>
              </a:defRPr>
            </a:lvl6pPr>
            <a:lvl7pPr lvl="6" algn="ctr" rtl="0">
              <a:spcBef>
                <a:spcPts val="0"/>
              </a:spcBef>
              <a:buClr>
                <a:srgbClr val="3796BF"/>
              </a:buClr>
              <a:buSzPct val="100000"/>
              <a:buFont typeface="Oswald"/>
              <a:defRPr sz="2400">
                <a:solidFill>
                  <a:srgbClr val="3796BF"/>
                </a:solidFill>
                <a:latin typeface="Oswald"/>
                <a:ea typeface="Oswald"/>
                <a:cs typeface="Oswald"/>
                <a:sym typeface="Oswald"/>
              </a:defRPr>
            </a:lvl7pPr>
            <a:lvl8pPr lvl="7" algn="ctr" rtl="0">
              <a:spcBef>
                <a:spcPts val="0"/>
              </a:spcBef>
              <a:buClr>
                <a:srgbClr val="3796BF"/>
              </a:buClr>
              <a:buSzPct val="100000"/>
              <a:buFont typeface="Oswald"/>
              <a:defRPr sz="2400">
                <a:solidFill>
                  <a:srgbClr val="3796BF"/>
                </a:solidFill>
                <a:latin typeface="Oswald"/>
                <a:ea typeface="Oswald"/>
                <a:cs typeface="Oswald"/>
                <a:sym typeface="Oswald"/>
              </a:defRPr>
            </a:lvl8pPr>
            <a:lvl9pPr lvl="8" algn="ctr">
              <a:spcBef>
                <a:spcPts val="0"/>
              </a:spcBef>
              <a:buClr>
                <a:srgbClr val="3796BF"/>
              </a:buClr>
              <a:buSzPct val="100000"/>
              <a:buFont typeface="Oswald"/>
              <a:defRPr sz="2400">
                <a:solidFill>
                  <a:srgbClr val="3796BF"/>
                </a:solidFill>
                <a:latin typeface="Oswald"/>
                <a:ea typeface="Oswald"/>
                <a:cs typeface="Oswald"/>
                <a:sym typeface="Oswald"/>
              </a:defRPr>
            </a:lvl9pPr>
          </a:lstStyle>
          <a:p>
            <a:endParaRPr/>
          </a:p>
        </p:txBody>
      </p:sp>
      <p:grpSp>
        <p:nvGrpSpPr>
          <p:cNvPr id="39" name="Shape 39"/>
          <p:cNvGrpSpPr/>
          <p:nvPr/>
        </p:nvGrpSpPr>
        <p:grpSpPr>
          <a:xfrm>
            <a:off x="5609666" y="2185857"/>
            <a:ext cx="3534604" cy="3432787"/>
            <a:chOff x="6172200" y="2656117"/>
            <a:chExt cx="2971754" cy="2886150"/>
          </a:xfrm>
        </p:grpSpPr>
        <p:sp>
          <p:nvSpPr>
            <p:cNvPr id="40" name="Shape 40"/>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rot="9208678" flipH="1">
              <a:off x="6287617" y="465770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5" name="Shape 45"/>
          <p:cNvGrpSpPr/>
          <p:nvPr/>
        </p:nvGrpSpPr>
        <p:grpSpPr>
          <a:xfrm>
            <a:off x="-22" y="-324543"/>
            <a:ext cx="3068579" cy="1910875"/>
            <a:chOff x="-32" y="-215963"/>
            <a:chExt cx="2163561" cy="1347300"/>
          </a:xfrm>
        </p:grpSpPr>
        <p:sp>
          <p:nvSpPr>
            <p:cNvPr id="46" name="Shape 46"/>
            <p:cNvSpPr/>
            <p:nvPr/>
          </p:nvSpPr>
          <p:spPr>
            <a:xfrm rot="-1591408" flipH="1">
              <a:off x="1362168" y="-63166"/>
              <a:ext cx="205102" cy="509980"/>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1591339" flipH="1">
              <a:off x="892400" y="-169346"/>
              <a:ext cx="504373" cy="1254067"/>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rot="-1591322" flipH="1">
              <a:off x="1818452" y="-76291"/>
              <a:ext cx="229659" cy="571018"/>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81D1EC"/>
            </a:solidFill>
            <a:ln>
              <a:noFill/>
            </a:ln>
          </p:spPr>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
        <p:cNvGrpSpPr/>
        <p:nvPr/>
      </p:nvGrpSpPr>
      <p:grpSpPr>
        <a:xfrm>
          <a:off x="0" y="0"/>
          <a:ext cx="0" cy="0"/>
          <a:chOff x="0" y="0"/>
          <a:chExt cx="0" cy="0"/>
        </a:xfrm>
      </p:grpSpPr>
      <p:grpSp>
        <p:nvGrpSpPr>
          <p:cNvPr id="52" name="Shape 52"/>
          <p:cNvGrpSpPr/>
          <p:nvPr/>
        </p:nvGrpSpPr>
        <p:grpSpPr>
          <a:xfrm>
            <a:off x="6172200" y="2656117"/>
            <a:ext cx="2971754" cy="2886150"/>
            <a:chOff x="6172200" y="2656117"/>
            <a:chExt cx="2971754" cy="2886150"/>
          </a:xfrm>
        </p:grpSpPr>
        <p:sp>
          <p:nvSpPr>
            <p:cNvPr id="53" name="Shape 53"/>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58" name="Shape 58"/>
          <p:cNvGrpSpPr/>
          <p:nvPr/>
        </p:nvGrpSpPr>
        <p:grpSpPr>
          <a:xfrm>
            <a:off x="-32" y="-228026"/>
            <a:ext cx="2163561" cy="1347300"/>
            <a:chOff x="-32" y="-215963"/>
            <a:chExt cx="2163561" cy="1347300"/>
          </a:xfrm>
        </p:grpSpPr>
        <p:sp>
          <p:nvSpPr>
            <p:cNvPr id="59" name="Shape 59"/>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4" name="Shape 64"/>
          <p:cNvSpPr txBox="1">
            <a:spLocks noGrp="1"/>
          </p:cNvSpPr>
          <p:nvPr>
            <p:ph type="title"/>
          </p:nvPr>
        </p:nvSpPr>
        <p:spPr>
          <a:xfrm>
            <a:off x="1031425" y="1149725"/>
            <a:ext cx="5760300" cy="680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5" name="Shape 65"/>
          <p:cNvSpPr txBox="1">
            <a:spLocks noGrp="1"/>
          </p:cNvSpPr>
          <p:nvPr>
            <p:ph type="body" idx="1"/>
          </p:nvPr>
        </p:nvSpPr>
        <p:spPr>
          <a:xfrm>
            <a:off x="1031425" y="1777125"/>
            <a:ext cx="5760300" cy="2521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2"/>
        <p:cNvGrpSpPr/>
        <p:nvPr/>
      </p:nvGrpSpPr>
      <p:grpSpPr>
        <a:xfrm>
          <a:off x="0" y="0"/>
          <a:ext cx="0" cy="0"/>
          <a:chOff x="0" y="0"/>
          <a:chExt cx="0" cy="0"/>
        </a:xfrm>
      </p:grpSpPr>
      <p:grpSp>
        <p:nvGrpSpPr>
          <p:cNvPr id="83" name="Shape 83"/>
          <p:cNvGrpSpPr/>
          <p:nvPr/>
        </p:nvGrpSpPr>
        <p:grpSpPr>
          <a:xfrm>
            <a:off x="6791633" y="3181574"/>
            <a:ext cx="2352143" cy="2284388"/>
            <a:chOff x="6172200" y="2656117"/>
            <a:chExt cx="2971754" cy="2886150"/>
          </a:xfrm>
        </p:grpSpPr>
        <p:sp>
          <p:nvSpPr>
            <p:cNvPr id="84" name="Shape 84"/>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89" name="Shape 89"/>
          <p:cNvGrpSpPr/>
          <p:nvPr/>
        </p:nvGrpSpPr>
        <p:grpSpPr>
          <a:xfrm>
            <a:off x="-32" y="-228026"/>
            <a:ext cx="2163561" cy="1347300"/>
            <a:chOff x="-32" y="-215963"/>
            <a:chExt cx="2163561" cy="1347300"/>
          </a:xfrm>
        </p:grpSpPr>
        <p:sp>
          <p:nvSpPr>
            <p:cNvPr id="90" name="Shape 90"/>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95" name="Shape 95"/>
          <p:cNvSpPr txBox="1">
            <a:spLocks noGrp="1"/>
          </p:cNvSpPr>
          <p:nvPr>
            <p:ph type="title"/>
          </p:nvPr>
        </p:nvSpPr>
        <p:spPr>
          <a:xfrm>
            <a:off x="1031425" y="1149725"/>
            <a:ext cx="6321000" cy="680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6" name="Shape 96"/>
          <p:cNvSpPr txBox="1">
            <a:spLocks noGrp="1"/>
          </p:cNvSpPr>
          <p:nvPr>
            <p:ph type="body" idx="1"/>
          </p:nvPr>
        </p:nvSpPr>
        <p:spPr>
          <a:xfrm>
            <a:off x="1031425" y="1830425"/>
            <a:ext cx="2037600" cy="30954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97" name="Shape 97"/>
          <p:cNvSpPr txBox="1">
            <a:spLocks noGrp="1"/>
          </p:cNvSpPr>
          <p:nvPr>
            <p:ph type="body" idx="2"/>
          </p:nvPr>
        </p:nvSpPr>
        <p:spPr>
          <a:xfrm>
            <a:off x="3173274" y="1830425"/>
            <a:ext cx="2037600" cy="30954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98" name="Shape 98"/>
          <p:cNvSpPr txBox="1">
            <a:spLocks noGrp="1"/>
          </p:cNvSpPr>
          <p:nvPr>
            <p:ph type="body" idx="3"/>
          </p:nvPr>
        </p:nvSpPr>
        <p:spPr>
          <a:xfrm>
            <a:off x="5315124" y="1830425"/>
            <a:ext cx="2037599" cy="30954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9"/>
        <p:cNvGrpSpPr/>
        <p:nvPr/>
      </p:nvGrpSpPr>
      <p:grpSpPr>
        <a:xfrm>
          <a:off x="0" y="0"/>
          <a:ext cx="0" cy="0"/>
          <a:chOff x="0" y="0"/>
          <a:chExt cx="0" cy="0"/>
        </a:xfrm>
      </p:grpSpPr>
      <p:grpSp>
        <p:nvGrpSpPr>
          <p:cNvPr id="100" name="Shape 100"/>
          <p:cNvGrpSpPr/>
          <p:nvPr/>
        </p:nvGrpSpPr>
        <p:grpSpPr>
          <a:xfrm>
            <a:off x="6172200" y="2656117"/>
            <a:ext cx="2971754" cy="2886150"/>
            <a:chOff x="6172200" y="2656117"/>
            <a:chExt cx="2971754" cy="2886150"/>
          </a:xfrm>
        </p:grpSpPr>
        <p:sp>
          <p:nvSpPr>
            <p:cNvPr id="101" name="Shape 101"/>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06" name="Shape 106"/>
          <p:cNvGrpSpPr/>
          <p:nvPr/>
        </p:nvGrpSpPr>
        <p:grpSpPr>
          <a:xfrm>
            <a:off x="-32" y="-228026"/>
            <a:ext cx="2163561" cy="1347300"/>
            <a:chOff x="-32" y="-215963"/>
            <a:chExt cx="2163561" cy="1347300"/>
          </a:xfrm>
        </p:grpSpPr>
        <p:sp>
          <p:nvSpPr>
            <p:cNvPr id="107" name="Shape 107"/>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2" name="Shape 112"/>
          <p:cNvSpPr txBox="1">
            <a:spLocks noGrp="1"/>
          </p:cNvSpPr>
          <p:nvPr>
            <p:ph type="title"/>
          </p:nvPr>
        </p:nvSpPr>
        <p:spPr>
          <a:xfrm>
            <a:off x="1031425" y="1149725"/>
            <a:ext cx="5760300" cy="680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7"/>
        <p:cNvGrpSpPr/>
        <p:nvPr/>
      </p:nvGrpSpPr>
      <p:grpSpPr>
        <a:xfrm>
          <a:off x="0" y="0"/>
          <a:ext cx="0" cy="0"/>
          <a:chOff x="0" y="0"/>
          <a:chExt cx="0" cy="0"/>
        </a:xfrm>
      </p:grpSpPr>
      <p:grpSp>
        <p:nvGrpSpPr>
          <p:cNvPr id="128" name="Shape 128"/>
          <p:cNvGrpSpPr/>
          <p:nvPr/>
        </p:nvGrpSpPr>
        <p:grpSpPr>
          <a:xfrm>
            <a:off x="6172200" y="2656117"/>
            <a:ext cx="2971754" cy="2886150"/>
            <a:chOff x="6172200" y="2656117"/>
            <a:chExt cx="2971754" cy="2886150"/>
          </a:xfrm>
        </p:grpSpPr>
        <p:sp>
          <p:nvSpPr>
            <p:cNvPr id="129" name="Shape 129"/>
            <p:cNvSpPr/>
            <p:nvPr/>
          </p:nvSpPr>
          <p:spPr>
            <a:xfrm rot="9208626" flipH="1">
              <a:off x="6704903" y="4110434"/>
              <a:ext cx="484232" cy="1204006"/>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rot="9208633" flipH="1">
              <a:off x="7804300" y="3279012"/>
              <a:ext cx="877623" cy="218213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rot="9208678" flipH="1">
              <a:off x="6287617" y="4657701"/>
              <a:ext cx="229659" cy="571018"/>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34" name="Shape 134"/>
          <p:cNvGrpSpPr/>
          <p:nvPr/>
        </p:nvGrpSpPr>
        <p:grpSpPr>
          <a:xfrm>
            <a:off x="-32" y="-228026"/>
            <a:ext cx="2163561" cy="1347300"/>
            <a:chOff x="-32" y="-215963"/>
            <a:chExt cx="2163561" cy="1347300"/>
          </a:xfrm>
        </p:grpSpPr>
        <p:sp>
          <p:nvSpPr>
            <p:cNvPr id="135" name="Shape 135"/>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ansparent Shapes">
    <p:bg>
      <p:bgPr>
        <a:solidFill>
          <a:srgbClr val="3796BF"/>
        </a:solidFill>
        <a:effectLst/>
      </p:bgPr>
    </p:bg>
    <p:spTree>
      <p:nvGrpSpPr>
        <p:cNvPr id="1" name="Shape 140"/>
        <p:cNvGrpSpPr/>
        <p:nvPr/>
      </p:nvGrpSpPr>
      <p:grpSpPr>
        <a:xfrm>
          <a:off x="0" y="0"/>
          <a:ext cx="0" cy="0"/>
          <a:chOff x="0" y="0"/>
          <a:chExt cx="0" cy="0"/>
        </a:xfrm>
      </p:grpSpPr>
      <p:grpSp>
        <p:nvGrpSpPr>
          <p:cNvPr id="141" name="Shape 141"/>
          <p:cNvGrpSpPr/>
          <p:nvPr/>
        </p:nvGrpSpPr>
        <p:grpSpPr>
          <a:xfrm>
            <a:off x="6172200" y="2656117"/>
            <a:ext cx="2971754" cy="2886150"/>
            <a:chOff x="6172200" y="2656117"/>
            <a:chExt cx="2971754" cy="2886150"/>
          </a:xfrm>
        </p:grpSpPr>
        <p:sp>
          <p:nvSpPr>
            <p:cNvPr id="142" name="Shape 142"/>
            <p:cNvSpPr/>
            <p:nvPr/>
          </p:nvSpPr>
          <p:spPr>
            <a:xfrm rot="9208626" flipH="1">
              <a:off x="6704903" y="4110434"/>
              <a:ext cx="484232" cy="1204006"/>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rot="9208633" flipH="1">
              <a:off x="7804300" y="3279012"/>
              <a:ext cx="877623" cy="2182136"/>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9208606" flipH="1">
              <a:off x="7481789" y="4276912"/>
              <a:ext cx="408796" cy="1016449"/>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9208678" flipH="1">
              <a:off x="6287617" y="4657701"/>
              <a:ext cx="229659" cy="571018"/>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47" name="Shape 147"/>
          <p:cNvGrpSpPr/>
          <p:nvPr/>
        </p:nvGrpSpPr>
        <p:grpSpPr>
          <a:xfrm>
            <a:off x="-32" y="-228026"/>
            <a:ext cx="2163561" cy="1347300"/>
            <a:chOff x="-32" y="-215963"/>
            <a:chExt cx="2163561" cy="1347300"/>
          </a:xfrm>
        </p:grpSpPr>
        <p:sp>
          <p:nvSpPr>
            <p:cNvPr id="148" name="Shape 148"/>
            <p:cNvSpPr/>
            <p:nvPr/>
          </p:nvSpPr>
          <p:spPr>
            <a:xfrm rot="-1591408" flipH="1">
              <a:off x="1362168" y="-63166"/>
              <a:ext cx="205102" cy="509980"/>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rot="-1591371" flipH="1">
              <a:off x="239462" y="-151890"/>
              <a:ext cx="434753" cy="1080979"/>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rot="-1591339" flipH="1">
              <a:off x="892400" y="-169346"/>
              <a:ext cx="504373" cy="1254067"/>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rot="-1591322" flipH="1">
              <a:off x="1818452" y="-76291"/>
              <a:ext cx="229659" cy="571018"/>
            </a:xfrm>
            <a:prstGeom prst="flowChartManualInput">
              <a:avLst/>
            </a:prstGeom>
            <a:solidFill>
              <a:srgbClr val="FFFFFF">
                <a:alpha val="3346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31425" y="1149725"/>
            <a:ext cx="5760300" cy="680700"/>
          </a:xfrm>
          <a:prstGeom prst="rect">
            <a:avLst/>
          </a:prstGeom>
          <a:noFill/>
          <a:ln>
            <a:noFill/>
          </a:ln>
        </p:spPr>
        <p:txBody>
          <a:bodyPr lIns="91425" tIns="91425" rIns="91425" bIns="91425" anchor="b" anchorCtr="0"/>
          <a:lstStyle>
            <a:lvl1pPr lvl="0">
              <a:spcBef>
                <a:spcPts val="0"/>
              </a:spcBef>
              <a:buClr>
                <a:srgbClr val="3796BF"/>
              </a:buClr>
              <a:buSzPct val="100000"/>
              <a:buFont typeface="Oswald"/>
              <a:buNone/>
              <a:defRPr sz="3000" b="1">
                <a:solidFill>
                  <a:srgbClr val="3796BF"/>
                </a:solidFill>
                <a:latin typeface="Oswald"/>
                <a:ea typeface="Oswald"/>
                <a:cs typeface="Oswald"/>
                <a:sym typeface="Oswald"/>
              </a:defRPr>
            </a:lvl1pPr>
            <a:lvl2pPr lvl="1">
              <a:spcBef>
                <a:spcPts val="0"/>
              </a:spcBef>
              <a:buClr>
                <a:srgbClr val="3796BF"/>
              </a:buClr>
              <a:buSzPct val="100000"/>
              <a:buFont typeface="Oswald"/>
              <a:buNone/>
              <a:defRPr sz="3000" b="1">
                <a:solidFill>
                  <a:srgbClr val="3796BF"/>
                </a:solidFill>
                <a:latin typeface="Oswald"/>
                <a:ea typeface="Oswald"/>
                <a:cs typeface="Oswald"/>
                <a:sym typeface="Oswald"/>
              </a:defRPr>
            </a:lvl2pPr>
            <a:lvl3pPr lvl="2">
              <a:spcBef>
                <a:spcPts val="0"/>
              </a:spcBef>
              <a:buClr>
                <a:srgbClr val="3796BF"/>
              </a:buClr>
              <a:buSzPct val="100000"/>
              <a:buFont typeface="Oswald"/>
              <a:buNone/>
              <a:defRPr sz="3000" b="1">
                <a:solidFill>
                  <a:srgbClr val="3796BF"/>
                </a:solidFill>
                <a:latin typeface="Oswald"/>
                <a:ea typeface="Oswald"/>
                <a:cs typeface="Oswald"/>
                <a:sym typeface="Oswald"/>
              </a:defRPr>
            </a:lvl3pPr>
            <a:lvl4pPr lvl="3">
              <a:spcBef>
                <a:spcPts val="0"/>
              </a:spcBef>
              <a:buClr>
                <a:srgbClr val="3796BF"/>
              </a:buClr>
              <a:buSzPct val="100000"/>
              <a:buFont typeface="Oswald"/>
              <a:buNone/>
              <a:defRPr sz="3000" b="1">
                <a:solidFill>
                  <a:srgbClr val="3796BF"/>
                </a:solidFill>
                <a:latin typeface="Oswald"/>
                <a:ea typeface="Oswald"/>
                <a:cs typeface="Oswald"/>
                <a:sym typeface="Oswald"/>
              </a:defRPr>
            </a:lvl4pPr>
            <a:lvl5pPr lvl="4">
              <a:spcBef>
                <a:spcPts val="0"/>
              </a:spcBef>
              <a:buClr>
                <a:srgbClr val="3796BF"/>
              </a:buClr>
              <a:buSzPct val="100000"/>
              <a:buFont typeface="Oswald"/>
              <a:buNone/>
              <a:defRPr sz="3000" b="1">
                <a:solidFill>
                  <a:srgbClr val="3796BF"/>
                </a:solidFill>
                <a:latin typeface="Oswald"/>
                <a:ea typeface="Oswald"/>
                <a:cs typeface="Oswald"/>
                <a:sym typeface="Oswald"/>
              </a:defRPr>
            </a:lvl5pPr>
            <a:lvl6pPr lvl="5">
              <a:spcBef>
                <a:spcPts val="0"/>
              </a:spcBef>
              <a:buClr>
                <a:srgbClr val="3796BF"/>
              </a:buClr>
              <a:buSzPct val="100000"/>
              <a:buFont typeface="Oswald"/>
              <a:buNone/>
              <a:defRPr sz="3000" b="1">
                <a:solidFill>
                  <a:srgbClr val="3796BF"/>
                </a:solidFill>
                <a:latin typeface="Oswald"/>
                <a:ea typeface="Oswald"/>
                <a:cs typeface="Oswald"/>
                <a:sym typeface="Oswald"/>
              </a:defRPr>
            </a:lvl6pPr>
            <a:lvl7pPr lvl="6">
              <a:spcBef>
                <a:spcPts val="0"/>
              </a:spcBef>
              <a:buClr>
                <a:srgbClr val="3796BF"/>
              </a:buClr>
              <a:buSzPct val="100000"/>
              <a:buFont typeface="Oswald"/>
              <a:buNone/>
              <a:defRPr sz="3000" b="1">
                <a:solidFill>
                  <a:srgbClr val="3796BF"/>
                </a:solidFill>
                <a:latin typeface="Oswald"/>
                <a:ea typeface="Oswald"/>
                <a:cs typeface="Oswald"/>
                <a:sym typeface="Oswald"/>
              </a:defRPr>
            </a:lvl7pPr>
            <a:lvl8pPr lvl="7">
              <a:spcBef>
                <a:spcPts val="0"/>
              </a:spcBef>
              <a:buClr>
                <a:srgbClr val="3796BF"/>
              </a:buClr>
              <a:buSzPct val="100000"/>
              <a:buFont typeface="Oswald"/>
              <a:buNone/>
              <a:defRPr sz="3000" b="1">
                <a:solidFill>
                  <a:srgbClr val="3796BF"/>
                </a:solidFill>
                <a:latin typeface="Oswald"/>
                <a:ea typeface="Oswald"/>
                <a:cs typeface="Oswald"/>
                <a:sym typeface="Oswald"/>
              </a:defRPr>
            </a:lvl8pPr>
            <a:lvl9pPr lvl="8">
              <a:spcBef>
                <a:spcPts val="0"/>
              </a:spcBef>
              <a:buClr>
                <a:srgbClr val="3796BF"/>
              </a:buClr>
              <a:buSzPct val="100000"/>
              <a:buFont typeface="Oswald"/>
              <a:buNone/>
              <a:defRPr sz="3000" b="1">
                <a:solidFill>
                  <a:srgbClr val="3796BF"/>
                </a:solidFill>
                <a:latin typeface="Oswald"/>
                <a:ea typeface="Oswald"/>
                <a:cs typeface="Oswald"/>
                <a:sym typeface="Oswald"/>
              </a:defRPr>
            </a:lvl9pPr>
          </a:lstStyle>
          <a:p>
            <a:endParaRPr dirty="0"/>
          </a:p>
        </p:txBody>
      </p:sp>
      <p:sp>
        <p:nvSpPr>
          <p:cNvPr id="7" name="Shape 7"/>
          <p:cNvSpPr txBox="1">
            <a:spLocks noGrp="1"/>
          </p:cNvSpPr>
          <p:nvPr>
            <p:ph type="body" idx="1"/>
          </p:nvPr>
        </p:nvSpPr>
        <p:spPr>
          <a:xfrm>
            <a:off x="1031425" y="1777125"/>
            <a:ext cx="5760300" cy="2521200"/>
          </a:xfrm>
          <a:prstGeom prst="rect">
            <a:avLst/>
          </a:prstGeom>
          <a:noFill/>
          <a:ln>
            <a:noFill/>
          </a:ln>
        </p:spPr>
        <p:txBody>
          <a:bodyPr lIns="91425" tIns="91425" rIns="91425" bIns="91425" anchor="t" anchorCtr="0"/>
          <a:lstStyle>
            <a:lvl1pPr lvl="0">
              <a:spcBef>
                <a:spcPts val="60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1pPr>
            <a:lvl2pPr lvl="1">
              <a:spcBef>
                <a:spcPts val="480"/>
              </a:spcBef>
              <a:buClr>
                <a:srgbClr val="4BB5D9"/>
              </a:buClr>
              <a:buSzPct val="100000"/>
              <a:buFont typeface="Roboto Condensed"/>
              <a:buChar char="⋄"/>
              <a:defRPr sz="2000">
                <a:solidFill>
                  <a:srgbClr val="607896"/>
                </a:solidFill>
                <a:latin typeface="Roboto Condensed"/>
                <a:ea typeface="Roboto Condensed"/>
                <a:cs typeface="Roboto Condensed"/>
                <a:sym typeface="Roboto Condensed"/>
              </a:defRPr>
            </a:lvl2pPr>
            <a:lvl3pPr lvl="2">
              <a:spcBef>
                <a:spcPts val="48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3pPr>
            <a:lvl4pPr lvl="3">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4pPr>
            <a:lvl5pPr lvl="4">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5pPr>
            <a:lvl6pPr lvl="5">
              <a:spcBef>
                <a:spcPts val="360"/>
              </a:spcBef>
              <a:buClr>
                <a:srgbClr val="607896"/>
              </a:buClr>
              <a:buSzPct val="100000"/>
              <a:buFont typeface="Roboto Condensed"/>
              <a:buChar char="⋄"/>
              <a:defRPr sz="2000">
                <a:solidFill>
                  <a:srgbClr val="607896"/>
                </a:solidFill>
                <a:latin typeface="Roboto Condensed"/>
                <a:ea typeface="Roboto Condensed"/>
                <a:cs typeface="Roboto Condensed"/>
                <a:sym typeface="Roboto Condensed"/>
              </a:defRPr>
            </a:lvl6pPr>
            <a:lvl7pPr lvl="6">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7pPr>
            <a:lvl8pPr lvl="7">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8pPr>
            <a:lvl9pPr lvl="8">
              <a:spcBef>
                <a:spcPts val="360"/>
              </a:spcBef>
              <a:buClr>
                <a:srgbClr val="607896"/>
              </a:buClr>
              <a:buSzPct val="100000"/>
              <a:buFont typeface="Roboto Condensed"/>
              <a:defRPr sz="2000">
                <a:solidFill>
                  <a:srgbClr val="607896"/>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Candara" panose="020E0502030303020204" pitchFamily="34" charset="0"/>
          <a:ea typeface="Yu Gothic" panose="020B0400000000000000" pitchFamily="34" charset="-128"/>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ppt/Balas%20Additive%20Algorithm.ht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685800" y="2753825"/>
            <a:ext cx="5671500" cy="1159800"/>
          </a:xfrm>
          <a:prstGeom prst="rect">
            <a:avLst/>
          </a:prstGeom>
        </p:spPr>
        <p:txBody>
          <a:bodyPr lIns="91425" tIns="91425" rIns="91425" bIns="91425" anchor="b" anchorCtr="0">
            <a:noAutofit/>
          </a:bodyPr>
          <a:lstStyle/>
          <a:p>
            <a:pPr lvl="0"/>
            <a:r>
              <a:rPr lang="en" sz="4400" dirty="0" smtClean="0"/>
              <a:t>NETWORK</a:t>
            </a:r>
            <a:br>
              <a:rPr lang="en" sz="4400" dirty="0" smtClean="0"/>
            </a:br>
            <a:r>
              <a:rPr lang="en" sz="4400" dirty="0" smtClean="0"/>
              <a:t>PROBE SELECTION</a:t>
            </a:r>
            <a:br>
              <a:rPr lang="en" sz="4400" dirty="0" smtClean="0"/>
            </a:br>
            <a:r>
              <a:rPr lang="en" sz="4400" dirty="0" smtClean="0"/>
              <a:t>PROBLEM</a:t>
            </a:r>
            <a:r>
              <a:rPr lang="en" sz="4400" dirty="0" smtClean="0"/>
              <a:t> </a:t>
            </a:r>
            <a:r>
              <a:rPr lang="en" sz="4400" dirty="0"/>
              <a:t>– </a:t>
            </a:r>
            <a:r>
              <a:rPr lang="en" sz="4400" dirty="0" smtClean="0"/>
              <a:t>CS</a:t>
            </a:r>
            <a:endParaRPr lang="en" sz="4400" dirty="0"/>
          </a:p>
        </p:txBody>
      </p:sp>
      <p:sp>
        <p:nvSpPr>
          <p:cNvPr id="3" name="Shape 157"/>
          <p:cNvSpPr txBox="1">
            <a:spLocks/>
          </p:cNvSpPr>
          <p:nvPr/>
        </p:nvSpPr>
        <p:spPr>
          <a:xfrm>
            <a:off x="685800" y="3631214"/>
            <a:ext cx="5048794" cy="1159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swald"/>
              <a:buNone/>
              <a:defRPr sz="5000" b="1" i="0" u="none" strike="noStrike" cap="none">
                <a:solidFill>
                  <a:srgbClr val="FFFFFF"/>
                </a:solidFill>
                <a:latin typeface="Candara" panose="020E0502030303020204" pitchFamily="34" charset="0"/>
                <a:ea typeface="Oswald"/>
                <a:cs typeface="Oswald"/>
                <a:sym typeface="Oswald"/>
              </a:defRPr>
            </a:lvl1pPr>
            <a:lvl2pPr lvl="1">
              <a:spcBef>
                <a:spcPts val="0"/>
              </a:spcBef>
              <a:buClr>
                <a:srgbClr val="FFFFFF"/>
              </a:buClr>
              <a:buSzPct val="100000"/>
              <a:buFont typeface="Oswald"/>
              <a:buNone/>
              <a:defRPr sz="5000" b="1">
                <a:solidFill>
                  <a:srgbClr val="FFFFFF"/>
                </a:solidFill>
                <a:latin typeface="Oswald"/>
                <a:ea typeface="Oswald"/>
                <a:cs typeface="Oswald"/>
                <a:sym typeface="Oswald"/>
              </a:defRPr>
            </a:lvl2pPr>
            <a:lvl3pPr lvl="2">
              <a:spcBef>
                <a:spcPts val="0"/>
              </a:spcBef>
              <a:buClr>
                <a:srgbClr val="FFFFFF"/>
              </a:buClr>
              <a:buSzPct val="100000"/>
              <a:buFont typeface="Oswald"/>
              <a:buNone/>
              <a:defRPr sz="5000" b="1">
                <a:solidFill>
                  <a:srgbClr val="FFFFFF"/>
                </a:solidFill>
                <a:latin typeface="Oswald"/>
                <a:ea typeface="Oswald"/>
                <a:cs typeface="Oswald"/>
                <a:sym typeface="Oswald"/>
              </a:defRPr>
            </a:lvl3pPr>
            <a:lvl4pPr lvl="3">
              <a:spcBef>
                <a:spcPts val="0"/>
              </a:spcBef>
              <a:buClr>
                <a:srgbClr val="FFFFFF"/>
              </a:buClr>
              <a:buSzPct val="100000"/>
              <a:buFont typeface="Oswald"/>
              <a:buNone/>
              <a:defRPr sz="5000" b="1">
                <a:solidFill>
                  <a:srgbClr val="FFFFFF"/>
                </a:solidFill>
                <a:latin typeface="Oswald"/>
                <a:ea typeface="Oswald"/>
                <a:cs typeface="Oswald"/>
                <a:sym typeface="Oswald"/>
              </a:defRPr>
            </a:lvl4pPr>
            <a:lvl5pPr lvl="4">
              <a:spcBef>
                <a:spcPts val="0"/>
              </a:spcBef>
              <a:buClr>
                <a:srgbClr val="FFFFFF"/>
              </a:buClr>
              <a:buSzPct val="100000"/>
              <a:buFont typeface="Oswald"/>
              <a:buNone/>
              <a:defRPr sz="5000" b="1">
                <a:solidFill>
                  <a:srgbClr val="FFFFFF"/>
                </a:solidFill>
                <a:latin typeface="Oswald"/>
                <a:ea typeface="Oswald"/>
                <a:cs typeface="Oswald"/>
                <a:sym typeface="Oswald"/>
              </a:defRPr>
            </a:lvl5pPr>
            <a:lvl6pPr lvl="5">
              <a:spcBef>
                <a:spcPts val="0"/>
              </a:spcBef>
              <a:buClr>
                <a:srgbClr val="FFFFFF"/>
              </a:buClr>
              <a:buSzPct val="100000"/>
              <a:buFont typeface="Oswald"/>
              <a:buNone/>
              <a:defRPr sz="5000" b="1">
                <a:solidFill>
                  <a:srgbClr val="FFFFFF"/>
                </a:solidFill>
                <a:latin typeface="Oswald"/>
                <a:ea typeface="Oswald"/>
                <a:cs typeface="Oswald"/>
                <a:sym typeface="Oswald"/>
              </a:defRPr>
            </a:lvl6pPr>
            <a:lvl7pPr lvl="6">
              <a:spcBef>
                <a:spcPts val="0"/>
              </a:spcBef>
              <a:buClr>
                <a:srgbClr val="FFFFFF"/>
              </a:buClr>
              <a:buSzPct val="100000"/>
              <a:buFont typeface="Oswald"/>
              <a:buNone/>
              <a:defRPr sz="5000" b="1">
                <a:solidFill>
                  <a:srgbClr val="FFFFFF"/>
                </a:solidFill>
                <a:latin typeface="Oswald"/>
                <a:ea typeface="Oswald"/>
                <a:cs typeface="Oswald"/>
                <a:sym typeface="Oswald"/>
              </a:defRPr>
            </a:lvl7pPr>
            <a:lvl8pPr lvl="7">
              <a:spcBef>
                <a:spcPts val="0"/>
              </a:spcBef>
              <a:buClr>
                <a:srgbClr val="FFFFFF"/>
              </a:buClr>
              <a:buSzPct val="100000"/>
              <a:buFont typeface="Oswald"/>
              <a:buNone/>
              <a:defRPr sz="5000" b="1">
                <a:solidFill>
                  <a:srgbClr val="FFFFFF"/>
                </a:solidFill>
                <a:latin typeface="Oswald"/>
                <a:ea typeface="Oswald"/>
                <a:cs typeface="Oswald"/>
                <a:sym typeface="Oswald"/>
              </a:defRPr>
            </a:lvl8pPr>
            <a:lvl9pPr lvl="8">
              <a:spcBef>
                <a:spcPts val="0"/>
              </a:spcBef>
              <a:buClr>
                <a:srgbClr val="FFFFFF"/>
              </a:buClr>
              <a:buSzPct val="100000"/>
              <a:buFont typeface="Oswald"/>
              <a:buNone/>
              <a:defRPr sz="5000" b="1">
                <a:solidFill>
                  <a:srgbClr val="FFFFFF"/>
                </a:solidFill>
                <a:latin typeface="Oswald"/>
                <a:ea typeface="Oswald"/>
                <a:cs typeface="Oswald"/>
                <a:sym typeface="Oswald"/>
              </a:defRPr>
            </a:lvl9pPr>
          </a:lstStyle>
          <a:p>
            <a:r>
              <a:rPr lang="en" sz="2800" dirty="0" smtClean="0"/>
              <a:t>Kunal Gupta</a:t>
            </a:r>
          </a:p>
          <a:p>
            <a:r>
              <a:rPr lang="en" sz="2800" dirty="0" smtClean="0"/>
              <a:t>Bhor Verma</a:t>
            </a:r>
            <a:endParaRPr lang="en"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t>Objective Function</a:t>
            </a:r>
            <a:endParaRPr lang="en" dirty="0"/>
          </a:p>
        </p:txBody>
      </p:sp>
      <p:sp>
        <p:nvSpPr>
          <p:cNvPr id="190" name="Shape 190"/>
          <p:cNvSpPr txBox="1">
            <a:spLocks noGrp="1"/>
          </p:cNvSpPr>
          <p:nvPr>
            <p:ph type="body" idx="1"/>
          </p:nvPr>
        </p:nvSpPr>
        <p:spPr>
          <a:xfrm>
            <a:off x="914400" y="1777125"/>
            <a:ext cx="5877325" cy="2521200"/>
          </a:xfrm>
          <a:prstGeom prst="rect">
            <a:avLst/>
          </a:prstGeom>
        </p:spPr>
        <p:txBody>
          <a:bodyPr lIns="91425" tIns="91425" rIns="91425" bIns="91425" anchor="t" anchorCtr="0">
            <a:noAutofit/>
          </a:bodyPr>
          <a:lstStyle/>
          <a:p>
            <a:pPr>
              <a:buNone/>
            </a:pPr>
            <a:r>
              <a:rPr lang="en-US" dirty="0"/>
              <a:t>We use LP formulation of the standard set cover with a slight modification to incorporate the desired constraints. The modification is required as the set cover problem requires each element to be covered in the selected subsets only once. Whereas, our requirement is that the node should be probed multiple times (</a:t>
            </a:r>
            <a:r>
              <a:rPr lang="en-US" i="1" dirty="0"/>
              <a:t>condition 1</a:t>
            </a:r>
            <a:r>
              <a:rPr lang="en-US" dirty="0"/>
              <a:t>). That is, each element in the universe must get covered at least c times in selected subsets.</a:t>
            </a:r>
            <a:endParaRPr lang="en-IN" dirty="0"/>
          </a:p>
        </p:txBody>
      </p:sp>
    </p:spTree>
    <p:extLst>
      <p:ext uri="{BB962C8B-B14F-4D97-AF65-F5344CB8AC3E}">
        <p14:creationId xmlns:p14="http://schemas.microsoft.com/office/powerpoint/2010/main" val="4139565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t>Objective Function</a:t>
            </a:r>
            <a:endParaRPr lang="en" dirty="0"/>
          </a:p>
        </p:txBody>
      </p:sp>
      <mc:AlternateContent xmlns:mc="http://schemas.openxmlformats.org/markup-compatibility/2006">
        <mc:Choice xmlns:a14="http://schemas.microsoft.com/office/drawing/2010/main" Requires="a14">
          <p:sp>
            <p:nvSpPr>
              <p:cNvPr id="190" name="Shape 190"/>
              <p:cNvSpPr txBox="1">
                <a:spLocks noGrp="1"/>
              </p:cNvSpPr>
              <p:nvPr>
                <p:ph type="body" idx="1"/>
              </p:nvPr>
            </p:nvSpPr>
            <p:spPr>
              <a:xfrm>
                <a:off x="914400" y="1777125"/>
                <a:ext cx="5877325" cy="2521200"/>
              </a:xfrm>
              <a:prstGeom prst="rect">
                <a:avLst/>
              </a:prstGeom>
            </p:spPr>
            <p:txBody>
              <a:bodyPr lIns="91425" tIns="91425" rIns="91425" bIns="91425" anchor="t" anchorCtr="0">
                <a:noAutofit/>
              </a:bodyPr>
              <a:lstStyle/>
              <a:p>
                <a:pPr>
                  <a:buNone/>
                </a:pPr>
                <a:r>
                  <a:rPr lang="en-US" dirty="0"/>
                  <a:t>We propose the following linear program that includes the four stated objectives in the form of constraints and objective functions:</a:t>
                </a:r>
                <a:endParaRPr lang="en-IN" dirty="0"/>
              </a:p>
              <a:p>
                <a:pPr>
                  <a:buNone/>
                </a:pPr>
                <a14:m>
                  <m:oMathPara xmlns:m="http://schemas.openxmlformats.org/officeDocument/2006/math">
                    <m:oMathParaPr>
                      <m:jc m:val="centerGroup"/>
                    </m:oMathParaPr>
                    <m:oMath xmlns:m="http://schemas.openxmlformats.org/officeDocument/2006/math">
                      <m:r>
                        <a:rPr lang="en-US" i="1"/>
                        <m:t>𝑚𝑖𝑛</m:t>
                      </m:r>
                      <m:nary>
                        <m:naryPr>
                          <m:chr m:val="∑"/>
                          <m:limLoc m:val="undOvr"/>
                          <m:supHide m:val="on"/>
                          <m:ctrlPr>
                            <a:rPr lang="en-IN" i="1"/>
                          </m:ctrlPr>
                        </m:naryPr>
                        <m:sub>
                          <m:r>
                            <a:rPr lang="en-US" i="1"/>
                            <m:t>𝑝</m:t>
                          </m:r>
                          <m:r>
                            <a:rPr lang="en-US" i="1"/>
                            <m:t>∈</m:t>
                          </m:r>
                          <m:r>
                            <a:rPr lang="en-US" i="1"/>
                            <m:t>𝑃</m:t>
                          </m:r>
                        </m:sub>
                        <m:sup/>
                        <m:e>
                          <m:sSub>
                            <m:sSubPr>
                              <m:ctrlPr>
                                <a:rPr lang="en-IN" i="1"/>
                              </m:ctrlPr>
                            </m:sSubPr>
                            <m:e>
                              <m:r>
                                <a:rPr lang="en-US" i="1"/>
                                <m:t>𝑥</m:t>
                              </m:r>
                            </m:e>
                            <m:sub>
                              <m:r>
                                <a:rPr lang="en-US" i="1"/>
                                <m:t>𝑝</m:t>
                              </m:r>
                            </m:sub>
                          </m:sSub>
                          <m:r>
                            <a:rPr lang="en-US" i="1"/>
                            <m:t>×</m:t>
                          </m:r>
                          <m:r>
                            <a:rPr lang="en-US" i="1"/>
                            <m:t>𝐶</m:t>
                          </m:r>
                          <m:d>
                            <m:dPr>
                              <m:ctrlPr>
                                <a:rPr lang="en-IN" i="1"/>
                              </m:ctrlPr>
                            </m:dPr>
                            <m:e>
                              <m:r>
                                <a:rPr lang="en-US" i="1"/>
                                <m:t>𝑝</m:t>
                              </m:r>
                            </m:e>
                          </m:d>
                        </m:e>
                      </m:nary>
                    </m:oMath>
                  </m:oMathPara>
                </a14:m>
                <a:endParaRPr lang="en-IN" dirty="0"/>
              </a:p>
              <a:p>
                <a:pPr>
                  <a:buNone/>
                </a:pPr>
                <a14:m>
                  <m:oMathPara xmlns:m="http://schemas.openxmlformats.org/officeDocument/2006/math">
                    <m:oMathParaPr>
                      <m:jc m:val="centerGroup"/>
                    </m:oMathParaPr>
                    <m:oMath xmlns:m="http://schemas.openxmlformats.org/officeDocument/2006/math">
                      <m:r>
                        <a:rPr lang="en-US" i="1"/>
                        <m:t>𝑠</m:t>
                      </m:r>
                      <m:r>
                        <a:rPr lang="en-US" i="1"/>
                        <m:t>.</m:t>
                      </m:r>
                      <m:r>
                        <a:rPr lang="en-US" i="1"/>
                        <m:t>𝑡</m:t>
                      </m:r>
                      <m:r>
                        <a:rPr lang="en-US" i="1"/>
                        <m:t>.</m:t>
                      </m:r>
                      <m:nary>
                        <m:naryPr>
                          <m:chr m:val="∑"/>
                          <m:limLoc m:val="undOvr"/>
                          <m:supHide m:val="on"/>
                          <m:ctrlPr>
                            <a:rPr lang="en-IN" i="1"/>
                          </m:ctrlPr>
                        </m:naryPr>
                        <m:sub>
                          <m:r>
                            <a:rPr lang="en-US" i="1"/>
                            <m:t>𝑝</m:t>
                          </m:r>
                          <m:r>
                            <a:rPr lang="en-US" i="1"/>
                            <m:t>∈</m:t>
                          </m:r>
                          <m:r>
                            <a:rPr lang="en-US" i="1"/>
                            <m:t>𝑃</m:t>
                          </m:r>
                        </m:sub>
                        <m:sup/>
                        <m:e>
                          <m:d>
                            <m:dPr>
                              <m:ctrlPr>
                                <a:rPr lang="en-IN" i="1"/>
                              </m:ctrlPr>
                            </m:dPr>
                            <m:e>
                              <m:sSub>
                                <m:sSubPr>
                                  <m:ctrlPr>
                                    <a:rPr lang="en-IN" i="1"/>
                                  </m:ctrlPr>
                                </m:sSubPr>
                                <m:e>
                                  <m:r>
                                    <a:rPr lang="en-US" i="1"/>
                                    <m:t>𝑥</m:t>
                                  </m:r>
                                </m:e>
                                <m:sub>
                                  <m:r>
                                    <a:rPr lang="en-US" i="1"/>
                                    <m:t>𝑝</m:t>
                                  </m:r>
                                </m:sub>
                              </m:sSub>
                              <m:r>
                                <a:rPr lang="en-US" i="1"/>
                                <m:t>×</m:t>
                              </m:r>
                              <m:r>
                                <a:rPr lang="en-US" i="1"/>
                                <m:t>𝐶</m:t>
                              </m:r>
                              <m:d>
                                <m:dPr>
                                  <m:ctrlPr>
                                    <a:rPr lang="en-IN" i="1"/>
                                  </m:ctrlPr>
                                </m:dPr>
                                <m:e>
                                  <m:r>
                                    <a:rPr lang="en-US" i="1"/>
                                    <m:t>𝑝</m:t>
                                  </m:r>
                                </m:e>
                              </m:d>
                            </m:e>
                          </m:d>
                        </m:e>
                      </m:nary>
                      <m:r>
                        <a:rPr lang="en-US" i="1"/>
                        <m:t>≥</m:t>
                      </m:r>
                      <m:r>
                        <a:rPr lang="en-US" i="1"/>
                        <m:t>𝑐</m:t>
                      </m:r>
                      <m:r>
                        <a:rPr lang="en-US" i="1"/>
                        <m:t>    ∀</m:t>
                      </m:r>
                      <m:r>
                        <a:rPr lang="en-US" i="1"/>
                        <m:t>𝑛</m:t>
                      </m:r>
                      <m:r>
                        <a:rPr lang="en-US" i="1"/>
                        <m:t>∈</m:t>
                      </m:r>
                      <m:r>
                        <a:rPr lang="en-US" i="1"/>
                        <m:t>𝑁</m:t>
                      </m:r>
                    </m:oMath>
                  </m:oMathPara>
                </a14:m>
                <a:endParaRPr lang="en-IN" dirty="0"/>
              </a:p>
              <a:p>
                <a:pPr>
                  <a:buNone/>
                </a:pPr>
                <a14:m>
                  <m:oMathPara xmlns:m="http://schemas.openxmlformats.org/officeDocument/2006/math">
                    <m:oMathParaPr>
                      <m:jc m:val="centerGroup"/>
                    </m:oMathParaPr>
                    <m:oMath xmlns:m="http://schemas.openxmlformats.org/officeDocument/2006/math">
                      <m:sSub>
                        <m:sSubPr>
                          <m:ctrlPr>
                            <a:rPr lang="en-IN" i="1"/>
                          </m:ctrlPr>
                        </m:sSubPr>
                        <m:e>
                          <m:r>
                            <a:rPr lang="en-US" i="1"/>
                            <m:t>𝑥</m:t>
                          </m:r>
                        </m:e>
                        <m:sub>
                          <m:r>
                            <a:rPr lang="en-US" i="1"/>
                            <m:t>𝑝</m:t>
                          </m:r>
                        </m:sub>
                      </m:sSub>
                      <m:r>
                        <a:rPr lang="en-US" i="1"/>
                        <m:t>∈</m:t>
                      </m:r>
                      <m:d>
                        <m:dPr>
                          <m:begChr m:val="{"/>
                          <m:endChr m:val="}"/>
                          <m:ctrlPr>
                            <a:rPr lang="en-IN" i="1"/>
                          </m:ctrlPr>
                        </m:dPr>
                        <m:e>
                          <m:r>
                            <a:rPr lang="en-US" i="1"/>
                            <m:t>0,1</m:t>
                          </m:r>
                        </m:e>
                      </m:d>
                      <m:r>
                        <a:rPr lang="en-US" i="1"/>
                        <m:t>    ∀</m:t>
                      </m:r>
                      <m:r>
                        <a:rPr lang="en-US" i="1"/>
                        <m:t>𝑝</m:t>
                      </m:r>
                      <m:r>
                        <a:rPr lang="en-US" i="1"/>
                        <m:t>∈</m:t>
                      </m:r>
                      <m:r>
                        <a:rPr lang="en-US" i="1"/>
                        <m:t>𝑃</m:t>
                      </m:r>
                    </m:oMath>
                  </m:oMathPara>
                </a14:m>
                <a:endParaRPr lang="en-IN" dirty="0"/>
              </a:p>
            </p:txBody>
          </p:sp>
        </mc:Choice>
        <mc:Fallback>
          <p:sp>
            <p:nvSpPr>
              <p:cNvPr id="190" name="Shape 190"/>
              <p:cNvSpPr txBox="1">
                <a:spLocks noGrp="1" noRot="1" noChangeAspect="1" noMove="1" noResize="1" noEditPoints="1" noAdjustHandles="1" noChangeArrowheads="1" noChangeShapeType="1" noTextEdit="1"/>
              </p:cNvSpPr>
              <p:nvPr>
                <p:ph type="body" idx="1"/>
              </p:nvPr>
            </p:nvSpPr>
            <p:spPr>
              <a:xfrm>
                <a:off x="914400" y="1777125"/>
                <a:ext cx="5877325" cy="2521200"/>
              </a:xfrm>
              <a:prstGeom prst="rect">
                <a:avLst/>
              </a:prstGeom>
              <a:blipFill>
                <a:blip r:embed="rId3"/>
                <a:stretch>
                  <a:fillRect l="-1141" r="-207" b="-17918"/>
                </a:stretch>
              </a:blipFill>
            </p:spPr>
            <p:txBody>
              <a:bodyPr/>
              <a:lstStyle/>
              <a:p>
                <a:r>
                  <a:rPr lang="en-IN">
                    <a:noFill/>
                  </a:rPr>
                  <a:t> </a:t>
                </a:r>
              </a:p>
            </p:txBody>
          </p:sp>
        </mc:Fallback>
      </mc:AlternateContent>
    </p:spTree>
    <p:extLst>
      <p:ext uri="{BB962C8B-B14F-4D97-AF65-F5344CB8AC3E}">
        <p14:creationId xmlns:p14="http://schemas.microsoft.com/office/powerpoint/2010/main" val="3593911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solidFill>
                  <a:schemeClr val="bg1"/>
                </a:solidFill>
              </a:rPr>
              <a:t>Objective Function</a:t>
            </a:r>
            <a:endParaRPr lang="en" dirty="0">
              <a:solidFill>
                <a:schemeClr val="bg1"/>
              </a:solidFill>
            </a:endParaRPr>
          </a:p>
        </p:txBody>
      </p:sp>
      <mc:AlternateContent xmlns:mc="http://schemas.openxmlformats.org/markup-compatibility/2006">
        <mc:Choice xmlns:a14="http://schemas.microsoft.com/office/drawing/2010/main" Requires="a14">
          <p:sp>
            <p:nvSpPr>
              <p:cNvPr id="190" name="Shape 190"/>
              <p:cNvSpPr txBox="1">
                <a:spLocks noGrp="1"/>
              </p:cNvSpPr>
              <p:nvPr>
                <p:ph type="body" idx="1"/>
              </p:nvPr>
            </p:nvSpPr>
            <p:spPr>
              <a:xfrm>
                <a:off x="972912" y="711422"/>
                <a:ext cx="5877325" cy="2521200"/>
              </a:xfrm>
              <a:prstGeom prst="rect">
                <a:avLst/>
              </a:prstGeom>
            </p:spPr>
            <p:txBody>
              <a:bodyPr lIns="91425" tIns="91425" rIns="91425" bIns="91425" anchor="t" anchorCtr="0">
                <a:noAutofit/>
              </a:bodyPr>
              <a:lstStyle/>
              <a:p>
                <a:pPr>
                  <a:buNone/>
                </a:pPr>
                <a14:m>
                  <m:oMathPara xmlns:m="http://schemas.openxmlformats.org/officeDocument/2006/math">
                    <m:oMathParaPr>
                      <m:jc m:val="centerGroup"/>
                    </m:oMathParaPr>
                    <m:oMath xmlns:m="http://schemas.openxmlformats.org/officeDocument/2006/math">
                      <m:r>
                        <a:rPr lang="en-US" i="1" smtClean="0"/>
                        <m:t>𝑚</m:t>
                      </m:r>
                      <m:r>
                        <a:rPr lang="en-US" i="1"/>
                        <m:t>𝑖𝑛</m:t>
                      </m:r>
                      <m:nary>
                        <m:naryPr>
                          <m:chr m:val="∑"/>
                          <m:limLoc m:val="undOvr"/>
                          <m:supHide m:val="on"/>
                          <m:ctrlPr>
                            <a:rPr lang="en-IN" i="1"/>
                          </m:ctrlPr>
                        </m:naryPr>
                        <m:sub>
                          <m:r>
                            <a:rPr lang="en-US" i="1"/>
                            <m:t>𝑝</m:t>
                          </m:r>
                          <m:r>
                            <a:rPr lang="en-US" i="1"/>
                            <m:t>∈</m:t>
                          </m:r>
                          <m:r>
                            <a:rPr lang="en-US" i="1"/>
                            <m:t>𝑃</m:t>
                          </m:r>
                        </m:sub>
                        <m:sup/>
                        <m:e>
                          <m:sSub>
                            <m:sSubPr>
                              <m:ctrlPr>
                                <a:rPr lang="en-IN" i="1"/>
                              </m:ctrlPr>
                            </m:sSubPr>
                            <m:e>
                              <m:r>
                                <a:rPr lang="en-US" i="1"/>
                                <m:t>𝑥</m:t>
                              </m:r>
                            </m:e>
                            <m:sub>
                              <m:r>
                                <a:rPr lang="en-US" i="1"/>
                                <m:t>𝑝</m:t>
                              </m:r>
                            </m:sub>
                          </m:sSub>
                          <m:r>
                            <a:rPr lang="en-US" i="1"/>
                            <m:t>×</m:t>
                          </m:r>
                          <m:r>
                            <a:rPr lang="en-US" i="1"/>
                            <m:t>𝐶</m:t>
                          </m:r>
                          <m:d>
                            <m:dPr>
                              <m:ctrlPr>
                                <a:rPr lang="en-IN" i="1"/>
                              </m:ctrlPr>
                            </m:dPr>
                            <m:e>
                              <m:r>
                                <a:rPr lang="en-US" i="1"/>
                                <m:t>𝑝</m:t>
                              </m:r>
                            </m:e>
                          </m:d>
                        </m:e>
                      </m:nary>
                    </m:oMath>
                  </m:oMathPara>
                </a14:m>
                <a:endParaRPr lang="en-IN" dirty="0"/>
              </a:p>
              <a:p>
                <a:pPr>
                  <a:buNone/>
                </a:pPr>
                <a14:m>
                  <m:oMathPara xmlns:m="http://schemas.openxmlformats.org/officeDocument/2006/math">
                    <m:oMathParaPr>
                      <m:jc m:val="centerGroup"/>
                    </m:oMathParaPr>
                    <m:oMath xmlns:m="http://schemas.openxmlformats.org/officeDocument/2006/math">
                      <m:r>
                        <a:rPr lang="en-US" i="1"/>
                        <m:t>𝑠</m:t>
                      </m:r>
                      <m:r>
                        <a:rPr lang="en-US" i="1"/>
                        <m:t>.</m:t>
                      </m:r>
                      <m:r>
                        <a:rPr lang="en-US" i="1"/>
                        <m:t>𝑡</m:t>
                      </m:r>
                      <m:r>
                        <a:rPr lang="en-US" i="1"/>
                        <m:t>.</m:t>
                      </m:r>
                      <m:nary>
                        <m:naryPr>
                          <m:chr m:val="∑"/>
                          <m:limLoc m:val="undOvr"/>
                          <m:supHide m:val="on"/>
                          <m:ctrlPr>
                            <a:rPr lang="en-IN" i="1"/>
                          </m:ctrlPr>
                        </m:naryPr>
                        <m:sub>
                          <m:r>
                            <a:rPr lang="en-US" i="1"/>
                            <m:t>𝑝</m:t>
                          </m:r>
                          <m:r>
                            <a:rPr lang="en-US" i="1"/>
                            <m:t>∈</m:t>
                          </m:r>
                          <m:r>
                            <a:rPr lang="en-US" i="1"/>
                            <m:t>𝑃</m:t>
                          </m:r>
                        </m:sub>
                        <m:sup/>
                        <m:e>
                          <m:d>
                            <m:dPr>
                              <m:ctrlPr>
                                <a:rPr lang="en-IN" i="1"/>
                              </m:ctrlPr>
                            </m:dPr>
                            <m:e>
                              <m:sSub>
                                <m:sSubPr>
                                  <m:ctrlPr>
                                    <a:rPr lang="en-IN" i="1"/>
                                  </m:ctrlPr>
                                </m:sSubPr>
                                <m:e>
                                  <m:r>
                                    <a:rPr lang="en-US" i="1"/>
                                    <m:t>𝑥</m:t>
                                  </m:r>
                                </m:e>
                                <m:sub>
                                  <m:r>
                                    <a:rPr lang="en-US" i="1"/>
                                    <m:t>𝑝</m:t>
                                  </m:r>
                                </m:sub>
                              </m:sSub>
                              <m:r>
                                <a:rPr lang="en-US" i="1"/>
                                <m:t>×</m:t>
                              </m:r>
                              <m:r>
                                <a:rPr lang="en-US" i="1"/>
                                <m:t>𝐶</m:t>
                              </m:r>
                              <m:d>
                                <m:dPr>
                                  <m:ctrlPr>
                                    <a:rPr lang="en-IN" i="1"/>
                                  </m:ctrlPr>
                                </m:dPr>
                                <m:e>
                                  <m:r>
                                    <a:rPr lang="en-US" i="1"/>
                                    <m:t>𝑝</m:t>
                                  </m:r>
                                </m:e>
                              </m:d>
                            </m:e>
                          </m:d>
                        </m:e>
                      </m:nary>
                      <m:r>
                        <a:rPr lang="en-US" i="1"/>
                        <m:t>≥</m:t>
                      </m:r>
                      <m:r>
                        <a:rPr lang="en-US" i="1"/>
                        <m:t>𝑐</m:t>
                      </m:r>
                      <m:r>
                        <a:rPr lang="en-US" i="1"/>
                        <m:t>    ∀</m:t>
                      </m:r>
                      <m:r>
                        <a:rPr lang="en-US" i="1"/>
                        <m:t>𝑛</m:t>
                      </m:r>
                      <m:r>
                        <a:rPr lang="en-US" i="1"/>
                        <m:t>∈</m:t>
                      </m:r>
                      <m:r>
                        <a:rPr lang="en-US" i="1"/>
                        <m:t>𝑁</m:t>
                      </m:r>
                    </m:oMath>
                  </m:oMathPara>
                </a14:m>
                <a:endParaRPr lang="en-IN" dirty="0"/>
              </a:p>
              <a:p>
                <a:pPr>
                  <a:buNone/>
                </a:pPr>
                <a14:m>
                  <m:oMathPara xmlns:m="http://schemas.openxmlformats.org/officeDocument/2006/math">
                    <m:oMathParaPr>
                      <m:jc m:val="centerGroup"/>
                    </m:oMathParaPr>
                    <m:oMath xmlns:m="http://schemas.openxmlformats.org/officeDocument/2006/math">
                      <m:sSub>
                        <m:sSubPr>
                          <m:ctrlPr>
                            <a:rPr lang="en-IN" i="1"/>
                          </m:ctrlPr>
                        </m:sSubPr>
                        <m:e>
                          <m:r>
                            <a:rPr lang="en-US" i="1"/>
                            <m:t>𝑥</m:t>
                          </m:r>
                        </m:e>
                        <m:sub>
                          <m:r>
                            <a:rPr lang="en-US" i="1"/>
                            <m:t>𝑝</m:t>
                          </m:r>
                        </m:sub>
                      </m:sSub>
                      <m:r>
                        <a:rPr lang="en-US" i="1"/>
                        <m:t>∈</m:t>
                      </m:r>
                      <m:d>
                        <m:dPr>
                          <m:begChr m:val="{"/>
                          <m:endChr m:val="}"/>
                          <m:ctrlPr>
                            <a:rPr lang="en-IN" i="1"/>
                          </m:ctrlPr>
                        </m:dPr>
                        <m:e>
                          <m:r>
                            <a:rPr lang="en-US" i="1"/>
                            <m:t>0,1</m:t>
                          </m:r>
                        </m:e>
                      </m:d>
                      <m:r>
                        <a:rPr lang="en-US" i="1"/>
                        <m:t>    ∀</m:t>
                      </m:r>
                      <m:r>
                        <a:rPr lang="en-US" i="1"/>
                        <m:t>𝑝</m:t>
                      </m:r>
                      <m:r>
                        <a:rPr lang="en-US" i="1"/>
                        <m:t>∈</m:t>
                      </m:r>
                      <m:r>
                        <a:rPr lang="en-US" i="1"/>
                        <m:t>𝑃</m:t>
                      </m:r>
                    </m:oMath>
                  </m:oMathPara>
                </a14:m>
                <a:endParaRPr lang="en-IN" dirty="0" smtClean="0"/>
              </a:p>
              <a:p>
                <a:pPr>
                  <a:buNone/>
                </a:pPr>
                <a:r>
                  <a:rPr lang="en-US" dirty="0"/>
                  <a:t>In the </a:t>
                </a:r>
                <a:r>
                  <a:rPr lang="en-US" dirty="0" smtClean="0"/>
                  <a:t>formulation,</a:t>
                </a:r>
              </a:p>
              <a:p>
                <a:pPr marL="342900" indent="-342900"/>
                <a:r>
                  <a:rPr lang="en-US" dirty="0" smtClean="0"/>
                  <a:t> </a:t>
                </a:r>
                <a14:m>
                  <m:oMath xmlns:m="http://schemas.openxmlformats.org/officeDocument/2006/math">
                    <m:sSub>
                      <m:sSubPr>
                        <m:ctrlPr>
                          <a:rPr lang="en-IN" b="0" i="0" smtClean="0">
                            <a:latin typeface="Cambria Math" panose="02040503050406030204" pitchFamily="18" charset="0"/>
                          </a:rPr>
                        </m:ctrlPr>
                      </m:sSubPr>
                      <m:e>
                        <m:r>
                          <m:rPr>
                            <m:sty m:val="p"/>
                          </m:rPr>
                          <a:rPr lang="en-IN" b="0" i="0" smtClean="0">
                            <a:latin typeface="Cambria Math" panose="02040503050406030204" pitchFamily="18" charset="0"/>
                          </a:rPr>
                          <m:t>x</m:t>
                        </m:r>
                      </m:e>
                      <m:sub>
                        <m:r>
                          <m:rPr>
                            <m:sty m:val="p"/>
                          </m:rPr>
                          <a:rPr lang="en-IN" b="0" i="0" smtClean="0">
                            <a:latin typeface="Cambria Math" panose="02040503050406030204" pitchFamily="18" charset="0"/>
                          </a:rPr>
                          <m:t>p</m:t>
                        </m:r>
                      </m:sub>
                    </m:sSub>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IN" b="0" i="1" smtClean="0">
                                <a:latin typeface="Cambria Math" panose="02040503050406030204" pitchFamily="18" charset="0"/>
                              </a:rPr>
                              <m:t>1</m:t>
                            </m:r>
                            <m:r>
                              <a:rPr lang="en-US" i="1" smtClean="0">
                                <a:latin typeface="Cambria Math" panose="02040503050406030204" pitchFamily="18" charset="0"/>
                              </a:rPr>
                              <m:t>,  </m:t>
                            </m:r>
                            <m:r>
                              <a:rPr lang="en-IN" b="0" i="1" smtClean="0">
                                <a:latin typeface="Cambria Math" panose="02040503050406030204" pitchFamily="18" charset="0"/>
                              </a:rPr>
                              <m:t> </m:t>
                            </m:r>
                            <m:r>
                              <a:rPr lang="en-IN" b="0" i="1" smtClean="0">
                                <a:latin typeface="Cambria Math" panose="02040503050406030204" pitchFamily="18" charset="0"/>
                              </a:rPr>
                              <m:t>𝑝𝑟𝑜𝑏𝑒</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𝑠𝑒𝑙𝑒𝑐𝑡𝑒𝑑</m:t>
                            </m:r>
                          </m:e>
                          <m:e>
                            <m:r>
                              <a:rPr lang="en-US" i="1" smtClean="0">
                                <a:latin typeface="Cambria Math" panose="02040503050406030204" pitchFamily="18" charset="0"/>
                              </a:rPr>
                              <m:t>&amp;</m:t>
                            </m:r>
                            <m:r>
                              <a:rPr lang="en-IN" b="0" i="1" smtClean="0">
                                <a:latin typeface="Cambria Math" panose="02040503050406030204" pitchFamily="18" charset="0"/>
                              </a:rPr>
                              <m:t>0</m:t>
                            </m:r>
                            <m:r>
                              <a:rPr lang="en-US"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𝑜𝑡h𝑒𝑟𝑤𝑖𝑠𝑒</m:t>
                            </m:r>
                            <m:r>
                              <a:rPr lang="en-IN" b="0" i="1" smtClean="0">
                                <a:latin typeface="Cambria Math" panose="02040503050406030204" pitchFamily="18" charset="0"/>
                              </a:rPr>
                              <m:t>                  </m:t>
                            </m:r>
                          </m:e>
                        </m:eqArr>
                      </m:e>
                    </m:d>
                  </m:oMath>
                </a14:m>
                <a:endParaRPr lang="en-US" dirty="0" smtClean="0"/>
              </a:p>
              <a:p>
                <a:pPr marL="342900" indent="-342900"/>
                <a:r>
                  <a:rPr lang="en-US" dirty="0"/>
                  <a: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p</m:t>
                        </m:r>
                      </m:e>
                      <m:sub>
                        <m:r>
                          <m:rPr>
                            <m:sty m:val="p"/>
                          </m:rPr>
                          <a:rPr lang="en-IN" b="0" i="0" smtClean="0">
                            <a:latin typeface="Cambria Math" panose="02040503050406030204" pitchFamily="18" charset="0"/>
                          </a:rPr>
                          <m:t>n</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IN" i="1">
                                <a:latin typeface="Cambria Math" panose="02040503050406030204" pitchFamily="18" charset="0"/>
                              </a:rPr>
                              <m:t>1</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𝑛𝑜𝑑𝑒𝑠</m:t>
                            </m:r>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e>
                          <m:e>
                            <m:r>
                              <a:rPr lang="en-US" i="1">
                                <a:latin typeface="Cambria Math" panose="02040503050406030204" pitchFamily="18" charset="0"/>
                              </a:rPr>
                              <m:t>&amp;</m:t>
                            </m:r>
                            <m:r>
                              <a:rPr lang="en-IN" i="1">
                                <a:latin typeface="Cambria Math" panose="02040503050406030204" pitchFamily="18" charset="0"/>
                              </a:rPr>
                              <m:t>0</m:t>
                            </m:r>
                            <m:r>
                              <a:rPr lang="en-US" i="1">
                                <a:latin typeface="Cambria Math" panose="02040503050406030204" pitchFamily="18" charset="0"/>
                              </a:rPr>
                              <m:t>,</m:t>
                            </m:r>
                            <m:r>
                              <a:rPr lang="en-IN" b="0" i="1" smtClean="0">
                                <a:latin typeface="Cambria Math" panose="02040503050406030204" pitchFamily="18" charset="0"/>
                              </a:rPr>
                              <m:t>  </m:t>
                            </m:r>
                            <m:r>
                              <a:rPr lang="en-IN" i="1">
                                <a:latin typeface="Cambria Math" panose="02040503050406030204" pitchFamily="18" charset="0"/>
                              </a:rPr>
                              <m:t>𝑜𝑡h𝑒𝑟𝑤𝑖𝑠𝑒</m:t>
                            </m:r>
                            <m:r>
                              <a:rPr lang="en-IN" i="1">
                                <a:latin typeface="Cambria Math" panose="02040503050406030204" pitchFamily="18" charset="0"/>
                              </a:rPr>
                              <m:t>       </m:t>
                            </m:r>
                          </m:e>
                        </m:eqArr>
                      </m:e>
                    </m:d>
                  </m:oMath>
                </a14:m>
                <a:endParaRPr lang="en-US" dirty="0"/>
              </a:p>
              <a:p>
                <a:pPr marL="342900" indent="-342900"/>
                <a:endParaRPr lang="en-IN" dirty="0"/>
              </a:p>
            </p:txBody>
          </p:sp>
        </mc:Choice>
        <mc:Fallback>
          <p:sp>
            <p:nvSpPr>
              <p:cNvPr id="190" name="Shape 190"/>
              <p:cNvSpPr txBox="1">
                <a:spLocks noGrp="1" noRot="1" noChangeAspect="1" noMove="1" noResize="1" noEditPoints="1" noAdjustHandles="1" noChangeArrowheads="1" noChangeShapeType="1" noTextEdit="1"/>
              </p:cNvSpPr>
              <p:nvPr>
                <p:ph type="body" idx="1"/>
              </p:nvPr>
            </p:nvSpPr>
            <p:spPr>
              <a:xfrm>
                <a:off x="972912" y="711422"/>
                <a:ext cx="5877325" cy="2521200"/>
              </a:xfrm>
              <a:prstGeom prst="rect">
                <a:avLst/>
              </a:prstGeom>
              <a:blipFill>
                <a:blip r:embed="rId3"/>
                <a:stretch>
                  <a:fillRect l="-1141" b="-44552"/>
                </a:stretch>
              </a:blipFill>
            </p:spPr>
            <p:txBody>
              <a:bodyPr/>
              <a:lstStyle/>
              <a:p>
                <a:r>
                  <a:rPr lang="en-IN">
                    <a:noFill/>
                  </a:rPr>
                  <a:t> </a:t>
                </a:r>
              </a:p>
            </p:txBody>
          </p:sp>
        </mc:Fallback>
      </mc:AlternateContent>
    </p:spTree>
    <p:extLst>
      <p:ext uri="{BB962C8B-B14F-4D97-AF65-F5344CB8AC3E}">
        <p14:creationId xmlns:p14="http://schemas.microsoft.com/office/powerpoint/2010/main" val="1934614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solidFill>
                  <a:schemeClr val="bg1"/>
                </a:solidFill>
              </a:rPr>
              <a:t>Objective Function</a:t>
            </a:r>
            <a:endParaRPr lang="en" dirty="0">
              <a:solidFill>
                <a:schemeClr val="bg1"/>
              </a:solidFill>
            </a:endParaRPr>
          </a:p>
        </p:txBody>
      </p:sp>
      <mc:AlternateContent xmlns:mc="http://schemas.openxmlformats.org/markup-compatibility/2006">
        <mc:Choice xmlns:a14="http://schemas.microsoft.com/office/drawing/2010/main" Requires="a14">
          <p:sp>
            <p:nvSpPr>
              <p:cNvPr id="190" name="Shape 190"/>
              <p:cNvSpPr txBox="1">
                <a:spLocks noGrp="1"/>
              </p:cNvSpPr>
              <p:nvPr>
                <p:ph type="body" idx="1"/>
              </p:nvPr>
            </p:nvSpPr>
            <p:spPr>
              <a:xfrm>
                <a:off x="972912" y="711422"/>
                <a:ext cx="5877325" cy="2521200"/>
              </a:xfrm>
              <a:prstGeom prst="rect">
                <a:avLst/>
              </a:prstGeom>
            </p:spPr>
            <p:txBody>
              <a:bodyPr lIns="91425" tIns="91425" rIns="91425" bIns="91425" anchor="t" anchorCtr="0">
                <a:noAutofit/>
              </a:bodyPr>
              <a:lstStyle/>
              <a:p>
                <a:pPr>
                  <a:buNone/>
                </a:pPr>
                <a14:m>
                  <m:oMathPara xmlns:m="http://schemas.openxmlformats.org/officeDocument/2006/math">
                    <m:oMathParaPr>
                      <m:jc m:val="centerGroup"/>
                    </m:oMathParaPr>
                    <m:oMath xmlns:m="http://schemas.openxmlformats.org/officeDocument/2006/math">
                      <m:r>
                        <a:rPr lang="en-US" i="1" smtClean="0"/>
                        <m:t>𝑚</m:t>
                      </m:r>
                      <m:r>
                        <a:rPr lang="en-US" i="1"/>
                        <m:t>𝑖𝑛</m:t>
                      </m:r>
                      <m:nary>
                        <m:naryPr>
                          <m:chr m:val="∑"/>
                          <m:limLoc m:val="undOvr"/>
                          <m:supHide m:val="on"/>
                          <m:ctrlPr>
                            <a:rPr lang="en-IN" i="1"/>
                          </m:ctrlPr>
                        </m:naryPr>
                        <m:sub>
                          <m:r>
                            <a:rPr lang="en-US" i="1"/>
                            <m:t>𝑝</m:t>
                          </m:r>
                          <m:r>
                            <a:rPr lang="en-US" i="1"/>
                            <m:t>∈</m:t>
                          </m:r>
                          <m:r>
                            <a:rPr lang="en-US" i="1"/>
                            <m:t>𝑃</m:t>
                          </m:r>
                        </m:sub>
                        <m:sup/>
                        <m:e>
                          <m:sSub>
                            <m:sSubPr>
                              <m:ctrlPr>
                                <a:rPr lang="en-IN" i="1"/>
                              </m:ctrlPr>
                            </m:sSubPr>
                            <m:e>
                              <m:r>
                                <a:rPr lang="en-US" i="1"/>
                                <m:t>𝑥</m:t>
                              </m:r>
                            </m:e>
                            <m:sub>
                              <m:r>
                                <a:rPr lang="en-US" i="1"/>
                                <m:t>𝑝</m:t>
                              </m:r>
                            </m:sub>
                          </m:sSub>
                          <m:r>
                            <a:rPr lang="en-US" i="1"/>
                            <m:t>×</m:t>
                          </m:r>
                          <m:r>
                            <a:rPr lang="en-US" i="1"/>
                            <m:t>𝐶</m:t>
                          </m:r>
                          <m:d>
                            <m:dPr>
                              <m:ctrlPr>
                                <a:rPr lang="en-IN" i="1"/>
                              </m:ctrlPr>
                            </m:dPr>
                            <m:e>
                              <m:r>
                                <a:rPr lang="en-US" i="1"/>
                                <m:t>𝑝</m:t>
                              </m:r>
                            </m:e>
                          </m:d>
                        </m:e>
                      </m:nary>
                    </m:oMath>
                  </m:oMathPara>
                </a14:m>
                <a:endParaRPr lang="en-IN" dirty="0"/>
              </a:p>
              <a:p>
                <a:pPr>
                  <a:buNone/>
                </a:pPr>
                <a14:m>
                  <m:oMathPara xmlns:m="http://schemas.openxmlformats.org/officeDocument/2006/math">
                    <m:oMathParaPr>
                      <m:jc m:val="centerGroup"/>
                    </m:oMathParaPr>
                    <m:oMath xmlns:m="http://schemas.openxmlformats.org/officeDocument/2006/math">
                      <m:r>
                        <a:rPr lang="en-US" i="1"/>
                        <m:t>𝑠</m:t>
                      </m:r>
                      <m:r>
                        <a:rPr lang="en-US" i="1"/>
                        <m:t>.</m:t>
                      </m:r>
                      <m:r>
                        <a:rPr lang="en-US" i="1"/>
                        <m:t>𝑡</m:t>
                      </m:r>
                      <m:r>
                        <a:rPr lang="en-US" i="1"/>
                        <m:t>.</m:t>
                      </m:r>
                      <m:nary>
                        <m:naryPr>
                          <m:chr m:val="∑"/>
                          <m:limLoc m:val="undOvr"/>
                          <m:supHide m:val="on"/>
                          <m:ctrlPr>
                            <a:rPr lang="en-IN" i="1"/>
                          </m:ctrlPr>
                        </m:naryPr>
                        <m:sub>
                          <m:r>
                            <a:rPr lang="en-US" i="1"/>
                            <m:t>𝑝</m:t>
                          </m:r>
                          <m:r>
                            <a:rPr lang="en-US" i="1"/>
                            <m:t>∈</m:t>
                          </m:r>
                          <m:r>
                            <a:rPr lang="en-US" i="1"/>
                            <m:t>𝑃</m:t>
                          </m:r>
                        </m:sub>
                        <m:sup/>
                        <m:e>
                          <m:d>
                            <m:dPr>
                              <m:ctrlPr>
                                <a:rPr lang="en-IN" i="1"/>
                              </m:ctrlPr>
                            </m:dPr>
                            <m:e>
                              <m:sSub>
                                <m:sSubPr>
                                  <m:ctrlPr>
                                    <a:rPr lang="en-IN" i="1"/>
                                  </m:ctrlPr>
                                </m:sSubPr>
                                <m:e>
                                  <m:r>
                                    <a:rPr lang="en-US" i="1"/>
                                    <m:t>𝑥</m:t>
                                  </m:r>
                                </m:e>
                                <m:sub>
                                  <m:r>
                                    <a:rPr lang="en-US" i="1"/>
                                    <m:t>𝑝</m:t>
                                  </m:r>
                                </m:sub>
                              </m:sSub>
                              <m:r>
                                <a:rPr lang="en-US" i="1"/>
                                <m:t>×</m:t>
                              </m:r>
                              <m:r>
                                <a:rPr lang="en-US" i="1"/>
                                <m:t>𝐶</m:t>
                              </m:r>
                              <m:d>
                                <m:dPr>
                                  <m:ctrlPr>
                                    <a:rPr lang="en-IN" i="1"/>
                                  </m:ctrlPr>
                                </m:dPr>
                                <m:e>
                                  <m:r>
                                    <a:rPr lang="en-US" i="1"/>
                                    <m:t>𝑝</m:t>
                                  </m:r>
                                </m:e>
                              </m:d>
                            </m:e>
                          </m:d>
                        </m:e>
                      </m:nary>
                      <m:r>
                        <a:rPr lang="en-US" i="1"/>
                        <m:t>≥</m:t>
                      </m:r>
                      <m:r>
                        <a:rPr lang="en-US" i="1"/>
                        <m:t>𝑐</m:t>
                      </m:r>
                      <m:r>
                        <a:rPr lang="en-US" i="1"/>
                        <m:t>    ∀</m:t>
                      </m:r>
                      <m:r>
                        <a:rPr lang="en-US" i="1"/>
                        <m:t>𝑛</m:t>
                      </m:r>
                      <m:r>
                        <a:rPr lang="en-US" i="1"/>
                        <m:t>∈</m:t>
                      </m:r>
                      <m:r>
                        <a:rPr lang="en-US" i="1"/>
                        <m:t>𝑁</m:t>
                      </m:r>
                    </m:oMath>
                  </m:oMathPara>
                </a14:m>
                <a:endParaRPr lang="en-IN" dirty="0"/>
              </a:p>
              <a:p>
                <a:pPr>
                  <a:buNone/>
                </a:pPr>
                <a14:m>
                  <m:oMathPara xmlns:m="http://schemas.openxmlformats.org/officeDocument/2006/math">
                    <m:oMathParaPr>
                      <m:jc m:val="centerGroup"/>
                    </m:oMathParaPr>
                    <m:oMath xmlns:m="http://schemas.openxmlformats.org/officeDocument/2006/math">
                      <m:sSub>
                        <m:sSubPr>
                          <m:ctrlPr>
                            <a:rPr lang="en-IN" i="1"/>
                          </m:ctrlPr>
                        </m:sSubPr>
                        <m:e>
                          <m:r>
                            <a:rPr lang="en-US" i="1"/>
                            <m:t>𝑥</m:t>
                          </m:r>
                        </m:e>
                        <m:sub>
                          <m:r>
                            <a:rPr lang="en-US" i="1"/>
                            <m:t>𝑝</m:t>
                          </m:r>
                        </m:sub>
                      </m:sSub>
                      <m:r>
                        <a:rPr lang="en-US" i="1"/>
                        <m:t>∈</m:t>
                      </m:r>
                      <m:d>
                        <m:dPr>
                          <m:begChr m:val="{"/>
                          <m:endChr m:val="}"/>
                          <m:ctrlPr>
                            <a:rPr lang="en-IN" i="1"/>
                          </m:ctrlPr>
                        </m:dPr>
                        <m:e>
                          <m:r>
                            <a:rPr lang="en-US" i="1"/>
                            <m:t>0,1</m:t>
                          </m:r>
                        </m:e>
                      </m:d>
                      <m:r>
                        <a:rPr lang="en-US" i="1"/>
                        <m:t>    ∀</m:t>
                      </m:r>
                      <m:r>
                        <a:rPr lang="en-US" i="1"/>
                        <m:t>𝑝</m:t>
                      </m:r>
                      <m:r>
                        <a:rPr lang="en-US" i="1"/>
                        <m:t>∈</m:t>
                      </m:r>
                      <m:r>
                        <a:rPr lang="en-US" i="1"/>
                        <m:t>𝑃</m:t>
                      </m:r>
                    </m:oMath>
                  </m:oMathPara>
                </a14:m>
                <a:endParaRPr lang="en-IN" dirty="0" smtClean="0"/>
              </a:p>
              <a:p>
                <a:pPr>
                  <a:buNone/>
                </a:pPr>
                <a:r>
                  <a:rPr lang="en-US" dirty="0" smtClean="0"/>
                  <a:t>The </a:t>
                </a:r>
                <a:r>
                  <a:rPr lang="en-US" dirty="0"/>
                  <a:t>objective function tries to minimize the cost of all selected probes. It satisfies the </a:t>
                </a:r>
                <a:r>
                  <a:rPr lang="en-US" dirty="0" smtClean="0"/>
                  <a:t>3</a:t>
                </a:r>
                <a:r>
                  <a:rPr lang="en-US" baseline="30000" dirty="0" smtClean="0"/>
                  <a:t>rd</a:t>
                </a:r>
                <a:r>
                  <a:rPr lang="en-US" dirty="0" smtClean="0"/>
                  <a:t> and </a:t>
                </a:r>
                <a:r>
                  <a:rPr lang="en-US" dirty="0"/>
                  <a:t>the </a:t>
                </a:r>
                <a:r>
                  <a:rPr lang="en-US" dirty="0" smtClean="0"/>
                  <a:t>4</a:t>
                </a:r>
                <a:r>
                  <a:rPr lang="en-US" baseline="30000" dirty="0" smtClean="0"/>
                  <a:t>th </a:t>
                </a:r>
                <a:r>
                  <a:rPr lang="en-US" dirty="0" smtClean="0">
                    <a:hlinkClick r:id="rId3" action="ppaction://hlinksldjump"/>
                  </a:rPr>
                  <a:t>requirements</a:t>
                </a:r>
                <a:r>
                  <a:rPr lang="en-US" dirty="0" smtClean="0"/>
                  <a:t>. The </a:t>
                </a:r>
                <a:r>
                  <a:rPr lang="en-US" dirty="0"/>
                  <a:t>constraint enforces that each node n in probe </a:t>
                </a:r>
                <a:r>
                  <a:rPr lang="en-US" i="1" dirty="0"/>
                  <a:t>p</a:t>
                </a:r>
                <a:r>
                  <a:rPr lang="en-US" dirty="0"/>
                  <a:t> should get probed at least </a:t>
                </a:r>
                <a:r>
                  <a:rPr lang="en-US" i="1" dirty="0"/>
                  <a:t>c</a:t>
                </a:r>
                <a:r>
                  <a:rPr lang="en-US" dirty="0"/>
                  <a:t> times, thereby satisfying the second requirement (average coverage). </a:t>
                </a:r>
                <a:r>
                  <a:rPr lang="en-US" i="1" dirty="0" smtClean="0"/>
                  <a:t>c</a:t>
                </a:r>
                <a:r>
                  <a:rPr lang="en-US" dirty="0" smtClean="0"/>
                  <a:t> is tuned </a:t>
                </a:r>
                <a:r>
                  <a:rPr lang="en-US" dirty="0"/>
                  <a:t>based on the system requirements.</a:t>
                </a:r>
                <a:endParaRPr lang="en-IN" dirty="0"/>
              </a:p>
              <a:p>
                <a:pPr>
                  <a:buNone/>
                </a:pPr>
                <a:endParaRPr lang="en-IN" dirty="0"/>
              </a:p>
            </p:txBody>
          </p:sp>
        </mc:Choice>
        <mc:Fallback>
          <p:sp>
            <p:nvSpPr>
              <p:cNvPr id="190" name="Shape 190"/>
              <p:cNvSpPr txBox="1">
                <a:spLocks noGrp="1" noRot="1" noChangeAspect="1" noMove="1" noResize="1" noEditPoints="1" noAdjustHandles="1" noChangeArrowheads="1" noChangeShapeType="1" noTextEdit="1"/>
              </p:cNvSpPr>
              <p:nvPr>
                <p:ph type="body" idx="1"/>
              </p:nvPr>
            </p:nvSpPr>
            <p:spPr>
              <a:xfrm>
                <a:off x="972912" y="711422"/>
                <a:ext cx="5877325" cy="2521200"/>
              </a:xfrm>
              <a:prstGeom prst="rect">
                <a:avLst/>
              </a:prstGeom>
              <a:blipFill>
                <a:blip r:embed="rId4"/>
                <a:stretch>
                  <a:fillRect l="-1141" r="-104" b="-57385"/>
                </a:stretch>
              </a:blipFill>
            </p:spPr>
            <p:txBody>
              <a:bodyPr/>
              <a:lstStyle/>
              <a:p>
                <a:r>
                  <a:rPr lang="en-IN">
                    <a:noFill/>
                  </a:rPr>
                  <a:t> </a:t>
                </a:r>
              </a:p>
            </p:txBody>
          </p:sp>
        </mc:Fallback>
      </mc:AlternateContent>
    </p:spTree>
    <p:extLst>
      <p:ext uri="{BB962C8B-B14F-4D97-AF65-F5344CB8AC3E}">
        <p14:creationId xmlns:p14="http://schemas.microsoft.com/office/powerpoint/2010/main" val="1513275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ctrTitle" idx="4294967295"/>
          </p:nvPr>
        </p:nvSpPr>
        <p:spPr>
          <a:xfrm>
            <a:off x="685800" y="2726350"/>
            <a:ext cx="6675120" cy="1159800"/>
          </a:xfrm>
          <a:prstGeom prst="rect">
            <a:avLst/>
          </a:prstGeom>
        </p:spPr>
        <p:txBody>
          <a:bodyPr lIns="91425" tIns="91425" rIns="91425" bIns="91425" anchor="b" anchorCtr="0">
            <a:noAutofit/>
          </a:bodyPr>
          <a:lstStyle/>
          <a:p>
            <a:pPr lvl="0" rtl="0">
              <a:spcBef>
                <a:spcPts val="0"/>
              </a:spcBef>
              <a:buNone/>
            </a:pPr>
            <a:r>
              <a:rPr lang="en" sz="5400" dirty="0" smtClean="0">
                <a:solidFill>
                  <a:srgbClr val="FFC000"/>
                </a:solidFill>
              </a:rPr>
              <a:t>2.</a:t>
            </a:r>
            <a:r>
              <a:rPr lang="en" sz="4800" dirty="0" smtClean="0">
                <a:solidFill>
                  <a:srgbClr val="81D1EC"/>
                </a:solidFill>
              </a:rPr>
              <a:t/>
            </a:r>
            <a:br>
              <a:rPr lang="en" sz="4800" dirty="0" smtClean="0">
                <a:solidFill>
                  <a:srgbClr val="81D1EC"/>
                </a:solidFill>
              </a:rPr>
            </a:br>
            <a:r>
              <a:rPr lang="en" sz="4800" dirty="0" smtClean="0">
                <a:solidFill>
                  <a:srgbClr val="81D1EC"/>
                </a:solidFill>
              </a:rPr>
              <a:t>Coversion</a:t>
            </a:r>
            <a:br>
              <a:rPr lang="en" sz="4800" dirty="0" smtClean="0">
                <a:solidFill>
                  <a:srgbClr val="81D1EC"/>
                </a:solidFill>
              </a:rPr>
            </a:br>
            <a:r>
              <a:rPr lang="en" sz="4800" dirty="0" smtClean="0">
                <a:solidFill>
                  <a:srgbClr val="81D1EC"/>
                </a:solidFill>
              </a:rPr>
              <a:t>to</a:t>
            </a:r>
            <a:br>
              <a:rPr lang="en" sz="4800" dirty="0" smtClean="0">
                <a:solidFill>
                  <a:srgbClr val="81D1EC"/>
                </a:solidFill>
              </a:rPr>
            </a:br>
            <a:r>
              <a:rPr lang="en" sz="4800" dirty="0" smtClean="0">
                <a:solidFill>
                  <a:srgbClr val="81D1EC"/>
                </a:solidFill>
              </a:rPr>
              <a:t>Matrix Form</a:t>
            </a:r>
            <a:endParaRPr lang="en" sz="4400" dirty="0">
              <a:solidFill>
                <a:srgbClr val="81D1EC"/>
              </a:solidFill>
            </a:endParaRPr>
          </a:p>
        </p:txBody>
      </p:sp>
      <p:sp>
        <p:nvSpPr>
          <p:cNvPr id="196" name="Shape 196"/>
          <p:cNvSpPr txBox="1">
            <a:spLocks noGrp="1"/>
          </p:cNvSpPr>
          <p:nvPr>
            <p:ph type="subTitle" idx="4294967295"/>
          </p:nvPr>
        </p:nvSpPr>
        <p:spPr>
          <a:xfrm>
            <a:off x="685800" y="3640151"/>
            <a:ext cx="5291700" cy="784800"/>
          </a:xfrm>
          <a:prstGeom prst="rect">
            <a:avLst/>
          </a:prstGeom>
        </p:spPr>
        <p:txBody>
          <a:bodyPr lIns="91425" tIns="91425" rIns="91425" bIns="91425" anchor="t" anchorCtr="0">
            <a:noAutofit/>
          </a:bodyPr>
          <a:lstStyle/>
          <a:p>
            <a:pPr lvl="0" rtl="0">
              <a:spcBef>
                <a:spcPts val="0"/>
              </a:spcBef>
              <a:buNone/>
            </a:pPr>
            <a:endParaRPr lang="en" dirty="0"/>
          </a:p>
        </p:txBody>
      </p:sp>
      <p:grpSp>
        <p:nvGrpSpPr>
          <p:cNvPr id="3" name="Group 2"/>
          <p:cNvGrpSpPr/>
          <p:nvPr/>
        </p:nvGrpSpPr>
        <p:grpSpPr>
          <a:xfrm>
            <a:off x="4369849" y="344409"/>
            <a:ext cx="2579750" cy="2450221"/>
            <a:chOff x="4343722" y="434724"/>
            <a:chExt cx="2579750" cy="2450221"/>
          </a:xfrm>
        </p:grpSpPr>
        <p:sp>
          <p:nvSpPr>
            <p:cNvPr id="197" name="Shape 197"/>
            <p:cNvSpPr/>
            <p:nvPr/>
          </p:nvSpPr>
          <p:spPr>
            <a:xfrm>
              <a:off x="5858742" y="2615556"/>
              <a:ext cx="282132" cy="26938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grpSp>
          <p:nvGrpSpPr>
            <p:cNvPr id="198" name="Shape 198"/>
            <p:cNvGrpSpPr/>
            <p:nvPr/>
          </p:nvGrpSpPr>
          <p:grpSpPr>
            <a:xfrm>
              <a:off x="5508636" y="1102937"/>
              <a:ext cx="1208685" cy="1209005"/>
              <a:chOff x="6654650" y="3665275"/>
              <a:chExt cx="409100" cy="409125"/>
            </a:xfrm>
          </p:grpSpPr>
          <p:sp>
            <p:nvSpPr>
              <p:cNvPr id="199" name="Shape 199"/>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lIns="91425" tIns="91425" rIns="91425" bIns="91425" anchor="ctr" anchorCtr="0">
                <a:noAutofit/>
              </a:bodyPr>
              <a:lstStyle/>
              <a:p>
                <a:pPr lvl="0">
                  <a:spcBef>
                    <a:spcPts val="0"/>
                  </a:spcBef>
                  <a:buNone/>
                </a:pPr>
                <a:endParaRPr/>
              </a:p>
            </p:txBody>
          </p:sp>
          <p:sp>
            <p:nvSpPr>
              <p:cNvPr id="200" name="Shape 200"/>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lIns="91425" tIns="91425" rIns="91425" bIns="91425" anchor="ctr" anchorCtr="0">
                <a:noAutofit/>
              </a:bodyPr>
              <a:lstStyle/>
              <a:p>
                <a:pPr lvl="0">
                  <a:spcBef>
                    <a:spcPts val="0"/>
                  </a:spcBef>
                  <a:buNone/>
                </a:pPr>
                <a:endParaRPr/>
              </a:p>
            </p:txBody>
          </p:sp>
        </p:grpSp>
        <p:grpSp>
          <p:nvGrpSpPr>
            <p:cNvPr id="201" name="Shape 201"/>
            <p:cNvGrpSpPr/>
            <p:nvPr/>
          </p:nvGrpSpPr>
          <p:grpSpPr>
            <a:xfrm rot="1057032">
              <a:off x="4343722" y="2053161"/>
              <a:ext cx="798554" cy="798614"/>
              <a:chOff x="570875" y="4322250"/>
              <a:chExt cx="443300" cy="443325"/>
            </a:xfrm>
          </p:grpSpPr>
          <p:sp>
            <p:nvSpPr>
              <p:cNvPr id="202" name="Shape 202"/>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03" name="Shape 203"/>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lIns="91425" tIns="91425" rIns="91425" bIns="91425" anchor="ctr" anchorCtr="0">
                <a:noAutofit/>
              </a:bodyPr>
              <a:lstStyle/>
              <a:p>
                <a:pPr lvl="0">
                  <a:spcBef>
                    <a:spcPts val="0"/>
                  </a:spcBef>
                  <a:buNone/>
                </a:pPr>
                <a:endParaRPr/>
              </a:p>
            </p:txBody>
          </p:sp>
        </p:grpSp>
        <p:sp>
          <p:nvSpPr>
            <p:cNvPr id="206" name="Shape 206"/>
            <p:cNvSpPr/>
            <p:nvPr/>
          </p:nvSpPr>
          <p:spPr>
            <a:xfrm rot="2466689">
              <a:off x="4433324" y="1337125"/>
              <a:ext cx="392000" cy="37429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rot="-1609379">
              <a:off x="5006589" y="1572617"/>
              <a:ext cx="282081" cy="26934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08" name="Shape 208"/>
            <p:cNvSpPr/>
            <p:nvPr/>
          </p:nvSpPr>
          <p:spPr>
            <a:xfrm rot="2925831">
              <a:off x="6716993" y="1785995"/>
              <a:ext cx="211250" cy="20170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sp>
          <p:nvSpPr>
            <p:cNvPr id="209" name="Shape 209"/>
            <p:cNvSpPr/>
            <p:nvPr/>
          </p:nvSpPr>
          <p:spPr>
            <a:xfrm rot="-1609195">
              <a:off x="5837875" y="434724"/>
              <a:ext cx="190312" cy="18171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018165"/>
            <a:ext cx="5760300" cy="680700"/>
          </a:xfrm>
          <a:prstGeom prst="rect">
            <a:avLst/>
          </a:prstGeom>
        </p:spPr>
        <p:txBody>
          <a:bodyPr lIns="91425" tIns="91425" rIns="91425" bIns="91425" anchor="b" anchorCtr="0">
            <a:noAutofit/>
          </a:bodyPr>
          <a:lstStyle/>
          <a:p>
            <a:pPr lvl="0">
              <a:spcBef>
                <a:spcPts val="0"/>
              </a:spcBef>
              <a:buNone/>
            </a:pPr>
            <a:r>
              <a:rPr lang="en" dirty="0" smtClean="0"/>
              <a:t>Observation</a:t>
            </a:r>
            <a:endParaRPr lang="en" dirty="0"/>
          </a:p>
        </p:txBody>
      </p:sp>
      <mc:AlternateContent xmlns:mc="http://schemas.openxmlformats.org/markup-compatibility/2006">
        <mc:Choice xmlns:a14="http://schemas.microsoft.com/office/drawing/2010/main" Requires="a14">
          <p:sp>
            <p:nvSpPr>
              <p:cNvPr id="190" name="Shape 190"/>
              <p:cNvSpPr txBox="1">
                <a:spLocks noGrp="1"/>
              </p:cNvSpPr>
              <p:nvPr>
                <p:ph type="body" idx="1"/>
              </p:nvPr>
            </p:nvSpPr>
            <p:spPr>
              <a:xfrm>
                <a:off x="914400" y="1661028"/>
                <a:ext cx="5877325" cy="2521200"/>
              </a:xfrm>
              <a:prstGeom prst="rect">
                <a:avLst/>
              </a:prstGeom>
            </p:spPr>
            <p:txBody>
              <a:bodyPr lIns="91425" tIns="91425" rIns="91425" bIns="91425" anchor="t" anchorCtr="0">
                <a:noAutofit/>
              </a:bodyPr>
              <a:lstStyle/>
              <a:p>
                <a:pPr>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𝑛</m:t>
                        </m:r>
                      </m:sub>
                    </m:sSub>
                  </m:oMath>
                </a14:m>
                <a:r>
                  <a:rPr lang="en-US" dirty="0" smtClean="0"/>
                  <a:t> can be represented by a matrix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sub>
                    </m:sSub>
                  </m:oMath>
                </a14:m>
                <a:r>
                  <a:rPr lang="en-US" dirty="0" smtClean="0"/>
                  <a:t> having binary values. Thus,</a:t>
                </a:r>
              </a:p>
              <a:p>
                <a:pPr algn="ctr">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𝑝</m:t>
                          </m:r>
                        </m:e>
                      </m:d>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oMath>
                  </m:oMathPara>
                </a14:m>
                <a:endParaRPr lang="en-IN" dirty="0"/>
              </a:p>
              <a:p>
                <a:pPr>
                  <a:buNone/>
                </a:pPr>
                <a:r>
                  <a:rPr lang="en-US" dirty="0" smtClean="0"/>
                  <a:t>Hence, </a:t>
                </a:r>
                <a14:m>
                  <m:oMath xmlns:m="http://schemas.openxmlformats.org/officeDocument/2006/math">
                    <m:r>
                      <a:rPr lang="en-IN" b="0" i="1" smtClean="0">
                        <a:latin typeface="Cambria Math" panose="02040503050406030204" pitchFamily="18" charset="0"/>
                      </a:rPr>
                      <m:t>𝑛𝑜𝑑𝑒𝑠</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oMath>
                </a14:m>
                <a:r>
                  <a:rPr lang="en-US" dirty="0" smtClean="0"/>
                  <a:t> is the </a:t>
                </a:r>
                <a:r>
                  <a:rPr lang="en-US" dirty="0" err="1" smtClean="0"/>
                  <a:t>p</a:t>
                </a:r>
                <a:r>
                  <a:rPr lang="en-US" baseline="30000" dirty="0" err="1" smtClean="0"/>
                  <a:t>th</a:t>
                </a:r>
                <a:r>
                  <a:rPr lang="en-US" dirty="0" smtClean="0"/>
                  <a:t> row of </a:t>
                </a:r>
                <a14:m>
                  <m:oMath xmlns:m="http://schemas.openxmlformats.org/officeDocument/2006/math">
                    <m:r>
                      <a:rPr lang="en-IN" b="0" i="1" smtClean="0">
                        <a:latin typeface="Cambria Math" panose="02040503050406030204" pitchFamily="18" charset="0"/>
                      </a:rPr>
                      <m:t>𝐹</m:t>
                    </m:r>
                  </m:oMath>
                </a14:m>
                <a:r>
                  <a:rPr lang="en-US" dirty="0" smtClean="0"/>
                  <a:t> and so,</a:t>
                </a:r>
              </a:p>
              <a:p>
                <a:pP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𝑁</m:t>
                          </m:r>
                        </m:sub>
                        <m:sup/>
                        <m:e>
                          <m:r>
                            <a:rPr lang="en-IN" b="0" i="1" smtClean="0">
                              <a:latin typeface="Cambria Math" panose="02040503050406030204" pitchFamily="18" charset="0"/>
                            </a:rPr>
                            <m:t>𝐹</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𝑝</m:t>
                              </m:r>
                            </m:e>
                          </m:d>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nary>
                    </m:oMath>
                  </m:oMathPara>
                </a14:m>
                <a:endParaRPr lang="en-US" dirty="0" smtClean="0"/>
              </a:p>
              <a:p>
                <a:pPr>
                  <a:buNone/>
                </a:pPr>
                <a:r>
                  <a:rPr lang="en-US" dirty="0" smtClean="0"/>
                  <a:t>Now, </a:t>
                </a:r>
                <a14:m>
                  <m:oMath xmlns:m="http://schemas.openxmlformats.org/officeDocument/2006/math">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oMath>
                </a14:m>
                <a:r>
                  <a:rPr lang="en-US" dirty="0" smtClean="0"/>
                  <a:t> can be aggregated into a single vector of P dimensions just like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oMath>
                </a14:m>
                <a:r>
                  <a:rPr lang="en-US" dirty="0" smtClean="0"/>
                  <a:t>: </a:t>
                </a:r>
              </a:p>
              <a:p>
                <a:pP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e>
                          </m:d>
                        </m:e>
                        <m:sub>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×1</m:t>
                          </m:r>
                        </m:sub>
                      </m:sSub>
                    </m:oMath>
                  </m:oMathPara>
                </a14:m>
                <a:endParaRPr lang="en-IN" b="0" dirty="0" smtClean="0"/>
              </a:p>
              <a:p>
                <a:pP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𝑝</m:t>
                                  </m:r>
                                </m:sub>
                              </m:sSub>
                            </m:e>
                          </m:d>
                        </m:e>
                        <m:sub>
                          <m:r>
                            <a:rPr lang="en-IN" b="0" i="1" smtClean="0">
                              <a:latin typeface="Cambria Math" panose="02040503050406030204" pitchFamily="18" charset="0"/>
                            </a:rPr>
                            <m:t>𝑝</m:t>
                          </m:r>
                          <m:r>
                            <a:rPr lang="en-IN" b="0" i="1" smtClean="0">
                              <a:latin typeface="Cambria Math" panose="02040503050406030204" pitchFamily="18" charset="0"/>
                              <a:ea typeface="Cambria Math" panose="02040503050406030204" pitchFamily="18" charset="0"/>
                            </a:rPr>
                            <m:t>×1</m:t>
                          </m:r>
                        </m:sub>
                      </m:sSub>
                    </m:oMath>
                  </m:oMathPara>
                </a14:m>
                <a:endParaRPr lang="en-US" dirty="0" smtClean="0"/>
              </a:p>
            </p:txBody>
          </p:sp>
        </mc:Choice>
        <mc:Fallback>
          <p:sp>
            <p:nvSpPr>
              <p:cNvPr id="190" name="Shape 190"/>
              <p:cNvSpPr txBox="1">
                <a:spLocks noGrp="1" noRot="1" noChangeAspect="1" noMove="1" noResize="1" noEditPoints="1" noAdjustHandles="1" noChangeArrowheads="1" noChangeShapeType="1" noTextEdit="1"/>
              </p:cNvSpPr>
              <p:nvPr>
                <p:ph type="body" idx="1"/>
              </p:nvPr>
            </p:nvSpPr>
            <p:spPr>
              <a:xfrm>
                <a:off x="914400" y="1661028"/>
                <a:ext cx="5877325" cy="2521200"/>
              </a:xfrm>
              <a:prstGeom prst="rect">
                <a:avLst/>
              </a:prstGeom>
              <a:blipFill>
                <a:blip r:embed="rId3"/>
                <a:stretch>
                  <a:fillRect l="-1141" b="-40097"/>
                </a:stretch>
              </a:blipFill>
            </p:spPr>
            <p:txBody>
              <a:bodyPr/>
              <a:lstStyle/>
              <a:p>
                <a:r>
                  <a:rPr lang="en-IN">
                    <a:noFill/>
                  </a:rPr>
                  <a:t> </a:t>
                </a:r>
              </a:p>
            </p:txBody>
          </p:sp>
        </mc:Fallback>
      </mc:AlternateContent>
    </p:spTree>
    <p:extLst>
      <p:ext uri="{BB962C8B-B14F-4D97-AF65-F5344CB8AC3E}">
        <p14:creationId xmlns:p14="http://schemas.microsoft.com/office/powerpoint/2010/main" val="2652818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018165"/>
            <a:ext cx="5760300" cy="680700"/>
          </a:xfrm>
          <a:prstGeom prst="rect">
            <a:avLst/>
          </a:prstGeom>
        </p:spPr>
        <p:txBody>
          <a:bodyPr lIns="91425" tIns="91425" rIns="91425" bIns="91425" anchor="b" anchorCtr="0">
            <a:noAutofit/>
          </a:bodyPr>
          <a:lstStyle/>
          <a:p>
            <a:pPr lvl="0">
              <a:spcBef>
                <a:spcPts val="0"/>
              </a:spcBef>
              <a:buNone/>
            </a:pPr>
            <a:r>
              <a:rPr lang="en" dirty="0" smtClean="0"/>
              <a:t>Reformulation</a:t>
            </a:r>
            <a:endParaRPr lang="en" dirty="0"/>
          </a:p>
        </p:txBody>
      </p:sp>
      <mc:AlternateContent xmlns:mc="http://schemas.openxmlformats.org/markup-compatibility/2006">
        <mc:Choice xmlns:a14="http://schemas.microsoft.com/office/drawing/2010/main" Requires="a14">
          <p:sp>
            <p:nvSpPr>
              <p:cNvPr id="190" name="Shape 190"/>
              <p:cNvSpPr txBox="1">
                <a:spLocks noGrp="1"/>
              </p:cNvSpPr>
              <p:nvPr>
                <p:ph type="body" idx="1"/>
              </p:nvPr>
            </p:nvSpPr>
            <p:spPr>
              <a:xfrm>
                <a:off x="914400" y="1661028"/>
                <a:ext cx="5877325" cy="2521200"/>
              </a:xfrm>
              <a:prstGeom prst="rect">
                <a:avLst/>
              </a:prstGeom>
            </p:spPr>
            <p:txBody>
              <a:bodyPr lIns="91425" tIns="91425" rIns="91425" bIns="91425" anchor="t" anchorCtr="0">
                <a:noAutofit/>
              </a:bodyPr>
              <a:lstStyle/>
              <a:p>
                <a:pPr>
                  <a:buNone/>
                </a:pPr>
                <a:r>
                  <a:rPr lang="en-US" dirty="0" smtClean="0"/>
                  <a:t>From the previous observations we can reformulate our problem in the following form:</a:t>
                </a:r>
              </a:p>
              <a:p>
                <a:pPr>
                  <a:buNone/>
                </a:pPr>
                <a14:m>
                  <m:oMathPara xmlns:m="http://schemas.openxmlformats.org/officeDocument/2006/math">
                    <m:oMathParaPr>
                      <m:jc m:val="centerGroup"/>
                    </m:oMathParaPr>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min</m:t>
                          </m:r>
                        </m:fName>
                        <m:e>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𝑇</m:t>
                              </m:r>
                            </m:sup>
                          </m:sSup>
                          <m:r>
                            <a:rPr lang="en-IN" b="0" i="1" smtClean="0">
                              <a:latin typeface="Cambria Math" panose="02040503050406030204" pitchFamily="18" charset="0"/>
                            </a:rPr>
                            <m:t>𝑥</m:t>
                          </m:r>
                        </m:e>
                      </m:func>
                    </m:oMath>
                  </m:oMathPara>
                </a14:m>
                <a:endParaRPr lang="en-IN" b="0" dirty="0" smtClean="0"/>
              </a:p>
              <a:p>
                <a:pP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𝐹</m:t>
                          </m:r>
                        </m:e>
                        <m:sup>
                          <m:r>
                            <a:rPr lang="en-IN" b="0" i="1" smtClean="0">
                              <a:latin typeface="Cambria Math" panose="02040503050406030204" pitchFamily="18" charset="0"/>
                            </a:rPr>
                            <m:t>𝑇</m:t>
                          </m:r>
                        </m:sup>
                      </m:sSup>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𝑘</m:t>
                      </m:r>
                    </m:oMath>
                  </m:oMathPara>
                </a14:m>
                <a:endParaRPr lang="en-IN" b="0" dirty="0" smtClean="0"/>
              </a:p>
              <a:p>
                <a:pP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𝑤h𝑒𝑟𝑒</m:t>
                      </m:r>
                      <m:r>
                        <a:rPr lang="en-IN" b="0" i="1" smtClean="0">
                          <a:latin typeface="Cambria Math" panose="02040503050406030204" pitchFamily="18" charset="0"/>
                        </a:rPr>
                        <m:t> </m:t>
                      </m:r>
                      <m:r>
                        <a:rPr lang="en-IN" b="0" i="1" smtClean="0">
                          <a:latin typeface="Cambria Math" panose="02040503050406030204" pitchFamily="18" charset="0"/>
                        </a:rPr>
                        <m:t>𝑘</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d>
                            <m:dPr>
                              <m:begChr m:val="["/>
                              <m:endChr m:val="]"/>
                              <m:ctrlPr>
                                <a:rPr lang="en-IN" b="0" i="1" smtClean="0">
                                  <a:latin typeface="Cambria Math" panose="02040503050406030204" pitchFamily="18" charset="0"/>
                                  <a:ea typeface="Cambria Math" panose="02040503050406030204" pitchFamily="18" charset="0"/>
                                </a:rPr>
                              </m:ctrlPr>
                            </m:dPr>
                            <m:e>
                              <m:eqArr>
                                <m:eqArrPr>
                                  <m:ctrlPr>
                                    <a:rPr lang="en-IN" b="0" i="1" smtClean="0">
                                      <a:latin typeface="Cambria Math" panose="02040503050406030204" pitchFamily="18" charset="0"/>
                                      <a:ea typeface="Cambria Math" panose="02040503050406030204" pitchFamily="18" charset="0"/>
                                    </a:rPr>
                                  </m:ctrlPr>
                                </m:eqArrPr>
                                <m:e>
                                  <m:r>
                                    <a:rPr lang="en-IN" b="0" i="1" smtClean="0">
                                      <a:latin typeface="Cambria Math" panose="02040503050406030204" pitchFamily="18" charset="0"/>
                                      <a:ea typeface="Cambria Math" panose="02040503050406030204" pitchFamily="18" charset="0"/>
                                    </a:rPr>
                                    <m:t>1</m:t>
                                  </m:r>
                                </m:e>
                                <m:e>
                                  <m:r>
                                    <a:rPr lang="en-IN" b="0" i="1" smtClean="0">
                                      <a:latin typeface="Cambria Math" panose="02040503050406030204" pitchFamily="18" charset="0"/>
                                      <a:ea typeface="Cambria Math" panose="02040503050406030204" pitchFamily="18" charset="0"/>
                                    </a:rPr>
                                    <m:t>1</m:t>
                                  </m:r>
                                </m:e>
                                <m:e>
                                  <m:r>
                                    <a:rPr lang="en-IN" b="0"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1</m:t>
                                  </m:r>
                                </m:e>
                              </m:eqArr>
                            </m:e>
                          </m:d>
                        </m:e>
                        <m:sub>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×1</m:t>
                          </m:r>
                        </m:sub>
                      </m:sSub>
                    </m:oMath>
                  </m:oMathPara>
                </a14:m>
                <a:endParaRPr lang="en-IN" b="0" dirty="0" smtClean="0">
                  <a:ea typeface="Cambria Math" panose="02040503050406030204" pitchFamily="18" charset="0"/>
                </a:endParaRPr>
              </a:p>
              <a:p>
                <a:pP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&amp; </m:t>
                      </m:r>
                      <m:r>
                        <a:rPr lang="en-IN" b="0" i="1" smtClean="0">
                          <a:latin typeface="Cambria Math" panose="02040503050406030204" pitchFamily="18" charset="0"/>
                        </a:rPr>
                        <m:t>𝑒𝑎𝑐h</m:t>
                      </m:r>
                      <m:r>
                        <a:rPr lang="en-IN" b="0" i="1" smtClean="0">
                          <a:latin typeface="Cambria Math" panose="02040503050406030204" pitchFamily="18" charset="0"/>
                        </a:rPr>
                        <m:t> </m:t>
                      </m:r>
                      <m:r>
                        <a:rPr lang="en-IN" b="0" i="1" smtClean="0">
                          <a:latin typeface="Cambria Math" panose="02040503050406030204" pitchFamily="18" charset="0"/>
                        </a:rPr>
                        <m:t>𝑑𝑖𝑚𝑒𝑛𝑠𝑖𝑜𝑛</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𝑐𝑎𝑛</m:t>
                      </m:r>
                      <m:r>
                        <a:rPr lang="en-IN" b="0" i="1" smtClean="0">
                          <a:latin typeface="Cambria Math" panose="02040503050406030204" pitchFamily="18" charset="0"/>
                        </a:rPr>
                        <m:t> </m:t>
                      </m:r>
                      <m:r>
                        <a:rPr lang="en-IN" b="0" i="1" smtClean="0">
                          <a:latin typeface="Cambria Math" panose="02040503050406030204" pitchFamily="18" charset="0"/>
                        </a:rPr>
                        <m:t>𝑡𝑎𝑘𝑒</m:t>
                      </m:r>
                      <m:r>
                        <a:rPr lang="en-IN" b="0" i="1" smtClean="0">
                          <a:latin typeface="Cambria Math" panose="02040503050406030204" pitchFamily="18" charset="0"/>
                        </a:rPr>
                        <m:t> </m:t>
                      </m:r>
                      <m:r>
                        <a:rPr lang="en-IN" b="0" i="1" smtClean="0">
                          <a:latin typeface="Cambria Math" panose="02040503050406030204" pitchFamily="18" charset="0"/>
                        </a:rPr>
                        <m:t>𝑣𝑎𝑙𝑢𝑒𝑠</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m:t>
                          </m:r>
                        </m:e>
                      </m:d>
                    </m:oMath>
                  </m:oMathPara>
                </a14:m>
                <a:endParaRPr lang="en-US" dirty="0" smtClean="0"/>
              </a:p>
            </p:txBody>
          </p:sp>
        </mc:Choice>
        <mc:Fallback>
          <p:sp>
            <p:nvSpPr>
              <p:cNvPr id="190" name="Shape 190"/>
              <p:cNvSpPr txBox="1">
                <a:spLocks noGrp="1" noRot="1" noChangeAspect="1" noMove="1" noResize="1" noEditPoints="1" noAdjustHandles="1" noChangeArrowheads="1" noChangeShapeType="1" noTextEdit="1"/>
              </p:cNvSpPr>
              <p:nvPr>
                <p:ph type="body" idx="1"/>
              </p:nvPr>
            </p:nvSpPr>
            <p:spPr>
              <a:xfrm>
                <a:off x="914400" y="1661028"/>
                <a:ext cx="5877325" cy="2521200"/>
              </a:xfrm>
              <a:prstGeom prst="rect">
                <a:avLst/>
              </a:prstGeom>
              <a:blipFill>
                <a:blip r:embed="rId3"/>
                <a:stretch>
                  <a:fillRect l="-1141" b="-14734"/>
                </a:stretch>
              </a:blipFill>
            </p:spPr>
            <p:txBody>
              <a:bodyPr/>
              <a:lstStyle/>
              <a:p>
                <a:r>
                  <a:rPr lang="en-IN">
                    <a:noFill/>
                  </a:rPr>
                  <a:t> </a:t>
                </a:r>
              </a:p>
            </p:txBody>
          </p:sp>
        </mc:Fallback>
      </mc:AlternateContent>
    </p:spTree>
    <p:extLst>
      <p:ext uri="{BB962C8B-B14F-4D97-AF65-F5344CB8AC3E}">
        <p14:creationId xmlns:p14="http://schemas.microsoft.com/office/powerpoint/2010/main" val="4265663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grpSp>
        <p:nvGrpSpPr>
          <p:cNvPr id="11" name="Shape 39"/>
          <p:cNvGrpSpPr/>
          <p:nvPr/>
        </p:nvGrpSpPr>
        <p:grpSpPr>
          <a:xfrm>
            <a:off x="5609666" y="2185857"/>
            <a:ext cx="3534604" cy="3432787"/>
            <a:chOff x="6172200" y="2656117"/>
            <a:chExt cx="2971754" cy="2886150"/>
          </a:xfrm>
        </p:grpSpPr>
        <p:sp>
          <p:nvSpPr>
            <p:cNvPr id="12" name="Shape 40"/>
            <p:cNvSpPr/>
            <p:nvPr/>
          </p:nvSpPr>
          <p:spPr>
            <a:xfrm rot="9208626" flipH="1">
              <a:off x="6704903" y="4110434"/>
              <a:ext cx="484232" cy="1204006"/>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13" name="Shape 41"/>
            <p:cNvSpPr/>
            <p:nvPr/>
          </p:nvSpPr>
          <p:spPr>
            <a:xfrm rot="9208633" flipH="1">
              <a:off x="7804300" y="3279012"/>
              <a:ext cx="877623" cy="2182136"/>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14" name="Shape 42"/>
            <p:cNvSpPr/>
            <p:nvPr/>
          </p:nvSpPr>
          <p:spPr>
            <a:xfrm rot="9208606" flipH="1">
              <a:off x="7481789" y="4276912"/>
              <a:ext cx="408796" cy="101644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15" name="Shape 43"/>
            <p:cNvSpPr/>
            <p:nvPr/>
          </p:nvSpPr>
          <p:spPr>
            <a:xfrm rot="9208678" flipH="1">
              <a:off x="6287617" y="465770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6" name="Shape 44"/>
            <p:cNvSpPr/>
            <p:nvPr/>
          </p:nvSpPr>
          <p:spPr>
            <a:xfrm>
              <a:off x="8289303" y="2656117"/>
              <a:ext cx="854651" cy="1929079"/>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2639" b="7921"/>
          <a:stretch/>
        </p:blipFill>
        <p:spPr>
          <a:xfrm>
            <a:off x="-507999" y="399916"/>
            <a:ext cx="9684926" cy="4203240"/>
          </a:xfrm>
          <a:prstGeom prst="rect">
            <a:avLst/>
          </a:prstGeom>
          <a:solidFill>
            <a:schemeClr val="bg1"/>
          </a:solidFill>
        </p:spPr>
      </p:pic>
      <p:grpSp>
        <p:nvGrpSpPr>
          <p:cNvPr id="5" name="Shape 58"/>
          <p:cNvGrpSpPr/>
          <p:nvPr/>
        </p:nvGrpSpPr>
        <p:grpSpPr>
          <a:xfrm>
            <a:off x="-32" y="-228026"/>
            <a:ext cx="2163561" cy="1347300"/>
            <a:chOff x="-32" y="-215963"/>
            <a:chExt cx="2163561" cy="1347300"/>
          </a:xfrm>
        </p:grpSpPr>
        <p:sp>
          <p:nvSpPr>
            <p:cNvPr id="6" name="Shape 59"/>
            <p:cNvSpPr/>
            <p:nvPr/>
          </p:nvSpPr>
          <p:spPr>
            <a:xfrm rot="-1591408" flipH="1">
              <a:off x="1362168" y="-63166"/>
              <a:ext cx="205102" cy="509980"/>
            </a:xfrm>
            <a:prstGeom prst="flowChartManualInput">
              <a:avLst/>
            </a:prstGeom>
            <a:solidFill>
              <a:srgbClr val="3796BF"/>
            </a:solidFill>
            <a:ln>
              <a:noFill/>
            </a:ln>
          </p:spPr>
          <p:txBody>
            <a:bodyPr lIns="91425" tIns="91425" rIns="91425" bIns="91425" anchor="ctr" anchorCtr="0">
              <a:noAutofit/>
            </a:bodyPr>
            <a:lstStyle/>
            <a:p>
              <a:pPr lvl="0">
                <a:spcBef>
                  <a:spcPts val="0"/>
                </a:spcBef>
                <a:buNone/>
              </a:pPr>
              <a:endParaRPr/>
            </a:p>
          </p:txBody>
        </p:sp>
        <p:sp>
          <p:nvSpPr>
            <p:cNvPr id="7" name="Shape 60"/>
            <p:cNvSpPr/>
            <p:nvPr/>
          </p:nvSpPr>
          <p:spPr>
            <a:xfrm rot="-1591371" flipH="1">
              <a:off x="239462" y="-151890"/>
              <a:ext cx="434753" cy="1080979"/>
            </a:xfrm>
            <a:prstGeom prst="flowChartManualInput">
              <a:avLst/>
            </a:prstGeom>
            <a:solidFill>
              <a:srgbClr val="FF9900"/>
            </a:solidFill>
            <a:ln>
              <a:noFill/>
            </a:ln>
          </p:spPr>
          <p:txBody>
            <a:bodyPr lIns="91425" tIns="91425" rIns="91425" bIns="91425" anchor="ctr" anchorCtr="0">
              <a:noAutofit/>
            </a:bodyPr>
            <a:lstStyle/>
            <a:p>
              <a:pPr lvl="0">
                <a:spcBef>
                  <a:spcPts val="0"/>
                </a:spcBef>
                <a:buNone/>
              </a:pPr>
              <a:endParaRPr/>
            </a:p>
          </p:txBody>
        </p:sp>
        <p:sp>
          <p:nvSpPr>
            <p:cNvPr id="8" name="Shape 61"/>
            <p:cNvSpPr/>
            <p:nvPr/>
          </p:nvSpPr>
          <p:spPr>
            <a:xfrm rot="-1591339" flipH="1">
              <a:off x="892400" y="-169346"/>
              <a:ext cx="504373" cy="1254067"/>
            </a:xfrm>
            <a:prstGeom prst="flowChartManualInput">
              <a:avLst/>
            </a:prstGeom>
            <a:solidFill>
              <a:srgbClr val="81D1EC"/>
            </a:solidFill>
            <a:ln>
              <a:noFill/>
            </a:ln>
          </p:spPr>
          <p:txBody>
            <a:bodyPr lIns="91425" tIns="91425" rIns="91425" bIns="91425" anchor="ctr" anchorCtr="0">
              <a:noAutofit/>
            </a:bodyPr>
            <a:lstStyle/>
            <a:p>
              <a:pPr lvl="0">
                <a:spcBef>
                  <a:spcPts val="0"/>
                </a:spcBef>
                <a:buNone/>
              </a:pPr>
              <a:endParaRPr/>
            </a:p>
          </p:txBody>
        </p:sp>
        <p:sp>
          <p:nvSpPr>
            <p:cNvPr id="9" name="Shape 62"/>
            <p:cNvSpPr/>
            <p:nvPr/>
          </p:nvSpPr>
          <p:spPr>
            <a:xfrm rot="-1591322" flipH="1">
              <a:off x="1818452" y="-76291"/>
              <a:ext cx="229659" cy="571018"/>
            </a:xfrm>
            <a:prstGeom prst="flowChartManualInput">
              <a:avLst/>
            </a:prstGeom>
            <a:solidFill>
              <a:srgbClr val="4BB5D9"/>
            </a:solidFill>
            <a:ln>
              <a:noFill/>
            </a:ln>
          </p:spPr>
          <p:txBody>
            <a:bodyPr lIns="91425" tIns="91425" rIns="91425" bIns="91425" anchor="ctr" anchorCtr="0">
              <a:noAutofit/>
            </a:bodyPr>
            <a:lstStyle/>
            <a:p>
              <a:pPr lvl="0">
                <a:spcBef>
                  <a:spcPts val="0"/>
                </a:spcBef>
                <a:buNone/>
              </a:pPr>
              <a:endParaRPr/>
            </a:p>
          </p:txBody>
        </p:sp>
        <p:sp>
          <p:nvSpPr>
            <p:cNvPr id="10" name="Shape 63"/>
            <p:cNvSpPr/>
            <p:nvPr/>
          </p:nvSpPr>
          <p:spPr>
            <a:xfrm rot="10800000">
              <a:off x="-32" y="70724"/>
              <a:ext cx="380283" cy="858146"/>
            </a:xfrm>
            <a:custGeom>
              <a:avLst/>
              <a:gdLst/>
              <a:ahLst/>
              <a:cxnLst/>
              <a:rect l="0" t="0" r="0" b="0"/>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3" name="Rectangle 2"/>
          <p:cNvSpPr/>
          <p:nvPr/>
        </p:nvSpPr>
        <p:spPr>
          <a:xfrm>
            <a:off x="0" y="0"/>
            <a:ext cx="9131319" cy="5277394"/>
          </a:xfrm>
          <a:prstGeom prst="rect">
            <a:avLst/>
          </a:prstGeom>
          <a:solidFill>
            <a:schemeClr val="bg2">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Shape 236"/>
          <p:cNvSpPr txBox="1">
            <a:spLocks noGrp="1"/>
          </p:cNvSpPr>
          <p:nvPr>
            <p:ph type="title" idx="4294967295"/>
          </p:nvPr>
        </p:nvSpPr>
        <p:spPr>
          <a:xfrm>
            <a:off x="6530" y="2501536"/>
            <a:ext cx="5401493" cy="2641963"/>
          </a:xfrm>
          <a:prstGeom prst="rect">
            <a:avLst/>
          </a:prstGeom>
        </p:spPr>
        <p:txBody>
          <a:bodyPr lIns="91425" tIns="91425" rIns="91425" bIns="91425" anchor="ctr" anchorCtr="0">
            <a:noAutofit/>
          </a:bodyPr>
          <a:lstStyle/>
          <a:p>
            <a:pPr lvl="0" algn="ctr" rtl="0">
              <a:spcBef>
                <a:spcPts val="0"/>
              </a:spcBef>
              <a:buNone/>
            </a:pPr>
            <a:r>
              <a:rPr lang="en" sz="4000" dirty="0" smtClean="0">
                <a:ln>
                  <a:solidFill>
                    <a:schemeClr val="bg1">
                      <a:lumMod val="75000"/>
                    </a:schemeClr>
                  </a:solidFill>
                </a:ln>
                <a:solidFill>
                  <a:srgbClr val="FFFFFF"/>
                </a:solidFill>
                <a:latin typeface="Trebuchet MS" panose="020B0603020202020204" pitchFamily="34" charset="0"/>
              </a:rPr>
              <a:t>Solving Methods and Implementation</a:t>
            </a:r>
            <a:endParaRPr lang="en" sz="4000" dirty="0">
              <a:ln>
                <a:solidFill>
                  <a:schemeClr val="bg1">
                    <a:lumMod val="75000"/>
                  </a:schemeClr>
                </a:solidFill>
              </a:ln>
              <a:solidFill>
                <a:srgbClr val="FFFFFF"/>
              </a:solidFill>
              <a:latin typeface="Trebuchet MS" panose="020B0603020202020204" pitchFamily="34" charset="0"/>
            </a:endParaRPr>
          </a:p>
        </p:txBody>
      </p:sp>
    </p:spTree>
    <p:extLst>
      <p:ext uri="{BB962C8B-B14F-4D97-AF65-F5344CB8AC3E}">
        <p14:creationId xmlns:p14="http://schemas.microsoft.com/office/powerpoint/2010/main" val="2575978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Solving Methods</a:t>
            </a:r>
            <a:endParaRPr lang="en-IN" dirty="0"/>
          </a:p>
        </p:txBody>
      </p:sp>
      <p:sp>
        <p:nvSpPr>
          <p:cNvPr id="3" name="Text Placeholder 2"/>
          <p:cNvSpPr>
            <a:spLocks noGrp="1"/>
          </p:cNvSpPr>
          <p:nvPr>
            <p:ph type="body" idx="1"/>
          </p:nvPr>
        </p:nvSpPr>
        <p:spPr/>
        <p:txBody>
          <a:bodyPr/>
          <a:lstStyle/>
          <a:p>
            <a:pPr>
              <a:buNone/>
            </a:pPr>
            <a:r>
              <a:rPr lang="en-IN" dirty="0" smtClean="0"/>
              <a:t>Base on the type of final LP we got after final reformulation, we found the following methods to solve it:</a:t>
            </a:r>
          </a:p>
          <a:p>
            <a:pPr marL="342900" indent="-342900"/>
            <a:r>
              <a:rPr lang="en-IN" dirty="0" smtClean="0"/>
              <a:t>BALAS</a:t>
            </a:r>
          </a:p>
          <a:p>
            <a:pPr marL="342900" indent="-342900"/>
            <a:r>
              <a:rPr lang="en-IN" dirty="0" smtClean="0"/>
              <a:t>Interior Point</a:t>
            </a:r>
          </a:p>
          <a:p>
            <a:pPr marL="342900" indent="-342900"/>
            <a:r>
              <a:rPr lang="en-IN" dirty="0" smtClean="0"/>
              <a:t>Lagrange and Sub-gradient</a:t>
            </a:r>
          </a:p>
          <a:p>
            <a:pPr marL="342900" indent="-342900"/>
            <a:endParaRPr lang="en-IN" dirty="0" smtClean="0"/>
          </a:p>
        </p:txBody>
      </p:sp>
    </p:spTree>
    <p:extLst>
      <p:ext uri="{BB962C8B-B14F-4D97-AF65-F5344CB8AC3E}">
        <p14:creationId xmlns:p14="http://schemas.microsoft.com/office/powerpoint/2010/main" val="1744777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BALAS Algorithm</a:t>
            </a:r>
            <a:endParaRPr lang="en-IN" dirty="0"/>
          </a:p>
        </p:txBody>
      </p:sp>
      <p:sp>
        <p:nvSpPr>
          <p:cNvPr id="3" name="Text Placeholder 2"/>
          <p:cNvSpPr>
            <a:spLocks noGrp="1"/>
          </p:cNvSpPr>
          <p:nvPr>
            <p:ph type="body" idx="1"/>
          </p:nvPr>
        </p:nvSpPr>
        <p:spPr/>
        <p:txBody>
          <a:bodyPr/>
          <a:lstStyle/>
          <a:p>
            <a:pPr>
              <a:buNone/>
            </a:pPr>
            <a:r>
              <a:rPr lang="en-IN" dirty="0" smtClean="0"/>
              <a:t>BALAS uses the Branch and Bound technique to eliminate many cases by eliminating whole subtrees of possible solution tree.</a:t>
            </a:r>
          </a:p>
          <a:p>
            <a:pPr>
              <a:buNone/>
            </a:pPr>
            <a:endParaRPr lang="en-IN" dirty="0"/>
          </a:p>
          <a:p>
            <a:pPr algn="ctr">
              <a:buNone/>
            </a:pPr>
            <a:r>
              <a:rPr lang="en-IN" dirty="0" smtClean="0">
                <a:hlinkClick r:id="rId2" action="ppaction://hlinkfile"/>
              </a:rPr>
              <a:t>Click here to view BALAS.</a:t>
            </a:r>
            <a:endParaRPr lang="en-IN" dirty="0"/>
          </a:p>
        </p:txBody>
      </p:sp>
    </p:spTree>
    <p:extLst>
      <p:ext uri="{BB962C8B-B14F-4D97-AF65-F5344CB8AC3E}">
        <p14:creationId xmlns:p14="http://schemas.microsoft.com/office/powerpoint/2010/main" val="1030571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3796BF"/>
        </a:solidFill>
        <a:effectLst/>
      </p:bgPr>
    </p:bg>
    <p:spTree>
      <p:nvGrpSpPr>
        <p:cNvPr id="1" name="Shape 329"/>
        <p:cNvGrpSpPr/>
        <p:nvPr/>
      </p:nvGrpSpPr>
      <p:grpSpPr>
        <a:xfrm>
          <a:off x="0" y="0"/>
          <a:ext cx="0" cy="0"/>
          <a:chOff x="0" y="0"/>
          <a:chExt cx="0" cy="0"/>
        </a:xfrm>
      </p:grpSpPr>
      <p:sp>
        <p:nvSpPr>
          <p:cNvPr id="332" name="Shape 332"/>
          <p:cNvSpPr txBox="1">
            <a:spLocks noGrp="1"/>
          </p:cNvSpPr>
          <p:nvPr>
            <p:ph type="body" idx="4294967295"/>
          </p:nvPr>
        </p:nvSpPr>
        <p:spPr>
          <a:xfrm>
            <a:off x="420650" y="0"/>
            <a:ext cx="3141900" cy="5143500"/>
          </a:xfrm>
          <a:prstGeom prst="rect">
            <a:avLst/>
          </a:prstGeom>
        </p:spPr>
        <p:txBody>
          <a:bodyPr lIns="91425" tIns="91425" rIns="91425" bIns="91425" anchor="ctr" anchorCtr="0">
            <a:noAutofit/>
          </a:bodyPr>
          <a:lstStyle/>
          <a:p>
            <a:pPr lvl="0" rtl="0">
              <a:spcBef>
                <a:spcPts val="0"/>
              </a:spcBef>
              <a:buNone/>
            </a:pPr>
            <a:r>
              <a:rPr lang="en" sz="4800" dirty="0">
                <a:solidFill>
                  <a:srgbClr val="FF9900"/>
                </a:solidFill>
                <a:latin typeface="Oswald"/>
                <a:ea typeface="Oswald"/>
                <a:cs typeface="Oswald"/>
                <a:sym typeface="Oswald"/>
              </a:rPr>
              <a:t>DESKTOP</a:t>
            </a:r>
            <a:r>
              <a:rPr lang="en" sz="4800" dirty="0">
                <a:solidFill>
                  <a:srgbClr val="FFFFFF"/>
                </a:solidFill>
                <a:latin typeface="Oswald"/>
                <a:ea typeface="Oswald"/>
                <a:cs typeface="Oswald"/>
                <a:sym typeface="Oswald"/>
              </a:rPr>
              <a:t> PROJECT</a:t>
            </a:r>
          </a:p>
          <a:p>
            <a:pPr lvl="0" rtl="0">
              <a:spcBef>
                <a:spcPts val="0"/>
              </a:spcBef>
              <a:buNone/>
            </a:pPr>
            <a:r>
              <a:rPr lang="en" sz="1800" dirty="0" smtClean="0">
                <a:solidFill>
                  <a:srgbClr val="FFFFFF"/>
                </a:solidFill>
              </a:rPr>
              <a:t>Visitor Management System.</a:t>
            </a:r>
            <a:endParaRPr lang="en" sz="1800" dirty="0">
              <a:solidFill>
                <a:srgbClr val="FFFFFF"/>
              </a:solidFill>
            </a:endParaRPr>
          </a:p>
        </p:txBody>
      </p:sp>
      <p:grpSp>
        <p:nvGrpSpPr>
          <p:cNvPr id="3" name="Group 2"/>
          <p:cNvGrpSpPr/>
          <p:nvPr/>
        </p:nvGrpSpPr>
        <p:grpSpPr>
          <a:xfrm>
            <a:off x="3562550" y="738052"/>
            <a:ext cx="4952190" cy="3983748"/>
            <a:chOff x="3968600" y="849475"/>
            <a:chExt cx="4546140" cy="3539222"/>
          </a:xfrm>
        </p:grpSpPr>
        <p:sp>
          <p:nvSpPr>
            <p:cNvPr id="330" name="Shape 330"/>
            <p:cNvSpPr/>
            <p:nvPr/>
          </p:nvSpPr>
          <p:spPr>
            <a:xfrm>
              <a:off x="3968600" y="849475"/>
              <a:ext cx="4546140" cy="3539222"/>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81D1EC"/>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 name="Picture 1"/>
            <p:cNvPicPr>
              <a:picLocks noChangeAspect="1"/>
            </p:cNvPicPr>
            <p:nvPr/>
          </p:nvPicPr>
          <p:blipFill rotWithShape="1">
            <a:blip r:embed="rId3"/>
            <a:srcRect l="8997" t="12944" r="10586"/>
            <a:stretch/>
          </p:blipFill>
          <p:spPr>
            <a:xfrm>
              <a:off x="4157281" y="1043671"/>
              <a:ext cx="4167052" cy="265354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3363687" y="131155"/>
            <a:ext cx="4245428" cy="1159800"/>
          </a:xfrm>
        </p:spPr>
        <p:txBody>
          <a:bodyPr/>
          <a:lstStyle/>
          <a:p>
            <a:pPr algn="r"/>
            <a:r>
              <a:rPr lang="en-IN" dirty="0" smtClean="0"/>
              <a:t>UI Design</a:t>
            </a:r>
            <a:endParaRPr lang="en-IN" dirty="0"/>
          </a:p>
        </p:txBody>
      </p:sp>
      <p:grpSp>
        <p:nvGrpSpPr>
          <p:cNvPr id="7" name="Group 6"/>
          <p:cNvGrpSpPr/>
          <p:nvPr/>
        </p:nvGrpSpPr>
        <p:grpSpPr>
          <a:xfrm>
            <a:off x="237581" y="1867189"/>
            <a:ext cx="3699489" cy="2983621"/>
            <a:chOff x="1628775" y="1716966"/>
            <a:chExt cx="3699489" cy="2983621"/>
          </a:xfrm>
        </p:grpSpPr>
        <p:pic>
          <p:nvPicPr>
            <p:cNvPr id="5" name="Picture 4"/>
            <p:cNvPicPr>
              <a:picLocks noChangeAspect="1"/>
            </p:cNvPicPr>
            <p:nvPr/>
          </p:nvPicPr>
          <p:blipFill>
            <a:blip r:embed="rId3"/>
            <a:stretch>
              <a:fillRect/>
            </a:stretch>
          </p:blipFill>
          <p:spPr>
            <a:xfrm>
              <a:off x="1628775" y="2024743"/>
              <a:ext cx="3699489" cy="2675844"/>
            </a:xfrm>
            <a:prstGeom prst="rect">
              <a:avLst/>
            </a:prstGeom>
          </p:spPr>
        </p:pic>
        <p:sp>
          <p:nvSpPr>
            <p:cNvPr id="6" name="TextBox 5"/>
            <p:cNvSpPr txBox="1"/>
            <p:nvPr/>
          </p:nvSpPr>
          <p:spPr>
            <a:xfrm>
              <a:off x="2926675" y="1716966"/>
              <a:ext cx="1189749" cy="307777"/>
            </a:xfrm>
            <a:prstGeom prst="rect">
              <a:avLst/>
            </a:prstGeom>
            <a:noFill/>
          </p:spPr>
          <p:txBody>
            <a:bodyPr wrap="none" rtlCol="0">
              <a:spAutoFit/>
            </a:bodyPr>
            <a:lstStyle/>
            <a:p>
              <a:r>
                <a:rPr lang="en-IN" dirty="0" smtClean="0">
                  <a:solidFill>
                    <a:schemeClr val="bg1"/>
                  </a:solidFill>
                </a:rPr>
                <a:t>Main Screen</a:t>
              </a:r>
              <a:endParaRPr lang="en-IN" dirty="0">
                <a:solidFill>
                  <a:schemeClr val="bg1"/>
                </a:solidFill>
              </a:endParaRPr>
            </a:p>
          </p:txBody>
        </p:sp>
      </p:grpSp>
      <p:grpSp>
        <p:nvGrpSpPr>
          <p:cNvPr id="12" name="Group 11"/>
          <p:cNvGrpSpPr/>
          <p:nvPr/>
        </p:nvGrpSpPr>
        <p:grpSpPr>
          <a:xfrm>
            <a:off x="4023129" y="1885984"/>
            <a:ext cx="3699489" cy="2964826"/>
            <a:chOff x="4023129" y="1885984"/>
            <a:chExt cx="3699489" cy="2964826"/>
          </a:xfrm>
        </p:grpSpPr>
        <p:sp>
          <p:nvSpPr>
            <p:cNvPr id="10" name="TextBox 9"/>
            <p:cNvSpPr txBox="1"/>
            <p:nvPr/>
          </p:nvSpPr>
          <p:spPr>
            <a:xfrm>
              <a:off x="5277998" y="1885984"/>
              <a:ext cx="1656223" cy="307777"/>
            </a:xfrm>
            <a:prstGeom prst="rect">
              <a:avLst/>
            </a:prstGeom>
            <a:noFill/>
          </p:spPr>
          <p:txBody>
            <a:bodyPr wrap="none" rtlCol="0">
              <a:spAutoFit/>
            </a:bodyPr>
            <a:lstStyle/>
            <a:p>
              <a:r>
                <a:rPr lang="en-IN" dirty="0" smtClean="0">
                  <a:solidFill>
                    <a:schemeClr val="bg1"/>
                  </a:solidFill>
                </a:rPr>
                <a:t>Report Generation</a:t>
              </a:r>
              <a:endParaRPr lang="en-IN" dirty="0">
                <a:solidFill>
                  <a:schemeClr val="bg1"/>
                </a:solidFill>
              </a:endParaRPr>
            </a:p>
          </p:txBody>
        </p:sp>
        <p:pic>
          <p:nvPicPr>
            <p:cNvPr id="11" name="Picture 10"/>
            <p:cNvPicPr>
              <a:picLocks noChangeAspect="1"/>
            </p:cNvPicPr>
            <p:nvPr/>
          </p:nvPicPr>
          <p:blipFill>
            <a:blip r:embed="rId4"/>
            <a:stretch>
              <a:fillRect/>
            </a:stretch>
          </p:blipFill>
          <p:spPr>
            <a:xfrm>
              <a:off x="4023129" y="2174966"/>
              <a:ext cx="3699489" cy="2675844"/>
            </a:xfrm>
            <a:prstGeom prst="rect">
              <a:avLst/>
            </a:prstGeom>
          </p:spPr>
        </p:pic>
      </p:grpSp>
    </p:spTree>
    <p:extLst>
      <p:ext uri="{BB962C8B-B14F-4D97-AF65-F5344CB8AC3E}">
        <p14:creationId xmlns:p14="http://schemas.microsoft.com/office/powerpoint/2010/main" val="3758072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3363687" y="131155"/>
            <a:ext cx="4245428" cy="1159800"/>
          </a:xfrm>
        </p:spPr>
        <p:txBody>
          <a:bodyPr/>
          <a:lstStyle/>
          <a:p>
            <a:pPr algn="r"/>
            <a:r>
              <a:rPr lang="en-IN" dirty="0" smtClean="0"/>
              <a:t>UI Design</a:t>
            </a:r>
            <a:endParaRPr lang="en-IN" dirty="0"/>
          </a:p>
        </p:txBody>
      </p:sp>
      <p:sp>
        <p:nvSpPr>
          <p:cNvPr id="6" name="TextBox 5"/>
          <p:cNvSpPr txBox="1"/>
          <p:nvPr/>
        </p:nvSpPr>
        <p:spPr>
          <a:xfrm>
            <a:off x="1383652" y="1885983"/>
            <a:ext cx="1560042" cy="307777"/>
          </a:xfrm>
          <a:prstGeom prst="rect">
            <a:avLst/>
          </a:prstGeom>
          <a:noFill/>
        </p:spPr>
        <p:txBody>
          <a:bodyPr wrap="none" rtlCol="0">
            <a:spAutoFit/>
          </a:bodyPr>
          <a:lstStyle/>
          <a:p>
            <a:r>
              <a:rPr lang="en-IN" dirty="0" smtClean="0">
                <a:solidFill>
                  <a:schemeClr val="bg1"/>
                </a:solidFill>
              </a:rPr>
              <a:t>New Visitor Entry</a:t>
            </a:r>
            <a:endParaRPr lang="en-IN" dirty="0">
              <a:solidFill>
                <a:schemeClr val="bg1"/>
              </a:solidFill>
            </a:endParaRPr>
          </a:p>
        </p:txBody>
      </p:sp>
      <p:pic>
        <p:nvPicPr>
          <p:cNvPr id="2" name="Picture 1"/>
          <p:cNvPicPr>
            <a:picLocks noChangeAspect="1"/>
          </p:cNvPicPr>
          <p:nvPr/>
        </p:nvPicPr>
        <p:blipFill>
          <a:blip r:embed="rId3"/>
          <a:stretch>
            <a:fillRect/>
          </a:stretch>
        </p:blipFill>
        <p:spPr>
          <a:xfrm>
            <a:off x="450839" y="2193761"/>
            <a:ext cx="3425668" cy="2709544"/>
          </a:xfrm>
          <a:prstGeom prst="rect">
            <a:avLst/>
          </a:prstGeom>
        </p:spPr>
      </p:pic>
      <p:grpSp>
        <p:nvGrpSpPr>
          <p:cNvPr id="8" name="Group 7"/>
          <p:cNvGrpSpPr/>
          <p:nvPr/>
        </p:nvGrpSpPr>
        <p:grpSpPr>
          <a:xfrm>
            <a:off x="4188758" y="1885983"/>
            <a:ext cx="3425669" cy="3017322"/>
            <a:chOff x="4188758" y="1885983"/>
            <a:chExt cx="3425669" cy="3017322"/>
          </a:xfrm>
        </p:grpSpPr>
        <p:sp>
          <p:nvSpPr>
            <p:cNvPr id="10" name="TextBox 9"/>
            <p:cNvSpPr txBox="1"/>
            <p:nvPr/>
          </p:nvSpPr>
          <p:spPr>
            <a:xfrm>
              <a:off x="5161646" y="1885983"/>
              <a:ext cx="1479892" cy="307777"/>
            </a:xfrm>
            <a:prstGeom prst="rect">
              <a:avLst/>
            </a:prstGeom>
            <a:noFill/>
          </p:spPr>
          <p:txBody>
            <a:bodyPr wrap="none" rtlCol="0">
              <a:spAutoFit/>
            </a:bodyPr>
            <a:lstStyle/>
            <a:p>
              <a:r>
                <a:rPr lang="en-IN" dirty="0" smtClean="0">
                  <a:solidFill>
                    <a:schemeClr val="bg1"/>
                  </a:solidFill>
                </a:rPr>
                <a:t>Old Visitor Entry</a:t>
              </a:r>
              <a:endParaRPr lang="en-IN" dirty="0">
                <a:solidFill>
                  <a:schemeClr val="bg1"/>
                </a:solidFill>
              </a:endParaRPr>
            </a:p>
          </p:txBody>
        </p:sp>
        <p:pic>
          <p:nvPicPr>
            <p:cNvPr id="3" name="Picture 2"/>
            <p:cNvPicPr>
              <a:picLocks noChangeAspect="1"/>
            </p:cNvPicPr>
            <p:nvPr/>
          </p:nvPicPr>
          <p:blipFill>
            <a:blip r:embed="rId4"/>
            <a:stretch>
              <a:fillRect/>
            </a:stretch>
          </p:blipFill>
          <p:spPr>
            <a:xfrm>
              <a:off x="4188758" y="2193760"/>
              <a:ext cx="3425669" cy="2709545"/>
            </a:xfrm>
            <a:prstGeom prst="rect">
              <a:avLst/>
            </a:prstGeom>
          </p:spPr>
        </p:pic>
      </p:grpSp>
    </p:spTree>
    <p:extLst>
      <p:ext uri="{BB962C8B-B14F-4D97-AF65-F5344CB8AC3E}">
        <p14:creationId xmlns:p14="http://schemas.microsoft.com/office/powerpoint/2010/main" val="212941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3363687" y="131155"/>
            <a:ext cx="4245428" cy="1159800"/>
          </a:xfrm>
        </p:spPr>
        <p:txBody>
          <a:bodyPr/>
          <a:lstStyle/>
          <a:p>
            <a:pPr algn="r"/>
            <a:r>
              <a:rPr lang="en-IN" dirty="0" smtClean="0"/>
              <a:t>UI Design</a:t>
            </a:r>
            <a:endParaRPr lang="en-IN" dirty="0"/>
          </a:p>
        </p:txBody>
      </p:sp>
      <p:grpSp>
        <p:nvGrpSpPr>
          <p:cNvPr id="11" name="Group 10"/>
          <p:cNvGrpSpPr/>
          <p:nvPr/>
        </p:nvGrpSpPr>
        <p:grpSpPr>
          <a:xfrm>
            <a:off x="286656" y="1885983"/>
            <a:ext cx="3754034" cy="2953594"/>
            <a:chOff x="286656" y="1885983"/>
            <a:chExt cx="3754034" cy="2953594"/>
          </a:xfrm>
        </p:grpSpPr>
        <p:sp>
          <p:nvSpPr>
            <p:cNvPr id="6" name="TextBox 5"/>
            <p:cNvSpPr txBox="1"/>
            <p:nvPr/>
          </p:nvSpPr>
          <p:spPr>
            <a:xfrm>
              <a:off x="1383652" y="1885983"/>
              <a:ext cx="1558440" cy="307777"/>
            </a:xfrm>
            <a:prstGeom prst="rect">
              <a:avLst/>
            </a:prstGeom>
            <a:noFill/>
          </p:spPr>
          <p:txBody>
            <a:bodyPr wrap="none" rtlCol="0">
              <a:spAutoFit/>
            </a:bodyPr>
            <a:lstStyle/>
            <a:p>
              <a:r>
                <a:rPr lang="en-IN" dirty="0" smtClean="0">
                  <a:solidFill>
                    <a:schemeClr val="bg1"/>
                  </a:solidFill>
                </a:rPr>
                <a:t>Checkout Screen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286656" y="2193760"/>
              <a:ext cx="3754034" cy="2645817"/>
            </a:xfrm>
            <a:prstGeom prst="rect">
              <a:avLst/>
            </a:prstGeom>
          </p:spPr>
        </p:pic>
      </p:grpSp>
      <p:grpSp>
        <p:nvGrpSpPr>
          <p:cNvPr id="9" name="Group 8"/>
          <p:cNvGrpSpPr/>
          <p:nvPr/>
        </p:nvGrpSpPr>
        <p:grpSpPr>
          <a:xfrm>
            <a:off x="4220903" y="1885983"/>
            <a:ext cx="4458227" cy="2953594"/>
            <a:chOff x="4220903" y="1885983"/>
            <a:chExt cx="4458227" cy="2953594"/>
          </a:xfrm>
        </p:grpSpPr>
        <p:sp>
          <p:nvSpPr>
            <p:cNvPr id="10" name="TextBox 9"/>
            <p:cNvSpPr txBox="1"/>
            <p:nvPr/>
          </p:nvSpPr>
          <p:spPr>
            <a:xfrm>
              <a:off x="5526526" y="1885983"/>
              <a:ext cx="1846980" cy="307777"/>
            </a:xfrm>
            <a:prstGeom prst="rect">
              <a:avLst/>
            </a:prstGeom>
            <a:noFill/>
          </p:spPr>
          <p:txBody>
            <a:bodyPr wrap="none" rtlCol="0">
              <a:spAutoFit/>
            </a:bodyPr>
            <a:lstStyle/>
            <a:p>
              <a:r>
                <a:rPr lang="en-IN" dirty="0" smtClean="0">
                  <a:solidFill>
                    <a:schemeClr val="bg1"/>
                  </a:solidFill>
                </a:rPr>
                <a:t>Card Printing Screen</a:t>
              </a:r>
              <a:endParaRPr lang="en-IN" dirty="0">
                <a:solidFill>
                  <a:schemeClr val="bg1"/>
                </a:solidFill>
              </a:endParaRPr>
            </a:p>
          </p:txBody>
        </p:sp>
        <p:pic>
          <p:nvPicPr>
            <p:cNvPr id="7" name="Picture 6"/>
            <p:cNvPicPr>
              <a:picLocks noChangeAspect="1"/>
            </p:cNvPicPr>
            <p:nvPr/>
          </p:nvPicPr>
          <p:blipFill>
            <a:blip r:embed="rId4"/>
            <a:stretch>
              <a:fillRect/>
            </a:stretch>
          </p:blipFill>
          <p:spPr>
            <a:xfrm>
              <a:off x="4220903" y="2193760"/>
              <a:ext cx="4458227" cy="2645817"/>
            </a:xfrm>
            <a:prstGeom prst="rect">
              <a:avLst/>
            </a:prstGeom>
          </p:spPr>
        </p:pic>
      </p:grpSp>
    </p:spTree>
    <p:extLst>
      <p:ext uri="{BB962C8B-B14F-4D97-AF65-F5344CB8AC3E}">
        <p14:creationId xmlns:p14="http://schemas.microsoft.com/office/powerpoint/2010/main" val="1598844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File Structure</a:t>
            </a:r>
            <a:endParaRPr lang="en-IN" dirty="0"/>
          </a:p>
        </p:txBody>
      </p:sp>
      <p:pic>
        <p:nvPicPr>
          <p:cNvPr id="4" name="Picture 3"/>
          <p:cNvPicPr>
            <a:picLocks noChangeAspect="1"/>
          </p:cNvPicPr>
          <p:nvPr/>
        </p:nvPicPr>
        <p:blipFill>
          <a:blip r:embed="rId3"/>
          <a:stretch>
            <a:fillRect/>
          </a:stretch>
        </p:blipFill>
        <p:spPr>
          <a:xfrm>
            <a:off x="1031425" y="1752047"/>
            <a:ext cx="1637075" cy="3313075"/>
          </a:xfrm>
          <a:prstGeom prst="rect">
            <a:avLst/>
          </a:prstGeom>
        </p:spPr>
      </p:pic>
      <p:sp>
        <p:nvSpPr>
          <p:cNvPr id="5" name="Right Brace 4"/>
          <p:cNvSpPr/>
          <p:nvPr/>
        </p:nvSpPr>
        <p:spPr>
          <a:xfrm>
            <a:off x="2668500" y="2140268"/>
            <a:ext cx="130629" cy="1246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2861588" y="2501998"/>
            <a:ext cx="2119037" cy="523220"/>
          </a:xfrm>
          <a:prstGeom prst="rect">
            <a:avLst/>
          </a:prstGeom>
          <a:noFill/>
        </p:spPr>
        <p:txBody>
          <a:bodyPr wrap="square" rtlCol="0">
            <a:spAutoFit/>
          </a:bodyPr>
          <a:lstStyle/>
          <a:p>
            <a:r>
              <a:rPr lang="en-IN" dirty="0" smtClean="0"/>
              <a:t>JavaFX FXML – UI Design</a:t>
            </a:r>
            <a:endParaRPr lang="en-IN" dirty="0"/>
          </a:p>
        </p:txBody>
      </p:sp>
      <p:sp>
        <p:nvSpPr>
          <p:cNvPr id="7" name="Right Brace 6"/>
          <p:cNvSpPr/>
          <p:nvPr/>
        </p:nvSpPr>
        <p:spPr>
          <a:xfrm>
            <a:off x="2668499" y="3432647"/>
            <a:ext cx="130629" cy="1557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2801305" y="3949719"/>
            <a:ext cx="2119037" cy="523220"/>
          </a:xfrm>
          <a:prstGeom prst="rect">
            <a:avLst/>
          </a:prstGeom>
          <a:noFill/>
        </p:spPr>
        <p:txBody>
          <a:bodyPr wrap="square" rtlCol="0">
            <a:spAutoFit/>
          </a:bodyPr>
          <a:lstStyle/>
          <a:p>
            <a:r>
              <a:rPr lang="en-IN" dirty="0" smtClean="0"/>
              <a:t>Java Files with the core code. </a:t>
            </a:r>
            <a:endParaRPr lang="en-IN" dirty="0"/>
          </a:p>
        </p:txBody>
      </p:sp>
      <p:sp>
        <p:nvSpPr>
          <p:cNvPr id="9" name="Right Brace 8"/>
          <p:cNvSpPr/>
          <p:nvPr/>
        </p:nvSpPr>
        <p:spPr>
          <a:xfrm>
            <a:off x="2668499" y="1830425"/>
            <a:ext cx="130629" cy="2641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2861587" y="1752047"/>
            <a:ext cx="3930137" cy="461665"/>
          </a:xfrm>
          <a:prstGeom prst="rect">
            <a:avLst/>
          </a:prstGeom>
          <a:noFill/>
        </p:spPr>
        <p:txBody>
          <a:bodyPr wrap="square" rtlCol="0">
            <a:spAutoFit/>
          </a:bodyPr>
          <a:lstStyle/>
          <a:p>
            <a:r>
              <a:rPr lang="en-IN" sz="1200" dirty="0" smtClean="0"/>
              <a:t>- Database connections and Functions</a:t>
            </a:r>
          </a:p>
          <a:p>
            <a:r>
              <a:rPr lang="en-IN" sz="1200" dirty="0" smtClean="0"/>
              <a:t>- Utilities (like printing) and common functions</a:t>
            </a:r>
            <a:endParaRPr lang="en-IN" sz="1200" dirty="0"/>
          </a:p>
        </p:txBody>
      </p:sp>
    </p:spTree>
    <p:extLst>
      <p:ext uri="{BB962C8B-B14F-4D97-AF65-F5344CB8AC3E}">
        <p14:creationId xmlns:p14="http://schemas.microsoft.com/office/powerpoint/2010/main" val="3728762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31425" y="1045222"/>
            <a:ext cx="6525438" cy="680700"/>
          </a:xfrm>
        </p:spPr>
        <p:txBody>
          <a:bodyPr/>
          <a:lstStyle/>
          <a:p>
            <a:r>
              <a:rPr lang="en-IN" sz="2800" dirty="0" smtClean="0"/>
              <a:t>Commit History (as found on GitHub)</a:t>
            </a:r>
            <a:endParaRPr lang="en-IN" sz="2800" dirty="0"/>
          </a:p>
        </p:txBody>
      </p:sp>
      <p:pic>
        <p:nvPicPr>
          <p:cNvPr id="8" name="Picture 7"/>
          <p:cNvPicPr>
            <a:picLocks noChangeAspect="1"/>
          </p:cNvPicPr>
          <p:nvPr/>
        </p:nvPicPr>
        <p:blipFill rotWithShape="1">
          <a:blip r:embed="rId3"/>
          <a:srcRect t="205" r="17539" b="48185"/>
          <a:stretch/>
        </p:blipFill>
        <p:spPr>
          <a:xfrm>
            <a:off x="1212590" y="1706331"/>
            <a:ext cx="2401926" cy="3283684"/>
          </a:xfrm>
          <a:prstGeom prst="rect">
            <a:avLst/>
          </a:prstGeom>
        </p:spPr>
      </p:pic>
      <p:pic>
        <p:nvPicPr>
          <p:cNvPr id="11" name="Picture 10"/>
          <p:cNvPicPr>
            <a:picLocks noChangeAspect="1"/>
          </p:cNvPicPr>
          <p:nvPr/>
        </p:nvPicPr>
        <p:blipFill rotWithShape="1">
          <a:blip r:embed="rId3"/>
          <a:srcRect t="51712" r="17539"/>
          <a:stretch/>
        </p:blipFill>
        <p:spPr>
          <a:xfrm>
            <a:off x="3911575" y="1706331"/>
            <a:ext cx="2401926" cy="3072356"/>
          </a:xfrm>
          <a:prstGeom prst="rect">
            <a:avLst/>
          </a:prstGeom>
        </p:spPr>
      </p:pic>
    </p:spTree>
    <p:extLst>
      <p:ext uri="{BB962C8B-B14F-4D97-AF65-F5344CB8AC3E}">
        <p14:creationId xmlns:p14="http://schemas.microsoft.com/office/powerpoint/2010/main" val="3750735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77"/>
        <p:cNvGrpSpPr/>
        <p:nvPr/>
      </p:nvGrpSpPr>
      <p:grpSpPr>
        <a:xfrm>
          <a:off x="0" y="0"/>
          <a:ext cx="0" cy="0"/>
          <a:chOff x="0" y="0"/>
          <a:chExt cx="0" cy="0"/>
        </a:xfrm>
      </p:grpSpPr>
      <p:sp>
        <p:nvSpPr>
          <p:cNvPr id="178" name="Shape 178"/>
          <p:cNvSpPr txBox="1">
            <a:spLocks noGrp="1"/>
          </p:cNvSpPr>
          <p:nvPr>
            <p:ph type="ctrTitle"/>
          </p:nvPr>
        </p:nvSpPr>
        <p:spPr>
          <a:xfrm>
            <a:off x="685800" y="2421550"/>
            <a:ext cx="5074500" cy="1159800"/>
          </a:xfrm>
          <a:prstGeom prst="rect">
            <a:avLst/>
          </a:prstGeom>
        </p:spPr>
        <p:txBody>
          <a:bodyPr lIns="91425" tIns="91425" rIns="91425" bIns="91425" anchor="b" anchorCtr="0">
            <a:noAutofit/>
          </a:bodyPr>
          <a:lstStyle/>
          <a:p>
            <a:pPr lvl="0" rtl="0">
              <a:spcBef>
                <a:spcPts val="0"/>
              </a:spcBef>
              <a:buNone/>
            </a:pPr>
            <a:r>
              <a:rPr lang="en" sz="7200" b="0" dirty="0" smtClean="0">
                <a:solidFill>
                  <a:srgbClr val="3796BF"/>
                </a:solidFill>
              </a:rPr>
              <a:t>3.</a:t>
            </a:r>
            <a:endParaRPr lang="en" sz="7200" b="0" dirty="0">
              <a:solidFill>
                <a:srgbClr val="3796BF"/>
              </a:solidFill>
            </a:endParaRPr>
          </a:p>
          <a:p>
            <a:pPr lvl="0" rtl="0">
              <a:spcBef>
                <a:spcPts val="0"/>
              </a:spcBef>
              <a:buNone/>
            </a:pPr>
            <a:r>
              <a:rPr lang="en" dirty="0" smtClean="0"/>
              <a:t>TESTING</a:t>
            </a:r>
            <a:endParaRPr lang="en" dirty="0"/>
          </a:p>
        </p:txBody>
      </p:sp>
      <p:sp>
        <p:nvSpPr>
          <p:cNvPr id="179" name="Shape 179"/>
          <p:cNvSpPr txBox="1">
            <a:spLocks noGrp="1"/>
          </p:cNvSpPr>
          <p:nvPr>
            <p:ph type="subTitle" idx="1"/>
          </p:nvPr>
        </p:nvSpPr>
        <p:spPr>
          <a:xfrm>
            <a:off x="685800" y="3449654"/>
            <a:ext cx="5074500" cy="784800"/>
          </a:xfrm>
          <a:prstGeom prst="rect">
            <a:avLst/>
          </a:prstGeom>
        </p:spPr>
        <p:txBody>
          <a:bodyPr lIns="91425" tIns="91425" rIns="91425" bIns="91425" anchor="t" anchorCtr="0">
            <a:noAutofit/>
          </a:bodyPr>
          <a:lstStyle/>
          <a:p>
            <a:pPr lvl="0" rtl="0">
              <a:spcBef>
                <a:spcPts val="0"/>
              </a:spcBef>
              <a:buNone/>
            </a:pPr>
            <a:r>
              <a:rPr lang="en" dirty="0" smtClean="0"/>
              <a:t>The developer’s nightmare</a:t>
            </a:r>
            <a:endParaRPr lang="en" dirty="0"/>
          </a:p>
        </p:txBody>
      </p:sp>
    </p:spTree>
    <p:extLst>
      <p:ext uri="{BB962C8B-B14F-4D97-AF65-F5344CB8AC3E}">
        <p14:creationId xmlns:p14="http://schemas.microsoft.com/office/powerpoint/2010/main" val="269334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546716" y="346360"/>
            <a:ext cx="5760300" cy="680700"/>
          </a:xfrm>
        </p:spPr>
        <p:txBody>
          <a:bodyPr/>
          <a:lstStyle/>
          <a:p>
            <a:r>
              <a:rPr lang="en-IN" dirty="0" smtClean="0"/>
              <a:t>Test Cases</a:t>
            </a:r>
            <a:endParaRPr lang="en-IN" dirty="0"/>
          </a:p>
        </p:txBody>
      </p:sp>
      <p:pic>
        <p:nvPicPr>
          <p:cNvPr id="4098" name="Picture 2" descr="https://lh3.googleusercontent.com/Xa5oibWJUus-ezorTG36iMjMbUzL7Mc15pkZjS2oIHfN3juIonfmWx2D6ejygEPecKtmNmqYqoaI3brZxwnVVhpclomR_dtxXn5aaoFBzHWEy53fwF1PpyUHl658KqsdbW5YvOpQI4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35" y="1027060"/>
            <a:ext cx="2804553" cy="20025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4.googleusercontent.com/2DsC-bmBfLaUZjUrHrIJpYE8VBMkETv-0xsEF3BThkz28kIw1wAttBSJSBtMIy9Zke5PW42WfAVUSQA7RVsnKws8Yjf_DKzNch71zLFOO7q_YbHIVZOqxtzpsaFl7xqtUPBsbnBo-7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992" y="466659"/>
            <a:ext cx="3430928" cy="269150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NHcA89AlkNR81Gr7nOnI-1NNwvDGt7fX5vlC0FHXNf8q6ldUEhqTnpAgr17KZNwZNbv02_FNk9ObcxwqyUQgcfUQN0cXskU2KfaDdohXXIZJrKkYTTe3vz7A3rdD9gq8hCMpUcFkdL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364" y="3099379"/>
            <a:ext cx="3284703" cy="191353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069080" y="1541417"/>
            <a:ext cx="6400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7867066">
            <a:off x="4417316" y="3511895"/>
            <a:ext cx="6400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903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546716" y="346360"/>
            <a:ext cx="5760300" cy="680700"/>
          </a:xfrm>
        </p:spPr>
        <p:txBody>
          <a:bodyPr/>
          <a:lstStyle/>
          <a:p>
            <a:r>
              <a:rPr lang="en-IN" dirty="0" smtClean="0"/>
              <a:t>Test Cases</a:t>
            </a:r>
            <a:endParaRPr lang="en-IN" dirty="0"/>
          </a:p>
        </p:txBody>
      </p:sp>
      <p:pic>
        <p:nvPicPr>
          <p:cNvPr id="4102" name="Picture 6" descr="https://lh3.googleusercontent.com/NHcA89AlkNR81Gr7nOnI-1NNwvDGt7fX5vlC0FHXNf8q6ldUEhqTnpAgr17KZNwZNbv02_FNk9ObcxwqyUQgcfUQN0cXskU2KfaDdohXXIZJrKkYTTe3vz7A3rdD9gq8hCMpUcFkd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64" y="3099379"/>
            <a:ext cx="3284703" cy="191353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069080" y="1541417"/>
            <a:ext cx="6400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7867066">
            <a:off x="4417316" y="3511895"/>
            <a:ext cx="6400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descr="https://lh3.googleusercontent.com/hzKTYhj6nT9-zXmFeBosgFutHLcFRQgRyqeFCaxtcb9_XMTqyXI7otzbCjGeUvp_-3WlBtfeATytClFoqId5J12NaMhdU6GVCl6eKj07Rii5Ht1Nug5Z16heGNnRlMnRRGiFBJkok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193" y="961744"/>
            <a:ext cx="2655055" cy="20723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3.googleusercontent.com/qaXPZuKQLHdXwa3bDSR4MoIRfiwwhr6GKC7NhLDH9tq3k6LEO1kC6RkSMjFaapanBRtbI9sZ6k44WoPL57Z5vG9JBDzTayjtfhhdvw1PuXo4wqFkXSR4Dlrp44dnK4Sp3i9yUFRL4U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92" y="346360"/>
            <a:ext cx="3426082" cy="268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94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546716" y="346360"/>
            <a:ext cx="5760300" cy="680700"/>
          </a:xfrm>
        </p:spPr>
        <p:txBody>
          <a:bodyPr/>
          <a:lstStyle/>
          <a:p>
            <a:r>
              <a:rPr lang="en-IN" dirty="0" smtClean="0"/>
              <a:t>Test Cases</a:t>
            </a:r>
            <a:endParaRPr lang="en-IN" dirty="0"/>
          </a:p>
        </p:txBody>
      </p:sp>
      <p:sp>
        <p:nvSpPr>
          <p:cNvPr id="5" name="Right Arrow 4"/>
          <p:cNvSpPr/>
          <p:nvPr/>
        </p:nvSpPr>
        <p:spPr>
          <a:xfrm>
            <a:off x="4115236" y="2611227"/>
            <a:ext cx="6400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descr="https://lh5.googleusercontent.com/Hbp8H8pLWoEF3ZG7gnT071JskGtcc2yLC2UI6Teuno0IByMJtZvCtmJ9Y3ZQZde70S709-msZLrOSIqAsj2m3BiW5gAu7CjVt7C_aWBqkHyajzvO_FgPNnAIwcfn2mSz1dDN_ybvRf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05" y="1690211"/>
            <a:ext cx="3178249" cy="22077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5.googleusercontent.com/NiFDAQFgTysEx-is0lm_RTebbFYJWxr9eAVLWTDyTx_CWwMcP39RphEmSsKP1mntqaCfRLxQPZ28njSq5zgWDf1qC8mJQe8qECW50GQ1cprL7e4xjqtEh65bTkcssCKXH6jszUzi9X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780" y="1358635"/>
            <a:ext cx="4096840" cy="287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50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546716" y="346360"/>
            <a:ext cx="5760300" cy="680700"/>
          </a:xfrm>
        </p:spPr>
        <p:txBody>
          <a:bodyPr/>
          <a:lstStyle/>
          <a:p>
            <a:r>
              <a:rPr lang="en-IN" dirty="0" smtClean="0"/>
              <a:t>Test Cases</a:t>
            </a:r>
            <a:endParaRPr lang="en-IN" dirty="0"/>
          </a:p>
        </p:txBody>
      </p:sp>
      <p:sp>
        <p:nvSpPr>
          <p:cNvPr id="5" name="Right Arrow 4"/>
          <p:cNvSpPr/>
          <p:nvPr/>
        </p:nvSpPr>
        <p:spPr>
          <a:xfrm>
            <a:off x="4248406" y="2604696"/>
            <a:ext cx="6400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descr="https://lh6.googleusercontent.com/T7hy06UoDz4dAzDZ7ortmVrF8Cm3cpMVKE6eGvK_n2TNWSEb95ESOaTJa9T2S8o6HTSJ9vxkLTonvbxuFM87UC21rb1xt0D81PAECJVzSucX_QVrXpBihIPoWXMP8rQHWOb2R5s83j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2" y="1358635"/>
            <a:ext cx="3816982" cy="27255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6.googleusercontent.com/0V65FrNowhoevj9ztBZiRixFRh4dZEq-MN9oTMfZp6tsar10bLOBvTA-KIIKuxF_2g_YdLBwk1l9vP5Vc369KBJaQ_XR5MndDg51P8Evv7KqXV-SyF-Xy8Za2O911H_0LRfUHbrayG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388" y="1358635"/>
            <a:ext cx="3725817" cy="274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30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About our Project</a:t>
            </a:r>
            <a:endParaRPr lang="en-IN" dirty="0"/>
          </a:p>
        </p:txBody>
      </p:sp>
      <p:sp>
        <p:nvSpPr>
          <p:cNvPr id="5" name="Text Placeholder 4"/>
          <p:cNvSpPr>
            <a:spLocks noGrp="1"/>
          </p:cNvSpPr>
          <p:nvPr>
            <p:ph type="body" idx="1"/>
          </p:nvPr>
        </p:nvSpPr>
        <p:spPr>
          <a:xfrm>
            <a:off x="1031425" y="1777125"/>
            <a:ext cx="5760300" cy="2781812"/>
          </a:xfrm>
        </p:spPr>
        <p:txBody>
          <a:bodyPr/>
          <a:lstStyle/>
          <a:p>
            <a:pPr>
              <a:buNone/>
            </a:pPr>
            <a:r>
              <a:rPr lang="en-IN" dirty="0"/>
              <a:t>Effective use of the monitoring tools demands an understanding of monitoring requirements that system administrators most often lack. Instead of a well-defined process of defining monitoring strategy, system administrators adopt an ad-hoc, manual, and intuition-based approach. This leads to inconsistent and inadequate data collection and retention policies.</a:t>
            </a:r>
          </a:p>
          <a:p>
            <a:pPr>
              <a:buNone/>
            </a:pPr>
            <a:r>
              <a:rPr lang="en-IN" dirty="0"/>
              <a:t>For this project, we propose a solution to adapt the monitoring level of a system component using </a:t>
            </a:r>
            <a:r>
              <a:rPr lang="en-IN" dirty="0" smtClean="0"/>
              <a:t>probes.</a:t>
            </a:r>
            <a:endParaRPr lang="en-IN" dirty="0"/>
          </a:p>
        </p:txBody>
      </p:sp>
    </p:spTree>
    <p:extLst>
      <p:ext uri="{BB962C8B-B14F-4D97-AF65-F5344CB8AC3E}">
        <p14:creationId xmlns:p14="http://schemas.microsoft.com/office/powerpoint/2010/main" val="3563797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Testing</a:t>
            </a:r>
            <a:endParaRPr lang="en-IN" dirty="0"/>
          </a:p>
        </p:txBody>
      </p:sp>
      <p:sp>
        <p:nvSpPr>
          <p:cNvPr id="4" name="Text Placeholder 3"/>
          <p:cNvSpPr>
            <a:spLocks noGrp="1"/>
          </p:cNvSpPr>
          <p:nvPr>
            <p:ph type="body" idx="1"/>
          </p:nvPr>
        </p:nvSpPr>
        <p:spPr/>
        <p:txBody>
          <a:bodyPr/>
          <a:lstStyle/>
          <a:p>
            <a:r>
              <a:rPr lang="en-IN" dirty="0" smtClean="0"/>
              <a:t>Our project is currently in </a:t>
            </a:r>
            <a:r>
              <a:rPr lang="el-GR" i="1" dirty="0" smtClean="0"/>
              <a:t>α</a:t>
            </a:r>
            <a:r>
              <a:rPr lang="en-IN" dirty="0" smtClean="0"/>
              <a:t> – Testing, set up in the 2</a:t>
            </a:r>
            <a:r>
              <a:rPr lang="en-IN" baseline="30000" dirty="0" smtClean="0"/>
              <a:t>nd</a:t>
            </a:r>
            <a:r>
              <a:rPr lang="en-IN" dirty="0" smtClean="0"/>
              <a:t> week of April at the IIT Indore entry gate.</a:t>
            </a:r>
          </a:p>
          <a:p>
            <a:pPr>
              <a:buNone/>
            </a:pPr>
            <a:endParaRPr lang="en-IN" dirty="0" smtClean="0"/>
          </a:p>
          <a:p>
            <a:r>
              <a:rPr lang="en-IN" dirty="0" smtClean="0"/>
              <a:t>Maintenance is done and feedback taken regularly.</a:t>
            </a:r>
          </a:p>
        </p:txBody>
      </p:sp>
    </p:spTree>
    <p:extLst>
      <p:ext uri="{BB962C8B-B14F-4D97-AF65-F5344CB8AC3E}">
        <p14:creationId xmlns:p14="http://schemas.microsoft.com/office/powerpoint/2010/main" val="787267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3999" cy="5143500"/>
          </a:xfrm>
        </p:spPr>
        <p:txBody>
          <a:bodyPr anchor="ctr"/>
          <a:lstStyle/>
          <a:p>
            <a:pPr algn="ctr"/>
            <a:r>
              <a:rPr lang="en-IN" dirty="0" smtClean="0"/>
              <a:t>Challenges Faced</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33830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FF9900"/>
        </a:solidFill>
        <a:effectLst/>
      </p:bgPr>
    </p:bg>
    <p:spTree>
      <p:nvGrpSpPr>
        <p:cNvPr id="1" name="Shape 291"/>
        <p:cNvGrpSpPr/>
        <p:nvPr/>
      </p:nvGrpSpPr>
      <p:grpSpPr>
        <a:xfrm>
          <a:off x="0" y="0"/>
          <a:ext cx="0" cy="0"/>
          <a:chOff x="0" y="0"/>
          <a:chExt cx="0" cy="0"/>
        </a:xfrm>
      </p:grpSpPr>
      <p:sp>
        <p:nvSpPr>
          <p:cNvPr id="292" name="Shape 292"/>
          <p:cNvSpPr txBox="1">
            <a:spLocks noGrp="1"/>
          </p:cNvSpPr>
          <p:nvPr>
            <p:ph type="title" idx="4294967295"/>
          </p:nvPr>
        </p:nvSpPr>
        <p:spPr>
          <a:xfrm>
            <a:off x="1031425" y="1149725"/>
            <a:ext cx="6321000" cy="680700"/>
          </a:xfrm>
          <a:prstGeom prst="rect">
            <a:avLst/>
          </a:prstGeom>
        </p:spPr>
        <p:txBody>
          <a:bodyPr lIns="91425" tIns="91425" rIns="91425" bIns="91425" anchor="b" anchorCtr="0">
            <a:noAutofit/>
          </a:bodyPr>
          <a:lstStyle/>
          <a:p>
            <a:pPr lvl="0" rtl="0">
              <a:spcBef>
                <a:spcPts val="0"/>
              </a:spcBef>
              <a:buNone/>
            </a:pPr>
            <a:r>
              <a:rPr lang="en" dirty="0" smtClean="0"/>
              <a:t>FUTURE WORK PLANNED</a:t>
            </a:r>
            <a:endParaRPr lang="en" dirty="0"/>
          </a:p>
        </p:txBody>
      </p:sp>
      <p:sp>
        <p:nvSpPr>
          <p:cNvPr id="9" name="Text Placeholder 3"/>
          <p:cNvSpPr txBox="1">
            <a:spLocks/>
          </p:cNvSpPr>
          <p:nvPr/>
        </p:nvSpPr>
        <p:spPr>
          <a:xfrm>
            <a:off x="1031425" y="1777125"/>
            <a:ext cx="5760300" cy="2521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sz="2000" dirty="0">
                <a:solidFill>
                  <a:schemeClr val="tx1">
                    <a:lumMod val="65000"/>
                    <a:lumOff val="35000"/>
                  </a:schemeClr>
                </a:solidFill>
                <a:latin typeface="Roboto Condensed"/>
                <a:ea typeface="Roboto Condensed"/>
                <a:cs typeface="Roboto Condensed"/>
              </a:rPr>
              <a:t>New printer, webcam and laptop to be bought.</a:t>
            </a:r>
          </a:p>
          <a:p>
            <a:pPr marL="285750" indent="-285750">
              <a:buFont typeface="Arial" panose="020B0604020202020204" pitchFamily="34" charset="0"/>
              <a:buChar char="•"/>
            </a:pPr>
            <a:r>
              <a:rPr lang="en-IN" sz="2000" dirty="0">
                <a:solidFill>
                  <a:schemeClr val="tx1">
                    <a:lumMod val="65000"/>
                    <a:lumOff val="35000"/>
                  </a:schemeClr>
                </a:solidFill>
                <a:latin typeface="Roboto Condensed"/>
                <a:ea typeface="Roboto Condensed"/>
                <a:cs typeface="Roboto Condensed"/>
              </a:rPr>
              <a:t>Server </a:t>
            </a:r>
            <a:r>
              <a:rPr lang="en-IN" sz="2000" dirty="0">
                <a:solidFill>
                  <a:schemeClr val="tx1">
                    <a:lumMod val="65000"/>
                    <a:lumOff val="35000"/>
                  </a:schemeClr>
                </a:solidFill>
                <a:latin typeface="Roboto Condensed"/>
                <a:ea typeface="Roboto Condensed"/>
                <a:cs typeface="Roboto Condensed"/>
                <a:sym typeface="Roboto Condensed"/>
              </a:rPr>
              <a:t>space</a:t>
            </a:r>
            <a:r>
              <a:rPr lang="en-IN" sz="2000" dirty="0">
                <a:solidFill>
                  <a:schemeClr val="tx1">
                    <a:lumMod val="65000"/>
                    <a:lumOff val="35000"/>
                  </a:schemeClr>
                </a:solidFill>
                <a:latin typeface="Roboto Condensed"/>
                <a:ea typeface="Roboto Condensed"/>
                <a:cs typeface="Roboto Condensed"/>
              </a:rPr>
              <a:t> planned.</a:t>
            </a:r>
          </a:p>
          <a:p>
            <a:pPr marL="285750" indent="-285750">
              <a:buFont typeface="Arial" panose="020B0604020202020204" pitchFamily="34" charset="0"/>
              <a:buChar char="•"/>
            </a:pPr>
            <a:r>
              <a:rPr lang="en-IN" sz="2000" dirty="0">
                <a:solidFill>
                  <a:schemeClr val="tx1">
                    <a:lumMod val="65000"/>
                    <a:lumOff val="35000"/>
                  </a:schemeClr>
                </a:solidFill>
                <a:latin typeface="Roboto Condensed"/>
                <a:ea typeface="Roboto Condensed"/>
                <a:cs typeface="Roboto Condensed"/>
              </a:rPr>
              <a:t>Interconnectivity between both gates.</a:t>
            </a:r>
          </a:p>
          <a:p>
            <a:pPr marL="285750" indent="-285750">
              <a:buFont typeface="Arial" panose="020B0604020202020204" pitchFamily="34" charset="0"/>
              <a:buChar char="•"/>
            </a:pPr>
            <a:r>
              <a:rPr lang="en-IN" sz="2000" dirty="0">
                <a:solidFill>
                  <a:schemeClr val="tx1">
                    <a:lumMod val="65000"/>
                    <a:lumOff val="35000"/>
                  </a:schemeClr>
                </a:solidFill>
                <a:latin typeface="Roboto Condensed"/>
                <a:ea typeface="Roboto Condensed"/>
                <a:cs typeface="Roboto Condensed"/>
              </a:rPr>
              <a:t>Barcode based reading</a:t>
            </a:r>
            <a:r>
              <a:rPr lang="en-IN" sz="2000" dirty="0" smtClean="0">
                <a:solidFill>
                  <a:schemeClr val="tx1">
                    <a:lumMod val="65000"/>
                    <a:lumOff val="35000"/>
                  </a:schemeClr>
                </a:solidFill>
                <a:latin typeface="Roboto Condensed"/>
                <a:ea typeface="Roboto Condensed"/>
                <a:cs typeface="Roboto Condensed"/>
              </a:rPr>
              <a:t>.</a:t>
            </a:r>
          </a:p>
          <a:p>
            <a:pPr marL="285750" indent="-285750">
              <a:buFont typeface="Arial" panose="020B0604020202020204" pitchFamily="34" charset="0"/>
              <a:buChar char="•"/>
            </a:pPr>
            <a:r>
              <a:rPr lang="en-IN" sz="2000" dirty="0" smtClean="0">
                <a:solidFill>
                  <a:schemeClr val="tx1">
                    <a:lumMod val="65000"/>
                    <a:lumOff val="35000"/>
                  </a:schemeClr>
                </a:solidFill>
                <a:latin typeface="Roboto Condensed"/>
                <a:ea typeface="Roboto Condensed"/>
                <a:cs typeface="Roboto Condensed"/>
              </a:rPr>
              <a:t>Smart Card based passes.</a:t>
            </a:r>
          </a:p>
          <a:p>
            <a:pPr marL="285750" indent="-285750">
              <a:buFont typeface="Arial" panose="020B0604020202020204" pitchFamily="34" charset="0"/>
              <a:buChar char="•"/>
            </a:pPr>
            <a:endParaRPr lang="en-IN" sz="2000" dirty="0">
              <a:solidFill>
                <a:schemeClr val="tx1">
                  <a:lumMod val="65000"/>
                  <a:lumOff val="35000"/>
                </a:schemeClr>
              </a:solidFill>
              <a:latin typeface="Roboto Condensed"/>
              <a:ea typeface="Roboto Condensed"/>
              <a:cs typeface="Roboto Condensed"/>
            </a:endParaRPr>
          </a:p>
          <a:p>
            <a:pPr marL="285750" indent="-285750">
              <a:buFont typeface="Arial" panose="020B0604020202020204" pitchFamily="34" charset="0"/>
              <a:buChar char="•"/>
            </a:pPr>
            <a:r>
              <a:rPr lang="en-IN" sz="2000" dirty="0" smtClean="0">
                <a:solidFill>
                  <a:schemeClr val="tx1">
                    <a:lumMod val="65000"/>
                    <a:lumOff val="35000"/>
                  </a:schemeClr>
                </a:solidFill>
                <a:latin typeface="Roboto Condensed"/>
                <a:ea typeface="Roboto Condensed"/>
                <a:cs typeface="Roboto Condensed"/>
              </a:rPr>
              <a:t>Biometric-enrolment (if possible)</a:t>
            </a:r>
            <a:endParaRPr lang="en-IN" sz="2000" dirty="0">
              <a:solidFill>
                <a:schemeClr val="tx1">
                  <a:lumMod val="65000"/>
                  <a:lumOff val="35000"/>
                </a:schemeClr>
              </a:solidFill>
              <a:latin typeface="Roboto Condensed"/>
              <a:ea typeface="Roboto Condensed"/>
              <a:cs typeface="Roboto Condense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36"/>
        <p:cNvGrpSpPr/>
        <p:nvPr/>
      </p:nvGrpSpPr>
      <p:grpSpPr>
        <a:xfrm>
          <a:off x="0" y="0"/>
          <a:ext cx="0" cy="0"/>
          <a:chOff x="0" y="0"/>
          <a:chExt cx="0" cy="0"/>
        </a:xfrm>
      </p:grpSpPr>
      <p:sp>
        <p:nvSpPr>
          <p:cNvPr id="337" name="Shape 337"/>
          <p:cNvSpPr txBox="1">
            <a:spLocks noGrp="1"/>
          </p:cNvSpPr>
          <p:nvPr>
            <p:ph type="ctrTitle" idx="4294967295"/>
          </p:nvPr>
        </p:nvSpPr>
        <p:spPr>
          <a:xfrm>
            <a:off x="685800" y="2093550"/>
            <a:ext cx="4924200" cy="719100"/>
          </a:xfrm>
          <a:prstGeom prst="rect">
            <a:avLst/>
          </a:prstGeom>
        </p:spPr>
        <p:txBody>
          <a:bodyPr lIns="91425" tIns="91425" rIns="91425" bIns="91425" anchor="b" anchorCtr="0">
            <a:noAutofit/>
          </a:bodyPr>
          <a:lstStyle/>
          <a:p>
            <a:pPr lvl="0" rtl="0">
              <a:spcBef>
                <a:spcPts val="0"/>
              </a:spcBef>
              <a:buNone/>
            </a:pPr>
            <a:r>
              <a:rPr lang="en" sz="6000" dirty="0" smtClean="0">
                <a:solidFill>
                  <a:srgbClr val="FF9900"/>
                </a:solidFill>
              </a:rPr>
              <a:t>LEARNING</a:t>
            </a:r>
            <a:endParaRPr lang="en" sz="6000" dirty="0">
              <a:solidFill>
                <a:srgbClr val="FF9900"/>
              </a:solidFill>
            </a:endParaRPr>
          </a:p>
        </p:txBody>
      </p:sp>
      <p:sp>
        <p:nvSpPr>
          <p:cNvPr id="338" name="Shape 338"/>
          <p:cNvSpPr txBox="1">
            <a:spLocks noGrp="1"/>
          </p:cNvSpPr>
          <p:nvPr>
            <p:ph type="subTitle" idx="4294967295"/>
          </p:nvPr>
        </p:nvSpPr>
        <p:spPr>
          <a:xfrm>
            <a:off x="685800" y="2608684"/>
            <a:ext cx="4924200" cy="1953299"/>
          </a:xfrm>
          <a:prstGeom prst="rect">
            <a:avLst/>
          </a:prstGeom>
        </p:spPr>
        <p:txBody>
          <a:bodyPr lIns="91425" tIns="91425" rIns="91425" bIns="91425" anchor="t" anchorCtr="0">
            <a:noAutofit/>
          </a:bodyPr>
          <a:lstStyle/>
          <a:p>
            <a:pPr lvl="0">
              <a:spcBef>
                <a:spcPts val="0"/>
              </a:spcBef>
              <a:buClr>
                <a:schemeClr val="dk1"/>
              </a:buClr>
              <a:buSzPct val="55000"/>
              <a:buFont typeface="Arial"/>
              <a:buNone/>
            </a:pPr>
            <a:r>
              <a:rPr lang="en-IN" dirty="0"/>
              <a:t>G</a:t>
            </a:r>
            <a:r>
              <a:rPr lang="en" dirty="0" smtClean="0"/>
              <a:t>reat experienc</a:t>
            </a:r>
            <a:r>
              <a:rPr lang="en-IN" dirty="0" smtClean="0"/>
              <a:t>e</a:t>
            </a:r>
            <a:r>
              <a:rPr lang="en" dirty="0" smtClean="0"/>
              <a:t> for:</a:t>
            </a:r>
          </a:p>
          <a:p>
            <a:pPr lvl="0">
              <a:spcBef>
                <a:spcPts val="0"/>
              </a:spcBef>
              <a:buClr>
                <a:schemeClr val="dk1"/>
              </a:buClr>
              <a:buSzPct val="55000"/>
              <a:buFont typeface="Arial"/>
              <a:buNone/>
            </a:pPr>
            <a:r>
              <a:rPr lang="en" dirty="0"/>
              <a:t>M</a:t>
            </a:r>
            <a:r>
              <a:rPr lang="en" dirty="0" smtClean="0"/>
              <a:t>aking desktop apps with a clickable UI.</a:t>
            </a:r>
          </a:p>
          <a:p>
            <a:pPr lvl="0">
              <a:spcBef>
                <a:spcPts val="0"/>
              </a:spcBef>
              <a:buClr>
                <a:schemeClr val="dk1"/>
              </a:buClr>
              <a:buSzPct val="55000"/>
              <a:buFont typeface="Arial"/>
              <a:buNone/>
            </a:pPr>
            <a:r>
              <a:rPr lang="en" dirty="0" smtClean="0"/>
              <a:t>Making real-word based projects.</a:t>
            </a:r>
          </a:p>
          <a:p>
            <a:pPr lvl="0">
              <a:spcBef>
                <a:spcPts val="0"/>
              </a:spcBef>
              <a:buClr>
                <a:schemeClr val="dk1"/>
              </a:buClr>
              <a:buSzPct val="55000"/>
              <a:buFont typeface="Arial"/>
              <a:buNone/>
            </a:pPr>
            <a:r>
              <a:rPr lang="en" dirty="0" smtClean="0"/>
              <a:t>Implementation and Deployment of Software.</a:t>
            </a:r>
          </a:p>
          <a:p>
            <a:pPr lvl="0">
              <a:spcBef>
                <a:spcPts val="0"/>
              </a:spcBef>
              <a:buClr>
                <a:schemeClr val="dk1"/>
              </a:buClr>
              <a:buSzPct val="55000"/>
              <a:buFont typeface="Arial"/>
              <a:buNone/>
            </a:pPr>
            <a:r>
              <a:rPr lang="en" dirty="0" smtClean="0"/>
              <a:t>Learning new programming languages and standards.</a:t>
            </a:r>
          </a:p>
        </p:txBody>
      </p:sp>
    </p:spTree>
    <p:extLst>
      <p:ext uri="{BB962C8B-B14F-4D97-AF65-F5344CB8AC3E}">
        <p14:creationId xmlns:p14="http://schemas.microsoft.com/office/powerpoint/2010/main" val="3209785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2822775" y="2161800"/>
            <a:ext cx="3498300" cy="819900"/>
          </a:xfrm>
          <a:prstGeom prst="rect">
            <a:avLst/>
          </a:prstGeom>
        </p:spPr>
        <p:txBody>
          <a:bodyPr lIns="91425" tIns="91425" rIns="91425" bIns="91425" anchor="ctr" anchorCtr="0">
            <a:noAutofit/>
          </a:bodyPr>
          <a:lstStyle/>
          <a:p>
            <a:pPr lvl="0">
              <a:spcBef>
                <a:spcPts val="0"/>
              </a:spcBef>
              <a:buNone/>
            </a:pPr>
            <a:r>
              <a:rPr lang="en" sz="4400" dirty="0" smtClean="0">
                <a:solidFill>
                  <a:srgbClr val="FFC000"/>
                </a:solidFill>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rtl="0">
              <a:spcBef>
                <a:spcPts val="0"/>
              </a:spcBef>
              <a:buNone/>
            </a:pPr>
            <a:r>
              <a:rPr lang="en" dirty="0" smtClean="0"/>
              <a:t>Processes involved</a:t>
            </a:r>
            <a:endParaRPr lang="en" dirty="0"/>
          </a:p>
        </p:txBody>
      </p:sp>
      <p:sp>
        <p:nvSpPr>
          <p:cNvPr id="285" name="Shape 285"/>
          <p:cNvSpPr/>
          <p:nvPr/>
        </p:nvSpPr>
        <p:spPr>
          <a:xfrm>
            <a:off x="1154667" y="1909250"/>
            <a:ext cx="2045734" cy="1852200"/>
          </a:xfrm>
          <a:prstGeom prst="homePlate">
            <a:avLst>
              <a:gd name="adj" fmla="val 30129"/>
            </a:avLst>
          </a:prstGeom>
          <a:solidFill>
            <a:srgbClr val="81D1EC"/>
          </a:solidFill>
          <a:ln>
            <a:noFill/>
          </a:ln>
        </p:spPr>
        <p:txBody>
          <a:bodyPr lIns="91425" tIns="91425" rIns="91425" bIns="91425" anchor="ctr" anchorCtr="0">
            <a:noAutofit/>
          </a:bodyPr>
          <a:lstStyle/>
          <a:p>
            <a:pPr lvl="0" algn="ctr">
              <a:spcBef>
                <a:spcPts val="0"/>
              </a:spcBef>
              <a:buNone/>
            </a:pPr>
            <a:r>
              <a:rPr lang="en" dirty="0" smtClean="0">
                <a:solidFill>
                  <a:srgbClr val="FFFFFF"/>
                </a:solidFill>
                <a:latin typeface="Roboto Condensed"/>
                <a:ea typeface="Roboto Condensed"/>
                <a:cs typeface="Roboto Condensed"/>
                <a:sym typeface="Roboto Condensed"/>
              </a:rPr>
              <a:t>Setting Objectives &amp; Mathematical Formulation</a:t>
            </a:r>
            <a:endParaRPr lang="en" dirty="0">
              <a:solidFill>
                <a:srgbClr val="FFFFFF"/>
              </a:solidFill>
              <a:latin typeface="Roboto Condensed"/>
              <a:ea typeface="Roboto Condensed"/>
              <a:cs typeface="Roboto Condensed"/>
              <a:sym typeface="Roboto Condensed"/>
            </a:endParaRPr>
          </a:p>
        </p:txBody>
      </p:sp>
      <p:sp>
        <p:nvSpPr>
          <p:cNvPr id="286" name="Shape 286"/>
          <p:cNvSpPr/>
          <p:nvPr/>
        </p:nvSpPr>
        <p:spPr>
          <a:xfrm>
            <a:off x="2749731" y="1909250"/>
            <a:ext cx="2386973" cy="1852200"/>
          </a:xfrm>
          <a:prstGeom prst="chevron">
            <a:avLst>
              <a:gd name="adj" fmla="val 29853"/>
            </a:avLst>
          </a:prstGeom>
          <a:solidFill>
            <a:srgbClr val="4BB5D9"/>
          </a:solidFill>
          <a:ln>
            <a:noFill/>
          </a:ln>
        </p:spPr>
        <p:txBody>
          <a:bodyPr lIns="91425" tIns="91425" rIns="91425" bIns="91425" anchor="ctr" anchorCtr="0">
            <a:noAutofit/>
          </a:bodyPr>
          <a:lstStyle/>
          <a:p>
            <a:pPr lvl="0" algn="ctr">
              <a:spcBef>
                <a:spcPts val="0"/>
              </a:spcBef>
              <a:buNone/>
            </a:pPr>
            <a:r>
              <a:rPr lang="en" dirty="0" smtClean="0">
                <a:solidFill>
                  <a:srgbClr val="FFFFFF"/>
                </a:solidFill>
                <a:latin typeface="Roboto Condensed"/>
                <a:ea typeface="Roboto Condensed"/>
                <a:cs typeface="Roboto Condensed"/>
                <a:sym typeface="Roboto Condensed"/>
              </a:rPr>
              <a:t>Converting to M</a:t>
            </a:r>
            <a:r>
              <a:rPr lang="en-IN" dirty="0" smtClean="0">
                <a:solidFill>
                  <a:srgbClr val="FFFFFF"/>
                </a:solidFill>
                <a:latin typeface="Roboto Condensed"/>
                <a:ea typeface="Roboto Condensed"/>
                <a:cs typeface="Roboto Condensed"/>
                <a:sym typeface="Roboto Condensed"/>
              </a:rPr>
              <a:t>a</a:t>
            </a:r>
            <a:r>
              <a:rPr lang="en" dirty="0" smtClean="0">
                <a:solidFill>
                  <a:srgbClr val="FFFFFF"/>
                </a:solidFill>
                <a:latin typeface="Roboto Condensed"/>
                <a:ea typeface="Roboto Condensed"/>
                <a:cs typeface="Roboto Condensed"/>
                <a:sym typeface="Roboto Condensed"/>
              </a:rPr>
              <a:t>trix Form</a:t>
            </a:r>
            <a:endParaRPr lang="en" dirty="0">
              <a:solidFill>
                <a:srgbClr val="FFFFFF"/>
              </a:solidFill>
              <a:latin typeface="Roboto Condensed"/>
              <a:ea typeface="Roboto Condensed"/>
              <a:cs typeface="Roboto Condensed"/>
              <a:sym typeface="Roboto Condensed"/>
            </a:endParaRPr>
          </a:p>
        </p:txBody>
      </p:sp>
      <p:sp>
        <p:nvSpPr>
          <p:cNvPr id="287" name="Shape 287"/>
          <p:cNvSpPr/>
          <p:nvPr/>
        </p:nvSpPr>
        <p:spPr>
          <a:xfrm>
            <a:off x="4693288" y="1909250"/>
            <a:ext cx="2233800" cy="1852200"/>
          </a:xfrm>
          <a:prstGeom prst="chevron">
            <a:avLst>
              <a:gd name="adj" fmla="val 29853"/>
            </a:avLst>
          </a:prstGeom>
          <a:solidFill>
            <a:srgbClr val="3796BF"/>
          </a:solidFill>
          <a:ln>
            <a:noFill/>
          </a:ln>
        </p:spPr>
        <p:txBody>
          <a:bodyPr lIns="91425" tIns="91425" rIns="91425" bIns="91425" anchor="ctr" anchorCtr="0">
            <a:noAutofit/>
          </a:bodyPr>
          <a:lstStyle/>
          <a:p>
            <a:pPr lvl="0" algn="ctr">
              <a:spcBef>
                <a:spcPts val="0"/>
              </a:spcBef>
              <a:buNone/>
            </a:pPr>
            <a:r>
              <a:rPr lang="en" dirty="0" smtClean="0">
                <a:solidFill>
                  <a:srgbClr val="FFFFFF"/>
                </a:solidFill>
                <a:latin typeface="Roboto Condensed"/>
                <a:ea typeface="Roboto Condensed"/>
                <a:cs typeface="Roboto Condensed"/>
                <a:sym typeface="Roboto Condensed"/>
              </a:rPr>
              <a:t>Solving LP by implementation of solving techniques</a:t>
            </a:r>
            <a:endParaRPr lang="en"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782056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ctrTitle"/>
          </p:nvPr>
        </p:nvSpPr>
        <p:spPr>
          <a:xfrm>
            <a:off x="685799" y="2421550"/>
            <a:ext cx="6517567" cy="1159800"/>
          </a:xfrm>
          <a:prstGeom prst="rect">
            <a:avLst/>
          </a:prstGeom>
        </p:spPr>
        <p:txBody>
          <a:bodyPr lIns="91425" tIns="91425" rIns="91425" bIns="91425" anchor="b" anchorCtr="0">
            <a:noAutofit/>
          </a:bodyPr>
          <a:lstStyle/>
          <a:p>
            <a:pPr lvl="0" rtl="0">
              <a:spcBef>
                <a:spcPts val="0"/>
              </a:spcBef>
              <a:buNone/>
            </a:pPr>
            <a:r>
              <a:rPr lang="en" sz="7200" b="0" dirty="0">
                <a:solidFill>
                  <a:srgbClr val="3796BF"/>
                </a:solidFill>
              </a:rPr>
              <a:t>1.</a:t>
            </a:r>
          </a:p>
          <a:p>
            <a:pPr lvl="0" rtl="0">
              <a:spcBef>
                <a:spcPts val="0"/>
              </a:spcBef>
              <a:buNone/>
            </a:pPr>
            <a:r>
              <a:rPr lang="en" dirty="0" smtClean="0"/>
              <a:t>Mathematical Formulation</a:t>
            </a:r>
            <a:endParaRPr lang="en" dirty="0"/>
          </a:p>
        </p:txBody>
      </p:sp>
      <p:sp>
        <p:nvSpPr>
          <p:cNvPr id="179" name="Shape 179"/>
          <p:cNvSpPr txBox="1">
            <a:spLocks noGrp="1"/>
          </p:cNvSpPr>
          <p:nvPr>
            <p:ph type="subTitle" idx="1"/>
          </p:nvPr>
        </p:nvSpPr>
        <p:spPr>
          <a:xfrm>
            <a:off x="685800" y="3449654"/>
            <a:ext cx="5074500" cy="784800"/>
          </a:xfrm>
          <a:prstGeom prst="rect">
            <a:avLst/>
          </a:prstGeom>
        </p:spPr>
        <p:txBody>
          <a:bodyPr lIns="91425" tIns="91425" rIns="91425" bIns="91425" anchor="t" anchorCtr="0">
            <a:noAutofit/>
          </a:bodyPr>
          <a:lstStyle/>
          <a:p>
            <a:pPr lvl="0" rtl="0">
              <a:spcBef>
                <a:spcPts val="0"/>
              </a:spcBef>
              <a:buNone/>
            </a:pPr>
            <a:r>
              <a:rPr lang="en" dirty="0" smtClean="0"/>
              <a:t>Understanding the problem, setting objectives and coverting it to a mathematical one.</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t>Problem Statement</a:t>
            </a:r>
            <a:endParaRPr lang="en" dirty="0"/>
          </a:p>
        </p:txBody>
      </p:sp>
      <p:sp>
        <p:nvSpPr>
          <p:cNvPr id="190" name="Shape 190"/>
          <p:cNvSpPr txBox="1">
            <a:spLocks noGrp="1"/>
          </p:cNvSpPr>
          <p:nvPr>
            <p:ph type="body" idx="1"/>
          </p:nvPr>
        </p:nvSpPr>
        <p:spPr>
          <a:xfrm>
            <a:off x="914400" y="1777125"/>
            <a:ext cx="5877325" cy="2521200"/>
          </a:xfrm>
          <a:prstGeom prst="rect">
            <a:avLst/>
          </a:prstGeom>
        </p:spPr>
        <p:txBody>
          <a:bodyPr lIns="91425" tIns="91425" rIns="91425" bIns="91425" anchor="t" anchorCtr="0">
            <a:noAutofit/>
          </a:bodyPr>
          <a:lstStyle/>
          <a:p>
            <a:pPr>
              <a:buNone/>
            </a:pPr>
            <a:r>
              <a:rPr lang="en-US" dirty="0"/>
              <a:t>The key idea is to send probes in the network, infer the system state from the probe results, and adjust the monitoring of system components based on the inferred system state. The key </a:t>
            </a:r>
            <a:r>
              <a:rPr lang="en-US" dirty="0" smtClean="0"/>
              <a:t>objective </a:t>
            </a:r>
            <a:r>
              <a:rPr lang="en-US" dirty="0"/>
              <a:t>of the problem </a:t>
            </a:r>
            <a:r>
              <a:rPr lang="en-US" dirty="0" smtClean="0"/>
              <a:t>is:</a:t>
            </a:r>
            <a:endParaRPr lang="en-IN" dirty="0"/>
          </a:p>
          <a:p>
            <a:pPr lvl="0"/>
            <a:r>
              <a:rPr lang="en-US" dirty="0" smtClean="0"/>
              <a:t> Probe </a:t>
            </a:r>
            <a:r>
              <a:rPr lang="en-US" dirty="0"/>
              <a:t>selection - how to select the right set of probes such that criticality of components can be correctly estimated and appropriate recommendations can be provided for each component</a:t>
            </a:r>
            <a:r>
              <a:rPr lang="en-US" dirty="0" smtClean="0"/>
              <a: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t>Assumptions</a:t>
            </a:r>
            <a:endParaRPr lang="en" dirty="0"/>
          </a:p>
        </p:txBody>
      </p:sp>
      <p:sp>
        <p:nvSpPr>
          <p:cNvPr id="190" name="Shape 190"/>
          <p:cNvSpPr txBox="1">
            <a:spLocks noGrp="1"/>
          </p:cNvSpPr>
          <p:nvPr>
            <p:ph type="body" idx="1"/>
          </p:nvPr>
        </p:nvSpPr>
        <p:spPr>
          <a:xfrm>
            <a:off x="914400" y="1777125"/>
            <a:ext cx="5877325" cy="2521200"/>
          </a:xfrm>
          <a:prstGeom prst="rect">
            <a:avLst/>
          </a:prstGeom>
        </p:spPr>
        <p:txBody>
          <a:bodyPr lIns="91425" tIns="91425" rIns="91425" bIns="91425" anchor="t" anchorCtr="0">
            <a:noAutofit/>
          </a:bodyPr>
          <a:lstStyle/>
          <a:p>
            <a:pPr>
              <a:buNone/>
            </a:pPr>
            <a:r>
              <a:rPr lang="en-IN" dirty="0" smtClean="0"/>
              <a:t>Network is like a undirected graph, with each node in graph denoting a node in the network.</a:t>
            </a:r>
          </a:p>
          <a:p>
            <a:pPr>
              <a:buNone/>
            </a:pPr>
            <a:r>
              <a:rPr lang="en-IN" dirty="0" smtClean="0"/>
              <a:t>Given,</a:t>
            </a:r>
          </a:p>
          <a:p>
            <a:pPr marL="342900" indent="-342900"/>
            <a:r>
              <a:rPr lang="en-IN" dirty="0" smtClean="0"/>
              <a:t>List of probes. (We can select out of these)</a:t>
            </a:r>
          </a:p>
          <a:p>
            <a:pPr marL="342900" indent="-342900"/>
            <a:r>
              <a:rPr lang="en-IN" dirty="0" smtClean="0"/>
              <a:t>List of nodes monitored by each node.</a:t>
            </a:r>
          </a:p>
          <a:p>
            <a:pPr marL="342900" indent="-342900"/>
            <a:r>
              <a:rPr lang="en-IN" dirty="0" smtClean="0"/>
              <a:t>Minimum number of probes by which each node has to be monitored. (For data consistency check)</a:t>
            </a:r>
            <a:endParaRPr lang="en-IN" dirty="0"/>
          </a:p>
        </p:txBody>
      </p:sp>
    </p:spTree>
    <p:extLst>
      <p:ext uri="{BB962C8B-B14F-4D97-AF65-F5344CB8AC3E}">
        <p14:creationId xmlns:p14="http://schemas.microsoft.com/office/powerpoint/2010/main" val="2635600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1031425" y="1149725"/>
            <a:ext cx="5760300" cy="680700"/>
          </a:xfrm>
          <a:prstGeom prst="rect">
            <a:avLst/>
          </a:prstGeom>
        </p:spPr>
        <p:txBody>
          <a:bodyPr lIns="91425" tIns="91425" rIns="91425" bIns="91425" anchor="b" anchorCtr="0">
            <a:noAutofit/>
          </a:bodyPr>
          <a:lstStyle/>
          <a:p>
            <a:pPr lvl="0">
              <a:spcBef>
                <a:spcPts val="0"/>
              </a:spcBef>
              <a:buNone/>
            </a:pPr>
            <a:r>
              <a:rPr lang="en" dirty="0" smtClean="0"/>
              <a:t>Notations</a:t>
            </a:r>
            <a:endParaRPr lang="en" dirty="0"/>
          </a:p>
        </p:txBody>
      </p:sp>
      <p:sp>
        <p:nvSpPr>
          <p:cNvPr id="190" name="Shape 190"/>
          <p:cNvSpPr txBox="1">
            <a:spLocks noGrp="1"/>
          </p:cNvSpPr>
          <p:nvPr>
            <p:ph type="body" idx="1"/>
          </p:nvPr>
        </p:nvSpPr>
        <p:spPr>
          <a:xfrm>
            <a:off x="914400" y="1777125"/>
            <a:ext cx="5877325" cy="2521200"/>
          </a:xfrm>
          <a:prstGeom prst="rect">
            <a:avLst/>
          </a:prstGeom>
        </p:spPr>
        <p:txBody>
          <a:bodyPr lIns="91425" tIns="91425" rIns="91425" bIns="91425" anchor="t" anchorCtr="0">
            <a:noAutofit/>
          </a:bodyPr>
          <a:lstStyle/>
          <a:p>
            <a:pPr>
              <a:buNone/>
            </a:pPr>
            <a:r>
              <a:rPr lang="en-US" dirty="0"/>
              <a:t>Let the set of all probes be </a:t>
            </a:r>
            <a:r>
              <a:rPr lang="en-US" i="1" dirty="0"/>
              <a:t>P</a:t>
            </a:r>
            <a:r>
              <a:rPr lang="en-US" dirty="0"/>
              <a:t> and p represent any probe in </a:t>
            </a:r>
            <a:r>
              <a:rPr lang="en-US" i="1" dirty="0"/>
              <a:t>P</a:t>
            </a:r>
            <a:r>
              <a:rPr lang="en-US" dirty="0"/>
              <a:t>. </a:t>
            </a:r>
            <a:r>
              <a:rPr lang="en-US" i="1" dirty="0"/>
              <a:t>N</a:t>
            </a:r>
            <a:r>
              <a:rPr lang="en-US" dirty="0"/>
              <a:t> is the total number of probes.</a:t>
            </a:r>
            <a:endParaRPr lang="en-IN" dirty="0"/>
          </a:p>
          <a:p>
            <a:pPr>
              <a:buNone/>
            </a:pPr>
            <a:r>
              <a:rPr lang="en-US" dirty="0"/>
              <a:t>Then,</a:t>
            </a:r>
            <a:endParaRPr lang="en-IN" dirty="0"/>
          </a:p>
          <a:p>
            <a:pPr marL="342900" indent="-342900"/>
            <a:r>
              <a:rPr lang="en-US" i="1" dirty="0"/>
              <a:t>nodes(p) </a:t>
            </a:r>
            <a:r>
              <a:rPr lang="en-US" dirty="0"/>
              <a:t>represents all the nodes that </a:t>
            </a:r>
            <a:r>
              <a:rPr lang="en-US" i="1" dirty="0"/>
              <a:t>p</a:t>
            </a:r>
            <a:r>
              <a:rPr lang="en-US" dirty="0"/>
              <a:t> can monitor,</a:t>
            </a:r>
            <a:endParaRPr lang="en-IN" dirty="0"/>
          </a:p>
          <a:p>
            <a:pPr marL="342900" indent="-342900"/>
            <a:r>
              <a:rPr lang="en-US" i="1" dirty="0"/>
              <a:t>C(p) </a:t>
            </a:r>
            <a:r>
              <a:rPr lang="en-US" dirty="0"/>
              <a:t>is the cost associated with probe p, where cost is defined as length of the probe =</a:t>
            </a:r>
            <a:r>
              <a:rPr lang="en-US" i="1" dirty="0"/>
              <a:t> </a:t>
            </a:r>
            <a:r>
              <a:rPr lang="en-US" dirty="0"/>
              <a:t>|</a:t>
            </a:r>
            <a:r>
              <a:rPr lang="en-US" i="1" dirty="0"/>
              <a:t>nodes(p)</a:t>
            </a:r>
            <a:r>
              <a:rPr lang="en-US" dirty="0"/>
              <a:t>|,</a:t>
            </a:r>
            <a:endParaRPr lang="en-IN" dirty="0"/>
          </a:p>
          <a:p>
            <a:pPr marL="342900" indent="-342900"/>
            <a:r>
              <a:rPr lang="en-US" dirty="0"/>
              <a:t>and</a:t>
            </a:r>
            <a:r>
              <a:rPr lang="en-US" i="1" dirty="0"/>
              <a:t> c </a:t>
            </a:r>
            <a:r>
              <a:rPr lang="en-US" dirty="0"/>
              <a:t>is the minimum number of probes that monitor each node.</a:t>
            </a:r>
            <a:endParaRPr lang="en-IN" dirty="0"/>
          </a:p>
        </p:txBody>
      </p:sp>
    </p:spTree>
    <p:extLst>
      <p:ext uri="{BB962C8B-B14F-4D97-AF65-F5344CB8AC3E}">
        <p14:creationId xmlns:p14="http://schemas.microsoft.com/office/powerpoint/2010/main" val="3719663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031425" y="1162881"/>
            <a:ext cx="6321000" cy="680700"/>
          </a:xfrm>
          <a:prstGeom prst="rect">
            <a:avLst/>
          </a:prstGeom>
        </p:spPr>
        <p:txBody>
          <a:bodyPr lIns="91425" tIns="91425" rIns="91425" bIns="91425" anchor="b" anchorCtr="0">
            <a:noAutofit/>
          </a:bodyPr>
          <a:lstStyle/>
          <a:p>
            <a:pPr lvl="0">
              <a:spcBef>
                <a:spcPts val="0"/>
              </a:spcBef>
              <a:buNone/>
            </a:pPr>
            <a:r>
              <a:rPr lang="en" dirty="0" smtClean="0"/>
              <a:t>Conditions</a:t>
            </a:r>
            <a:endParaRPr lang="en" dirty="0"/>
          </a:p>
        </p:txBody>
      </p:sp>
      <mc:AlternateContent xmlns:mc="http://schemas.openxmlformats.org/markup-compatibility/2006">
        <mc:Choice xmlns:a14="http://schemas.microsoft.com/office/drawing/2010/main" Requires="a14">
          <p:sp>
            <p:nvSpPr>
              <p:cNvPr id="222" name="Shape 222"/>
              <p:cNvSpPr txBox="1">
                <a:spLocks noGrp="1"/>
              </p:cNvSpPr>
              <p:nvPr>
                <p:ph type="body" idx="1"/>
              </p:nvPr>
            </p:nvSpPr>
            <p:spPr>
              <a:xfrm>
                <a:off x="288064" y="1818893"/>
                <a:ext cx="2037600" cy="3095400"/>
              </a:xfrm>
              <a:prstGeom prst="rect">
                <a:avLst/>
              </a:prstGeom>
            </p:spPr>
            <p:txBody>
              <a:bodyPr lIns="91425" tIns="91425" rIns="91425" bIns="91425" anchor="t" anchorCtr="0">
                <a:noAutofit/>
              </a:bodyPr>
              <a:lstStyle/>
              <a:p>
                <a:pPr lvl="0" rtl="0">
                  <a:spcBef>
                    <a:spcPts val="0"/>
                  </a:spcBef>
                  <a:buNone/>
                </a:pPr>
                <a:r>
                  <a:rPr lang="en" b="1" dirty="0" smtClean="0"/>
                  <a:t>Condition 1</a:t>
                </a:r>
                <a:endParaRPr lang="en" b="1" dirty="0" smtClean="0"/>
              </a:p>
              <a:p>
                <a:pPr>
                  <a:buNone/>
                </a:pPr>
                <a:r>
                  <a:rPr lang="en-IN" dirty="0" smtClean="0"/>
                  <a:t>The </a:t>
                </a:r>
                <a:r>
                  <a:rPr lang="en-IN" dirty="0"/>
                  <a:t>average number of probes probing each </a:t>
                </a:r>
                <a:r>
                  <a:rPr lang="en-IN" dirty="0" smtClean="0"/>
                  <a:t>node:</a:t>
                </a:r>
              </a:p>
              <a:p>
                <a:pPr>
                  <a:buNone/>
                </a:pPr>
                <a14:m>
                  <m:oMathPara xmlns:m="http://schemas.openxmlformats.org/officeDocument/2006/math">
                    <m:oMathParaPr>
                      <m:jc m:val="centerGroup"/>
                    </m:oMathParaPr>
                    <m:oMath xmlns:m="http://schemas.openxmlformats.org/officeDocument/2006/math">
                      <m:f>
                        <m:fPr>
                          <m:ctrlPr>
                            <a:rPr lang="en-IN" i="1"/>
                          </m:ctrlPr>
                        </m:fPr>
                        <m:num>
                          <m:d>
                            <m:dPr>
                              <m:ctrlPr>
                                <a:rPr lang="en-IN" i="1"/>
                              </m:ctrlPr>
                            </m:dPr>
                            <m:e>
                              <m:nary>
                                <m:naryPr>
                                  <m:chr m:val="∑"/>
                                  <m:limLoc m:val="subSup"/>
                                  <m:supHide m:val="on"/>
                                  <m:ctrlPr>
                                    <a:rPr lang="en-IN" i="1"/>
                                  </m:ctrlPr>
                                </m:naryPr>
                                <m:sub>
                                  <m:r>
                                    <a:rPr lang="en-US" i="1"/>
                                    <m:t>𝑝</m:t>
                                  </m:r>
                                  <m:r>
                                    <a:rPr lang="en-US" i="1"/>
                                    <m:t>∈</m:t>
                                  </m:r>
                                  <m:sSub>
                                    <m:sSubPr>
                                      <m:ctrlPr>
                                        <a:rPr lang="en-IN" i="1"/>
                                      </m:ctrlPr>
                                    </m:sSubPr>
                                    <m:e>
                                      <m:r>
                                        <a:rPr lang="en-US" i="1"/>
                                        <m:t>𝑃</m:t>
                                      </m:r>
                                    </m:e>
                                    <m:sub>
                                      <m:r>
                                        <a:rPr lang="en-US" i="1"/>
                                        <m:t>𝑠𝑒𝑙</m:t>
                                      </m:r>
                                    </m:sub>
                                  </m:sSub>
                                </m:sub>
                                <m:sup/>
                                <m:e>
                                  <m:d>
                                    <m:dPr>
                                      <m:begChr m:val="|"/>
                                      <m:endChr m:val="|"/>
                                      <m:ctrlPr>
                                        <a:rPr lang="en-IN" i="1"/>
                                      </m:ctrlPr>
                                    </m:dPr>
                                    <m:e>
                                      <m:r>
                                        <a:rPr lang="en-US" i="1"/>
                                        <m:t>𝑛𝑜𝑑𝑒𝑠</m:t>
                                      </m:r>
                                      <m:d>
                                        <m:dPr>
                                          <m:ctrlPr>
                                            <a:rPr lang="en-IN" i="1"/>
                                          </m:ctrlPr>
                                        </m:dPr>
                                        <m:e>
                                          <m:r>
                                            <a:rPr lang="en-US" i="1"/>
                                            <m:t>𝑝</m:t>
                                          </m:r>
                                        </m:e>
                                      </m:d>
                                    </m:e>
                                  </m:d>
                                </m:e>
                              </m:nary>
                            </m:e>
                          </m:d>
                        </m:num>
                        <m:den>
                          <m:r>
                            <a:rPr lang="en-US" i="1"/>
                            <m:t>𝑁</m:t>
                          </m:r>
                        </m:den>
                      </m:f>
                    </m:oMath>
                  </m:oMathPara>
                </a14:m>
                <a:endParaRPr lang="en-IN" dirty="0"/>
              </a:p>
              <a:p>
                <a:pPr>
                  <a:buNone/>
                </a:pPr>
                <a:r>
                  <a:rPr lang="en-IN" dirty="0" smtClean="0"/>
                  <a:t>should </a:t>
                </a:r>
                <a:r>
                  <a:rPr lang="en-IN" dirty="0"/>
                  <a:t>be maximized.</a:t>
                </a:r>
              </a:p>
            </p:txBody>
          </p:sp>
        </mc:Choice>
        <mc:Fallback>
          <p:sp>
            <p:nvSpPr>
              <p:cNvPr id="222" name="Shape 222"/>
              <p:cNvSpPr txBox="1">
                <a:spLocks noGrp="1" noRot="1" noChangeAspect="1" noMove="1" noResize="1" noEditPoints="1" noAdjustHandles="1" noChangeArrowheads="1" noChangeShapeType="1" noTextEdit="1"/>
              </p:cNvSpPr>
              <p:nvPr>
                <p:ph type="body" idx="1"/>
              </p:nvPr>
            </p:nvSpPr>
            <p:spPr>
              <a:xfrm>
                <a:off x="288064" y="1818893"/>
                <a:ext cx="2037600" cy="3095400"/>
              </a:xfrm>
              <a:prstGeom prst="rect">
                <a:avLst/>
              </a:prstGeom>
              <a:blipFill>
                <a:blip r:embed="rId3"/>
                <a:stretch>
                  <a:fillRect l="-1493" r="-328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23" name="Shape 223"/>
              <p:cNvSpPr txBox="1">
                <a:spLocks noGrp="1"/>
              </p:cNvSpPr>
              <p:nvPr>
                <p:ph type="body" idx="2"/>
              </p:nvPr>
            </p:nvSpPr>
            <p:spPr>
              <a:xfrm>
                <a:off x="2325664" y="1818893"/>
                <a:ext cx="2037600" cy="3095400"/>
              </a:xfrm>
              <a:prstGeom prst="rect">
                <a:avLst/>
              </a:prstGeom>
            </p:spPr>
            <p:txBody>
              <a:bodyPr lIns="91425" tIns="91425" rIns="91425" bIns="91425" anchor="t" anchorCtr="0">
                <a:noAutofit/>
              </a:bodyPr>
              <a:lstStyle/>
              <a:p>
                <a:pPr lvl="0" rtl="0">
                  <a:spcBef>
                    <a:spcPts val="0"/>
                  </a:spcBef>
                  <a:buNone/>
                </a:pPr>
                <a:r>
                  <a:rPr lang="en" b="1" dirty="0" smtClean="0"/>
                  <a:t>Condition 2</a:t>
                </a:r>
              </a:p>
              <a:p>
                <a:pPr lvl="0">
                  <a:buNone/>
                </a:pPr>
                <a:r>
                  <a:rPr lang="en-US" dirty="0"/>
                  <a:t>The average length of a probe:</a:t>
                </a:r>
                <a:endParaRPr lang="en-IN" dirty="0"/>
              </a:p>
              <a:p>
                <a:pPr>
                  <a:buNone/>
                </a:pPr>
                <a14:m>
                  <m:oMathPara xmlns:m="http://schemas.openxmlformats.org/officeDocument/2006/math">
                    <m:oMathParaPr>
                      <m:jc m:val="centerGroup"/>
                    </m:oMathParaPr>
                    <m:oMath xmlns:m="http://schemas.openxmlformats.org/officeDocument/2006/math">
                      <m:f>
                        <m:fPr>
                          <m:ctrlPr>
                            <a:rPr lang="en-IN" i="1"/>
                          </m:ctrlPr>
                        </m:fPr>
                        <m:num>
                          <m:d>
                            <m:dPr>
                              <m:ctrlPr>
                                <a:rPr lang="en-IN" i="1"/>
                              </m:ctrlPr>
                            </m:dPr>
                            <m:e>
                              <m:nary>
                                <m:naryPr>
                                  <m:chr m:val="∑"/>
                                  <m:limLoc m:val="subSup"/>
                                  <m:supHide m:val="on"/>
                                  <m:ctrlPr>
                                    <a:rPr lang="en-IN" i="1"/>
                                  </m:ctrlPr>
                                </m:naryPr>
                                <m:sub>
                                  <m:r>
                                    <a:rPr lang="en-US" i="1"/>
                                    <m:t>𝑝</m:t>
                                  </m:r>
                                  <m:r>
                                    <a:rPr lang="en-US" i="1"/>
                                    <m:t>∈</m:t>
                                  </m:r>
                                  <m:sSub>
                                    <m:sSubPr>
                                      <m:ctrlPr>
                                        <a:rPr lang="en-IN" i="1"/>
                                      </m:ctrlPr>
                                    </m:sSubPr>
                                    <m:e>
                                      <m:r>
                                        <a:rPr lang="en-US" i="1"/>
                                        <m:t>𝑃</m:t>
                                      </m:r>
                                    </m:e>
                                    <m:sub>
                                      <m:r>
                                        <a:rPr lang="en-US" i="1"/>
                                        <m:t>𝑠𝑒𝑙</m:t>
                                      </m:r>
                                    </m:sub>
                                  </m:sSub>
                                </m:sub>
                                <m:sup/>
                                <m:e>
                                  <m:d>
                                    <m:dPr>
                                      <m:begChr m:val="|"/>
                                      <m:endChr m:val="|"/>
                                      <m:ctrlPr>
                                        <a:rPr lang="en-IN" i="1"/>
                                      </m:ctrlPr>
                                    </m:dPr>
                                    <m:e>
                                      <m:r>
                                        <a:rPr lang="en-US" i="1"/>
                                        <m:t>𝑛𝑜𝑑𝑒𝑠</m:t>
                                      </m:r>
                                      <m:d>
                                        <m:dPr>
                                          <m:ctrlPr>
                                            <a:rPr lang="en-IN" i="1"/>
                                          </m:ctrlPr>
                                        </m:dPr>
                                        <m:e>
                                          <m:r>
                                            <a:rPr lang="en-US" i="1"/>
                                            <m:t>𝑝</m:t>
                                          </m:r>
                                        </m:e>
                                      </m:d>
                                    </m:e>
                                  </m:d>
                                </m:e>
                              </m:nary>
                            </m:e>
                          </m:d>
                        </m:num>
                        <m:den>
                          <m:d>
                            <m:dPr>
                              <m:begChr m:val="|"/>
                              <m:endChr m:val="|"/>
                              <m:ctrlPr>
                                <a:rPr lang="en-IN" i="1"/>
                              </m:ctrlPr>
                            </m:dPr>
                            <m:e>
                              <m:sSub>
                                <m:sSubPr>
                                  <m:ctrlPr>
                                    <a:rPr lang="en-IN" i="1"/>
                                  </m:ctrlPr>
                                </m:sSubPr>
                                <m:e>
                                  <m:r>
                                    <a:rPr lang="en-US" i="1"/>
                                    <m:t>𝑃</m:t>
                                  </m:r>
                                </m:e>
                                <m:sub>
                                  <m:r>
                                    <a:rPr lang="en-US" i="1"/>
                                    <m:t>𝑠𝑒𝑙</m:t>
                                  </m:r>
                                </m:sub>
                              </m:sSub>
                            </m:e>
                          </m:d>
                        </m:den>
                      </m:f>
                    </m:oMath>
                  </m:oMathPara>
                </a14:m>
                <a:endParaRPr lang="en-IN" dirty="0"/>
              </a:p>
              <a:p>
                <a:pPr>
                  <a:buNone/>
                </a:pPr>
                <a:r>
                  <a:rPr lang="en-US" dirty="0"/>
                  <a:t>should be minimized.</a:t>
                </a:r>
                <a:endParaRPr lang="en-IN" dirty="0"/>
              </a:p>
            </p:txBody>
          </p:sp>
        </mc:Choice>
        <mc:Fallback>
          <p:sp>
            <p:nvSpPr>
              <p:cNvPr id="223" name="Shape 223"/>
              <p:cNvSpPr txBox="1">
                <a:spLocks noGrp="1" noRot="1" noChangeAspect="1" noMove="1" noResize="1" noEditPoints="1" noAdjustHandles="1" noChangeArrowheads="1" noChangeShapeType="1" noTextEdit="1"/>
              </p:cNvSpPr>
              <p:nvPr>
                <p:ph type="body" idx="2"/>
              </p:nvPr>
            </p:nvSpPr>
            <p:spPr>
              <a:xfrm>
                <a:off x="2325664" y="1818893"/>
                <a:ext cx="2037600" cy="3095400"/>
              </a:xfrm>
              <a:prstGeom prst="rect">
                <a:avLst/>
              </a:prstGeom>
              <a:blipFill>
                <a:blip r:embed="rId4"/>
                <a:stretch>
                  <a:fillRect l="-179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24" name="Shape 224"/>
              <p:cNvSpPr txBox="1">
                <a:spLocks noGrp="1"/>
              </p:cNvSpPr>
              <p:nvPr>
                <p:ph type="body" idx="3"/>
              </p:nvPr>
            </p:nvSpPr>
            <p:spPr>
              <a:xfrm>
                <a:off x="4363264" y="1832050"/>
                <a:ext cx="2287516" cy="3095400"/>
              </a:xfrm>
              <a:prstGeom prst="rect">
                <a:avLst/>
              </a:prstGeom>
            </p:spPr>
            <p:txBody>
              <a:bodyPr lIns="91425" tIns="91425" rIns="91425" bIns="91425" anchor="t" anchorCtr="0">
                <a:noAutofit/>
              </a:bodyPr>
              <a:lstStyle/>
              <a:p>
                <a:pPr lvl="0" rtl="0">
                  <a:spcBef>
                    <a:spcPts val="0"/>
                  </a:spcBef>
                  <a:buNone/>
                </a:pPr>
                <a:r>
                  <a:rPr lang="en" b="1" dirty="0" smtClean="0"/>
                  <a:t>Condition 3</a:t>
                </a:r>
              </a:p>
              <a:p>
                <a:pPr>
                  <a:buNone/>
                </a:pPr>
                <a:r>
                  <a:rPr lang="en-US" dirty="0"/>
                  <a:t>E</a:t>
                </a:r>
                <a:r>
                  <a:rPr lang="en-US" dirty="0" smtClean="0"/>
                  <a:t>very </a:t>
                </a:r>
                <a:r>
                  <a:rPr lang="en-US" dirty="0"/>
                  <a:t>node must have at least one probe passing through it</a:t>
                </a:r>
                <a:r>
                  <a:rPr lang="en-US" dirty="0" smtClean="0"/>
                  <a:t>.</a:t>
                </a:r>
              </a:p>
              <a:p>
                <a:pPr>
                  <a:buNone/>
                </a:pPr>
                <a14:m>
                  <m:oMathPara xmlns:m="http://schemas.openxmlformats.org/officeDocument/2006/math">
                    <m:oMathParaPr>
                      <m:jc m:val="centerGroup"/>
                    </m:oMathParaPr>
                    <m:oMath xmlns:m="http://schemas.openxmlformats.org/officeDocument/2006/math">
                      <m:nary>
                        <m:naryPr>
                          <m:chr m:val="⋃"/>
                          <m:limLoc m:val="subSup"/>
                          <m:supHide m:val="on"/>
                          <m:ctrlPr>
                            <a:rPr lang="en-IN" i="1"/>
                          </m:ctrlPr>
                        </m:naryPr>
                        <m:sub>
                          <m:r>
                            <a:rPr lang="en-US" i="1"/>
                            <m:t>𝑝</m:t>
                          </m:r>
                          <m:r>
                            <a:rPr lang="en-US" i="1"/>
                            <m:t>∈</m:t>
                          </m:r>
                          <m:sSub>
                            <m:sSubPr>
                              <m:ctrlPr>
                                <a:rPr lang="en-IN" i="1"/>
                              </m:ctrlPr>
                            </m:sSubPr>
                            <m:e>
                              <m:r>
                                <a:rPr lang="en-US" i="1"/>
                                <m:t>𝑃</m:t>
                              </m:r>
                            </m:e>
                            <m:sub>
                              <m:r>
                                <a:rPr lang="en-US" i="1"/>
                                <m:t>𝑠𝑒𝑙</m:t>
                              </m:r>
                            </m:sub>
                          </m:sSub>
                        </m:sub>
                        <m:sup/>
                        <m:e>
                          <m:d>
                            <m:dPr>
                              <m:ctrlPr>
                                <a:rPr lang="en-IN" i="1"/>
                              </m:ctrlPr>
                            </m:dPr>
                            <m:e>
                              <m:d>
                                <m:dPr>
                                  <m:ctrlPr>
                                    <a:rPr lang="en-IN" i="1"/>
                                  </m:ctrlPr>
                                </m:dPr>
                                <m:e>
                                  <m:r>
                                    <a:rPr lang="en-US" i="1"/>
                                    <m:t>𝑛𝑜𝑑𝑒𝑠</m:t>
                                  </m:r>
                                  <m:d>
                                    <m:dPr>
                                      <m:ctrlPr>
                                        <a:rPr lang="en-IN" i="1"/>
                                      </m:ctrlPr>
                                    </m:dPr>
                                    <m:e>
                                      <m:r>
                                        <a:rPr lang="en-US" i="1"/>
                                        <m:t>𝑝</m:t>
                                      </m:r>
                                    </m:e>
                                  </m:d>
                                </m:e>
                              </m:d>
                            </m:e>
                          </m:d>
                        </m:e>
                      </m:nary>
                      <m:r>
                        <a:rPr lang="en-US" i="1"/>
                        <m:t>=</m:t>
                      </m:r>
                      <m:r>
                        <a:rPr lang="en-US" i="1"/>
                        <m:t>𝑁</m:t>
                      </m:r>
                    </m:oMath>
                  </m:oMathPara>
                </a14:m>
                <a:endParaRPr lang="en-IN" dirty="0"/>
              </a:p>
            </p:txBody>
          </p:sp>
        </mc:Choice>
        <mc:Fallback>
          <p:sp>
            <p:nvSpPr>
              <p:cNvPr id="224" name="Shape 224"/>
              <p:cNvSpPr txBox="1">
                <a:spLocks noGrp="1" noRot="1" noChangeAspect="1" noMove="1" noResize="1" noEditPoints="1" noAdjustHandles="1" noChangeArrowheads="1" noChangeShapeType="1" noTextEdit="1"/>
              </p:cNvSpPr>
              <p:nvPr>
                <p:ph type="body" idx="3"/>
              </p:nvPr>
            </p:nvSpPr>
            <p:spPr>
              <a:xfrm>
                <a:off x="4363264" y="1832050"/>
                <a:ext cx="2287516" cy="3095400"/>
              </a:xfrm>
              <a:prstGeom prst="rect">
                <a:avLst/>
              </a:prstGeom>
              <a:blipFill>
                <a:blip r:embed="rId5"/>
                <a:stretch>
                  <a:fillRect l="-16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Shape 223"/>
              <p:cNvSpPr txBox="1">
                <a:spLocks/>
              </p:cNvSpPr>
              <p:nvPr/>
            </p:nvSpPr>
            <p:spPr>
              <a:xfrm>
                <a:off x="6650780" y="1832050"/>
                <a:ext cx="2037600" cy="3095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4BB5D9"/>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607896"/>
                  </a:buClr>
                  <a:buSzPct val="100000"/>
                  <a:buFont typeface="Roboto Condensed"/>
                  <a:buChar char="⋄"/>
                  <a:defRPr sz="1600" b="0" i="0" u="none" strike="noStrike" cap="none">
                    <a:solidFill>
                      <a:srgbClr val="607896"/>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607896"/>
                  </a:buClr>
                  <a:buSzPct val="100000"/>
                  <a:buFont typeface="Roboto Condensed"/>
                  <a:buNone/>
                  <a:defRPr sz="1600" b="0" i="0" u="none" strike="noStrike" cap="none">
                    <a:solidFill>
                      <a:srgbClr val="607896"/>
                    </a:solidFill>
                    <a:latin typeface="Roboto Condensed"/>
                    <a:ea typeface="Roboto Condensed"/>
                    <a:cs typeface="Roboto Condensed"/>
                    <a:sym typeface="Roboto Condensed"/>
                  </a:defRPr>
                </a:lvl9pPr>
              </a:lstStyle>
              <a:p>
                <a:pPr>
                  <a:buFont typeface="Roboto Condensed"/>
                  <a:buNone/>
                </a:pPr>
                <a:r>
                  <a:rPr lang="en" b="1" dirty="0" smtClean="0"/>
                  <a:t>Condition 4</a:t>
                </a:r>
              </a:p>
              <a:p>
                <a:pPr>
                  <a:buNone/>
                </a:pPr>
                <a:r>
                  <a:rPr lang="en-US" dirty="0"/>
                  <a:t>In order to minimize the probe traffic, the number of selected </a:t>
                </a:r>
                <a:r>
                  <a:rPr lang="en-US" dirty="0" smtClean="0"/>
                  <a:t>probes:</a:t>
                </a:r>
              </a:p>
              <a:p>
                <a:pPr>
                  <a:buNone/>
                </a:pPr>
                <a14:m>
                  <m:oMathPara xmlns:m="http://schemas.openxmlformats.org/officeDocument/2006/math">
                    <m:oMathParaPr>
                      <m:jc m:val="centerGroup"/>
                    </m:oMathParaPr>
                    <m:oMath xmlns:m="http://schemas.openxmlformats.org/officeDocument/2006/math">
                      <m:d>
                        <m:dPr>
                          <m:begChr m:val="|"/>
                          <m:endChr m:val="|"/>
                          <m:ctrlPr>
                            <a:rPr lang="en-IN" i="1"/>
                          </m:ctrlPr>
                        </m:dPr>
                        <m:e>
                          <m:sSub>
                            <m:sSubPr>
                              <m:ctrlPr>
                                <a:rPr lang="en-IN" i="1"/>
                              </m:ctrlPr>
                            </m:sSubPr>
                            <m:e>
                              <m:r>
                                <a:rPr lang="en-US" i="1"/>
                                <m:t>𝑃</m:t>
                              </m:r>
                            </m:e>
                            <m:sub>
                              <m:r>
                                <a:rPr lang="en-US" i="1"/>
                                <m:t>𝑠𝑒𝑙</m:t>
                              </m:r>
                            </m:sub>
                          </m:sSub>
                        </m:e>
                      </m:d>
                    </m:oMath>
                  </m:oMathPara>
                </a14:m>
                <a:endParaRPr lang="en-IN" dirty="0" smtClean="0"/>
              </a:p>
              <a:p>
                <a:pPr>
                  <a:buNone/>
                </a:pPr>
                <a:r>
                  <a:rPr lang="en-US" dirty="0" smtClean="0"/>
                  <a:t>should </a:t>
                </a:r>
                <a:r>
                  <a:rPr lang="en-US" dirty="0"/>
                  <a:t>be minimized.</a:t>
                </a:r>
                <a:endParaRPr lang="en-IN" dirty="0"/>
              </a:p>
            </p:txBody>
          </p:sp>
        </mc:Choice>
        <mc:Fallback>
          <p:sp>
            <p:nvSpPr>
              <p:cNvPr id="6" name="Shape 223"/>
              <p:cNvSpPr txBox="1">
                <a:spLocks noRot="1" noChangeAspect="1" noMove="1" noResize="1" noEditPoints="1" noAdjustHandles="1" noChangeArrowheads="1" noChangeShapeType="1" noTextEdit="1"/>
              </p:cNvSpPr>
              <p:nvPr/>
            </p:nvSpPr>
            <p:spPr>
              <a:xfrm>
                <a:off x="6650780" y="1832050"/>
                <a:ext cx="2037600" cy="3095400"/>
              </a:xfrm>
              <a:prstGeom prst="rect">
                <a:avLst/>
              </a:prstGeom>
              <a:blipFill>
                <a:blip r:embed="rId6"/>
                <a:stretch>
                  <a:fillRect l="-1497"/>
                </a:stretch>
              </a:blipFill>
              <a:ln>
                <a:noFill/>
              </a:ln>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753</Words>
  <Application>Microsoft Office PowerPoint</Application>
  <PresentationFormat>On-screen Show (16:9)</PresentationFormat>
  <Paragraphs>132</Paragraphs>
  <Slides>34</Slides>
  <Notes>32</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Candara</vt:lpstr>
      <vt:lpstr>Roboto Condensed</vt:lpstr>
      <vt:lpstr>Yu Gothic</vt:lpstr>
      <vt:lpstr>Arial</vt:lpstr>
      <vt:lpstr>Cambria Math</vt:lpstr>
      <vt:lpstr>Oswald</vt:lpstr>
      <vt:lpstr>Trebuchet MS</vt:lpstr>
      <vt:lpstr>Wolsey template</vt:lpstr>
      <vt:lpstr>NETWORK PROBE SELECTION PROBLEM – CS</vt:lpstr>
      <vt:lpstr>PowerPoint Presentation</vt:lpstr>
      <vt:lpstr>About our Project</vt:lpstr>
      <vt:lpstr>Processes involved</vt:lpstr>
      <vt:lpstr>1. Mathematical Formulation</vt:lpstr>
      <vt:lpstr>Problem Statement</vt:lpstr>
      <vt:lpstr>Assumptions</vt:lpstr>
      <vt:lpstr>Notations</vt:lpstr>
      <vt:lpstr>Conditions</vt:lpstr>
      <vt:lpstr>Objective Function</vt:lpstr>
      <vt:lpstr>Objective Function</vt:lpstr>
      <vt:lpstr>Objective Function</vt:lpstr>
      <vt:lpstr>Objective Function</vt:lpstr>
      <vt:lpstr>2. Coversion to Matrix Form</vt:lpstr>
      <vt:lpstr>Observation</vt:lpstr>
      <vt:lpstr>Reformulation</vt:lpstr>
      <vt:lpstr>Solving Methods and Implementation</vt:lpstr>
      <vt:lpstr>Solving Methods</vt:lpstr>
      <vt:lpstr>BALAS Algorithm</vt:lpstr>
      <vt:lpstr>UI Design</vt:lpstr>
      <vt:lpstr>UI Design</vt:lpstr>
      <vt:lpstr>UI Design</vt:lpstr>
      <vt:lpstr>Project File Structure</vt:lpstr>
      <vt:lpstr>Commit History (as found on GitHub)</vt:lpstr>
      <vt:lpstr>3. TESTING</vt:lpstr>
      <vt:lpstr>Test Cases</vt:lpstr>
      <vt:lpstr>Test Cases</vt:lpstr>
      <vt:lpstr>Test Cases</vt:lpstr>
      <vt:lpstr>Test Cases</vt:lpstr>
      <vt:lpstr>Testing</vt:lpstr>
      <vt:lpstr>Challenges Faced</vt:lpstr>
      <vt:lpstr>FUTURE WORK PLANNED</vt:lpstr>
      <vt:lpstr>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PROJECT – CS258</dc:title>
  <dc:creator>Kunal Gupta</dc:creator>
  <cp:lastModifiedBy>Kunal Gupta</cp:lastModifiedBy>
  <cp:revision>29</cp:revision>
  <dcterms:modified xsi:type="dcterms:W3CDTF">2017-11-20T07:42:12Z</dcterms:modified>
</cp:coreProperties>
</file>