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5" r:id="rId8"/>
    <p:sldId id="259" r:id="rId9"/>
    <p:sldId id="277" r:id="rId10"/>
    <p:sldId id="261" r:id="rId11"/>
    <p:sldId id="27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662125731919199E-2"/>
          <c:y val="3.0973451327433628E-2"/>
          <c:w val="0.96243249866923786"/>
          <c:h val="0.85270712842310636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Avenir Book" panose="02000503020000020003" pitchFamily="2" charset="0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Bodoni MT" panose="02070603080606020203" pitchFamily="18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0.05912</cdr:x>
      <cdr:y>0.06104</cdr:y>
    </cdr:from>
    <cdr:to>
      <cdr:x>0.29259</cdr:x>
      <cdr:y>0.28766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7FD228E-7622-0076-2742-F74C659E885E}"/>
            </a:ext>
          </a:extLst>
        </cdr:cNvPr>
        <cdr:cNvSpPr txBox="1"/>
      </cdr:nvSpPr>
      <cdr:spPr>
        <a:xfrm xmlns:a="http://schemas.openxmlformats.org/drawingml/2006/main">
          <a:off x="673238" y="287867"/>
          <a:ext cx="2658533" cy="10687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0.02789</cdr:x>
      <cdr:y>0.03591</cdr:y>
    </cdr:from>
    <cdr:to>
      <cdr:x>0.28069</cdr:x>
      <cdr:y>0.35547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3A91A467-5D1C-6E21-54B9-1B70D3B9128D}"/>
            </a:ext>
          </a:extLst>
        </cdr:cNvPr>
        <cdr:cNvSpPr txBox="1"/>
      </cdr:nvSpPr>
      <cdr:spPr>
        <a:xfrm xmlns:a="http://schemas.openxmlformats.org/drawingml/2006/main">
          <a:off x="317638" y="169333"/>
          <a:ext cx="2878666" cy="1507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4000" b="1" dirty="0">
              <a:solidFill>
                <a:schemeClr val="tx2"/>
              </a:solidFill>
            </a:rPr>
            <a:t>$21.53M</a:t>
          </a:r>
        </a:p>
        <a:p xmlns:a="http://schemas.openxmlformats.org/drawingml/2006/main">
          <a:r>
            <a:rPr lang="en-US" sz="1800" b="1" dirty="0">
              <a:solidFill>
                <a:schemeClr val="tx2"/>
              </a:solidFill>
            </a:rPr>
            <a:t>Total Sales</a:t>
          </a:r>
        </a:p>
      </cdr:txBody>
    </cdr:sp>
  </cdr:relSizeAnchor>
  <cdr:relSizeAnchor xmlns:cdr="http://schemas.openxmlformats.org/drawingml/2006/chartDrawing">
    <cdr:from>
      <cdr:x>0.03498</cdr:x>
      <cdr:y>0.45838</cdr:y>
    </cdr:from>
    <cdr:to>
      <cdr:x>0.29431</cdr:x>
      <cdr:y>0.80788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0E53043-A215-E4FD-ED1E-8EC51A1745CE}"/>
            </a:ext>
          </a:extLst>
        </cdr:cNvPr>
        <cdr:cNvSpPr txBox="1"/>
      </cdr:nvSpPr>
      <cdr:spPr>
        <a:xfrm xmlns:a="http://schemas.openxmlformats.org/drawingml/2006/main">
          <a:off x="398266" y="2161735"/>
          <a:ext cx="2953043" cy="16482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4000" b="1" dirty="0">
              <a:solidFill>
                <a:schemeClr val="tx2"/>
              </a:solidFill>
            </a:rPr>
            <a:t>$10.73M</a:t>
          </a:r>
        </a:p>
        <a:p xmlns:a="http://schemas.openxmlformats.org/drawingml/2006/main">
          <a:r>
            <a:rPr lang="en-US" sz="1800" b="1" dirty="0">
              <a:solidFill>
                <a:schemeClr val="tx2"/>
              </a:solidFill>
            </a:rPr>
            <a:t>Total Profit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0.56039</cdr:x>
      <cdr:y>0.05866</cdr:y>
    </cdr:from>
    <cdr:to>
      <cdr:x>0.92322</cdr:x>
      <cdr:y>0.33011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0DB41B8D-488F-F378-E0B7-24AF14019332}"/>
            </a:ext>
          </a:extLst>
        </cdr:cNvPr>
        <cdr:cNvSpPr txBox="1"/>
      </cdr:nvSpPr>
      <cdr:spPr>
        <a:xfrm xmlns:a="http://schemas.openxmlformats.org/drawingml/2006/main">
          <a:off x="5236379" y="276665"/>
          <a:ext cx="3390314" cy="12801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0.48712</cdr:x>
      <cdr:y>0.04942</cdr:y>
    </cdr:from>
    <cdr:to>
      <cdr:x>0.77568</cdr:x>
      <cdr:y>0.35919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786ABEB0-856D-F095-6FFA-A56D5CE89BC8}"/>
            </a:ext>
          </a:extLst>
        </cdr:cNvPr>
        <cdr:cNvSpPr txBox="1"/>
      </cdr:nvSpPr>
      <cdr:spPr>
        <a:xfrm xmlns:a="http://schemas.openxmlformats.org/drawingml/2006/main">
          <a:off x="4551752" y="233047"/>
          <a:ext cx="2696308" cy="1460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b="1" dirty="0">
              <a:solidFill>
                <a:schemeClr val="tx2"/>
              </a:solidFill>
            </a:rPr>
            <a:t>3310</a:t>
          </a:r>
        </a:p>
        <a:p xmlns:a="http://schemas.openxmlformats.org/drawingml/2006/main">
          <a:r>
            <a:rPr lang="en-US" sz="2000" b="1" dirty="0">
              <a:solidFill>
                <a:schemeClr val="tx2"/>
              </a:solidFill>
            </a:rPr>
            <a:t>Number of Customers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</cdr:x>
      <cdr:y>0.5</cdr:y>
    </cdr:from>
    <cdr:to>
      <cdr:x>0.85681</cdr:x>
      <cdr:y>0.82006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B8DB23DF-FB00-C408-B82E-1AB1E0A46FFC}"/>
            </a:ext>
          </a:extLst>
        </cdr:cNvPr>
        <cdr:cNvSpPr txBox="1"/>
      </cdr:nvSpPr>
      <cdr:spPr>
        <a:xfrm xmlns:a="http://schemas.openxmlformats.org/drawingml/2006/main">
          <a:off x="4672073" y="2358034"/>
          <a:ext cx="3334043" cy="15094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b="1" dirty="0">
              <a:solidFill>
                <a:schemeClr val="tx2"/>
              </a:solidFill>
            </a:rPr>
            <a:t>19000</a:t>
          </a:r>
        </a:p>
        <a:p xmlns:a="http://schemas.openxmlformats.org/drawingml/2006/main">
          <a:r>
            <a:rPr lang="en-US" sz="1800" b="1" dirty="0">
              <a:solidFill>
                <a:schemeClr val="tx2"/>
              </a:solidFill>
            </a:rPr>
            <a:t>Transactions</a:t>
          </a:r>
        </a:p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B31D-3EDB-3A4C-9810-0A51CF8F492B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BA25-45AC-0C48-96BD-5DDCEEC5A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0B994C-A700-4648-A4D6-B500A702200B}"/>
              </a:ext>
            </a:extLst>
          </p:cNvPr>
          <p:cNvSpPr/>
          <p:nvPr userDrawn="1"/>
        </p:nvSpPr>
        <p:spPr>
          <a:xfrm>
            <a:off x="4467069" y="1754155"/>
            <a:ext cx="7724931" cy="5103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69D4C1-82D6-4206-B0E8-AF62D6F09B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754155 h 6858000"/>
              <a:gd name="connsiteX3" fmla="*/ 4467070 w 12192000"/>
              <a:gd name="connsiteY3" fmla="*/ 1754155 h 6858000"/>
              <a:gd name="connsiteX4" fmla="*/ 4467070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754155"/>
                </a:lnTo>
                <a:lnTo>
                  <a:pt x="4467070" y="1754155"/>
                </a:lnTo>
                <a:lnTo>
                  <a:pt x="446707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404" y="2335342"/>
            <a:ext cx="6580584" cy="1951037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2894" y="4286379"/>
            <a:ext cx="4093029" cy="164247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4">
            <a:extLst>
              <a:ext uri="{FF2B5EF4-FFF2-40B4-BE49-F238E27FC236}">
                <a16:creationId xmlns:a16="http://schemas.microsoft.com/office/drawing/2014/main" id="{98CBB35A-0A08-5041-BD40-BF45BC1AEA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5261" y="2706624"/>
            <a:ext cx="1944976" cy="194497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13A7526F-5EB1-B149-A17B-140D879C22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783" y="4919472"/>
            <a:ext cx="2641744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F324894D-54DA-A14A-A64C-19BB8656F0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783" y="5276088"/>
            <a:ext cx="2641744" cy="61392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4">
            <a:extLst>
              <a:ext uri="{FF2B5EF4-FFF2-40B4-BE49-F238E27FC236}">
                <a16:creationId xmlns:a16="http://schemas.microsoft.com/office/drawing/2014/main" id="{668630C3-2B55-3E42-B37C-761FC5B8D9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9243" y="2706624"/>
            <a:ext cx="1944976" cy="194497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13A77570-6922-804B-9561-A4FD1EECA4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5765" y="4919472"/>
            <a:ext cx="2641744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E1C349B5-EA89-A045-923D-E8C06B61BF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5765" y="5276088"/>
            <a:ext cx="2641744" cy="61392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4">
            <a:extLst>
              <a:ext uri="{FF2B5EF4-FFF2-40B4-BE49-F238E27FC236}">
                <a16:creationId xmlns:a16="http://schemas.microsoft.com/office/drawing/2014/main" id="{4355BC29-468B-9443-AAF0-D4F9A17CBB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13225" y="2706624"/>
            <a:ext cx="1944976" cy="194497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0ACA1FDC-8C3E-1548-BBD5-7F8C1F2BE6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9747" y="4919472"/>
            <a:ext cx="2641744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01851322-3359-0A4C-A37F-267BC65A63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9747" y="5276088"/>
            <a:ext cx="2641744" cy="61392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59988A13-ECF1-ED4E-B389-5F37421ED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77207" y="2706624"/>
            <a:ext cx="1944976" cy="1944974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1638E04D-DAC7-604F-A069-95B2DFCC77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33729" y="4919472"/>
            <a:ext cx="2641744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90B59C4A-4CEA-9A4D-B122-9413587B21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33729" y="5276088"/>
            <a:ext cx="2641744" cy="61392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7DDB2A7E-5AF6-4711-8A74-79B2DF28E6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1662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4DE4F48-3DE9-4C77-86D8-E2729DB7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93776"/>
            <a:ext cx="9997440" cy="1662113"/>
          </a:xfrm>
          <a:solidFill>
            <a:schemeClr val="tx1">
              <a:alpha val="89000"/>
            </a:schemeClr>
          </a:solidFill>
        </p:spPr>
        <p:txBody>
          <a:bodyPr tIns="365760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A220F2AA-9E42-4AB5-8185-09F43E8B4176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0" name="Footer Placeholder 10">
            <a:extLst>
              <a:ext uri="{FF2B5EF4-FFF2-40B4-BE49-F238E27FC236}">
                <a16:creationId xmlns:a16="http://schemas.microsoft.com/office/drawing/2014/main" id="{CE3D587E-37A7-4617-98F5-BBAEA534F79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9254D0DC-D4BC-4F16-9841-5BD3BB3DFA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4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BA2D214-E442-1E4E-97CD-BEF2BAC1A0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31950" y="190023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CDBFFA1-19CC-A745-A4B0-C4C7E165E8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25" y="323907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6865090D-070B-514D-8644-27AA44684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25" y="356616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BDCAC79F-D619-4A4D-AA16-33462F91CF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3785" y="190023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60BA181C-FF2A-FC45-8F96-700584BD23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8160" y="323907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AC5838B0-DD1C-E84B-9489-3993D788FF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8160" y="356616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24">
            <a:extLst>
              <a:ext uri="{FF2B5EF4-FFF2-40B4-BE49-F238E27FC236}">
                <a16:creationId xmlns:a16="http://schemas.microsoft.com/office/drawing/2014/main" id="{7175A9C4-CAA9-A64F-A5D8-1C0A7C1B53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5620" y="190023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9C830668-9722-B940-B234-BB9FE0EFE6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9995" y="323907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5BCB1F98-2365-A845-807C-BE51A3C6D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9995" y="356616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4">
            <a:extLst>
              <a:ext uri="{FF2B5EF4-FFF2-40B4-BE49-F238E27FC236}">
                <a16:creationId xmlns:a16="http://schemas.microsoft.com/office/drawing/2014/main" id="{B18B6DCA-AAB8-5F4F-9DD5-B86EE8CBD3D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59526" y="190023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CE3D1F83-7947-624B-AC3C-7D21821AE3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03901" y="323907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3608F6B5-173E-7945-A6B4-E26276D080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03901" y="356616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4">
            <a:extLst>
              <a:ext uri="{FF2B5EF4-FFF2-40B4-BE49-F238E27FC236}">
                <a16:creationId xmlns:a16="http://schemas.microsoft.com/office/drawing/2014/main" id="{1ACD0622-4EE2-F64A-A285-02AFE95C5DD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31950" y="432070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D99EB1E8-DE2D-6E40-91BE-B3B1C6ABB7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6325" y="565954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CE209033-590B-EA41-9FA9-8D3E20BB5B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6325" y="598932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4">
            <a:extLst>
              <a:ext uri="{FF2B5EF4-FFF2-40B4-BE49-F238E27FC236}">
                <a16:creationId xmlns:a16="http://schemas.microsoft.com/office/drawing/2014/main" id="{F0EF7FD9-70EA-7D43-AC3A-5648C324AB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13785" y="432070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26">
            <a:extLst>
              <a:ext uri="{FF2B5EF4-FFF2-40B4-BE49-F238E27FC236}">
                <a16:creationId xmlns:a16="http://schemas.microsoft.com/office/drawing/2014/main" id="{20F05298-65A6-7149-AC3E-A91938A0C89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58160" y="565954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6">
            <a:extLst>
              <a:ext uri="{FF2B5EF4-FFF2-40B4-BE49-F238E27FC236}">
                <a16:creationId xmlns:a16="http://schemas.microsoft.com/office/drawing/2014/main" id="{E829FF2B-369F-084A-92BE-A42EAD9582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58160" y="598932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24">
            <a:extLst>
              <a:ext uri="{FF2B5EF4-FFF2-40B4-BE49-F238E27FC236}">
                <a16:creationId xmlns:a16="http://schemas.microsoft.com/office/drawing/2014/main" id="{4E50BB28-D79E-534D-8075-5285673B6C2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95620" y="432070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6">
            <a:extLst>
              <a:ext uri="{FF2B5EF4-FFF2-40B4-BE49-F238E27FC236}">
                <a16:creationId xmlns:a16="http://schemas.microsoft.com/office/drawing/2014/main" id="{F5EB1EB1-0DFF-1C42-9692-85E5A411C8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95" y="565954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5FEA11E4-7068-E649-9E09-67A1EA10B03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39995" y="598932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24">
            <a:extLst>
              <a:ext uri="{FF2B5EF4-FFF2-40B4-BE49-F238E27FC236}">
                <a16:creationId xmlns:a16="http://schemas.microsoft.com/office/drawing/2014/main" id="{44F9519B-1C20-B848-A15F-EE4D09E5B93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359526" y="4320708"/>
            <a:ext cx="1273175" cy="12731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22673807-D8F9-5940-AA4D-A70F000074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03901" y="5659549"/>
            <a:ext cx="2312988" cy="4123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26">
            <a:extLst>
              <a:ext uri="{FF2B5EF4-FFF2-40B4-BE49-F238E27FC236}">
                <a16:creationId xmlns:a16="http://schemas.microsoft.com/office/drawing/2014/main" id="{7E03C2A1-41CE-E946-B243-A1235A7E06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803901" y="5989320"/>
            <a:ext cx="2312988" cy="44767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Bodoni MT" panose="02070603080606020203" pitchFamily="18" charset="77"/>
              </a:defRPr>
            </a:lvl2pPr>
            <a:lvl3pPr marL="914400" indent="0" algn="ctr">
              <a:buNone/>
              <a:defRPr sz="1600">
                <a:solidFill>
                  <a:schemeClr val="tx1"/>
                </a:solidFill>
                <a:latin typeface="Bodoni MT" panose="02070603080606020203" pitchFamily="18" charset="77"/>
              </a:defRPr>
            </a:lvl3pPr>
            <a:lvl4pPr marL="13716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4pPr>
            <a:lvl5pPr marL="1828800" indent="0" algn="ctr">
              <a:buNone/>
              <a:defRPr sz="1400">
                <a:solidFill>
                  <a:schemeClr val="tx1"/>
                </a:solidFill>
                <a:latin typeface="Bodoni MT" panose="020706030806060202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Date Placeholder 6">
            <a:extLst>
              <a:ext uri="{FF2B5EF4-FFF2-40B4-BE49-F238E27FC236}">
                <a16:creationId xmlns:a16="http://schemas.microsoft.com/office/drawing/2014/main" id="{698236FE-C9B0-4E5C-A23B-C02CA6C84173}"/>
              </a:ext>
            </a:extLst>
          </p:cNvPr>
          <p:cNvSpPr>
            <a:spLocks noGrp="1"/>
          </p:cNvSpPr>
          <p:nvPr>
            <p:ph type="dt" sz="half" idx="34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1" name="Footer Placeholder 10">
            <a:extLst>
              <a:ext uri="{FF2B5EF4-FFF2-40B4-BE49-F238E27FC236}">
                <a16:creationId xmlns:a16="http://schemas.microsoft.com/office/drawing/2014/main" id="{A93C8C74-29A3-4BCC-8EB9-53CE59B4C8F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2" name="Slide Number Placeholder 11">
            <a:extLst>
              <a:ext uri="{FF2B5EF4-FFF2-40B4-BE49-F238E27FC236}">
                <a16:creationId xmlns:a16="http://schemas.microsoft.com/office/drawing/2014/main" id="{0DF7F3BB-66CF-46E2-823F-D94C887BC3F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7480465" cy="1325563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19E775-79C1-C048-A1C9-A453CB9DF3F9}"/>
              </a:ext>
            </a:extLst>
          </p:cNvPr>
          <p:cNvCxnSpPr/>
          <p:nvPr userDrawn="1"/>
        </p:nvCxnSpPr>
        <p:spPr>
          <a:xfrm>
            <a:off x="8504420" y="692983"/>
            <a:ext cx="36875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2DAB336B-F2EE-7540-B6B9-179BD611A5AC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381000" y="1839913"/>
            <a:ext cx="11363325" cy="4572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9E2D85-4B9C-467E-B70E-FFFA196D74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CDB1B6C7-69CF-4FD7-B86B-D3BD6D56A4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ABDCE1B3-CAC8-44F2-9A63-C903CBFBA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DDA28-4051-4C9A-8640-99B7D9008E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1662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96957"/>
            <a:ext cx="9997440" cy="1662113"/>
          </a:xfrm>
          <a:solidFill>
            <a:schemeClr val="tx1">
              <a:alpha val="89000"/>
            </a:schemeClr>
          </a:solidFill>
        </p:spPr>
        <p:txBody>
          <a:bodyPr tIns="365760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822FF587-E1EB-4FC1-BE5F-847FC830EBC7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1097279" y="2761488"/>
            <a:ext cx="9997440" cy="282549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04CA344-7BF6-40E6-846B-4DFC68BB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4DF15184-BCA8-45CA-8E5F-B680ADB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829741B7-179B-4CE8-A5A5-D3EF552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0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B023D1-B432-4327-9B3B-545A055D0C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38905"/>
            <a:ext cx="12261163" cy="689690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4B8F7E-01E4-AA4B-B60F-A2BF94E3A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439" y="1886755"/>
            <a:ext cx="9131121" cy="3084489"/>
          </a:xfrm>
          <a:solidFill>
            <a:schemeClr val="accent1">
              <a:alpha val="89000"/>
            </a:schemeClr>
          </a:solidFill>
        </p:spPr>
        <p:txBody>
          <a:bodyPr lIns="1005840" tIns="640080" anchor="t" anchorCtr="0"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l">
              <a:buNone/>
              <a:defRPr sz="2800">
                <a:solidFill>
                  <a:schemeClr val="bg1"/>
                </a:solidFill>
                <a:latin typeface="+mj-lt"/>
              </a:defRPr>
            </a:lvl2pPr>
            <a:lvl3pPr marL="914400" indent="0" algn="l">
              <a:buNone/>
              <a:defRPr sz="2400">
                <a:solidFill>
                  <a:schemeClr val="bg1"/>
                </a:solidFill>
                <a:latin typeface="+mj-lt"/>
              </a:defRPr>
            </a:lvl3pPr>
            <a:lvl4pPr marL="1371600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828800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81E8-B832-44F5-8573-1D49AF80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642" y="4040803"/>
            <a:ext cx="7766978" cy="484050"/>
          </a:xfrm>
        </p:spPr>
        <p:txBody>
          <a:bodyPr>
            <a:noAutofit/>
          </a:bodyPr>
          <a:lstStyle>
            <a:lvl1pPr>
              <a:defRPr sz="18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8C5CB97-CD0D-4684-A674-58C891FBC20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DB43653-49BD-4FF8-AC52-100F2628D0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175707F-64A0-469B-AE09-445DCC67D3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713308" y="6356350"/>
            <a:ext cx="109769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FED5AE-62FF-41D3-952B-067FA6638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5" y="-4763"/>
            <a:ext cx="5021348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8" y="457201"/>
            <a:ext cx="4776538" cy="2285999"/>
          </a:xfrm>
          <a:solidFill>
            <a:schemeClr val="tx1">
              <a:alpha val="92000"/>
            </a:schemeClr>
          </a:solidFill>
        </p:spPr>
        <p:txBody>
          <a:bodyPr lIns="457200" anchor="ctr">
            <a:no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4357"/>
            <a:ext cx="5259388" cy="44421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2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2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/>
                </a:solidFill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6C26EFF-CEA6-4978-A83B-400BFB2B863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C19E3C-A9EA-4809-9D98-B4C1EB8B35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0" y="6356350"/>
            <a:ext cx="20574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3FE4BB-3117-49A2-8624-3E68B81192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0938"/>
            <a:ext cx="3932237" cy="35580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AF17559D-BCE9-2744-9623-22E1EE6DF537}"/>
              </a:ext>
            </a:extLst>
          </p:cNvPr>
          <p:cNvSpPr/>
          <p:nvPr userDrawn="1"/>
        </p:nvSpPr>
        <p:spPr>
          <a:xfrm flipH="1">
            <a:off x="6633556" y="1429789"/>
            <a:ext cx="5558444" cy="542821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2EDADE-B47B-8242-8D03-079A12F1C7A2}"/>
              </a:ext>
            </a:extLst>
          </p:cNvPr>
          <p:cNvCxnSpPr>
            <a:cxnSpLocks/>
          </p:cNvCxnSpPr>
          <p:nvPr userDrawn="1"/>
        </p:nvCxnSpPr>
        <p:spPr>
          <a:xfrm>
            <a:off x="483229" y="0"/>
            <a:ext cx="0" cy="33877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2031C9-0B4C-44DA-907A-9CB1434077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876926"/>
            <a:ext cx="5079113" cy="1356607"/>
          </a:xfrm>
        </p:spPr>
        <p:txBody>
          <a:bodyPr anchor="t" anchorCtr="0">
            <a:normAutofit/>
          </a:bodyPr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10" y="2233534"/>
            <a:ext cx="4205990" cy="28331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23592C-4E26-184A-AAED-41EC35AFF551}"/>
              </a:ext>
            </a:extLst>
          </p:cNvPr>
          <p:cNvCxnSpPr/>
          <p:nvPr userDrawn="1"/>
        </p:nvCxnSpPr>
        <p:spPr>
          <a:xfrm>
            <a:off x="0" y="5711252"/>
            <a:ext cx="36875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8C5F28-837A-4354-8BA4-A994BD1D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890" y="6356350"/>
            <a:ext cx="3108434" cy="365125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EDF98A-063D-47C8-8D91-A223F995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3308" y="6356350"/>
            <a:ext cx="1097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42684A6-77E9-406F-A431-4C57DCAE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954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29" y="611455"/>
            <a:ext cx="10646275" cy="1356607"/>
          </a:xfrm>
        </p:spPr>
        <p:txBody>
          <a:bodyPr anchor="t" anchorCtr="0">
            <a:normAutofit/>
          </a:bodyPr>
          <a:lstStyle>
            <a:lvl1pPr algn="l"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883664"/>
            <a:ext cx="11386181" cy="4352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l"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914400" indent="0" algn="l">
              <a:buNone/>
              <a:defRPr sz="1800">
                <a:solidFill>
                  <a:schemeClr val="tx2"/>
                </a:solidFill>
                <a:latin typeface="+mj-lt"/>
              </a:defRPr>
            </a:lvl3pPr>
            <a:lvl4pPr marL="1371600" indent="0" algn="l">
              <a:buNone/>
              <a:defRPr sz="1600">
                <a:solidFill>
                  <a:schemeClr val="tx2"/>
                </a:solidFill>
                <a:latin typeface="+mj-lt"/>
              </a:defRPr>
            </a:lvl4pPr>
            <a:lvl5pPr marL="1828800" indent="0" algn="l">
              <a:buNone/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58DC-876E-488A-944B-22A1811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A1A0-979E-4983-A719-E249D39F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D0CB-E1A8-47F0-B2C6-6F370F7E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3308" y="6356350"/>
            <a:ext cx="10976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0C0123-3B3C-46FD-A0A1-ADA503507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457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31132"/>
            <a:ext cx="11118272" cy="1662546"/>
          </a:xfrm>
          <a:solidFill>
            <a:schemeClr val="tx1">
              <a:alpha val="89000"/>
            </a:schemeClr>
          </a:solidFill>
        </p:spPr>
        <p:txBody>
          <a:bodyPr lIns="914400" anchor="ctr" anchorCtr="0"/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93635"/>
            <a:ext cx="9926782" cy="16625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747029-9859-DC45-9A77-7E1D4D104189}"/>
              </a:ext>
            </a:extLst>
          </p:cNvPr>
          <p:cNvCxnSpPr>
            <a:cxnSpLocks/>
          </p:cNvCxnSpPr>
          <p:nvPr userDrawn="1"/>
        </p:nvCxnSpPr>
        <p:spPr>
          <a:xfrm>
            <a:off x="7605486" y="6256186"/>
            <a:ext cx="45865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6DEBBF3-C67B-47A9-B715-36E7E467ECA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6355C-0230-4853-AF11-0A1B0AD8EB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A15523-9DC0-4DB6-AAB5-709BE171FB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182AD2A-0ECB-4BEA-B4FC-8A8041F4FF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912238"/>
            <a:ext cx="12199673" cy="29457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6650"/>
            <a:ext cx="10515600" cy="1252163"/>
          </a:xfrm>
        </p:spPr>
        <p:txBody>
          <a:bodyPr anchor="ctr" anchorCtr="0"/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3"/>
            <a:ext cx="10515600" cy="164566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333DBA-ED5F-B346-8E4B-C25112DBA65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505786" y="-1017238"/>
            <a:ext cx="0" cy="33877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D41C68D-A186-4D75-82A5-8C2768B184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88CEBD28-6BC1-4BA2-9AB9-287381DFB6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F89D9479-2604-412D-9703-94A042E59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3308" y="6356350"/>
            <a:ext cx="109769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9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119" y="3846786"/>
            <a:ext cx="4137288" cy="2253977"/>
          </a:xfrm>
        </p:spPr>
        <p:txBody>
          <a:bodyPr anchor="t" anchorCtr="0">
            <a:noAutofit/>
          </a:bodyPr>
          <a:lstStyle>
            <a:lvl1pPr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83BCB-EF8C-3B45-B3E0-6094D68C1246}"/>
              </a:ext>
            </a:extLst>
          </p:cNvPr>
          <p:cNvCxnSpPr>
            <a:cxnSpLocks/>
          </p:cNvCxnSpPr>
          <p:nvPr userDrawn="1"/>
        </p:nvCxnSpPr>
        <p:spPr>
          <a:xfrm>
            <a:off x="7615000" y="0"/>
            <a:ext cx="0" cy="33877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575A85FE-F25A-AA48-9533-535C917EBFB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74650" y="173736"/>
            <a:ext cx="6761163" cy="5740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2378FC3-0625-417F-9504-AB730950476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F811660-F20D-49FF-9445-C36E49BD31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52CDD4-236D-4E0B-B7E5-1299FC84FC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03" y="3663846"/>
            <a:ext cx="4385565" cy="2235016"/>
          </a:xfrm>
        </p:spPr>
        <p:txBody>
          <a:bodyPr anchor="t" anchorCtr="0">
            <a:normAutofit/>
          </a:bodyPr>
          <a:lstStyle>
            <a:lvl1pPr algn="l"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83BCB-EF8C-3B45-B3E0-6094D68C1246}"/>
              </a:ext>
            </a:extLst>
          </p:cNvPr>
          <p:cNvCxnSpPr>
            <a:cxnSpLocks/>
          </p:cNvCxnSpPr>
          <p:nvPr userDrawn="1"/>
        </p:nvCxnSpPr>
        <p:spPr>
          <a:xfrm>
            <a:off x="4523214" y="0"/>
            <a:ext cx="0" cy="33877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39E4E5-7FFE-CC4B-8842-71AE4FA86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9850" y="3667020"/>
            <a:ext cx="5564845" cy="223501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0245D5-FEED-9942-BB36-B4B0944B9E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9613" y="549275"/>
            <a:ext cx="2555875" cy="283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EE6AB47-FCD9-0E4A-8E1D-B4C8D134BB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98820" y="549275"/>
            <a:ext cx="2555875" cy="283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78389-B981-B246-9A16-3137079B452D}"/>
              </a:ext>
            </a:extLst>
          </p:cNvPr>
          <p:cNvSpPr/>
          <p:nvPr userDrawn="1"/>
        </p:nvSpPr>
        <p:spPr>
          <a:xfrm>
            <a:off x="0" y="6174931"/>
            <a:ext cx="12192000" cy="68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2B04B165-7AD0-4017-991A-53D3876388E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81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DF0ACE5-9E0A-47E1-A9C1-193F90792C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5A32872-1E9F-499E-A0E5-E25A255707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13308" y="6356350"/>
            <a:ext cx="109769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449822"/>
            <a:ext cx="4812867" cy="636261"/>
          </a:xfrm>
        </p:spPr>
        <p:txBody>
          <a:bodyPr anchor="b">
            <a:normAutofit/>
          </a:bodyPr>
          <a:lstStyle>
            <a:lvl1pPr marL="0" indent="0">
              <a:buNone/>
              <a:defRPr sz="2400" b="0" cap="all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52954"/>
            <a:ext cx="4812867" cy="282718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j-lt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j-lt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6563" y="2449822"/>
            <a:ext cx="5294154" cy="636261"/>
          </a:xfrm>
        </p:spPr>
        <p:txBody>
          <a:bodyPr anchor="b">
            <a:normAutofit/>
          </a:bodyPr>
          <a:lstStyle>
            <a:lvl1pPr marL="0" indent="0">
              <a:buNone/>
              <a:defRPr sz="2400" b="0" cap="all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6563" y="3152954"/>
            <a:ext cx="5294154" cy="282718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j-lt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j-lt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2090A0-772A-C549-8840-0CF48830E68A}"/>
              </a:ext>
            </a:extLst>
          </p:cNvPr>
          <p:cNvCxnSpPr>
            <a:cxnSpLocks/>
          </p:cNvCxnSpPr>
          <p:nvPr userDrawn="1"/>
        </p:nvCxnSpPr>
        <p:spPr>
          <a:xfrm>
            <a:off x="6763657" y="6256186"/>
            <a:ext cx="5428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2F5025B1-54F6-4735-8BE4-31E33BB3C17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1662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742881-DAF4-4DFE-8C09-2BCC306E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93776"/>
            <a:ext cx="9997440" cy="1662113"/>
          </a:xfrm>
          <a:solidFill>
            <a:schemeClr val="tx1">
              <a:alpha val="89000"/>
            </a:schemeClr>
          </a:solidFill>
        </p:spPr>
        <p:txBody>
          <a:bodyPr tIns="365760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FC82FBA-0F09-4E2A-B286-CC1BAF61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35C8B9BF-3225-42AC-AC54-8108B877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B2CA33E4-9BFE-4DCE-972D-17F3F706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2484326"/>
            <a:ext cx="3205396" cy="619011"/>
          </a:xfrm>
        </p:spPr>
        <p:txBody>
          <a:bodyPr anchor="b">
            <a:normAutofit/>
          </a:bodyPr>
          <a:lstStyle>
            <a:lvl1pPr marL="0" indent="0">
              <a:buNone/>
              <a:defRPr sz="2400" b="0" cap="all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187458"/>
            <a:ext cx="3205396" cy="282718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j-lt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j-lt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50008" y="2484326"/>
            <a:ext cx="3221182" cy="619011"/>
          </a:xfrm>
        </p:spPr>
        <p:txBody>
          <a:bodyPr anchor="b">
            <a:normAutofit/>
          </a:bodyPr>
          <a:lstStyle>
            <a:lvl1pPr marL="0" indent="0">
              <a:buNone/>
              <a:defRPr sz="2400" b="0" cap="all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0008" y="3187458"/>
            <a:ext cx="3221182" cy="282718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j-lt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j-lt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60ECCB6-C8A8-BB43-AC04-B3621CFEC5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6013" y="2484326"/>
            <a:ext cx="3221182" cy="619011"/>
          </a:xfrm>
        </p:spPr>
        <p:txBody>
          <a:bodyPr anchor="b">
            <a:normAutofit/>
          </a:bodyPr>
          <a:lstStyle>
            <a:lvl1pPr marL="0" indent="0">
              <a:buNone/>
              <a:defRPr sz="2400" b="0" cap="all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2E179B-3AD1-7F42-AE86-86F1F9A377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76013" y="3187458"/>
            <a:ext cx="3221182" cy="282718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j-lt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j-lt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1FA6F8-E47A-AF48-81E8-B32BDDD67498}"/>
              </a:ext>
            </a:extLst>
          </p:cNvPr>
          <p:cNvCxnSpPr>
            <a:cxnSpLocks/>
          </p:cNvCxnSpPr>
          <p:nvPr userDrawn="1"/>
        </p:nvCxnSpPr>
        <p:spPr>
          <a:xfrm>
            <a:off x="6763657" y="6256186"/>
            <a:ext cx="542834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D90CF65F-2A4B-483A-A668-8CA45F6BA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1662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B9C7FF7-CB56-49D5-BC60-5B51F730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93776"/>
            <a:ext cx="9997440" cy="1662113"/>
          </a:xfrm>
          <a:solidFill>
            <a:schemeClr val="tx1">
              <a:alpha val="89000"/>
            </a:schemeClr>
          </a:solidFill>
        </p:spPr>
        <p:txBody>
          <a:bodyPr tIns="365760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3DEAC756-8E1D-4F9B-A6AC-2CB1A39280CF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4DC7375B-BA19-477E-BC1F-E66C9A32D34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EF863B1-B71D-40A5-B100-BEDDF132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62" r:id="rId5"/>
    <p:sldLayoutId id="2147483652" r:id="rId6"/>
    <p:sldLayoutId id="2147483661" r:id="rId7"/>
    <p:sldLayoutId id="2147483653" r:id="rId8"/>
    <p:sldLayoutId id="2147483660" r:id="rId9"/>
    <p:sldLayoutId id="2147483658" r:id="rId10"/>
    <p:sldLayoutId id="2147483664" r:id="rId11"/>
    <p:sldLayoutId id="2147483663" r:id="rId12"/>
    <p:sldLayoutId id="2147483665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cycles Pictures | Download Free Images on Unsplash">
            <a:extLst>
              <a:ext uri="{FF2B5EF4-FFF2-40B4-BE49-F238E27FC236}">
                <a16:creationId xmlns:a16="http://schemas.microsoft.com/office/drawing/2014/main" id="{9A0A13C9-D1FF-B86A-A6EE-DB777175B9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>
            <a:fillRect/>
          </a:stretch>
        </p:blipFill>
        <p:spPr bwMode="auto">
          <a:xfrm>
            <a:off x="0" y="-410440"/>
            <a:ext cx="12192000" cy="68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6" y="-200379"/>
            <a:ext cx="6580584" cy="195103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Sprocket Central Pty Ltd.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610" y="4833222"/>
            <a:ext cx="4093029" cy="1642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SIMON CHIDI NGWEE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32CAE77E-CF7A-47FE-869E-1176F6CAD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73770" y="-30613"/>
            <a:ext cx="3672591" cy="5431084"/>
          </a:xfrm>
          <a:custGeom>
            <a:avLst/>
            <a:gdLst>
              <a:gd name="connsiteX0" fmla="*/ 0 w 3912433"/>
              <a:gd name="connsiteY0" fmla="*/ 0 h 5021705"/>
              <a:gd name="connsiteX1" fmla="*/ 0 w 3912433"/>
              <a:gd name="connsiteY1" fmla="*/ 5021705 h 5021705"/>
              <a:gd name="connsiteX2" fmla="*/ 3912433 w 3912433"/>
              <a:gd name="connsiteY2" fmla="*/ 5021705 h 5021705"/>
              <a:gd name="connsiteX3" fmla="*/ 3912433 w 3912433"/>
              <a:gd name="connsiteY3" fmla="*/ 4287187 h 5021705"/>
              <a:gd name="connsiteX0" fmla="*/ 0 w 3912433"/>
              <a:gd name="connsiteY0" fmla="*/ 0 h 5021705"/>
              <a:gd name="connsiteX1" fmla="*/ 0 w 3912433"/>
              <a:gd name="connsiteY1" fmla="*/ 5021705 h 5021705"/>
              <a:gd name="connsiteX2" fmla="*/ 3912433 w 3912433"/>
              <a:gd name="connsiteY2" fmla="*/ 5021705 h 5021705"/>
              <a:gd name="connsiteX3" fmla="*/ 3912433 w 3912433"/>
              <a:gd name="connsiteY3" fmla="*/ 4020996 h 5021705"/>
              <a:gd name="connsiteX0" fmla="*/ 0 w 3912433"/>
              <a:gd name="connsiteY0" fmla="*/ 0 h 5168788"/>
              <a:gd name="connsiteX1" fmla="*/ 0 w 3912433"/>
              <a:gd name="connsiteY1" fmla="*/ 5168788 h 5168788"/>
              <a:gd name="connsiteX2" fmla="*/ 3912433 w 3912433"/>
              <a:gd name="connsiteY2" fmla="*/ 5168788 h 5168788"/>
              <a:gd name="connsiteX3" fmla="*/ 3912433 w 3912433"/>
              <a:gd name="connsiteY3" fmla="*/ 4168079 h 51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2433" h="5168788">
                <a:moveTo>
                  <a:pt x="0" y="0"/>
                </a:moveTo>
                <a:lnTo>
                  <a:pt x="0" y="5168788"/>
                </a:lnTo>
                <a:lnTo>
                  <a:pt x="3912433" y="5168788"/>
                </a:lnTo>
                <a:lnTo>
                  <a:pt x="3912433" y="4168079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7F3532-0764-4856-AF98-4671C7227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46361" y="-29980"/>
            <a:ext cx="0" cy="22185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876926"/>
            <a:ext cx="5079113" cy="135660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10" y="2233534"/>
            <a:ext cx="4205990" cy="2833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 Development</a:t>
            </a:r>
          </a:p>
          <a:p>
            <a:r>
              <a:rPr lang="en-US" dirty="0"/>
              <a:t>Interpretation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DB68-2E92-404F-92DB-686F0759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890" y="6356350"/>
            <a:ext cx="3108434" cy="365125"/>
          </a:xfrm>
        </p:spPr>
        <p:txBody>
          <a:bodyPr/>
          <a:lstStyle/>
          <a:p>
            <a:r>
              <a:rPr lang="en-US" dirty="0"/>
              <a:t>Sprocket Central Pty Ltd.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6CF0-2D6F-4308-84F3-0D90106EF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218F9-AB58-4282-BBEE-677032C75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95442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026" name="Picture 2" descr="Bicycles Pictures | Download Free Images on Unsplash">
            <a:extLst>
              <a:ext uri="{FF2B5EF4-FFF2-40B4-BE49-F238E27FC236}">
                <a16:creationId xmlns:a16="http://schemas.microsoft.com/office/drawing/2014/main" id="{79E2DC55-4904-9234-1778-42EF61ECBFB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20356"/>
          <a:stretch>
            <a:fillRect/>
          </a:stretch>
        </p:blipFill>
        <p:spPr bwMode="auto">
          <a:xfrm>
            <a:off x="5917325" y="0"/>
            <a:ext cx="6476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se up of a pile of rusted nails">
            <a:extLst>
              <a:ext uri="{FF2B5EF4-FFF2-40B4-BE49-F238E27FC236}">
                <a16:creationId xmlns:a16="http://schemas.microsoft.com/office/drawing/2014/main" id="{19E24BD9-7C4F-4CBC-A1A3-365B17564D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6350"/>
            <a:ext cx="12199938" cy="50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6650"/>
            <a:ext cx="10515600" cy="12521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2"/>
            <a:ext cx="10515600" cy="3000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Sprocket Central Pty Ltd , a medium size bikes &amp; cycling accessories organization, has given us a new list of 1000 potential customers with their demographics and attributes.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this project, data obtained from current customers who have transacted with the company would be used in the determination of our target customers.</a:t>
            </a:r>
            <a:endParaRPr lang="en-US" sz="20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i="1" dirty="0">
              <a:latin typeface="Open Sans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3EAC-1C63-48A8-A1F6-B99D0D21E2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B856-36DA-450C-BBE3-B505DB80DC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36267"/>
            <a:ext cx="4114800" cy="185208"/>
          </a:xfrm>
        </p:spPr>
        <p:txBody>
          <a:bodyPr/>
          <a:lstStyle/>
          <a:p>
            <a:r>
              <a:rPr lang="en-US" dirty="0"/>
              <a:t>Sprocket Central Pty Ltd.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761C-7039-4C48-BCE5-1581B37826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BC30D9-112F-603A-92E1-275A6FBD3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4479EA-D748-9A2C-F79C-7B61EF3EE0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Sprocket Central Pty Ltd provided us 4 datasets: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Customer Demographic 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Customer Addresses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Transactions data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New Customer List </a:t>
            </a:r>
            <a:r>
              <a:rPr lang="en-US" sz="1600" i="1" dirty="0">
                <a:latin typeface="Open Sans"/>
                <a:ea typeface="Open Sans"/>
                <a:cs typeface="Open Sans"/>
                <a:sym typeface="Open Sans"/>
              </a:rPr>
              <a:t>(target data)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47811C-1C17-2B59-6637-4E0900A38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Steps taken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C4413-89B6-4B43-EB71-B5AB12FA6F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4762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500"/>
            </a:pPr>
            <a:r>
              <a:rPr lang="en-US" sz="1900" dirty="0">
                <a:latin typeface="Open Sans"/>
                <a:ea typeface="Open Sans"/>
                <a:cs typeface="Open Sans"/>
                <a:sym typeface="Open Sans"/>
              </a:rPr>
              <a:t>Data Cleaning → Cleaned for better quality</a:t>
            </a:r>
          </a:p>
          <a:p>
            <a:pPr marL="4762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500"/>
            </a:pPr>
            <a:endParaRPr lang="en-US" sz="19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900" dirty="0">
                <a:latin typeface="Open Sans"/>
                <a:ea typeface="Open Sans"/>
                <a:cs typeface="Open Sans"/>
                <a:sym typeface="Open Sans"/>
              </a:rPr>
              <a:t>Data Transformation → Merged the transactions, customer demographic, customer address using a primary key (</a:t>
            </a:r>
            <a:r>
              <a:rPr lang="en-US" sz="1900" dirty="0" err="1">
                <a:latin typeface="Open Sans"/>
                <a:ea typeface="Open Sans"/>
                <a:cs typeface="Open Sans"/>
                <a:sym typeface="Open Sans"/>
              </a:rPr>
              <a:t>Customer_id</a:t>
            </a:r>
            <a:r>
              <a:rPr lang="en-US" sz="19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endParaRPr lang="en-US" sz="19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900" dirty="0">
                <a:latin typeface="Open Sans"/>
                <a:ea typeface="Open Sans"/>
                <a:cs typeface="Open Sans"/>
                <a:sym typeface="Open Sans"/>
              </a:rPr>
              <a:t>Data Exploration → Detailed data exploration was carried out using Microsoft </a:t>
            </a:r>
            <a:r>
              <a:rPr lang="en-US" sz="1900" dirty="0" err="1">
                <a:latin typeface="Open Sans"/>
                <a:ea typeface="Open Sans"/>
                <a:cs typeface="Open Sans"/>
                <a:sym typeface="Open Sans"/>
              </a:rPr>
              <a:t>PowerBI</a:t>
            </a:r>
            <a:r>
              <a:rPr lang="en-US" sz="1900" dirty="0">
                <a:latin typeface="Open Sans"/>
                <a:ea typeface="Open Sans"/>
                <a:cs typeface="Open Sans"/>
                <a:sym typeface="Open Sans"/>
              </a:rPr>
              <a:t> to reveal useful business insights.</a:t>
            </a:r>
          </a:p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E5EB37-C279-2298-68E8-BF6B369D94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DE9E8A-5F0F-71CE-6260-8658F62C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9"/>
            <a:ext cx="12192000" cy="1662113"/>
          </a:xfrm>
        </p:spPr>
        <p:txBody>
          <a:bodyPr>
            <a:normAutofit/>
          </a:bodyPr>
          <a:lstStyle/>
          <a:p>
            <a:r>
              <a:rPr lang="en-US" dirty="0"/>
              <a:t>Data sets &amp; Steps taken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0F3D0-AA88-0B52-5094-4B874D87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A745-48F2-E2A8-718C-FC422F6E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Sprocket Central Pty Ltd.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2A94-5569-A7B0-39AC-482B296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66" y="0"/>
            <a:ext cx="12225866" cy="1662546"/>
          </a:xfrm>
        </p:spPr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77045"/>
            <a:ext cx="9926782" cy="3298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Open Sans"/>
                <a:ea typeface="Open Sans"/>
                <a:cs typeface="Open Sans"/>
                <a:sym typeface="Open Sans"/>
              </a:rPr>
              <a:t>The marketing team at Sprocket Central Pty Ltd want to get useful customer insights to help in optimizing resource allocation for targeted marketing audience.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A38AF-5F12-4DEB-89DB-4B80B9A251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C656-CFD5-4338-8297-78599A48AD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Sprocket Central Pty Ltd.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D1DB-98A9-477C-8F80-806B56E5CF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8D83E74-35A7-9562-0687-05C320B0B4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4745" y="108390"/>
            <a:ext cx="12192000" cy="1662546"/>
          </a:xfrm>
        </p:spPr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5EE9-7F2D-BF97-1910-E0E1FABF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0646275" cy="96068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93E855-73FB-97F4-CED8-BB0248276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89" y="1097208"/>
            <a:ext cx="11607211" cy="5148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4A2D-B440-10DC-BD72-53BA747D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E54-3F64-23D4-E761-2436BBBB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Sprocket Central Pty Ltd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340D-3BEE-8CD9-D8A9-5843FF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Indicators</a:t>
            </a:r>
          </a:p>
        </p:txBody>
      </p:sp>
      <p:graphicFrame>
        <p:nvGraphicFramePr>
          <p:cNvPr id="6" name="Content Placeholder 5" descr="column chart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7366"/>
              </p:ext>
            </p:extLst>
          </p:nvPr>
        </p:nvGraphicFramePr>
        <p:xfrm>
          <a:off x="369888" y="1924119"/>
          <a:ext cx="11387137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E0858-D4DD-443F-87BC-E1FAA9B0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51FB9-3239-4E3F-9182-B00945BB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Sprocket Central Pty Ltd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CF335-A06F-480E-9118-2C9F4558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0534-2494-EE03-6628-70111897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29" y="611456"/>
            <a:ext cx="10646275" cy="978194"/>
          </a:xfrm>
        </p:spPr>
        <p:txBody>
          <a:bodyPr/>
          <a:lstStyle/>
          <a:p>
            <a:r>
              <a:rPr lang="en-US" dirty="0"/>
              <a:t>Target customers/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475C-231F-FE2B-C4D0-2482B036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Customer between ages 20 – 50.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/>
              <a:t>Customers in the Mass Consumer Segment.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Customers related to Financial Services and Manufacturing Industries.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Solex  and WeareA2B brands of bicycles should be made more available for customers.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Customers living in New South Wales.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All customers listed above should be targeted whether they possess a car or not.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F4C3-93F3-C86E-B5E0-EDAB77D2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8A64-D600-F290-D664-1ACF3D2C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Sprocket Central Pty Ltd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99A2-DDDE-47E6-AA28-E560C3A4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lose up of wood rings">
            <a:extLst>
              <a:ext uri="{FF2B5EF4-FFF2-40B4-BE49-F238E27FC236}">
                <a16:creationId xmlns:a16="http://schemas.microsoft.com/office/drawing/2014/main" id="{D0173078-5567-4EA7-8EFA-35D245A89A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  <a14:imgEffect>
                      <a14:brightnessContrast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57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"/>
            <a:ext cx="12192000" cy="16625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93635"/>
            <a:ext cx="9926782" cy="8646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Simon Chidi Ngwee</a:t>
            </a:r>
          </a:p>
          <a:p>
            <a:r>
              <a:rPr lang="en-US" dirty="0"/>
              <a:t>Simon.chidi@gmail.com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1291-B666-4D05-AAAE-17252D331CD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E614-40E7-486F-BBB5-80C863AC6C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79AC-C897-45AD-8CB4-023E28E30E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Wood">
      <a:dk1>
        <a:srgbClr val="192A2E"/>
      </a:dk1>
      <a:lt1>
        <a:srgbClr val="FFFFFF"/>
      </a:lt1>
      <a:dk2>
        <a:srgbClr val="936959"/>
      </a:dk2>
      <a:lt2>
        <a:srgbClr val="576466"/>
      </a:lt2>
      <a:accent1>
        <a:srgbClr val="192A2E"/>
      </a:accent1>
      <a:accent2>
        <a:srgbClr val="41536D"/>
      </a:accent2>
      <a:accent3>
        <a:srgbClr val="7F3A33"/>
      </a:accent3>
      <a:accent4>
        <a:srgbClr val="B2714B"/>
      </a:accent4>
      <a:accent5>
        <a:srgbClr val="D5C9BD"/>
      </a:accent5>
      <a:accent6>
        <a:srgbClr val="8D9C95"/>
      </a:accent6>
      <a:hlink>
        <a:srgbClr val="EAEAEA"/>
      </a:hlink>
      <a:folHlink>
        <a:srgbClr val="954F72"/>
      </a:folHlink>
    </a:clrScheme>
    <a:fontScheme name="Dark Wood">
      <a:majorFont>
        <a:latin typeface="Bodoni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 Wood Template_Win32_AP_v2.potx" id="{B9172EDA-FE51-408A-92F2-9CD3D813CA97}" vid="{185EE45A-9B88-4674-B175-0BCC18C71E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94F112-2C18-4A4B-8670-27820EBCA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EA95FB-CA08-49B7-ACB3-F9D3CF51D93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71BCEA-BFD4-4A19-A553-5C9F87CB8F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117</TotalTime>
  <Words>320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Bodoni MT</vt:lpstr>
      <vt:lpstr>Calibri</vt:lpstr>
      <vt:lpstr>Open Sans</vt:lpstr>
      <vt:lpstr>Office Theme</vt:lpstr>
      <vt:lpstr>Sprocket Central Pty Ltd.</vt:lpstr>
      <vt:lpstr>Agenda</vt:lpstr>
      <vt:lpstr>Introduction</vt:lpstr>
      <vt:lpstr>Data sets &amp; Steps taken</vt:lpstr>
      <vt:lpstr>Primary goal</vt:lpstr>
      <vt:lpstr>Data Exploration</vt:lpstr>
      <vt:lpstr>Key Performance Indicators</vt:lpstr>
      <vt:lpstr>Target customers/ market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Ltd.</dc:title>
  <dc:creator>ACER</dc:creator>
  <cp:lastModifiedBy>simon chidi</cp:lastModifiedBy>
  <cp:revision>3</cp:revision>
  <dcterms:created xsi:type="dcterms:W3CDTF">2023-03-31T10:28:55Z</dcterms:created>
  <dcterms:modified xsi:type="dcterms:W3CDTF">2023-05-23T14:41:26Z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