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302" r:id="rId3"/>
    <p:sldId id="281" r:id="rId4"/>
    <p:sldId id="282" r:id="rId5"/>
    <p:sldId id="287" r:id="rId6"/>
    <p:sldId id="283" r:id="rId7"/>
    <p:sldId id="284" r:id="rId8"/>
    <p:sldId id="285" r:id="rId9"/>
    <p:sldId id="293" r:id="rId10"/>
    <p:sldId id="291" r:id="rId11"/>
    <p:sldId id="292" r:id="rId12"/>
    <p:sldId id="297" r:id="rId13"/>
    <p:sldId id="286" r:id="rId14"/>
    <p:sldId id="288" r:id="rId15"/>
    <p:sldId id="289" r:id="rId16"/>
    <p:sldId id="290" r:id="rId17"/>
    <p:sldId id="299" r:id="rId18"/>
    <p:sldId id="294" r:id="rId19"/>
    <p:sldId id="295" r:id="rId20"/>
    <p:sldId id="300" r:id="rId21"/>
    <p:sldId id="296" r:id="rId22"/>
    <p:sldId id="28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FC019-75D7-49F4-A6EE-BDCD275539ED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C5566-76B5-4499-9E9D-63219740B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883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53454A-B50B-99CF-5F2C-9914471B2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4E906C5-4742-264F-78E1-18B014E03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2A54A67-BCE4-0B38-9F85-498463408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7E1F8AC-443C-1ECA-AB44-6EBF6FD03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2ADF0F3-AEC5-C9B9-7171-1B6A033D0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201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883F6F-8F6C-7195-27A7-50671BA45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BFE7027-CB64-2D79-C450-A50A1A1A5B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CA3577A-646B-877F-ACC8-447532FEA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6ABA6D9-4ADB-E95F-6717-B7292C01F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660814B-405F-B37D-4F5F-B70E8488D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CD74CF4-2834-8D90-41B2-3FFB1D4BB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14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86C2A8B3-3C5F-769E-BE44-7FCB772A8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6DCE24B-7910-B2E8-C9C8-E2F93AFB8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40D1D4F-E585-8CF2-AC0F-F3EA4F0C4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91C96A0-30C4-BF0C-B817-DF0BA33BB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5C19994-D6D6-8277-D64E-72F4CB96C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01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" y="6778869"/>
            <a:ext cx="9143998" cy="79131"/>
          </a:xfrm>
          <a:prstGeom prst="rect">
            <a:avLst/>
          </a:prstGeom>
          <a:solidFill>
            <a:srgbClr val="ED77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7E43606C-9B53-79F1-02DD-16BC50BEB5CE}"/>
              </a:ext>
            </a:extLst>
          </p:cNvPr>
          <p:cNvSpPr/>
          <p:nvPr/>
        </p:nvSpPr>
        <p:spPr>
          <a:xfrm>
            <a:off x="1558991" y="431018"/>
            <a:ext cx="6080433" cy="46502"/>
          </a:xfrm>
          <a:prstGeom prst="rect">
            <a:avLst/>
          </a:prstGeom>
          <a:solidFill>
            <a:srgbClr val="F47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E07FF37-7309-52C1-8095-3F729737C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6304" y="178307"/>
            <a:ext cx="1160640" cy="4186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148388E-C341-A5AF-55B7-4442EC1A9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11" y="178308"/>
            <a:ext cx="1185902" cy="50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137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=""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9144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=""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32020" y="444933"/>
            <a:ext cx="410810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5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96BA398-1ED2-1FCA-63B9-8915A8C7A5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4732020" y="3951843"/>
            <a:ext cx="16002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1806482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>
          <p15:clr>
            <a:srgbClr val="FBAE40"/>
          </p15:clr>
        </p15:guide>
        <p15:guide id="4" pos="4560">
          <p15:clr>
            <a:srgbClr val="FBAE40"/>
          </p15:clr>
        </p15:guide>
        <p15:guide id="8" orient="horz" pos="18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6A43DA-CBC5-58B5-65B8-9D38B353F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6B5CF5-59AF-DD83-C89A-DF31B519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F84E04A-0F9D-BFA3-1170-4193E83A9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9E989B7-C73D-98DA-3AF0-70E1DF6AB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EC4C7C3-2C9F-8A2C-CC92-9224B93D4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16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FF116C-C79E-55DD-9F00-FFDBCF607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A4E630C-B948-FAC9-6274-CA2DCE44C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C03E107-FDF9-7A65-56F5-E97F0661F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B65382A-4979-C9DC-A38D-71EEC2F21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354B501-66BB-E071-2D45-786A50329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67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35DFD8-0D14-BAF4-B9E1-9E8435A7E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064BAE9-DB1F-171F-6D48-3F467841FF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68CAD39-A292-B30E-5E61-53E6C13EC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ECF5A39-F187-8FE8-5DEB-F71006593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6E0DC70-1010-1A04-FE7B-7DB3E6713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AE68834-3EFD-4C90-DC78-7AB1AA3B0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8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873B6E-AAAA-C190-F84C-C7A9E54BF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19E850B-3436-7B73-9CAF-6857749DD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0440929-494D-74D0-7921-2D938A372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B3974FE-72C9-137E-0265-73F50D8D7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77C57EA2-CA11-4B56-861E-239081BE50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963161D1-E209-E17B-7F43-1EA7214E3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53D1B75-14EF-E88A-5B4F-ECF203D09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79406F7-C76D-E3CE-11A0-2DF7C798A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97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7C6511-9AF4-26A2-B0E0-2904E16E7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2C37283-2B3B-38B3-2541-367195BBA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61109F2-D873-FF79-0EAD-7BB606B35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E1DAC8C-10EC-B45D-546A-403F5F417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70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BD1B28-282D-9541-5396-99E0DEE59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A9FACF6-3696-BA79-A674-7B2FB7D6C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F8AE520-B0BD-9957-B156-89F4DEFC7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78C5B5D-0A2A-D9E7-19E8-E963CF0D8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7985D3D-8D58-9A45-B29D-22587F40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86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8B756CC-275B-5F05-BC12-BB1376D40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64A5A5C-6A14-6463-9263-E1C97FDEB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728AB0B-4F9E-B3E8-F5BE-48D1A7FC0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01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E9790F-A78E-F728-A554-7D4A7AF1C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96C0024-81A1-24AC-3552-CA9CEA7E4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D68CF34-E943-6E55-F9DC-69271DB3A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A3B6FBF-46A8-C3B9-7C32-FF6F9D37E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A84E712-4476-5F97-67B0-BBB596A0C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30A3B25-9720-6577-0395-9103E775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64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89BC712-3CD6-D18D-1483-CAFF2130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877F309-DEC2-2A35-6A1B-36732AEA3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00BBC8F-5AA1-6A5F-813E-EC818CB3A0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CD0EE63-802B-29AB-6E8E-2336CA6B4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F485C65-30CE-BE4C-6597-F76452533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3E00DB2-1B79-F076-988B-189E25D268A4}"/>
              </a:ext>
            </a:extLst>
          </p:cNvPr>
          <p:cNvSpPr/>
          <p:nvPr/>
        </p:nvSpPr>
        <p:spPr>
          <a:xfrm>
            <a:off x="1558991" y="431018"/>
            <a:ext cx="6080433" cy="46502"/>
          </a:xfrm>
          <a:prstGeom prst="rect">
            <a:avLst/>
          </a:prstGeom>
          <a:solidFill>
            <a:srgbClr val="F47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9E6FB77-67DC-C0AD-16FE-6E68AF2B887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66304" y="178307"/>
            <a:ext cx="1160640" cy="4186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9ED9CD6-CADD-7BD4-3F8E-872DFDE3128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46211" y="178308"/>
            <a:ext cx="1185902" cy="5054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318C861-1BD5-B856-A0FD-4B28D1D8BE11}"/>
              </a:ext>
            </a:extLst>
          </p:cNvPr>
          <p:cNvSpPr/>
          <p:nvPr/>
        </p:nvSpPr>
        <p:spPr>
          <a:xfrm>
            <a:off x="1" y="6778869"/>
            <a:ext cx="9143998" cy="79131"/>
          </a:xfrm>
          <a:prstGeom prst="rect">
            <a:avLst/>
          </a:prstGeom>
          <a:solidFill>
            <a:srgbClr val="ED77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52347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Camera Geometry</a:t>
            </a:r>
            <a:endParaRPr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/>
              <a:t>Perspective Projection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779" y="1508533"/>
            <a:ext cx="8284441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appear smaller as they move farther from the camera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lines converge at a vanishing point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projective geometry, commonly used in computer vision, 3D rendering, and photography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3D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point P(X,Y,Z),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projected 2D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coordinates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on the image plane are: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038" y="4105422"/>
            <a:ext cx="2124780" cy="77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199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Parallel Projection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07153"/>
            <a:ext cx="78867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do not shrink with distance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lines remain parallel in the projection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 technical drawings, CAD, and engineering blueprints.</a:t>
            </a:r>
          </a:p>
        </p:txBody>
      </p:sp>
    </p:spTree>
    <p:extLst>
      <p:ext uri="{BB962C8B-B14F-4D97-AF65-F5344CB8AC3E}">
        <p14:creationId xmlns:p14="http://schemas.microsoft.com/office/powerpoint/2010/main" val="2822311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/>
              <a:t>Numerical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384" y="2269476"/>
            <a:ext cx="8104146" cy="329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526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/>
              <a:t>Pinhole camera Model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and fundamental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formation using a small hole instead of a lens.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consists of: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lightproof box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(to block unwanted light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tiny pinhole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(acting as an aperture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 or film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(to capture the inverted image)</a:t>
            </a:r>
          </a:p>
        </p:txBody>
      </p:sp>
    </p:spTree>
    <p:extLst>
      <p:ext uri="{BB962C8B-B14F-4D97-AF65-F5344CB8AC3E}">
        <p14:creationId xmlns:p14="http://schemas.microsoft.com/office/powerpoint/2010/main" val="1545712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Working of Pinhole Camera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 rays from an object pass through the pinhole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rays travel in straight lines and form an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inverted image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the opposite side of the box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smaller the pinhole,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sharper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image (but dimmer); a larger pinhole makes the image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brighter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blurry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453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/>
              <a:t>Pinhole Characteristics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lens required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Infinite depth of field (everything is in focus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is inverted due to the straight-line nature of light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best in bright lighting conditions.</a:t>
            </a:r>
          </a:p>
        </p:txBody>
      </p:sp>
    </p:spTree>
    <p:extLst>
      <p:ext uri="{BB962C8B-B14F-4D97-AF65-F5344CB8AC3E}">
        <p14:creationId xmlns:p14="http://schemas.microsoft.com/office/powerpoint/2010/main" val="4028091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/>
              <a:t>Camera with Lenses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5" y="1530060"/>
            <a:ext cx="8173605" cy="5064704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optical elements to focus light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efficiently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quality, brightness,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sharpness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camera with lenses typically consists of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curved glass element that refracts and focuses light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Aperture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Controls the amount of light entering the camera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Sensor/Film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Captures the focused image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Focal Plane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plane where light converges to form a sharp image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lens follows the thin lens equation:</a:t>
            </a:r>
          </a:p>
          <a:p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Magnification: d</a:t>
            </a:r>
            <a:r>
              <a:rPr lang="en-US" sz="23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/d</a:t>
            </a:r>
            <a:r>
              <a:rPr lang="en-US" sz="23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endParaRPr lang="en-US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154" y="4577108"/>
            <a:ext cx="1659246" cy="81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632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Numerical 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" y="2226469"/>
            <a:ext cx="7886699" cy="326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81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 smtClean="0"/>
              <a:t>Charge-Coupled Device(CCD) Cameras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090477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high-quality image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sensors.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a grid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photosensitive pixels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collect light and convert it into electrical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charge.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 scientific, industrial, and professional imaging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light into electrical signals with high sensitivity, low noise, and excellent image quality.</a:t>
            </a:r>
          </a:p>
        </p:txBody>
      </p:sp>
    </p:spTree>
    <p:extLst>
      <p:ext uri="{BB962C8B-B14F-4D97-AF65-F5344CB8AC3E}">
        <p14:creationId xmlns:p14="http://schemas.microsoft.com/office/powerpoint/2010/main" val="870794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How CCD Cameras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5"/>
            <a:ext cx="8386041" cy="4351338"/>
          </a:xfrm>
        </p:spPr>
        <p:txBody>
          <a:bodyPr/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Photon Collection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Light enters the camera and strikes the CCD sensor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Charge Accumulation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Each pixel stores a charge proportional to the light intensity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Charge Transfer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Charges are shifted across the sensor in a controlled manner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Readout &amp; Conversion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The accumulated charge is converted into a voltage, amplified, and digitized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Formation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The digitized signals are processed to create an image.</a:t>
            </a:r>
          </a:p>
        </p:txBody>
      </p:sp>
    </p:spTree>
    <p:extLst>
      <p:ext uri="{BB962C8B-B14F-4D97-AF65-F5344CB8AC3E}">
        <p14:creationId xmlns:p14="http://schemas.microsoft.com/office/powerpoint/2010/main" val="2975373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>
          <a:xfrm>
            <a:off x="411162" y="450056"/>
            <a:ext cx="8474075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 b="1" dirty="0" smtClean="0"/>
              <a:t>Image formation in optical camera</a:t>
            </a:r>
          </a:p>
        </p:txBody>
      </p:sp>
      <p:grpSp>
        <p:nvGrpSpPr>
          <p:cNvPr id="11267" name="Group 1"/>
          <p:cNvGrpSpPr>
            <a:grpSpLocks/>
          </p:cNvGrpSpPr>
          <p:nvPr/>
        </p:nvGrpSpPr>
        <p:grpSpPr bwMode="auto">
          <a:xfrm>
            <a:off x="1219200" y="1828800"/>
            <a:ext cx="5562600" cy="4800600"/>
            <a:chOff x="1219200" y="1828800"/>
            <a:chExt cx="5562600" cy="4800600"/>
          </a:xfrm>
        </p:grpSpPr>
        <p:sp>
          <p:nvSpPr>
            <p:cNvPr id="63493" name="Tree"/>
            <p:cNvSpPr>
              <a:spLocks noEditPoints="1" noChangeArrowheads="1"/>
            </p:cNvSpPr>
            <p:nvPr/>
          </p:nvSpPr>
          <p:spPr bwMode="auto">
            <a:xfrm>
              <a:off x="1219200" y="2743200"/>
              <a:ext cx="1809750" cy="35814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2147483646 h 21600"/>
                <a:gd name="T4" fmla="*/ 0 w 21600"/>
                <a:gd name="T5" fmla="*/ 2147483646 h 21600"/>
                <a:gd name="T6" fmla="*/ 0 w 21600"/>
                <a:gd name="T7" fmla="*/ 2147483646 h 21600"/>
                <a:gd name="T8" fmla="*/ 0 w 21600"/>
                <a:gd name="T9" fmla="*/ 2147483646 h 21600"/>
                <a:gd name="T10" fmla="*/ 0 w 21600"/>
                <a:gd name="T11" fmla="*/ 2147483646 h 21600"/>
                <a:gd name="T12" fmla="*/ 0 w 21600"/>
                <a:gd name="T13" fmla="*/ 2147483646 h 21600"/>
                <a:gd name="T14" fmla="*/ 17694720 60000 65536"/>
                <a:gd name="T15" fmla="*/ 11796480 60000 65536"/>
                <a:gd name="T16" fmla="*/ 11796480 60000 65536"/>
                <a:gd name="T17" fmla="*/ 11796480 60000 65536"/>
                <a:gd name="T18" fmla="*/ 0 60000 65536"/>
                <a:gd name="T19" fmla="*/ 0 60000 65536"/>
                <a:gd name="T20" fmla="*/ 0 60000 65536"/>
                <a:gd name="T21" fmla="*/ 758 w 21600"/>
                <a:gd name="T22" fmla="*/ 22452 h 21600"/>
                <a:gd name="T23" fmla="*/ 21069 w 21600"/>
                <a:gd name="T24" fmla="*/ 28283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1600">
                  <a:moveTo>
                    <a:pt x="0" y="18900"/>
                  </a:moveTo>
                  <a:lnTo>
                    <a:pt x="9257" y="18900"/>
                  </a:lnTo>
                  <a:lnTo>
                    <a:pt x="9257" y="21600"/>
                  </a:lnTo>
                  <a:lnTo>
                    <a:pt x="12343" y="21600"/>
                  </a:lnTo>
                  <a:lnTo>
                    <a:pt x="12343" y="18900"/>
                  </a:lnTo>
                  <a:lnTo>
                    <a:pt x="21600" y="18900"/>
                  </a:lnTo>
                  <a:lnTo>
                    <a:pt x="12343" y="12600"/>
                  </a:lnTo>
                  <a:lnTo>
                    <a:pt x="18514" y="12600"/>
                  </a:lnTo>
                  <a:lnTo>
                    <a:pt x="12343" y="6300"/>
                  </a:lnTo>
                  <a:lnTo>
                    <a:pt x="15429" y="6300"/>
                  </a:lnTo>
                  <a:lnTo>
                    <a:pt x="10800" y="0"/>
                  </a:lnTo>
                  <a:lnTo>
                    <a:pt x="6171" y="6300"/>
                  </a:lnTo>
                  <a:lnTo>
                    <a:pt x="9257" y="6300"/>
                  </a:lnTo>
                  <a:lnTo>
                    <a:pt x="3086" y="12600"/>
                  </a:lnTo>
                  <a:lnTo>
                    <a:pt x="9257" y="12600"/>
                  </a:lnTo>
                  <a:lnTo>
                    <a:pt x="0" y="18900"/>
                  </a:lnTo>
                  <a:close/>
                </a:path>
              </a:pathLst>
            </a:custGeom>
            <a:solidFill>
              <a:srgbClr val="008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7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274" name="Litebulb"/>
            <p:cNvSpPr>
              <a:spLocks noEditPoints="1" noChangeArrowheads="1"/>
            </p:cNvSpPr>
            <p:nvPr/>
          </p:nvSpPr>
          <p:spPr bwMode="auto">
            <a:xfrm flipV="1">
              <a:off x="4419600" y="1828800"/>
              <a:ext cx="914400" cy="11430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563 w 21600"/>
                <a:gd name="T13" fmla="*/ 2190 h 21600"/>
                <a:gd name="T14" fmla="*/ 18263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rgbClr val="FFFFCC"/>
            </a:solidFill>
            <a:ln w="571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5" name="Line 17"/>
            <p:cNvSpPr>
              <a:spLocks noChangeShapeType="1"/>
            </p:cNvSpPr>
            <p:nvPr/>
          </p:nvSpPr>
          <p:spPr bwMode="auto">
            <a:xfrm flipH="1">
              <a:off x="2362200" y="2895600"/>
              <a:ext cx="213360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6" name="Line 18"/>
            <p:cNvSpPr>
              <a:spLocks noChangeShapeType="1"/>
            </p:cNvSpPr>
            <p:nvPr/>
          </p:nvSpPr>
          <p:spPr bwMode="auto">
            <a:xfrm>
              <a:off x="2438400" y="4114800"/>
              <a:ext cx="36576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7" name="Oval 19"/>
            <p:cNvSpPr>
              <a:spLocks noChangeArrowheads="1"/>
            </p:cNvSpPr>
            <p:nvPr/>
          </p:nvSpPr>
          <p:spPr bwMode="auto">
            <a:xfrm>
              <a:off x="4876800" y="3810000"/>
              <a:ext cx="381000" cy="24384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 sz="2800"/>
            </a:p>
          </p:txBody>
        </p:sp>
        <p:sp>
          <p:nvSpPr>
            <p:cNvPr id="11278" name="Line 21"/>
            <p:cNvSpPr>
              <a:spLocks noChangeShapeType="1"/>
            </p:cNvSpPr>
            <p:nvPr/>
          </p:nvSpPr>
          <p:spPr bwMode="auto">
            <a:xfrm>
              <a:off x="5638800" y="4495800"/>
              <a:ext cx="0" cy="213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9" name="Line 23"/>
            <p:cNvSpPr>
              <a:spLocks noChangeShapeType="1"/>
            </p:cNvSpPr>
            <p:nvPr/>
          </p:nvSpPr>
          <p:spPr bwMode="auto">
            <a:xfrm flipV="1">
              <a:off x="5638800" y="4114800"/>
              <a:ext cx="114300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0" name="Line 24"/>
            <p:cNvSpPr>
              <a:spLocks noChangeShapeType="1"/>
            </p:cNvSpPr>
            <p:nvPr/>
          </p:nvSpPr>
          <p:spPr bwMode="auto">
            <a:xfrm>
              <a:off x="6781800" y="4114800"/>
              <a:ext cx="0" cy="1905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1" name="Line 25"/>
            <p:cNvSpPr>
              <a:spLocks noChangeShapeType="1"/>
            </p:cNvSpPr>
            <p:nvPr/>
          </p:nvSpPr>
          <p:spPr bwMode="auto">
            <a:xfrm flipV="1">
              <a:off x="5638800" y="6019800"/>
              <a:ext cx="11430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529" name="Tree"/>
            <p:cNvSpPr>
              <a:spLocks noEditPoints="1" noChangeArrowheads="1"/>
            </p:cNvSpPr>
            <p:nvPr/>
          </p:nvSpPr>
          <p:spPr bwMode="auto">
            <a:xfrm rot="10601886">
              <a:off x="5943600" y="4343400"/>
              <a:ext cx="533400" cy="18288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17694720 60000 65536"/>
                <a:gd name="T15" fmla="*/ 11796480 60000 65536"/>
                <a:gd name="T16" fmla="*/ 11796480 60000 65536"/>
                <a:gd name="T17" fmla="*/ 11796480 60000 65536"/>
                <a:gd name="T18" fmla="*/ 0 60000 65536"/>
                <a:gd name="T19" fmla="*/ 0 60000 65536"/>
                <a:gd name="T20" fmla="*/ 0 60000 65536"/>
                <a:gd name="T21" fmla="*/ 771 w 21600"/>
                <a:gd name="T22" fmla="*/ 22463 h 21600"/>
                <a:gd name="T23" fmla="*/ 21086 w 21600"/>
                <a:gd name="T24" fmla="*/ 28275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1600">
                  <a:moveTo>
                    <a:pt x="0" y="18900"/>
                  </a:moveTo>
                  <a:lnTo>
                    <a:pt x="9257" y="18900"/>
                  </a:lnTo>
                  <a:lnTo>
                    <a:pt x="9257" y="21600"/>
                  </a:lnTo>
                  <a:lnTo>
                    <a:pt x="12343" y="21600"/>
                  </a:lnTo>
                  <a:lnTo>
                    <a:pt x="12343" y="18900"/>
                  </a:lnTo>
                  <a:lnTo>
                    <a:pt x="21600" y="18900"/>
                  </a:lnTo>
                  <a:lnTo>
                    <a:pt x="12343" y="12600"/>
                  </a:lnTo>
                  <a:lnTo>
                    <a:pt x="18514" y="12600"/>
                  </a:lnTo>
                  <a:lnTo>
                    <a:pt x="12343" y="6300"/>
                  </a:lnTo>
                  <a:lnTo>
                    <a:pt x="15429" y="6300"/>
                  </a:lnTo>
                  <a:lnTo>
                    <a:pt x="10800" y="0"/>
                  </a:lnTo>
                  <a:lnTo>
                    <a:pt x="6171" y="6300"/>
                  </a:lnTo>
                  <a:lnTo>
                    <a:pt x="9257" y="6300"/>
                  </a:lnTo>
                  <a:lnTo>
                    <a:pt x="3086" y="12600"/>
                  </a:lnTo>
                  <a:lnTo>
                    <a:pt x="9257" y="12600"/>
                  </a:lnTo>
                  <a:lnTo>
                    <a:pt x="0" y="18900"/>
                  </a:lnTo>
                  <a:close/>
                </a:path>
              </a:pathLst>
            </a:custGeom>
            <a:solidFill>
              <a:srgbClr val="008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7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1283" name="Line 45"/>
            <p:cNvSpPr>
              <a:spLocks noChangeShapeType="1"/>
            </p:cNvSpPr>
            <p:nvPr/>
          </p:nvSpPr>
          <p:spPr bwMode="auto">
            <a:xfrm flipV="1">
              <a:off x="2438400" y="3810000"/>
              <a:ext cx="2667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4" name="Line 46"/>
            <p:cNvSpPr>
              <a:spLocks noChangeShapeType="1"/>
            </p:cNvSpPr>
            <p:nvPr/>
          </p:nvSpPr>
          <p:spPr bwMode="auto">
            <a:xfrm>
              <a:off x="5105400" y="3810000"/>
              <a:ext cx="990600" cy="160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5" name="Line 48"/>
            <p:cNvSpPr>
              <a:spLocks noChangeShapeType="1"/>
            </p:cNvSpPr>
            <p:nvPr/>
          </p:nvSpPr>
          <p:spPr bwMode="auto">
            <a:xfrm>
              <a:off x="2362200" y="4114800"/>
              <a:ext cx="2667000" cy="2133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Line 49"/>
            <p:cNvSpPr>
              <a:spLocks noChangeShapeType="1"/>
            </p:cNvSpPr>
            <p:nvPr/>
          </p:nvSpPr>
          <p:spPr bwMode="auto">
            <a:xfrm flipV="1">
              <a:off x="5029200" y="5410200"/>
              <a:ext cx="106680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7" name="Text Box 51"/>
            <p:cNvSpPr txBox="1">
              <a:spLocks noChangeArrowheads="1"/>
            </p:cNvSpPr>
            <p:nvPr/>
          </p:nvSpPr>
          <p:spPr bwMode="auto">
            <a:xfrm>
              <a:off x="2057400" y="3810000"/>
              <a:ext cx="379413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/>
                <a:t>P</a:t>
              </a:r>
            </a:p>
          </p:txBody>
        </p:sp>
        <p:sp>
          <p:nvSpPr>
            <p:cNvPr id="11288" name="Text Box 52"/>
            <p:cNvSpPr txBox="1">
              <a:spLocks noChangeArrowheads="1"/>
            </p:cNvSpPr>
            <p:nvPr/>
          </p:nvSpPr>
          <p:spPr bwMode="auto">
            <a:xfrm>
              <a:off x="5829300" y="5314950"/>
              <a:ext cx="3810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/>
                <a:t>p</a:t>
              </a:r>
            </a:p>
          </p:txBody>
        </p:sp>
        <p:sp>
          <p:nvSpPr>
            <p:cNvPr id="11289" name="Text Box 53"/>
            <p:cNvSpPr txBox="1">
              <a:spLocks noChangeArrowheads="1"/>
            </p:cNvSpPr>
            <p:nvPr/>
          </p:nvSpPr>
          <p:spPr bwMode="auto">
            <a:xfrm>
              <a:off x="4876800" y="4800600"/>
              <a:ext cx="2286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/>
                <a:t>O</a:t>
              </a:r>
            </a:p>
          </p:txBody>
        </p:sp>
      </p:grpSp>
      <p:sp>
        <p:nvSpPr>
          <p:cNvPr id="63542" name="Text Box 54"/>
          <p:cNvSpPr txBox="1">
            <a:spLocks noChangeArrowheads="1"/>
          </p:cNvSpPr>
          <p:nvPr/>
        </p:nvSpPr>
        <p:spPr bwMode="auto">
          <a:xfrm>
            <a:off x="5715000" y="2286000"/>
            <a:ext cx="3054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/>
              <a:t>P </a:t>
            </a:r>
            <a:r>
              <a:rPr lang="en-US" altLang="en-US" sz="2800">
                <a:sym typeface="Wingdings" panose="05000000000000000000" pitchFamily="2" charset="2"/>
              </a:rPr>
              <a:t> p : Projection</a:t>
            </a:r>
            <a:endParaRPr lang="en-US" altLang="en-US" sz="280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4648200" y="3195638"/>
            <a:ext cx="3371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6600"/>
              </a:buClr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Center of projection</a:t>
            </a:r>
          </a:p>
        </p:txBody>
      </p:sp>
      <p:cxnSp>
        <p:nvCxnSpPr>
          <p:cNvPr id="3" name="Curved Connector 2"/>
          <p:cNvCxnSpPr>
            <a:cxnSpLocks noChangeShapeType="1"/>
          </p:cNvCxnSpPr>
          <p:nvPr/>
        </p:nvCxnSpPr>
        <p:spPr bwMode="auto">
          <a:xfrm rot="5400000">
            <a:off x="4741863" y="3884613"/>
            <a:ext cx="1354137" cy="74453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6543675" y="6396038"/>
            <a:ext cx="2559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6600"/>
              </a:buClr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Projection plane</a:t>
            </a:r>
          </a:p>
        </p:txBody>
      </p:sp>
      <p:cxnSp>
        <p:nvCxnSpPr>
          <p:cNvPr id="6" name="Curved Connector 5"/>
          <p:cNvCxnSpPr>
            <a:cxnSpLocks noChangeShapeType="1"/>
          </p:cNvCxnSpPr>
          <p:nvPr/>
        </p:nvCxnSpPr>
        <p:spPr bwMode="auto">
          <a:xfrm rot="10800000">
            <a:off x="6858000" y="5829300"/>
            <a:ext cx="533400" cy="4953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576358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Types of CCD Sensors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Full-Frame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CCD: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Entire sensor area is exposed to light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a mechanical shutter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Frame-Transfer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CCD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a separate storage area to quickly transfer charges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image lag and improves speed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Interline-Transfer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CCD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Pixels have light-blocking structures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microlenses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to transfer charge instantly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in video cameras and surveillance.</a:t>
            </a:r>
          </a:p>
        </p:txBody>
      </p:sp>
    </p:spTree>
    <p:extLst>
      <p:ext uri="{BB962C8B-B14F-4D97-AF65-F5344CB8AC3E}">
        <p14:creationId xmlns:p14="http://schemas.microsoft.com/office/powerpoint/2010/main" val="437282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/>
              <a:t>Affine Cameras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simplifies the general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perspective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lines remain parallel in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image.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3D object does not shrink with increasing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depth.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424" y="3557535"/>
            <a:ext cx="1625023" cy="13042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111" y="3625755"/>
            <a:ext cx="2960980" cy="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12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234134" y="2967335"/>
            <a:ext cx="26757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Thanks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29159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Camera Geometry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Camera geometry models 3D to 2D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describes the relationship between scene and image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mathematical principles and models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how 3D points project to 2D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in various vision tasks.</a:t>
            </a:r>
          </a:p>
        </p:txBody>
      </p:sp>
    </p:spTree>
    <p:extLst>
      <p:ext uri="{BB962C8B-B14F-4D97-AF65-F5344CB8AC3E}">
        <p14:creationId xmlns:p14="http://schemas.microsoft.com/office/powerpoint/2010/main" val="502943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8109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Basic Concepts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073" y="1377661"/>
            <a:ext cx="8894618" cy="5480339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Plane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2D surface on which the 3D scene is projected.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Camera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Coordinates (World Coordinates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3D world coordinates (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X,Y,Z)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projected onto the image plane to give 2D coordinates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simplest model for camera geometry is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pinhole camera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approximates how light rays from the 3D scene pass through a small hole (the pinhole) and project onto the image plane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69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/>
              <a:t>Intrinsic Parameters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nternal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the camera, including focal length, optical center, and distortion parameters.</a:t>
            </a:r>
          </a:p>
          <a:p>
            <a:pPr algn="just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represented as a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camera matrix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​: Focal lengths (in pixels) along the x and y axes.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cx​,cy​: Optical center (usually the center of the image).</a:t>
            </a:r>
          </a:p>
          <a:p>
            <a:pPr algn="just"/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939" y="3147779"/>
            <a:ext cx="1962542" cy="99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75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Extrinsic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4691"/>
            <a:ext cx="7886700" cy="47822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position and orientation of the camera in the 3D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world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rotation matrix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 vector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relationship between 3D world coordinates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2D image coordinates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given by the equation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R∣T] is the camera's extrinsic matrix combining rotation and translation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123" y="3444081"/>
            <a:ext cx="2095682" cy="116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382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109" y="365126"/>
            <a:ext cx="8718550" cy="1325563"/>
          </a:xfrm>
        </p:spPr>
        <p:txBody>
          <a:bodyPr/>
          <a:lstStyle/>
          <a:p>
            <a:r>
              <a:rPr lang="en-US" b="1" dirty="0"/>
              <a:t>Intrinsic vs Extrinsic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Intrinsic parameters define how the camera captures the scene in 2D space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Extrinsic parameters describe the camera's position and orientation in the 3D world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Together, they allow accurate 3D to 2D projections and are essential for tasks like camera calibration, 3D reconstruction, and motion tracking.</a:t>
            </a:r>
          </a:p>
        </p:txBody>
      </p:sp>
    </p:spTree>
    <p:extLst>
      <p:ext uri="{BB962C8B-B14F-4D97-AF65-F5344CB8AC3E}">
        <p14:creationId xmlns:p14="http://schemas.microsoft.com/office/powerpoint/2010/main" val="129296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386041" cy="1325563"/>
          </a:xfrm>
        </p:spPr>
        <p:txBody>
          <a:bodyPr/>
          <a:lstStyle/>
          <a:p>
            <a:r>
              <a:rPr lang="en-US" b="1" dirty="0" smtClean="0"/>
              <a:t>Applications of Camera Geometry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Camera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Calibration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Stereo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Reconstruction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Motion Estimation</a:t>
            </a:r>
          </a:p>
        </p:txBody>
      </p:sp>
    </p:spTree>
    <p:extLst>
      <p:ext uri="{BB962C8B-B14F-4D97-AF65-F5344CB8AC3E}">
        <p14:creationId xmlns:p14="http://schemas.microsoft.com/office/powerpoint/2010/main" val="3366138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/>
              <a:t>Projection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mapping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objects onto a 2D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plane.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types of projection: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Perspective Projection</a:t>
            </a:r>
          </a:p>
          <a:p>
            <a:pPr lvl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Projection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30301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PPT-Template</Template>
  <TotalTime>5512</TotalTime>
  <Words>872</Words>
  <Application>Microsoft Office PowerPoint</Application>
  <PresentationFormat>On-screen Show (4:3)</PresentationFormat>
  <Paragraphs>128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Aptos</vt:lpstr>
      <vt:lpstr>Aptos Display</vt:lpstr>
      <vt:lpstr>Arial</vt:lpstr>
      <vt:lpstr>Calibri</vt:lpstr>
      <vt:lpstr>Tahoma</vt:lpstr>
      <vt:lpstr>Times New Roman</vt:lpstr>
      <vt:lpstr>Wingdings</vt:lpstr>
      <vt:lpstr>1_Office Theme</vt:lpstr>
      <vt:lpstr>Camera Geometry</vt:lpstr>
      <vt:lpstr>Image formation in optical camera</vt:lpstr>
      <vt:lpstr>Camera Geometry</vt:lpstr>
      <vt:lpstr>Basic Concepts</vt:lpstr>
      <vt:lpstr>Intrinsic Parameters</vt:lpstr>
      <vt:lpstr>Extrinsic Parameters</vt:lpstr>
      <vt:lpstr>Intrinsic vs Extrinsic Parameters</vt:lpstr>
      <vt:lpstr>Applications of Camera Geometry</vt:lpstr>
      <vt:lpstr>Projection</vt:lpstr>
      <vt:lpstr>Perspective Projection</vt:lpstr>
      <vt:lpstr>Parallel Projection</vt:lpstr>
      <vt:lpstr>Numerical</vt:lpstr>
      <vt:lpstr>Pinhole camera Model</vt:lpstr>
      <vt:lpstr>Working of Pinhole Camera</vt:lpstr>
      <vt:lpstr>Pinhole Characteristics</vt:lpstr>
      <vt:lpstr>Camera with Lenses</vt:lpstr>
      <vt:lpstr>Numerical Example</vt:lpstr>
      <vt:lpstr>Charge-Coupled Device(CCD) Cameras</vt:lpstr>
      <vt:lpstr>How CCD Cameras Work</vt:lpstr>
      <vt:lpstr>Types of CCD Sensors</vt:lpstr>
      <vt:lpstr>Affine Cameras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Image Processing</dc:title>
  <dc:subject/>
  <dc:creator>SINGLA HP</dc:creator>
  <cp:keywords/>
  <dc:description>generated using python-pptx</dc:description>
  <cp:lastModifiedBy>SINGLA HP</cp:lastModifiedBy>
  <cp:revision>73</cp:revision>
  <dcterms:created xsi:type="dcterms:W3CDTF">2013-01-27T09:14:16Z</dcterms:created>
  <dcterms:modified xsi:type="dcterms:W3CDTF">2025-03-04T14:20:21Z</dcterms:modified>
  <cp:category/>
</cp:coreProperties>
</file>