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6126616"/>
            <a:ext cx="18288000" cy="4160384"/>
          </a:xfrm>
          <a:prstGeom prst="rect">
            <a:avLst/>
          </a:prstGeom>
          <a:solidFill>
            <a:srgbClr val="FCEA00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2150856"/>
            <a:ext cx="14100917" cy="1912542"/>
            <a:chOff x="0" y="0"/>
            <a:chExt cx="18801223" cy="2550056"/>
          </a:xfrm>
        </p:grpSpPr>
        <p:sp>
          <p:nvSpPr>
            <p:cNvPr id="4" name="AutoShape 4"/>
            <p:cNvSpPr/>
            <p:nvPr/>
          </p:nvSpPr>
          <p:spPr>
            <a:xfrm>
              <a:off x="0" y="2326936"/>
              <a:ext cx="1324627" cy="223120"/>
            </a:xfrm>
            <a:prstGeom prst="rect">
              <a:avLst/>
            </a:prstGeom>
            <a:solidFill>
              <a:srgbClr val="FCEA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85725"/>
              <a:ext cx="18801223" cy="20240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2480"/>
                </a:lnSpc>
              </a:pPr>
              <a:r>
                <a:rPr lang="en-US" sz="9600" spc="-96">
                  <a:solidFill>
                    <a:srgbClr val="FFFFFF"/>
                  </a:solidFill>
                  <a:latin typeface="League Spartan Bold"/>
                </a:rPr>
                <a:t>Introduction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786158"/>
            <a:ext cx="13409235" cy="2493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6" lvl="1" indent="-377823">
              <a:lnSpc>
                <a:spcPts val="4969"/>
              </a:lnSpc>
              <a:buFont typeface="Arial"/>
              <a:buChar char="•"/>
            </a:pPr>
            <a:r>
              <a:rPr lang="en-US" sz="3499">
                <a:solidFill>
                  <a:srgbClr val="014F8E"/>
                </a:solidFill>
                <a:latin typeface="Roboto"/>
              </a:rPr>
              <a:t>Question: </a:t>
            </a:r>
            <a:r>
              <a:rPr lang="en-US" sz="3499" u="none">
                <a:solidFill>
                  <a:srgbClr val="014F8E"/>
                </a:solidFill>
                <a:latin typeface="Roboto"/>
              </a:rPr>
              <a:t>Can we evaluate a suffix expression (using a stack)?</a:t>
            </a:r>
          </a:p>
          <a:p>
            <a:pPr>
              <a:lnSpc>
                <a:spcPts val="4969"/>
              </a:lnSpc>
            </a:pPr>
            <a:endParaRPr lang="en-US" sz="3499" u="none">
              <a:solidFill>
                <a:srgbClr val="014F8E"/>
              </a:solidFill>
              <a:latin typeface="Roboto"/>
            </a:endParaRPr>
          </a:p>
          <a:p>
            <a:pPr marL="755646" lvl="1" indent="-377823">
              <a:lnSpc>
                <a:spcPts val="4969"/>
              </a:lnSpc>
              <a:buFont typeface="Arial"/>
              <a:buChar char="•"/>
            </a:pPr>
            <a:r>
              <a:rPr lang="en-US" sz="3499" u="none">
                <a:solidFill>
                  <a:srgbClr val="014F8E"/>
                </a:solidFill>
                <a:latin typeface="Roboto"/>
              </a:rPr>
              <a:t>Our target: To understand the concept of suffix expression and how it can be evaluated using a stack data structure.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872909" y="6883226"/>
            <a:ext cx="2386391" cy="2375074"/>
            <a:chOff x="0" y="0"/>
            <a:chExt cx="3181855" cy="3166765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1505152" cy="1505152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 rot="-10800000">
              <a:off x="0" y="1661613"/>
              <a:ext cx="1505152" cy="1505152"/>
              <a:chOff x="0" y="0"/>
              <a:chExt cx="2653030" cy="265303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1676703" y="1661613"/>
              <a:ext cx="1505152" cy="1505152"/>
              <a:chOff x="13411200" y="2743200"/>
              <a:chExt cx="21945600" cy="219456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703" y="0"/>
              <a:ext cx="1505152" cy="150515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40640" y="1028700"/>
            <a:ext cx="1418660" cy="8229600"/>
            <a:chOff x="0" y="0"/>
            <a:chExt cx="1891546" cy="10972800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10800000">
              <a:off x="0" y="6810940"/>
              <a:ext cx="1891546" cy="1891546"/>
              <a:chOff x="0" y="0"/>
              <a:chExt cx="1708150" cy="17081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9081254"/>
              <a:ext cx="1891546" cy="1891546"/>
            </a:xfrm>
            <a:prstGeom prst="rect">
              <a:avLst/>
            </a:prstGeom>
          </p:spPr>
        </p:pic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10800000">
              <a:off x="0" y="2270313"/>
              <a:ext cx="1891546" cy="1891546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4540627"/>
              <a:ext cx="1891546" cy="1891546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1891546" cy="1891546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1028700" y="1638262"/>
            <a:ext cx="13338033" cy="7010477"/>
            <a:chOff x="0" y="0"/>
            <a:chExt cx="17784044" cy="934730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17784044" cy="3451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399"/>
                </a:lnSpc>
              </a:pPr>
              <a:r>
                <a:rPr lang="en-US" sz="7999" spc="-79">
                  <a:solidFill>
                    <a:srgbClr val="FFFFFF"/>
                  </a:solidFill>
                  <a:latin typeface="League Spartan Bold"/>
                </a:rPr>
                <a:t>What is a suffix expression?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200964"/>
              <a:ext cx="17784044" cy="4146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51" lvl="1" indent="-377825" algn="just">
                <a:lnSpc>
                  <a:spcPts val="4970"/>
                </a:lnSpc>
                <a:buFont typeface="Arial"/>
                <a:buChar char="•"/>
              </a:pPr>
              <a:r>
                <a:rPr lang="en-US" sz="3500" u="none">
                  <a:solidFill>
                    <a:srgbClr val="FFFFFF"/>
                  </a:solidFill>
                  <a:latin typeface="Roboto"/>
                </a:rPr>
                <a:t>A suffix expression, also known as a postfix expression, is an expression in which the operator comes after the operands.</a:t>
              </a:r>
            </a:p>
            <a:p>
              <a:pPr algn="just">
                <a:lnSpc>
                  <a:spcPts val="4970"/>
                </a:lnSpc>
              </a:pPr>
              <a:endParaRPr lang="en-US" sz="3500" u="none">
                <a:solidFill>
                  <a:srgbClr val="FFFFFF"/>
                </a:solidFill>
                <a:latin typeface="Roboto"/>
              </a:endParaRPr>
            </a:p>
            <a:p>
              <a:pPr marL="755651" lvl="1" indent="-377825" algn="just">
                <a:lnSpc>
                  <a:spcPts val="4970"/>
                </a:lnSpc>
                <a:buFont typeface="Arial"/>
                <a:buChar char="•"/>
              </a:pPr>
              <a:r>
                <a:rPr lang="en-US" sz="3500" u="none">
                  <a:solidFill>
                    <a:srgbClr val="FFFFFF"/>
                  </a:solidFill>
                  <a:latin typeface="Roboto"/>
                </a:rPr>
                <a:t>Example: Infix expression: 3 + 4 * 2 / ( 1 - 5 ) ^ 2</a:t>
              </a:r>
            </a:p>
            <a:p>
              <a:pPr algn="ctr">
                <a:lnSpc>
                  <a:spcPts val="4970"/>
                </a:lnSpc>
              </a:pPr>
              <a:r>
                <a:rPr lang="en-US" sz="3500" u="none">
                  <a:solidFill>
                    <a:srgbClr val="FFFFFF"/>
                  </a:solidFill>
                  <a:latin typeface="Roboto"/>
                </a:rPr>
                <a:t>-&gt; Suffix expression: 3 4 2 * 1 5 - 2 ^ / +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0" y="4086121"/>
              <a:ext cx="1324627" cy="223120"/>
            </a:xfrm>
            <a:prstGeom prst="rect">
              <a:avLst/>
            </a:prstGeom>
            <a:solidFill>
              <a:srgbClr val="FCEA00"/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418660" cy="8229600"/>
            <a:chOff x="0" y="0"/>
            <a:chExt cx="1891546" cy="10972800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10800000">
              <a:off x="0" y="6810940"/>
              <a:ext cx="1891546" cy="1891546"/>
              <a:chOff x="0" y="0"/>
              <a:chExt cx="1708150" cy="17081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9081254"/>
              <a:ext cx="1891546" cy="1891546"/>
            </a:xfrm>
            <a:prstGeom prst="rect">
              <a:avLst/>
            </a:prstGeom>
          </p:spPr>
        </p:pic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10800000">
              <a:off x="0" y="2270313"/>
              <a:ext cx="1891546" cy="1891546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4540627"/>
              <a:ext cx="1891546" cy="1891546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1891546" cy="1891546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3598012" y="2485031"/>
            <a:ext cx="7139134" cy="524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399"/>
              </a:lnSpc>
            </a:pPr>
            <a:r>
              <a:rPr lang="en-US" sz="7999" spc="-79">
                <a:solidFill>
                  <a:srgbClr val="FFFFFF"/>
                </a:solidFill>
                <a:latin typeface="League Spartan Bold"/>
              </a:rPr>
              <a:t>How to evaluate </a:t>
            </a:r>
          </a:p>
          <a:p>
            <a:pPr marL="0" lvl="0" indent="0">
              <a:lnSpc>
                <a:spcPts val="10399"/>
              </a:lnSpc>
            </a:pPr>
            <a:r>
              <a:rPr lang="en-US" sz="7999" spc="-79">
                <a:solidFill>
                  <a:srgbClr val="FFFFFF"/>
                </a:solidFill>
                <a:latin typeface="League Spartan Bold"/>
              </a:rPr>
              <a:t>a suffix expression?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29162" y="2916046"/>
            <a:ext cx="7668325" cy="6342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138" lvl="2" indent="-331046">
              <a:lnSpc>
                <a:spcPts val="4645"/>
              </a:lnSpc>
              <a:buFont typeface="Arial"/>
              <a:buChar char="⚬"/>
            </a:pPr>
            <a:r>
              <a:rPr lang="en-US" sz="2299" u="none">
                <a:solidFill>
                  <a:srgbClr val="FFFFFF"/>
                </a:solidFill>
                <a:latin typeface="Roboto"/>
              </a:rPr>
              <a:t>Create an empty stack.</a:t>
            </a:r>
          </a:p>
          <a:p>
            <a:pPr marL="993138" lvl="2" indent="-331046">
              <a:lnSpc>
                <a:spcPts val="4645"/>
              </a:lnSpc>
              <a:buFont typeface="Arial"/>
              <a:buChar char="⚬"/>
            </a:pPr>
            <a:r>
              <a:rPr lang="en-US" sz="2299" u="none">
                <a:solidFill>
                  <a:srgbClr val="FFFFFF"/>
                </a:solidFill>
                <a:latin typeface="Roboto"/>
              </a:rPr>
              <a:t>Scan the expression from left to right.</a:t>
            </a:r>
          </a:p>
          <a:p>
            <a:pPr marL="993138" lvl="2" indent="-331046">
              <a:lnSpc>
                <a:spcPts val="4645"/>
              </a:lnSpc>
              <a:buFont typeface="Arial"/>
              <a:buChar char="⚬"/>
            </a:pPr>
            <a:r>
              <a:rPr lang="en-US" sz="2299" u="none">
                <a:solidFill>
                  <a:srgbClr val="FFFFFF"/>
                </a:solidFill>
                <a:latin typeface="Roboto"/>
              </a:rPr>
              <a:t>If the scanned character is an operand, push it onto the stack.</a:t>
            </a:r>
          </a:p>
          <a:p>
            <a:pPr marL="993138" lvl="2" indent="-331046">
              <a:lnSpc>
                <a:spcPts val="4645"/>
              </a:lnSpc>
              <a:buFont typeface="Arial"/>
              <a:buChar char="⚬"/>
            </a:pPr>
            <a:r>
              <a:rPr lang="en-US" sz="2299" u="none">
                <a:solidFill>
                  <a:srgbClr val="FFFFFF"/>
                </a:solidFill>
                <a:latin typeface="Roboto"/>
              </a:rPr>
              <a:t>If the scanned character is an operator, pop two operands from the stack.</a:t>
            </a:r>
          </a:p>
          <a:p>
            <a:pPr marL="993138" lvl="2" indent="-331046">
              <a:lnSpc>
                <a:spcPts val="4645"/>
              </a:lnSpc>
              <a:buFont typeface="Arial"/>
              <a:buChar char="⚬"/>
            </a:pPr>
            <a:r>
              <a:rPr lang="en-US" sz="2299" u="none">
                <a:solidFill>
                  <a:srgbClr val="FFFFFF"/>
                </a:solidFill>
                <a:latin typeface="Roboto"/>
              </a:rPr>
              <a:t>Apply the operator to the popped operands and push the result back onto the stack.</a:t>
            </a:r>
          </a:p>
          <a:p>
            <a:pPr marL="993138" lvl="2" indent="-331046">
              <a:lnSpc>
                <a:spcPts val="4645"/>
              </a:lnSpc>
              <a:buFont typeface="Arial"/>
              <a:buChar char="⚬"/>
            </a:pPr>
            <a:r>
              <a:rPr lang="en-US" sz="2299" u="none">
                <a:solidFill>
                  <a:srgbClr val="FFFFFF"/>
                </a:solidFill>
                <a:latin typeface="Roboto"/>
              </a:rPr>
              <a:t>Repeat steps 3 to 5 until the entire expression has been scanned.</a:t>
            </a:r>
          </a:p>
          <a:p>
            <a:pPr marL="993138" lvl="2" indent="-331046">
              <a:lnSpc>
                <a:spcPts val="4645"/>
              </a:lnSpc>
              <a:buFont typeface="Arial"/>
              <a:buChar char="⚬"/>
            </a:pPr>
            <a:r>
              <a:rPr lang="en-US" sz="2299" u="none">
                <a:solidFill>
                  <a:srgbClr val="FFFFFF"/>
                </a:solidFill>
                <a:latin typeface="Roboto"/>
              </a:rPr>
              <a:t>The final result is the top element of the stack.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0129162" y="2819498"/>
            <a:ext cx="993471" cy="167340"/>
          </a:xfrm>
          <a:prstGeom prst="rect">
            <a:avLst/>
          </a:prstGeom>
          <a:solidFill>
            <a:srgbClr val="FCEA00"/>
          </a:solidFill>
        </p:spPr>
      </p:sp>
      <p:sp>
        <p:nvSpPr>
          <p:cNvPr id="13" name="TextBox 13"/>
          <p:cNvSpPr txBox="1"/>
          <p:nvPr/>
        </p:nvSpPr>
        <p:spPr>
          <a:xfrm>
            <a:off x="10129162" y="2046131"/>
            <a:ext cx="5484826" cy="506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08"/>
              </a:lnSpc>
            </a:pPr>
            <a:r>
              <a:rPr lang="en-US" sz="3160" spc="-31">
                <a:solidFill>
                  <a:srgbClr val="FFFFFF"/>
                </a:solidFill>
                <a:latin typeface="League Spartan Bold"/>
              </a:rPr>
              <a:t>ALGORITHM: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652193" y="0"/>
            <a:ext cx="7635807" cy="10287000"/>
          </a:xfrm>
          <a:prstGeom prst="rect">
            <a:avLst/>
          </a:prstGeom>
          <a:solidFill>
            <a:srgbClr val="FCEA00"/>
          </a:solidFill>
        </p:spPr>
      </p:sp>
      <p:sp>
        <p:nvSpPr>
          <p:cNvPr id="3" name="TextBox 3"/>
          <p:cNvSpPr txBox="1"/>
          <p:nvPr/>
        </p:nvSpPr>
        <p:spPr>
          <a:xfrm>
            <a:off x="914610" y="962025"/>
            <a:ext cx="8641321" cy="3520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359"/>
              </a:lnSpc>
            </a:pPr>
            <a:r>
              <a:rPr lang="en-US" sz="7199" spc="-71">
                <a:solidFill>
                  <a:srgbClr val="FFFFFF"/>
                </a:solidFill>
                <a:latin typeface="League Spartan Bold"/>
              </a:rPr>
              <a:t>Example of evaluating a suffix expression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1106996" y="0"/>
            <a:ext cx="1218321" cy="205214"/>
          </a:xfrm>
          <a:prstGeom prst="rect">
            <a:avLst/>
          </a:prstGeom>
          <a:solidFill>
            <a:srgbClr val="014F8E"/>
          </a:solidFill>
        </p:spPr>
      </p:sp>
      <p:sp>
        <p:nvSpPr>
          <p:cNvPr id="5" name="TextBox 5"/>
          <p:cNvSpPr txBox="1"/>
          <p:nvPr/>
        </p:nvSpPr>
        <p:spPr>
          <a:xfrm>
            <a:off x="10652193" y="968121"/>
            <a:ext cx="7635807" cy="8093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6"/>
              </a:lnSpc>
            </a:pPr>
            <a:r>
              <a:rPr lang="en-US" sz="2700" u="none">
                <a:solidFill>
                  <a:srgbClr val="014F8E"/>
                </a:solidFill>
                <a:latin typeface="Roboto"/>
              </a:rPr>
              <a:t>Suffix expression: 3 4 2 * 1 5 - 2 ^ / + </a:t>
            </a:r>
          </a:p>
          <a:p>
            <a:pPr marL="582930" lvl="1" indent="-291465">
              <a:lnSpc>
                <a:spcPts val="5886"/>
              </a:lnSpc>
              <a:buFont typeface="Arial"/>
              <a:buChar char="•"/>
            </a:pPr>
            <a:r>
              <a:rPr lang="en-US" sz="2700" u="none">
                <a:solidFill>
                  <a:srgbClr val="014F8E"/>
                </a:solidFill>
                <a:latin typeface="Roboto"/>
              </a:rPr>
              <a:t>Step 1: Create an empty stack.</a:t>
            </a:r>
          </a:p>
          <a:p>
            <a:pPr marL="582930" lvl="1" indent="-291465">
              <a:lnSpc>
                <a:spcPts val="5886"/>
              </a:lnSpc>
              <a:buFont typeface="Arial"/>
              <a:buChar char="•"/>
            </a:pPr>
            <a:r>
              <a:rPr lang="en-US" sz="2700" u="none">
                <a:solidFill>
                  <a:srgbClr val="014F8E"/>
                </a:solidFill>
                <a:latin typeface="Roboto"/>
              </a:rPr>
              <a:t>Step 2: Scan the expression from left to right.</a:t>
            </a:r>
          </a:p>
          <a:p>
            <a:pPr marL="582930" lvl="1" indent="-291465">
              <a:lnSpc>
                <a:spcPts val="5886"/>
              </a:lnSpc>
              <a:buFont typeface="Arial"/>
              <a:buChar char="•"/>
            </a:pPr>
            <a:r>
              <a:rPr lang="en-US" sz="2700" u="none">
                <a:solidFill>
                  <a:srgbClr val="014F8E"/>
                </a:solidFill>
                <a:latin typeface="Roboto"/>
              </a:rPr>
              <a:t>Step 3: Push operands onto the stack: 3, 4, 2.</a:t>
            </a:r>
          </a:p>
          <a:p>
            <a:pPr marL="582930" lvl="1" indent="-291465">
              <a:lnSpc>
                <a:spcPts val="5886"/>
              </a:lnSpc>
              <a:buFont typeface="Arial"/>
              <a:buChar char="•"/>
            </a:pPr>
            <a:r>
              <a:rPr lang="en-US" sz="2700" u="none">
                <a:solidFill>
                  <a:srgbClr val="014F8E"/>
                </a:solidFill>
                <a:latin typeface="Roboto"/>
              </a:rPr>
              <a:t>Step 4: Pop two operands and apply operator: 4 * 2 = 8.</a:t>
            </a:r>
          </a:p>
          <a:p>
            <a:pPr marL="582930" lvl="1" indent="-291465">
              <a:lnSpc>
                <a:spcPts val="5886"/>
              </a:lnSpc>
              <a:buFont typeface="Arial"/>
              <a:buChar char="•"/>
            </a:pPr>
            <a:r>
              <a:rPr lang="en-US" sz="2700" u="none">
                <a:solidFill>
                  <a:srgbClr val="014F8E"/>
                </a:solidFill>
                <a:latin typeface="Roboto"/>
              </a:rPr>
              <a:t>Step 5: Push the result back onto the stack: 3, 8.</a:t>
            </a:r>
          </a:p>
          <a:p>
            <a:pPr marL="582930" lvl="1" indent="-291465">
              <a:lnSpc>
                <a:spcPts val="5886"/>
              </a:lnSpc>
              <a:buFont typeface="Arial"/>
              <a:buChar char="•"/>
            </a:pPr>
            <a:r>
              <a:rPr lang="en-US" sz="2700" u="none">
                <a:solidFill>
                  <a:srgbClr val="014F8E"/>
                </a:solidFill>
                <a:latin typeface="Roboto"/>
              </a:rPr>
              <a:t>Step 6: Repeat steps 4 to 5: 1 - 5 = -4, </a:t>
            </a:r>
          </a:p>
          <a:p>
            <a:pPr>
              <a:lnSpc>
                <a:spcPts val="5886"/>
              </a:lnSpc>
            </a:pPr>
            <a:r>
              <a:rPr lang="en-US" sz="2700" u="none">
                <a:solidFill>
                  <a:srgbClr val="014F8E"/>
                </a:solidFill>
                <a:latin typeface="Roboto"/>
              </a:rPr>
              <a:t>-4 ^ 2 = 16, 8 / 16 = 0.5, 3 + 0.5 = 3.5.</a:t>
            </a:r>
          </a:p>
          <a:p>
            <a:pPr marL="582930" lvl="1" indent="-291465">
              <a:lnSpc>
                <a:spcPts val="5886"/>
              </a:lnSpc>
              <a:buFont typeface="Arial"/>
              <a:buChar char="•"/>
            </a:pPr>
            <a:r>
              <a:rPr lang="en-US" sz="2700" u="none">
                <a:solidFill>
                  <a:srgbClr val="014F8E"/>
                </a:solidFill>
                <a:latin typeface="Roboto"/>
              </a:rPr>
              <a:t>Step 7: The final result is 3.5.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8289929"/>
            <a:ext cx="3378602" cy="968371"/>
            <a:chOff x="0" y="0"/>
            <a:chExt cx="4504802" cy="1291162"/>
          </a:xfrm>
        </p:grpSpPr>
        <p:sp>
          <p:nvSpPr>
            <p:cNvPr id="7" name="AutoShape 7"/>
            <p:cNvSpPr/>
            <p:nvPr/>
          </p:nvSpPr>
          <p:spPr>
            <a:xfrm rot="5400000">
              <a:off x="1610906" y="5447"/>
              <a:ext cx="1288438" cy="1282991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5400000">
              <a:off x="0" y="0"/>
              <a:ext cx="1288438" cy="1288438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221811" y="5447"/>
              <a:ext cx="1282991" cy="128299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652193" y="0"/>
            <a:ext cx="7635807" cy="10287000"/>
          </a:xfrm>
          <a:prstGeom prst="rect">
            <a:avLst/>
          </a:prstGeom>
          <a:solidFill>
            <a:srgbClr val="FCEA00"/>
          </a:solidFill>
        </p:spPr>
      </p:sp>
      <p:sp>
        <p:nvSpPr>
          <p:cNvPr id="3" name="TextBox 3"/>
          <p:cNvSpPr txBox="1"/>
          <p:nvPr/>
        </p:nvSpPr>
        <p:spPr>
          <a:xfrm>
            <a:off x="914610" y="962025"/>
            <a:ext cx="8641321" cy="3520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359"/>
              </a:lnSpc>
            </a:pPr>
            <a:r>
              <a:rPr lang="en-US" sz="7199" spc="-71">
                <a:solidFill>
                  <a:srgbClr val="FFFFFF"/>
                </a:solidFill>
                <a:latin typeface="League Spartan Bold"/>
              </a:rPr>
              <a:t>Example of evaluating a suffix expression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1106996" y="0"/>
            <a:ext cx="1218321" cy="205214"/>
          </a:xfrm>
          <a:prstGeom prst="rect">
            <a:avLst/>
          </a:prstGeom>
          <a:solidFill>
            <a:srgbClr val="014F8E"/>
          </a:solidFill>
        </p:spPr>
      </p:sp>
      <p:sp>
        <p:nvSpPr>
          <p:cNvPr id="5" name="TextBox 5"/>
          <p:cNvSpPr txBox="1"/>
          <p:nvPr/>
        </p:nvSpPr>
        <p:spPr>
          <a:xfrm>
            <a:off x="10806515" y="933450"/>
            <a:ext cx="7327163" cy="6744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5"/>
              </a:lnSpc>
            </a:pPr>
            <a:r>
              <a:rPr lang="en-US" sz="2777" u="none">
                <a:solidFill>
                  <a:srgbClr val="014F8E"/>
                </a:solidFill>
                <a:latin typeface="Roboto"/>
              </a:rPr>
              <a:t>Suffix expression: 12 23 1 * + 29 -</a:t>
            </a:r>
          </a:p>
          <a:p>
            <a:pPr marL="599590" lvl="1" indent="-299795">
              <a:lnSpc>
                <a:spcPts val="4165"/>
              </a:lnSpc>
              <a:buFont typeface="Arial"/>
              <a:buChar char="•"/>
            </a:pPr>
            <a:r>
              <a:rPr lang="en-US" sz="2777" u="none">
                <a:solidFill>
                  <a:srgbClr val="014F8E"/>
                </a:solidFill>
                <a:latin typeface="Roboto"/>
              </a:rPr>
              <a:t>Step 1: Create an empty stack.</a:t>
            </a:r>
          </a:p>
          <a:p>
            <a:pPr marL="599590" lvl="1" indent="-299795">
              <a:lnSpc>
                <a:spcPts val="4165"/>
              </a:lnSpc>
              <a:buFont typeface="Arial"/>
              <a:buChar char="•"/>
            </a:pPr>
            <a:r>
              <a:rPr lang="en-US" sz="2777" u="none">
                <a:solidFill>
                  <a:srgbClr val="014F8E"/>
                </a:solidFill>
                <a:latin typeface="Roboto"/>
              </a:rPr>
              <a:t>Step 2: Scan the expression from left to right.</a:t>
            </a:r>
          </a:p>
          <a:p>
            <a:pPr marL="599590" lvl="1" indent="-299795">
              <a:lnSpc>
                <a:spcPts val="4165"/>
              </a:lnSpc>
              <a:buFont typeface="Arial"/>
              <a:buChar char="•"/>
            </a:pPr>
            <a:r>
              <a:rPr lang="en-US" sz="2777" u="none">
                <a:solidFill>
                  <a:srgbClr val="014F8E"/>
                </a:solidFill>
                <a:latin typeface="Roboto"/>
              </a:rPr>
              <a:t>Step 3: Push operands onto the stack: 12, 23, 1.</a:t>
            </a:r>
          </a:p>
          <a:p>
            <a:pPr marL="599590" lvl="1" indent="-299795">
              <a:lnSpc>
                <a:spcPts val="4165"/>
              </a:lnSpc>
              <a:buFont typeface="Arial"/>
              <a:buChar char="•"/>
            </a:pPr>
            <a:r>
              <a:rPr lang="en-US" sz="2777" u="none">
                <a:solidFill>
                  <a:srgbClr val="014F8E"/>
                </a:solidFill>
                <a:latin typeface="Roboto"/>
              </a:rPr>
              <a:t>Step 4: Pop two operands and apply operator: 23 * 1 = 23.</a:t>
            </a:r>
          </a:p>
          <a:p>
            <a:pPr marL="599590" lvl="1" indent="-299795">
              <a:lnSpc>
                <a:spcPts val="4165"/>
              </a:lnSpc>
              <a:buFont typeface="Arial"/>
              <a:buChar char="•"/>
            </a:pPr>
            <a:r>
              <a:rPr lang="en-US" sz="2777" u="none">
                <a:solidFill>
                  <a:srgbClr val="014F8E"/>
                </a:solidFill>
                <a:latin typeface="Roboto"/>
              </a:rPr>
              <a:t>Step 5: Push the result back onto the stack: 13, 23.</a:t>
            </a:r>
          </a:p>
          <a:p>
            <a:pPr marL="599590" lvl="1" indent="-299795">
              <a:lnSpc>
                <a:spcPts val="4165"/>
              </a:lnSpc>
              <a:buFont typeface="Arial"/>
              <a:buChar char="•"/>
            </a:pPr>
            <a:r>
              <a:rPr lang="en-US" sz="2777" u="none">
                <a:solidFill>
                  <a:srgbClr val="014F8E"/>
                </a:solidFill>
                <a:latin typeface="Roboto"/>
              </a:rPr>
              <a:t>Step 6: Repeat steps 4 to 5: 12 + 23 = 35, 35 - 29 = 6.</a:t>
            </a:r>
          </a:p>
          <a:p>
            <a:pPr marL="599590" lvl="1" indent="-299795">
              <a:lnSpc>
                <a:spcPts val="4165"/>
              </a:lnSpc>
              <a:buFont typeface="Arial"/>
              <a:buChar char="•"/>
            </a:pPr>
            <a:r>
              <a:rPr lang="en-US" sz="2777" u="none">
                <a:solidFill>
                  <a:srgbClr val="014F8E"/>
                </a:solidFill>
                <a:latin typeface="Roboto"/>
              </a:rPr>
              <a:t>Step 7: The final result is 6.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8289929"/>
            <a:ext cx="3378602" cy="968371"/>
            <a:chOff x="0" y="0"/>
            <a:chExt cx="4504802" cy="1291162"/>
          </a:xfrm>
        </p:grpSpPr>
        <p:sp>
          <p:nvSpPr>
            <p:cNvPr id="7" name="AutoShape 7"/>
            <p:cNvSpPr/>
            <p:nvPr/>
          </p:nvSpPr>
          <p:spPr>
            <a:xfrm rot="5400000">
              <a:off x="1610906" y="5447"/>
              <a:ext cx="1288438" cy="1282991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5400000">
              <a:off x="0" y="0"/>
              <a:ext cx="1288438" cy="1288438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221811" y="5447"/>
              <a:ext cx="1282991" cy="128299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007" y="1738533"/>
            <a:ext cx="6983446" cy="5884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359"/>
              </a:lnSpc>
            </a:pPr>
            <a:r>
              <a:rPr lang="en-US" sz="7199" spc="-71">
                <a:solidFill>
                  <a:srgbClr val="FFFFFF"/>
                </a:solidFill>
                <a:latin typeface="League Spartan Bold"/>
              </a:rPr>
              <a:t>Advantages of using a stack for evaluating a suffix expression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9444736" y="490514"/>
            <a:ext cx="993471" cy="167340"/>
          </a:xfrm>
          <a:prstGeom prst="rect">
            <a:avLst/>
          </a:prstGeom>
          <a:solidFill>
            <a:srgbClr val="FCEA00"/>
          </a:solidFill>
        </p:spPr>
      </p:sp>
      <p:sp>
        <p:nvSpPr>
          <p:cNvPr id="4" name="TextBox 4"/>
          <p:cNvSpPr txBox="1"/>
          <p:nvPr/>
        </p:nvSpPr>
        <p:spPr>
          <a:xfrm>
            <a:off x="7884857" y="687122"/>
            <a:ext cx="10024541" cy="790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FFFFFF"/>
                </a:solidFill>
                <a:latin typeface="Roboto"/>
              </a:rPr>
              <a:t>Evaluating a suffix expression using a stack is a highly efficient and simple approach with several advantages. 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FFFFFF"/>
              </a:solidFill>
              <a:latin typeface="Roboto"/>
            </a:endParaRPr>
          </a:p>
          <a:p>
            <a:pPr marL="539751" lvl="1" indent="-269876">
              <a:lnSpc>
                <a:spcPts val="46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Roboto"/>
              </a:rPr>
              <a:t>Stack operations have a time complexity of O(1), making it quick and easy to push and pop values during evaluation. </a:t>
            </a:r>
          </a:p>
          <a:p>
            <a:pPr marL="539751" lvl="1" indent="-269876">
              <a:lnSpc>
                <a:spcPts val="46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Roboto"/>
              </a:rPr>
              <a:t>The algorithm is straightforward and flexible, allowing for the use of multiple operators and operands in a single expression. </a:t>
            </a:r>
          </a:p>
          <a:p>
            <a:pPr marL="539751" lvl="1" indent="-269876">
              <a:lnSpc>
                <a:spcPts val="46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Roboto"/>
              </a:rPr>
              <a:t>Using a stack also requires less memory than other methods, as intermediate values are stored on the stack rather than in memory. </a:t>
            </a:r>
          </a:p>
          <a:p>
            <a:pPr marL="539751" lvl="1" indent="-269876">
              <a:lnSpc>
                <a:spcPts val="46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Roboto"/>
              </a:rPr>
              <a:t>Furthermore, the avoidance of recursive function calls prevents stack overflow errors that can occur when evaluating infix expressions using recursion. 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FFFFFF"/>
                </a:solidFill>
                <a:latin typeface="Roboto"/>
              </a:rPr>
              <a:t>Overall, using a stack for evaluating a suffix expression is an effective and advantageous method.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9009491"/>
            <a:ext cx="16230600" cy="1140661"/>
            <a:chOff x="0" y="0"/>
            <a:chExt cx="21640800" cy="152088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5400000">
              <a:off x="5487251" y="0"/>
              <a:ext cx="1520881" cy="1520881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7316334" y="0"/>
              <a:ext cx="1520881" cy="1520881"/>
            </a:xfrm>
            <a:prstGeom prst="rect">
              <a:avLst/>
            </a:prstGeom>
          </p:spPr>
        </p:pic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 rot="5400000">
              <a:off x="1829084" y="0"/>
              <a:ext cx="1520881" cy="1520881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3658167" y="0"/>
              <a:ext cx="1520881" cy="1520881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0" y="0"/>
              <a:ext cx="1520881" cy="1520881"/>
            </a:xfrm>
            <a:prstGeom prst="rect">
              <a:avLst/>
            </a:prstGeom>
          </p:spPr>
        </p:pic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 rot="5400000">
              <a:off x="9145418" y="0"/>
              <a:ext cx="1520881" cy="1520881"/>
              <a:chOff x="0" y="0"/>
              <a:chExt cx="1708150" cy="170815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74501" y="0"/>
              <a:ext cx="1520881" cy="1520881"/>
            </a:xfrm>
            <a:prstGeom prst="rect">
              <a:avLst/>
            </a:prstGeom>
          </p:spPr>
        </p:pic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 rot="5400000">
              <a:off x="12803585" y="0"/>
              <a:ext cx="1520881" cy="1520881"/>
              <a:chOff x="0" y="0"/>
              <a:chExt cx="1708150" cy="170815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4632668" y="0"/>
              <a:ext cx="1520881" cy="1520881"/>
            </a:xfrm>
            <a:prstGeom prst="rect">
              <a:avLst/>
            </a:prstGeom>
          </p:spPr>
        </p:pic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 rot="5400000">
              <a:off x="16461752" y="0"/>
              <a:ext cx="1520881" cy="1520881"/>
              <a:chOff x="0" y="0"/>
              <a:chExt cx="1708150" cy="170815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8290835" y="0"/>
              <a:ext cx="1520881" cy="1520881"/>
            </a:xfrm>
            <a:prstGeom prst="rect">
              <a:avLst/>
            </a:prstGeom>
          </p:spPr>
        </p:pic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 rot="5400000">
              <a:off x="20119919" y="0"/>
              <a:ext cx="1520881" cy="1520881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6867" y="794171"/>
            <a:ext cx="9228451" cy="1157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359"/>
              </a:lnSpc>
            </a:pPr>
            <a:r>
              <a:rPr lang="en-US" sz="7199" spc="-71">
                <a:solidFill>
                  <a:srgbClr val="FFFFFF"/>
                </a:solidFill>
                <a:latin typeface="League Spartan Bold"/>
              </a:rPr>
              <a:t>Conclusion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11002063" y="1028700"/>
            <a:ext cx="993471" cy="167340"/>
          </a:xfrm>
          <a:prstGeom prst="rect">
            <a:avLst/>
          </a:prstGeom>
          <a:solidFill>
            <a:srgbClr val="FCEA00"/>
          </a:solidFill>
        </p:spPr>
      </p:sp>
      <p:sp>
        <p:nvSpPr>
          <p:cNvPr id="4" name="TextBox 4"/>
          <p:cNvSpPr txBox="1"/>
          <p:nvPr/>
        </p:nvSpPr>
        <p:spPr>
          <a:xfrm>
            <a:off x="836867" y="2165424"/>
            <a:ext cx="17114528" cy="5879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0"/>
              </a:lnSpc>
            </a:pPr>
            <a:r>
              <a:rPr lang="en-US" sz="3282">
                <a:solidFill>
                  <a:srgbClr val="FFFFFF"/>
                </a:solidFill>
                <a:latin typeface="Roboto"/>
              </a:rPr>
              <a:t>W</a:t>
            </a:r>
            <a:r>
              <a:rPr lang="en-US" sz="3282" u="none">
                <a:solidFill>
                  <a:srgbClr val="FFFFFF"/>
                </a:solidFill>
                <a:latin typeface="Roboto"/>
              </a:rPr>
              <a:t>e can evaluate a suffix expression using a stack.</a:t>
            </a:r>
          </a:p>
          <a:p>
            <a:pPr>
              <a:lnSpc>
                <a:spcPts val="4660"/>
              </a:lnSpc>
            </a:pPr>
            <a:endParaRPr lang="en-US" sz="3282" u="none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4660"/>
              </a:lnSpc>
            </a:pPr>
            <a:r>
              <a:rPr lang="en-US" sz="3282" u="none">
                <a:solidFill>
                  <a:srgbClr val="FFFFFF"/>
                </a:solidFill>
                <a:latin typeface="Roboto"/>
              </a:rPr>
              <a:t>Final thoughts: The stack data structure is a powerful tool for solving problems in computer science and is widely used in algorithms and data structures. Its simplicity and efficiency make it a go-to choice for managing function calls, tracking program execution, and implementing undo-redo functionality. With its last-in-first-out (LIFO) nature, the stack allows for intuitive and elegant solutions to various challenges, such as expression evaluation, depth-first search, and backtracking algorithms. From parsing arithmetic expressions to implementing web browser history, the stack proves its versatility and indispensability in the realm of computer science.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8687970"/>
            <a:ext cx="16230600" cy="1140661"/>
            <a:chOff x="0" y="0"/>
            <a:chExt cx="21640800" cy="152088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5400000">
              <a:off x="5487251" y="0"/>
              <a:ext cx="1520881" cy="1520881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7316334" y="0"/>
              <a:ext cx="1520881" cy="1520881"/>
            </a:xfrm>
            <a:prstGeom prst="rect">
              <a:avLst/>
            </a:prstGeom>
          </p:spPr>
        </p:pic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 rot="5400000">
              <a:off x="1829084" y="0"/>
              <a:ext cx="1520881" cy="1520881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3658167" y="0"/>
              <a:ext cx="1520881" cy="1520881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0" y="0"/>
              <a:ext cx="1520881" cy="1520881"/>
            </a:xfrm>
            <a:prstGeom prst="rect">
              <a:avLst/>
            </a:prstGeom>
          </p:spPr>
        </p:pic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 rot="5400000">
              <a:off x="9145418" y="0"/>
              <a:ext cx="1520881" cy="1520881"/>
              <a:chOff x="0" y="0"/>
              <a:chExt cx="1708150" cy="170815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74501" y="0"/>
              <a:ext cx="1520881" cy="1520881"/>
            </a:xfrm>
            <a:prstGeom prst="rect">
              <a:avLst/>
            </a:prstGeom>
          </p:spPr>
        </p:pic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 rot="5400000">
              <a:off x="12803585" y="0"/>
              <a:ext cx="1520881" cy="1520881"/>
              <a:chOff x="0" y="0"/>
              <a:chExt cx="1708150" cy="170815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4632668" y="0"/>
              <a:ext cx="1520881" cy="1520881"/>
            </a:xfrm>
            <a:prstGeom prst="rect">
              <a:avLst/>
            </a:prstGeom>
          </p:spPr>
        </p:pic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 rot="5400000">
              <a:off x="16461752" y="0"/>
              <a:ext cx="1520881" cy="1520881"/>
              <a:chOff x="0" y="0"/>
              <a:chExt cx="1708150" cy="170815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8290835" y="0"/>
              <a:ext cx="1520881" cy="1520881"/>
            </a:xfrm>
            <a:prstGeom prst="rect">
              <a:avLst/>
            </a:prstGeom>
          </p:spPr>
        </p:pic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 rot="5400000">
              <a:off x="20119919" y="0"/>
              <a:ext cx="1520881" cy="1520881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682</Words>
  <Application>Microsoft Office PowerPoint</Application>
  <PresentationFormat>Custom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League Spartan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evaluate a suffix expression (using a stack)?</dc:title>
  <cp:lastModifiedBy>Huy Nhật</cp:lastModifiedBy>
  <cp:revision>3</cp:revision>
  <dcterms:created xsi:type="dcterms:W3CDTF">2006-08-16T00:00:00Z</dcterms:created>
  <dcterms:modified xsi:type="dcterms:W3CDTF">2023-05-13T04:54:47Z</dcterms:modified>
  <dc:identifier>DAFikFbNNoA</dc:identifier>
</cp:coreProperties>
</file>