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2" r:id="rId17"/>
    <p:sldId id="273" r:id="rId18"/>
    <p:sldId id="278" r:id="rId19"/>
    <p:sldId id="274" r:id="rId20"/>
    <p:sldId id="279" r:id="rId21"/>
    <p:sldId id="275" r:id="rId22"/>
    <p:sldId id="280" r:id="rId23"/>
    <p:sldId id="276" r:id="rId24"/>
    <p:sldId id="281" r:id="rId25"/>
    <p:sldId id="271"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13"/>
    <p:restoredTop sz="94716"/>
  </p:normalViewPr>
  <p:slideViewPr>
    <p:cSldViewPr snapToGrid="0">
      <p:cViewPr varScale="1">
        <p:scale>
          <a:sx n="147" d="100"/>
          <a:sy n="147" d="100"/>
        </p:scale>
        <p:origin x="224"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3E218C-5C79-45E2-B1F1-0587CCCB403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7439281-3F4C-40DD-AC9A-78EDF9FAC590}">
      <dgm:prSet/>
      <dgm:spPr/>
      <dgm:t>
        <a:bodyPr/>
        <a:lstStyle/>
        <a:p>
          <a:r>
            <a:rPr lang="en-IN" b="0" i="0"/>
            <a:t>To analyze the trends in GitHub repositories based on daily updates.</a:t>
          </a:r>
          <a:endParaRPr lang="en-US"/>
        </a:p>
      </dgm:t>
    </dgm:pt>
    <dgm:pt modelId="{6CD63C92-06DC-4972-95CC-69CB8BD3739D}" type="parTrans" cxnId="{A47BF572-1320-468C-AF88-2BA0F7330F09}">
      <dgm:prSet/>
      <dgm:spPr/>
      <dgm:t>
        <a:bodyPr/>
        <a:lstStyle/>
        <a:p>
          <a:endParaRPr lang="en-US"/>
        </a:p>
      </dgm:t>
    </dgm:pt>
    <dgm:pt modelId="{39D35D38-09DB-49F0-B56A-75ADE826A522}" type="sibTrans" cxnId="{A47BF572-1320-468C-AF88-2BA0F7330F09}">
      <dgm:prSet/>
      <dgm:spPr/>
      <dgm:t>
        <a:bodyPr/>
        <a:lstStyle/>
        <a:p>
          <a:endParaRPr lang="en-US"/>
        </a:p>
      </dgm:t>
    </dgm:pt>
    <dgm:pt modelId="{80595B2C-39FE-4200-925F-29797147F3F0}">
      <dgm:prSet/>
      <dgm:spPr/>
      <dgm:t>
        <a:bodyPr/>
        <a:lstStyle/>
        <a:p>
          <a:r>
            <a:rPr lang="en-IN" b="0" i="0"/>
            <a:t>To identify the most popular programming languages and technologies.</a:t>
          </a:r>
          <a:endParaRPr lang="en-US"/>
        </a:p>
      </dgm:t>
    </dgm:pt>
    <dgm:pt modelId="{2837B2DD-0838-4AD8-9157-F699B77A70F1}" type="parTrans" cxnId="{BB412B05-3C1D-4BB7-89FD-0023DC813055}">
      <dgm:prSet/>
      <dgm:spPr/>
      <dgm:t>
        <a:bodyPr/>
        <a:lstStyle/>
        <a:p>
          <a:endParaRPr lang="en-US"/>
        </a:p>
      </dgm:t>
    </dgm:pt>
    <dgm:pt modelId="{781C067B-D489-4118-9304-350352619A20}" type="sibTrans" cxnId="{BB412B05-3C1D-4BB7-89FD-0023DC813055}">
      <dgm:prSet/>
      <dgm:spPr/>
      <dgm:t>
        <a:bodyPr/>
        <a:lstStyle/>
        <a:p>
          <a:endParaRPr lang="en-US"/>
        </a:p>
      </dgm:t>
    </dgm:pt>
    <dgm:pt modelId="{C67A43F9-3448-4CAE-9C3A-D80ADD753488}">
      <dgm:prSet/>
      <dgm:spPr/>
      <dgm:t>
        <a:bodyPr/>
        <a:lstStyle/>
        <a:p>
          <a:r>
            <a:rPr lang="en-IN" b="0" i="0"/>
            <a:t>To explore the relationship between repository features (stars, forks, etc.) and their popularity.</a:t>
          </a:r>
          <a:endParaRPr lang="en-US"/>
        </a:p>
      </dgm:t>
    </dgm:pt>
    <dgm:pt modelId="{724ED036-E828-4475-BCE4-84EC66A6DCC2}" type="parTrans" cxnId="{0C67DD8A-D234-4EBB-89AE-B86B27A18F79}">
      <dgm:prSet/>
      <dgm:spPr/>
      <dgm:t>
        <a:bodyPr/>
        <a:lstStyle/>
        <a:p>
          <a:endParaRPr lang="en-US"/>
        </a:p>
      </dgm:t>
    </dgm:pt>
    <dgm:pt modelId="{52E4B0F5-52D6-44DE-9DBF-7ABC7F7157BB}" type="sibTrans" cxnId="{0C67DD8A-D234-4EBB-89AE-B86B27A18F79}">
      <dgm:prSet/>
      <dgm:spPr/>
      <dgm:t>
        <a:bodyPr/>
        <a:lstStyle/>
        <a:p>
          <a:endParaRPr lang="en-US"/>
        </a:p>
      </dgm:t>
    </dgm:pt>
    <dgm:pt modelId="{E49C2D45-541F-4A83-B40E-AD30B5CC334B}">
      <dgm:prSet/>
      <dgm:spPr/>
      <dgm:t>
        <a:bodyPr/>
        <a:lstStyle/>
        <a:p>
          <a:r>
            <a:rPr lang="en-IN" b="0" i="0"/>
            <a:t>To visualize trends over time and provide actionable insights for developers and organizations.</a:t>
          </a:r>
          <a:endParaRPr lang="en-US"/>
        </a:p>
      </dgm:t>
    </dgm:pt>
    <dgm:pt modelId="{2D00B347-CFE3-4C06-9A8D-BAC4AD6532B7}" type="parTrans" cxnId="{A8EEF106-D694-46E9-BDF5-57EA36A466A8}">
      <dgm:prSet/>
      <dgm:spPr/>
      <dgm:t>
        <a:bodyPr/>
        <a:lstStyle/>
        <a:p>
          <a:endParaRPr lang="en-US"/>
        </a:p>
      </dgm:t>
    </dgm:pt>
    <dgm:pt modelId="{02AA5BD3-CCF2-495D-8610-E0A42AE52C85}" type="sibTrans" cxnId="{A8EEF106-D694-46E9-BDF5-57EA36A466A8}">
      <dgm:prSet/>
      <dgm:spPr/>
      <dgm:t>
        <a:bodyPr/>
        <a:lstStyle/>
        <a:p>
          <a:endParaRPr lang="en-US"/>
        </a:p>
      </dgm:t>
    </dgm:pt>
    <dgm:pt modelId="{607B683F-B2ED-4FCA-87A1-AAB0C04E9B97}" type="pres">
      <dgm:prSet presAssocID="{FD3E218C-5C79-45E2-B1F1-0587CCCB4031}" presName="root" presStyleCnt="0">
        <dgm:presLayoutVars>
          <dgm:dir/>
          <dgm:resizeHandles val="exact"/>
        </dgm:presLayoutVars>
      </dgm:prSet>
      <dgm:spPr/>
    </dgm:pt>
    <dgm:pt modelId="{B0EEC16E-3445-44BD-8F35-0D8BED2E2793}" type="pres">
      <dgm:prSet presAssocID="{07439281-3F4C-40DD-AC9A-78EDF9FAC590}" presName="compNode" presStyleCnt="0"/>
      <dgm:spPr/>
    </dgm:pt>
    <dgm:pt modelId="{5AC8CDE7-237F-47C1-A75C-2243335EF0DB}" type="pres">
      <dgm:prSet presAssocID="{07439281-3F4C-40DD-AC9A-78EDF9FAC590}" presName="bgRect" presStyleLbl="bgShp" presStyleIdx="0" presStyleCnt="4" custLinFactNeighborX="-77791" custLinFactNeighborY="9099"/>
      <dgm:spPr/>
    </dgm:pt>
    <dgm:pt modelId="{F4C9660A-2BA4-4A61-8AE2-0F84ADAE8E4C}" type="pres">
      <dgm:prSet presAssocID="{07439281-3F4C-40DD-AC9A-78EDF9FAC59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388EB25F-11C3-4C4B-B008-23A8CF3FF8A7}" type="pres">
      <dgm:prSet presAssocID="{07439281-3F4C-40DD-AC9A-78EDF9FAC590}" presName="spaceRect" presStyleCnt="0"/>
      <dgm:spPr/>
    </dgm:pt>
    <dgm:pt modelId="{17BF614F-6252-47EE-9592-E72AE23F5F06}" type="pres">
      <dgm:prSet presAssocID="{07439281-3F4C-40DD-AC9A-78EDF9FAC590}" presName="parTx" presStyleLbl="revTx" presStyleIdx="0" presStyleCnt="4">
        <dgm:presLayoutVars>
          <dgm:chMax val="0"/>
          <dgm:chPref val="0"/>
        </dgm:presLayoutVars>
      </dgm:prSet>
      <dgm:spPr/>
    </dgm:pt>
    <dgm:pt modelId="{B2F07CD7-385C-44B1-9E19-4BAE8E68FF6D}" type="pres">
      <dgm:prSet presAssocID="{39D35D38-09DB-49F0-B56A-75ADE826A522}" presName="sibTrans" presStyleCnt="0"/>
      <dgm:spPr/>
    </dgm:pt>
    <dgm:pt modelId="{6B62CF4E-6D02-460F-9FE6-B38FE35989DA}" type="pres">
      <dgm:prSet presAssocID="{80595B2C-39FE-4200-925F-29797147F3F0}" presName="compNode" presStyleCnt="0"/>
      <dgm:spPr/>
    </dgm:pt>
    <dgm:pt modelId="{B4606355-E245-40F2-8A3E-9C45BA37EA8A}" type="pres">
      <dgm:prSet presAssocID="{80595B2C-39FE-4200-925F-29797147F3F0}" presName="bgRect" presStyleLbl="bgShp" presStyleIdx="1" presStyleCnt="4"/>
      <dgm:spPr/>
    </dgm:pt>
    <dgm:pt modelId="{5CF49C7C-548C-49BC-A10E-4DE565520E06}" type="pres">
      <dgm:prSet presAssocID="{80595B2C-39FE-4200-925F-29797147F3F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D9B827B5-7629-4F70-9B9A-2465F0762627}" type="pres">
      <dgm:prSet presAssocID="{80595B2C-39FE-4200-925F-29797147F3F0}" presName="spaceRect" presStyleCnt="0"/>
      <dgm:spPr/>
    </dgm:pt>
    <dgm:pt modelId="{3B5BFBA7-1D39-4959-A2EA-D6D5AA13CAD2}" type="pres">
      <dgm:prSet presAssocID="{80595B2C-39FE-4200-925F-29797147F3F0}" presName="parTx" presStyleLbl="revTx" presStyleIdx="1" presStyleCnt="4">
        <dgm:presLayoutVars>
          <dgm:chMax val="0"/>
          <dgm:chPref val="0"/>
        </dgm:presLayoutVars>
      </dgm:prSet>
      <dgm:spPr/>
    </dgm:pt>
    <dgm:pt modelId="{26F82E73-B824-4F8D-90CB-2627DDB1D143}" type="pres">
      <dgm:prSet presAssocID="{781C067B-D489-4118-9304-350352619A20}" presName="sibTrans" presStyleCnt="0"/>
      <dgm:spPr/>
    </dgm:pt>
    <dgm:pt modelId="{0C921F06-9D63-430C-BEBE-2A30824350A8}" type="pres">
      <dgm:prSet presAssocID="{C67A43F9-3448-4CAE-9C3A-D80ADD753488}" presName="compNode" presStyleCnt="0"/>
      <dgm:spPr/>
    </dgm:pt>
    <dgm:pt modelId="{E936C97F-2BA0-4C5D-8F42-0137EE1C3BF3}" type="pres">
      <dgm:prSet presAssocID="{C67A43F9-3448-4CAE-9C3A-D80ADD753488}" presName="bgRect" presStyleLbl="bgShp" presStyleIdx="2" presStyleCnt="4"/>
      <dgm:spPr/>
    </dgm:pt>
    <dgm:pt modelId="{4377CD5D-7B13-4D12-918D-4255652F8FC7}" type="pres">
      <dgm:prSet presAssocID="{C67A43F9-3448-4CAE-9C3A-D80ADD7534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rcles with Lines"/>
        </a:ext>
      </dgm:extLst>
    </dgm:pt>
    <dgm:pt modelId="{AFCE0DFD-1755-4C09-8CDE-F32693253A86}" type="pres">
      <dgm:prSet presAssocID="{C67A43F9-3448-4CAE-9C3A-D80ADD753488}" presName="spaceRect" presStyleCnt="0"/>
      <dgm:spPr/>
    </dgm:pt>
    <dgm:pt modelId="{F011721E-8B1D-4BC9-BEB2-90B69754519B}" type="pres">
      <dgm:prSet presAssocID="{C67A43F9-3448-4CAE-9C3A-D80ADD753488}" presName="parTx" presStyleLbl="revTx" presStyleIdx="2" presStyleCnt="4">
        <dgm:presLayoutVars>
          <dgm:chMax val="0"/>
          <dgm:chPref val="0"/>
        </dgm:presLayoutVars>
      </dgm:prSet>
      <dgm:spPr/>
    </dgm:pt>
    <dgm:pt modelId="{016368F2-13D3-4746-B4D3-A42C20EC019F}" type="pres">
      <dgm:prSet presAssocID="{52E4B0F5-52D6-44DE-9DBF-7ABC7F7157BB}" presName="sibTrans" presStyleCnt="0"/>
      <dgm:spPr/>
    </dgm:pt>
    <dgm:pt modelId="{1EA7775A-977F-47AE-BFCE-A9E7231E96F1}" type="pres">
      <dgm:prSet presAssocID="{E49C2D45-541F-4A83-B40E-AD30B5CC334B}" presName="compNode" presStyleCnt="0"/>
      <dgm:spPr/>
    </dgm:pt>
    <dgm:pt modelId="{A40FCBED-049A-4EEF-B74E-4E97ACA474CF}" type="pres">
      <dgm:prSet presAssocID="{E49C2D45-541F-4A83-B40E-AD30B5CC334B}" presName="bgRect" presStyleLbl="bgShp" presStyleIdx="3" presStyleCnt="4"/>
      <dgm:spPr/>
    </dgm:pt>
    <dgm:pt modelId="{37C9C5EF-E01F-440C-AA7D-93E8B62CF003}" type="pres">
      <dgm:prSet presAssocID="{E49C2D45-541F-4A83-B40E-AD30B5CC33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2B8EB1A6-A5A0-4839-B595-51A646358441}" type="pres">
      <dgm:prSet presAssocID="{E49C2D45-541F-4A83-B40E-AD30B5CC334B}" presName="spaceRect" presStyleCnt="0"/>
      <dgm:spPr/>
    </dgm:pt>
    <dgm:pt modelId="{31F0817A-3B82-440C-A7F4-2B8B64217F86}" type="pres">
      <dgm:prSet presAssocID="{E49C2D45-541F-4A83-B40E-AD30B5CC334B}" presName="parTx" presStyleLbl="revTx" presStyleIdx="3" presStyleCnt="4">
        <dgm:presLayoutVars>
          <dgm:chMax val="0"/>
          <dgm:chPref val="0"/>
        </dgm:presLayoutVars>
      </dgm:prSet>
      <dgm:spPr/>
    </dgm:pt>
  </dgm:ptLst>
  <dgm:cxnLst>
    <dgm:cxn modelId="{BB412B05-3C1D-4BB7-89FD-0023DC813055}" srcId="{FD3E218C-5C79-45E2-B1F1-0587CCCB4031}" destId="{80595B2C-39FE-4200-925F-29797147F3F0}" srcOrd="1" destOrd="0" parTransId="{2837B2DD-0838-4AD8-9157-F699B77A70F1}" sibTransId="{781C067B-D489-4118-9304-350352619A20}"/>
    <dgm:cxn modelId="{A8EEF106-D694-46E9-BDF5-57EA36A466A8}" srcId="{FD3E218C-5C79-45E2-B1F1-0587CCCB4031}" destId="{E49C2D45-541F-4A83-B40E-AD30B5CC334B}" srcOrd="3" destOrd="0" parTransId="{2D00B347-CFE3-4C06-9A8D-BAC4AD6532B7}" sibTransId="{02AA5BD3-CCF2-495D-8610-E0A42AE52C85}"/>
    <dgm:cxn modelId="{99EC033C-BB28-4CDE-8C1E-B8204118252D}" type="presOf" srcId="{C67A43F9-3448-4CAE-9C3A-D80ADD753488}" destId="{F011721E-8B1D-4BC9-BEB2-90B69754519B}" srcOrd="0" destOrd="0" presId="urn:microsoft.com/office/officeart/2018/2/layout/IconVerticalSolidList"/>
    <dgm:cxn modelId="{D585E46E-E358-440C-8A87-452609986935}" type="presOf" srcId="{FD3E218C-5C79-45E2-B1F1-0587CCCB4031}" destId="{607B683F-B2ED-4FCA-87A1-AAB0C04E9B97}" srcOrd="0" destOrd="0" presId="urn:microsoft.com/office/officeart/2018/2/layout/IconVerticalSolidList"/>
    <dgm:cxn modelId="{A47BF572-1320-468C-AF88-2BA0F7330F09}" srcId="{FD3E218C-5C79-45E2-B1F1-0587CCCB4031}" destId="{07439281-3F4C-40DD-AC9A-78EDF9FAC590}" srcOrd="0" destOrd="0" parTransId="{6CD63C92-06DC-4972-95CC-69CB8BD3739D}" sibTransId="{39D35D38-09DB-49F0-B56A-75ADE826A522}"/>
    <dgm:cxn modelId="{4375EE83-21CD-4A27-820F-29EBB54A9F8C}" type="presOf" srcId="{07439281-3F4C-40DD-AC9A-78EDF9FAC590}" destId="{17BF614F-6252-47EE-9592-E72AE23F5F06}" srcOrd="0" destOrd="0" presId="urn:microsoft.com/office/officeart/2018/2/layout/IconVerticalSolidList"/>
    <dgm:cxn modelId="{0C67DD8A-D234-4EBB-89AE-B86B27A18F79}" srcId="{FD3E218C-5C79-45E2-B1F1-0587CCCB4031}" destId="{C67A43F9-3448-4CAE-9C3A-D80ADD753488}" srcOrd="2" destOrd="0" parTransId="{724ED036-E828-4475-BCE4-84EC66A6DCC2}" sibTransId="{52E4B0F5-52D6-44DE-9DBF-7ABC7F7157BB}"/>
    <dgm:cxn modelId="{67C139A8-FBE5-46D3-A1B6-0B57AAD59230}" type="presOf" srcId="{E49C2D45-541F-4A83-B40E-AD30B5CC334B}" destId="{31F0817A-3B82-440C-A7F4-2B8B64217F86}" srcOrd="0" destOrd="0" presId="urn:microsoft.com/office/officeart/2018/2/layout/IconVerticalSolidList"/>
    <dgm:cxn modelId="{7F6722AE-3B0F-41CC-A342-F00FABEBF24C}" type="presOf" srcId="{80595B2C-39FE-4200-925F-29797147F3F0}" destId="{3B5BFBA7-1D39-4959-A2EA-D6D5AA13CAD2}" srcOrd="0" destOrd="0" presId="urn:microsoft.com/office/officeart/2018/2/layout/IconVerticalSolidList"/>
    <dgm:cxn modelId="{5CADE4A4-B575-4E5B-8849-0DB2831CFA24}" type="presParOf" srcId="{607B683F-B2ED-4FCA-87A1-AAB0C04E9B97}" destId="{B0EEC16E-3445-44BD-8F35-0D8BED2E2793}" srcOrd="0" destOrd="0" presId="urn:microsoft.com/office/officeart/2018/2/layout/IconVerticalSolidList"/>
    <dgm:cxn modelId="{E4A96385-8F69-42DE-8F7F-4521895D7850}" type="presParOf" srcId="{B0EEC16E-3445-44BD-8F35-0D8BED2E2793}" destId="{5AC8CDE7-237F-47C1-A75C-2243335EF0DB}" srcOrd="0" destOrd="0" presId="urn:microsoft.com/office/officeart/2018/2/layout/IconVerticalSolidList"/>
    <dgm:cxn modelId="{40F3E603-2C73-4310-A815-88F808A2D65B}" type="presParOf" srcId="{B0EEC16E-3445-44BD-8F35-0D8BED2E2793}" destId="{F4C9660A-2BA4-4A61-8AE2-0F84ADAE8E4C}" srcOrd="1" destOrd="0" presId="urn:microsoft.com/office/officeart/2018/2/layout/IconVerticalSolidList"/>
    <dgm:cxn modelId="{C7D349F2-3977-4628-A1D1-2D9A41A7D645}" type="presParOf" srcId="{B0EEC16E-3445-44BD-8F35-0D8BED2E2793}" destId="{388EB25F-11C3-4C4B-B008-23A8CF3FF8A7}" srcOrd="2" destOrd="0" presId="urn:microsoft.com/office/officeart/2018/2/layout/IconVerticalSolidList"/>
    <dgm:cxn modelId="{955BAC97-5A6F-4B0F-9DCA-0489CBD80206}" type="presParOf" srcId="{B0EEC16E-3445-44BD-8F35-0D8BED2E2793}" destId="{17BF614F-6252-47EE-9592-E72AE23F5F06}" srcOrd="3" destOrd="0" presId="urn:microsoft.com/office/officeart/2018/2/layout/IconVerticalSolidList"/>
    <dgm:cxn modelId="{EA7395D2-B5E2-46D8-8C79-35224E15EF56}" type="presParOf" srcId="{607B683F-B2ED-4FCA-87A1-AAB0C04E9B97}" destId="{B2F07CD7-385C-44B1-9E19-4BAE8E68FF6D}" srcOrd="1" destOrd="0" presId="urn:microsoft.com/office/officeart/2018/2/layout/IconVerticalSolidList"/>
    <dgm:cxn modelId="{09BD355F-8D55-41FD-9FAC-2055261A277F}" type="presParOf" srcId="{607B683F-B2ED-4FCA-87A1-AAB0C04E9B97}" destId="{6B62CF4E-6D02-460F-9FE6-B38FE35989DA}" srcOrd="2" destOrd="0" presId="urn:microsoft.com/office/officeart/2018/2/layout/IconVerticalSolidList"/>
    <dgm:cxn modelId="{2C7BCE1E-7B75-4F51-B84E-BF99853B05B4}" type="presParOf" srcId="{6B62CF4E-6D02-460F-9FE6-B38FE35989DA}" destId="{B4606355-E245-40F2-8A3E-9C45BA37EA8A}" srcOrd="0" destOrd="0" presId="urn:microsoft.com/office/officeart/2018/2/layout/IconVerticalSolidList"/>
    <dgm:cxn modelId="{26577386-6BC8-4A5F-B08F-1CFC158E2217}" type="presParOf" srcId="{6B62CF4E-6D02-460F-9FE6-B38FE35989DA}" destId="{5CF49C7C-548C-49BC-A10E-4DE565520E06}" srcOrd="1" destOrd="0" presId="urn:microsoft.com/office/officeart/2018/2/layout/IconVerticalSolidList"/>
    <dgm:cxn modelId="{E3DB0835-CF2E-4CAC-A38E-617F5DB1B722}" type="presParOf" srcId="{6B62CF4E-6D02-460F-9FE6-B38FE35989DA}" destId="{D9B827B5-7629-4F70-9B9A-2465F0762627}" srcOrd="2" destOrd="0" presId="urn:microsoft.com/office/officeart/2018/2/layout/IconVerticalSolidList"/>
    <dgm:cxn modelId="{4FC63768-3F04-4FEA-ACCA-165A3776DAA4}" type="presParOf" srcId="{6B62CF4E-6D02-460F-9FE6-B38FE35989DA}" destId="{3B5BFBA7-1D39-4959-A2EA-D6D5AA13CAD2}" srcOrd="3" destOrd="0" presId="urn:microsoft.com/office/officeart/2018/2/layout/IconVerticalSolidList"/>
    <dgm:cxn modelId="{B17BBD99-3495-4E27-9DBE-DDC3B7FCAD99}" type="presParOf" srcId="{607B683F-B2ED-4FCA-87A1-AAB0C04E9B97}" destId="{26F82E73-B824-4F8D-90CB-2627DDB1D143}" srcOrd="3" destOrd="0" presId="urn:microsoft.com/office/officeart/2018/2/layout/IconVerticalSolidList"/>
    <dgm:cxn modelId="{83DB8578-7BFB-490D-84E9-28550B447B88}" type="presParOf" srcId="{607B683F-B2ED-4FCA-87A1-AAB0C04E9B97}" destId="{0C921F06-9D63-430C-BEBE-2A30824350A8}" srcOrd="4" destOrd="0" presId="urn:microsoft.com/office/officeart/2018/2/layout/IconVerticalSolidList"/>
    <dgm:cxn modelId="{2182F629-9DA1-4502-A4BC-ACCA2D765938}" type="presParOf" srcId="{0C921F06-9D63-430C-BEBE-2A30824350A8}" destId="{E936C97F-2BA0-4C5D-8F42-0137EE1C3BF3}" srcOrd="0" destOrd="0" presId="urn:microsoft.com/office/officeart/2018/2/layout/IconVerticalSolidList"/>
    <dgm:cxn modelId="{A1B730F6-2EE1-4B4B-9E0F-1496ADC2D1A5}" type="presParOf" srcId="{0C921F06-9D63-430C-BEBE-2A30824350A8}" destId="{4377CD5D-7B13-4D12-918D-4255652F8FC7}" srcOrd="1" destOrd="0" presId="urn:microsoft.com/office/officeart/2018/2/layout/IconVerticalSolidList"/>
    <dgm:cxn modelId="{1F190019-80D7-4492-AA79-106E3F25125B}" type="presParOf" srcId="{0C921F06-9D63-430C-BEBE-2A30824350A8}" destId="{AFCE0DFD-1755-4C09-8CDE-F32693253A86}" srcOrd="2" destOrd="0" presId="urn:microsoft.com/office/officeart/2018/2/layout/IconVerticalSolidList"/>
    <dgm:cxn modelId="{00BEC8A8-26EB-4D25-B2DA-C8464DB2C904}" type="presParOf" srcId="{0C921F06-9D63-430C-BEBE-2A30824350A8}" destId="{F011721E-8B1D-4BC9-BEB2-90B69754519B}" srcOrd="3" destOrd="0" presId="urn:microsoft.com/office/officeart/2018/2/layout/IconVerticalSolidList"/>
    <dgm:cxn modelId="{FA9F63F9-C32D-4690-AF87-152611ED1FCA}" type="presParOf" srcId="{607B683F-B2ED-4FCA-87A1-AAB0C04E9B97}" destId="{016368F2-13D3-4746-B4D3-A42C20EC019F}" srcOrd="5" destOrd="0" presId="urn:microsoft.com/office/officeart/2018/2/layout/IconVerticalSolidList"/>
    <dgm:cxn modelId="{3AAAA29E-95D5-4441-98B5-F8C821136D32}" type="presParOf" srcId="{607B683F-B2ED-4FCA-87A1-AAB0C04E9B97}" destId="{1EA7775A-977F-47AE-BFCE-A9E7231E96F1}" srcOrd="6" destOrd="0" presId="urn:microsoft.com/office/officeart/2018/2/layout/IconVerticalSolidList"/>
    <dgm:cxn modelId="{1EE7A508-FF16-439E-877A-216B9AFD4F13}" type="presParOf" srcId="{1EA7775A-977F-47AE-BFCE-A9E7231E96F1}" destId="{A40FCBED-049A-4EEF-B74E-4E97ACA474CF}" srcOrd="0" destOrd="0" presId="urn:microsoft.com/office/officeart/2018/2/layout/IconVerticalSolidList"/>
    <dgm:cxn modelId="{5FD46F59-1F0A-4CC3-A47F-034C812C9F2C}" type="presParOf" srcId="{1EA7775A-977F-47AE-BFCE-A9E7231E96F1}" destId="{37C9C5EF-E01F-440C-AA7D-93E8B62CF003}" srcOrd="1" destOrd="0" presId="urn:microsoft.com/office/officeart/2018/2/layout/IconVerticalSolidList"/>
    <dgm:cxn modelId="{92FB6A01-5AC1-4049-A1C4-84816D3ACCA8}" type="presParOf" srcId="{1EA7775A-977F-47AE-BFCE-A9E7231E96F1}" destId="{2B8EB1A6-A5A0-4839-B595-51A646358441}" srcOrd="2" destOrd="0" presId="urn:microsoft.com/office/officeart/2018/2/layout/IconVerticalSolidList"/>
    <dgm:cxn modelId="{BCEC3381-5BE7-4C53-AA12-FD243EB2C56C}" type="presParOf" srcId="{1EA7775A-977F-47AE-BFCE-A9E7231E96F1}" destId="{31F0817A-3B82-440C-A7F4-2B8B64217F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D86159-F34F-4801-B185-FB44E7319D03}" type="doc">
      <dgm:prSet loTypeId="urn:microsoft.com/office/officeart/2016/7/layout/RepeatingBendingProcessNew" loCatId="process" qsTypeId="urn:microsoft.com/office/officeart/2005/8/quickstyle/simple4" qsCatId="simple" csTypeId="urn:microsoft.com/office/officeart/2005/8/colors/colorful2" csCatId="colorful"/>
      <dgm:spPr/>
      <dgm:t>
        <a:bodyPr/>
        <a:lstStyle/>
        <a:p>
          <a:endParaRPr lang="en-US"/>
        </a:p>
      </dgm:t>
    </dgm:pt>
    <dgm:pt modelId="{E0F463D3-E411-4363-826A-808605104433}">
      <dgm:prSet/>
      <dgm:spPr/>
      <dgm:t>
        <a:bodyPr/>
        <a:lstStyle/>
        <a:p>
          <a:r>
            <a:rPr lang="en-IN" b="0" i="0"/>
            <a:t>The dataset consists of daily snapshots of trending GitHub repositories, including:</a:t>
          </a:r>
          <a:endParaRPr lang="en-US"/>
        </a:p>
      </dgm:t>
    </dgm:pt>
    <dgm:pt modelId="{B614BA5D-A83A-4BA0-80E8-75D234B04736}" type="parTrans" cxnId="{1E624A64-736E-4C69-8834-EF91E65C0374}">
      <dgm:prSet/>
      <dgm:spPr/>
      <dgm:t>
        <a:bodyPr/>
        <a:lstStyle/>
        <a:p>
          <a:endParaRPr lang="en-US"/>
        </a:p>
      </dgm:t>
    </dgm:pt>
    <dgm:pt modelId="{4B1CE692-A39E-461C-A603-683E5A2930A6}" type="sibTrans" cxnId="{1E624A64-736E-4C69-8834-EF91E65C0374}">
      <dgm:prSet/>
      <dgm:spPr/>
      <dgm:t>
        <a:bodyPr/>
        <a:lstStyle/>
        <a:p>
          <a:endParaRPr lang="en-US"/>
        </a:p>
      </dgm:t>
    </dgm:pt>
    <dgm:pt modelId="{2E24429A-9D30-492E-BF1F-6FB0AEACD41E}">
      <dgm:prSet/>
      <dgm:spPr/>
      <dgm:t>
        <a:bodyPr/>
        <a:lstStyle/>
        <a:p>
          <a:r>
            <a:rPr lang="en-IN" b="1" i="0"/>
            <a:t>Repository Name</a:t>
          </a:r>
          <a:r>
            <a:rPr lang="en-IN" b="0" i="0"/>
            <a:t>: The name of the repository.</a:t>
          </a:r>
          <a:endParaRPr lang="en-US"/>
        </a:p>
      </dgm:t>
    </dgm:pt>
    <dgm:pt modelId="{3CB70B38-6533-4C74-9B04-7A5B8CC6C913}" type="parTrans" cxnId="{82F329B2-912B-4BB0-8841-26927158C436}">
      <dgm:prSet/>
      <dgm:spPr/>
      <dgm:t>
        <a:bodyPr/>
        <a:lstStyle/>
        <a:p>
          <a:endParaRPr lang="en-US"/>
        </a:p>
      </dgm:t>
    </dgm:pt>
    <dgm:pt modelId="{D6202A0C-05A2-49B8-B647-359D0FEDE1FD}" type="sibTrans" cxnId="{82F329B2-912B-4BB0-8841-26927158C436}">
      <dgm:prSet/>
      <dgm:spPr/>
      <dgm:t>
        <a:bodyPr/>
        <a:lstStyle/>
        <a:p>
          <a:endParaRPr lang="en-US"/>
        </a:p>
      </dgm:t>
    </dgm:pt>
    <dgm:pt modelId="{108B45A5-6ABE-4C15-A64F-51226B318BF4}">
      <dgm:prSet/>
      <dgm:spPr/>
      <dgm:t>
        <a:bodyPr/>
        <a:lstStyle/>
        <a:p>
          <a:r>
            <a:rPr lang="en-IN" b="1" i="0"/>
            <a:t>Stars</a:t>
          </a:r>
          <a:r>
            <a:rPr lang="en-IN" b="0" i="0"/>
            <a:t>: The number of stars received.</a:t>
          </a:r>
          <a:endParaRPr lang="en-US"/>
        </a:p>
      </dgm:t>
    </dgm:pt>
    <dgm:pt modelId="{C2856556-17EF-4D11-8502-05E9DD5CF615}" type="parTrans" cxnId="{ECAB7B39-BA87-4741-B070-2E21F2B0BDC1}">
      <dgm:prSet/>
      <dgm:spPr/>
      <dgm:t>
        <a:bodyPr/>
        <a:lstStyle/>
        <a:p>
          <a:endParaRPr lang="en-US"/>
        </a:p>
      </dgm:t>
    </dgm:pt>
    <dgm:pt modelId="{CB9633C7-7109-4B4C-A78E-A459FD2DA439}" type="sibTrans" cxnId="{ECAB7B39-BA87-4741-B070-2E21F2B0BDC1}">
      <dgm:prSet/>
      <dgm:spPr/>
      <dgm:t>
        <a:bodyPr/>
        <a:lstStyle/>
        <a:p>
          <a:endParaRPr lang="en-US"/>
        </a:p>
      </dgm:t>
    </dgm:pt>
    <dgm:pt modelId="{5FD465ED-1CA2-48D1-B033-C7AA331897FE}">
      <dgm:prSet/>
      <dgm:spPr/>
      <dgm:t>
        <a:bodyPr/>
        <a:lstStyle/>
        <a:p>
          <a:r>
            <a:rPr lang="en-IN" b="1" i="0"/>
            <a:t>Forks</a:t>
          </a:r>
          <a:r>
            <a:rPr lang="en-IN" b="0" i="0"/>
            <a:t>: The number of forks.</a:t>
          </a:r>
          <a:endParaRPr lang="en-US"/>
        </a:p>
      </dgm:t>
    </dgm:pt>
    <dgm:pt modelId="{C38D1012-0E49-44B5-8DB7-8CE00145180D}" type="parTrans" cxnId="{A950ED60-0B79-470D-ACB5-BBB701AB8AC6}">
      <dgm:prSet/>
      <dgm:spPr/>
      <dgm:t>
        <a:bodyPr/>
        <a:lstStyle/>
        <a:p>
          <a:endParaRPr lang="en-US"/>
        </a:p>
      </dgm:t>
    </dgm:pt>
    <dgm:pt modelId="{497642EB-A839-47BE-B4A6-EFE7DC51F534}" type="sibTrans" cxnId="{A950ED60-0B79-470D-ACB5-BBB701AB8AC6}">
      <dgm:prSet/>
      <dgm:spPr/>
      <dgm:t>
        <a:bodyPr/>
        <a:lstStyle/>
        <a:p>
          <a:endParaRPr lang="en-US"/>
        </a:p>
      </dgm:t>
    </dgm:pt>
    <dgm:pt modelId="{F0EFF61E-9452-4145-8B43-AFD918F88B7C}">
      <dgm:prSet/>
      <dgm:spPr/>
      <dgm:t>
        <a:bodyPr/>
        <a:lstStyle/>
        <a:p>
          <a:r>
            <a:rPr lang="en-IN" b="1" i="0"/>
            <a:t>Description</a:t>
          </a:r>
          <a:r>
            <a:rPr lang="en-IN" b="0" i="0"/>
            <a:t>: A brief description of the repository.</a:t>
          </a:r>
          <a:endParaRPr lang="en-US"/>
        </a:p>
      </dgm:t>
    </dgm:pt>
    <dgm:pt modelId="{5514E9DD-89AD-4B14-A042-77E6D4E5F914}" type="parTrans" cxnId="{D41E57A3-B32F-42A1-A200-B3E6B9A32F90}">
      <dgm:prSet/>
      <dgm:spPr/>
      <dgm:t>
        <a:bodyPr/>
        <a:lstStyle/>
        <a:p>
          <a:endParaRPr lang="en-US"/>
        </a:p>
      </dgm:t>
    </dgm:pt>
    <dgm:pt modelId="{50F1C4FD-AEDF-4CB0-800A-75F68EE5A2B8}" type="sibTrans" cxnId="{D41E57A3-B32F-42A1-A200-B3E6B9A32F90}">
      <dgm:prSet/>
      <dgm:spPr/>
      <dgm:t>
        <a:bodyPr/>
        <a:lstStyle/>
        <a:p>
          <a:endParaRPr lang="en-US"/>
        </a:p>
      </dgm:t>
    </dgm:pt>
    <dgm:pt modelId="{8E9B80B9-C6E2-4EE6-84FD-9D179068E04D}">
      <dgm:prSet/>
      <dgm:spPr/>
      <dgm:t>
        <a:bodyPr/>
        <a:lstStyle/>
        <a:p>
          <a:r>
            <a:rPr lang="en-IN" b="1" i="0"/>
            <a:t>Programming Language</a:t>
          </a:r>
          <a:r>
            <a:rPr lang="en-IN" b="0" i="0"/>
            <a:t>: The primary language used in the repository.</a:t>
          </a:r>
          <a:endParaRPr lang="en-US"/>
        </a:p>
      </dgm:t>
    </dgm:pt>
    <dgm:pt modelId="{15560B7A-4369-4E94-9CD4-79ABED133D80}" type="parTrans" cxnId="{903D31A4-92DB-4DE0-BCF3-B5FB8AC4787E}">
      <dgm:prSet/>
      <dgm:spPr/>
      <dgm:t>
        <a:bodyPr/>
        <a:lstStyle/>
        <a:p>
          <a:endParaRPr lang="en-US"/>
        </a:p>
      </dgm:t>
    </dgm:pt>
    <dgm:pt modelId="{2A6450C2-2171-4205-9CA0-72CFE298DC7E}" type="sibTrans" cxnId="{903D31A4-92DB-4DE0-BCF3-B5FB8AC4787E}">
      <dgm:prSet/>
      <dgm:spPr/>
      <dgm:t>
        <a:bodyPr/>
        <a:lstStyle/>
        <a:p>
          <a:endParaRPr lang="en-US"/>
        </a:p>
      </dgm:t>
    </dgm:pt>
    <dgm:pt modelId="{150732D7-B17B-4072-B912-C27AEEFB1E92}">
      <dgm:prSet/>
      <dgm:spPr/>
      <dgm:t>
        <a:bodyPr/>
        <a:lstStyle/>
        <a:p>
          <a:r>
            <a:rPr lang="en-IN" b="1" i="0"/>
            <a:t>Date</a:t>
          </a:r>
          <a:r>
            <a:rPr lang="en-IN" b="0" i="0"/>
            <a:t>: The date of the snapshot. This dataset allows for longitudinal analysis of trends and patterns in repository popularity.</a:t>
          </a:r>
          <a:endParaRPr lang="en-US"/>
        </a:p>
      </dgm:t>
    </dgm:pt>
    <dgm:pt modelId="{734D61DE-4CA0-4EFF-8F21-F9FE643C06A2}" type="parTrans" cxnId="{BBD59CF4-09E8-478A-972C-50891486820B}">
      <dgm:prSet/>
      <dgm:spPr/>
      <dgm:t>
        <a:bodyPr/>
        <a:lstStyle/>
        <a:p>
          <a:endParaRPr lang="en-US"/>
        </a:p>
      </dgm:t>
    </dgm:pt>
    <dgm:pt modelId="{0C017637-708F-4A73-9455-779128CB3AB7}" type="sibTrans" cxnId="{BBD59CF4-09E8-478A-972C-50891486820B}">
      <dgm:prSet/>
      <dgm:spPr/>
      <dgm:t>
        <a:bodyPr/>
        <a:lstStyle/>
        <a:p>
          <a:endParaRPr lang="en-US"/>
        </a:p>
      </dgm:t>
    </dgm:pt>
    <dgm:pt modelId="{7DA57530-EE1D-F944-992B-6334A38E403F}" type="pres">
      <dgm:prSet presAssocID="{B9D86159-F34F-4801-B185-FB44E7319D03}" presName="Name0" presStyleCnt="0">
        <dgm:presLayoutVars>
          <dgm:dir/>
          <dgm:resizeHandles val="exact"/>
        </dgm:presLayoutVars>
      </dgm:prSet>
      <dgm:spPr/>
    </dgm:pt>
    <dgm:pt modelId="{ED6C3CC2-FF82-AD4A-B798-F44E0083C4F7}" type="pres">
      <dgm:prSet presAssocID="{E0F463D3-E411-4363-826A-808605104433}" presName="node" presStyleLbl="node1" presStyleIdx="0" presStyleCnt="7">
        <dgm:presLayoutVars>
          <dgm:bulletEnabled val="1"/>
        </dgm:presLayoutVars>
      </dgm:prSet>
      <dgm:spPr/>
    </dgm:pt>
    <dgm:pt modelId="{9733EE26-AD28-0140-BBD2-461E62C02E48}" type="pres">
      <dgm:prSet presAssocID="{4B1CE692-A39E-461C-A603-683E5A2930A6}" presName="sibTrans" presStyleLbl="sibTrans1D1" presStyleIdx="0" presStyleCnt="6"/>
      <dgm:spPr/>
    </dgm:pt>
    <dgm:pt modelId="{F14A2587-C7A3-324F-A152-678D6D460AED}" type="pres">
      <dgm:prSet presAssocID="{4B1CE692-A39E-461C-A603-683E5A2930A6}" presName="connectorText" presStyleLbl="sibTrans1D1" presStyleIdx="0" presStyleCnt="6"/>
      <dgm:spPr/>
    </dgm:pt>
    <dgm:pt modelId="{B5B3EC27-4B52-A543-A9BE-184ECB129DD1}" type="pres">
      <dgm:prSet presAssocID="{2E24429A-9D30-492E-BF1F-6FB0AEACD41E}" presName="node" presStyleLbl="node1" presStyleIdx="1" presStyleCnt="7">
        <dgm:presLayoutVars>
          <dgm:bulletEnabled val="1"/>
        </dgm:presLayoutVars>
      </dgm:prSet>
      <dgm:spPr/>
    </dgm:pt>
    <dgm:pt modelId="{32EE6F73-33F1-0347-8874-125C9A697F2A}" type="pres">
      <dgm:prSet presAssocID="{D6202A0C-05A2-49B8-B647-359D0FEDE1FD}" presName="sibTrans" presStyleLbl="sibTrans1D1" presStyleIdx="1" presStyleCnt="6"/>
      <dgm:spPr/>
    </dgm:pt>
    <dgm:pt modelId="{5D98EA6F-2D3C-9A47-A4FD-A05FC9845679}" type="pres">
      <dgm:prSet presAssocID="{D6202A0C-05A2-49B8-B647-359D0FEDE1FD}" presName="connectorText" presStyleLbl="sibTrans1D1" presStyleIdx="1" presStyleCnt="6"/>
      <dgm:spPr/>
    </dgm:pt>
    <dgm:pt modelId="{5BB49AEF-C7F1-0341-8A02-EC811F402CE6}" type="pres">
      <dgm:prSet presAssocID="{108B45A5-6ABE-4C15-A64F-51226B318BF4}" presName="node" presStyleLbl="node1" presStyleIdx="2" presStyleCnt="7">
        <dgm:presLayoutVars>
          <dgm:bulletEnabled val="1"/>
        </dgm:presLayoutVars>
      </dgm:prSet>
      <dgm:spPr/>
    </dgm:pt>
    <dgm:pt modelId="{10BEF174-CFFB-F142-8801-57731292B8B0}" type="pres">
      <dgm:prSet presAssocID="{CB9633C7-7109-4B4C-A78E-A459FD2DA439}" presName="sibTrans" presStyleLbl="sibTrans1D1" presStyleIdx="2" presStyleCnt="6"/>
      <dgm:spPr/>
    </dgm:pt>
    <dgm:pt modelId="{CE7384AE-2DC2-8E40-8958-80029F17295E}" type="pres">
      <dgm:prSet presAssocID="{CB9633C7-7109-4B4C-A78E-A459FD2DA439}" presName="connectorText" presStyleLbl="sibTrans1D1" presStyleIdx="2" presStyleCnt="6"/>
      <dgm:spPr/>
    </dgm:pt>
    <dgm:pt modelId="{01A59824-3D25-3E49-8761-C2AF05D4553A}" type="pres">
      <dgm:prSet presAssocID="{5FD465ED-1CA2-48D1-B033-C7AA331897FE}" presName="node" presStyleLbl="node1" presStyleIdx="3" presStyleCnt="7">
        <dgm:presLayoutVars>
          <dgm:bulletEnabled val="1"/>
        </dgm:presLayoutVars>
      </dgm:prSet>
      <dgm:spPr/>
    </dgm:pt>
    <dgm:pt modelId="{A14EACBB-C1F0-6F4D-8885-F4E1CFEC3E29}" type="pres">
      <dgm:prSet presAssocID="{497642EB-A839-47BE-B4A6-EFE7DC51F534}" presName="sibTrans" presStyleLbl="sibTrans1D1" presStyleIdx="3" presStyleCnt="6"/>
      <dgm:spPr/>
    </dgm:pt>
    <dgm:pt modelId="{991027B5-5E7B-AF43-83EF-B249C03BDFA1}" type="pres">
      <dgm:prSet presAssocID="{497642EB-A839-47BE-B4A6-EFE7DC51F534}" presName="connectorText" presStyleLbl="sibTrans1D1" presStyleIdx="3" presStyleCnt="6"/>
      <dgm:spPr/>
    </dgm:pt>
    <dgm:pt modelId="{86479520-65C2-B74F-B227-301FAD42BAF8}" type="pres">
      <dgm:prSet presAssocID="{F0EFF61E-9452-4145-8B43-AFD918F88B7C}" presName="node" presStyleLbl="node1" presStyleIdx="4" presStyleCnt="7">
        <dgm:presLayoutVars>
          <dgm:bulletEnabled val="1"/>
        </dgm:presLayoutVars>
      </dgm:prSet>
      <dgm:spPr/>
    </dgm:pt>
    <dgm:pt modelId="{C7313516-4E70-F34A-8BD3-F2135637D43A}" type="pres">
      <dgm:prSet presAssocID="{50F1C4FD-AEDF-4CB0-800A-75F68EE5A2B8}" presName="sibTrans" presStyleLbl="sibTrans1D1" presStyleIdx="4" presStyleCnt="6"/>
      <dgm:spPr/>
    </dgm:pt>
    <dgm:pt modelId="{C591A8D0-82A0-3443-B999-07D8DA640CF8}" type="pres">
      <dgm:prSet presAssocID="{50F1C4FD-AEDF-4CB0-800A-75F68EE5A2B8}" presName="connectorText" presStyleLbl="sibTrans1D1" presStyleIdx="4" presStyleCnt="6"/>
      <dgm:spPr/>
    </dgm:pt>
    <dgm:pt modelId="{EA363ADF-427B-2044-B37E-89B56764349C}" type="pres">
      <dgm:prSet presAssocID="{8E9B80B9-C6E2-4EE6-84FD-9D179068E04D}" presName="node" presStyleLbl="node1" presStyleIdx="5" presStyleCnt="7">
        <dgm:presLayoutVars>
          <dgm:bulletEnabled val="1"/>
        </dgm:presLayoutVars>
      </dgm:prSet>
      <dgm:spPr/>
    </dgm:pt>
    <dgm:pt modelId="{245F691C-304E-1E46-8F46-F04F95E8E9B8}" type="pres">
      <dgm:prSet presAssocID="{2A6450C2-2171-4205-9CA0-72CFE298DC7E}" presName="sibTrans" presStyleLbl="sibTrans1D1" presStyleIdx="5" presStyleCnt="6"/>
      <dgm:spPr/>
    </dgm:pt>
    <dgm:pt modelId="{66F27CD9-87BE-8E43-9171-7546FC2B169B}" type="pres">
      <dgm:prSet presAssocID="{2A6450C2-2171-4205-9CA0-72CFE298DC7E}" presName="connectorText" presStyleLbl="sibTrans1D1" presStyleIdx="5" presStyleCnt="6"/>
      <dgm:spPr/>
    </dgm:pt>
    <dgm:pt modelId="{4977C7B3-FB99-CA46-8494-51129C7DAC06}" type="pres">
      <dgm:prSet presAssocID="{150732D7-B17B-4072-B912-C27AEEFB1E92}" presName="node" presStyleLbl="node1" presStyleIdx="6" presStyleCnt="7">
        <dgm:presLayoutVars>
          <dgm:bulletEnabled val="1"/>
        </dgm:presLayoutVars>
      </dgm:prSet>
      <dgm:spPr/>
    </dgm:pt>
  </dgm:ptLst>
  <dgm:cxnLst>
    <dgm:cxn modelId="{287F3213-E607-1448-855F-F0F66907B68E}" type="presOf" srcId="{8E9B80B9-C6E2-4EE6-84FD-9D179068E04D}" destId="{EA363ADF-427B-2044-B37E-89B56764349C}" srcOrd="0" destOrd="0" presId="urn:microsoft.com/office/officeart/2016/7/layout/RepeatingBendingProcessNew"/>
    <dgm:cxn modelId="{8D82372B-4456-2345-9017-5D3669435AA0}" type="presOf" srcId="{CB9633C7-7109-4B4C-A78E-A459FD2DA439}" destId="{CE7384AE-2DC2-8E40-8958-80029F17295E}" srcOrd="1" destOrd="0" presId="urn:microsoft.com/office/officeart/2016/7/layout/RepeatingBendingProcessNew"/>
    <dgm:cxn modelId="{B94ABF35-B6D6-5141-98CE-C838851B1B18}" type="presOf" srcId="{2A6450C2-2171-4205-9CA0-72CFE298DC7E}" destId="{245F691C-304E-1E46-8F46-F04F95E8E9B8}" srcOrd="0" destOrd="0" presId="urn:microsoft.com/office/officeart/2016/7/layout/RepeatingBendingProcessNew"/>
    <dgm:cxn modelId="{74307B39-ED3C-CC41-BE23-6092DF1D3F5B}" type="presOf" srcId="{2E24429A-9D30-492E-BF1F-6FB0AEACD41E}" destId="{B5B3EC27-4B52-A543-A9BE-184ECB129DD1}" srcOrd="0" destOrd="0" presId="urn:microsoft.com/office/officeart/2016/7/layout/RepeatingBendingProcessNew"/>
    <dgm:cxn modelId="{ECAB7B39-BA87-4741-B070-2E21F2B0BDC1}" srcId="{B9D86159-F34F-4801-B185-FB44E7319D03}" destId="{108B45A5-6ABE-4C15-A64F-51226B318BF4}" srcOrd="2" destOrd="0" parTransId="{C2856556-17EF-4D11-8502-05E9DD5CF615}" sibTransId="{CB9633C7-7109-4B4C-A78E-A459FD2DA439}"/>
    <dgm:cxn modelId="{A06F0B42-CB4D-9348-8D85-2E1A8C15EAF2}" type="presOf" srcId="{497642EB-A839-47BE-B4A6-EFE7DC51F534}" destId="{A14EACBB-C1F0-6F4D-8885-F4E1CFEC3E29}" srcOrd="0" destOrd="0" presId="urn:microsoft.com/office/officeart/2016/7/layout/RepeatingBendingProcessNew"/>
    <dgm:cxn modelId="{FD766A54-A6C5-9643-B6FD-E24D63D56F3D}" type="presOf" srcId="{108B45A5-6ABE-4C15-A64F-51226B318BF4}" destId="{5BB49AEF-C7F1-0341-8A02-EC811F402CE6}" srcOrd="0" destOrd="0" presId="urn:microsoft.com/office/officeart/2016/7/layout/RepeatingBendingProcessNew"/>
    <dgm:cxn modelId="{96850559-961F-494E-9B78-31653460725F}" type="presOf" srcId="{4B1CE692-A39E-461C-A603-683E5A2930A6}" destId="{F14A2587-C7A3-324F-A152-678D6D460AED}" srcOrd="1" destOrd="0" presId="urn:microsoft.com/office/officeart/2016/7/layout/RepeatingBendingProcessNew"/>
    <dgm:cxn modelId="{A950ED60-0B79-470D-ACB5-BBB701AB8AC6}" srcId="{B9D86159-F34F-4801-B185-FB44E7319D03}" destId="{5FD465ED-1CA2-48D1-B033-C7AA331897FE}" srcOrd="3" destOrd="0" parTransId="{C38D1012-0E49-44B5-8DB7-8CE00145180D}" sibTransId="{497642EB-A839-47BE-B4A6-EFE7DC51F534}"/>
    <dgm:cxn modelId="{1E624A64-736E-4C69-8834-EF91E65C0374}" srcId="{B9D86159-F34F-4801-B185-FB44E7319D03}" destId="{E0F463D3-E411-4363-826A-808605104433}" srcOrd="0" destOrd="0" parTransId="{B614BA5D-A83A-4BA0-80E8-75D234B04736}" sibTransId="{4B1CE692-A39E-461C-A603-683E5A2930A6}"/>
    <dgm:cxn modelId="{DE7C3987-6894-144A-93B6-CA939F16085C}" type="presOf" srcId="{D6202A0C-05A2-49B8-B647-359D0FEDE1FD}" destId="{32EE6F73-33F1-0347-8874-125C9A697F2A}" srcOrd="0" destOrd="0" presId="urn:microsoft.com/office/officeart/2016/7/layout/RepeatingBendingProcessNew"/>
    <dgm:cxn modelId="{4B4E63A0-08C7-9A49-9F36-AAFF1CF15F15}" type="presOf" srcId="{4B1CE692-A39E-461C-A603-683E5A2930A6}" destId="{9733EE26-AD28-0140-BBD2-461E62C02E48}" srcOrd="0" destOrd="0" presId="urn:microsoft.com/office/officeart/2016/7/layout/RepeatingBendingProcessNew"/>
    <dgm:cxn modelId="{3D00FCA2-9DF6-A447-ABDF-5C3453A9C479}" type="presOf" srcId="{50F1C4FD-AEDF-4CB0-800A-75F68EE5A2B8}" destId="{C591A8D0-82A0-3443-B999-07D8DA640CF8}" srcOrd="1" destOrd="0" presId="urn:microsoft.com/office/officeart/2016/7/layout/RepeatingBendingProcessNew"/>
    <dgm:cxn modelId="{D41E57A3-B32F-42A1-A200-B3E6B9A32F90}" srcId="{B9D86159-F34F-4801-B185-FB44E7319D03}" destId="{F0EFF61E-9452-4145-8B43-AFD918F88B7C}" srcOrd="4" destOrd="0" parTransId="{5514E9DD-89AD-4B14-A042-77E6D4E5F914}" sibTransId="{50F1C4FD-AEDF-4CB0-800A-75F68EE5A2B8}"/>
    <dgm:cxn modelId="{903D31A4-92DB-4DE0-BCF3-B5FB8AC4787E}" srcId="{B9D86159-F34F-4801-B185-FB44E7319D03}" destId="{8E9B80B9-C6E2-4EE6-84FD-9D179068E04D}" srcOrd="5" destOrd="0" parTransId="{15560B7A-4369-4E94-9CD4-79ABED133D80}" sibTransId="{2A6450C2-2171-4205-9CA0-72CFE298DC7E}"/>
    <dgm:cxn modelId="{82F329B2-912B-4BB0-8841-26927158C436}" srcId="{B9D86159-F34F-4801-B185-FB44E7319D03}" destId="{2E24429A-9D30-492E-BF1F-6FB0AEACD41E}" srcOrd="1" destOrd="0" parTransId="{3CB70B38-6533-4C74-9B04-7A5B8CC6C913}" sibTransId="{D6202A0C-05A2-49B8-B647-359D0FEDE1FD}"/>
    <dgm:cxn modelId="{44A685BA-6B15-4F45-80EE-7A66E0B9E6E7}" type="presOf" srcId="{F0EFF61E-9452-4145-8B43-AFD918F88B7C}" destId="{86479520-65C2-B74F-B227-301FAD42BAF8}" srcOrd="0" destOrd="0" presId="urn:microsoft.com/office/officeart/2016/7/layout/RepeatingBendingProcessNew"/>
    <dgm:cxn modelId="{3B9B6CBE-C026-3F44-82C5-2EEFB1488863}" type="presOf" srcId="{CB9633C7-7109-4B4C-A78E-A459FD2DA439}" destId="{10BEF174-CFFB-F142-8801-57731292B8B0}" srcOrd="0" destOrd="0" presId="urn:microsoft.com/office/officeart/2016/7/layout/RepeatingBendingProcessNew"/>
    <dgm:cxn modelId="{FE6D0BBF-C359-E34C-8276-9DD42CC35AFD}" type="presOf" srcId="{497642EB-A839-47BE-B4A6-EFE7DC51F534}" destId="{991027B5-5E7B-AF43-83EF-B249C03BDFA1}" srcOrd="1" destOrd="0" presId="urn:microsoft.com/office/officeart/2016/7/layout/RepeatingBendingProcessNew"/>
    <dgm:cxn modelId="{49A22EC5-9597-B84E-B83F-5801B08111EC}" type="presOf" srcId="{B9D86159-F34F-4801-B185-FB44E7319D03}" destId="{7DA57530-EE1D-F944-992B-6334A38E403F}" srcOrd="0" destOrd="0" presId="urn:microsoft.com/office/officeart/2016/7/layout/RepeatingBendingProcessNew"/>
    <dgm:cxn modelId="{5BD022C8-41C2-B54C-89F0-13471AAD41DB}" type="presOf" srcId="{50F1C4FD-AEDF-4CB0-800A-75F68EE5A2B8}" destId="{C7313516-4E70-F34A-8BD3-F2135637D43A}" srcOrd="0" destOrd="0" presId="urn:microsoft.com/office/officeart/2016/7/layout/RepeatingBendingProcessNew"/>
    <dgm:cxn modelId="{E6727AC8-5140-7542-834F-1B11D6D32A01}" type="presOf" srcId="{150732D7-B17B-4072-B912-C27AEEFB1E92}" destId="{4977C7B3-FB99-CA46-8494-51129C7DAC06}" srcOrd="0" destOrd="0" presId="urn:microsoft.com/office/officeart/2016/7/layout/RepeatingBendingProcessNew"/>
    <dgm:cxn modelId="{B18F2FC9-F98C-614F-A96A-88AC01B2512E}" type="presOf" srcId="{5FD465ED-1CA2-48D1-B033-C7AA331897FE}" destId="{01A59824-3D25-3E49-8761-C2AF05D4553A}" srcOrd="0" destOrd="0" presId="urn:microsoft.com/office/officeart/2016/7/layout/RepeatingBendingProcessNew"/>
    <dgm:cxn modelId="{D5B8DAE0-8DA1-9046-9D53-564D9AD1D333}" type="presOf" srcId="{D6202A0C-05A2-49B8-B647-359D0FEDE1FD}" destId="{5D98EA6F-2D3C-9A47-A4FD-A05FC9845679}" srcOrd="1" destOrd="0" presId="urn:microsoft.com/office/officeart/2016/7/layout/RepeatingBendingProcessNew"/>
    <dgm:cxn modelId="{FD03FFE0-6E6C-4F4C-853D-DB1F0E42CE49}" type="presOf" srcId="{2A6450C2-2171-4205-9CA0-72CFE298DC7E}" destId="{66F27CD9-87BE-8E43-9171-7546FC2B169B}" srcOrd="1" destOrd="0" presId="urn:microsoft.com/office/officeart/2016/7/layout/RepeatingBendingProcessNew"/>
    <dgm:cxn modelId="{BBD59CF4-09E8-478A-972C-50891486820B}" srcId="{B9D86159-F34F-4801-B185-FB44E7319D03}" destId="{150732D7-B17B-4072-B912-C27AEEFB1E92}" srcOrd="6" destOrd="0" parTransId="{734D61DE-4CA0-4EFF-8F21-F9FE643C06A2}" sibTransId="{0C017637-708F-4A73-9455-779128CB3AB7}"/>
    <dgm:cxn modelId="{BDCEE4FE-C20D-E34D-AA96-941BBFFD7B6E}" type="presOf" srcId="{E0F463D3-E411-4363-826A-808605104433}" destId="{ED6C3CC2-FF82-AD4A-B798-F44E0083C4F7}" srcOrd="0" destOrd="0" presId="urn:microsoft.com/office/officeart/2016/7/layout/RepeatingBendingProcessNew"/>
    <dgm:cxn modelId="{E6A9EB8E-1472-BF45-A544-8839FAD5FD65}" type="presParOf" srcId="{7DA57530-EE1D-F944-992B-6334A38E403F}" destId="{ED6C3CC2-FF82-AD4A-B798-F44E0083C4F7}" srcOrd="0" destOrd="0" presId="urn:microsoft.com/office/officeart/2016/7/layout/RepeatingBendingProcessNew"/>
    <dgm:cxn modelId="{4001EE63-D3D3-4B46-B7D1-571E85832FC6}" type="presParOf" srcId="{7DA57530-EE1D-F944-992B-6334A38E403F}" destId="{9733EE26-AD28-0140-BBD2-461E62C02E48}" srcOrd="1" destOrd="0" presId="urn:microsoft.com/office/officeart/2016/7/layout/RepeatingBendingProcessNew"/>
    <dgm:cxn modelId="{F7DF4EEF-4B9D-9C47-83EB-55FD0110DAEC}" type="presParOf" srcId="{9733EE26-AD28-0140-BBD2-461E62C02E48}" destId="{F14A2587-C7A3-324F-A152-678D6D460AED}" srcOrd="0" destOrd="0" presId="urn:microsoft.com/office/officeart/2016/7/layout/RepeatingBendingProcessNew"/>
    <dgm:cxn modelId="{7B3382E3-CB78-674F-BA1E-0E33AD082847}" type="presParOf" srcId="{7DA57530-EE1D-F944-992B-6334A38E403F}" destId="{B5B3EC27-4B52-A543-A9BE-184ECB129DD1}" srcOrd="2" destOrd="0" presId="urn:microsoft.com/office/officeart/2016/7/layout/RepeatingBendingProcessNew"/>
    <dgm:cxn modelId="{9E4624D9-DE2C-2A4E-835C-AFBCF885944E}" type="presParOf" srcId="{7DA57530-EE1D-F944-992B-6334A38E403F}" destId="{32EE6F73-33F1-0347-8874-125C9A697F2A}" srcOrd="3" destOrd="0" presId="urn:microsoft.com/office/officeart/2016/7/layout/RepeatingBendingProcessNew"/>
    <dgm:cxn modelId="{7AA905BC-13BE-8E41-AF8E-34D340239BF2}" type="presParOf" srcId="{32EE6F73-33F1-0347-8874-125C9A697F2A}" destId="{5D98EA6F-2D3C-9A47-A4FD-A05FC9845679}" srcOrd="0" destOrd="0" presId="urn:microsoft.com/office/officeart/2016/7/layout/RepeatingBendingProcessNew"/>
    <dgm:cxn modelId="{53662B2D-686F-9743-A6D5-1F3673101D01}" type="presParOf" srcId="{7DA57530-EE1D-F944-992B-6334A38E403F}" destId="{5BB49AEF-C7F1-0341-8A02-EC811F402CE6}" srcOrd="4" destOrd="0" presId="urn:microsoft.com/office/officeart/2016/7/layout/RepeatingBendingProcessNew"/>
    <dgm:cxn modelId="{FFC020E2-906E-494B-8AB5-AC8E67A4B108}" type="presParOf" srcId="{7DA57530-EE1D-F944-992B-6334A38E403F}" destId="{10BEF174-CFFB-F142-8801-57731292B8B0}" srcOrd="5" destOrd="0" presId="urn:microsoft.com/office/officeart/2016/7/layout/RepeatingBendingProcessNew"/>
    <dgm:cxn modelId="{09475CF7-FF09-4749-A458-7C21173D4ED3}" type="presParOf" srcId="{10BEF174-CFFB-F142-8801-57731292B8B0}" destId="{CE7384AE-2DC2-8E40-8958-80029F17295E}" srcOrd="0" destOrd="0" presId="urn:microsoft.com/office/officeart/2016/7/layout/RepeatingBendingProcessNew"/>
    <dgm:cxn modelId="{A12B60DF-4247-3341-85C1-180EEC957C9D}" type="presParOf" srcId="{7DA57530-EE1D-F944-992B-6334A38E403F}" destId="{01A59824-3D25-3E49-8761-C2AF05D4553A}" srcOrd="6" destOrd="0" presId="urn:microsoft.com/office/officeart/2016/7/layout/RepeatingBendingProcessNew"/>
    <dgm:cxn modelId="{793C1DB1-3EAC-C948-8D4E-4FEB1323EC6B}" type="presParOf" srcId="{7DA57530-EE1D-F944-992B-6334A38E403F}" destId="{A14EACBB-C1F0-6F4D-8885-F4E1CFEC3E29}" srcOrd="7" destOrd="0" presId="urn:microsoft.com/office/officeart/2016/7/layout/RepeatingBendingProcessNew"/>
    <dgm:cxn modelId="{C19C74DE-342E-6F49-9815-E608E6998ABB}" type="presParOf" srcId="{A14EACBB-C1F0-6F4D-8885-F4E1CFEC3E29}" destId="{991027B5-5E7B-AF43-83EF-B249C03BDFA1}" srcOrd="0" destOrd="0" presId="urn:microsoft.com/office/officeart/2016/7/layout/RepeatingBendingProcessNew"/>
    <dgm:cxn modelId="{F3C49D71-256B-9443-9B30-9DD10C6630E3}" type="presParOf" srcId="{7DA57530-EE1D-F944-992B-6334A38E403F}" destId="{86479520-65C2-B74F-B227-301FAD42BAF8}" srcOrd="8" destOrd="0" presId="urn:microsoft.com/office/officeart/2016/7/layout/RepeatingBendingProcessNew"/>
    <dgm:cxn modelId="{C840ADE9-1BE8-884B-A0B9-F902DEB54F0A}" type="presParOf" srcId="{7DA57530-EE1D-F944-992B-6334A38E403F}" destId="{C7313516-4E70-F34A-8BD3-F2135637D43A}" srcOrd="9" destOrd="0" presId="urn:microsoft.com/office/officeart/2016/7/layout/RepeatingBendingProcessNew"/>
    <dgm:cxn modelId="{FE52A26E-0F70-3F4F-B4AC-E74717C879C3}" type="presParOf" srcId="{C7313516-4E70-F34A-8BD3-F2135637D43A}" destId="{C591A8D0-82A0-3443-B999-07D8DA640CF8}" srcOrd="0" destOrd="0" presId="urn:microsoft.com/office/officeart/2016/7/layout/RepeatingBendingProcessNew"/>
    <dgm:cxn modelId="{8BE24754-983A-E647-8922-210FF09FCA2D}" type="presParOf" srcId="{7DA57530-EE1D-F944-992B-6334A38E403F}" destId="{EA363ADF-427B-2044-B37E-89B56764349C}" srcOrd="10" destOrd="0" presId="urn:microsoft.com/office/officeart/2016/7/layout/RepeatingBendingProcessNew"/>
    <dgm:cxn modelId="{5A29DBDF-44F1-D742-A6B7-74B7A1C36272}" type="presParOf" srcId="{7DA57530-EE1D-F944-992B-6334A38E403F}" destId="{245F691C-304E-1E46-8F46-F04F95E8E9B8}" srcOrd="11" destOrd="0" presId="urn:microsoft.com/office/officeart/2016/7/layout/RepeatingBendingProcessNew"/>
    <dgm:cxn modelId="{95E85F79-1E54-4147-96E8-8F7AB8EA8902}" type="presParOf" srcId="{245F691C-304E-1E46-8F46-F04F95E8E9B8}" destId="{66F27CD9-87BE-8E43-9171-7546FC2B169B}" srcOrd="0" destOrd="0" presId="urn:microsoft.com/office/officeart/2016/7/layout/RepeatingBendingProcessNew"/>
    <dgm:cxn modelId="{A036C260-092E-CB4F-944D-1C345D0E9C64}" type="presParOf" srcId="{7DA57530-EE1D-F944-992B-6334A38E403F}" destId="{4977C7B3-FB99-CA46-8494-51129C7DAC06}"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AFCB73-AAC5-48E6-BB22-D00ADF59BA7D}"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6220AE4E-4FC8-4AAF-8819-05B278AFEE3B}">
      <dgm:prSet/>
      <dgm:spPr/>
      <dgm:t>
        <a:bodyPr/>
        <a:lstStyle/>
        <a:p>
          <a:r>
            <a:rPr lang="en-IN" b="0" i="0"/>
            <a:t>Data processing involved several steps to prepare the dataset for analysis:</a:t>
          </a:r>
          <a:endParaRPr lang="en-US"/>
        </a:p>
      </dgm:t>
    </dgm:pt>
    <dgm:pt modelId="{8DB51551-9615-4A37-89EA-6C736A275CED}" type="parTrans" cxnId="{707EA470-C94A-4B67-B32D-5C3AA0D1F377}">
      <dgm:prSet/>
      <dgm:spPr/>
      <dgm:t>
        <a:bodyPr/>
        <a:lstStyle/>
        <a:p>
          <a:endParaRPr lang="en-US"/>
        </a:p>
      </dgm:t>
    </dgm:pt>
    <dgm:pt modelId="{A10F91FC-5575-4F7E-884B-3B0142FA2FEF}" type="sibTrans" cxnId="{707EA470-C94A-4B67-B32D-5C3AA0D1F377}">
      <dgm:prSet/>
      <dgm:spPr/>
      <dgm:t>
        <a:bodyPr/>
        <a:lstStyle/>
        <a:p>
          <a:endParaRPr lang="en-US"/>
        </a:p>
      </dgm:t>
    </dgm:pt>
    <dgm:pt modelId="{8A8A0EF3-6A8F-44B9-8EB2-0455FA973509}">
      <dgm:prSet/>
      <dgm:spPr/>
      <dgm:t>
        <a:bodyPr/>
        <a:lstStyle/>
        <a:p>
          <a:r>
            <a:rPr lang="en-IN" b="1" i="0"/>
            <a:t>Loading the Data</a:t>
          </a:r>
          <a:r>
            <a:rPr lang="en-IN" b="0" i="0"/>
            <a:t>: Importing the dataset into a suitable environment (e.g., Pandas in Python).</a:t>
          </a:r>
          <a:endParaRPr lang="en-US"/>
        </a:p>
      </dgm:t>
    </dgm:pt>
    <dgm:pt modelId="{FFC9045B-FED7-4983-82C5-A6D00C44560A}" type="parTrans" cxnId="{5F22121B-0966-4998-A9D6-B9522A9F1379}">
      <dgm:prSet/>
      <dgm:spPr/>
      <dgm:t>
        <a:bodyPr/>
        <a:lstStyle/>
        <a:p>
          <a:endParaRPr lang="en-US"/>
        </a:p>
      </dgm:t>
    </dgm:pt>
    <dgm:pt modelId="{6D84CB5F-884A-4AEC-B9F5-8AC6BA926A22}" type="sibTrans" cxnId="{5F22121B-0966-4998-A9D6-B9522A9F1379}">
      <dgm:prSet/>
      <dgm:spPr/>
      <dgm:t>
        <a:bodyPr/>
        <a:lstStyle/>
        <a:p>
          <a:endParaRPr lang="en-US"/>
        </a:p>
      </dgm:t>
    </dgm:pt>
    <dgm:pt modelId="{FE70FCF8-51CE-4312-9F47-A42DF11DEBFF}">
      <dgm:prSet/>
      <dgm:spPr/>
      <dgm:t>
        <a:bodyPr/>
        <a:lstStyle/>
        <a:p>
          <a:r>
            <a:rPr lang="en-IN" b="1" i="0"/>
            <a:t>Exploratory Data Analysis (EDA)</a:t>
          </a:r>
          <a:r>
            <a:rPr lang="en-IN" b="0" i="0"/>
            <a:t>: Conducting initial analyses to understand the structure and distribution of the data.</a:t>
          </a:r>
          <a:endParaRPr lang="en-US"/>
        </a:p>
      </dgm:t>
    </dgm:pt>
    <dgm:pt modelId="{6AB0885E-E17F-46A1-8B11-B5FD2424DB2D}" type="parTrans" cxnId="{B25F3D1B-9C74-4B43-B63C-7DDA2C0E7C99}">
      <dgm:prSet/>
      <dgm:spPr/>
      <dgm:t>
        <a:bodyPr/>
        <a:lstStyle/>
        <a:p>
          <a:endParaRPr lang="en-US"/>
        </a:p>
      </dgm:t>
    </dgm:pt>
    <dgm:pt modelId="{DE3ED54F-752C-4734-BAFA-59ED6B8297B7}" type="sibTrans" cxnId="{B25F3D1B-9C74-4B43-B63C-7DDA2C0E7C99}">
      <dgm:prSet/>
      <dgm:spPr/>
      <dgm:t>
        <a:bodyPr/>
        <a:lstStyle/>
        <a:p>
          <a:endParaRPr lang="en-US"/>
        </a:p>
      </dgm:t>
    </dgm:pt>
    <dgm:pt modelId="{70951E15-D864-674A-A53D-0C47E00C4466}" type="pres">
      <dgm:prSet presAssocID="{D4AFCB73-AAC5-48E6-BB22-D00ADF59BA7D}" presName="vert0" presStyleCnt="0">
        <dgm:presLayoutVars>
          <dgm:dir/>
          <dgm:animOne val="branch"/>
          <dgm:animLvl val="lvl"/>
        </dgm:presLayoutVars>
      </dgm:prSet>
      <dgm:spPr/>
    </dgm:pt>
    <dgm:pt modelId="{6638E1A0-7BF5-CD46-AB3D-62ACFE4DE206}" type="pres">
      <dgm:prSet presAssocID="{6220AE4E-4FC8-4AAF-8819-05B278AFEE3B}" presName="thickLine" presStyleLbl="alignNode1" presStyleIdx="0" presStyleCnt="3"/>
      <dgm:spPr/>
    </dgm:pt>
    <dgm:pt modelId="{4749BC4F-C37F-2A4B-B800-49EE62CBAC01}" type="pres">
      <dgm:prSet presAssocID="{6220AE4E-4FC8-4AAF-8819-05B278AFEE3B}" presName="horz1" presStyleCnt="0"/>
      <dgm:spPr/>
    </dgm:pt>
    <dgm:pt modelId="{6D4F0F3E-1B64-354D-A486-FB9EF81A5397}" type="pres">
      <dgm:prSet presAssocID="{6220AE4E-4FC8-4AAF-8819-05B278AFEE3B}" presName="tx1" presStyleLbl="revTx" presStyleIdx="0" presStyleCnt="3"/>
      <dgm:spPr/>
    </dgm:pt>
    <dgm:pt modelId="{E2922CE3-303A-2542-8731-CFA7ADB8DCF7}" type="pres">
      <dgm:prSet presAssocID="{6220AE4E-4FC8-4AAF-8819-05B278AFEE3B}" presName="vert1" presStyleCnt="0"/>
      <dgm:spPr/>
    </dgm:pt>
    <dgm:pt modelId="{B87B6CF8-B3CE-C444-BD07-8A0504AE4D82}" type="pres">
      <dgm:prSet presAssocID="{8A8A0EF3-6A8F-44B9-8EB2-0455FA973509}" presName="thickLine" presStyleLbl="alignNode1" presStyleIdx="1" presStyleCnt="3"/>
      <dgm:spPr/>
    </dgm:pt>
    <dgm:pt modelId="{8B0D0B09-77DD-AD4B-8230-E6A8D60647E6}" type="pres">
      <dgm:prSet presAssocID="{8A8A0EF3-6A8F-44B9-8EB2-0455FA973509}" presName="horz1" presStyleCnt="0"/>
      <dgm:spPr/>
    </dgm:pt>
    <dgm:pt modelId="{118D7F69-11A0-524D-9F64-952135F9A85E}" type="pres">
      <dgm:prSet presAssocID="{8A8A0EF3-6A8F-44B9-8EB2-0455FA973509}" presName="tx1" presStyleLbl="revTx" presStyleIdx="1" presStyleCnt="3"/>
      <dgm:spPr/>
    </dgm:pt>
    <dgm:pt modelId="{F731FE1E-0F0F-8F41-B12B-C277A18AA8D0}" type="pres">
      <dgm:prSet presAssocID="{8A8A0EF3-6A8F-44B9-8EB2-0455FA973509}" presName="vert1" presStyleCnt="0"/>
      <dgm:spPr/>
    </dgm:pt>
    <dgm:pt modelId="{FEDC717E-22D6-3447-BB96-599308673613}" type="pres">
      <dgm:prSet presAssocID="{FE70FCF8-51CE-4312-9F47-A42DF11DEBFF}" presName="thickLine" presStyleLbl="alignNode1" presStyleIdx="2" presStyleCnt="3"/>
      <dgm:spPr/>
    </dgm:pt>
    <dgm:pt modelId="{988E0529-EE32-C148-8700-EE3632735F64}" type="pres">
      <dgm:prSet presAssocID="{FE70FCF8-51CE-4312-9F47-A42DF11DEBFF}" presName="horz1" presStyleCnt="0"/>
      <dgm:spPr/>
    </dgm:pt>
    <dgm:pt modelId="{CA6F9BC0-2B73-F34F-BF14-4AA71DFB1E7F}" type="pres">
      <dgm:prSet presAssocID="{FE70FCF8-51CE-4312-9F47-A42DF11DEBFF}" presName="tx1" presStyleLbl="revTx" presStyleIdx="2" presStyleCnt="3"/>
      <dgm:spPr/>
    </dgm:pt>
    <dgm:pt modelId="{DE17A23D-7AA0-3B46-AF93-D07172252B25}" type="pres">
      <dgm:prSet presAssocID="{FE70FCF8-51CE-4312-9F47-A42DF11DEBFF}" presName="vert1" presStyleCnt="0"/>
      <dgm:spPr/>
    </dgm:pt>
  </dgm:ptLst>
  <dgm:cxnLst>
    <dgm:cxn modelId="{5F22121B-0966-4998-A9D6-B9522A9F1379}" srcId="{D4AFCB73-AAC5-48E6-BB22-D00ADF59BA7D}" destId="{8A8A0EF3-6A8F-44B9-8EB2-0455FA973509}" srcOrd="1" destOrd="0" parTransId="{FFC9045B-FED7-4983-82C5-A6D00C44560A}" sibTransId="{6D84CB5F-884A-4AEC-B9F5-8AC6BA926A22}"/>
    <dgm:cxn modelId="{B25F3D1B-9C74-4B43-B63C-7DDA2C0E7C99}" srcId="{D4AFCB73-AAC5-48E6-BB22-D00ADF59BA7D}" destId="{FE70FCF8-51CE-4312-9F47-A42DF11DEBFF}" srcOrd="2" destOrd="0" parTransId="{6AB0885E-E17F-46A1-8B11-B5FD2424DB2D}" sibTransId="{DE3ED54F-752C-4734-BAFA-59ED6B8297B7}"/>
    <dgm:cxn modelId="{707EA470-C94A-4B67-B32D-5C3AA0D1F377}" srcId="{D4AFCB73-AAC5-48E6-BB22-D00ADF59BA7D}" destId="{6220AE4E-4FC8-4AAF-8819-05B278AFEE3B}" srcOrd="0" destOrd="0" parTransId="{8DB51551-9615-4A37-89EA-6C736A275CED}" sibTransId="{A10F91FC-5575-4F7E-884B-3B0142FA2FEF}"/>
    <dgm:cxn modelId="{BE1C8271-5133-C040-997A-DF039453B0F6}" type="presOf" srcId="{8A8A0EF3-6A8F-44B9-8EB2-0455FA973509}" destId="{118D7F69-11A0-524D-9F64-952135F9A85E}" srcOrd="0" destOrd="0" presId="urn:microsoft.com/office/officeart/2008/layout/LinedList"/>
    <dgm:cxn modelId="{DC7B5CB1-CF4B-D249-808C-C3A477C51F20}" type="presOf" srcId="{D4AFCB73-AAC5-48E6-BB22-D00ADF59BA7D}" destId="{70951E15-D864-674A-A53D-0C47E00C4466}" srcOrd="0" destOrd="0" presId="urn:microsoft.com/office/officeart/2008/layout/LinedList"/>
    <dgm:cxn modelId="{9FE1EEC7-475C-CB4F-8F24-D13EE2604FDF}" type="presOf" srcId="{6220AE4E-4FC8-4AAF-8819-05B278AFEE3B}" destId="{6D4F0F3E-1B64-354D-A486-FB9EF81A5397}" srcOrd="0" destOrd="0" presId="urn:microsoft.com/office/officeart/2008/layout/LinedList"/>
    <dgm:cxn modelId="{EE751EE1-1B76-3B43-9EC0-DAEF86FB3BE9}" type="presOf" srcId="{FE70FCF8-51CE-4312-9F47-A42DF11DEBFF}" destId="{CA6F9BC0-2B73-F34F-BF14-4AA71DFB1E7F}" srcOrd="0" destOrd="0" presId="urn:microsoft.com/office/officeart/2008/layout/LinedList"/>
    <dgm:cxn modelId="{1304965E-C7C3-4B44-963D-9F2B1FC88756}" type="presParOf" srcId="{70951E15-D864-674A-A53D-0C47E00C4466}" destId="{6638E1A0-7BF5-CD46-AB3D-62ACFE4DE206}" srcOrd="0" destOrd="0" presId="urn:microsoft.com/office/officeart/2008/layout/LinedList"/>
    <dgm:cxn modelId="{ABB72663-B7F3-164E-9C0B-14C722D2D0E4}" type="presParOf" srcId="{70951E15-D864-674A-A53D-0C47E00C4466}" destId="{4749BC4F-C37F-2A4B-B800-49EE62CBAC01}" srcOrd="1" destOrd="0" presId="urn:microsoft.com/office/officeart/2008/layout/LinedList"/>
    <dgm:cxn modelId="{E084A5CD-E83F-004F-8214-B37B106EE40B}" type="presParOf" srcId="{4749BC4F-C37F-2A4B-B800-49EE62CBAC01}" destId="{6D4F0F3E-1B64-354D-A486-FB9EF81A5397}" srcOrd="0" destOrd="0" presId="urn:microsoft.com/office/officeart/2008/layout/LinedList"/>
    <dgm:cxn modelId="{07948186-7F7C-EA4C-B1D6-DF0F8FDB4F70}" type="presParOf" srcId="{4749BC4F-C37F-2A4B-B800-49EE62CBAC01}" destId="{E2922CE3-303A-2542-8731-CFA7ADB8DCF7}" srcOrd="1" destOrd="0" presId="urn:microsoft.com/office/officeart/2008/layout/LinedList"/>
    <dgm:cxn modelId="{8621B686-BAC8-7742-9699-5A56E0D99E5E}" type="presParOf" srcId="{70951E15-D864-674A-A53D-0C47E00C4466}" destId="{B87B6CF8-B3CE-C444-BD07-8A0504AE4D82}" srcOrd="2" destOrd="0" presId="urn:microsoft.com/office/officeart/2008/layout/LinedList"/>
    <dgm:cxn modelId="{E98CB673-3706-3B44-B43A-3E72844EF328}" type="presParOf" srcId="{70951E15-D864-674A-A53D-0C47E00C4466}" destId="{8B0D0B09-77DD-AD4B-8230-E6A8D60647E6}" srcOrd="3" destOrd="0" presId="urn:microsoft.com/office/officeart/2008/layout/LinedList"/>
    <dgm:cxn modelId="{C31457DA-A9AB-3A4A-8007-82EB3B1C68B3}" type="presParOf" srcId="{8B0D0B09-77DD-AD4B-8230-E6A8D60647E6}" destId="{118D7F69-11A0-524D-9F64-952135F9A85E}" srcOrd="0" destOrd="0" presId="urn:microsoft.com/office/officeart/2008/layout/LinedList"/>
    <dgm:cxn modelId="{194FD926-467F-CE49-A15C-DDE33365F51F}" type="presParOf" srcId="{8B0D0B09-77DD-AD4B-8230-E6A8D60647E6}" destId="{F731FE1E-0F0F-8F41-B12B-C277A18AA8D0}" srcOrd="1" destOrd="0" presId="urn:microsoft.com/office/officeart/2008/layout/LinedList"/>
    <dgm:cxn modelId="{B6F22809-B92F-7643-8D33-B80769582374}" type="presParOf" srcId="{70951E15-D864-674A-A53D-0C47E00C4466}" destId="{FEDC717E-22D6-3447-BB96-599308673613}" srcOrd="4" destOrd="0" presId="urn:microsoft.com/office/officeart/2008/layout/LinedList"/>
    <dgm:cxn modelId="{C3701DCF-A52A-024F-A367-11174C55C9D1}" type="presParOf" srcId="{70951E15-D864-674A-A53D-0C47E00C4466}" destId="{988E0529-EE32-C148-8700-EE3632735F64}" srcOrd="5" destOrd="0" presId="urn:microsoft.com/office/officeart/2008/layout/LinedList"/>
    <dgm:cxn modelId="{E9863F18-E014-6F4F-827C-CBD978FC89E5}" type="presParOf" srcId="{988E0529-EE32-C148-8700-EE3632735F64}" destId="{CA6F9BC0-2B73-F34F-BF14-4AA71DFB1E7F}" srcOrd="0" destOrd="0" presId="urn:microsoft.com/office/officeart/2008/layout/LinedList"/>
    <dgm:cxn modelId="{81DA325C-DC69-154F-94ED-27EA8F9C02DE}" type="presParOf" srcId="{988E0529-EE32-C148-8700-EE3632735F64}" destId="{DE17A23D-7AA0-3B46-AF93-D07172252B2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D49304-A409-48B0-8C7B-1A5AC7CC8AB9}"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F853CC3B-D5FF-4FCD-9512-9B4356A91C74}">
      <dgm:prSet/>
      <dgm:spPr/>
      <dgm:t>
        <a:bodyPr/>
        <a:lstStyle/>
        <a:p>
          <a:r>
            <a:rPr lang="en-IN" b="0" i="0"/>
            <a:t>Missing values were identified and handled using the following strategies:</a:t>
          </a:r>
          <a:endParaRPr lang="en-US"/>
        </a:p>
      </dgm:t>
    </dgm:pt>
    <dgm:pt modelId="{4582F154-99B8-4907-8F9B-B40849235D56}" type="parTrans" cxnId="{50427EA4-C805-48E5-BA7D-BD4FEE4C20B8}">
      <dgm:prSet/>
      <dgm:spPr/>
      <dgm:t>
        <a:bodyPr/>
        <a:lstStyle/>
        <a:p>
          <a:endParaRPr lang="en-US"/>
        </a:p>
      </dgm:t>
    </dgm:pt>
    <dgm:pt modelId="{75D95AF5-67E6-4FBA-AE52-73867A5CF23B}" type="sibTrans" cxnId="{50427EA4-C805-48E5-BA7D-BD4FEE4C20B8}">
      <dgm:prSet/>
      <dgm:spPr/>
      <dgm:t>
        <a:bodyPr/>
        <a:lstStyle/>
        <a:p>
          <a:endParaRPr lang="en-US"/>
        </a:p>
      </dgm:t>
    </dgm:pt>
    <dgm:pt modelId="{D80C3DB5-AB4E-432A-91E4-4EA19E8DB762}">
      <dgm:prSet/>
      <dgm:spPr/>
      <dgm:t>
        <a:bodyPr/>
        <a:lstStyle/>
        <a:p>
          <a:r>
            <a:rPr lang="en-IN" b="1" i="0"/>
            <a:t>Removal</a:t>
          </a:r>
          <a:r>
            <a:rPr lang="en-IN" b="0" i="0"/>
            <a:t>: Rows with critical missing values (e.g., repository name) were removed.</a:t>
          </a:r>
          <a:endParaRPr lang="en-US"/>
        </a:p>
      </dgm:t>
    </dgm:pt>
    <dgm:pt modelId="{9346B2F6-C4B3-43F8-8369-9FD4BC8FC847}" type="parTrans" cxnId="{B5D62873-D7C1-4A94-B7CF-DE9146B30857}">
      <dgm:prSet/>
      <dgm:spPr/>
      <dgm:t>
        <a:bodyPr/>
        <a:lstStyle/>
        <a:p>
          <a:endParaRPr lang="en-US"/>
        </a:p>
      </dgm:t>
    </dgm:pt>
    <dgm:pt modelId="{D105B7E9-1219-40FA-8FCB-3AAEDB215594}" type="sibTrans" cxnId="{B5D62873-D7C1-4A94-B7CF-DE9146B30857}">
      <dgm:prSet/>
      <dgm:spPr/>
      <dgm:t>
        <a:bodyPr/>
        <a:lstStyle/>
        <a:p>
          <a:endParaRPr lang="en-US"/>
        </a:p>
      </dgm:t>
    </dgm:pt>
    <dgm:pt modelId="{43A891BF-9A6E-4976-9FDE-C9C18B454CA5}">
      <dgm:prSet/>
      <dgm:spPr/>
      <dgm:t>
        <a:bodyPr/>
        <a:lstStyle/>
        <a:p>
          <a:r>
            <a:rPr lang="en-IN" b="1" i="0"/>
            <a:t>Imputation</a:t>
          </a:r>
          <a:r>
            <a:rPr lang="en-IN" b="0" i="0"/>
            <a:t>: For non-critical fields, such as descriptions, missing values were filled with a placeholder (e.g., "No description available").</a:t>
          </a:r>
          <a:endParaRPr lang="en-US"/>
        </a:p>
      </dgm:t>
    </dgm:pt>
    <dgm:pt modelId="{EB44C048-F4C7-42B4-B93A-BCCD475D9AEA}" type="parTrans" cxnId="{C12EACD4-2042-4190-BFBC-9EEC97E93EB9}">
      <dgm:prSet/>
      <dgm:spPr/>
      <dgm:t>
        <a:bodyPr/>
        <a:lstStyle/>
        <a:p>
          <a:endParaRPr lang="en-US"/>
        </a:p>
      </dgm:t>
    </dgm:pt>
    <dgm:pt modelId="{CF4B2DDC-D6C3-4EB8-99CA-B3FC7E9B98AE}" type="sibTrans" cxnId="{C12EACD4-2042-4190-BFBC-9EEC97E93EB9}">
      <dgm:prSet/>
      <dgm:spPr/>
      <dgm:t>
        <a:bodyPr/>
        <a:lstStyle/>
        <a:p>
          <a:endParaRPr lang="en-US"/>
        </a:p>
      </dgm:t>
    </dgm:pt>
    <dgm:pt modelId="{835C16DC-3F90-D840-9030-68394AB66AAA}" type="pres">
      <dgm:prSet presAssocID="{8CD49304-A409-48B0-8C7B-1A5AC7CC8AB9}" presName="vert0" presStyleCnt="0">
        <dgm:presLayoutVars>
          <dgm:dir/>
          <dgm:animOne val="branch"/>
          <dgm:animLvl val="lvl"/>
        </dgm:presLayoutVars>
      </dgm:prSet>
      <dgm:spPr/>
    </dgm:pt>
    <dgm:pt modelId="{32484ABF-142D-084D-9C7B-78A324F10F1A}" type="pres">
      <dgm:prSet presAssocID="{F853CC3B-D5FF-4FCD-9512-9B4356A91C74}" presName="thickLine" presStyleLbl="alignNode1" presStyleIdx="0" presStyleCnt="3"/>
      <dgm:spPr/>
    </dgm:pt>
    <dgm:pt modelId="{0AFBE370-1F78-5A4D-846F-375377E9766C}" type="pres">
      <dgm:prSet presAssocID="{F853CC3B-D5FF-4FCD-9512-9B4356A91C74}" presName="horz1" presStyleCnt="0"/>
      <dgm:spPr/>
    </dgm:pt>
    <dgm:pt modelId="{5F28CD67-F5BC-4046-8E3D-D33C91D9FEDA}" type="pres">
      <dgm:prSet presAssocID="{F853CC3B-D5FF-4FCD-9512-9B4356A91C74}" presName="tx1" presStyleLbl="revTx" presStyleIdx="0" presStyleCnt="3"/>
      <dgm:spPr/>
    </dgm:pt>
    <dgm:pt modelId="{02DD5491-E769-6147-84AB-9F27C8053330}" type="pres">
      <dgm:prSet presAssocID="{F853CC3B-D5FF-4FCD-9512-9B4356A91C74}" presName="vert1" presStyleCnt="0"/>
      <dgm:spPr/>
    </dgm:pt>
    <dgm:pt modelId="{847E1CD0-EC7B-F74D-97B1-01D5947799D2}" type="pres">
      <dgm:prSet presAssocID="{D80C3DB5-AB4E-432A-91E4-4EA19E8DB762}" presName="thickLine" presStyleLbl="alignNode1" presStyleIdx="1" presStyleCnt="3"/>
      <dgm:spPr/>
    </dgm:pt>
    <dgm:pt modelId="{848A7CD5-B508-334B-A1F5-A6767E818581}" type="pres">
      <dgm:prSet presAssocID="{D80C3DB5-AB4E-432A-91E4-4EA19E8DB762}" presName="horz1" presStyleCnt="0"/>
      <dgm:spPr/>
    </dgm:pt>
    <dgm:pt modelId="{E8D13779-DAFF-B446-9EAE-1B84608844F1}" type="pres">
      <dgm:prSet presAssocID="{D80C3DB5-AB4E-432A-91E4-4EA19E8DB762}" presName="tx1" presStyleLbl="revTx" presStyleIdx="1" presStyleCnt="3"/>
      <dgm:spPr/>
    </dgm:pt>
    <dgm:pt modelId="{E48BAEB7-E964-774F-BDDE-DB9DCDBEF09A}" type="pres">
      <dgm:prSet presAssocID="{D80C3DB5-AB4E-432A-91E4-4EA19E8DB762}" presName="vert1" presStyleCnt="0"/>
      <dgm:spPr/>
    </dgm:pt>
    <dgm:pt modelId="{97BF4B60-0B7A-BD43-92F8-FF8D799C4E10}" type="pres">
      <dgm:prSet presAssocID="{43A891BF-9A6E-4976-9FDE-C9C18B454CA5}" presName="thickLine" presStyleLbl="alignNode1" presStyleIdx="2" presStyleCnt="3"/>
      <dgm:spPr/>
    </dgm:pt>
    <dgm:pt modelId="{277331F3-6AEA-4344-AA56-8A5AC0B56520}" type="pres">
      <dgm:prSet presAssocID="{43A891BF-9A6E-4976-9FDE-C9C18B454CA5}" presName="horz1" presStyleCnt="0"/>
      <dgm:spPr/>
    </dgm:pt>
    <dgm:pt modelId="{A346D3A4-B4BB-B34C-8678-395B17D98CBA}" type="pres">
      <dgm:prSet presAssocID="{43A891BF-9A6E-4976-9FDE-C9C18B454CA5}" presName="tx1" presStyleLbl="revTx" presStyleIdx="2" presStyleCnt="3"/>
      <dgm:spPr/>
    </dgm:pt>
    <dgm:pt modelId="{D1DCA5E4-B1BE-364E-993B-C015107460A8}" type="pres">
      <dgm:prSet presAssocID="{43A891BF-9A6E-4976-9FDE-C9C18B454CA5}" presName="vert1" presStyleCnt="0"/>
      <dgm:spPr/>
    </dgm:pt>
  </dgm:ptLst>
  <dgm:cxnLst>
    <dgm:cxn modelId="{B5D62873-D7C1-4A94-B7CF-DE9146B30857}" srcId="{8CD49304-A409-48B0-8C7B-1A5AC7CC8AB9}" destId="{D80C3DB5-AB4E-432A-91E4-4EA19E8DB762}" srcOrd="1" destOrd="0" parTransId="{9346B2F6-C4B3-43F8-8369-9FD4BC8FC847}" sibTransId="{D105B7E9-1219-40FA-8FCB-3AAEDB215594}"/>
    <dgm:cxn modelId="{42709F92-C25F-C443-AA44-742EFDAFFA02}" type="presOf" srcId="{F853CC3B-D5FF-4FCD-9512-9B4356A91C74}" destId="{5F28CD67-F5BC-4046-8E3D-D33C91D9FEDA}" srcOrd="0" destOrd="0" presId="urn:microsoft.com/office/officeart/2008/layout/LinedList"/>
    <dgm:cxn modelId="{C0FF579F-31AC-8D45-B442-7120357A9DF6}" type="presOf" srcId="{8CD49304-A409-48B0-8C7B-1A5AC7CC8AB9}" destId="{835C16DC-3F90-D840-9030-68394AB66AAA}" srcOrd="0" destOrd="0" presId="urn:microsoft.com/office/officeart/2008/layout/LinedList"/>
    <dgm:cxn modelId="{50427EA4-C805-48E5-BA7D-BD4FEE4C20B8}" srcId="{8CD49304-A409-48B0-8C7B-1A5AC7CC8AB9}" destId="{F853CC3B-D5FF-4FCD-9512-9B4356A91C74}" srcOrd="0" destOrd="0" parTransId="{4582F154-99B8-4907-8F9B-B40849235D56}" sibTransId="{75D95AF5-67E6-4FBA-AE52-73867A5CF23B}"/>
    <dgm:cxn modelId="{425B00D3-16C2-344F-8B1F-93BCF4CEEF2F}" type="presOf" srcId="{43A891BF-9A6E-4976-9FDE-C9C18B454CA5}" destId="{A346D3A4-B4BB-B34C-8678-395B17D98CBA}" srcOrd="0" destOrd="0" presId="urn:microsoft.com/office/officeart/2008/layout/LinedList"/>
    <dgm:cxn modelId="{C12EACD4-2042-4190-BFBC-9EEC97E93EB9}" srcId="{8CD49304-A409-48B0-8C7B-1A5AC7CC8AB9}" destId="{43A891BF-9A6E-4976-9FDE-C9C18B454CA5}" srcOrd="2" destOrd="0" parTransId="{EB44C048-F4C7-42B4-B93A-BCCD475D9AEA}" sibTransId="{CF4B2DDC-D6C3-4EB8-99CA-B3FC7E9B98AE}"/>
    <dgm:cxn modelId="{9B0CEEDC-638D-7745-9E62-1FCED91EA390}" type="presOf" srcId="{D80C3DB5-AB4E-432A-91E4-4EA19E8DB762}" destId="{E8D13779-DAFF-B446-9EAE-1B84608844F1}" srcOrd="0" destOrd="0" presId="urn:microsoft.com/office/officeart/2008/layout/LinedList"/>
    <dgm:cxn modelId="{146C5A1A-1AED-394F-ABE1-6ECCCC3A7383}" type="presParOf" srcId="{835C16DC-3F90-D840-9030-68394AB66AAA}" destId="{32484ABF-142D-084D-9C7B-78A324F10F1A}" srcOrd="0" destOrd="0" presId="urn:microsoft.com/office/officeart/2008/layout/LinedList"/>
    <dgm:cxn modelId="{EE5C102B-D1E0-1E49-A0F4-37035D0037D7}" type="presParOf" srcId="{835C16DC-3F90-D840-9030-68394AB66AAA}" destId="{0AFBE370-1F78-5A4D-846F-375377E9766C}" srcOrd="1" destOrd="0" presId="urn:microsoft.com/office/officeart/2008/layout/LinedList"/>
    <dgm:cxn modelId="{78829063-3466-B640-B930-3A5EF08A3DDC}" type="presParOf" srcId="{0AFBE370-1F78-5A4D-846F-375377E9766C}" destId="{5F28CD67-F5BC-4046-8E3D-D33C91D9FEDA}" srcOrd="0" destOrd="0" presId="urn:microsoft.com/office/officeart/2008/layout/LinedList"/>
    <dgm:cxn modelId="{AE073AC4-B41F-5B42-A4B9-22991E68C220}" type="presParOf" srcId="{0AFBE370-1F78-5A4D-846F-375377E9766C}" destId="{02DD5491-E769-6147-84AB-9F27C8053330}" srcOrd="1" destOrd="0" presId="urn:microsoft.com/office/officeart/2008/layout/LinedList"/>
    <dgm:cxn modelId="{EF20FE92-8568-0B43-A22B-F74CAA190D95}" type="presParOf" srcId="{835C16DC-3F90-D840-9030-68394AB66AAA}" destId="{847E1CD0-EC7B-F74D-97B1-01D5947799D2}" srcOrd="2" destOrd="0" presId="urn:microsoft.com/office/officeart/2008/layout/LinedList"/>
    <dgm:cxn modelId="{81BFF74B-D726-B946-A2EC-DB37F4DE0D9F}" type="presParOf" srcId="{835C16DC-3F90-D840-9030-68394AB66AAA}" destId="{848A7CD5-B508-334B-A1F5-A6767E818581}" srcOrd="3" destOrd="0" presId="urn:microsoft.com/office/officeart/2008/layout/LinedList"/>
    <dgm:cxn modelId="{009083EB-69DD-1440-91A2-8FC13B561F5E}" type="presParOf" srcId="{848A7CD5-B508-334B-A1F5-A6767E818581}" destId="{E8D13779-DAFF-B446-9EAE-1B84608844F1}" srcOrd="0" destOrd="0" presId="urn:microsoft.com/office/officeart/2008/layout/LinedList"/>
    <dgm:cxn modelId="{A8D4FF19-2673-BD47-B4DF-1C993439F1A2}" type="presParOf" srcId="{848A7CD5-B508-334B-A1F5-A6767E818581}" destId="{E48BAEB7-E964-774F-BDDE-DB9DCDBEF09A}" srcOrd="1" destOrd="0" presId="urn:microsoft.com/office/officeart/2008/layout/LinedList"/>
    <dgm:cxn modelId="{FD983EDF-F6FE-634D-8639-8CBE18FB3490}" type="presParOf" srcId="{835C16DC-3F90-D840-9030-68394AB66AAA}" destId="{97BF4B60-0B7A-BD43-92F8-FF8D799C4E10}" srcOrd="4" destOrd="0" presId="urn:microsoft.com/office/officeart/2008/layout/LinedList"/>
    <dgm:cxn modelId="{0B5DCAE9-6A47-F544-A45D-A34C4693422C}" type="presParOf" srcId="{835C16DC-3F90-D840-9030-68394AB66AAA}" destId="{277331F3-6AEA-4344-AA56-8A5AC0B56520}" srcOrd="5" destOrd="0" presId="urn:microsoft.com/office/officeart/2008/layout/LinedList"/>
    <dgm:cxn modelId="{D075C65D-9C0A-324B-8FE0-6C2E842BB5E8}" type="presParOf" srcId="{277331F3-6AEA-4344-AA56-8A5AC0B56520}" destId="{A346D3A4-B4BB-B34C-8678-395B17D98CBA}" srcOrd="0" destOrd="0" presId="urn:microsoft.com/office/officeart/2008/layout/LinedList"/>
    <dgm:cxn modelId="{08D1AE2F-03C2-4146-8AA3-5F51FB85ADA6}" type="presParOf" srcId="{277331F3-6AEA-4344-AA56-8A5AC0B56520}" destId="{D1DCA5E4-B1BE-364E-993B-C015107460A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5A14C3-1F4E-463B-9741-AF28531DC28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8DE961C-EB87-470F-BFDA-8A5502D3A23F}">
      <dgm:prSet/>
      <dgm:spPr/>
      <dgm:t>
        <a:bodyPr/>
        <a:lstStyle/>
        <a:p>
          <a:r>
            <a:rPr lang="en-IN" b="0" i="0"/>
            <a:t>Feature engineering was performed to enhance the dataset:</a:t>
          </a:r>
          <a:endParaRPr lang="en-US"/>
        </a:p>
      </dgm:t>
    </dgm:pt>
    <dgm:pt modelId="{339AFDAE-CA53-497A-BA8D-16C10A563822}" type="parTrans" cxnId="{B36B5F4C-EFB2-4D16-A0AB-2DDA0F82A0CA}">
      <dgm:prSet/>
      <dgm:spPr/>
      <dgm:t>
        <a:bodyPr/>
        <a:lstStyle/>
        <a:p>
          <a:endParaRPr lang="en-US"/>
        </a:p>
      </dgm:t>
    </dgm:pt>
    <dgm:pt modelId="{670D4411-01C0-46B9-9448-F90606134791}" type="sibTrans" cxnId="{B36B5F4C-EFB2-4D16-A0AB-2DDA0F82A0CA}">
      <dgm:prSet/>
      <dgm:spPr/>
      <dgm:t>
        <a:bodyPr/>
        <a:lstStyle/>
        <a:p>
          <a:endParaRPr lang="en-US"/>
        </a:p>
      </dgm:t>
    </dgm:pt>
    <dgm:pt modelId="{07B281BF-D821-4C1E-A3BC-427828515DE8}">
      <dgm:prSet/>
      <dgm:spPr/>
      <dgm:t>
        <a:bodyPr/>
        <a:lstStyle/>
        <a:p>
          <a:r>
            <a:rPr lang="en-IN" b="1" i="0"/>
            <a:t>Popularity Score</a:t>
          </a:r>
          <a:r>
            <a:rPr lang="en-IN" b="0" i="0"/>
            <a:t>: A new feature was created to combine stars and forks into a single metric.</a:t>
          </a:r>
          <a:endParaRPr lang="en-US"/>
        </a:p>
      </dgm:t>
    </dgm:pt>
    <dgm:pt modelId="{9BFED208-6709-4537-848C-2D535654788D}" type="parTrans" cxnId="{92AA7B3B-0D5E-4802-9E53-76640DD4BDB1}">
      <dgm:prSet/>
      <dgm:spPr/>
      <dgm:t>
        <a:bodyPr/>
        <a:lstStyle/>
        <a:p>
          <a:endParaRPr lang="en-US"/>
        </a:p>
      </dgm:t>
    </dgm:pt>
    <dgm:pt modelId="{3F88249B-E103-499C-ABEF-BC1C4BCD937A}" type="sibTrans" cxnId="{92AA7B3B-0D5E-4802-9E53-76640DD4BDB1}">
      <dgm:prSet/>
      <dgm:spPr/>
      <dgm:t>
        <a:bodyPr/>
        <a:lstStyle/>
        <a:p>
          <a:endParaRPr lang="en-US"/>
        </a:p>
      </dgm:t>
    </dgm:pt>
    <dgm:pt modelId="{14D42BA4-BAD9-4609-8593-EF9720D38330}">
      <dgm:prSet/>
      <dgm:spPr/>
      <dgm:t>
        <a:bodyPr/>
        <a:lstStyle/>
        <a:p>
          <a:r>
            <a:rPr lang="en-IN" b="1" i="0"/>
            <a:t>Language Encoding</a:t>
          </a:r>
          <a:r>
            <a:rPr lang="en-IN" b="0" i="0"/>
            <a:t>: Programming languages were encoded into categorical variables for analysis.</a:t>
          </a:r>
          <a:endParaRPr lang="en-US"/>
        </a:p>
      </dgm:t>
    </dgm:pt>
    <dgm:pt modelId="{4591036B-6C0D-45EB-8217-DB1256DC1A46}" type="parTrans" cxnId="{9F22845D-6AA8-420F-87E4-AF8D0FB443E8}">
      <dgm:prSet/>
      <dgm:spPr/>
      <dgm:t>
        <a:bodyPr/>
        <a:lstStyle/>
        <a:p>
          <a:endParaRPr lang="en-US"/>
        </a:p>
      </dgm:t>
    </dgm:pt>
    <dgm:pt modelId="{C6408AA9-9F87-44CC-8036-B4D2A43B95DD}" type="sibTrans" cxnId="{9F22845D-6AA8-420F-87E4-AF8D0FB443E8}">
      <dgm:prSet/>
      <dgm:spPr/>
      <dgm:t>
        <a:bodyPr/>
        <a:lstStyle/>
        <a:p>
          <a:endParaRPr lang="en-US"/>
        </a:p>
      </dgm:t>
    </dgm:pt>
    <dgm:pt modelId="{7BFE133A-8E75-DE47-8B13-BE814F8E89A0}" type="pres">
      <dgm:prSet presAssocID="{2F5A14C3-1F4E-463B-9741-AF28531DC286}" presName="linear" presStyleCnt="0">
        <dgm:presLayoutVars>
          <dgm:animLvl val="lvl"/>
          <dgm:resizeHandles val="exact"/>
        </dgm:presLayoutVars>
      </dgm:prSet>
      <dgm:spPr/>
    </dgm:pt>
    <dgm:pt modelId="{32FEBB41-2A84-AD4E-8480-C53FCEB864AC}" type="pres">
      <dgm:prSet presAssocID="{B8DE961C-EB87-470F-BFDA-8A5502D3A23F}" presName="parentText" presStyleLbl="node1" presStyleIdx="0" presStyleCnt="3">
        <dgm:presLayoutVars>
          <dgm:chMax val="0"/>
          <dgm:bulletEnabled val="1"/>
        </dgm:presLayoutVars>
      </dgm:prSet>
      <dgm:spPr/>
    </dgm:pt>
    <dgm:pt modelId="{FAB819CF-6C4F-3D49-AD6C-9E26E0738C6C}" type="pres">
      <dgm:prSet presAssocID="{670D4411-01C0-46B9-9448-F90606134791}" presName="spacer" presStyleCnt="0"/>
      <dgm:spPr/>
    </dgm:pt>
    <dgm:pt modelId="{1D3D86A8-C2BE-8F49-ADC8-0E549EA3D27F}" type="pres">
      <dgm:prSet presAssocID="{07B281BF-D821-4C1E-A3BC-427828515DE8}" presName="parentText" presStyleLbl="node1" presStyleIdx="1" presStyleCnt="3">
        <dgm:presLayoutVars>
          <dgm:chMax val="0"/>
          <dgm:bulletEnabled val="1"/>
        </dgm:presLayoutVars>
      </dgm:prSet>
      <dgm:spPr/>
    </dgm:pt>
    <dgm:pt modelId="{BA280351-63E0-A04D-BB2A-45A4E293561B}" type="pres">
      <dgm:prSet presAssocID="{3F88249B-E103-499C-ABEF-BC1C4BCD937A}" presName="spacer" presStyleCnt="0"/>
      <dgm:spPr/>
    </dgm:pt>
    <dgm:pt modelId="{B9C93C95-9ED4-D749-A37E-0555FAAA7839}" type="pres">
      <dgm:prSet presAssocID="{14D42BA4-BAD9-4609-8593-EF9720D38330}" presName="parentText" presStyleLbl="node1" presStyleIdx="2" presStyleCnt="3">
        <dgm:presLayoutVars>
          <dgm:chMax val="0"/>
          <dgm:bulletEnabled val="1"/>
        </dgm:presLayoutVars>
      </dgm:prSet>
      <dgm:spPr/>
    </dgm:pt>
  </dgm:ptLst>
  <dgm:cxnLst>
    <dgm:cxn modelId="{7F9A7C09-4886-164C-AD5B-620B207ADBB5}" type="presOf" srcId="{14D42BA4-BAD9-4609-8593-EF9720D38330}" destId="{B9C93C95-9ED4-D749-A37E-0555FAAA7839}" srcOrd="0" destOrd="0" presId="urn:microsoft.com/office/officeart/2005/8/layout/vList2"/>
    <dgm:cxn modelId="{9D5FE115-F35A-1647-A270-A0E4A8256FC7}" type="presOf" srcId="{2F5A14C3-1F4E-463B-9741-AF28531DC286}" destId="{7BFE133A-8E75-DE47-8B13-BE814F8E89A0}" srcOrd="0" destOrd="0" presId="urn:microsoft.com/office/officeart/2005/8/layout/vList2"/>
    <dgm:cxn modelId="{92AA7B3B-0D5E-4802-9E53-76640DD4BDB1}" srcId="{2F5A14C3-1F4E-463B-9741-AF28531DC286}" destId="{07B281BF-D821-4C1E-A3BC-427828515DE8}" srcOrd="1" destOrd="0" parTransId="{9BFED208-6709-4537-848C-2D535654788D}" sibTransId="{3F88249B-E103-499C-ABEF-BC1C4BCD937A}"/>
    <dgm:cxn modelId="{B36B5F4C-EFB2-4D16-A0AB-2DDA0F82A0CA}" srcId="{2F5A14C3-1F4E-463B-9741-AF28531DC286}" destId="{B8DE961C-EB87-470F-BFDA-8A5502D3A23F}" srcOrd="0" destOrd="0" parTransId="{339AFDAE-CA53-497A-BA8D-16C10A563822}" sibTransId="{670D4411-01C0-46B9-9448-F90606134791}"/>
    <dgm:cxn modelId="{9F22845D-6AA8-420F-87E4-AF8D0FB443E8}" srcId="{2F5A14C3-1F4E-463B-9741-AF28531DC286}" destId="{14D42BA4-BAD9-4609-8593-EF9720D38330}" srcOrd="2" destOrd="0" parTransId="{4591036B-6C0D-45EB-8217-DB1256DC1A46}" sibTransId="{C6408AA9-9F87-44CC-8036-B4D2A43B95DD}"/>
    <dgm:cxn modelId="{EA6AD481-D249-5347-87AD-F53D871CB2B1}" type="presOf" srcId="{07B281BF-D821-4C1E-A3BC-427828515DE8}" destId="{1D3D86A8-C2BE-8F49-ADC8-0E549EA3D27F}" srcOrd="0" destOrd="0" presId="urn:microsoft.com/office/officeart/2005/8/layout/vList2"/>
    <dgm:cxn modelId="{224AD1E5-A55C-674D-8A6A-F345A6A96011}" type="presOf" srcId="{B8DE961C-EB87-470F-BFDA-8A5502D3A23F}" destId="{32FEBB41-2A84-AD4E-8480-C53FCEB864AC}" srcOrd="0" destOrd="0" presId="urn:microsoft.com/office/officeart/2005/8/layout/vList2"/>
    <dgm:cxn modelId="{0DE97C9A-02E2-8941-B291-822FF584EA02}" type="presParOf" srcId="{7BFE133A-8E75-DE47-8B13-BE814F8E89A0}" destId="{32FEBB41-2A84-AD4E-8480-C53FCEB864AC}" srcOrd="0" destOrd="0" presId="urn:microsoft.com/office/officeart/2005/8/layout/vList2"/>
    <dgm:cxn modelId="{0AB25F55-6BCB-EC4B-9327-DE9BFD673543}" type="presParOf" srcId="{7BFE133A-8E75-DE47-8B13-BE814F8E89A0}" destId="{FAB819CF-6C4F-3D49-AD6C-9E26E0738C6C}" srcOrd="1" destOrd="0" presId="urn:microsoft.com/office/officeart/2005/8/layout/vList2"/>
    <dgm:cxn modelId="{448D9632-B371-A643-BB34-EAB9D340625F}" type="presParOf" srcId="{7BFE133A-8E75-DE47-8B13-BE814F8E89A0}" destId="{1D3D86A8-C2BE-8F49-ADC8-0E549EA3D27F}" srcOrd="2" destOrd="0" presId="urn:microsoft.com/office/officeart/2005/8/layout/vList2"/>
    <dgm:cxn modelId="{83519B5B-1F8F-2A4C-B8EF-80168D76B6A6}" type="presParOf" srcId="{7BFE133A-8E75-DE47-8B13-BE814F8E89A0}" destId="{BA280351-63E0-A04D-BB2A-45A4E293561B}" srcOrd="3" destOrd="0" presId="urn:microsoft.com/office/officeart/2005/8/layout/vList2"/>
    <dgm:cxn modelId="{9448039D-0034-8248-B9F8-5586DE54F9C0}" type="presParOf" srcId="{7BFE133A-8E75-DE47-8B13-BE814F8E89A0}" destId="{B9C93C95-9ED4-D749-A37E-0555FAAA783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C8CDE7-237F-47C1-A75C-2243335EF0DB}">
      <dsp:nvSpPr>
        <dsp:cNvPr id="0" name=""/>
        <dsp:cNvSpPr/>
      </dsp:nvSpPr>
      <dsp:spPr>
        <a:xfrm>
          <a:off x="0" y="85211"/>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C9660A-2BA4-4A61-8AE2-0F84ADAE8E4C}">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BF614F-6252-47EE-9592-E72AE23F5F06}">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IN" sz="2200" b="0" i="0" kern="1200"/>
            <a:t>To analyze the trends in GitHub repositories based on daily updates.</a:t>
          </a:r>
          <a:endParaRPr lang="en-US" sz="2200" kern="1200"/>
        </a:p>
      </dsp:txBody>
      <dsp:txXfrm>
        <a:off x="1058686" y="1808"/>
        <a:ext cx="9456913" cy="916611"/>
      </dsp:txXfrm>
    </dsp:sp>
    <dsp:sp modelId="{B4606355-E245-40F2-8A3E-9C45BA37EA8A}">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F49C7C-548C-49BC-A10E-4DE565520E06}">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5BFBA7-1D39-4959-A2EA-D6D5AA13CAD2}">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IN" sz="2200" b="0" i="0" kern="1200"/>
            <a:t>To identify the most popular programming languages and technologies.</a:t>
          </a:r>
          <a:endParaRPr lang="en-US" sz="2200" kern="1200"/>
        </a:p>
      </dsp:txBody>
      <dsp:txXfrm>
        <a:off x="1058686" y="1147573"/>
        <a:ext cx="9456913" cy="916611"/>
      </dsp:txXfrm>
    </dsp:sp>
    <dsp:sp modelId="{E936C97F-2BA0-4C5D-8F42-0137EE1C3BF3}">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77CD5D-7B13-4D12-918D-4255652F8FC7}">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11721E-8B1D-4BC9-BEB2-90B69754519B}">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IN" sz="2200" b="0" i="0" kern="1200"/>
            <a:t>To explore the relationship between repository features (stars, forks, etc.) and their popularity.</a:t>
          </a:r>
          <a:endParaRPr lang="en-US" sz="2200" kern="1200"/>
        </a:p>
      </dsp:txBody>
      <dsp:txXfrm>
        <a:off x="1058686" y="2293338"/>
        <a:ext cx="9456913" cy="916611"/>
      </dsp:txXfrm>
    </dsp:sp>
    <dsp:sp modelId="{A40FCBED-049A-4EEF-B74E-4E97ACA474CF}">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C9C5EF-E01F-440C-AA7D-93E8B62CF003}">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F0817A-3B82-440C-A7F4-2B8B64217F86}">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IN" sz="2200" b="0" i="0" kern="1200"/>
            <a:t>To visualize trends over time and provide actionable insights for developers and organizations.</a:t>
          </a:r>
          <a:endParaRPr lang="en-US" sz="2200" kern="1200"/>
        </a:p>
      </dsp:txBody>
      <dsp:txXfrm>
        <a:off x="1058686" y="3439103"/>
        <a:ext cx="9456913" cy="916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3EE26-AD28-0140-BBD2-461E62C02E48}">
      <dsp:nvSpPr>
        <dsp:cNvPr id="0" name=""/>
        <dsp:cNvSpPr/>
      </dsp:nvSpPr>
      <dsp:spPr>
        <a:xfrm>
          <a:off x="2241532" y="1199834"/>
          <a:ext cx="484885" cy="91440"/>
        </a:xfrm>
        <a:custGeom>
          <a:avLst/>
          <a:gdLst/>
          <a:ahLst/>
          <a:cxnLst/>
          <a:rect l="0" t="0" r="0" b="0"/>
          <a:pathLst>
            <a:path>
              <a:moveTo>
                <a:pt x="0" y="45720"/>
              </a:moveTo>
              <a:lnTo>
                <a:pt x="484885"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242976"/>
        <a:ext cx="25774" cy="5154"/>
      </dsp:txXfrm>
    </dsp:sp>
    <dsp:sp modelId="{ED6C3CC2-FF82-AD4A-B798-F44E0083C4F7}">
      <dsp:nvSpPr>
        <dsp:cNvPr id="0" name=""/>
        <dsp:cNvSpPr/>
      </dsp:nvSpPr>
      <dsp:spPr>
        <a:xfrm>
          <a:off x="2092" y="573182"/>
          <a:ext cx="2241239" cy="134474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IN" sz="1300" b="0" i="0" kern="1200"/>
            <a:t>The dataset consists of daily snapshots of trending GitHub repositories, including:</a:t>
          </a:r>
          <a:endParaRPr lang="en-US" sz="1300" kern="1200"/>
        </a:p>
      </dsp:txBody>
      <dsp:txXfrm>
        <a:off x="2092" y="573182"/>
        <a:ext cx="2241239" cy="1344743"/>
      </dsp:txXfrm>
    </dsp:sp>
    <dsp:sp modelId="{32EE6F73-33F1-0347-8874-125C9A697F2A}">
      <dsp:nvSpPr>
        <dsp:cNvPr id="0" name=""/>
        <dsp:cNvSpPr/>
      </dsp:nvSpPr>
      <dsp:spPr>
        <a:xfrm>
          <a:off x="4998257" y="1199834"/>
          <a:ext cx="484885" cy="91440"/>
        </a:xfrm>
        <a:custGeom>
          <a:avLst/>
          <a:gdLst/>
          <a:ahLst/>
          <a:cxnLst/>
          <a:rect l="0" t="0" r="0" b="0"/>
          <a:pathLst>
            <a:path>
              <a:moveTo>
                <a:pt x="0" y="45720"/>
              </a:moveTo>
              <a:lnTo>
                <a:pt x="484885" y="45720"/>
              </a:lnTo>
            </a:path>
          </a:pathLst>
        </a:custGeom>
        <a:noFill/>
        <a:ln w="12700" cap="flat" cmpd="sng" algn="ctr">
          <a:solidFill>
            <a:schemeClr val="accent2">
              <a:hueOff val="1288722"/>
              <a:satOff val="-3699"/>
              <a:lumOff val="-5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242976"/>
        <a:ext cx="25774" cy="5154"/>
      </dsp:txXfrm>
    </dsp:sp>
    <dsp:sp modelId="{B5B3EC27-4B52-A543-A9BE-184ECB129DD1}">
      <dsp:nvSpPr>
        <dsp:cNvPr id="0" name=""/>
        <dsp:cNvSpPr/>
      </dsp:nvSpPr>
      <dsp:spPr>
        <a:xfrm>
          <a:off x="2758817" y="573182"/>
          <a:ext cx="2241239" cy="1344743"/>
        </a:xfrm>
        <a:prstGeom prst="rect">
          <a:avLst/>
        </a:prstGeom>
        <a:gradFill rotWithShape="0">
          <a:gsLst>
            <a:gs pos="0">
              <a:schemeClr val="accent2">
                <a:hueOff val="1073935"/>
                <a:satOff val="-3082"/>
                <a:lumOff val="-4935"/>
                <a:alphaOff val="0"/>
                <a:satMod val="103000"/>
                <a:lumMod val="102000"/>
                <a:tint val="94000"/>
              </a:schemeClr>
            </a:gs>
            <a:gs pos="50000">
              <a:schemeClr val="accent2">
                <a:hueOff val="1073935"/>
                <a:satOff val="-3082"/>
                <a:lumOff val="-4935"/>
                <a:alphaOff val="0"/>
                <a:satMod val="110000"/>
                <a:lumMod val="100000"/>
                <a:shade val="100000"/>
              </a:schemeClr>
            </a:gs>
            <a:gs pos="100000">
              <a:schemeClr val="accent2">
                <a:hueOff val="1073935"/>
                <a:satOff val="-3082"/>
                <a:lumOff val="-493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IN" sz="1300" b="1" i="0" kern="1200"/>
            <a:t>Repository Name</a:t>
          </a:r>
          <a:r>
            <a:rPr lang="en-IN" sz="1300" b="0" i="0" kern="1200"/>
            <a:t>: The name of the repository.</a:t>
          </a:r>
          <a:endParaRPr lang="en-US" sz="1300" kern="1200"/>
        </a:p>
      </dsp:txBody>
      <dsp:txXfrm>
        <a:off x="2758817" y="573182"/>
        <a:ext cx="2241239" cy="1344743"/>
      </dsp:txXfrm>
    </dsp:sp>
    <dsp:sp modelId="{10BEF174-CFFB-F142-8801-57731292B8B0}">
      <dsp:nvSpPr>
        <dsp:cNvPr id="0" name=""/>
        <dsp:cNvSpPr/>
      </dsp:nvSpPr>
      <dsp:spPr>
        <a:xfrm>
          <a:off x="7754982" y="1199834"/>
          <a:ext cx="484885" cy="91440"/>
        </a:xfrm>
        <a:custGeom>
          <a:avLst/>
          <a:gdLst/>
          <a:ahLst/>
          <a:cxnLst/>
          <a:rect l="0" t="0" r="0" b="0"/>
          <a:pathLst>
            <a:path>
              <a:moveTo>
                <a:pt x="0" y="45720"/>
              </a:moveTo>
              <a:lnTo>
                <a:pt x="484885" y="45720"/>
              </a:lnTo>
            </a:path>
          </a:pathLst>
        </a:custGeom>
        <a:noFill/>
        <a:ln w="12700" cap="flat" cmpd="sng" algn="ctr">
          <a:solidFill>
            <a:schemeClr val="accent2">
              <a:hueOff val="2577445"/>
              <a:satOff val="-7397"/>
              <a:lumOff val="-1184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242976"/>
        <a:ext cx="25774" cy="5154"/>
      </dsp:txXfrm>
    </dsp:sp>
    <dsp:sp modelId="{5BB49AEF-C7F1-0341-8A02-EC811F402CE6}">
      <dsp:nvSpPr>
        <dsp:cNvPr id="0" name=""/>
        <dsp:cNvSpPr/>
      </dsp:nvSpPr>
      <dsp:spPr>
        <a:xfrm>
          <a:off x="5515542" y="573182"/>
          <a:ext cx="2241239" cy="1344743"/>
        </a:xfrm>
        <a:prstGeom prst="rect">
          <a:avLst/>
        </a:prstGeom>
        <a:gradFill rotWithShape="0">
          <a:gsLst>
            <a:gs pos="0">
              <a:schemeClr val="accent2">
                <a:hueOff val="2147871"/>
                <a:satOff val="-6164"/>
                <a:lumOff val="-9870"/>
                <a:alphaOff val="0"/>
                <a:satMod val="103000"/>
                <a:lumMod val="102000"/>
                <a:tint val="94000"/>
              </a:schemeClr>
            </a:gs>
            <a:gs pos="50000">
              <a:schemeClr val="accent2">
                <a:hueOff val="2147871"/>
                <a:satOff val="-6164"/>
                <a:lumOff val="-9870"/>
                <a:alphaOff val="0"/>
                <a:satMod val="110000"/>
                <a:lumMod val="100000"/>
                <a:shade val="100000"/>
              </a:schemeClr>
            </a:gs>
            <a:gs pos="100000">
              <a:schemeClr val="accent2">
                <a:hueOff val="2147871"/>
                <a:satOff val="-6164"/>
                <a:lumOff val="-98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IN" sz="1300" b="1" i="0" kern="1200"/>
            <a:t>Stars</a:t>
          </a:r>
          <a:r>
            <a:rPr lang="en-IN" sz="1300" b="0" i="0" kern="1200"/>
            <a:t>: The number of stars received.</a:t>
          </a:r>
          <a:endParaRPr lang="en-US" sz="1300" kern="1200"/>
        </a:p>
      </dsp:txBody>
      <dsp:txXfrm>
        <a:off x="5515542" y="573182"/>
        <a:ext cx="2241239" cy="1344743"/>
      </dsp:txXfrm>
    </dsp:sp>
    <dsp:sp modelId="{A14EACBB-C1F0-6F4D-8885-F4E1CFEC3E29}">
      <dsp:nvSpPr>
        <dsp:cNvPr id="0" name=""/>
        <dsp:cNvSpPr/>
      </dsp:nvSpPr>
      <dsp:spPr>
        <a:xfrm>
          <a:off x="1122712" y="1916126"/>
          <a:ext cx="8270175" cy="484885"/>
        </a:xfrm>
        <a:custGeom>
          <a:avLst/>
          <a:gdLst/>
          <a:ahLst/>
          <a:cxnLst/>
          <a:rect l="0" t="0" r="0" b="0"/>
          <a:pathLst>
            <a:path>
              <a:moveTo>
                <a:pt x="8270175" y="0"/>
              </a:moveTo>
              <a:lnTo>
                <a:pt x="8270175" y="259542"/>
              </a:lnTo>
              <a:lnTo>
                <a:pt x="0" y="259542"/>
              </a:lnTo>
              <a:lnTo>
                <a:pt x="0" y="484885"/>
              </a:lnTo>
            </a:path>
          </a:pathLst>
        </a:custGeom>
        <a:noFill/>
        <a:ln w="12700" cap="flat" cmpd="sng" algn="ctr">
          <a:solidFill>
            <a:schemeClr val="accent2">
              <a:hueOff val="3866168"/>
              <a:satOff val="-11096"/>
              <a:lumOff val="-17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2155991"/>
        <a:ext cx="414311" cy="5154"/>
      </dsp:txXfrm>
    </dsp:sp>
    <dsp:sp modelId="{01A59824-3D25-3E49-8761-C2AF05D4553A}">
      <dsp:nvSpPr>
        <dsp:cNvPr id="0" name=""/>
        <dsp:cNvSpPr/>
      </dsp:nvSpPr>
      <dsp:spPr>
        <a:xfrm>
          <a:off x="8272267" y="573182"/>
          <a:ext cx="2241239" cy="1344743"/>
        </a:xfrm>
        <a:prstGeom prst="rect">
          <a:avLst/>
        </a:prstGeom>
        <a:gradFill rotWithShape="0">
          <a:gsLst>
            <a:gs pos="0">
              <a:schemeClr val="accent2">
                <a:hueOff val="3221806"/>
                <a:satOff val="-9246"/>
                <a:lumOff val="-14805"/>
                <a:alphaOff val="0"/>
                <a:satMod val="103000"/>
                <a:lumMod val="102000"/>
                <a:tint val="94000"/>
              </a:schemeClr>
            </a:gs>
            <a:gs pos="50000">
              <a:schemeClr val="accent2">
                <a:hueOff val="3221806"/>
                <a:satOff val="-9246"/>
                <a:lumOff val="-14805"/>
                <a:alphaOff val="0"/>
                <a:satMod val="110000"/>
                <a:lumMod val="100000"/>
                <a:shade val="100000"/>
              </a:schemeClr>
            </a:gs>
            <a:gs pos="100000">
              <a:schemeClr val="accent2">
                <a:hueOff val="3221806"/>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IN" sz="1300" b="1" i="0" kern="1200"/>
            <a:t>Forks</a:t>
          </a:r>
          <a:r>
            <a:rPr lang="en-IN" sz="1300" b="0" i="0" kern="1200"/>
            <a:t>: The number of forks.</a:t>
          </a:r>
          <a:endParaRPr lang="en-US" sz="1300" kern="1200"/>
        </a:p>
      </dsp:txBody>
      <dsp:txXfrm>
        <a:off x="8272267" y="573182"/>
        <a:ext cx="2241239" cy="1344743"/>
      </dsp:txXfrm>
    </dsp:sp>
    <dsp:sp modelId="{C7313516-4E70-F34A-8BD3-F2135637D43A}">
      <dsp:nvSpPr>
        <dsp:cNvPr id="0" name=""/>
        <dsp:cNvSpPr/>
      </dsp:nvSpPr>
      <dsp:spPr>
        <a:xfrm>
          <a:off x="2241532" y="3060063"/>
          <a:ext cx="484885" cy="91440"/>
        </a:xfrm>
        <a:custGeom>
          <a:avLst/>
          <a:gdLst/>
          <a:ahLst/>
          <a:cxnLst/>
          <a:rect l="0" t="0" r="0" b="0"/>
          <a:pathLst>
            <a:path>
              <a:moveTo>
                <a:pt x="0" y="45720"/>
              </a:moveTo>
              <a:lnTo>
                <a:pt x="484885" y="45720"/>
              </a:lnTo>
            </a:path>
          </a:pathLst>
        </a:custGeom>
        <a:noFill/>
        <a:ln w="12700" cap="flat" cmpd="sng" algn="ctr">
          <a:solidFill>
            <a:schemeClr val="accent2">
              <a:hueOff val="5154890"/>
              <a:satOff val="-14794"/>
              <a:lumOff val="-2368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3103206"/>
        <a:ext cx="25774" cy="5154"/>
      </dsp:txXfrm>
    </dsp:sp>
    <dsp:sp modelId="{86479520-65C2-B74F-B227-301FAD42BAF8}">
      <dsp:nvSpPr>
        <dsp:cNvPr id="0" name=""/>
        <dsp:cNvSpPr/>
      </dsp:nvSpPr>
      <dsp:spPr>
        <a:xfrm>
          <a:off x="2092" y="2433411"/>
          <a:ext cx="2241239" cy="1344743"/>
        </a:xfrm>
        <a:prstGeom prst="rect">
          <a:avLst/>
        </a:prstGeom>
        <a:gradFill rotWithShape="0">
          <a:gsLst>
            <a:gs pos="0">
              <a:schemeClr val="accent2">
                <a:hueOff val="4295742"/>
                <a:satOff val="-12329"/>
                <a:lumOff val="-19739"/>
                <a:alphaOff val="0"/>
                <a:satMod val="103000"/>
                <a:lumMod val="102000"/>
                <a:tint val="94000"/>
              </a:schemeClr>
            </a:gs>
            <a:gs pos="50000">
              <a:schemeClr val="accent2">
                <a:hueOff val="4295742"/>
                <a:satOff val="-12329"/>
                <a:lumOff val="-19739"/>
                <a:alphaOff val="0"/>
                <a:satMod val="110000"/>
                <a:lumMod val="100000"/>
                <a:shade val="100000"/>
              </a:schemeClr>
            </a:gs>
            <a:gs pos="100000">
              <a:schemeClr val="accent2">
                <a:hueOff val="4295742"/>
                <a:satOff val="-12329"/>
                <a:lumOff val="-197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IN" sz="1300" b="1" i="0" kern="1200"/>
            <a:t>Description</a:t>
          </a:r>
          <a:r>
            <a:rPr lang="en-IN" sz="1300" b="0" i="0" kern="1200"/>
            <a:t>: A brief description of the repository.</a:t>
          </a:r>
          <a:endParaRPr lang="en-US" sz="1300" kern="1200"/>
        </a:p>
      </dsp:txBody>
      <dsp:txXfrm>
        <a:off x="2092" y="2433411"/>
        <a:ext cx="2241239" cy="1344743"/>
      </dsp:txXfrm>
    </dsp:sp>
    <dsp:sp modelId="{245F691C-304E-1E46-8F46-F04F95E8E9B8}">
      <dsp:nvSpPr>
        <dsp:cNvPr id="0" name=""/>
        <dsp:cNvSpPr/>
      </dsp:nvSpPr>
      <dsp:spPr>
        <a:xfrm>
          <a:off x="4998257" y="3060063"/>
          <a:ext cx="484885" cy="91440"/>
        </a:xfrm>
        <a:custGeom>
          <a:avLst/>
          <a:gdLst/>
          <a:ahLst/>
          <a:cxnLst/>
          <a:rect l="0" t="0" r="0" b="0"/>
          <a:pathLst>
            <a:path>
              <a:moveTo>
                <a:pt x="0" y="45720"/>
              </a:moveTo>
              <a:lnTo>
                <a:pt x="484885" y="45720"/>
              </a:lnTo>
            </a:path>
          </a:pathLst>
        </a:custGeom>
        <a:noFill/>
        <a:ln w="12700" cap="flat" cmpd="sng" algn="ctr">
          <a:solidFill>
            <a:schemeClr val="accent2">
              <a:hueOff val="6443612"/>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3103206"/>
        <a:ext cx="25774" cy="5154"/>
      </dsp:txXfrm>
    </dsp:sp>
    <dsp:sp modelId="{EA363ADF-427B-2044-B37E-89B56764349C}">
      <dsp:nvSpPr>
        <dsp:cNvPr id="0" name=""/>
        <dsp:cNvSpPr/>
      </dsp:nvSpPr>
      <dsp:spPr>
        <a:xfrm>
          <a:off x="2758817" y="2433411"/>
          <a:ext cx="2241239" cy="1344743"/>
        </a:xfrm>
        <a:prstGeom prst="rect">
          <a:avLst/>
        </a:prstGeom>
        <a:gradFill rotWithShape="0">
          <a:gsLst>
            <a:gs pos="0">
              <a:schemeClr val="accent2">
                <a:hueOff val="5369677"/>
                <a:satOff val="-15411"/>
                <a:lumOff val="-24674"/>
                <a:alphaOff val="0"/>
                <a:satMod val="103000"/>
                <a:lumMod val="102000"/>
                <a:tint val="94000"/>
              </a:schemeClr>
            </a:gs>
            <a:gs pos="50000">
              <a:schemeClr val="accent2">
                <a:hueOff val="5369677"/>
                <a:satOff val="-15411"/>
                <a:lumOff val="-24674"/>
                <a:alphaOff val="0"/>
                <a:satMod val="110000"/>
                <a:lumMod val="100000"/>
                <a:shade val="100000"/>
              </a:schemeClr>
            </a:gs>
            <a:gs pos="100000">
              <a:schemeClr val="accent2">
                <a:hueOff val="5369677"/>
                <a:satOff val="-15411"/>
                <a:lumOff val="-2467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IN" sz="1300" b="1" i="0" kern="1200"/>
            <a:t>Programming Language</a:t>
          </a:r>
          <a:r>
            <a:rPr lang="en-IN" sz="1300" b="0" i="0" kern="1200"/>
            <a:t>: The primary language used in the repository.</a:t>
          </a:r>
          <a:endParaRPr lang="en-US" sz="1300" kern="1200"/>
        </a:p>
      </dsp:txBody>
      <dsp:txXfrm>
        <a:off x="2758817" y="2433411"/>
        <a:ext cx="2241239" cy="1344743"/>
      </dsp:txXfrm>
    </dsp:sp>
    <dsp:sp modelId="{4977C7B3-FB99-CA46-8494-51129C7DAC06}">
      <dsp:nvSpPr>
        <dsp:cNvPr id="0" name=""/>
        <dsp:cNvSpPr/>
      </dsp:nvSpPr>
      <dsp:spPr>
        <a:xfrm>
          <a:off x="5515542" y="2433411"/>
          <a:ext cx="2241239" cy="1344743"/>
        </a:xfrm>
        <a:prstGeom prst="rect">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IN" sz="1300" b="1" i="0" kern="1200"/>
            <a:t>Date</a:t>
          </a:r>
          <a:r>
            <a:rPr lang="en-IN" sz="1300" b="0" i="0" kern="1200"/>
            <a:t>: The date of the snapshot. This dataset allows for longitudinal analysis of trends and patterns in repository popularity.</a:t>
          </a:r>
          <a:endParaRPr lang="en-US" sz="1300" kern="1200"/>
        </a:p>
      </dsp:txBody>
      <dsp:txXfrm>
        <a:off x="5515542" y="2433411"/>
        <a:ext cx="2241239" cy="13447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8E1A0-7BF5-CD46-AB3D-62ACFE4DE206}">
      <dsp:nvSpPr>
        <dsp:cNvPr id="0" name=""/>
        <dsp:cNvSpPr/>
      </dsp:nvSpPr>
      <dsp:spPr>
        <a:xfrm>
          <a:off x="0" y="266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D4F0F3E-1B64-354D-A486-FB9EF81A5397}">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0" i="0" kern="1200"/>
            <a:t>Data processing involved several steps to prepare the dataset for analysis:</a:t>
          </a:r>
          <a:endParaRPr lang="en-US" sz="2800" kern="1200"/>
        </a:p>
      </dsp:txBody>
      <dsp:txXfrm>
        <a:off x="0" y="2663"/>
        <a:ext cx="6666833" cy="1816197"/>
      </dsp:txXfrm>
    </dsp:sp>
    <dsp:sp modelId="{B87B6CF8-B3CE-C444-BD07-8A0504AE4D82}">
      <dsp:nvSpPr>
        <dsp:cNvPr id="0" name=""/>
        <dsp:cNvSpPr/>
      </dsp:nvSpPr>
      <dsp:spPr>
        <a:xfrm>
          <a:off x="0" y="1818861"/>
          <a:ext cx="6666833" cy="0"/>
        </a:xfrm>
        <a:prstGeom prst="line">
          <a:avLst/>
        </a:prstGeom>
        <a:gradFill rotWithShape="0">
          <a:gsLst>
            <a:gs pos="0">
              <a:schemeClr val="accent2">
                <a:hueOff val="3221806"/>
                <a:satOff val="-9246"/>
                <a:lumOff val="-14805"/>
                <a:alphaOff val="0"/>
                <a:satMod val="103000"/>
                <a:lumMod val="102000"/>
                <a:tint val="94000"/>
              </a:schemeClr>
            </a:gs>
            <a:gs pos="50000">
              <a:schemeClr val="accent2">
                <a:hueOff val="3221806"/>
                <a:satOff val="-9246"/>
                <a:lumOff val="-14805"/>
                <a:alphaOff val="0"/>
                <a:satMod val="110000"/>
                <a:lumMod val="100000"/>
                <a:shade val="100000"/>
              </a:schemeClr>
            </a:gs>
            <a:gs pos="100000">
              <a:schemeClr val="accent2">
                <a:hueOff val="3221806"/>
                <a:satOff val="-9246"/>
                <a:lumOff val="-14805"/>
                <a:alphaOff val="0"/>
                <a:lumMod val="99000"/>
                <a:satMod val="120000"/>
                <a:shade val="78000"/>
              </a:schemeClr>
            </a:gs>
          </a:gsLst>
          <a:lin ang="5400000" scaled="0"/>
        </a:gradFill>
        <a:ln w="12700" cap="flat" cmpd="sng" algn="ctr">
          <a:solidFill>
            <a:schemeClr val="accent2">
              <a:hueOff val="3221806"/>
              <a:satOff val="-9246"/>
              <a:lumOff val="-1480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18D7F69-11A0-524D-9F64-952135F9A85E}">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i="0" kern="1200"/>
            <a:t>Loading the Data</a:t>
          </a:r>
          <a:r>
            <a:rPr lang="en-IN" sz="2800" b="0" i="0" kern="1200"/>
            <a:t>: Importing the dataset into a suitable environment (e.g., Pandas in Python).</a:t>
          </a:r>
          <a:endParaRPr lang="en-US" sz="2800" kern="1200"/>
        </a:p>
      </dsp:txBody>
      <dsp:txXfrm>
        <a:off x="0" y="1818861"/>
        <a:ext cx="6666833" cy="1816197"/>
      </dsp:txXfrm>
    </dsp:sp>
    <dsp:sp modelId="{FEDC717E-22D6-3447-BB96-599308673613}">
      <dsp:nvSpPr>
        <dsp:cNvPr id="0" name=""/>
        <dsp:cNvSpPr/>
      </dsp:nvSpPr>
      <dsp:spPr>
        <a:xfrm>
          <a:off x="0" y="3635058"/>
          <a:ext cx="6666833" cy="0"/>
        </a:xfrm>
        <a:prstGeom prst="line">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w="12700" cap="flat" cmpd="sng" algn="ctr">
          <a:solidFill>
            <a:schemeClr val="accent2">
              <a:hueOff val="6443612"/>
              <a:satOff val="-18493"/>
              <a:lumOff val="-2960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6F9BC0-2B73-F34F-BF14-4AA71DFB1E7F}">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i="0" kern="1200"/>
            <a:t>Exploratory Data Analysis (EDA)</a:t>
          </a:r>
          <a:r>
            <a:rPr lang="en-IN" sz="2800" b="0" i="0" kern="1200"/>
            <a:t>: Conducting initial analyses to understand the structure and distribution of the data.</a:t>
          </a:r>
          <a:endParaRPr lang="en-US" sz="2800" kern="1200"/>
        </a:p>
      </dsp:txBody>
      <dsp:txXfrm>
        <a:off x="0" y="3635058"/>
        <a:ext cx="6666833" cy="18161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84ABF-142D-084D-9C7B-78A324F10F1A}">
      <dsp:nvSpPr>
        <dsp:cNvPr id="0" name=""/>
        <dsp:cNvSpPr/>
      </dsp:nvSpPr>
      <dsp:spPr>
        <a:xfrm>
          <a:off x="0" y="2663"/>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F28CD67-F5BC-4046-8E3D-D33C91D9FEDA}">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0" i="0" kern="1200"/>
            <a:t>Missing values were identified and handled using the following strategies:</a:t>
          </a:r>
          <a:endParaRPr lang="en-US" sz="2800" kern="1200"/>
        </a:p>
      </dsp:txBody>
      <dsp:txXfrm>
        <a:off x="0" y="2663"/>
        <a:ext cx="6666833" cy="1816197"/>
      </dsp:txXfrm>
    </dsp:sp>
    <dsp:sp modelId="{847E1CD0-EC7B-F74D-97B1-01D5947799D2}">
      <dsp:nvSpPr>
        <dsp:cNvPr id="0" name=""/>
        <dsp:cNvSpPr/>
      </dsp:nvSpPr>
      <dsp:spPr>
        <a:xfrm>
          <a:off x="0" y="1818861"/>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8D13779-DAFF-B446-9EAE-1B84608844F1}">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i="0" kern="1200"/>
            <a:t>Removal</a:t>
          </a:r>
          <a:r>
            <a:rPr lang="en-IN" sz="2800" b="0" i="0" kern="1200"/>
            <a:t>: Rows with critical missing values (e.g., repository name) were removed.</a:t>
          </a:r>
          <a:endParaRPr lang="en-US" sz="2800" kern="1200"/>
        </a:p>
      </dsp:txBody>
      <dsp:txXfrm>
        <a:off x="0" y="1818861"/>
        <a:ext cx="6666833" cy="1816197"/>
      </dsp:txXfrm>
    </dsp:sp>
    <dsp:sp modelId="{97BF4B60-0B7A-BD43-92F8-FF8D799C4E10}">
      <dsp:nvSpPr>
        <dsp:cNvPr id="0" name=""/>
        <dsp:cNvSpPr/>
      </dsp:nvSpPr>
      <dsp:spPr>
        <a:xfrm>
          <a:off x="0" y="3635058"/>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346D3A4-B4BB-B34C-8678-395B17D98CBA}">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i="0" kern="1200"/>
            <a:t>Imputation</a:t>
          </a:r>
          <a:r>
            <a:rPr lang="en-IN" sz="2800" b="0" i="0" kern="1200"/>
            <a:t>: For non-critical fields, such as descriptions, missing values were filled with a placeholder (e.g., "No description available").</a:t>
          </a:r>
          <a:endParaRPr lang="en-US" sz="2800" kern="1200"/>
        </a:p>
      </dsp:txBody>
      <dsp:txXfrm>
        <a:off x="0" y="3635058"/>
        <a:ext cx="6666833" cy="18161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EBB41-2A84-AD4E-8480-C53FCEB864AC}">
      <dsp:nvSpPr>
        <dsp:cNvPr id="0" name=""/>
        <dsp:cNvSpPr/>
      </dsp:nvSpPr>
      <dsp:spPr>
        <a:xfrm>
          <a:off x="0" y="48969"/>
          <a:ext cx="10515600" cy="13525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N" sz="3400" b="0" i="0" kern="1200"/>
            <a:t>Feature engineering was performed to enhance the dataset:</a:t>
          </a:r>
          <a:endParaRPr lang="en-US" sz="3400" kern="1200"/>
        </a:p>
      </dsp:txBody>
      <dsp:txXfrm>
        <a:off x="66025" y="114994"/>
        <a:ext cx="10383550" cy="1220470"/>
      </dsp:txXfrm>
    </dsp:sp>
    <dsp:sp modelId="{1D3D86A8-C2BE-8F49-ADC8-0E549EA3D27F}">
      <dsp:nvSpPr>
        <dsp:cNvPr id="0" name=""/>
        <dsp:cNvSpPr/>
      </dsp:nvSpPr>
      <dsp:spPr>
        <a:xfrm>
          <a:off x="0" y="1499409"/>
          <a:ext cx="10515600" cy="13525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N" sz="3400" b="1" i="0" kern="1200"/>
            <a:t>Popularity Score</a:t>
          </a:r>
          <a:r>
            <a:rPr lang="en-IN" sz="3400" b="0" i="0" kern="1200"/>
            <a:t>: A new feature was created to combine stars and forks into a single metric.</a:t>
          </a:r>
          <a:endParaRPr lang="en-US" sz="3400" kern="1200"/>
        </a:p>
      </dsp:txBody>
      <dsp:txXfrm>
        <a:off x="66025" y="1565434"/>
        <a:ext cx="10383550" cy="1220470"/>
      </dsp:txXfrm>
    </dsp:sp>
    <dsp:sp modelId="{B9C93C95-9ED4-D749-A37E-0555FAAA7839}">
      <dsp:nvSpPr>
        <dsp:cNvPr id="0" name=""/>
        <dsp:cNvSpPr/>
      </dsp:nvSpPr>
      <dsp:spPr>
        <a:xfrm>
          <a:off x="0" y="2949848"/>
          <a:ext cx="10515600" cy="13525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N" sz="3400" b="1" i="0" kern="1200"/>
            <a:t>Language Encoding</a:t>
          </a:r>
          <a:r>
            <a:rPr lang="en-IN" sz="3400" b="0" i="0" kern="1200"/>
            <a:t>: Programming languages were encoded into categorical variables for analysis.</a:t>
          </a:r>
          <a:endParaRPr lang="en-US" sz="3400" kern="1200"/>
        </a:p>
      </dsp:txBody>
      <dsp:txXfrm>
        <a:off x="66025" y="3015873"/>
        <a:ext cx="10383550" cy="12204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286B8-30BD-9C40-A76F-5DE252F97472}" type="datetimeFigureOut">
              <a:rPr lang="en-US" smtClean="0"/>
              <a:t>12/6/24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EAC9E4-F885-6F4F-87E9-8AF6496406D1}" type="slidenum">
              <a:rPr lang="en-US" smtClean="0"/>
              <a:t>‹#›</a:t>
            </a:fld>
            <a:endParaRPr lang="en-US"/>
          </a:p>
        </p:txBody>
      </p:sp>
    </p:spTree>
    <p:extLst>
      <p:ext uri="{BB962C8B-B14F-4D97-AF65-F5344CB8AC3E}">
        <p14:creationId xmlns:p14="http://schemas.microsoft.com/office/powerpoint/2010/main" val="3453611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EAC9E4-F885-6F4F-87E9-8AF6496406D1}" type="slidenum">
              <a:rPr lang="en-US" smtClean="0"/>
              <a:t>21</a:t>
            </a:fld>
            <a:endParaRPr lang="en-US"/>
          </a:p>
        </p:txBody>
      </p:sp>
    </p:spTree>
    <p:extLst>
      <p:ext uri="{BB962C8B-B14F-4D97-AF65-F5344CB8AC3E}">
        <p14:creationId xmlns:p14="http://schemas.microsoft.com/office/powerpoint/2010/main" val="4192284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A8904-BF72-1625-F443-FB59980B210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6482740-BD09-37C7-29C4-828FA99D4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FA3DE1D-9881-4F0D-61D9-AE244D422A56}"/>
              </a:ext>
            </a:extLst>
          </p:cNvPr>
          <p:cNvSpPr>
            <a:spLocks noGrp="1"/>
          </p:cNvSpPr>
          <p:nvPr>
            <p:ph type="dt" sz="half" idx="10"/>
          </p:nvPr>
        </p:nvSpPr>
        <p:spPr/>
        <p:txBody>
          <a:bodyPr/>
          <a:lstStyle/>
          <a:p>
            <a:fld id="{635FC7E4-4C2B-D04F-A963-75382FE479CE}" type="datetimeFigureOut">
              <a:rPr lang="en-US" smtClean="0"/>
              <a:t>12/6/24</a:t>
            </a:fld>
            <a:endParaRPr lang="en-US"/>
          </a:p>
        </p:txBody>
      </p:sp>
      <p:sp>
        <p:nvSpPr>
          <p:cNvPr id="5" name="Footer Placeholder 4">
            <a:extLst>
              <a:ext uri="{FF2B5EF4-FFF2-40B4-BE49-F238E27FC236}">
                <a16:creationId xmlns:a16="http://schemas.microsoft.com/office/drawing/2014/main" id="{45B2514E-963C-E8AC-CDDF-6359EDE8A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6938A-464C-AEE8-C02E-ACBBF47D25E4}"/>
              </a:ext>
            </a:extLst>
          </p:cNvPr>
          <p:cNvSpPr>
            <a:spLocks noGrp="1"/>
          </p:cNvSpPr>
          <p:nvPr>
            <p:ph type="sldNum" sz="quarter" idx="12"/>
          </p:nvPr>
        </p:nvSpPr>
        <p:spPr/>
        <p:txBody>
          <a:bodyPr/>
          <a:lstStyle/>
          <a:p>
            <a:fld id="{4FFC0B1C-17C6-0648-B89B-7911088284BA}" type="slidenum">
              <a:rPr lang="en-US" smtClean="0"/>
              <a:t>‹#›</a:t>
            </a:fld>
            <a:endParaRPr lang="en-US"/>
          </a:p>
        </p:txBody>
      </p:sp>
    </p:spTree>
    <p:extLst>
      <p:ext uri="{BB962C8B-B14F-4D97-AF65-F5344CB8AC3E}">
        <p14:creationId xmlns:p14="http://schemas.microsoft.com/office/powerpoint/2010/main" val="1863314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80DA-95F3-E7C5-011E-A53DD0B8E06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3B126AD-1A8B-0AB8-D159-45118799C3E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403B3D-93E3-84C0-4B26-A6F5E5925D92}"/>
              </a:ext>
            </a:extLst>
          </p:cNvPr>
          <p:cNvSpPr>
            <a:spLocks noGrp="1"/>
          </p:cNvSpPr>
          <p:nvPr>
            <p:ph type="dt" sz="half" idx="10"/>
          </p:nvPr>
        </p:nvSpPr>
        <p:spPr/>
        <p:txBody>
          <a:bodyPr/>
          <a:lstStyle/>
          <a:p>
            <a:fld id="{635FC7E4-4C2B-D04F-A963-75382FE479CE}" type="datetimeFigureOut">
              <a:rPr lang="en-US" smtClean="0"/>
              <a:t>12/6/24</a:t>
            </a:fld>
            <a:endParaRPr lang="en-US"/>
          </a:p>
        </p:txBody>
      </p:sp>
      <p:sp>
        <p:nvSpPr>
          <p:cNvPr id="5" name="Footer Placeholder 4">
            <a:extLst>
              <a:ext uri="{FF2B5EF4-FFF2-40B4-BE49-F238E27FC236}">
                <a16:creationId xmlns:a16="http://schemas.microsoft.com/office/drawing/2014/main" id="{57D30F8C-33E3-D29E-685A-288AAD688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D1302-D06A-9BF6-A124-F4840B380479}"/>
              </a:ext>
            </a:extLst>
          </p:cNvPr>
          <p:cNvSpPr>
            <a:spLocks noGrp="1"/>
          </p:cNvSpPr>
          <p:nvPr>
            <p:ph type="sldNum" sz="quarter" idx="12"/>
          </p:nvPr>
        </p:nvSpPr>
        <p:spPr/>
        <p:txBody>
          <a:bodyPr/>
          <a:lstStyle/>
          <a:p>
            <a:fld id="{4FFC0B1C-17C6-0648-B89B-7911088284BA}" type="slidenum">
              <a:rPr lang="en-US" smtClean="0"/>
              <a:t>‹#›</a:t>
            </a:fld>
            <a:endParaRPr lang="en-US"/>
          </a:p>
        </p:txBody>
      </p:sp>
    </p:spTree>
    <p:extLst>
      <p:ext uri="{BB962C8B-B14F-4D97-AF65-F5344CB8AC3E}">
        <p14:creationId xmlns:p14="http://schemas.microsoft.com/office/powerpoint/2010/main" val="8720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032403-AE0B-DAC8-8EBE-7862D68CCA1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87C5944-8BD5-37ED-7B11-7E1DBC790DE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526ABA-0725-A4BB-7188-29C6CA1FEF01}"/>
              </a:ext>
            </a:extLst>
          </p:cNvPr>
          <p:cNvSpPr>
            <a:spLocks noGrp="1"/>
          </p:cNvSpPr>
          <p:nvPr>
            <p:ph type="dt" sz="half" idx="10"/>
          </p:nvPr>
        </p:nvSpPr>
        <p:spPr/>
        <p:txBody>
          <a:bodyPr/>
          <a:lstStyle/>
          <a:p>
            <a:fld id="{635FC7E4-4C2B-D04F-A963-75382FE479CE}" type="datetimeFigureOut">
              <a:rPr lang="en-US" smtClean="0"/>
              <a:t>12/6/24</a:t>
            </a:fld>
            <a:endParaRPr lang="en-US"/>
          </a:p>
        </p:txBody>
      </p:sp>
      <p:sp>
        <p:nvSpPr>
          <p:cNvPr id="5" name="Footer Placeholder 4">
            <a:extLst>
              <a:ext uri="{FF2B5EF4-FFF2-40B4-BE49-F238E27FC236}">
                <a16:creationId xmlns:a16="http://schemas.microsoft.com/office/drawing/2014/main" id="{4E07B27D-074F-D41E-6E6E-BB28E6217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6DF4E-15A6-778F-4166-76553F8F74F7}"/>
              </a:ext>
            </a:extLst>
          </p:cNvPr>
          <p:cNvSpPr>
            <a:spLocks noGrp="1"/>
          </p:cNvSpPr>
          <p:nvPr>
            <p:ph type="sldNum" sz="quarter" idx="12"/>
          </p:nvPr>
        </p:nvSpPr>
        <p:spPr/>
        <p:txBody>
          <a:bodyPr/>
          <a:lstStyle/>
          <a:p>
            <a:fld id="{4FFC0B1C-17C6-0648-B89B-7911088284BA}" type="slidenum">
              <a:rPr lang="en-US" smtClean="0"/>
              <a:t>‹#›</a:t>
            </a:fld>
            <a:endParaRPr lang="en-US"/>
          </a:p>
        </p:txBody>
      </p:sp>
    </p:spTree>
    <p:extLst>
      <p:ext uri="{BB962C8B-B14F-4D97-AF65-F5344CB8AC3E}">
        <p14:creationId xmlns:p14="http://schemas.microsoft.com/office/powerpoint/2010/main" val="223441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EDA1-4AF5-B80F-D656-5A94E87FE9E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EC9BEB8-CFED-AD4F-752D-A9BCD045A9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0AC5C1-D044-C593-B84B-3E4A03DA9C59}"/>
              </a:ext>
            </a:extLst>
          </p:cNvPr>
          <p:cNvSpPr>
            <a:spLocks noGrp="1"/>
          </p:cNvSpPr>
          <p:nvPr>
            <p:ph type="dt" sz="half" idx="10"/>
          </p:nvPr>
        </p:nvSpPr>
        <p:spPr/>
        <p:txBody>
          <a:bodyPr/>
          <a:lstStyle/>
          <a:p>
            <a:fld id="{635FC7E4-4C2B-D04F-A963-75382FE479CE}" type="datetimeFigureOut">
              <a:rPr lang="en-US" smtClean="0"/>
              <a:t>12/6/24</a:t>
            </a:fld>
            <a:endParaRPr lang="en-US"/>
          </a:p>
        </p:txBody>
      </p:sp>
      <p:sp>
        <p:nvSpPr>
          <p:cNvPr id="5" name="Footer Placeholder 4">
            <a:extLst>
              <a:ext uri="{FF2B5EF4-FFF2-40B4-BE49-F238E27FC236}">
                <a16:creationId xmlns:a16="http://schemas.microsoft.com/office/drawing/2014/main" id="{CC9BFFBF-83EC-7FAA-678B-5FCE7B6A6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ADCAEC-4C23-15F9-D4E3-BA706968906E}"/>
              </a:ext>
            </a:extLst>
          </p:cNvPr>
          <p:cNvSpPr>
            <a:spLocks noGrp="1"/>
          </p:cNvSpPr>
          <p:nvPr>
            <p:ph type="sldNum" sz="quarter" idx="12"/>
          </p:nvPr>
        </p:nvSpPr>
        <p:spPr/>
        <p:txBody>
          <a:bodyPr/>
          <a:lstStyle/>
          <a:p>
            <a:fld id="{4FFC0B1C-17C6-0648-B89B-7911088284BA}" type="slidenum">
              <a:rPr lang="en-US" smtClean="0"/>
              <a:t>‹#›</a:t>
            </a:fld>
            <a:endParaRPr lang="en-US"/>
          </a:p>
        </p:txBody>
      </p:sp>
    </p:spTree>
    <p:extLst>
      <p:ext uri="{BB962C8B-B14F-4D97-AF65-F5344CB8AC3E}">
        <p14:creationId xmlns:p14="http://schemas.microsoft.com/office/powerpoint/2010/main" val="3284435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FA2E-A79E-D246-5A27-94DE233D7D9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9F4D927-5860-92E4-92FF-B919053CA0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EEAF98C-E5C9-3A47-B333-3291D983C288}"/>
              </a:ext>
            </a:extLst>
          </p:cNvPr>
          <p:cNvSpPr>
            <a:spLocks noGrp="1"/>
          </p:cNvSpPr>
          <p:nvPr>
            <p:ph type="dt" sz="half" idx="10"/>
          </p:nvPr>
        </p:nvSpPr>
        <p:spPr/>
        <p:txBody>
          <a:bodyPr/>
          <a:lstStyle/>
          <a:p>
            <a:fld id="{635FC7E4-4C2B-D04F-A963-75382FE479CE}" type="datetimeFigureOut">
              <a:rPr lang="en-US" smtClean="0"/>
              <a:t>12/6/24</a:t>
            </a:fld>
            <a:endParaRPr lang="en-US"/>
          </a:p>
        </p:txBody>
      </p:sp>
      <p:sp>
        <p:nvSpPr>
          <p:cNvPr id="5" name="Footer Placeholder 4">
            <a:extLst>
              <a:ext uri="{FF2B5EF4-FFF2-40B4-BE49-F238E27FC236}">
                <a16:creationId xmlns:a16="http://schemas.microsoft.com/office/drawing/2014/main" id="{585D9663-9CD9-2997-8C4A-5BC446B3FE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E8469-4E74-9923-A9EB-597C68AB2581}"/>
              </a:ext>
            </a:extLst>
          </p:cNvPr>
          <p:cNvSpPr>
            <a:spLocks noGrp="1"/>
          </p:cNvSpPr>
          <p:nvPr>
            <p:ph type="sldNum" sz="quarter" idx="12"/>
          </p:nvPr>
        </p:nvSpPr>
        <p:spPr/>
        <p:txBody>
          <a:bodyPr/>
          <a:lstStyle/>
          <a:p>
            <a:fld id="{4FFC0B1C-17C6-0648-B89B-7911088284BA}" type="slidenum">
              <a:rPr lang="en-US" smtClean="0"/>
              <a:t>‹#›</a:t>
            </a:fld>
            <a:endParaRPr lang="en-US"/>
          </a:p>
        </p:txBody>
      </p:sp>
    </p:spTree>
    <p:extLst>
      <p:ext uri="{BB962C8B-B14F-4D97-AF65-F5344CB8AC3E}">
        <p14:creationId xmlns:p14="http://schemas.microsoft.com/office/powerpoint/2010/main" val="294504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469D-2FBB-74B9-52E2-C21ED486725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9362286-7C4F-9EB6-5A5B-0B22426D0E5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6A664BB-2020-D9D9-52AA-55E930C5BE4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C448CFE-6AEE-75F9-D370-034AD878FE64}"/>
              </a:ext>
            </a:extLst>
          </p:cNvPr>
          <p:cNvSpPr>
            <a:spLocks noGrp="1"/>
          </p:cNvSpPr>
          <p:nvPr>
            <p:ph type="dt" sz="half" idx="10"/>
          </p:nvPr>
        </p:nvSpPr>
        <p:spPr/>
        <p:txBody>
          <a:bodyPr/>
          <a:lstStyle/>
          <a:p>
            <a:fld id="{635FC7E4-4C2B-D04F-A963-75382FE479CE}" type="datetimeFigureOut">
              <a:rPr lang="en-US" smtClean="0"/>
              <a:t>12/6/24</a:t>
            </a:fld>
            <a:endParaRPr lang="en-US"/>
          </a:p>
        </p:txBody>
      </p:sp>
      <p:sp>
        <p:nvSpPr>
          <p:cNvPr id="6" name="Footer Placeholder 5">
            <a:extLst>
              <a:ext uri="{FF2B5EF4-FFF2-40B4-BE49-F238E27FC236}">
                <a16:creationId xmlns:a16="http://schemas.microsoft.com/office/drawing/2014/main" id="{8B37363A-2720-4349-59A2-6066EF1A6A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B90906-AA0A-5B8C-E75C-19A0EF1EB6C3}"/>
              </a:ext>
            </a:extLst>
          </p:cNvPr>
          <p:cNvSpPr>
            <a:spLocks noGrp="1"/>
          </p:cNvSpPr>
          <p:nvPr>
            <p:ph type="sldNum" sz="quarter" idx="12"/>
          </p:nvPr>
        </p:nvSpPr>
        <p:spPr/>
        <p:txBody>
          <a:bodyPr/>
          <a:lstStyle/>
          <a:p>
            <a:fld id="{4FFC0B1C-17C6-0648-B89B-7911088284BA}" type="slidenum">
              <a:rPr lang="en-US" smtClean="0"/>
              <a:t>‹#›</a:t>
            </a:fld>
            <a:endParaRPr lang="en-US"/>
          </a:p>
        </p:txBody>
      </p:sp>
    </p:spTree>
    <p:extLst>
      <p:ext uri="{BB962C8B-B14F-4D97-AF65-F5344CB8AC3E}">
        <p14:creationId xmlns:p14="http://schemas.microsoft.com/office/powerpoint/2010/main" val="122768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7F5E-7478-87CE-4D40-63457B5CE7C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D2B71E8-E825-DA83-CC1B-C571DB49A4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62A2DF-FD40-7007-4217-2B35ADFE6D0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FCFEA6C-FE2F-0716-EC1E-54DF2CF76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0B5BEA-5E82-A2B3-EBD8-D369F3B3CDC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CD26021-B6C7-83F7-2DDC-5BB334AB05AB}"/>
              </a:ext>
            </a:extLst>
          </p:cNvPr>
          <p:cNvSpPr>
            <a:spLocks noGrp="1"/>
          </p:cNvSpPr>
          <p:nvPr>
            <p:ph type="dt" sz="half" idx="10"/>
          </p:nvPr>
        </p:nvSpPr>
        <p:spPr/>
        <p:txBody>
          <a:bodyPr/>
          <a:lstStyle/>
          <a:p>
            <a:fld id="{635FC7E4-4C2B-D04F-A963-75382FE479CE}" type="datetimeFigureOut">
              <a:rPr lang="en-US" smtClean="0"/>
              <a:t>12/6/24</a:t>
            </a:fld>
            <a:endParaRPr lang="en-US"/>
          </a:p>
        </p:txBody>
      </p:sp>
      <p:sp>
        <p:nvSpPr>
          <p:cNvPr id="8" name="Footer Placeholder 7">
            <a:extLst>
              <a:ext uri="{FF2B5EF4-FFF2-40B4-BE49-F238E27FC236}">
                <a16:creationId xmlns:a16="http://schemas.microsoft.com/office/drawing/2014/main" id="{A980A610-44FC-1457-0E7E-887F0738F4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A1E0DB-3512-BE93-F4DB-A98B96420F65}"/>
              </a:ext>
            </a:extLst>
          </p:cNvPr>
          <p:cNvSpPr>
            <a:spLocks noGrp="1"/>
          </p:cNvSpPr>
          <p:nvPr>
            <p:ph type="sldNum" sz="quarter" idx="12"/>
          </p:nvPr>
        </p:nvSpPr>
        <p:spPr/>
        <p:txBody>
          <a:bodyPr/>
          <a:lstStyle/>
          <a:p>
            <a:fld id="{4FFC0B1C-17C6-0648-B89B-7911088284BA}" type="slidenum">
              <a:rPr lang="en-US" smtClean="0"/>
              <a:t>‹#›</a:t>
            </a:fld>
            <a:endParaRPr lang="en-US"/>
          </a:p>
        </p:txBody>
      </p:sp>
    </p:spTree>
    <p:extLst>
      <p:ext uri="{BB962C8B-B14F-4D97-AF65-F5344CB8AC3E}">
        <p14:creationId xmlns:p14="http://schemas.microsoft.com/office/powerpoint/2010/main" val="32144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EBCF-9E5F-C127-7C72-3674BBB6985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53DCB22-8F3E-904E-FD43-545B49F76C3F}"/>
              </a:ext>
            </a:extLst>
          </p:cNvPr>
          <p:cNvSpPr>
            <a:spLocks noGrp="1"/>
          </p:cNvSpPr>
          <p:nvPr>
            <p:ph type="dt" sz="half" idx="10"/>
          </p:nvPr>
        </p:nvSpPr>
        <p:spPr/>
        <p:txBody>
          <a:bodyPr/>
          <a:lstStyle/>
          <a:p>
            <a:fld id="{635FC7E4-4C2B-D04F-A963-75382FE479CE}" type="datetimeFigureOut">
              <a:rPr lang="en-US" smtClean="0"/>
              <a:t>12/6/24</a:t>
            </a:fld>
            <a:endParaRPr lang="en-US"/>
          </a:p>
        </p:txBody>
      </p:sp>
      <p:sp>
        <p:nvSpPr>
          <p:cNvPr id="4" name="Footer Placeholder 3">
            <a:extLst>
              <a:ext uri="{FF2B5EF4-FFF2-40B4-BE49-F238E27FC236}">
                <a16:creationId xmlns:a16="http://schemas.microsoft.com/office/drawing/2014/main" id="{F511229A-4865-B641-FAED-E080101DAC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068B06-AB42-6FFF-5DAE-0F700F4ABB0E}"/>
              </a:ext>
            </a:extLst>
          </p:cNvPr>
          <p:cNvSpPr>
            <a:spLocks noGrp="1"/>
          </p:cNvSpPr>
          <p:nvPr>
            <p:ph type="sldNum" sz="quarter" idx="12"/>
          </p:nvPr>
        </p:nvSpPr>
        <p:spPr/>
        <p:txBody>
          <a:bodyPr/>
          <a:lstStyle/>
          <a:p>
            <a:fld id="{4FFC0B1C-17C6-0648-B89B-7911088284BA}" type="slidenum">
              <a:rPr lang="en-US" smtClean="0"/>
              <a:t>‹#›</a:t>
            </a:fld>
            <a:endParaRPr lang="en-US"/>
          </a:p>
        </p:txBody>
      </p:sp>
    </p:spTree>
    <p:extLst>
      <p:ext uri="{BB962C8B-B14F-4D97-AF65-F5344CB8AC3E}">
        <p14:creationId xmlns:p14="http://schemas.microsoft.com/office/powerpoint/2010/main" val="261062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404F4-9999-D661-7980-08795EE0DAC2}"/>
              </a:ext>
            </a:extLst>
          </p:cNvPr>
          <p:cNvSpPr>
            <a:spLocks noGrp="1"/>
          </p:cNvSpPr>
          <p:nvPr>
            <p:ph type="dt" sz="half" idx="10"/>
          </p:nvPr>
        </p:nvSpPr>
        <p:spPr/>
        <p:txBody>
          <a:bodyPr/>
          <a:lstStyle/>
          <a:p>
            <a:fld id="{635FC7E4-4C2B-D04F-A963-75382FE479CE}" type="datetimeFigureOut">
              <a:rPr lang="en-US" smtClean="0"/>
              <a:t>12/6/24</a:t>
            </a:fld>
            <a:endParaRPr lang="en-US"/>
          </a:p>
        </p:txBody>
      </p:sp>
      <p:sp>
        <p:nvSpPr>
          <p:cNvPr id="3" name="Footer Placeholder 2">
            <a:extLst>
              <a:ext uri="{FF2B5EF4-FFF2-40B4-BE49-F238E27FC236}">
                <a16:creationId xmlns:a16="http://schemas.microsoft.com/office/drawing/2014/main" id="{C7D8847D-B985-3A39-4FEF-D5CA87D22B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4C6B4-08B6-714E-5254-40853097877A}"/>
              </a:ext>
            </a:extLst>
          </p:cNvPr>
          <p:cNvSpPr>
            <a:spLocks noGrp="1"/>
          </p:cNvSpPr>
          <p:nvPr>
            <p:ph type="sldNum" sz="quarter" idx="12"/>
          </p:nvPr>
        </p:nvSpPr>
        <p:spPr/>
        <p:txBody>
          <a:bodyPr/>
          <a:lstStyle/>
          <a:p>
            <a:fld id="{4FFC0B1C-17C6-0648-B89B-7911088284BA}" type="slidenum">
              <a:rPr lang="en-US" smtClean="0"/>
              <a:t>‹#›</a:t>
            </a:fld>
            <a:endParaRPr lang="en-US"/>
          </a:p>
        </p:txBody>
      </p:sp>
    </p:spTree>
    <p:extLst>
      <p:ext uri="{BB962C8B-B14F-4D97-AF65-F5344CB8AC3E}">
        <p14:creationId xmlns:p14="http://schemas.microsoft.com/office/powerpoint/2010/main" val="34730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1DD1-6BCC-123B-36B3-A6DD00D1D58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3811666-1726-546B-FC22-A94F69CAB1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90A6033-5141-6E25-21A9-D1244BC75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CDB4856-BFDD-4B6C-71A8-71A83B139990}"/>
              </a:ext>
            </a:extLst>
          </p:cNvPr>
          <p:cNvSpPr>
            <a:spLocks noGrp="1"/>
          </p:cNvSpPr>
          <p:nvPr>
            <p:ph type="dt" sz="half" idx="10"/>
          </p:nvPr>
        </p:nvSpPr>
        <p:spPr/>
        <p:txBody>
          <a:bodyPr/>
          <a:lstStyle/>
          <a:p>
            <a:fld id="{635FC7E4-4C2B-D04F-A963-75382FE479CE}" type="datetimeFigureOut">
              <a:rPr lang="en-US" smtClean="0"/>
              <a:t>12/6/24</a:t>
            </a:fld>
            <a:endParaRPr lang="en-US"/>
          </a:p>
        </p:txBody>
      </p:sp>
      <p:sp>
        <p:nvSpPr>
          <p:cNvPr id="6" name="Footer Placeholder 5">
            <a:extLst>
              <a:ext uri="{FF2B5EF4-FFF2-40B4-BE49-F238E27FC236}">
                <a16:creationId xmlns:a16="http://schemas.microsoft.com/office/drawing/2014/main" id="{A28EF11C-B2C0-FFCC-D579-6E6DDF9583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0F7AD2-D9A8-5F48-E6AB-C0E7E5FA3E88}"/>
              </a:ext>
            </a:extLst>
          </p:cNvPr>
          <p:cNvSpPr>
            <a:spLocks noGrp="1"/>
          </p:cNvSpPr>
          <p:nvPr>
            <p:ph type="sldNum" sz="quarter" idx="12"/>
          </p:nvPr>
        </p:nvSpPr>
        <p:spPr/>
        <p:txBody>
          <a:bodyPr/>
          <a:lstStyle/>
          <a:p>
            <a:fld id="{4FFC0B1C-17C6-0648-B89B-7911088284BA}" type="slidenum">
              <a:rPr lang="en-US" smtClean="0"/>
              <a:t>‹#›</a:t>
            </a:fld>
            <a:endParaRPr lang="en-US"/>
          </a:p>
        </p:txBody>
      </p:sp>
    </p:spTree>
    <p:extLst>
      <p:ext uri="{BB962C8B-B14F-4D97-AF65-F5344CB8AC3E}">
        <p14:creationId xmlns:p14="http://schemas.microsoft.com/office/powerpoint/2010/main" val="44062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BDBB6-F343-AF0F-0A3F-B398580800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EFF0BBD-C3C5-400C-93DB-499677C76D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7C63BF-CD7A-49FA-62D7-BD7EBF337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8B81A10-94D9-3F39-F3D3-763B3A737C7A}"/>
              </a:ext>
            </a:extLst>
          </p:cNvPr>
          <p:cNvSpPr>
            <a:spLocks noGrp="1"/>
          </p:cNvSpPr>
          <p:nvPr>
            <p:ph type="dt" sz="half" idx="10"/>
          </p:nvPr>
        </p:nvSpPr>
        <p:spPr/>
        <p:txBody>
          <a:bodyPr/>
          <a:lstStyle/>
          <a:p>
            <a:fld id="{635FC7E4-4C2B-D04F-A963-75382FE479CE}" type="datetimeFigureOut">
              <a:rPr lang="en-US" smtClean="0"/>
              <a:t>12/6/24</a:t>
            </a:fld>
            <a:endParaRPr lang="en-US"/>
          </a:p>
        </p:txBody>
      </p:sp>
      <p:sp>
        <p:nvSpPr>
          <p:cNvPr id="6" name="Footer Placeholder 5">
            <a:extLst>
              <a:ext uri="{FF2B5EF4-FFF2-40B4-BE49-F238E27FC236}">
                <a16:creationId xmlns:a16="http://schemas.microsoft.com/office/drawing/2014/main" id="{14D634F7-EC09-EB9F-11FA-C40DF617EC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64E3E3-3793-D7F7-D6E0-170202802A0F}"/>
              </a:ext>
            </a:extLst>
          </p:cNvPr>
          <p:cNvSpPr>
            <a:spLocks noGrp="1"/>
          </p:cNvSpPr>
          <p:nvPr>
            <p:ph type="sldNum" sz="quarter" idx="12"/>
          </p:nvPr>
        </p:nvSpPr>
        <p:spPr/>
        <p:txBody>
          <a:bodyPr/>
          <a:lstStyle/>
          <a:p>
            <a:fld id="{4FFC0B1C-17C6-0648-B89B-7911088284BA}" type="slidenum">
              <a:rPr lang="en-US" smtClean="0"/>
              <a:t>‹#›</a:t>
            </a:fld>
            <a:endParaRPr lang="en-US"/>
          </a:p>
        </p:txBody>
      </p:sp>
    </p:spTree>
    <p:extLst>
      <p:ext uri="{BB962C8B-B14F-4D97-AF65-F5344CB8AC3E}">
        <p14:creationId xmlns:p14="http://schemas.microsoft.com/office/powerpoint/2010/main" val="362991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A13922-100D-0365-7E9E-4E4D006D6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5BF41E3-FD3A-CE54-FF3B-16E3A95857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767A83-5299-4980-AF47-0E97D2B7E5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5FC7E4-4C2B-D04F-A963-75382FE479CE}" type="datetimeFigureOut">
              <a:rPr lang="en-US" smtClean="0"/>
              <a:t>12/6/24</a:t>
            </a:fld>
            <a:endParaRPr lang="en-US"/>
          </a:p>
        </p:txBody>
      </p:sp>
      <p:sp>
        <p:nvSpPr>
          <p:cNvPr id="5" name="Footer Placeholder 4">
            <a:extLst>
              <a:ext uri="{FF2B5EF4-FFF2-40B4-BE49-F238E27FC236}">
                <a16:creationId xmlns:a16="http://schemas.microsoft.com/office/drawing/2014/main" id="{73DC4F9C-6308-19CE-1F2F-C9C86CA6E3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711AA86-8222-19D0-9BEB-8D6B348FC9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FC0B1C-17C6-0648-B89B-7911088284BA}" type="slidenum">
              <a:rPr lang="en-US" smtClean="0"/>
              <a:t>‹#›</a:t>
            </a:fld>
            <a:endParaRPr lang="en-US"/>
          </a:p>
        </p:txBody>
      </p:sp>
    </p:spTree>
    <p:extLst>
      <p:ext uri="{BB962C8B-B14F-4D97-AF65-F5344CB8AC3E}">
        <p14:creationId xmlns:p14="http://schemas.microsoft.com/office/powerpoint/2010/main" val="1981725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Triangle 4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1AEB47-4148-D71A-E559-0F5B96804C4E}"/>
              </a:ext>
            </a:extLst>
          </p:cNvPr>
          <p:cNvSpPr>
            <a:spLocks noGrp="1"/>
          </p:cNvSpPr>
          <p:nvPr>
            <p:ph type="ctrTitle"/>
          </p:nvPr>
        </p:nvSpPr>
        <p:spPr>
          <a:xfrm>
            <a:off x="1123356" y="1188637"/>
            <a:ext cx="9984615" cy="1597228"/>
          </a:xfrm>
        </p:spPr>
        <p:txBody>
          <a:bodyPr vert="horz" lIns="91440" tIns="45720" rIns="91440" bIns="45720" rtlCol="0" anchor="ctr">
            <a:normAutofit/>
          </a:bodyPr>
          <a:lstStyle/>
          <a:p>
            <a:pPr algn="l"/>
            <a:r>
              <a:rPr lang="en-US" sz="5100" kern="1200">
                <a:solidFill>
                  <a:schemeClr val="tx1"/>
                </a:solidFill>
                <a:latin typeface="+mj-lt"/>
                <a:ea typeface="+mj-ea"/>
                <a:cs typeface="+mj-cs"/>
              </a:rPr>
              <a:t>Github Repositories Trend analysis </a:t>
            </a:r>
          </a:p>
        </p:txBody>
      </p:sp>
      <p:pic>
        <p:nvPicPr>
          <p:cNvPr id="24" name="Graphic 23" descr="Bar chart">
            <a:extLst>
              <a:ext uri="{FF2B5EF4-FFF2-40B4-BE49-F238E27FC236}">
                <a16:creationId xmlns:a16="http://schemas.microsoft.com/office/drawing/2014/main" id="{9C1B9B6E-1DC0-ACE3-D441-70B586ABED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6250" y="3018327"/>
            <a:ext cx="2728198" cy="2728198"/>
          </a:xfrm>
          <a:prstGeom prst="rect">
            <a:avLst/>
          </a:prstGeom>
        </p:spPr>
      </p:pic>
      <p:sp>
        <p:nvSpPr>
          <p:cNvPr id="3" name="Subtitle 2">
            <a:extLst>
              <a:ext uri="{FF2B5EF4-FFF2-40B4-BE49-F238E27FC236}">
                <a16:creationId xmlns:a16="http://schemas.microsoft.com/office/drawing/2014/main" id="{FCD32F2D-2A4F-2921-5C5C-C84C1720060E}"/>
              </a:ext>
            </a:extLst>
          </p:cNvPr>
          <p:cNvSpPr>
            <a:spLocks noGrp="1"/>
          </p:cNvSpPr>
          <p:nvPr>
            <p:ph type="subTitle" idx="1"/>
          </p:nvPr>
        </p:nvSpPr>
        <p:spPr>
          <a:xfrm>
            <a:off x="5255260" y="2998278"/>
            <a:ext cx="4238257" cy="2728198"/>
          </a:xfrm>
        </p:spPr>
        <p:txBody>
          <a:bodyPr vert="horz" lIns="91440" tIns="45720" rIns="91440" bIns="45720" rtlCol="0" anchor="t">
            <a:normAutofit/>
          </a:bodyPr>
          <a:lstStyle/>
          <a:p>
            <a:pPr indent="-228600" algn="l">
              <a:buFont typeface="Arial" panose="020B0604020202020204" pitchFamily="34" charset="0"/>
              <a:buChar char="•"/>
            </a:pPr>
            <a:r>
              <a:rPr lang="en-US" sz="2000" dirty="0"/>
              <a:t>By</a:t>
            </a:r>
          </a:p>
          <a:p>
            <a:pPr indent="-228600" algn="l">
              <a:buFont typeface="Arial" panose="020B0604020202020204" pitchFamily="34" charset="0"/>
              <a:buChar char="•"/>
            </a:pPr>
            <a:r>
              <a:rPr lang="en-US" sz="2000" dirty="0"/>
              <a:t>1.Prapullanath Divi </a:t>
            </a:r>
          </a:p>
          <a:p>
            <a:pPr indent="-228600" algn="l">
              <a:buFont typeface="Arial" panose="020B0604020202020204" pitchFamily="34" charset="0"/>
              <a:buChar char="•"/>
            </a:pPr>
            <a:r>
              <a:rPr lang="en-US" sz="2000" dirty="0"/>
              <a:t>2.Chaitanya Chowdary</a:t>
            </a:r>
          </a:p>
          <a:p>
            <a:pPr indent="-228600" algn="l">
              <a:buFont typeface="Arial" panose="020B0604020202020204" pitchFamily="34" charset="0"/>
              <a:buChar char="•"/>
            </a:pPr>
            <a:r>
              <a:rPr lang="en-US" sz="2000" dirty="0"/>
              <a:t>3.Harsha </a:t>
            </a:r>
            <a:r>
              <a:rPr lang="en-US" sz="2000"/>
              <a:t>Arepalli</a:t>
            </a:r>
            <a:endParaRPr lang="en-US" sz="2000" dirty="0"/>
          </a:p>
          <a:p>
            <a:pPr indent="-228600" algn="l">
              <a:buFont typeface="Arial" panose="020B0604020202020204" pitchFamily="34" charset="0"/>
              <a:buChar char="•"/>
            </a:pPr>
            <a:r>
              <a:rPr lang="en-US" sz="2000" dirty="0"/>
              <a:t>4.Sunnt Rohit Gattu</a:t>
            </a:r>
          </a:p>
        </p:txBody>
      </p:sp>
    </p:spTree>
    <p:extLst>
      <p:ext uri="{BB962C8B-B14F-4D97-AF65-F5344CB8AC3E}">
        <p14:creationId xmlns:p14="http://schemas.microsoft.com/office/powerpoint/2010/main" val="730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9C23-D104-98FA-A0F2-9A88CEC711EF}"/>
              </a:ext>
            </a:extLst>
          </p:cNvPr>
          <p:cNvSpPr>
            <a:spLocks noGrp="1"/>
          </p:cNvSpPr>
          <p:nvPr>
            <p:ph type="title"/>
          </p:nvPr>
        </p:nvSpPr>
        <p:spPr/>
        <p:txBody>
          <a:bodyPr/>
          <a:lstStyle/>
          <a:p>
            <a:r>
              <a:rPr lang="en-IN" b="1" i="0" dirty="0">
                <a:effectLst/>
                <a:latin typeface="__Inter_d65c78"/>
              </a:rPr>
              <a:t>Feature Adjusting</a:t>
            </a:r>
            <a:br>
              <a:rPr lang="en-IN" b="1" i="0" dirty="0">
                <a:effectLst/>
                <a:latin typeface="__Inter_d65c78"/>
              </a:rPr>
            </a:br>
            <a:endParaRPr lang="en-US" dirty="0"/>
          </a:p>
        </p:txBody>
      </p:sp>
      <p:graphicFrame>
        <p:nvGraphicFramePr>
          <p:cNvPr id="5" name="Content Placeholder 2">
            <a:extLst>
              <a:ext uri="{FF2B5EF4-FFF2-40B4-BE49-F238E27FC236}">
                <a16:creationId xmlns:a16="http://schemas.microsoft.com/office/drawing/2014/main" id="{4270AAE4-49A2-4387-7842-7088E702D37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2920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123913-78EF-2CB6-D341-9A191068663A}"/>
              </a:ext>
            </a:extLst>
          </p:cNvPr>
          <p:cNvSpPr>
            <a:spLocks noGrp="1"/>
          </p:cNvSpPr>
          <p:nvPr>
            <p:ph type="title"/>
          </p:nvPr>
        </p:nvSpPr>
        <p:spPr>
          <a:xfrm>
            <a:off x="841248" y="426720"/>
            <a:ext cx="10506456" cy="1919141"/>
          </a:xfrm>
        </p:spPr>
        <p:txBody>
          <a:bodyPr anchor="b">
            <a:normAutofit/>
          </a:bodyPr>
          <a:lstStyle/>
          <a:p>
            <a:r>
              <a:rPr lang="en-IN" sz="6000" b="1" i="0">
                <a:effectLst/>
                <a:latin typeface="__Inter_d65c78"/>
              </a:rPr>
              <a:t>Literature Review</a:t>
            </a:r>
            <a:br>
              <a:rPr lang="en-IN" sz="6000" b="1" i="0">
                <a:effectLst/>
                <a:latin typeface="__Inter_d65c78"/>
              </a:rPr>
            </a:br>
            <a:endParaRPr lang="en-US" sz="6000"/>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C9925C0-DCE8-9BB1-22A8-6A6AFF78AB7F}"/>
              </a:ext>
            </a:extLst>
          </p:cNvPr>
          <p:cNvSpPr>
            <a:spLocks noGrp="1"/>
          </p:cNvSpPr>
          <p:nvPr>
            <p:ph idx="1"/>
          </p:nvPr>
        </p:nvSpPr>
        <p:spPr>
          <a:xfrm>
            <a:off x="841248" y="3337269"/>
            <a:ext cx="10509504" cy="2905686"/>
          </a:xfrm>
        </p:spPr>
        <p:txBody>
          <a:bodyPr>
            <a:normAutofit/>
          </a:bodyPr>
          <a:lstStyle/>
          <a:p>
            <a:r>
              <a:rPr lang="en-IN" sz="2200" b="0" i="0">
                <a:effectLst/>
                <a:latin typeface="__Inter_d65c78"/>
              </a:rPr>
              <a:t>The literature review examined previous studies on GitHub trends, focusing on:</a:t>
            </a:r>
          </a:p>
          <a:p>
            <a:pPr>
              <a:buFont typeface="Arial" panose="020B0604020202020204" pitchFamily="34" charset="0"/>
              <a:buChar char="•"/>
            </a:pPr>
            <a:r>
              <a:rPr lang="en-IN" sz="2200" b="0" i="0">
                <a:effectLst/>
                <a:latin typeface="__Inter_d65c78"/>
              </a:rPr>
              <a:t>The impact of community engagement on repository success.</a:t>
            </a:r>
          </a:p>
          <a:p>
            <a:pPr>
              <a:buFont typeface="Arial" panose="020B0604020202020204" pitchFamily="34" charset="0"/>
              <a:buChar char="•"/>
            </a:pPr>
            <a:r>
              <a:rPr lang="en-IN" sz="2200" b="0" i="0">
                <a:effectLst/>
                <a:latin typeface="__Inter_d65c78"/>
              </a:rPr>
              <a:t>The role of programming languages in developer preferences.</a:t>
            </a:r>
          </a:p>
          <a:p>
            <a:pPr>
              <a:buFont typeface="Arial" panose="020B0604020202020204" pitchFamily="34" charset="0"/>
              <a:buChar char="•"/>
            </a:pPr>
            <a:r>
              <a:rPr lang="en-IN" sz="2200" b="0" i="0">
                <a:effectLst/>
                <a:latin typeface="__Inter_d65c78"/>
              </a:rPr>
              <a:t>Trends in open-source contributions and their implications for the tech industry.</a:t>
            </a:r>
          </a:p>
          <a:p>
            <a:endParaRPr lang="en-US" sz="2200"/>
          </a:p>
        </p:txBody>
      </p:sp>
    </p:spTree>
    <p:extLst>
      <p:ext uri="{BB962C8B-B14F-4D97-AF65-F5344CB8AC3E}">
        <p14:creationId xmlns:p14="http://schemas.microsoft.com/office/powerpoint/2010/main" val="160715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E1501-C70D-F5AF-0F01-A5768EBCA7C2}"/>
              </a:ext>
            </a:extLst>
          </p:cNvPr>
          <p:cNvSpPr>
            <a:spLocks noGrp="1"/>
          </p:cNvSpPr>
          <p:nvPr>
            <p:ph type="title"/>
          </p:nvPr>
        </p:nvSpPr>
        <p:spPr>
          <a:xfrm>
            <a:off x="1285240" y="1050595"/>
            <a:ext cx="8074815" cy="1618489"/>
          </a:xfrm>
        </p:spPr>
        <p:txBody>
          <a:bodyPr anchor="ctr">
            <a:normAutofit/>
          </a:bodyPr>
          <a:lstStyle/>
          <a:p>
            <a:r>
              <a:rPr lang="en-IN" sz="5000" b="1" i="0">
                <a:effectLst/>
                <a:latin typeface="__Inter_d65c78"/>
              </a:rPr>
              <a:t>Methodology</a:t>
            </a:r>
            <a:br>
              <a:rPr lang="en-IN" sz="5000" b="1" i="0">
                <a:effectLst/>
                <a:latin typeface="__Inter_d65c78"/>
              </a:rPr>
            </a:br>
            <a:endParaRPr lang="en-US" sz="5000"/>
          </a:p>
        </p:txBody>
      </p:sp>
      <p:sp>
        <p:nvSpPr>
          <p:cNvPr id="3" name="Content Placeholder 2">
            <a:extLst>
              <a:ext uri="{FF2B5EF4-FFF2-40B4-BE49-F238E27FC236}">
                <a16:creationId xmlns:a16="http://schemas.microsoft.com/office/drawing/2014/main" id="{5B85C191-E2D1-78C3-1334-3A1FABEF2C14}"/>
              </a:ext>
            </a:extLst>
          </p:cNvPr>
          <p:cNvSpPr>
            <a:spLocks noGrp="1"/>
          </p:cNvSpPr>
          <p:nvPr>
            <p:ph idx="1"/>
          </p:nvPr>
        </p:nvSpPr>
        <p:spPr>
          <a:xfrm>
            <a:off x="1285240" y="2969469"/>
            <a:ext cx="8074815" cy="2800395"/>
          </a:xfrm>
        </p:spPr>
        <p:txBody>
          <a:bodyPr anchor="t">
            <a:normAutofit/>
          </a:bodyPr>
          <a:lstStyle/>
          <a:p>
            <a:r>
              <a:rPr lang="en-IN" sz="2200" b="0" i="0">
                <a:effectLst/>
                <a:latin typeface="__Inter_d65c78"/>
              </a:rPr>
              <a:t>The methodology included:</a:t>
            </a:r>
          </a:p>
          <a:p>
            <a:pPr>
              <a:buFont typeface="Arial" panose="020B0604020202020204" pitchFamily="34" charset="0"/>
              <a:buChar char="•"/>
            </a:pPr>
            <a:r>
              <a:rPr lang="en-IN" sz="2200" b="1" i="0">
                <a:effectLst/>
                <a:latin typeface="__Inter_d65c78"/>
              </a:rPr>
              <a:t>Descriptive Analysis</a:t>
            </a:r>
            <a:r>
              <a:rPr lang="en-IN" sz="2200" b="0" i="0">
                <a:effectLst/>
                <a:latin typeface="__Inter_d65c78"/>
              </a:rPr>
              <a:t>: Summarizing key statistics of the dataset.</a:t>
            </a:r>
          </a:p>
          <a:p>
            <a:pPr>
              <a:buFont typeface="Arial" panose="020B0604020202020204" pitchFamily="34" charset="0"/>
              <a:buChar char="•"/>
            </a:pPr>
            <a:r>
              <a:rPr lang="en-IN" sz="2200" b="1" i="0">
                <a:effectLst/>
                <a:latin typeface="__Inter_d65c78"/>
              </a:rPr>
              <a:t>Trend Analysis</a:t>
            </a:r>
            <a:r>
              <a:rPr lang="en-IN" sz="2200" b="0" i="0">
                <a:effectLst/>
                <a:latin typeface="__Inter_d65c78"/>
              </a:rPr>
              <a:t>: Identifying trends over time using time-series analysis.</a:t>
            </a:r>
          </a:p>
          <a:p>
            <a:pPr>
              <a:buFont typeface="Arial" panose="020B0604020202020204" pitchFamily="34" charset="0"/>
              <a:buChar char="•"/>
            </a:pPr>
            <a:r>
              <a:rPr lang="en-IN" sz="2200" b="1" i="0">
                <a:effectLst/>
                <a:latin typeface="__Inter_d65c78"/>
              </a:rPr>
              <a:t>Correlation Analysis</a:t>
            </a:r>
            <a:r>
              <a:rPr lang="en-IN" sz="2200" b="0" i="0">
                <a:effectLst/>
                <a:latin typeface="__Inter_d65c78"/>
              </a:rPr>
              <a:t>: Examining relationships between features (e.g., stars vs. forks).</a:t>
            </a:r>
          </a:p>
          <a:p>
            <a:pPr>
              <a:buFont typeface="Arial" panose="020B0604020202020204" pitchFamily="34" charset="0"/>
              <a:buChar char="•"/>
            </a:pPr>
            <a:r>
              <a:rPr lang="en-IN" sz="2200" b="1" i="0">
                <a:effectLst/>
                <a:latin typeface="__Inter_d65c78"/>
              </a:rPr>
              <a:t>Visualization</a:t>
            </a:r>
            <a:r>
              <a:rPr lang="en-IN" sz="2200" b="0" i="0">
                <a:effectLst/>
                <a:latin typeface="__Inter_d65c78"/>
              </a:rPr>
              <a:t>: Creating graphs and charts to illustrate findings.</a:t>
            </a:r>
          </a:p>
          <a:p>
            <a:pPr marL="0" indent="0">
              <a:buNone/>
            </a:pPr>
            <a:endParaRPr lang="en-US" sz="2200"/>
          </a:p>
        </p:txBody>
      </p:sp>
    </p:spTree>
    <p:extLst>
      <p:ext uri="{BB962C8B-B14F-4D97-AF65-F5344CB8AC3E}">
        <p14:creationId xmlns:p14="http://schemas.microsoft.com/office/powerpoint/2010/main" val="4265783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 shot of a computer code&#10;&#10;Description automatically generated">
            <a:extLst>
              <a:ext uri="{FF2B5EF4-FFF2-40B4-BE49-F238E27FC236}">
                <a16:creationId xmlns:a16="http://schemas.microsoft.com/office/drawing/2014/main" id="{670D1274-4F07-694E-D6F7-7CFDB132FE52}"/>
              </a:ext>
            </a:extLst>
          </p:cNvPr>
          <p:cNvPicPr>
            <a:picLocks noChangeAspect="1"/>
          </p:cNvPicPr>
          <p:nvPr/>
        </p:nvPicPr>
        <p:blipFill>
          <a:blip r:embed="rId2"/>
          <a:stretch>
            <a:fillRect/>
          </a:stretch>
        </p:blipFill>
        <p:spPr>
          <a:xfrm>
            <a:off x="463378" y="922295"/>
            <a:ext cx="7772400" cy="1471047"/>
          </a:xfrm>
          <a:prstGeom prst="rect">
            <a:avLst/>
          </a:prstGeom>
        </p:spPr>
      </p:pic>
      <p:pic>
        <p:nvPicPr>
          <p:cNvPr id="7" name="Picture 6" descr="A graph with blue and white stripes&#10;&#10;Description automatically generated">
            <a:extLst>
              <a:ext uri="{FF2B5EF4-FFF2-40B4-BE49-F238E27FC236}">
                <a16:creationId xmlns:a16="http://schemas.microsoft.com/office/drawing/2014/main" id="{4F340D33-EBD6-FD57-553E-B1D809F5C9E3}"/>
              </a:ext>
            </a:extLst>
          </p:cNvPr>
          <p:cNvPicPr>
            <a:picLocks noChangeAspect="1"/>
          </p:cNvPicPr>
          <p:nvPr/>
        </p:nvPicPr>
        <p:blipFill>
          <a:blip r:embed="rId3"/>
          <a:stretch>
            <a:fillRect/>
          </a:stretch>
        </p:blipFill>
        <p:spPr>
          <a:xfrm>
            <a:off x="4053016" y="2697212"/>
            <a:ext cx="7772400" cy="3737396"/>
          </a:xfrm>
          <a:prstGeom prst="rect">
            <a:avLst/>
          </a:prstGeom>
        </p:spPr>
      </p:pic>
      <p:sp>
        <p:nvSpPr>
          <p:cNvPr id="9" name="TextBox 8">
            <a:extLst>
              <a:ext uri="{FF2B5EF4-FFF2-40B4-BE49-F238E27FC236}">
                <a16:creationId xmlns:a16="http://schemas.microsoft.com/office/drawing/2014/main" id="{E7F17488-A39B-349F-A78E-C0941CFBBF7C}"/>
              </a:ext>
            </a:extLst>
          </p:cNvPr>
          <p:cNvSpPr txBox="1"/>
          <p:nvPr/>
        </p:nvSpPr>
        <p:spPr>
          <a:xfrm>
            <a:off x="463378" y="207948"/>
            <a:ext cx="6126608" cy="430887"/>
          </a:xfrm>
          <a:prstGeom prst="rect">
            <a:avLst/>
          </a:prstGeom>
          <a:noFill/>
        </p:spPr>
        <p:txBody>
          <a:bodyPr wrap="square" rtlCol="0">
            <a:spAutoFit/>
          </a:bodyPr>
          <a:lstStyle/>
          <a:p>
            <a:r>
              <a:rPr lang="en-US" sz="2200" dirty="0"/>
              <a:t>Distribution of programming Languages </a:t>
            </a:r>
          </a:p>
        </p:txBody>
      </p:sp>
      <p:sp>
        <p:nvSpPr>
          <p:cNvPr id="10" name="TextBox 9">
            <a:extLst>
              <a:ext uri="{FF2B5EF4-FFF2-40B4-BE49-F238E27FC236}">
                <a16:creationId xmlns:a16="http://schemas.microsoft.com/office/drawing/2014/main" id="{4F1A707A-37E3-B766-1BF3-3CB820BB18E7}"/>
              </a:ext>
            </a:extLst>
          </p:cNvPr>
          <p:cNvSpPr txBox="1"/>
          <p:nvPr/>
        </p:nvSpPr>
        <p:spPr>
          <a:xfrm>
            <a:off x="463378" y="2995448"/>
            <a:ext cx="3488512" cy="3416320"/>
          </a:xfrm>
          <a:prstGeom prst="rect">
            <a:avLst/>
          </a:prstGeom>
          <a:noFill/>
        </p:spPr>
        <p:txBody>
          <a:bodyPr wrap="square" rtlCol="0">
            <a:spAutoFit/>
          </a:bodyPr>
          <a:lstStyle/>
          <a:p>
            <a:r>
              <a:rPr lang="en-US" dirty="0"/>
              <a:t>This chart shows the details of the programming languages which are used by the trending repos in </a:t>
            </a:r>
            <a:r>
              <a:rPr lang="en-US" dirty="0" err="1"/>
              <a:t>Github</a:t>
            </a:r>
            <a:r>
              <a:rPr lang="en-US" dirty="0"/>
              <a:t> </a:t>
            </a:r>
          </a:p>
          <a:p>
            <a:endParaRPr lang="en-US" dirty="0"/>
          </a:p>
          <a:p>
            <a:r>
              <a:rPr lang="en-US" dirty="0"/>
              <a:t>In this chart we see that the languages such as Go, Rust and Python are currently trending </a:t>
            </a:r>
          </a:p>
          <a:p>
            <a:endParaRPr lang="en-US" dirty="0"/>
          </a:p>
          <a:p>
            <a:r>
              <a:rPr lang="en-US" dirty="0" err="1"/>
              <a:t>Github</a:t>
            </a:r>
            <a:r>
              <a:rPr lang="en-US" dirty="0"/>
              <a:t> is an industry standard for </a:t>
            </a:r>
          </a:p>
          <a:p>
            <a:r>
              <a:rPr lang="en-US" dirty="0"/>
              <a:t>Programmers which gives the current insights of the market </a:t>
            </a:r>
          </a:p>
        </p:txBody>
      </p:sp>
    </p:spTree>
    <p:extLst>
      <p:ext uri="{BB962C8B-B14F-4D97-AF65-F5344CB8AC3E}">
        <p14:creationId xmlns:p14="http://schemas.microsoft.com/office/powerpoint/2010/main" val="1628166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code&#10;&#10;Description automatically generated">
            <a:extLst>
              <a:ext uri="{FF2B5EF4-FFF2-40B4-BE49-F238E27FC236}">
                <a16:creationId xmlns:a16="http://schemas.microsoft.com/office/drawing/2014/main" id="{0067A981-DEE8-ABA5-3C2A-EC8D415BFEF0}"/>
              </a:ext>
            </a:extLst>
          </p:cNvPr>
          <p:cNvPicPr>
            <a:picLocks noChangeAspect="1"/>
          </p:cNvPicPr>
          <p:nvPr/>
        </p:nvPicPr>
        <p:blipFill>
          <a:blip r:embed="rId2"/>
          <a:stretch>
            <a:fillRect/>
          </a:stretch>
        </p:blipFill>
        <p:spPr>
          <a:xfrm>
            <a:off x="208521" y="678077"/>
            <a:ext cx="7427955" cy="1843685"/>
          </a:xfrm>
          <a:prstGeom prst="rect">
            <a:avLst/>
          </a:prstGeom>
        </p:spPr>
      </p:pic>
      <p:pic>
        <p:nvPicPr>
          <p:cNvPr id="8" name="Picture 7" descr="A graph of stars and numbers&#10;&#10;Description automatically generated with medium confidence">
            <a:extLst>
              <a:ext uri="{FF2B5EF4-FFF2-40B4-BE49-F238E27FC236}">
                <a16:creationId xmlns:a16="http://schemas.microsoft.com/office/drawing/2014/main" id="{F823A7B4-D9AE-759E-7B80-0BBDFDE9BBA9}"/>
              </a:ext>
            </a:extLst>
          </p:cNvPr>
          <p:cNvPicPr>
            <a:picLocks noChangeAspect="1"/>
          </p:cNvPicPr>
          <p:nvPr/>
        </p:nvPicPr>
        <p:blipFill>
          <a:blip r:embed="rId3"/>
          <a:stretch>
            <a:fillRect/>
          </a:stretch>
        </p:blipFill>
        <p:spPr>
          <a:xfrm>
            <a:off x="4419600" y="2277375"/>
            <a:ext cx="7772400" cy="4367216"/>
          </a:xfrm>
          <a:prstGeom prst="rect">
            <a:avLst/>
          </a:prstGeom>
        </p:spPr>
      </p:pic>
      <p:sp>
        <p:nvSpPr>
          <p:cNvPr id="9" name="TextBox 8">
            <a:extLst>
              <a:ext uri="{FF2B5EF4-FFF2-40B4-BE49-F238E27FC236}">
                <a16:creationId xmlns:a16="http://schemas.microsoft.com/office/drawing/2014/main" id="{FA9B3861-1A7B-7357-E41D-BF47ED0CC31B}"/>
              </a:ext>
            </a:extLst>
          </p:cNvPr>
          <p:cNvSpPr txBox="1"/>
          <p:nvPr/>
        </p:nvSpPr>
        <p:spPr>
          <a:xfrm>
            <a:off x="483475" y="283779"/>
            <a:ext cx="8250621" cy="430887"/>
          </a:xfrm>
          <a:prstGeom prst="rect">
            <a:avLst/>
          </a:prstGeom>
          <a:noFill/>
        </p:spPr>
        <p:txBody>
          <a:bodyPr wrap="square" rtlCol="0">
            <a:spAutoFit/>
          </a:bodyPr>
          <a:lstStyle/>
          <a:p>
            <a:r>
              <a:rPr lang="en-US" sz="2200" dirty="0"/>
              <a:t>Total starts given by programmers for languages </a:t>
            </a:r>
          </a:p>
        </p:txBody>
      </p:sp>
      <p:sp>
        <p:nvSpPr>
          <p:cNvPr id="10" name="TextBox 9">
            <a:extLst>
              <a:ext uri="{FF2B5EF4-FFF2-40B4-BE49-F238E27FC236}">
                <a16:creationId xmlns:a16="http://schemas.microsoft.com/office/drawing/2014/main" id="{9535828B-B086-CA34-40E9-96C3C135E397}"/>
              </a:ext>
            </a:extLst>
          </p:cNvPr>
          <p:cNvSpPr txBox="1"/>
          <p:nvPr/>
        </p:nvSpPr>
        <p:spPr>
          <a:xfrm>
            <a:off x="483475" y="2911366"/>
            <a:ext cx="4130566" cy="3693319"/>
          </a:xfrm>
          <a:prstGeom prst="rect">
            <a:avLst/>
          </a:prstGeom>
          <a:noFill/>
        </p:spPr>
        <p:txBody>
          <a:bodyPr wrap="square" rtlCol="0">
            <a:spAutoFit/>
          </a:bodyPr>
          <a:lstStyle/>
          <a:p>
            <a:r>
              <a:rPr lang="en-US" dirty="0"/>
              <a:t>This Bar chart shows </a:t>
            </a:r>
          </a:p>
          <a:p>
            <a:endParaRPr lang="en-US" dirty="0"/>
          </a:p>
          <a:p>
            <a:pPr algn="l">
              <a:buFont typeface="Arial" panose="020B0604020202020204" pitchFamily="34" charset="0"/>
              <a:buChar char="•"/>
            </a:pPr>
            <a:r>
              <a:rPr lang="en-IN" b="1" i="0" dirty="0">
                <a:solidFill>
                  <a:srgbClr val="374151"/>
                </a:solidFill>
                <a:effectLst/>
                <a:latin typeface="__Inter_d65c78"/>
              </a:rPr>
              <a:t>JavaScript</a:t>
            </a:r>
            <a:r>
              <a:rPr lang="en-IN" b="0" i="0" dirty="0">
                <a:solidFill>
                  <a:srgbClr val="374151"/>
                </a:solidFill>
                <a:effectLst/>
                <a:latin typeface="__Inter_d65c78"/>
              </a:rPr>
              <a:t> has the most stars, followed by </a:t>
            </a:r>
            <a:r>
              <a:rPr lang="en-IN" b="1" i="0" dirty="0">
                <a:solidFill>
                  <a:srgbClr val="374151"/>
                </a:solidFill>
                <a:effectLst/>
                <a:latin typeface="__Inter_d65c78"/>
              </a:rPr>
              <a:t>Python</a:t>
            </a:r>
            <a:r>
              <a:rPr lang="en-IN" b="0" i="0" dirty="0">
                <a:solidFill>
                  <a:srgbClr val="374151"/>
                </a:solidFill>
                <a:effectLst/>
                <a:latin typeface="__Inter_d65c78"/>
              </a:rPr>
              <a:t> and </a:t>
            </a:r>
            <a:r>
              <a:rPr lang="en-IN" b="1" i="0" dirty="0">
                <a:solidFill>
                  <a:srgbClr val="374151"/>
                </a:solidFill>
                <a:effectLst/>
                <a:latin typeface="__Inter_d65c78"/>
              </a:rPr>
              <a:t>Go</a:t>
            </a:r>
            <a:r>
              <a:rPr lang="en-IN" b="0" i="0" dirty="0">
                <a:solidFill>
                  <a:srgbClr val="374151"/>
                </a:solidFill>
                <a:effectLst/>
                <a:latin typeface="__Inter_d65c78"/>
              </a:rPr>
              <a:t>.</a:t>
            </a:r>
          </a:p>
          <a:p>
            <a:pPr algn="l">
              <a:buFont typeface="Arial" panose="020B0604020202020204" pitchFamily="34" charset="0"/>
              <a:buChar char="•"/>
            </a:pPr>
            <a:r>
              <a:rPr lang="en-IN" b="1" i="0" dirty="0">
                <a:solidFill>
                  <a:srgbClr val="374151"/>
                </a:solidFill>
                <a:effectLst/>
                <a:latin typeface="__Inter_d65c78"/>
              </a:rPr>
              <a:t>TypeScript</a:t>
            </a:r>
            <a:r>
              <a:rPr lang="en-IN" b="0" i="0" dirty="0">
                <a:solidFill>
                  <a:srgbClr val="374151"/>
                </a:solidFill>
                <a:effectLst/>
                <a:latin typeface="__Inter_d65c78"/>
              </a:rPr>
              <a:t>, </a:t>
            </a:r>
            <a:r>
              <a:rPr lang="en-IN" b="1" i="0" dirty="0">
                <a:solidFill>
                  <a:srgbClr val="374151"/>
                </a:solidFill>
                <a:effectLst/>
                <a:latin typeface="__Inter_d65c78"/>
              </a:rPr>
              <a:t>C++</a:t>
            </a:r>
            <a:r>
              <a:rPr lang="en-IN" b="0" i="0" dirty="0">
                <a:solidFill>
                  <a:srgbClr val="374151"/>
                </a:solidFill>
                <a:effectLst/>
                <a:latin typeface="__Inter_d65c78"/>
              </a:rPr>
              <a:t> and </a:t>
            </a:r>
            <a:r>
              <a:rPr lang="en-IN" b="1" i="0" dirty="0">
                <a:solidFill>
                  <a:srgbClr val="374151"/>
                </a:solidFill>
                <a:effectLst/>
                <a:latin typeface="__Inter_d65c78"/>
              </a:rPr>
              <a:t>Java</a:t>
            </a:r>
            <a:r>
              <a:rPr lang="en-IN" b="0" i="0" dirty="0">
                <a:solidFill>
                  <a:srgbClr val="374151"/>
                </a:solidFill>
                <a:effectLst/>
                <a:latin typeface="__Inter_d65c78"/>
              </a:rPr>
              <a:t> are all in the top ten.</a:t>
            </a:r>
          </a:p>
          <a:p>
            <a:pPr algn="l">
              <a:buFont typeface="Arial" panose="020B0604020202020204" pitchFamily="34" charset="0"/>
              <a:buChar char="•"/>
            </a:pPr>
            <a:r>
              <a:rPr lang="en-IN" b="1" i="0" dirty="0">
                <a:solidFill>
                  <a:srgbClr val="374151"/>
                </a:solidFill>
                <a:effectLst/>
                <a:latin typeface="__Inter_d65c78"/>
              </a:rPr>
              <a:t>C</a:t>
            </a:r>
            <a:r>
              <a:rPr lang="en-IN" b="0" i="0" dirty="0">
                <a:solidFill>
                  <a:srgbClr val="374151"/>
                </a:solidFill>
                <a:effectLst/>
                <a:latin typeface="__Inter_d65c78"/>
              </a:rPr>
              <a:t> and </a:t>
            </a:r>
            <a:r>
              <a:rPr lang="en-IN" b="1" i="0" dirty="0">
                <a:solidFill>
                  <a:srgbClr val="374151"/>
                </a:solidFill>
                <a:effectLst/>
                <a:latin typeface="__Inter_d65c78"/>
              </a:rPr>
              <a:t>C#</a:t>
            </a:r>
            <a:r>
              <a:rPr lang="en-IN" b="0" i="0" dirty="0">
                <a:solidFill>
                  <a:srgbClr val="374151"/>
                </a:solidFill>
                <a:effectLst/>
                <a:latin typeface="__Inter_d65c78"/>
              </a:rPr>
              <a:t> have a lower number of stars compared to other popular languages.</a:t>
            </a:r>
          </a:p>
          <a:p>
            <a:pPr algn="l">
              <a:buFont typeface="Arial" panose="020B0604020202020204" pitchFamily="34" charset="0"/>
              <a:buChar char="•"/>
            </a:pPr>
            <a:r>
              <a:rPr lang="en-IN" b="1" i="0" dirty="0">
                <a:solidFill>
                  <a:srgbClr val="374151"/>
                </a:solidFill>
                <a:effectLst/>
                <a:latin typeface="__Inter_d65c78"/>
              </a:rPr>
              <a:t>Shell</a:t>
            </a:r>
            <a:r>
              <a:rPr lang="en-IN" b="0" i="0" dirty="0">
                <a:solidFill>
                  <a:srgbClr val="374151"/>
                </a:solidFill>
                <a:effectLst/>
                <a:latin typeface="__Inter_d65c78"/>
              </a:rPr>
              <a:t> and </a:t>
            </a:r>
            <a:r>
              <a:rPr lang="en-IN" b="1" i="0" dirty="0">
                <a:solidFill>
                  <a:srgbClr val="374151"/>
                </a:solidFill>
                <a:effectLst/>
                <a:latin typeface="__Inter_d65c78"/>
              </a:rPr>
              <a:t>HTML</a:t>
            </a:r>
            <a:r>
              <a:rPr lang="en-IN" b="0" i="0" dirty="0">
                <a:solidFill>
                  <a:srgbClr val="374151"/>
                </a:solidFill>
                <a:effectLst/>
                <a:latin typeface="__Inter_d65c78"/>
              </a:rPr>
              <a:t> are on par with C and C# in terms of star count.</a:t>
            </a:r>
          </a:p>
          <a:p>
            <a:pPr algn="l">
              <a:buFont typeface="Arial" panose="020B0604020202020204" pitchFamily="34" charset="0"/>
              <a:buChar char="•"/>
            </a:pPr>
            <a:r>
              <a:rPr lang="en-IN" b="0" i="0" dirty="0">
                <a:solidFill>
                  <a:srgbClr val="374151"/>
                </a:solidFill>
                <a:effectLst/>
                <a:latin typeface="__Inter_d65c78"/>
              </a:rPr>
              <a:t>The remaining languages have significantly fewer stars than the top 10.</a:t>
            </a:r>
          </a:p>
          <a:p>
            <a:endParaRPr lang="en-US" dirty="0"/>
          </a:p>
        </p:txBody>
      </p:sp>
    </p:spTree>
    <p:extLst>
      <p:ext uri="{BB962C8B-B14F-4D97-AF65-F5344CB8AC3E}">
        <p14:creationId xmlns:p14="http://schemas.microsoft.com/office/powerpoint/2010/main" val="2528003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483C0-536D-4F90-F788-F569D0BE59C5}"/>
              </a:ext>
            </a:extLst>
          </p:cNvPr>
          <p:cNvSpPr txBox="1"/>
          <p:nvPr/>
        </p:nvSpPr>
        <p:spPr>
          <a:xfrm>
            <a:off x="494270" y="271850"/>
            <a:ext cx="5968313" cy="430887"/>
          </a:xfrm>
          <a:prstGeom prst="rect">
            <a:avLst/>
          </a:prstGeom>
          <a:noFill/>
        </p:spPr>
        <p:txBody>
          <a:bodyPr wrap="square" rtlCol="0">
            <a:spAutoFit/>
          </a:bodyPr>
          <a:lstStyle/>
          <a:p>
            <a:r>
              <a:rPr lang="en-US" sz="2200" dirty="0"/>
              <a:t>Distribution of Programming languages: </a:t>
            </a:r>
          </a:p>
        </p:txBody>
      </p:sp>
      <p:pic>
        <p:nvPicPr>
          <p:cNvPr id="6" name="Picture 5" descr="A screen shot of a computer code&#10;&#10;Description automatically generated">
            <a:extLst>
              <a:ext uri="{FF2B5EF4-FFF2-40B4-BE49-F238E27FC236}">
                <a16:creationId xmlns:a16="http://schemas.microsoft.com/office/drawing/2014/main" id="{30828B03-BF57-D660-A0CB-4D7FCE93EFE5}"/>
              </a:ext>
            </a:extLst>
          </p:cNvPr>
          <p:cNvPicPr>
            <a:picLocks noChangeAspect="1"/>
          </p:cNvPicPr>
          <p:nvPr/>
        </p:nvPicPr>
        <p:blipFill>
          <a:blip r:embed="rId2"/>
          <a:stretch>
            <a:fillRect/>
          </a:stretch>
        </p:blipFill>
        <p:spPr>
          <a:xfrm>
            <a:off x="308919" y="702737"/>
            <a:ext cx="7772400" cy="1498630"/>
          </a:xfrm>
          <a:prstGeom prst="rect">
            <a:avLst/>
          </a:prstGeom>
        </p:spPr>
      </p:pic>
      <p:pic>
        <p:nvPicPr>
          <p:cNvPr id="8" name="Picture 7" descr="A colorful pie chart with numbers and text&#10;&#10;Description automatically generated">
            <a:extLst>
              <a:ext uri="{FF2B5EF4-FFF2-40B4-BE49-F238E27FC236}">
                <a16:creationId xmlns:a16="http://schemas.microsoft.com/office/drawing/2014/main" id="{A85A3B1F-34C6-CF16-96BA-B24F26073BF5}"/>
              </a:ext>
            </a:extLst>
          </p:cNvPr>
          <p:cNvPicPr>
            <a:picLocks noChangeAspect="1"/>
          </p:cNvPicPr>
          <p:nvPr/>
        </p:nvPicPr>
        <p:blipFill>
          <a:blip r:embed="rId3"/>
          <a:stretch>
            <a:fillRect/>
          </a:stretch>
        </p:blipFill>
        <p:spPr>
          <a:xfrm>
            <a:off x="6096000" y="2337291"/>
            <a:ext cx="5795735" cy="4384783"/>
          </a:xfrm>
          <a:prstGeom prst="rect">
            <a:avLst/>
          </a:prstGeom>
        </p:spPr>
      </p:pic>
      <p:sp>
        <p:nvSpPr>
          <p:cNvPr id="9" name="TextBox 8">
            <a:extLst>
              <a:ext uri="{FF2B5EF4-FFF2-40B4-BE49-F238E27FC236}">
                <a16:creationId xmlns:a16="http://schemas.microsoft.com/office/drawing/2014/main" id="{91DA6CE6-C9DC-D98E-EA63-CF36FB13957B}"/>
              </a:ext>
            </a:extLst>
          </p:cNvPr>
          <p:cNvSpPr txBox="1"/>
          <p:nvPr/>
        </p:nvSpPr>
        <p:spPr>
          <a:xfrm>
            <a:off x="494270" y="2599981"/>
            <a:ext cx="5443822" cy="3139321"/>
          </a:xfrm>
          <a:prstGeom prst="rect">
            <a:avLst/>
          </a:prstGeom>
          <a:noFill/>
        </p:spPr>
        <p:txBody>
          <a:bodyPr wrap="square" rtlCol="0">
            <a:spAutoFit/>
          </a:bodyPr>
          <a:lstStyle/>
          <a:p>
            <a:pPr algn="l"/>
            <a:r>
              <a:rPr lang="en-IN" b="0" i="0" dirty="0">
                <a:solidFill>
                  <a:srgbClr val="374151"/>
                </a:solidFill>
                <a:effectLst/>
                <a:latin typeface="__Inter_d65c78"/>
              </a:rPr>
              <a:t>This is a pie chart that shows the distribution of different programming languages:</a:t>
            </a:r>
          </a:p>
          <a:p>
            <a:pPr algn="l">
              <a:buFont typeface="Arial" panose="020B0604020202020204" pitchFamily="34" charset="0"/>
              <a:buChar char="•"/>
            </a:pPr>
            <a:r>
              <a:rPr lang="en-IN" b="1" i="0" dirty="0">
                <a:solidFill>
                  <a:srgbClr val="374151"/>
                </a:solidFill>
                <a:effectLst/>
                <a:latin typeface="__Inter_d65c78"/>
              </a:rPr>
              <a:t>JavaScript:</a:t>
            </a:r>
            <a:r>
              <a:rPr lang="en-IN" b="0" i="0" dirty="0">
                <a:solidFill>
                  <a:srgbClr val="374151"/>
                </a:solidFill>
                <a:effectLst/>
                <a:latin typeface="__Inter_d65c78"/>
              </a:rPr>
              <a:t> 12.1%</a:t>
            </a:r>
          </a:p>
          <a:p>
            <a:pPr algn="l">
              <a:buFont typeface="Arial" panose="020B0604020202020204" pitchFamily="34" charset="0"/>
              <a:buChar char="•"/>
            </a:pPr>
            <a:r>
              <a:rPr lang="en-IN" b="1" i="0" dirty="0">
                <a:solidFill>
                  <a:srgbClr val="374151"/>
                </a:solidFill>
                <a:effectLst/>
                <a:latin typeface="__Inter_d65c78"/>
              </a:rPr>
              <a:t>Kotlin:</a:t>
            </a:r>
            <a:r>
              <a:rPr lang="en-IN" b="0" i="0" dirty="0">
                <a:solidFill>
                  <a:srgbClr val="374151"/>
                </a:solidFill>
                <a:effectLst/>
                <a:latin typeface="__Inter_d65c78"/>
              </a:rPr>
              <a:t> 13.3%</a:t>
            </a:r>
          </a:p>
          <a:p>
            <a:pPr algn="l">
              <a:buFont typeface="Arial" panose="020B0604020202020204" pitchFamily="34" charset="0"/>
              <a:buChar char="•"/>
            </a:pPr>
            <a:r>
              <a:rPr lang="en-IN" b="1" i="0" dirty="0">
                <a:solidFill>
                  <a:srgbClr val="374151"/>
                </a:solidFill>
                <a:effectLst/>
                <a:latin typeface="__Inter_d65c78"/>
              </a:rPr>
              <a:t>TypeScript:</a:t>
            </a:r>
            <a:r>
              <a:rPr lang="en-IN" b="0" i="0" dirty="0">
                <a:solidFill>
                  <a:srgbClr val="374151"/>
                </a:solidFill>
                <a:effectLst/>
                <a:latin typeface="__Inter_d65c78"/>
              </a:rPr>
              <a:t> 13.5%</a:t>
            </a:r>
          </a:p>
          <a:p>
            <a:pPr algn="l">
              <a:buFont typeface="Arial" panose="020B0604020202020204" pitchFamily="34" charset="0"/>
              <a:buChar char="•"/>
            </a:pPr>
            <a:r>
              <a:rPr lang="en-IN" b="1" i="0" dirty="0">
                <a:solidFill>
                  <a:srgbClr val="374151"/>
                </a:solidFill>
                <a:effectLst/>
                <a:latin typeface="__Inter_d65c78"/>
              </a:rPr>
              <a:t>Ruby:</a:t>
            </a:r>
            <a:r>
              <a:rPr lang="en-IN" b="0" i="0" dirty="0">
                <a:solidFill>
                  <a:srgbClr val="374151"/>
                </a:solidFill>
                <a:effectLst/>
                <a:latin typeface="__Inter_d65c78"/>
              </a:rPr>
              <a:t> 13.6%</a:t>
            </a:r>
          </a:p>
          <a:p>
            <a:pPr algn="l">
              <a:buFont typeface="Arial" panose="020B0604020202020204" pitchFamily="34" charset="0"/>
              <a:buChar char="•"/>
            </a:pPr>
            <a:r>
              <a:rPr lang="en-IN" b="1" i="0" dirty="0">
                <a:solidFill>
                  <a:srgbClr val="374151"/>
                </a:solidFill>
                <a:effectLst/>
                <a:latin typeface="__Inter_d65c78"/>
              </a:rPr>
              <a:t>Python:</a:t>
            </a:r>
            <a:r>
              <a:rPr lang="en-IN" b="0" i="0" dirty="0">
                <a:solidFill>
                  <a:srgbClr val="374151"/>
                </a:solidFill>
                <a:effectLst/>
                <a:latin typeface="__Inter_d65c78"/>
              </a:rPr>
              <a:t> 13.9%</a:t>
            </a:r>
          </a:p>
          <a:p>
            <a:pPr algn="l">
              <a:buFont typeface="Arial" panose="020B0604020202020204" pitchFamily="34" charset="0"/>
              <a:buChar char="•"/>
            </a:pPr>
            <a:r>
              <a:rPr lang="en-IN" b="1" i="0" dirty="0">
                <a:solidFill>
                  <a:srgbClr val="374151"/>
                </a:solidFill>
                <a:effectLst/>
                <a:latin typeface="__Inter_d65c78"/>
              </a:rPr>
              <a:t>Rust:</a:t>
            </a:r>
            <a:r>
              <a:rPr lang="en-IN" b="0" i="0" dirty="0">
                <a:solidFill>
                  <a:srgbClr val="374151"/>
                </a:solidFill>
                <a:effectLst/>
                <a:latin typeface="__Inter_d65c78"/>
              </a:rPr>
              <a:t> 14.8%</a:t>
            </a:r>
          </a:p>
          <a:p>
            <a:pPr algn="l">
              <a:buFont typeface="Arial" panose="020B0604020202020204" pitchFamily="34" charset="0"/>
              <a:buChar char="•"/>
            </a:pPr>
            <a:r>
              <a:rPr lang="en-IN" b="1" i="0" dirty="0">
                <a:solidFill>
                  <a:srgbClr val="374151"/>
                </a:solidFill>
                <a:effectLst/>
                <a:latin typeface="__Inter_d65c78"/>
              </a:rPr>
              <a:t>Go:</a:t>
            </a:r>
            <a:r>
              <a:rPr lang="en-IN" b="0" i="0" dirty="0">
                <a:solidFill>
                  <a:srgbClr val="374151"/>
                </a:solidFill>
                <a:effectLst/>
                <a:latin typeface="__Inter_d65c78"/>
              </a:rPr>
              <a:t> 15.1%</a:t>
            </a:r>
          </a:p>
          <a:p>
            <a:pPr algn="l"/>
            <a:r>
              <a:rPr lang="en-IN" b="0" i="0" dirty="0">
                <a:solidFill>
                  <a:srgbClr val="374151"/>
                </a:solidFill>
                <a:effectLst/>
                <a:latin typeface="__Inter_d65c78"/>
              </a:rPr>
              <a:t>The remaining languages are listed as "unknown" and make up a very small percentage of the pie chart.</a:t>
            </a:r>
          </a:p>
        </p:txBody>
      </p:sp>
    </p:spTree>
    <p:extLst>
      <p:ext uri="{BB962C8B-B14F-4D97-AF65-F5344CB8AC3E}">
        <p14:creationId xmlns:p14="http://schemas.microsoft.com/office/powerpoint/2010/main" val="607558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E7D5D8-029D-00D1-FD12-7EF8872E8CC5}"/>
              </a:ext>
            </a:extLst>
          </p:cNvPr>
          <p:cNvSpPr txBox="1"/>
          <p:nvPr/>
        </p:nvSpPr>
        <p:spPr>
          <a:xfrm>
            <a:off x="365761" y="243840"/>
            <a:ext cx="4354286" cy="430887"/>
          </a:xfrm>
          <a:prstGeom prst="rect">
            <a:avLst/>
          </a:prstGeom>
          <a:noFill/>
        </p:spPr>
        <p:txBody>
          <a:bodyPr wrap="square" rtlCol="0">
            <a:spAutoFit/>
          </a:bodyPr>
          <a:lstStyle/>
          <a:p>
            <a:r>
              <a:rPr lang="en-US" sz="2200" dirty="0"/>
              <a:t>Correlation Heatmap:</a:t>
            </a:r>
          </a:p>
        </p:txBody>
      </p:sp>
      <p:pic>
        <p:nvPicPr>
          <p:cNvPr id="6" name="Picture 5" descr="A white background with black and red text&#10;&#10;Description automatically generated">
            <a:extLst>
              <a:ext uri="{FF2B5EF4-FFF2-40B4-BE49-F238E27FC236}">
                <a16:creationId xmlns:a16="http://schemas.microsoft.com/office/drawing/2014/main" id="{D5E29DA5-DB67-BC23-9BC6-83F4D39FEACC}"/>
              </a:ext>
            </a:extLst>
          </p:cNvPr>
          <p:cNvPicPr>
            <a:picLocks noChangeAspect="1"/>
          </p:cNvPicPr>
          <p:nvPr/>
        </p:nvPicPr>
        <p:blipFill>
          <a:blip r:embed="rId2"/>
          <a:stretch>
            <a:fillRect/>
          </a:stretch>
        </p:blipFill>
        <p:spPr>
          <a:xfrm>
            <a:off x="365761" y="674727"/>
            <a:ext cx="7772400" cy="1705287"/>
          </a:xfrm>
          <a:prstGeom prst="rect">
            <a:avLst/>
          </a:prstGeom>
        </p:spPr>
      </p:pic>
      <p:pic>
        <p:nvPicPr>
          <p:cNvPr id="8" name="Picture 7" descr="A screenshot of a color chart&#10;&#10;Description automatically generated">
            <a:extLst>
              <a:ext uri="{FF2B5EF4-FFF2-40B4-BE49-F238E27FC236}">
                <a16:creationId xmlns:a16="http://schemas.microsoft.com/office/drawing/2014/main" id="{6FBFFAC2-7281-02FB-E07A-8560C8CED547}"/>
              </a:ext>
            </a:extLst>
          </p:cNvPr>
          <p:cNvPicPr>
            <a:picLocks noChangeAspect="1"/>
          </p:cNvPicPr>
          <p:nvPr/>
        </p:nvPicPr>
        <p:blipFill>
          <a:blip r:embed="rId3"/>
          <a:stretch>
            <a:fillRect/>
          </a:stretch>
        </p:blipFill>
        <p:spPr>
          <a:xfrm>
            <a:off x="6096000" y="2380014"/>
            <a:ext cx="5486950" cy="4233959"/>
          </a:xfrm>
          <a:prstGeom prst="rect">
            <a:avLst/>
          </a:prstGeom>
        </p:spPr>
      </p:pic>
      <p:sp>
        <p:nvSpPr>
          <p:cNvPr id="9" name="TextBox 8">
            <a:extLst>
              <a:ext uri="{FF2B5EF4-FFF2-40B4-BE49-F238E27FC236}">
                <a16:creationId xmlns:a16="http://schemas.microsoft.com/office/drawing/2014/main" id="{822F43D1-8CC8-F522-6527-0378D007C93B}"/>
              </a:ext>
            </a:extLst>
          </p:cNvPr>
          <p:cNvSpPr txBox="1"/>
          <p:nvPr/>
        </p:nvSpPr>
        <p:spPr>
          <a:xfrm>
            <a:off x="649995" y="2810901"/>
            <a:ext cx="4858439" cy="2862322"/>
          </a:xfrm>
          <a:prstGeom prst="rect">
            <a:avLst/>
          </a:prstGeom>
          <a:noFill/>
        </p:spPr>
        <p:txBody>
          <a:bodyPr wrap="square" rtlCol="0">
            <a:spAutoFit/>
          </a:bodyPr>
          <a:lstStyle/>
          <a:p>
            <a:pPr algn="l">
              <a:buFont typeface="Arial" panose="020B0604020202020204" pitchFamily="34" charset="0"/>
              <a:buChar char="•"/>
            </a:pPr>
            <a:r>
              <a:rPr lang="en-IN" b="0" i="0" dirty="0">
                <a:solidFill>
                  <a:srgbClr val="374151"/>
                </a:solidFill>
                <a:effectLst/>
                <a:latin typeface="__Inter_d65c78"/>
              </a:rPr>
              <a:t>The heatmap shows the correlation between three variables: star, forks, and </a:t>
            </a:r>
            <a:r>
              <a:rPr lang="en-IN" b="0" i="0" dirty="0" err="1">
                <a:solidFill>
                  <a:srgbClr val="374151"/>
                </a:solidFill>
                <a:effectLst/>
                <a:latin typeface="__Inter_d65c78"/>
              </a:rPr>
              <a:t>daily_star</a:t>
            </a:r>
            <a:r>
              <a:rPr lang="en-IN" b="0" i="0" dirty="0">
                <a:solidFill>
                  <a:srgbClr val="374151"/>
                </a:solidFill>
                <a:effectLst/>
                <a:latin typeface="__Inter_d65c78"/>
              </a:rPr>
              <a:t>.</a:t>
            </a:r>
          </a:p>
          <a:p>
            <a:pPr algn="l">
              <a:buFont typeface="Arial" panose="020B0604020202020204" pitchFamily="34" charset="0"/>
              <a:buChar char="•"/>
            </a:pPr>
            <a:r>
              <a:rPr lang="en-IN" b="0" i="0" dirty="0">
                <a:solidFill>
                  <a:srgbClr val="374151"/>
                </a:solidFill>
                <a:effectLst/>
                <a:latin typeface="__Inter_d65c78"/>
              </a:rPr>
              <a:t>The correlation between stars and forks is very high at 0.78, indicating a strong positive relationship.</a:t>
            </a:r>
          </a:p>
          <a:p>
            <a:pPr algn="l">
              <a:buFont typeface="Arial" panose="020B0604020202020204" pitchFamily="34" charset="0"/>
              <a:buChar char="•"/>
            </a:pPr>
            <a:r>
              <a:rPr lang="en-IN" b="0" i="0" dirty="0">
                <a:solidFill>
                  <a:srgbClr val="374151"/>
                </a:solidFill>
                <a:effectLst/>
                <a:latin typeface="__Inter_d65c78"/>
              </a:rPr>
              <a:t>The correlation between </a:t>
            </a:r>
            <a:r>
              <a:rPr lang="en-IN" b="0" i="0" dirty="0" err="1">
                <a:solidFill>
                  <a:srgbClr val="374151"/>
                </a:solidFill>
                <a:effectLst/>
                <a:latin typeface="__Inter_d65c78"/>
              </a:rPr>
              <a:t>daily_star</a:t>
            </a:r>
            <a:r>
              <a:rPr lang="en-IN" b="0" i="0" dirty="0">
                <a:solidFill>
                  <a:srgbClr val="374151"/>
                </a:solidFill>
                <a:effectLst/>
                <a:latin typeface="__Inter_d65c78"/>
              </a:rPr>
              <a:t> and forks or stars is very low, indicating minimal association.</a:t>
            </a:r>
          </a:p>
          <a:p>
            <a:pPr algn="l">
              <a:buFont typeface="Arial" panose="020B0604020202020204" pitchFamily="34" charset="0"/>
              <a:buChar char="•"/>
            </a:pPr>
            <a:r>
              <a:rPr lang="en-IN" b="0" i="0" dirty="0">
                <a:solidFill>
                  <a:srgbClr val="374151"/>
                </a:solidFill>
                <a:effectLst/>
                <a:latin typeface="__Inter_d65c78"/>
              </a:rPr>
              <a:t>This suggests that the number of stars and forks are strongly related, but the daily star count is independent of both.</a:t>
            </a:r>
          </a:p>
        </p:txBody>
      </p:sp>
    </p:spTree>
    <p:extLst>
      <p:ext uri="{BB962C8B-B14F-4D97-AF65-F5344CB8AC3E}">
        <p14:creationId xmlns:p14="http://schemas.microsoft.com/office/powerpoint/2010/main" val="521232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F22E9E4-896E-4A63-C056-195F1DBD8FC5}"/>
              </a:ext>
            </a:extLst>
          </p:cNvPr>
          <p:cNvSpPr>
            <a:spLocks noGrp="1"/>
          </p:cNvSpPr>
          <p:nvPr>
            <p:ph type="title"/>
          </p:nvPr>
        </p:nvSpPr>
        <p:spPr>
          <a:xfrm>
            <a:off x="660041" y="2767106"/>
            <a:ext cx="2880828" cy="3071906"/>
          </a:xfrm>
          <a:prstGeom prst="ellipse">
            <a:avLst/>
          </a:prstGeom>
        </p:spPr>
        <p:txBody>
          <a:bodyPr vert="horz" lIns="91440" tIns="45720" rIns="91440" bIns="45720" rtlCol="0" anchor="t">
            <a:normAutofit/>
          </a:bodyPr>
          <a:lstStyle/>
          <a:p>
            <a:r>
              <a:rPr lang="en-US" sz="3100" kern="1200">
                <a:solidFill>
                  <a:srgbClr val="FFFFFF"/>
                </a:solidFill>
                <a:latin typeface="+mj-lt"/>
                <a:ea typeface="+mj-ea"/>
                <a:cs typeface="+mj-cs"/>
              </a:rPr>
              <a:t>Linear Regression</a:t>
            </a:r>
          </a:p>
        </p:txBody>
      </p:sp>
      <p:pic>
        <p:nvPicPr>
          <p:cNvPr id="5" name="Content Placeholder 4" descr="A screenshot of a computer program&#10;&#10;Description automatically generated">
            <a:extLst>
              <a:ext uri="{FF2B5EF4-FFF2-40B4-BE49-F238E27FC236}">
                <a16:creationId xmlns:a16="http://schemas.microsoft.com/office/drawing/2014/main" id="{55131BB3-2818-BAEE-FA5C-CF3400736ECF}"/>
              </a:ext>
            </a:extLst>
          </p:cNvPr>
          <p:cNvPicPr>
            <a:picLocks noGrp="1" noChangeAspect="1"/>
          </p:cNvPicPr>
          <p:nvPr>
            <p:ph idx="1"/>
          </p:nvPr>
        </p:nvPicPr>
        <p:blipFill>
          <a:blip r:embed="rId2"/>
          <a:stretch>
            <a:fillRect/>
          </a:stretch>
        </p:blipFill>
        <p:spPr>
          <a:xfrm>
            <a:off x="4502428" y="2038044"/>
            <a:ext cx="7225748" cy="2781911"/>
          </a:xfrm>
          <a:prstGeom prst="rect">
            <a:avLst/>
          </a:prstGeom>
        </p:spPr>
      </p:pic>
    </p:spTree>
    <p:extLst>
      <p:ext uri="{BB962C8B-B14F-4D97-AF65-F5344CB8AC3E}">
        <p14:creationId xmlns:p14="http://schemas.microsoft.com/office/powerpoint/2010/main" val="1891771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DC58680-78BE-C8EF-6A03-E4612C8CB400}"/>
              </a:ext>
            </a:extLst>
          </p:cNvPr>
          <p:cNvSpPr txBox="1"/>
          <p:nvPr/>
        </p:nvSpPr>
        <p:spPr>
          <a:xfrm>
            <a:off x="562516" y="1365448"/>
            <a:ext cx="3201366" cy="338749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kern="1200" dirty="0">
                <a:solidFill>
                  <a:srgbClr val="FFFFFF"/>
                </a:solidFill>
                <a:latin typeface="+mj-lt"/>
                <a:ea typeface="+mj-ea"/>
                <a:cs typeface="+mj-cs"/>
              </a:rPr>
              <a:t>Linear Regression</a:t>
            </a:r>
          </a:p>
          <a:p>
            <a:pPr algn="r">
              <a:lnSpc>
                <a:spcPct val="90000"/>
              </a:lnSpc>
              <a:spcBef>
                <a:spcPct val="0"/>
              </a:spcBef>
              <a:spcAft>
                <a:spcPts val="600"/>
              </a:spcAft>
            </a:pPr>
            <a:endParaRPr lang="en-US" sz="40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6C19C353-3A72-2BD2-481F-89345E6E323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1700" b="0" i="0">
                <a:effectLst/>
              </a:rPr>
              <a:t>It is a statistical method that uses a straight line to describe the relationship between a dependent variable and one or more independent variables. The line is defined by its slope and y-intercept.</a:t>
            </a:r>
          </a:p>
          <a:p>
            <a:r>
              <a:rPr lang="en-US" sz="1700" b="1" i="0">
                <a:effectLst/>
              </a:rPr>
              <a:t>Slope:</a:t>
            </a:r>
            <a:r>
              <a:rPr lang="en-US" sz="1700" b="0" i="0">
                <a:effectLst/>
              </a:rPr>
              <a:t> The slope represents the change in the dependent variable for every unit change in the independent variable.</a:t>
            </a:r>
          </a:p>
          <a:p>
            <a:r>
              <a:rPr lang="en-US" sz="1700" b="1" i="0">
                <a:effectLst/>
              </a:rPr>
              <a:t>Y-intercept:</a:t>
            </a:r>
            <a:r>
              <a:rPr lang="en-US" sz="1700" b="0" i="0">
                <a:effectLst/>
              </a:rPr>
              <a:t> The y-intercept represents the value of the dependent variable when the independent variable is equal to zero.</a:t>
            </a:r>
          </a:p>
          <a:p>
            <a:r>
              <a:rPr lang="en-US" sz="1700" b="1" i="0">
                <a:effectLst/>
              </a:rPr>
              <a:t>Code Output</a:t>
            </a:r>
            <a:r>
              <a:rPr lang="en-US" sz="1700" b="0" i="0">
                <a:effectLst/>
              </a:rPr>
              <a:t> The code outputs the following results:</a:t>
            </a:r>
          </a:p>
          <a:p>
            <a:r>
              <a:rPr lang="en-US" sz="1700" b="1" i="0">
                <a:effectLst/>
              </a:rPr>
              <a:t>Root Mean Squared Error (RMSE):</a:t>
            </a:r>
            <a:r>
              <a:rPr lang="en-US" sz="1700" b="0" i="0">
                <a:effectLst/>
              </a:rPr>
              <a:t> This value represents the average error between the actual values of the dependent variable and the values predicted by the linear regression model.</a:t>
            </a:r>
          </a:p>
          <a:p>
            <a:r>
              <a:rPr lang="en-US" sz="1700" b="1" i="0">
                <a:effectLst/>
              </a:rPr>
              <a:t>Interpretation</a:t>
            </a:r>
            <a:endParaRPr lang="en-US" sz="1700" b="0" i="0">
              <a:effectLst/>
            </a:endParaRPr>
          </a:p>
          <a:p>
            <a:r>
              <a:rPr lang="en-US" sz="1700" b="0" i="0">
                <a:effectLst/>
              </a:rPr>
              <a:t>The RMSE of 201.99190303597882 suggests that, on average, the predictions made by the linear regression model are off by about 201.99. This indicates that the model may not be very accurate in predicting the dependent variable.</a:t>
            </a:r>
            <a:br>
              <a:rPr lang="en-US" sz="1700"/>
            </a:br>
            <a:endParaRPr lang="en-US" sz="1700"/>
          </a:p>
        </p:txBody>
      </p:sp>
    </p:spTree>
    <p:extLst>
      <p:ext uri="{BB962C8B-B14F-4D97-AF65-F5344CB8AC3E}">
        <p14:creationId xmlns:p14="http://schemas.microsoft.com/office/powerpoint/2010/main" val="2725069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2DD1200-2C90-62AD-9F0E-C2EE3854E29C}"/>
              </a:ext>
            </a:extLst>
          </p:cNvPr>
          <p:cNvSpPr>
            <a:spLocks noGrp="1"/>
          </p:cNvSpPr>
          <p:nvPr>
            <p:ph type="title"/>
          </p:nvPr>
        </p:nvSpPr>
        <p:spPr>
          <a:xfrm>
            <a:off x="660041" y="2767106"/>
            <a:ext cx="2880828" cy="3071906"/>
          </a:xfrm>
          <a:prstGeom prst="ellipse">
            <a:avLst/>
          </a:prstGeom>
        </p:spPr>
        <p:txBody>
          <a:bodyPr vert="horz" lIns="91440" tIns="45720" rIns="91440" bIns="45720" rtlCol="0" anchor="t">
            <a:normAutofit/>
          </a:bodyPr>
          <a:lstStyle/>
          <a:p>
            <a:r>
              <a:rPr lang="en-US" sz="3100" kern="1200">
                <a:solidFill>
                  <a:srgbClr val="FFFFFF"/>
                </a:solidFill>
                <a:latin typeface="+mj-lt"/>
                <a:ea typeface="+mj-ea"/>
                <a:cs typeface="+mj-cs"/>
              </a:rPr>
              <a:t>Logestic Regression</a:t>
            </a:r>
          </a:p>
        </p:txBody>
      </p:sp>
      <p:pic>
        <p:nvPicPr>
          <p:cNvPr id="5" name="Content Placeholder 4" descr="A screenshot of a computer program&#10;&#10;Description automatically generated">
            <a:extLst>
              <a:ext uri="{FF2B5EF4-FFF2-40B4-BE49-F238E27FC236}">
                <a16:creationId xmlns:a16="http://schemas.microsoft.com/office/drawing/2014/main" id="{E46A47D9-9EBB-49E8-4C05-801037884467}"/>
              </a:ext>
            </a:extLst>
          </p:cNvPr>
          <p:cNvPicPr>
            <a:picLocks noGrp="1" noChangeAspect="1"/>
          </p:cNvPicPr>
          <p:nvPr>
            <p:ph idx="1"/>
          </p:nvPr>
        </p:nvPicPr>
        <p:blipFill>
          <a:blip r:embed="rId2"/>
          <a:stretch>
            <a:fillRect/>
          </a:stretch>
        </p:blipFill>
        <p:spPr>
          <a:xfrm>
            <a:off x="4502428" y="1685789"/>
            <a:ext cx="7225748" cy="3486422"/>
          </a:xfrm>
          <a:prstGeom prst="rect">
            <a:avLst/>
          </a:prstGeom>
        </p:spPr>
      </p:pic>
    </p:spTree>
    <p:extLst>
      <p:ext uri="{BB962C8B-B14F-4D97-AF65-F5344CB8AC3E}">
        <p14:creationId xmlns:p14="http://schemas.microsoft.com/office/powerpoint/2010/main" val="274321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DF7E8-7CF1-EB1E-E3A6-A820F7DAA30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Abstract</a:t>
            </a:r>
          </a:p>
        </p:txBody>
      </p:sp>
      <p:sp>
        <p:nvSpPr>
          <p:cNvPr id="3" name="Content Placeholder 2">
            <a:extLst>
              <a:ext uri="{FF2B5EF4-FFF2-40B4-BE49-F238E27FC236}">
                <a16:creationId xmlns:a16="http://schemas.microsoft.com/office/drawing/2014/main" id="{04895C4C-336D-F805-56D9-6ACE2B398022}"/>
              </a:ext>
            </a:extLst>
          </p:cNvPr>
          <p:cNvSpPr>
            <a:spLocks noGrp="1"/>
          </p:cNvSpPr>
          <p:nvPr>
            <p:ph idx="1"/>
          </p:nvPr>
        </p:nvSpPr>
        <p:spPr>
          <a:xfrm>
            <a:off x="4810259" y="649480"/>
            <a:ext cx="6555347" cy="5546047"/>
          </a:xfrm>
        </p:spPr>
        <p:txBody>
          <a:bodyPr anchor="ctr">
            <a:normAutofit/>
          </a:bodyPr>
          <a:lstStyle/>
          <a:p>
            <a:r>
              <a:rPr lang="en-IN" sz="2000" b="0" i="0">
                <a:effectLst/>
                <a:latin typeface="__Inter_d65c78"/>
              </a:rPr>
              <a:t>This project analyzes a dataset containing daily updates on trending GitHub repositories, focusing on key metrics such as stars, forks, and repository descriptions. The aim is to identify trends in popular projects across various programming languages, providing insights into developer preferences and emerging technologies. Through data processing, cleaning, and visualization, we uncover patterns that can inform future development efforts and community engagement.</a:t>
            </a:r>
          </a:p>
          <a:p>
            <a:pPr marL="0" indent="0">
              <a:buNone/>
            </a:pPr>
            <a:br>
              <a:rPr lang="en-IN" sz="2000"/>
            </a:br>
            <a:endParaRPr lang="en-US" sz="2000"/>
          </a:p>
        </p:txBody>
      </p:sp>
    </p:spTree>
    <p:extLst>
      <p:ext uri="{BB962C8B-B14F-4D97-AF65-F5344CB8AC3E}">
        <p14:creationId xmlns:p14="http://schemas.microsoft.com/office/powerpoint/2010/main" val="2067181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68104-F52C-803B-9C3B-2DD544F9072A}"/>
              </a:ext>
            </a:extLst>
          </p:cNvPr>
          <p:cNvSpPr>
            <a:spLocks noGrp="1"/>
          </p:cNvSpPr>
          <p:nvPr>
            <p:ph type="title"/>
          </p:nvPr>
        </p:nvSpPr>
        <p:spPr>
          <a:xfrm>
            <a:off x="466722" y="586855"/>
            <a:ext cx="3201366" cy="3387497"/>
          </a:xfrm>
        </p:spPr>
        <p:txBody>
          <a:bodyPr anchor="b">
            <a:normAutofit/>
          </a:bodyPr>
          <a:lstStyle/>
          <a:p>
            <a:pPr algn="r"/>
            <a:r>
              <a:rPr lang="en-IN" sz="4000" b="1" i="0">
                <a:solidFill>
                  <a:srgbClr val="FFFFFF"/>
                </a:solidFill>
                <a:effectLst/>
                <a:latin typeface="__Inter_d65c78"/>
              </a:rPr>
              <a:t>Logistic Regression</a:t>
            </a:r>
            <a:br>
              <a:rPr lang="en-IN" sz="4000" b="1" i="0">
                <a:solidFill>
                  <a:srgbClr val="FFFFFF"/>
                </a:solidFill>
                <a:effectLst/>
                <a:latin typeface="__Inter_d65c78"/>
              </a:rPr>
            </a:br>
            <a:endParaRPr lang="en-US" sz="4000">
              <a:solidFill>
                <a:srgbClr val="FFFFFF"/>
              </a:solidFill>
            </a:endParaRPr>
          </a:p>
        </p:txBody>
      </p:sp>
      <p:sp>
        <p:nvSpPr>
          <p:cNvPr id="3" name="Content Placeholder 2">
            <a:extLst>
              <a:ext uri="{FF2B5EF4-FFF2-40B4-BE49-F238E27FC236}">
                <a16:creationId xmlns:a16="http://schemas.microsoft.com/office/drawing/2014/main" id="{0AE933BF-1480-5BC1-7468-6C161654FD32}"/>
              </a:ext>
            </a:extLst>
          </p:cNvPr>
          <p:cNvSpPr>
            <a:spLocks noGrp="1"/>
          </p:cNvSpPr>
          <p:nvPr>
            <p:ph idx="1"/>
          </p:nvPr>
        </p:nvSpPr>
        <p:spPr>
          <a:xfrm>
            <a:off x="4810259" y="649480"/>
            <a:ext cx="6555347" cy="5546047"/>
          </a:xfrm>
        </p:spPr>
        <p:txBody>
          <a:bodyPr anchor="ctr">
            <a:normAutofit/>
          </a:bodyPr>
          <a:lstStyle/>
          <a:p>
            <a:pPr>
              <a:buFont typeface="Arial" panose="020B0604020202020204" pitchFamily="34" charset="0"/>
              <a:buChar char="•"/>
            </a:pPr>
            <a:r>
              <a:rPr lang="en-IN" sz="1400" b="0" i="0" dirty="0">
                <a:effectLst/>
                <a:latin typeface="__Inter_d65c78"/>
              </a:rPr>
              <a:t>Logistic regression is a statistical method used for </a:t>
            </a:r>
            <a:r>
              <a:rPr lang="en-IN" sz="1400" b="1" i="0" dirty="0">
                <a:effectLst/>
                <a:latin typeface="__Inter_d65c78"/>
              </a:rPr>
              <a:t>predicting the probability of a categorical dependent variable</a:t>
            </a:r>
            <a:r>
              <a:rPr lang="en-IN" sz="1400" b="0" i="0" dirty="0">
                <a:effectLst/>
                <a:latin typeface="__Inter_d65c78"/>
              </a:rPr>
              <a:t>. The dependent variable can have two or more categories.</a:t>
            </a:r>
          </a:p>
          <a:p>
            <a:pPr>
              <a:buFont typeface="Arial" panose="020B0604020202020204" pitchFamily="34" charset="0"/>
              <a:buChar char="•"/>
            </a:pPr>
            <a:r>
              <a:rPr lang="en-IN" sz="1400" b="0" i="0" dirty="0">
                <a:effectLst/>
                <a:latin typeface="__Inter_d65c78"/>
              </a:rPr>
              <a:t>It's a </a:t>
            </a:r>
            <a:r>
              <a:rPr lang="en-IN" sz="1400" b="1" i="0" dirty="0">
                <a:effectLst/>
                <a:latin typeface="__Inter_d65c78"/>
              </a:rPr>
              <a:t>linear model</a:t>
            </a:r>
            <a:r>
              <a:rPr lang="en-IN" sz="1400" b="0" i="0" dirty="0">
                <a:effectLst/>
                <a:latin typeface="__Inter_d65c78"/>
              </a:rPr>
              <a:t>, meaning it uses a linear combination of features to predict the outcome.</a:t>
            </a:r>
          </a:p>
          <a:p>
            <a:pPr>
              <a:buFont typeface="Arial" panose="020B0604020202020204" pitchFamily="34" charset="0"/>
              <a:buChar char="•"/>
            </a:pPr>
            <a:r>
              <a:rPr lang="en-IN" sz="1400" b="0" i="0" dirty="0">
                <a:effectLst/>
                <a:latin typeface="__Inter_d65c78"/>
              </a:rPr>
              <a:t>The output of a logistic regression model is a </a:t>
            </a:r>
            <a:r>
              <a:rPr lang="en-IN" sz="1400" b="1" i="0" dirty="0">
                <a:effectLst/>
                <a:latin typeface="__Inter_d65c78"/>
              </a:rPr>
              <a:t>probability score</a:t>
            </a:r>
            <a:r>
              <a:rPr lang="en-IN" sz="1400" b="0" i="0" dirty="0">
                <a:effectLst/>
                <a:latin typeface="__Inter_d65c78"/>
              </a:rPr>
              <a:t> ranging from 0 to 1, representing the likelihood of the dependent variable belonging to a specific category.</a:t>
            </a:r>
          </a:p>
          <a:p>
            <a:pPr>
              <a:buFont typeface="Arial" panose="020B0604020202020204" pitchFamily="34" charset="0"/>
              <a:buChar char="•"/>
            </a:pPr>
            <a:r>
              <a:rPr lang="en-IN" sz="1400" b="0" i="0" dirty="0">
                <a:effectLst/>
                <a:latin typeface="__Inter_d65c78"/>
              </a:rPr>
              <a:t>This probability score is then used to </a:t>
            </a:r>
            <a:r>
              <a:rPr lang="en-IN" sz="1400" b="1" i="0" dirty="0">
                <a:effectLst/>
                <a:latin typeface="__Inter_d65c78"/>
              </a:rPr>
              <a:t>classify the data</a:t>
            </a:r>
            <a:r>
              <a:rPr lang="en-IN" sz="1400" b="0" i="0" dirty="0">
                <a:effectLst/>
                <a:latin typeface="__Inter_d65c78"/>
              </a:rPr>
              <a:t> into one of the categories based on a predetermined threshold.</a:t>
            </a:r>
          </a:p>
          <a:p>
            <a:r>
              <a:rPr lang="en-US" sz="1400" dirty="0"/>
              <a:t>Output:</a:t>
            </a:r>
          </a:p>
          <a:p>
            <a:pPr>
              <a:buFont typeface="Arial" panose="020B0604020202020204" pitchFamily="34" charset="0"/>
              <a:buChar char="•"/>
            </a:pPr>
            <a:r>
              <a:rPr lang="en-IN" sz="1400" b="1" i="0" dirty="0">
                <a:effectLst/>
                <a:latin typeface="__Inter_d65c78"/>
              </a:rPr>
              <a:t>Accuracy</a:t>
            </a:r>
            <a:r>
              <a:rPr lang="en-IN" sz="1400" b="0" i="0" dirty="0">
                <a:effectLst/>
                <a:latin typeface="__Inter_d65c78"/>
              </a:rPr>
              <a:t>: This represents the percentage of correctly predicted outcomes. In this case, the model achieved an accuracy of 85%.</a:t>
            </a:r>
          </a:p>
          <a:p>
            <a:pPr>
              <a:buFont typeface="Arial" panose="020B0604020202020204" pitchFamily="34" charset="0"/>
              <a:buChar char="•"/>
            </a:pPr>
            <a:r>
              <a:rPr lang="en-IN" sz="1400" b="1" i="0" dirty="0">
                <a:effectLst/>
                <a:latin typeface="__Inter_d65c78"/>
              </a:rPr>
              <a:t>Confusion Matrix</a:t>
            </a:r>
            <a:r>
              <a:rPr lang="en-IN" sz="1400" b="0" i="0" dirty="0">
                <a:effectLst/>
                <a:latin typeface="__Inter_d65c78"/>
              </a:rPr>
              <a:t>: This is a table that shows the number of correct and incorrect predictions for each category.</a:t>
            </a:r>
          </a:p>
          <a:p>
            <a:pPr marL="742950" lvl="1" indent="-285750">
              <a:buFont typeface="Arial" panose="020B0604020202020204" pitchFamily="34" charset="0"/>
              <a:buChar char="•"/>
            </a:pPr>
            <a:r>
              <a:rPr lang="en-IN" sz="1400" b="0" i="0" dirty="0">
                <a:effectLst/>
                <a:latin typeface="__Inter_d65c78"/>
              </a:rPr>
              <a:t>The matrix indicates that 697 instances were correctly classified as belonging to one category, while 2 were incorrectly classified as belonging to the other.</a:t>
            </a:r>
          </a:p>
          <a:p>
            <a:pPr marL="742950" lvl="1" indent="-285750">
              <a:buFont typeface="Arial" panose="020B0604020202020204" pitchFamily="34" charset="0"/>
              <a:buChar char="•"/>
            </a:pPr>
            <a:r>
              <a:rPr lang="en-IN" sz="1400" b="0" i="0" dirty="0">
                <a:effectLst/>
                <a:latin typeface="__Inter_d65c78"/>
              </a:rPr>
              <a:t>Similarly, 121 instances were incorrectly classified as belonging to the first category, and 4 were correctly classified as belonging to the other.</a:t>
            </a:r>
          </a:p>
          <a:p>
            <a:endParaRPr lang="en-US" sz="1400" dirty="0"/>
          </a:p>
        </p:txBody>
      </p:sp>
    </p:spTree>
    <p:extLst>
      <p:ext uri="{BB962C8B-B14F-4D97-AF65-F5344CB8AC3E}">
        <p14:creationId xmlns:p14="http://schemas.microsoft.com/office/powerpoint/2010/main" val="739567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7E736A4-52BD-ABCF-CB4A-47EEE07F566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Decision Tree </a:t>
            </a:r>
          </a:p>
        </p:txBody>
      </p:sp>
      <p:pic>
        <p:nvPicPr>
          <p:cNvPr id="5" name="Content Placeholder 4" descr="A screenshot of a computer program&#10;&#10;Description automatically generated">
            <a:extLst>
              <a:ext uri="{FF2B5EF4-FFF2-40B4-BE49-F238E27FC236}">
                <a16:creationId xmlns:a16="http://schemas.microsoft.com/office/drawing/2014/main" id="{6E050A1F-10D3-7D1C-F42D-464F9CB40ADB}"/>
              </a:ext>
            </a:extLst>
          </p:cNvPr>
          <p:cNvPicPr>
            <a:picLocks noGrp="1" noChangeAspect="1"/>
          </p:cNvPicPr>
          <p:nvPr>
            <p:ph idx="1"/>
          </p:nvPr>
        </p:nvPicPr>
        <p:blipFill>
          <a:blip r:embed="rId3"/>
          <a:stretch>
            <a:fillRect/>
          </a:stretch>
        </p:blipFill>
        <p:spPr>
          <a:xfrm>
            <a:off x="4241442" y="1311007"/>
            <a:ext cx="7486734" cy="4109292"/>
          </a:xfrm>
          <a:prstGeom prst="rect">
            <a:avLst/>
          </a:prstGeom>
        </p:spPr>
      </p:pic>
    </p:spTree>
    <p:extLst>
      <p:ext uri="{BB962C8B-B14F-4D97-AF65-F5344CB8AC3E}">
        <p14:creationId xmlns:p14="http://schemas.microsoft.com/office/powerpoint/2010/main" val="1590545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EFDC96-1878-1179-F818-81E3BBB898BB}"/>
              </a:ext>
            </a:extLst>
          </p:cNvPr>
          <p:cNvSpPr>
            <a:spLocks noGrp="1"/>
          </p:cNvSpPr>
          <p:nvPr>
            <p:ph type="title"/>
          </p:nvPr>
        </p:nvSpPr>
        <p:spPr>
          <a:xfrm>
            <a:off x="466722" y="586855"/>
            <a:ext cx="3201366" cy="3387497"/>
          </a:xfrm>
        </p:spPr>
        <p:txBody>
          <a:bodyPr anchor="b">
            <a:normAutofit/>
          </a:bodyPr>
          <a:lstStyle/>
          <a:p>
            <a:pPr algn="r"/>
            <a:r>
              <a:rPr lang="en-IN" sz="4000" b="1" i="0">
                <a:solidFill>
                  <a:srgbClr val="FFFFFF"/>
                </a:solidFill>
                <a:effectLst/>
                <a:latin typeface="__Inter_d65c78"/>
              </a:rPr>
              <a:t>Decision Tree</a:t>
            </a:r>
            <a:endParaRPr lang="en-US" sz="4000">
              <a:solidFill>
                <a:srgbClr val="FFFFFF"/>
              </a:solidFill>
            </a:endParaRPr>
          </a:p>
        </p:txBody>
      </p:sp>
      <p:sp>
        <p:nvSpPr>
          <p:cNvPr id="3" name="Content Placeholder 2">
            <a:extLst>
              <a:ext uri="{FF2B5EF4-FFF2-40B4-BE49-F238E27FC236}">
                <a16:creationId xmlns:a16="http://schemas.microsoft.com/office/drawing/2014/main" id="{2629A6AF-9946-3D8A-4E4B-7188A4A594F5}"/>
              </a:ext>
            </a:extLst>
          </p:cNvPr>
          <p:cNvSpPr>
            <a:spLocks noGrp="1"/>
          </p:cNvSpPr>
          <p:nvPr>
            <p:ph idx="1"/>
          </p:nvPr>
        </p:nvSpPr>
        <p:spPr>
          <a:xfrm>
            <a:off x="4810259" y="649480"/>
            <a:ext cx="6555347" cy="5546047"/>
          </a:xfrm>
        </p:spPr>
        <p:txBody>
          <a:bodyPr anchor="ctr">
            <a:normAutofit/>
          </a:bodyPr>
          <a:lstStyle/>
          <a:p>
            <a:r>
              <a:rPr lang="en-IN" sz="1700" b="0" i="0" dirty="0">
                <a:effectLst/>
                <a:latin typeface="__Inter_d65c78"/>
              </a:rPr>
              <a:t>A decision tree is a supervised learning algorithm used for both classification and regression tasks. It is a tree-like structure where each internal node represents a feature, each branch represents a possible value of that feature, and each leaf node represents a prediction or classification.</a:t>
            </a:r>
          </a:p>
          <a:p>
            <a:pPr>
              <a:buFont typeface="Arial" panose="020B0604020202020204" pitchFamily="34" charset="0"/>
              <a:buChar char="•"/>
            </a:pPr>
            <a:r>
              <a:rPr lang="en-IN" sz="1700" b="1" i="0" dirty="0">
                <a:effectLst/>
                <a:latin typeface="__Inter_d65c78"/>
              </a:rPr>
              <a:t>Tree Construction:</a:t>
            </a:r>
            <a:r>
              <a:rPr lang="en-IN" sz="1700" b="0" i="0" dirty="0">
                <a:effectLst/>
                <a:latin typeface="__Inter_d65c78"/>
              </a:rPr>
              <a:t> The tree is built iteratively, starting from the root node. At each node, the algorithm selects the best feature to split the data based on a specific metric, such as information gain or Gini impurity.</a:t>
            </a:r>
          </a:p>
          <a:p>
            <a:pPr>
              <a:buFont typeface="Arial" panose="020B0604020202020204" pitchFamily="34" charset="0"/>
              <a:buChar char="•"/>
            </a:pPr>
            <a:r>
              <a:rPr lang="en-IN" sz="1700" b="1" i="0" dirty="0">
                <a:effectLst/>
                <a:latin typeface="__Inter_d65c78"/>
              </a:rPr>
              <a:t>Splitting:</a:t>
            </a:r>
            <a:r>
              <a:rPr lang="en-IN" sz="1700" b="0" i="0" dirty="0">
                <a:effectLst/>
                <a:latin typeface="__Inter_d65c78"/>
              </a:rPr>
              <a:t> The data is divided into subsets based on the chosen feature's values.</a:t>
            </a:r>
          </a:p>
          <a:p>
            <a:pPr>
              <a:buFont typeface="Arial" panose="020B0604020202020204" pitchFamily="34" charset="0"/>
              <a:buChar char="•"/>
            </a:pPr>
            <a:r>
              <a:rPr lang="en-IN" sz="1700" b="1" i="0" dirty="0">
                <a:effectLst/>
                <a:latin typeface="__Inter_d65c78"/>
              </a:rPr>
              <a:t>Leaf Nodes:</a:t>
            </a:r>
            <a:r>
              <a:rPr lang="en-IN" sz="1700" b="0" i="0" dirty="0">
                <a:effectLst/>
                <a:latin typeface="__Inter_d65c78"/>
              </a:rPr>
              <a:t> The process continues recursively until a stopping condition is met, such as reaching a predefined depth or a minimum number of samples in a node. Leaf nodes represent the final prediction or classification for that branch.</a:t>
            </a:r>
          </a:p>
          <a:p>
            <a:r>
              <a:rPr lang="en-US" sz="1700" b="1" dirty="0"/>
              <a:t>Output</a:t>
            </a:r>
            <a:r>
              <a:rPr lang="en-US" sz="1700" dirty="0"/>
              <a:t>:</a:t>
            </a:r>
          </a:p>
          <a:p>
            <a:r>
              <a:rPr lang="en-IN" sz="1700" b="0" i="0" dirty="0">
                <a:effectLst/>
                <a:latin typeface="__Inter_d65c78"/>
              </a:rPr>
              <a:t>The output of the code is the Root Mean Squared Error (RMSE) of the model.</a:t>
            </a:r>
          </a:p>
          <a:p>
            <a:pPr>
              <a:buFont typeface="Arial" panose="020B0604020202020204" pitchFamily="34" charset="0"/>
              <a:buChar char="•"/>
            </a:pPr>
            <a:r>
              <a:rPr lang="en-IN" sz="1700" b="0" i="0" dirty="0">
                <a:effectLst/>
                <a:latin typeface="__Inter_d65c78"/>
              </a:rPr>
              <a:t>The RMSE is 176.4366251080405.</a:t>
            </a:r>
          </a:p>
          <a:p>
            <a:endParaRPr lang="en-US" sz="1700" dirty="0"/>
          </a:p>
        </p:txBody>
      </p:sp>
    </p:spTree>
    <p:extLst>
      <p:ext uri="{BB962C8B-B14F-4D97-AF65-F5344CB8AC3E}">
        <p14:creationId xmlns:p14="http://schemas.microsoft.com/office/powerpoint/2010/main" val="4188868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C63353-F091-394F-1DF3-164FE31ED81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Random Forest </a:t>
            </a:r>
          </a:p>
        </p:txBody>
      </p:sp>
      <p:pic>
        <p:nvPicPr>
          <p:cNvPr id="5" name="Content Placeholder 4" descr="A screenshot of a computer program&#10;&#10;Description automatically generated">
            <a:extLst>
              <a:ext uri="{FF2B5EF4-FFF2-40B4-BE49-F238E27FC236}">
                <a16:creationId xmlns:a16="http://schemas.microsoft.com/office/drawing/2014/main" id="{9347AE60-3352-465A-B2B3-5D25E2DE0A11}"/>
              </a:ext>
            </a:extLst>
          </p:cNvPr>
          <p:cNvPicPr>
            <a:picLocks noGrp="1" noChangeAspect="1"/>
          </p:cNvPicPr>
          <p:nvPr>
            <p:ph idx="1"/>
          </p:nvPr>
        </p:nvPicPr>
        <p:blipFill>
          <a:blip r:embed="rId2"/>
          <a:stretch>
            <a:fillRect/>
          </a:stretch>
        </p:blipFill>
        <p:spPr>
          <a:xfrm>
            <a:off x="4435288" y="1156771"/>
            <a:ext cx="7225748" cy="4340645"/>
          </a:xfrm>
          <a:prstGeom prst="rect">
            <a:avLst/>
          </a:prstGeom>
        </p:spPr>
      </p:pic>
    </p:spTree>
    <p:extLst>
      <p:ext uri="{BB962C8B-B14F-4D97-AF65-F5344CB8AC3E}">
        <p14:creationId xmlns:p14="http://schemas.microsoft.com/office/powerpoint/2010/main" val="1800945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ADADE0-212F-D505-14A7-6DB69B790636}"/>
              </a:ext>
            </a:extLst>
          </p:cNvPr>
          <p:cNvSpPr>
            <a:spLocks noGrp="1"/>
          </p:cNvSpPr>
          <p:nvPr>
            <p:ph type="title"/>
          </p:nvPr>
        </p:nvSpPr>
        <p:spPr>
          <a:xfrm>
            <a:off x="466722" y="586855"/>
            <a:ext cx="3201366" cy="3387497"/>
          </a:xfrm>
        </p:spPr>
        <p:txBody>
          <a:bodyPr anchor="b">
            <a:normAutofit/>
          </a:bodyPr>
          <a:lstStyle/>
          <a:p>
            <a:pPr algn="r"/>
            <a:r>
              <a:rPr lang="en-IN" sz="4000" b="1" i="0">
                <a:solidFill>
                  <a:srgbClr val="FFFFFF"/>
                </a:solidFill>
                <a:effectLst/>
                <a:latin typeface="__Inter_d65c78"/>
              </a:rPr>
              <a:t>Random Forest</a:t>
            </a:r>
            <a:br>
              <a:rPr lang="en-IN" sz="4000" b="1" i="0">
                <a:solidFill>
                  <a:srgbClr val="FFFFFF"/>
                </a:solidFill>
                <a:effectLst/>
                <a:latin typeface="__Inter_d65c78"/>
              </a:rPr>
            </a:br>
            <a:endParaRPr lang="en-US" sz="4000">
              <a:solidFill>
                <a:srgbClr val="FFFFFF"/>
              </a:solidFill>
            </a:endParaRPr>
          </a:p>
        </p:txBody>
      </p:sp>
      <p:sp>
        <p:nvSpPr>
          <p:cNvPr id="21" name="Content Placeholder 2">
            <a:extLst>
              <a:ext uri="{FF2B5EF4-FFF2-40B4-BE49-F238E27FC236}">
                <a16:creationId xmlns:a16="http://schemas.microsoft.com/office/drawing/2014/main" id="{C347B2D4-B81E-EDA1-40AF-C89633BDDFBA}"/>
              </a:ext>
            </a:extLst>
          </p:cNvPr>
          <p:cNvSpPr>
            <a:spLocks noGrp="1"/>
          </p:cNvSpPr>
          <p:nvPr>
            <p:ph idx="1"/>
          </p:nvPr>
        </p:nvSpPr>
        <p:spPr>
          <a:xfrm>
            <a:off x="4810259" y="649480"/>
            <a:ext cx="6555347" cy="5546047"/>
          </a:xfrm>
        </p:spPr>
        <p:txBody>
          <a:bodyPr anchor="ctr">
            <a:normAutofit/>
          </a:bodyPr>
          <a:lstStyle/>
          <a:p>
            <a:pPr>
              <a:buFont typeface="Arial" panose="020B0604020202020204" pitchFamily="34" charset="0"/>
              <a:buChar char="•"/>
            </a:pPr>
            <a:r>
              <a:rPr lang="en-IN" sz="1900" b="0" i="0">
                <a:effectLst/>
                <a:latin typeface="__Inter_d65c78"/>
              </a:rPr>
              <a:t>A supervised learning algorithm that uses multiple decision trees to make predictions.</a:t>
            </a:r>
          </a:p>
          <a:p>
            <a:pPr>
              <a:buFont typeface="Arial" panose="020B0604020202020204" pitchFamily="34" charset="0"/>
              <a:buChar char="•"/>
            </a:pPr>
            <a:r>
              <a:rPr lang="en-IN" sz="1900" b="0" i="0">
                <a:effectLst/>
                <a:latin typeface="__Inter_d65c78"/>
              </a:rPr>
              <a:t>Each decision tree is built on a random subset of the data and features.</a:t>
            </a:r>
          </a:p>
          <a:p>
            <a:pPr>
              <a:buFont typeface="Arial" panose="020B0604020202020204" pitchFamily="34" charset="0"/>
              <a:buChar char="•"/>
            </a:pPr>
            <a:r>
              <a:rPr lang="en-IN" sz="1900" b="0" i="0">
                <a:effectLst/>
                <a:latin typeface="__Inter_d65c78"/>
              </a:rPr>
              <a:t>Predictions are made by averaging the predictions of all the trees in the forest.</a:t>
            </a:r>
          </a:p>
          <a:p>
            <a:pPr>
              <a:buFont typeface="Arial" panose="020B0604020202020204" pitchFamily="34" charset="0"/>
              <a:buChar char="•"/>
            </a:pPr>
            <a:r>
              <a:rPr lang="en-IN" sz="1900" b="0" i="0">
                <a:effectLst/>
                <a:latin typeface="__Inter_d65c78"/>
              </a:rPr>
              <a:t>This ensemble approach helps to reduce overfitting and improve the accuracy of the model.</a:t>
            </a:r>
          </a:p>
          <a:p>
            <a:r>
              <a:rPr lang="en-IN" sz="1900" b="1" i="0">
                <a:effectLst/>
                <a:latin typeface="__Inter_d65c78"/>
              </a:rPr>
              <a:t>Output:</a:t>
            </a:r>
          </a:p>
          <a:p>
            <a:pPr>
              <a:buFont typeface="Arial" panose="020B0604020202020204" pitchFamily="34" charset="0"/>
              <a:buChar char="•"/>
            </a:pPr>
            <a:r>
              <a:rPr lang="en-IN" sz="1900" b="0" i="0">
                <a:effectLst/>
                <a:latin typeface="__Inter_d65c78"/>
              </a:rPr>
              <a:t>The output 153.2095668033802 represents the </a:t>
            </a:r>
            <a:r>
              <a:rPr lang="en-IN" sz="1900" b="1" i="0">
                <a:effectLst/>
                <a:latin typeface="__Inter_d65c78"/>
              </a:rPr>
              <a:t>root mean squared error (RMSE)</a:t>
            </a:r>
            <a:r>
              <a:rPr lang="en-IN" sz="1900" b="0" i="0">
                <a:effectLst/>
                <a:latin typeface="__Inter_d65c78"/>
              </a:rPr>
              <a:t> of the Random Forest model on the test data.</a:t>
            </a:r>
          </a:p>
          <a:p>
            <a:pPr>
              <a:buFont typeface="Arial" panose="020B0604020202020204" pitchFamily="34" charset="0"/>
              <a:buChar char="•"/>
            </a:pPr>
            <a:r>
              <a:rPr lang="en-IN" sz="1900" b="0" i="0">
                <a:effectLst/>
                <a:latin typeface="__Inter_d65c78"/>
              </a:rPr>
              <a:t>RMSE is a measure of the difference between the predicted values and the actual values.</a:t>
            </a:r>
          </a:p>
          <a:p>
            <a:pPr>
              <a:buFont typeface="Arial" panose="020B0604020202020204" pitchFamily="34" charset="0"/>
              <a:buChar char="•"/>
            </a:pPr>
            <a:r>
              <a:rPr lang="en-IN" sz="1900" b="0" i="0">
                <a:effectLst/>
                <a:latin typeface="__Inter_d65c78"/>
              </a:rPr>
              <a:t>A lower RMSE indicates a better model performance.</a:t>
            </a:r>
          </a:p>
          <a:p>
            <a:br>
              <a:rPr lang="en-IN" sz="1900"/>
            </a:br>
            <a:endParaRPr lang="en-US" sz="1900"/>
          </a:p>
        </p:txBody>
      </p:sp>
    </p:spTree>
    <p:extLst>
      <p:ext uri="{BB962C8B-B14F-4D97-AF65-F5344CB8AC3E}">
        <p14:creationId xmlns:p14="http://schemas.microsoft.com/office/powerpoint/2010/main" val="3228066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EFB9-DCB8-DC6C-56BA-DEF1262B02A5}"/>
              </a:ext>
            </a:extLst>
          </p:cNvPr>
          <p:cNvSpPr>
            <a:spLocks noGrp="1"/>
          </p:cNvSpPr>
          <p:nvPr>
            <p:ph type="title"/>
          </p:nvPr>
        </p:nvSpPr>
        <p:spPr/>
        <p:txBody>
          <a:bodyPr/>
          <a:lstStyle/>
          <a:p>
            <a:r>
              <a:rPr lang="en-IN" b="1" i="0" dirty="0">
                <a:effectLst/>
                <a:latin typeface="__Inter_d65c78"/>
              </a:rPr>
              <a:t>Results and Discussion</a:t>
            </a:r>
            <a:br>
              <a:rPr lang="en-IN" b="1" i="0" dirty="0">
                <a:effectLst/>
                <a:latin typeface="__Inter_d65c78"/>
              </a:rPr>
            </a:br>
            <a:endParaRPr lang="en-US" dirty="0"/>
          </a:p>
        </p:txBody>
      </p:sp>
      <p:sp>
        <p:nvSpPr>
          <p:cNvPr id="3" name="Content Placeholder 2">
            <a:extLst>
              <a:ext uri="{FF2B5EF4-FFF2-40B4-BE49-F238E27FC236}">
                <a16:creationId xmlns:a16="http://schemas.microsoft.com/office/drawing/2014/main" id="{0AA00159-A43A-FB12-7850-3AE3A8ECD99E}"/>
              </a:ext>
            </a:extLst>
          </p:cNvPr>
          <p:cNvSpPr>
            <a:spLocks noGrp="1"/>
          </p:cNvSpPr>
          <p:nvPr>
            <p:ph idx="1"/>
          </p:nvPr>
        </p:nvSpPr>
        <p:spPr/>
        <p:txBody>
          <a:bodyPr/>
          <a:lstStyle/>
          <a:p>
            <a:pPr algn="l"/>
            <a:r>
              <a:rPr lang="en-IN" b="0" i="0" dirty="0">
                <a:solidFill>
                  <a:srgbClr val="374151"/>
                </a:solidFill>
                <a:effectLst/>
                <a:latin typeface="__Inter_d65c78"/>
              </a:rPr>
              <a:t>The results highlighted several key findings:</a:t>
            </a:r>
          </a:p>
          <a:p>
            <a:pPr algn="l">
              <a:buFont typeface="Arial" panose="020B0604020202020204" pitchFamily="34" charset="0"/>
              <a:buChar char="•"/>
            </a:pPr>
            <a:r>
              <a:rPr lang="en-IN" b="0" i="0" dirty="0">
                <a:solidFill>
                  <a:srgbClr val="374151"/>
                </a:solidFill>
                <a:effectLst/>
                <a:latin typeface="__Inter_d65c78"/>
              </a:rPr>
              <a:t>Certain programming languages, such as JavaScript and Python, consistently appeared in trending repositories.</a:t>
            </a:r>
          </a:p>
          <a:p>
            <a:pPr algn="l">
              <a:buFont typeface="Arial" panose="020B0604020202020204" pitchFamily="34" charset="0"/>
              <a:buChar char="•"/>
            </a:pPr>
            <a:r>
              <a:rPr lang="en-IN" b="0" i="0" dirty="0">
                <a:solidFill>
                  <a:srgbClr val="374151"/>
                </a:solidFill>
                <a:effectLst/>
                <a:latin typeface="__Inter_d65c78"/>
              </a:rPr>
              <a:t>A positive correlation was found between the number of stars and forks, indicating that popular repositories tend to be forked more frequently.</a:t>
            </a:r>
          </a:p>
          <a:p>
            <a:pPr algn="l">
              <a:buFont typeface="Arial" panose="020B0604020202020204" pitchFamily="34" charset="0"/>
              <a:buChar char="•"/>
            </a:pPr>
            <a:r>
              <a:rPr lang="en-IN" b="0" i="0" dirty="0">
                <a:solidFill>
                  <a:srgbClr val="374151"/>
                </a:solidFill>
                <a:effectLst/>
                <a:latin typeface="__Inter_d65c78"/>
              </a:rPr>
              <a:t>Trends showed seasonal variations, with spikes in certain technologies during specific periods.</a:t>
            </a:r>
          </a:p>
          <a:p>
            <a:endParaRPr lang="en-US" dirty="0"/>
          </a:p>
        </p:txBody>
      </p:sp>
    </p:spTree>
    <p:extLst>
      <p:ext uri="{BB962C8B-B14F-4D97-AF65-F5344CB8AC3E}">
        <p14:creationId xmlns:p14="http://schemas.microsoft.com/office/powerpoint/2010/main" val="3837848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918C0-505F-2095-41F9-9625F00C8303}"/>
              </a:ext>
            </a:extLst>
          </p:cNvPr>
          <p:cNvSpPr>
            <a:spLocks noGrp="1"/>
          </p:cNvSpPr>
          <p:nvPr>
            <p:ph type="title"/>
          </p:nvPr>
        </p:nvSpPr>
        <p:spPr/>
        <p:txBody>
          <a:bodyPr/>
          <a:lstStyle/>
          <a:p>
            <a:r>
              <a:rPr lang="en-IN" b="1" i="0" dirty="0">
                <a:effectLst/>
                <a:latin typeface="__Inter_d65c78"/>
              </a:rPr>
              <a:t>Conclusion</a:t>
            </a:r>
            <a:br>
              <a:rPr lang="en-IN" b="1" i="0" dirty="0">
                <a:effectLst/>
                <a:latin typeface="__Inter_d65c78"/>
              </a:rPr>
            </a:br>
            <a:endParaRPr lang="en-US" dirty="0"/>
          </a:p>
        </p:txBody>
      </p:sp>
      <p:sp>
        <p:nvSpPr>
          <p:cNvPr id="3" name="Content Placeholder 2">
            <a:extLst>
              <a:ext uri="{FF2B5EF4-FFF2-40B4-BE49-F238E27FC236}">
                <a16:creationId xmlns:a16="http://schemas.microsoft.com/office/drawing/2014/main" id="{A494D682-694E-0FA0-D9CB-C169F3A2BD25}"/>
              </a:ext>
            </a:extLst>
          </p:cNvPr>
          <p:cNvSpPr>
            <a:spLocks noGrp="1"/>
          </p:cNvSpPr>
          <p:nvPr>
            <p:ph idx="1"/>
          </p:nvPr>
        </p:nvSpPr>
        <p:spPr/>
        <p:txBody>
          <a:bodyPr/>
          <a:lstStyle/>
          <a:p>
            <a:r>
              <a:rPr lang="en-IN" b="0" i="0" dirty="0">
                <a:solidFill>
                  <a:srgbClr val="374151"/>
                </a:solidFill>
                <a:effectLst/>
                <a:latin typeface="__Inter_d65c78"/>
              </a:rPr>
              <a:t>The analysis of trending GitHub repositories provides valuable insights into the evolving landscape of software development. By understanding the factors that contribute to a repository's popularity, developers and organizations can make informed decisions about technology adoption and community engagement. Future work could involve deeper analysis of specific technologies or the impact of external events on repository trends.</a:t>
            </a:r>
            <a:endParaRPr lang="en-US" dirty="0"/>
          </a:p>
        </p:txBody>
      </p:sp>
    </p:spTree>
    <p:extLst>
      <p:ext uri="{BB962C8B-B14F-4D97-AF65-F5344CB8AC3E}">
        <p14:creationId xmlns:p14="http://schemas.microsoft.com/office/powerpoint/2010/main" val="167427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CE3697-4B6B-5997-450D-2D2D4E205B62}"/>
              </a:ext>
            </a:extLst>
          </p:cNvPr>
          <p:cNvSpPr>
            <a:spLocks noGrp="1"/>
          </p:cNvSpPr>
          <p:nvPr>
            <p:ph type="title"/>
          </p:nvPr>
        </p:nvSpPr>
        <p:spPr>
          <a:xfrm>
            <a:off x="466722" y="586855"/>
            <a:ext cx="3201366" cy="3387497"/>
          </a:xfrm>
        </p:spPr>
        <p:txBody>
          <a:bodyPr anchor="b">
            <a:normAutofit/>
          </a:bodyPr>
          <a:lstStyle/>
          <a:p>
            <a:pPr algn="r"/>
            <a:r>
              <a:rPr lang="en-IN" sz="4000" b="1" i="0">
                <a:solidFill>
                  <a:srgbClr val="FFFFFF"/>
                </a:solidFill>
                <a:effectLst/>
                <a:latin typeface="__Inter_d65c78"/>
              </a:rPr>
              <a:t> Introduction</a:t>
            </a:r>
            <a:br>
              <a:rPr lang="en-IN" sz="4000" b="1" i="0">
                <a:solidFill>
                  <a:srgbClr val="FFFFFF"/>
                </a:solidFill>
                <a:effectLst/>
                <a:latin typeface="__Inter_d65c78"/>
              </a:rPr>
            </a:br>
            <a:endParaRPr lang="en-US" sz="4000">
              <a:solidFill>
                <a:srgbClr val="FFFFFF"/>
              </a:solidFill>
            </a:endParaRPr>
          </a:p>
        </p:txBody>
      </p:sp>
      <p:sp>
        <p:nvSpPr>
          <p:cNvPr id="3" name="Content Placeholder 2">
            <a:extLst>
              <a:ext uri="{FF2B5EF4-FFF2-40B4-BE49-F238E27FC236}">
                <a16:creationId xmlns:a16="http://schemas.microsoft.com/office/drawing/2014/main" id="{069AA2BD-09C6-3573-7A9F-4C391DBD9A81}"/>
              </a:ext>
            </a:extLst>
          </p:cNvPr>
          <p:cNvSpPr>
            <a:spLocks noGrp="1"/>
          </p:cNvSpPr>
          <p:nvPr>
            <p:ph idx="1"/>
          </p:nvPr>
        </p:nvSpPr>
        <p:spPr>
          <a:xfrm>
            <a:off x="4810259" y="649480"/>
            <a:ext cx="6555347" cy="5546047"/>
          </a:xfrm>
        </p:spPr>
        <p:txBody>
          <a:bodyPr anchor="ctr">
            <a:normAutofit/>
          </a:bodyPr>
          <a:lstStyle/>
          <a:p>
            <a:r>
              <a:rPr lang="en-IN" sz="2000" b="0" i="0">
                <a:effectLst/>
                <a:latin typeface="__Inter_d65c78"/>
              </a:rPr>
              <a:t>GitHub has become a central hub for developers, hosting millions of repositories that showcase a wide array of projects. Understanding which repositories trend can provide valuable insights into the technologies and practices that are gaining traction in the developer community. This project leverages a dataset of trending repositories to explore the dynamics of popularity, the evolution of programming languages, and the factors that contribute to a repository's success.</a:t>
            </a:r>
            <a:endParaRPr lang="en-US" sz="2000"/>
          </a:p>
        </p:txBody>
      </p:sp>
    </p:spTree>
    <p:extLst>
      <p:ext uri="{BB962C8B-B14F-4D97-AF65-F5344CB8AC3E}">
        <p14:creationId xmlns:p14="http://schemas.microsoft.com/office/powerpoint/2010/main" val="3147642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04620A-06B2-E394-CCF6-74A110F3CD43}"/>
              </a:ext>
            </a:extLst>
          </p:cNvPr>
          <p:cNvSpPr>
            <a:spLocks noGrp="1"/>
          </p:cNvSpPr>
          <p:nvPr>
            <p:ph type="title"/>
          </p:nvPr>
        </p:nvSpPr>
        <p:spPr>
          <a:xfrm>
            <a:off x="841248" y="256032"/>
            <a:ext cx="10506456" cy="1014984"/>
          </a:xfrm>
        </p:spPr>
        <p:txBody>
          <a:bodyPr anchor="b">
            <a:normAutofit/>
          </a:bodyPr>
          <a:lstStyle/>
          <a:p>
            <a:r>
              <a:rPr lang="en-IN" sz="3100" b="1" i="0">
                <a:effectLst/>
                <a:latin typeface="__Inter_d65c78"/>
              </a:rPr>
              <a:t>Objectives</a:t>
            </a:r>
            <a:br>
              <a:rPr lang="en-IN" sz="3100" b="1" i="0">
                <a:effectLst/>
                <a:latin typeface="__Inter_d65c78"/>
              </a:rPr>
            </a:br>
            <a:endParaRPr lang="en-US" sz="310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470CFEC9-9296-CD64-9941-8792631ACF9A}"/>
              </a:ext>
            </a:extLst>
          </p:cNvPr>
          <p:cNvGraphicFramePr>
            <a:graphicFrameLocks noGrp="1"/>
          </p:cNvGraphicFramePr>
          <p:nvPr>
            <p:ph idx="1"/>
            <p:extLst>
              <p:ext uri="{D42A27DB-BD31-4B8C-83A1-F6EECF244321}">
                <p14:modId xmlns:p14="http://schemas.microsoft.com/office/powerpoint/2010/main" val="383519898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6085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C95ABB-FC7B-27FD-8F21-0159E6BBEC09}"/>
              </a:ext>
            </a:extLst>
          </p:cNvPr>
          <p:cNvPicPr>
            <a:picLocks noChangeAspect="1"/>
          </p:cNvPicPr>
          <p:nvPr/>
        </p:nvPicPr>
        <p:blipFill>
          <a:blip r:embed="rId2">
            <a:duotone>
              <a:schemeClr val="bg2">
                <a:shade val="45000"/>
                <a:satMod val="135000"/>
              </a:schemeClr>
              <a:prstClr val="white"/>
            </a:duotone>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FE7E8-661F-8759-824F-09DF15B0EB3E}"/>
              </a:ext>
            </a:extLst>
          </p:cNvPr>
          <p:cNvSpPr>
            <a:spLocks noGrp="1"/>
          </p:cNvSpPr>
          <p:nvPr>
            <p:ph type="title"/>
          </p:nvPr>
        </p:nvSpPr>
        <p:spPr>
          <a:xfrm>
            <a:off x="838200" y="365125"/>
            <a:ext cx="10515600" cy="1325563"/>
          </a:xfrm>
        </p:spPr>
        <p:txBody>
          <a:bodyPr>
            <a:normAutofit/>
          </a:bodyPr>
          <a:lstStyle/>
          <a:p>
            <a:r>
              <a:rPr lang="en-IN" b="1" i="0" dirty="0">
                <a:effectLst/>
                <a:latin typeface="__Inter_d65c78"/>
              </a:rPr>
              <a:t>Dataset Overview</a:t>
            </a:r>
            <a:br>
              <a:rPr lang="en-IN" b="1" i="0" dirty="0">
                <a:effectLst/>
                <a:latin typeface="__Inter_d65c78"/>
              </a:rPr>
            </a:br>
            <a:endParaRPr lang="en-US" dirty="0"/>
          </a:p>
        </p:txBody>
      </p:sp>
      <p:graphicFrame>
        <p:nvGraphicFramePr>
          <p:cNvPr id="5" name="Content Placeholder 2">
            <a:extLst>
              <a:ext uri="{FF2B5EF4-FFF2-40B4-BE49-F238E27FC236}">
                <a16:creationId xmlns:a16="http://schemas.microsoft.com/office/drawing/2014/main" id="{8C6FCE4D-174F-5170-FF75-C7DB190F5317}"/>
              </a:ext>
            </a:extLst>
          </p:cNvPr>
          <p:cNvGraphicFramePr>
            <a:graphicFrameLocks noGrp="1"/>
          </p:cNvGraphicFramePr>
          <p:nvPr>
            <p:ph idx="1"/>
            <p:extLst>
              <p:ext uri="{D42A27DB-BD31-4B8C-83A1-F6EECF244321}">
                <p14:modId xmlns:p14="http://schemas.microsoft.com/office/powerpoint/2010/main" val="39035264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163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Rectangle 47">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031F2E-E307-EF3E-B02D-9824CF96F4F8}"/>
              </a:ext>
            </a:extLst>
          </p:cNvPr>
          <p:cNvSpPr>
            <a:spLocks noGrp="1"/>
          </p:cNvSpPr>
          <p:nvPr>
            <p:ph type="title"/>
          </p:nvPr>
        </p:nvSpPr>
        <p:spPr>
          <a:xfrm>
            <a:off x="586478" y="1683756"/>
            <a:ext cx="3115265" cy="2396359"/>
          </a:xfrm>
        </p:spPr>
        <p:txBody>
          <a:bodyPr anchor="b">
            <a:normAutofit/>
          </a:bodyPr>
          <a:lstStyle/>
          <a:p>
            <a:pPr algn="r"/>
            <a:r>
              <a:rPr lang="en-IN" sz="4000" b="1" i="0">
                <a:solidFill>
                  <a:srgbClr val="FFFFFF"/>
                </a:solidFill>
                <a:effectLst/>
                <a:latin typeface="__Inter_d65c78"/>
              </a:rPr>
              <a:t>Data Processing</a:t>
            </a:r>
            <a:br>
              <a:rPr lang="en-IN" sz="4000" b="1" i="0">
                <a:solidFill>
                  <a:srgbClr val="FFFFFF"/>
                </a:solidFill>
                <a:effectLst/>
                <a:latin typeface="__Inter_d65c78"/>
              </a:rPr>
            </a:br>
            <a:endParaRPr lang="en-US" sz="4000">
              <a:solidFill>
                <a:srgbClr val="FFFFFF"/>
              </a:solidFill>
            </a:endParaRPr>
          </a:p>
        </p:txBody>
      </p:sp>
      <p:graphicFrame>
        <p:nvGraphicFramePr>
          <p:cNvPr id="19" name="Content Placeholder 2">
            <a:extLst>
              <a:ext uri="{FF2B5EF4-FFF2-40B4-BE49-F238E27FC236}">
                <a16:creationId xmlns:a16="http://schemas.microsoft.com/office/drawing/2014/main" id="{359B6B17-49FD-AA0E-DD23-0BE7AC8C2B7E}"/>
              </a:ext>
            </a:extLst>
          </p:cNvPr>
          <p:cNvGraphicFramePr>
            <a:graphicFrameLocks noGrp="1"/>
          </p:cNvGraphicFramePr>
          <p:nvPr>
            <p:ph idx="1"/>
            <p:extLst>
              <p:ext uri="{D42A27DB-BD31-4B8C-83A1-F6EECF244321}">
                <p14:modId xmlns:p14="http://schemas.microsoft.com/office/powerpoint/2010/main" val="325509070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8428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34">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Rectangle 43">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9087B-7BEF-9A7A-8EE4-F9AFF7B7E3E5}"/>
              </a:ext>
            </a:extLst>
          </p:cNvPr>
          <p:cNvSpPr>
            <a:spLocks noGrp="1"/>
          </p:cNvSpPr>
          <p:nvPr>
            <p:ph type="title"/>
          </p:nvPr>
        </p:nvSpPr>
        <p:spPr>
          <a:xfrm>
            <a:off x="586478" y="1683756"/>
            <a:ext cx="3115265" cy="2396359"/>
          </a:xfrm>
        </p:spPr>
        <p:txBody>
          <a:bodyPr anchor="b">
            <a:normAutofit/>
          </a:bodyPr>
          <a:lstStyle/>
          <a:p>
            <a:pPr algn="r"/>
            <a:r>
              <a:rPr lang="en-IN" sz="4000" b="1" i="0">
                <a:solidFill>
                  <a:srgbClr val="FFFFFF"/>
                </a:solidFill>
                <a:effectLst/>
                <a:latin typeface="__Inter_d65c78"/>
              </a:rPr>
              <a:t>Cleaning Missing Values</a:t>
            </a:r>
            <a:br>
              <a:rPr lang="en-IN" sz="4000" b="1" i="0">
                <a:solidFill>
                  <a:srgbClr val="FFFFFF"/>
                </a:solidFill>
                <a:effectLst/>
                <a:latin typeface="__Inter_d65c78"/>
              </a:rPr>
            </a:br>
            <a:endParaRPr lang="en-US" sz="4000">
              <a:solidFill>
                <a:srgbClr val="FFFFFF"/>
              </a:solidFill>
            </a:endParaRPr>
          </a:p>
        </p:txBody>
      </p:sp>
      <p:graphicFrame>
        <p:nvGraphicFramePr>
          <p:cNvPr id="45" name="Content Placeholder 2">
            <a:extLst>
              <a:ext uri="{FF2B5EF4-FFF2-40B4-BE49-F238E27FC236}">
                <a16:creationId xmlns:a16="http://schemas.microsoft.com/office/drawing/2014/main" id="{684B08C9-9C7F-D040-30F2-AC6978E178B3}"/>
              </a:ext>
            </a:extLst>
          </p:cNvPr>
          <p:cNvGraphicFramePr>
            <a:graphicFrameLocks noGrp="1"/>
          </p:cNvGraphicFramePr>
          <p:nvPr>
            <p:ph idx="1"/>
            <p:extLst>
              <p:ext uri="{D42A27DB-BD31-4B8C-83A1-F6EECF244321}">
                <p14:modId xmlns:p14="http://schemas.microsoft.com/office/powerpoint/2010/main" val="300377400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157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7AE97A-D467-AF4F-805F-382BFA0AA200}"/>
              </a:ext>
            </a:extLst>
          </p:cNvPr>
          <p:cNvSpPr txBox="1"/>
          <p:nvPr/>
        </p:nvSpPr>
        <p:spPr>
          <a:xfrm>
            <a:off x="4223982" y="3752850"/>
            <a:ext cx="7485413" cy="245268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This is the steps we used to clean the missing values </a:t>
            </a:r>
          </a:p>
          <a:p>
            <a:pPr indent="-228600">
              <a:lnSpc>
                <a:spcPct val="90000"/>
              </a:lnSpc>
              <a:spcAft>
                <a:spcPts val="600"/>
              </a:spcAft>
              <a:buFont typeface="Arial" panose="020B0604020202020204" pitchFamily="34" charset="0"/>
              <a:buChar char="•"/>
            </a:pPr>
            <a:endParaRPr lang="en-US" dirty="0"/>
          </a:p>
        </p:txBody>
      </p:sp>
      <p:pic>
        <p:nvPicPr>
          <p:cNvPr id="13" name="Content Placeholder 12" descr="A screenshot of a computer&#10;&#10;Description automatically generated">
            <a:extLst>
              <a:ext uri="{FF2B5EF4-FFF2-40B4-BE49-F238E27FC236}">
                <a16:creationId xmlns:a16="http://schemas.microsoft.com/office/drawing/2014/main" id="{CCC61E3C-4712-8B3F-BFA0-42E0A06284BB}"/>
              </a:ext>
            </a:extLst>
          </p:cNvPr>
          <p:cNvPicPr>
            <a:picLocks noGrp="1" noChangeAspect="1"/>
          </p:cNvPicPr>
          <p:nvPr>
            <p:ph idx="1"/>
          </p:nvPr>
        </p:nvPicPr>
        <p:blipFill>
          <a:blip r:embed="rId2"/>
          <a:stretch>
            <a:fillRect/>
          </a:stretch>
        </p:blipFill>
        <p:spPr>
          <a:xfrm>
            <a:off x="319163" y="330457"/>
            <a:ext cx="8884613" cy="4351338"/>
          </a:xfrm>
        </p:spPr>
      </p:pic>
    </p:spTree>
    <p:extLst>
      <p:ext uri="{BB962C8B-B14F-4D97-AF65-F5344CB8AC3E}">
        <p14:creationId xmlns:p14="http://schemas.microsoft.com/office/powerpoint/2010/main" val="428923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C7CA-AC93-6AE6-B789-ED4EC04F4788}"/>
              </a:ext>
            </a:extLst>
          </p:cNvPr>
          <p:cNvSpPr>
            <a:spLocks noGrp="1"/>
          </p:cNvSpPr>
          <p:nvPr>
            <p:ph type="title"/>
          </p:nvPr>
        </p:nvSpPr>
        <p:spPr>
          <a:xfrm>
            <a:off x="761840" y="1138265"/>
            <a:ext cx="4544762" cy="1401183"/>
          </a:xfrm>
        </p:spPr>
        <p:txBody>
          <a:bodyPr anchor="t">
            <a:normAutofit/>
          </a:bodyPr>
          <a:lstStyle/>
          <a:p>
            <a:r>
              <a:rPr lang="en-IN" sz="3200" b="1" i="0">
                <a:effectLst/>
                <a:latin typeface="__Inter_d65c78"/>
              </a:rPr>
              <a:t>Format Adjusting</a:t>
            </a:r>
            <a:br>
              <a:rPr lang="en-IN" sz="3200" b="1" i="0">
                <a:effectLst/>
                <a:latin typeface="__Inter_d65c78"/>
              </a:rPr>
            </a:br>
            <a:endParaRPr lang="en-US" sz="3200"/>
          </a:p>
        </p:txBody>
      </p:sp>
      <p:cxnSp>
        <p:nvCxnSpPr>
          <p:cNvPr id="39" name="Straight Connector 3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6701F617-D885-24FD-DBFD-16000E03B3C5}"/>
              </a:ext>
            </a:extLst>
          </p:cNvPr>
          <p:cNvSpPr>
            <a:spLocks noGrp="1"/>
          </p:cNvSpPr>
          <p:nvPr>
            <p:ph idx="1"/>
          </p:nvPr>
        </p:nvSpPr>
        <p:spPr>
          <a:xfrm>
            <a:off x="761840" y="2551176"/>
            <a:ext cx="4544762" cy="3602935"/>
          </a:xfrm>
        </p:spPr>
        <p:txBody>
          <a:bodyPr>
            <a:normAutofit/>
          </a:bodyPr>
          <a:lstStyle/>
          <a:p>
            <a:r>
              <a:rPr lang="en-IN" sz="2000" b="0" i="0" dirty="0">
                <a:effectLst/>
                <a:latin typeface="__Inter_d65c78"/>
              </a:rPr>
              <a:t>Data formats were adjusted to ensure consistency:</a:t>
            </a:r>
          </a:p>
          <a:p>
            <a:pPr>
              <a:buFont typeface="Arial" panose="020B0604020202020204" pitchFamily="34" charset="0"/>
              <a:buChar char="•"/>
            </a:pPr>
            <a:r>
              <a:rPr lang="en-IN" sz="2000" b="1" i="0" dirty="0">
                <a:effectLst/>
                <a:latin typeface="__Inter_d65c78"/>
              </a:rPr>
              <a:t>Date Formatting</a:t>
            </a:r>
            <a:r>
              <a:rPr lang="en-IN" sz="2000" b="0" i="0" dirty="0">
                <a:effectLst/>
                <a:latin typeface="__Inter_d65c78"/>
              </a:rPr>
              <a:t>: Dates were converted to a standard format (e.g., YYYY-MM-DD).</a:t>
            </a:r>
          </a:p>
        </p:txBody>
      </p:sp>
      <p:pic>
        <p:nvPicPr>
          <p:cNvPr id="32" name="Graphic 31" descr="CheckList">
            <a:extLst>
              <a:ext uri="{FF2B5EF4-FFF2-40B4-BE49-F238E27FC236}">
                <a16:creationId xmlns:a16="http://schemas.microsoft.com/office/drawing/2014/main" id="{D7A9FBD4-9511-8BC9-AF83-D54BB55CCC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1780" y="771753"/>
            <a:ext cx="5316095" cy="5316095"/>
          </a:xfrm>
          <a:prstGeom prst="rect">
            <a:avLst/>
          </a:prstGeom>
        </p:spPr>
      </p:pic>
    </p:spTree>
    <p:extLst>
      <p:ext uri="{BB962C8B-B14F-4D97-AF65-F5344CB8AC3E}">
        <p14:creationId xmlns:p14="http://schemas.microsoft.com/office/powerpoint/2010/main" val="2687809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TotalTime>
  <Words>1669</Words>
  <Application>Microsoft Macintosh PowerPoint</Application>
  <PresentationFormat>Widescreen</PresentationFormat>
  <Paragraphs>129</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__Inter_d65c78</vt:lpstr>
      <vt:lpstr>Aptos</vt:lpstr>
      <vt:lpstr>Aptos Display</vt:lpstr>
      <vt:lpstr>Arial</vt:lpstr>
      <vt:lpstr>Calibri</vt:lpstr>
      <vt:lpstr>Office Theme</vt:lpstr>
      <vt:lpstr>Github Repositories Trend analysis </vt:lpstr>
      <vt:lpstr>Abstract</vt:lpstr>
      <vt:lpstr> Introduction </vt:lpstr>
      <vt:lpstr>Objectives </vt:lpstr>
      <vt:lpstr>Dataset Overview </vt:lpstr>
      <vt:lpstr>Data Processing </vt:lpstr>
      <vt:lpstr>Cleaning Missing Values </vt:lpstr>
      <vt:lpstr>PowerPoint Presentation</vt:lpstr>
      <vt:lpstr>Format Adjusting </vt:lpstr>
      <vt:lpstr>Feature Adjusting </vt:lpstr>
      <vt:lpstr>Literature Review </vt:lpstr>
      <vt:lpstr>Methodology </vt:lpstr>
      <vt:lpstr>PowerPoint Presentation</vt:lpstr>
      <vt:lpstr>PowerPoint Presentation</vt:lpstr>
      <vt:lpstr>PowerPoint Presentation</vt:lpstr>
      <vt:lpstr>PowerPoint Presentation</vt:lpstr>
      <vt:lpstr>Linear Regression</vt:lpstr>
      <vt:lpstr>PowerPoint Presentation</vt:lpstr>
      <vt:lpstr>Logestic Regression</vt:lpstr>
      <vt:lpstr>Logistic Regression </vt:lpstr>
      <vt:lpstr>Decision Tree </vt:lpstr>
      <vt:lpstr>Decision Tree</vt:lpstr>
      <vt:lpstr>Random Forest </vt:lpstr>
      <vt:lpstr>Random Forest </vt:lpstr>
      <vt:lpstr>Results and Discussion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Gattu, Sunny Rohit</dc:creator>
  <cp:lastModifiedBy>Gattu, Sunny Rohit</cp:lastModifiedBy>
  <cp:revision>2</cp:revision>
  <dcterms:created xsi:type="dcterms:W3CDTF">2024-12-07T03:49:35Z</dcterms:created>
  <dcterms:modified xsi:type="dcterms:W3CDTF">2024-12-07T04:54:51Z</dcterms:modified>
</cp:coreProperties>
</file>