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14" d="100"/>
          <a:sy n="11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9857174"/>
          <c:y val="0.24121536"/>
          <c:w val="0.8012769"/>
          <c:h val="0.60841024"/>
        </c:manualLayout>
      </c:layout>
      <c:barChart>
        <c:barDir val="col"/>
        <c:grouping val="clustered"/>
        <c:varyColors val="0"/>
        <c:ser>
          <c:idx val="0"/>
          <c:order val="0"/>
          <c:tx>
            <c:v>1</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25.0</c:v>
                </c:pt>
                <c:pt idx="1">
                  <c:v>32.0</c:v>
                </c:pt>
                <c:pt idx="2">
                  <c:v>29.0</c:v>
                </c:pt>
                <c:pt idx="3">
                  <c:v>25.0</c:v>
                </c:pt>
                <c:pt idx="4">
                  <c:v>25.0</c:v>
                </c:pt>
                <c:pt idx="5">
                  <c:v>28.0</c:v>
                </c:pt>
                <c:pt idx="6">
                  <c:v>28.0</c:v>
                </c:pt>
                <c:pt idx="7">
                  <c:v>28.0</c:v>
                </c:pt>
                <c:pt idx="8">
                  <c:v>24.0</c:v>
                </c:pt>
                <c:pt idx="9">
                  <c:v>27.0</c:v>
                </c:pt>
              </c:numCache>
            </c:numRef>
          </c:val>
        </c:ser>
        <c:ser>
          <c:idx val="1"/>
          <c:order val="1"/>
          <c:tx>
            <c:v>2</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55.0</c:v>
                </c:pt>
                <c:pt idx="1">
                  <c:v>57.0</c:v>
                </c:pt>
                <c:pt idx="2">
                  <c:v>49.0</c:v>
                </c:pt>
                <c:pt idx="3">
                  <c:v>51.0</c:v>
                </c:pt>
                <c:pt idx="4">
                  <c:v>48.0</c:v>
                </c:pt>
                <c:pt idx="5">
                  <c:v>40.0</c:v>
                </c:pt>
                <c:pt idx="6">
                  <c:v>57.0</c:v>
                </c:pt>
                <c:pt idx="7">
                  <c:v>50.0</c:v>
                </c:pt>
                <c:pt idx="8">
                  <c:v>51.0</c:v>
                </c:pt>
                <c:pt idx="9">
                  <c:v>52.0</c:v>
                </c:pt>
              </c:numCache>
            </c:numRef>
          </c:val>
        </c:ser>
        <c:ser>
          <c:idx val="2"/>
          <c:order val="2"/>
          <c:tx>
            <c:v>3</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v>4</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4"/>
          <c:order val="4"/>
          <c:tx>
            <c:v>5</c:v>
          </c:tx>
          <c:spPr>
            <a:solidFill>
              <a:srgbClr val="4BACC6"/>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gapWidth val="150"/>
        <c:axId val="0"/>
        <c:axId val="1"/>
      </c:barChart>
      <c:catAx>
        <c:axId val="0"/>
        <c:scaling>
          <c:orientation val="minMax"/>
        </c:scaling>
        <c:delete val="0"/>
        <c:axPos val="b"/>
        <c:majorTickMark val="out"/>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numFmt formatCode="General" sourceLinked="0"/>
        <c:majorTickMark val="out"/>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crossBetween val="between"/>
        <c:crossAx val="0"/>
      </c:valAx>
      <c:spPr>
        <a:solidFill>
          <a:srgbClr val="FFFFFF"/>
        </a:solidFill>
      </c:spPr>
    </c:plotArea>
    <c:legend>
      <c:legendPos val="r"/>
      <c:layout/>
      <c:overlay val="0"/>
      <c:spPr>
        <a:noFill/>
        <a:ln>
          <a:noFill/>
        </a:ln>
      </c:spPr>
      <c:txPr>
        <a:bodyPr/>
        <a:lstStyle/>
        <a:p>
          <a:pPr>
            <a:defRPr sz="1000" b="0" i="0" u="none" strike="noStrike" baseline="0">
              <a:solidFill>
                <a:srgbClr val="000000"/>
              </a:solidFill>
              <a:latin typeface="Droid Sans"/>
              <a:ea typeface="Droid Sans"/>
              <a:cs typeface="Lucida Sans"/>
            </a:defRPr>
          </a:pPr>
          <a:endParaRPr lang="zh-CN"/>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209397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9797832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4" name="对象"/>
          <p:cNvSpPr>
            <a:spLocks noGrp="1"/>
          </p:cNvSpPr>
          <p:nvPr>
            <p:ph type="sldImg"/>
          </p:nvPr>
        </p:nvSpPr>
        <p:spPr>
          <a:xfrm rot="0">
            <a:off x="4038600" y="857250"/>
            <a:ext cx="4114800" cy="2314575"/>
          </a:xfrm>
          <a:prstGeom prst="rect"/>
          <a:noFill/>
          <a:ln w="12700" cmpd="sng" cap="flat">
            <a:noFill/>
            <a:prstDash val="solid"/>
            <a:miter/>
          </a:ln>
        </p:spPr>
      </p:sp>
      <p:sp>
        <p:nvSpPr>
          <p:cNvPr id="17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9036925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3" name="对象"/>
          <p:cNvSpPr>
            <a:spLocks noGrp="1"/>
          </p:cNvSpPr>
          <p:nvPr>
            <p:ph type="sldImg"/>
          </p:nvPr>
        </p:nvSpPr>
        <p:spPr>
          <a:xfrm rot="0">
            <a:off x="4038600" y="857250"/>
            <a:ext cx="4114800" cy="2314575"/>
          </a:xfrm>
          <a:prstGeom prst="rect"/>
          <a:noFill/>
          <a:ln w="12700" cmpd="sng" cap="flat">
            <a:noFill/>
            <a:prstDash val="solid"/>
            <a:miter/>
          </a:ln>
        </p:spPr>
      </p:sp>
      <p:sp>
        <p:nvSpPr>
          <p:cNvPr id="1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8323860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7" name="对象"/>
          <p:cNvSpPr>
            <a:spLocks noGrp="1"/>
          </p:cNvSpPr>
          <p:nvPr>
            <p:ph type="sldImg"/>
          </p:nvPr>
        </p:nvSpPr>
        <p:spPr>
          <a:xfrm rot="0">
            <a:off x="4038600" y="857250"/>
            <a:ext cx="4114800" cy="2314575"/>
          </a:xfrm>
          <a:prstGeom prst="rect"/>
          <a:noFill/>
          <a:ln w="12700" cmpd="sng" cap="flat">
            <a:noFill/>
            <a:prstDash val="solid"/>
            <a:miter/>
          </a:ln>
        </p:spPr>
      </p:sp>
      <p:sp>
        <p:nvSpPr>
          <p:cNvPr id="1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8437669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9760162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6482480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0" name="对象"/>
          <p:cNvSpPr>
            <a:spLocks noGrp="1"/>
          </p:cNvSpPr>
          <p:nvPr>
            <p:ph type="sldImg"/>
          </p:nvPr>
        </p:nvSpPr>
        <p:spPr>
          <a:xfrm rot="0">
            <a:off x="4038600" y="857250"/>
            <a:ext cx="4114800" cy="2314575"/>
          </a:xfrm>
          <a:prstGeom prst="rect"/>
          <a:noFill/>
          <a:ln w="12700" cmpd="sng" cap="flat">
            <a:noFill/>
            <a:prstDash val="solid"/>
            <a:miter/>
          </a:ln>
        </p:spPr>
      </p:sp>
      <p:sp>
        <p:nvSpPr>
          <p:cNvPr id="12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336174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2" name="对象"/>
          <p:cNvSpPr>
            <a:spLocks noGrp="1"/>
          </p:cNvSpPr>
          <p:nvPr>
            <p:ph type="sldImg"/>
          </p:nvPr>
        </p:nvSpPr>
        <p:spPr>
          <a:xfrm rot="0">
            <a:off x="4038600" y="857250"/>
            <a:ext cx="4114800" cy="2314575"/>
          </a:xfrm>
          <a:prstGeom prst="rect"/>
          <a:noFill/>
          <a:ln w="12700" cmpd="sng" cap="flat">
            <a:noFill/>
            <a:prstDash val="solid"/>
            <a:miter/>
          </a:ln>
        </p:spPr>
      </p:sp>
      <p:sp>
        <p:nvSpPr>
          <p:cNvPr id="13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3647797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1" name="对象"/>
          <p:cNvSpPr>
            <a:spLocks noGrp="1"/>
          </p:cNvSpPr>
          <p:nvPr>
            <p:ph type="sldImg"/>
          </p:nvPr>
        </p:nvSpPr>
        <p:spPr>
          <a:xfrm rot="0">
            <a:off x="4038600" y="857250"/>
            <a:ext cx="4114800" cy="2314575"/>
          </a:xfrm>
          <a:prstGeom prst="rect"/>
          <a:noFill/>
          <a:ln w="12700" cmpd="sng" cap="flat">
            <a:noFill/>
            <a:prstDash val="solid"/>
            <a:miter/>
          </a:ln>
        </p:spPr>
      </p:sp>
      <p:sp>
        <p:nvSpPr>
          <p:cNvPr id="14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9694840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1" name="对象"/>
          <p:cNvSpPr>
            <a:spLocks noGrp="1"/>
          </p:cNvSpPr>
          <p:nvPr>
            <p:ph type="sldImg"/>
          </p:nvPr>
        </p:nvSpPr>
        <p:spPr>
          <a:xfrm rot="0">
            <a:off x="4038600" y="857250"/>
            <a:ext cx="4114800" cy="2314575"/>
          </a:xfrm>
          <a:prstGeom prst="rect"/>
          <a:noFill/>
          <a:ln w="12700" cmpd="sng" cap="flat">
            <a:noFill/>
            <a:prstDash val="solid"/>
            <a:miter/>
          </a:ln>
        </p:spPr>
      </p:sp>
      <p:sp>
        <p:nvSpPr>
          <p:cNvPr id="1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677859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5" name="对象"/>
          <p:cNvSpPr>
            <a:spLocks noGrp="1"/>
          </p:cNvSpPr>
          <p:nvPr>
            <p:ph type="sldImg"/>
          </p:nvPr>
        </p:nvSpPr>
        <p:spPr>
          <a:xfrm rot="0">
            <a:off x="4038600" y="857250"/>
            <a:ext cx="4114800" cy="2314575"/>
          </a:xfrm>
          <a:prstGeom prst="rect"/>
          <a:noFill/>
          <a:ln w="12700" cmpd="sng" cap="flat">
            <a:noFill/>
            <a:prstDash val="solid"/>
            <a:miter/>
          </a:ln>
        </p:spPr>
      </p:sp>
      <p:sp>
        <p:nvSpPr>
          <p:cNvPr id="15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5246048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6" name="对象"/>
          <p:cNvSpPr>
            <a:spLocks noGrp="1"/>
          </p:cNvSpPr>
          <p:nvPr>
            <p:ph type="sldImg"/>
          </p:nvPr>
        </p:nvSpPr>
        <p:spPr>
          <a:xfrm rot="0">
            <a:off x="4038600" y="857250"/>
            <a:ext cx="4114800" cy="2314575"/>
          </a:xfrm>
          <a:prstGeom prst="rect"/>
          <a:noFill/>
          <a:ln w="12700" cmpd="sng" cap="flat">
            <a:noFill/>
            <a:prstDash val="solid"/>
            <a:miter/>
          </a:ln>
        </p:spPr>
      </p:sp>
      <p:sp>
        <p:nvSpPr>
          <p:cNvPr id="1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26658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73568420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4765314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4629490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0395428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3679428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5223275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138148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836364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703165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905745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651022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507039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437378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6"/>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latin typeface="Droid Sans" pitchFamily="0" charset="0"/>
              <a:ea typeface="宋体" pitchFamily="0" charset="0"/>
              <a:cs typeface="Droid Sans"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9264143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jpe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SURENDHAR 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3122153</a:t>
            </a:r>
            <a:r>
              <a:rPr lang="en-US" altLang="zh-CN" sz="2400" b="0" i="0" u="none" strike="noStrike" kern="1200" cap="none" spc="0" baseline="0">
                <a:solidFill>
                  <a:schemeClr val="tx1"/>
                </a:solidFill>
                <a:latin typeface="Calibri" pitchFamily="0" charset="0"/>
                <a:ea typeface="宋体" pitchFamily="0" charset="0"/>
                <a:cs typeface="Calibri" pitchFamily="0" charset="0"/>
              </a:rPr>
              <a:t>47 / </a:t>
            </a:r>
            <a:r>
              <a:rPr lang="en-US" altLang="zh-CN" sz="2400" b="0" i="0" u="none" strike="noStrike" kern="1200" cap="none" spc="0" baseline="0">
                <a:solidFill>
                  <a:schemeClr val="tx1"/>
                </a:solidFill>
                <a:latin typeface="Calibri" pitchFamily="0" charset="0"/>
                <a:ea typeface="宋体" pitchFamily="0" charset="0"/>
                <a:cs typeface="Calibri" pitchFamily="0" charset="0"/>
              </a:rPr>
              <a:t>asunm148722cca0</a:t>
            </a:r>
            <a:r>
              <a:rPr lang="en-US" altLang="zh-CN" sz="2400" b="0" i="0" u="none" strike="noStrike" kern="1200" cap="none" spc="0" baseline="0">
                <a:solidFill>
                  <a:schemeClr val="tx1"/>
                </a:solidFill>
                <a:latin typeface="Calibri" pitchFamily="0" charset="0"/>
                <a:ea typeface="宋体" pitchFamily="0" charset="0"/>
                <a:cs typeface="Calibri" pitchFamily="0" charset="0"/>
              </a:rPr>
              <a:t>35</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B. Com (Computer Application)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J. H. A. Agarsen 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632464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3" name="矩形"/>
          <p:cNvSpPr>
            <a:spLocks/>
          </p:cNvSpPr>
          <p:nvPr/>
        </p:nvSpPr>
        <p:spPr>
          <a:xfrm rot="0">
            <a:off x="1666844" y="1643050"/>
            <a:ext cx="4714908" cy="51587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1" u="none" strike="noStrike" kern="1200" cap="none" spc="0" baseline="0">
                <a:solidFill>
                  <a:schemeClr val="tx1"/>
                </a:solidFill>
                <a:latin typeface="Calibri" pitchFamily="0" charset="0"/>
                <a:ea typeface="宋体" pitchFamily="0" charset="0"/>
                <a:cs typeface="Calibri" pitchFamily="0" charset="0"/>
              </a:rPr>
              <a:t>Data Collection</a:t>
            </a:r>
            <a:endParaRPr lang="en-US" altLang="zh-CN" sz="1800" b="1"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1)Kaggle</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2)</a:t>
            </a:r>
            <a:r>
              <a:rPr lang="en-US" altLang="zh-CN" sz="1800" b="0" i="1" u="none" strike="noStrike" kern="1200" cap="none" spc="0" baseline="0">
                <a:solidFill>
                  <a:schemeClr val="tx1"/>
                </a:solidFill>
                <a:latin typeface="Calibri" pitchFamily="0" charset="0"/>
                <a:ea typeface="宋体" pitchFamily="0" charset="0"/>
                <a:cs typeface="Calibri" pitchFamily="0" charset="0"/>
              </a:rPr>
              <a:t>edunet</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3)Employee data set</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chemeClr val="tx1"/>
                </a:solidFill>
                <a:latin typeface="Calibri" pitchFamily="0" charset="0"/>
                <a:ea typeface="宋体" pitchFamily="0" charset="0"/>
                <a:cs typeface="Calibri" pitchFamily="0" charset="0"/>
              </a:rPr>
              <a:t>Feature Collection</a:t>
            </a:r>
            <a:endParaRPr lang="en-US" altLang="zh-CN" sz="1800" b="1"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1)Employee Id</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2)Employee type</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3)Performance level etc..</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chemeClr val="tx1"/>
                </a:solidFill>
                <a:latin typeface="Calibri" pitchFamily="0" charset="0"/>
                <a:ea typeface="宋体" pitchFamily="0" charset="0"/>
                <a:cs typeface="Calibri" pitchFamily="0" charset="0"/>
              </a:rPr>
              <a:t>Analyze</a:t>
            </a:r>
            <a:endParaRPr lang="en-US" altLang="zh-CN" sz="1800" b="1"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1" u="none" strike="noStrike" kern="1200" cap="none" spc="0" baseline="0">
                <a:solidFill>
                  <a:schemeClr val="tx1"/>
                </a:solidFill>
                <a:latin typeface="Calibri" pitchFamily="0" charset="0"/>
                <a:ea typeface="宋体" pitchFamily="0" charset="0"/>
                <a:cs typeface="Calibri" pitchFamily="0" charset="0"/>
              </a:rPr>
              <a:t>Pivot table</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1" u="none" strike="noStrike" kern="1200" cap="none" spc="0" baseline="0">
                <a:solidFill>
                  <a:schemeClr val="tx1"/>
                </a:solidFill>
                <a:latin typeface="Calibri" pitchFamily="0" charset="0"/>
                <a:ea typeface="宋体" pitchFamily="0" charset="0"/>
                <a:cs typeface="Calibri" pitchFamily="0" charset="0"/>
              </a:rPr>
              <a:t>Graph</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1" u="none" strike="noStrike" kern="1200" cap="none" spc="0" baseline="0">
                <a:solidFill>
                  <a:schemeClr val="tx1"/>
                </a:solidFill>
                <a:latin typeface="Calibri" pitchFamily="0" charset="0"/>
                <a:ea typeface="宋体" pitchFamily="0" charset="0"/>
                <a:cs typeface="Calibri" pitchFamily="0" charset="0"/>
              </a:rPr>
              <a:t>Slicer</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None/>
            </a:pPr>
            <a:r>
              <a:rPr lang="en-US" altLang="zh-CN" sz="1800" b="1" i="1" u="none" strike="noStrike" kern="1200" cap="none" spc="0" baseline="0">
                <a:solidFill>
                  <a:schemeClr val="tx1"/>
                </a:solidFill>
                <a:latin typeface="Calibri" pitchFamily="0" charset="0"/>
                <a:ea typeface="宋体" pitchFamily="0" charset="0"/>
                <a:cs typeface="Calibri" pitchFamily="0" charset="0"/>
              </a:rPr>
              <a:t>Editing</a:t>
            </a:r>
            <a:endParaRPr lang="en-US" altLang="zh-CN" sz="1800" b="1"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1" u="none" strike="noStrike" kern="1200" cap="none" spc="0" baseline="0">
                <a:solidFill>
                  <a:schemeClr val="tx1"/>
                </a:solidFill>
                <a:latin typeface="Calibri" pitchFamily="0" charset="0"/>
                <a:ea typeface="宋体" pitchFamily="0" charset="0"/>
                <a:cs typeface="Calibri" pitchFamily="0" charset="0"/>
              </a:rPr>
              <a:t>Fonts</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1" u="none" strike="noStrike" kern="1200" cap="none" spc="0" baseline="0">
                <a:solidFill>
                  <a:schemeClr val="tx1"/>
                </a:solidFill>
                <a:latin typeface="Calibri" pitchFamily="0" charset="0"/>
                <a:ea typeface="宋体" pitchFamily="0" charset="0"/>
                <a:cs typeface="Calibri" pitchFamily="0" charset="0"/>
              </a:rPr>
              <a:t>Filter</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1" u="none" strike="noStrike" kern="1200" cap="none" spc="0" baseline="0">
                <a:solidFill>
                  <a:schemeClr val="tx1"/>
                </a:solidFill>
                <a:latin typeface="Calibri" pitchFamily="0" charset="0"/>
                <a:ea typeface="宋体" pitchFamily="0" charset="0"/>
                <a:cs typeface="Calibri" pitchFamily="0" charset="0"/>
              </a:rPr>
              <a:t>Highlight</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1" u="none" strike="noStrike" kern="1200" cap="none" spc="0" baseline="0">
                <a:solidFill>
                  <a:schemeClr val="tx1"/>
                </a:solidFill>
                <a:latin typeface="Calibri" pitchFamily="0" charset="0"/>
                <a:ea typeface="宋体" pitchFamily="0" charset="0"/>
                <a:cs typeface="Calibri" pitchFamily="0" charset="0"/>
              </a:rPr>
              <a:t>Formulas</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None/>
            </a:pP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7561424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0"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2" name="图表"/>
          <p:cNvGraphicFramePr/>
          <p:nvPr/>
        </p:nvGraphicFramePr>
        <p:xfrm>
          <a:off x="881026" y="1428736"/>
          <a:ext cx="7643866" cy="4429156"/>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14205815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5"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6" name="矩形"/>
          <p:cNvSpPr>
            <a:spLocks/>
          </p:cNvSpPr>
          <p:nvPr/>
        </p:nvSpPr>
        <p:spPr>
          <a:xfrm rot="0">
            <a:off x="1166778" y="1714488"/>
            <a:ext cx="7929618"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1" u="none" strike="noStrike" kern="1200" cap="none" spc="0" baseline="0">
                <a:solidFill>
                  <a:schemeClr val="tx1"/>
                </a:solidFill>
                <a:latin typeface="Calibri" pitchFamily="0" charset="0"/>
                <a:ea typeface="宋体" pitchFamily="0" charset="0"/>
                <a:cs typeface="Calibri" pitchFamily="0" charset="0"/>
              </a:rPr>
              <a:t>The analysis of employee performance ratings reveals that a majority of employees are rated at medium or low levels. This indicates that while a significant portion of the workforce meets basic expectations, there is room for improvement in achieving higher performance standards. Moving forward, the focus should be on targeted training, support, and motivation to elevate more employees to high-performance levels, thereby enhancing overall productivity and organizational success.</a:t>
            </a:r>
            <a:endParaRPr lang="zh-CN" altLang="en-US" sz="2400" b="0" i="1"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048557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2344553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6"/>
                </a:lnTo>
                <a:lnTo>
                  <a:pt x="21599" y="21596"/>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8693048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1166778" y="2357430"/>
            <a:ext cx="5429288" cy="1539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1" u="none" strike="noStrike" kern="1200" cap="none" spc="0" baseline="0">
                <a:solidFill>
                  <a:schemeClr val="tx1"/>
                </a:solidFill>
                <a:latin typeface="Calibri" pitchFamily="0" charset="0"/>
                <a:ea typeface="宋体" pitchFamily="0" charset="0"/>
                <a:cs typeface="Calibri" pitchFamily="0" charset="0"/>
              </a:rPr>
              <a:t>In the Excel analysis shows Employee performance rating. In this analysis tell there are medium rated employees only more, others rating are not like that.</a:t>
            </a:r>
            <a:endParaRPr lang="zh-CN" altLang="en-US" sz="2400" b="0" i="1" u="none" strike="noStrike" kern="1200" cap="none" spc="0" baseline="0">
              <a:solidFill>
                <a:schemeClr val="tx1"/>
              </a:solidFill>
              <a:latin typeface="Calibri" pitchFamily="0" charset="0"/>
              <a:ea typeface="宋体" pitchFamily="0" charset="0"/>
              <a:cs typeface="Calibri" pitchFamily="0" charset="0"/>
            </a:endParaRPr>
          </a:p>
        </p:txBody>
      </p:sp>
      <p:sp>
        <p:nvSpPr>
          <p:cNvPr id="119" name="矩形"/>
          <p:cNvSpPr>
            <a:spLocks/>
          </p:cNvSpPr>
          <p:nvPr/>
        </p:nvSpPr>
        <p:spPr>
          <a:xfrm rot="0">
            <a:off x="1095340" y="4143380"/>
            <a:ext cx="5143538" cy="15392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1" u="none" strike="noStrike" kern="1200" cap="none" spc="0" baseline="0">
                <a:solidFill>
                  <a:schemeClr val="tx1"/>
                </a:solidFill>
                <a:latin typeface="Calibri" pitchFamily="0" charset="0"/>
                <a:ea typeface="宋体" pitchFamily="0" charset="0"/>
                <a:cs typeface="Calibri" pitchFamily="0" charset="0"/>
              </a:rPr>
              <a:t>In the analysis the high and very high level rating is very low and low level rating is second place.  We must improve this table.</a:t>
            </a:r>
            <a:endParaRPr lang="zh-CN" altLang="en-US" sz="2400" b="0" i="1"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7065405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1" name="矩形"/>
          <p:cNvSpPr>
            <a:spLocks/>
          </p:cNvSpPr>
          <p:nvPr/>
        </p:nvSpPr>
        <p:spPr>
          <a:xfrm rot="0">
            <a:off x="1166778" y="3000372"/>
            <a:ext cx="5572164"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1" u="none" strike="noStrike" kern="1200" cap="none" spc="0" baseline="0">
                <a:solidFill>
                  <a:schemeClr val="tx1"/>
                </a:solidFill>
                <a:latin typeface="Calibri" pitchFamily="0" charset="0"/>
                <a:ea typeface="宋体" pitchFamily="0" charset="0"/>
                <a:cs typeface="Calibri" pitchFamily="0" charset="0"/>
              </a:rPr>
              <a:t>This project is analyzing the Rating of employees either male or female employees.  It is used to find the Employee performance.</a:t>
            </a:r>
            <a:endParaRPr lang="zh-CN" altLang="en-US" sz="2400" b="0" i="1"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8563476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40" name="图片" descr="OIP.jfif"/>
          <p:cNvPicPr>
            <a:picLocks noChangeAspect="1"/>
          </p:cNvPicPr>
          <p:nvPr/>
        </p:nvPicPr>
        <p:blipFill>
          <a:blip r:embed="rId2" cstate="print"/>
          <a:stretch>
            <a:fillRect/>
          </a:stretch>
        </p:blipFill>
        <p:spPr>
          <a:xfrm rot="0">
            <a:off x="1309653" y="1571613"/>
            <a:ext cx="7403335" cy="4857784"/>
          </a:xfrm>
          <a:prstGeom prst="rect"/>
          <a:noFill/>
          <a:ln w="12700" cmpd="sng" cap="flat">
            <a:noFill/>
            <a:prstDash val="solid"/>
            <a:miter/>
          </a:ln>
        </p:spPr>
      </p:pic>
    </p:spTree>
    <p:extLst>
      <p:ext uri="{BB962C8B-B14F-4D97-AF65-F5344CB8AC3E}">
        <p14:creationId xmlns:p14="http://schemas.microsoft.com/office/powerpoint/2010/main" val="164228288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3"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7"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0" name="矩形"/>
          <p:cNvSpPr>
            <a:spLocks/>
          </p:cNvSpPr>
          <p:nvPr/>
        </p:nvSpPr>
        <p:spPr>
          <a:xfrm rot="0">
            <a:off x="3452794" y="2285992"/>
            <a:ext cx="4929221"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Wingdings" pitchFamily="2" charset="2"/>
              <a:buChar char="Ø"/>
            </a:pPr>
            <a:r>
              <a:rPr lang="en-US" altLang="zh-CN" sz="2400" b="0" i="1" u="none" strike="noStrike" kern="1200" cap="none" spc="0" baseline="0">
                <a:solidFill>
                  <a:schemeClr val="tx1"/>
                </a:solidFill>
                <a:latin typeface="Calibri" pitchFamily="0" charset="0"/>
                <a:ea typeface="宋体" pitchFamily="0" charset="0"/>
                <a:cs typeface="Calibri" pitchFamily="0" charset="0"/>
              </a:rPr>
              <a:t>Conditional formatting – missing</a:t>
            </a: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r>
              <a:rPr lang="en-US" altLang="zh-CN" sz="2400" b="0" i="1" u="none" strike="noStrike" kern="1200" cap="none" spc="0" baseline="0">
                <a:solidFill>
                  <a:schemeClr val="tx1"/>
                </a:solidFill>
                <a:latin typeface="Calibri" pitchFamily="0" charset="0"/>
                <a:ea typeface="宋体" pitchFamily="0" charset="0"/>
                <a:cs typeface="Calibri" pitchFamily="0" charset="0"/>
              </a:rPr>
              <a:t>Filter – remove</a:t>
            </a: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r>
              <a:rPr lang="en-US" altLang="zh-CN" sz="2400" b="0" i="1" u="none" strike="noStrike" kern="1200" cap="none" spc="0" baseline="0">
                <a:solidFill>
                  <a:schemeClr val="tx1"/>
                </a:solidFill>
                <a:latin typeface="Calibri" pitchFamily="0" charset="0"/>
                <a:ea typeface="宋体" pitchFamily="0" charset="0"/>
                <a:cs typeface="Calibri" pitchFamily="0" charset="0"/>
              </a:rPr>
              <a:t>Formula – Performance level</a:t>
            </a: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r>
              <a:rPr lang="en-US" altLang="zh-CN" sz="2400" b="0" i="1" u="none" strike="noStrike" kern="1200" cap="none" spc="0" baseline="0">
                <a:solidFill>
                  <a:schemeClr val="tx1"/>
                </a:solidFill>
                <a:latin typeface="Calibri" pitchFamily="0" charset="0"/>
                <a:ea typeface="宋体" pitchFamily="0" charset="0"/>
                <a:cs typeface="Calibri" pitchFamily="0" charset="0"/>
              </a:rPr>
              <a:t>Pivot Table – Summary</a:t>
            </a: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r>
              <a:rPr lang="en-US" altLang="zh-CN" sz="2400" b="0" i="1" u="none" strike="noStrike" kern="1200" cap="none" spc="0" baseline="0">
                <a:solidFill>
                  <a:schemeClr val="tx1"/>
                </a:solidFill>
                <a:latin typeface="Calibri" pitchFamily="0" charset="0"/>
                <a:ea typeface="宋体" pitchFamily="0" charset="0"/>
                <a:cs typeface="Calibri" pitchFamily="0" charset="0"/>
              </a:rPr>
              <a:t>Graph – Data visualization</a:t>
            </a:r>
            <a:endParaRPr lang="zh-CN" altLang="en-US" sz="2400" b="0" i="1"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4640695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4" name="矩形"/>
          <p:cNvSpPr>
            <a:spLocks/>
          </p:cNvSpPr>
          <p:nvPr/>
        </p:nvSpPr>
        <p:spPr>
          <a:xfrm rot="0">
            <a:off x="1309653" y="2428868"/>
            <a:ext cx="5572164" cy="22631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1" u="none" strike="noStrike" kern="1200" cap="none" spc="0" baseline="0">
                <a:solidFill>
                  <a:schemeClr val="tx1"/>
                </a:solidFill>
                <a:latin typeface="Calibri" pitchFamily="0" charset="0"/>
                <a:ea typeface="宋体" pitchFamily="0" charset="0"/>
                <a:cs typeface="Calibri" pitchFamily="0" charset="0"/>
              </a:rPr>
              <a:t>Employee dataset I got from kaggle, it has 26 features I am using 9 features. The employee Id in number, name is in text, using employee type, business unit, Employee status, Performance score, Employee rating are used to analyzed</a:t>
            </a:r>
            <a:r>
              <a:rPr lang="en-US" altLang="zh-CN" sz="2400" b="0" i="1" u="none" strike="noStrike" kern="1200" cap="none" spc="0" baseline="0">
                <a:solidFill>
                  <a:schemeClr val="tx1"/>
                </a:solidFill>
                <a:latin typeface="Calibri" pitchFamily="0" charset="0"/>
                <a:ea typeface="宋体" pitchFamily="0" charset="0"/>
                <a:cs typeface="Calibri" pitchFamily="0" charset="0"/>
              </a:rPr>
              <a:t>.</a:t>
            </a:r>
            <a:r>
              <a:rPr lang="en-US" altLang="zh-CN" sz="2400" b="0" i="1"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1"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2773900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1"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2"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5" name="矩形"/>
          <p:cNvSpPr>
            <a:spLocks/>
          </p:cNvSpPr>
          <p:nvPr/>
        </p:nvSpPr>
        <p:spPr>
          <a:xfrm rot="0">
            <a:off x="2381224" y="2428868"/>
            <a:ext cx="6286544"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1" u="none" strike="noStrike" kern="1200" cap="none" spc="0" baseline="0">
                <a:solidFill>
                  <a:schemeClr val="tx1"/>
                </a:solidFill>
                <a:latin typeface="Calibri" pitchFamily="0" charset="0"/>
                <a:ea typeface="宋体" pitchFamily="0" charset="0"/>
                <a:cs typeface="Calibri" pitchFamily="0" charset="0"/>
              </a:rPr>
              <a:t>Performance Level Column =IFS(Z8&gt;=5,”VERY HIGH’,Z8&gt;=4,”HIGH”,Z8&gt;=3,”MED”,”TRUE”,”LOW”)</a:t>
            </a:r>
            <a:endParaRPr lang="zh-CN" altLang="en-US" sz="2400" b="0" i="1"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39121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2024-03-29T04:07:22Z</dcterms:created>
  <dcterms:modified xsi:type="dcterms:W3CDTF">2024-08-30T04:36:24Z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0b6f23f253cc48e1a006e53f3c5626f3</vt:lpwstr>
  </property>
</Properties>
</file>