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dy Text" charset="1" panose="02000503040000020004"/>
      <p:regular r:id="rId10"/>
    </p:embeddedFont>
    <p:embeddedFont>
      <p:font typeface="Body Text Bold" charset="1" panose="02000503040000020004"/>
      <p:regular r:id="rId11"/>
    </p:embeddedFont>
    <p:embeddedFont>
      <p:font typeface="Body Text Italics" charset="1" panose="00000500000000000000"/>
      <p:regular r:id="rId12"/>
    </p:embeddedFont>
    <p:embeddedFont>
      <p:font typeface="Body Text Bold Italics" charset="1" panose="00000700000000000000"/>
      <p:regular r:id="rId13"/>
    </p:embeddedFont>
    <p:embeddedFont>
      <p:font typeface="Heading Now 71-78" charset="1" panose="00000000000000000000"/>
      <p:regular r:id="rId14"/>
    </p:embeddedFont>
    <p:embeddedFont>
      <p:font typeface="Heading Now 71-78 Bold" charset="1" panose="00000000000000000000"/>
      <p:regular r:id="rId15"/>
    </p:embeddedFont>
    <p:embeddedFont>
      <p:font typeface="Heading Now 71-78 Italics" charset="1" panose="00000500000000000000"/>
      <p:regular r:id="rId16"/>
    </p:embeddedFont>
    <p:embeddedFont>
      <p:font typeface="Heading Now 71-78 Bold Italics"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3.xml" Type="http://schemas.openxmlformats.org/officeDocument/2006/relationships/slide"/><Relationship Id="rId4"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C744"/>
        </a:solidFill>
      </p:bgPr>
    </p:bg>
    <p:spTree>
      <p:nvGrpSpPr>
        <p:cNvPr id="1" name=""/>
        <p:cNvGrpSpPr/>
        <p:nvPr/>
      </p:nvGrpSpPr>
      <p:grpSpPr>
        <a:xfrm>
          <a:off x="0" y="0"/>
          <a:ext cx="0" cy="0"/>
          <a:chOff x="0" y="0"/>
          <a:chExt cx="0" cy="0"/>
        </a:xfrm>
      </p:grpSpPr>
      <p:sp>
        <p:nvSpPr>
          <p:cNvPr name="AutoShape 2" id="2"/>
          <p:cNvSpPr/>
          <p:nvPr/>
        </p:nvSpPr>
        <p:spPr>
          <a:xfrm rot="895">
            <a:off x="1" y="7144088"/>
            <a:ext cx="18288001"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1819656" y="5138738"/>
            <a:ext cx="10287000" cy="0"/>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1028700" y="523601"/>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2"/>
            <a:stretch>
              <a:fillRect l="0" t="0" r="0" b="0"/>
            </a:stretch>
          </a:blipFill>
        </p:spPr>
      </p:sp>
      <p:grpSp>
        <p:nvGrpSpPr>
          <p:cNvPr name="Group 5" id="5"/>
          <p:cNvGrpSpPr/>
          <p:nvPr/>
        </p:nvGrpSpPr>
        <p:grpSpPr>
          <a:xfrm rot="0">
            <a:off x="1028700" y="3535059"/>
            <a:ext cx="15929694" cy="2905119"/>
            <a:chOff x="0" y="0"/>
            <a:chExt cx="21239592" cy="3873492"/>
          </a:xfrm>
        </p:grpSpPr>
        <p:sp>
          <p:nvSpPr>
            <p:cNvPr name="TextBox 6" id="6"/>
            <p:cNvSpPr txBox="true"/>
            <p:nvPr/>
          </p:nvSpPr>
          <p:spPr>
            <a:xfrm rot="0">
              <a:off x="0" y="-161925"/>
              <a:ext cx="21239592" cy="2803525"/>
            </a:xfrm>
            <a:prstGeom prst="rect">
              <a:avLst/>
            </a:prstGeom>
          </p:spPr>
          <p:txBody>
            <a:bodyPr anchor="t" rtlCol="false" tIns="0" lIns="0" bIns="0" rIns="0">
              <a:spAutoFit/>
            </a:bodyPr>
            <a:lstStyle/>
            <a:p>
              <a:pPr>
                <a:lnSpc>
                  <a:spcPts val="7800"/>
                </a:lnSpc>
              </a:pPr>
              <a:r>
                <a:rPr lang="en-US" sz="6500">
                  <a:solidFill>
                    <a:srgbClr val="1C2120"/>
                  </a:solidFill>
                  <a:latin typeface="Heading Now 71-78"/>
                </a:rPr>
                <a:t>University Cafe Inter-Connection Mobile Application</a:t>
              </a:r>
            </a:p>
          </p:txBody>
        </p:sp>
        <p:sp>
          <p:nvSpPr>
            <p:cNvPr name="TextBox 7" id="7"/>
            <p:cNvSpPr txBox="true"/>
            <p:nvPr/>
          </p:nvSpPr>
          <p:spPr>
            <a:xfrm rot="0">
              <a:off x="0" y="3121017"/>
              <a:ext cx="21239592" cy="752475"/>
            </a:xfrm>
            <a:prstGeom prst="rect">
              <a:avLst/>
            </a:prstGeom>
          </p:spPr>
          <p:txBody>
            <a:bodyPr anchor="t" rtlCol="false" tIns="0" lIns="0" bIns="0" rIns="0">
              <a:spAutoFit/>
            </a:bodyPr>
            <a:lstStyle/>
            <a:p>
              <a:pPr>
                <a:lnSpc>
                  <a:spcPts val="4200"/>
                </a:lnSpc>
              </a:pPr>
              <a:r>
                <a:rPr lang="en-US" sz="3000">
                  <a:solidFill>
                    <a:srgbClr val="1C2120"/>
                  </a:solidFill>
                  <a:latin typeface="Heading Now 71-78"/>
                </a:rPr>
                <a:t>Final Year Project 2022</a:t>
              </a:r>
            </a:p>
          </p:txBody>
        </p:sp>
      </p:grpSp>
      <p:sp>
        <p:nvSpPr>
          <p:cNvPr name="TextBox 8" id="8"/>
          <p:cNvSpPr txBox="true"/>
          <p:nvPr/>
        </p:nvSpPr>
        <p:spPr>
          <a:xfrm rot="0">
            <a:off x="1028700" y="7626041"/>
            <a:ext cx="7345479" cy="2210435"/>
          </a:xfrm>
          <a:prstGeom prst="rect">
            <a:avLst/>
          </a:prstGeom>
        </p:spPr>
        <p:txBody>
          <a:bodyPr anchor="t" rtlCol="false" tIns="0" lIns="0" bIns="0" rIns="0">
            <a:spAutoFit/>
          </a:bodyPr>
          <a:lstStyle/>
          <a:p>
            <a:pPr>
              <a:lnSpc>
                <a:spcPts val="3779"/>
              </a:lnSpc>
            </a:pPr>
            <a:r>
              <a:rPr lang="en-US" sz="2699">
                <a:solidFill>
                  <a:srgbClr val="1C2120"/>
                </a:solidFill>
                <a:latin typeface="Body Text Bold"/>
              </a:rPr>
              <a:t>Submitted By</a:t>
            </a:r>
          </a:p>
          <a:p>
            <a:pPr>
              <a:lnSpc>
                <a:spcPts val="3499"/>
              </a:lnSpc>
            </a:pPr>
          </a:p>
          <a:p>
            <a:pPr>
              <a:lnSpc>
                <a:spcPts val="3499"/>
              </a:lnSpc>
            </a:pPr>
            <a:r>
              <a:rPr lang="en-US" sz="2499">
                <a:solidFill>
                  <a:srgbClr val="1C2120"/>
                </a:solidFill>
                <a:latin typeface="Body Text"/>
              </a:rPr>
              <a:t>Muhammad Sharjeel Dar                    18321519-129</a:t>
            </a:r>
          </a:p>
          <a:p>
            <a:pPr>
              <a:lnSpc>
                <a:spcPts val="3499"/>
              </a:lnSpc>
            </a:pPr>
            <a:r>
              <a:rPr lang="en-US" sz="2499">
                <a:solidFill>
                  <a:srgbClr val="1C2120"/>
                </a:solidFill>
                <a:latin typeface="Body Text"/>
              </a:rPr>
              <a:t>Umair Arif                                               18321519-141</a:t>
            </a:r>
          </a:p>
          <a:p>
            <a:pPr>
              <a:lnSpc>
                <a:spcPts val="3499"/>
              </a:lnSpc>
            </a:pPr>
            <a:r>
              <a:rPr lang="en-US" sz="2499">
                <a:solidFill>
                  <a:srgbClr val="1C2120"/>
                </a:solidFill>
                <a:latin typeface="Body Text"/>
              </a:rPr>
              <a:t>Muhammad Touseef Ul Hassan         18321519-146</a:t>
            </a:r>
          </a:p>
        </p:txBody>
      </p:sp>
      <p:sp>
        <p:nvSpPr>
          <p:cNvPr name="TextBox 9" id="9"/>
          <p:cNvSpPr txBox="true"/>
          <p:nvPr/>
        </p:nvSpPr>
        <p:spPr>
          <a:xfrm rot="0">
            <a:off x="8374179" y="7626041"/>
            <a:ext cx="7345479" cy="1772285"/>
          </a:xfrm>
          <a:prstGeom prst="rect">
            <a:avLst/>
          </a:prstGeom>
        </p:spPr>
        <p:txBody>
          <a:bodyPr anchor="t" rtlCol="false" tIns="0" lIns="0" bIns="0" rIns="0">
            <a:spAutoFit/>
          </a:bodyPr>
          <a:lstStyle/>
          <a:p>
            <a:pPr>
              <a:lnSpc>
                <a:spcPts val="3779"/>
              </a:lnSpc>
            </a:pPr>
            <a:r>
              <a:rPr lang="en-US" sz="2699">
                <a:solidFill>
                  <a:srgbClr val="1C2120"/>
                </a:solidFill>
                <a:latin typeface="Body Text Bold"/>
              </a:rPr>
              <a:t>Supervised By</a:t>
            </a:r>
          </a:p>
          <a:p>
            <a:pPr>
              <a:lnSpc>
                <a:spcPts val="3499"/>
              </a:lnSpc>
            </a:pPr>
          </a:p>
          <a:p>
            <a:pPr>
              <a:lnSpc>
                <a:spcPts val="3499"/>
              </a:lnSpc>
            </a:pPr>
            <a:r>
              <a:rPr lang="en-US" sz="2499">
                <a:solidFill>
                  <a:srgbClr val="1C2120"/>
                </a:solidFill>
                <a:latin typeface="Body Text"/>
              </a:rPr>
              <a:t>Dr. Touqeer Ehsan                  </a:t>
            </a:r>
          </a:p>
          <a:p>
            <a:pPr>
              <a:lnSpc>
                <a:spcPts val="34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2120"/>
        </a:solidFill>
      </p:bgPr>
    </p:bg>
    <p:spTree>
      <p:nvGrpSpPr>
        <p:cNvPr id="1" name=""/>
        <p:cNvGrpSpPr/>
        <p:nvPr/>
      </p:nvGrpSpPr>
      <p:grpSpPr>
        <a:xfrm>
          <a:off x="0" y="0"/>
          <a:ext cx="0" cy="0"/>
          <a:chOff x="0" y="0"/>
          <a:chExt cx="0" cy="0"/>
        </a:xfrm>
      </p:grpSpPr>
      <p:sp>
        <p:nvSpPr>
          <p:cNvPr name="TextBox 2" id="2"/>
          <p:cNvSpPr txBox="true"/>
          <p:nvPr/>
        </p:nvSpPr>
        <p:spPr>
          <a:xfrm rot="0">
            <a:off x="9922850" y="6953250"/>
            <a:ext cx="7336450" cy="2305050"/>
          </a:xfrm>
          <a:prstGeom prst="rect">
            <a:avLst/>
          </a:prstGeom>
        </p:spPr>
        <p:txBody>
          <a:bodyPr anchor="t" rtlCol="false" tIns="0" lIns="0" bIns="0" rIns="0">
            <a:spAutoFit/>
          </a:bodyPr>
          <a:lstStyle/>
          <a:p>
            <a:pPr algn="r">
              <a:lnSpc>
                <a:spcPts val="8400"/>
              </a:lnSpc>
            </a:pPr>
            <a:r>
              <a:rPr lang="en-US" sz="7000">
                <a:solidFill>
                  <a:srgbClr val="F4F4F4"/>
                </a:solidFill>
                <a:latin typeface="Heading Now 71-78"/>
              </a:rPr>
              <a:t>Feature/</a:t>
            </a:r>
            <a:r>
              <a:rPr lang="en-US" sz="7000">
                <a:solidFill>
                  <a:srgbClr val="F4F4F4"/>
                </a:solidFill>
                <a:latin typeface="Heading Now 71-78"/>
              </a:rPr>
              <a:t>Scope</a:t>
            </a:r>
            <a:r>
              <a:rPr lang="en-US" sz="7000">
                <a:solidFill>
                  <a:srgbClr val="F4F4F4"/>
                </a:solidFill>
                <a:latin typeface="Heading Now 71-78"/>
              </a:rPr>
              <a:t> of the App</a:t>
            </a:r>
          </a:p>
        </p:txBody>
      </p:sp>
      <p:sp>
        <p:nvSpPr>
          <p:cNvPr name="AutoShape 3" id="3"/>
          <p:cNvSpPr/>
          <p:nvPr/>
        </p:nvSpPr>
        <p:spPr>
          <a:xfrm rot="0">
            <a:off x="0" y="6878634"/>
            <a:ext cx="18422794" cy="0"/>
          </a:xfrm>
          <a:prstGeom prst="line">
            <a:avLst/>
          </a:prstGeom>
          <a:ln cap="flat" w="9525">
            <a:solidFill>
              <a:srgbClr val="F4F4F4"/>
            </a:solidFill>
            <a:prstDash val="solid"/>
            <a:headEnd type="none" len="sm" w="sm"/>
            <a:tailEnd type="none" len="sm" w="sm"/>
          </a:ln>
        </p:spPr>
      </p:sp>
      <p:sp>
        <p:nvSpPr>
          <p:cNvPr name="TextBox 4" id="4"/>
          <p:cNvSpPr txBox="true"/>
          <p:nvPr/>
        </p:nvSpPr>
        <p:spPr>
          <a:xfrm rot="0">
            <a:off x="1028700" y="645859"/>
            <a:ext cx="15781020" cy="5994650"/>
          </a:xfrm>
          <a:prstGeom prst="rect">
            <a:avLst/>
          </a:prstGeom>
        </p:spPr>
        <p:txBody>
          <a:bodyPr anchor="t" rtlCol="false" tIns="0" lIns="0" bIns="0" rIns="0">
            <a:spAutoFit/>
          </a:bodyPr>
          <a:lstStyle/>
          <a:p>
            <a:pPr algn="just" marL="561341" indent="-280670" lvl="1">
              <a:lnSpc>
                <a:spcPts val="4160"/>
              </a:lnSpc>
              <a:buFont typeface="Arial"/>
              <a:buChar char="•"/>
            </a:pPr>
            <a:r>
              <a:rPr lang="en-US" sz="2600">
                <a:solidFill>
                  <a:srgbClr val="FFFFFF"/>
                </a:solidFill>
                <a:latin typeface="Body Text"/>
              </a:rPr>
              <a:t>Native Android Application </a:t>
            </a:r>
          </a:p>
          <a:p>
            <a:pPr algn="just" marL="561341" indent="-280670" lvl="1">
              <a:lnSpc>
                <a:spcPts val="4160"/>
              </a:lnSpc>
              <a:buFont typeface="Arial"/>
              <a:buChar char="•"/>
            </a:pPr>
            <a:r>
              <a:rPr lang="en-US" sz="2600">
                <a:solidFill>
                  <a:srgbClr val="FFFFFF"/>
                </a:solidFill>
                <a:latin typeface="Body Text"/>
              </a:rPr>
              <a:t>Classified Products</a:t>
            </a:r>
          </a:p>
          <a:p>
            <a:pPr algn="just" marL="561341" indent="-280670" lvl="1">
              <a:lnSpc>
                <a:spcPts val="4160"/>
              </a:lnSpc>
              <a:buFont typeface="Arial"/>
              <a:buChar char="•"/>
            </a:pPr>
            <a:r>
              <a:rPr lang="en-US" sz="2600">
                <a:solidFill>
                  <a:srgbClr val="FFFFFF"/>
                </a:solidFill>
                <a:latin typeface="Body Text"/>
              </a:rPr>
              <a:t>Easy add to cart with one click item </a:t>
            </a:r>
          </a:p>
          <a:p>
            <a:pPr algn="just" marL="561341" indent="-280670" lvl="1">
              <a:lnSpc>
                <a:spcPts val="4160"/>
              </a:lnSpc>
              <a:buFont typeface="Arial"/>
              <a:buChar char="•"/>
            </a:pPr>
            <a:r>
              <a:rPr lang="en-US" sz="2600">
                <a:solidFill>
                  <a:srgbClr val="FFFFFF"/>
                </a:solidFill>
                <a:latin typeface="Body Text"/>
              </a:rPr>
              <a:t>User Management</a:t>
            </a:r>
          </a:p>
          <a:p>
            <a:pPr algn="just" marL="561341" indent="-280670" lvl="1">
              <a:lnSpc>
                <a:spcPts val="4160"/>
              </a:lnSpc>
              <a:buFont typeface="Arial"/>
              <a:buChar char="•"/>
            </a:pPr>
            <a:r>
              <a:rPr lang="en-US" sz="2600">
                <a:solidFill>
                  <a:srgbClr val="FFFFFF"/>
                </a:solidFill>
                <a:latin typeface="Body Text"/>
              </a:rPr>
              <a:t>Company/Cafe’s Management </a:t>
            </a:r>
          </a:p>
          <a:p>
            <a:pPr algn="just" marL="561341" indent="-280670" lvl="1">
              <a:lnSpc>
                <a:spcPts val="4160"/>
              </a:lnSpc>
              <a:buFont typeface="Arial"/>
              <a:buChar char="•"/>
            </a:pPr>
            <a:r>
              <a:rPr lang="en-US" sz="2600">
                <a:solidFill>
                  <a:srgbClr val="FFFFFF"/>
                </a:solidFill>
                <a:latin typeface="Body Text"/>
              </a:rPr>
              <a:t>User Menu </a:t>
            </a:r>
          </a:p>
          <a:p>
            <a:pPr algn="just" marL="561341" indent="-280670" lvl="1">
              <a:lnSpc>
                <a:spcPts val="4160"/>
              </a:lnSpc>
              <a:buFont typeface="Arial"/>
              <a:buChar char="•"/>
            </a:pPr>
            <a:r>
              <a:rPr lang="en-US" sz="2600">
                <a:solidFill>
                  <a:srgbClr val="FFFFFF"/>
                </a:solidFill>
                <a:latin typeface="Body Text"/>
              </a:rPr>
              <a:t>Manage Orders </a:t>
            </a:r>
          </a:p>
          <a:p>
            <a:pPr algn="just" marL="561341" indent="-280670" lvl="1">
              <a:lnSpc>
                <a:spcPts val="4160"/>
              </a:lnSpc>
              <a:buFont typeface="Arial"/>
              <a:buChar char="•"/>
            </a:pPr>
            <a:r>
              <a:rPr lang="en-US" sz="2600">
                <a:solidFill>
                  <a:srgbClr val="FFFFFF"/>
                </a:solidFill>
                <a:latin typeface="Body Text"/>
              </a:rPr>
              <a:t>Shop/Cafe Selection</a:t>
            </a:r>
          </a:p>
          <a:p>
            <a:pPr algn="just" marL="561341" indent="-280670" lvl="1">
              <a:lnSpc>
                <a:spcPts val="4160"/>
              </a:lnSpc>
              <a:buFont typeface="Arial"/>
              <a:buChar char="•"/>
            </a:pPr>
            <a:r>
              <a:rPr lang="en-US" sz="2600">
                <a:solidFill>
                  <a:srgbClr val="FFFFFF"/>
                </a:solidFill>
                <a:latin typeface="Body Text"/>
              </a:rPr>
              <a:t>Notification Management</a:t>
            </a:r>
          </a:p>
          <a:p>
            <a:pPr algn="just" marL="561341" indent="-280670" lvl="1">
              <a:lnSpc>
                <a:spcPts val="4160"/>
              </a:lnSpc>
              <a:buFont typeface="Arial"/>
              <a:buChar char="•"/>
            </a:pPr>
            <a:r>
              <a:rPr lang="en-US" sz="2600">
                <a:solidFill>
                  <a:srgbClr val="FFFFFF"/>
                </a:solidFill>
                <a:latin typeface="Body Text"/>
              </a:rPr>
              <a:t>Order Management</a:t>
            </a:r>
          </a:p>
          <a:p>
            <a:pPr algn="just" marL="561341" indent="-280670" lvl="1">
              <a:lnSpc>
                <a:spcPts val="4160"/>
              </a:lnSpc>
              <a:buFont typeface="Arial"/>
              <a:buChar char="•"/>
            </a:pPr>
            <a:r>
              <a:rPr lang="en-US" sz="2600">
                <a:solidFill>
                  <a:srgbClr val="FFFFFF"/>
                </a:solidFill>
                <a:latin typeface="Body Text"/>
              </a:rPr>
              <a:t>Order Recommendation</a:t>
            </a:r>
          </a:p>
          <a:p>
            <a:pPr algn="just">
              <a:lnSpc>
                <a:spcPts val="1792"/>
              </a:lnSpc>
              <a:spcBef>
                <a:spcPct val="0"/>
              </a:spcBef>
            </a:pPr>
          </a:p>
        </p:txBody>
      </p:sp>
      <p:sp>
        <p:nvSpPr>
          <p:cNvPr name="Freeform 5" id="5"/>
          <p:cNvSpPr/>
          <p:nvPr/>
        </p:nvSpPr>
        <p:spPr>
          <a:xfrm flipH="false" flipV="false" rot="0">
            <a:off x="630492" y="8421387"/>
            <a:ext cx="1816170" cy="1216834"/>
          </a:xfrm>
          <a:custGeom>
            <a:avLst/>
            <a:gdLst/>
            <a:ahLst/>
            <a:cxnLst/>
            <a:rect r="r" b="b" t="t" l="l"/>
            <a:pathLst>
              <a:path h="1216834" w="1816170">
                <a:moveTo>
                  <a:pt x="0" y="0"/>
                </a:moveTo>
                <a:lnTo>
                  <a:pt x="1816171" y="0"/>
                </a:lnTo>
                <a:lnTo>
                  <a:pt x="1816171" y="1216835"/>
                </a:lnTo>
                <a:lnTo>
                  <a:pt x="0" y="1216835"/>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590675"/>
            <a:ext cx="18422794"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790699" y="5910264"/>
            <a:ext cx="8629653" cy="0"/>
          </a:xfrm>
          <a:prstGeom prst="line">
            <a:avLst/>
          </a:prstGeom>
          <a:ln cap="flat" w="9525">
            <a:solidFill>
              <a:srgbClr val="000000"/>
            </a:solidFill>
            <a:prstDash val="solid"/>
            <a:headEnd type="none" len="sm" w="sm"/>
            <a:tailEnd type="none" len="sm" w="sm"/>
          </a:ln>
        </p:spPr>
      </p:sp>
      <p:sp>
        <p:nvSpPr>
          <p:cNvPr name="AutoShape 4" id="4"/>
          <p:cNvSpPr/>
          <p:nvPr/>
        </p:nvSpPr>
        <p:spPr>
          <a:xfrm rot="5400000">
            <a:off x="7858124" y="5938839"/>
            <a:ext cx="8686803" cy="0"/>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15895121" y="229783"/>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2"/>
            <a:stretch>
              <a:fillRect l="0" t="0" r="0" b="0"/>
            </a:stretch>
          </a:blipFill>
        </p:spPr>
      </p:sp>
      <p:sp>
        <p:nvSpPr>
          <p:cNvPr name="Freeform 6" id="6"/>
          <p:cNvSpPr/>
          <p:nvPr/>
        </p:nvSpPr>
        <p:spPr>
          <a:xfrm flipH="false" flipV="false" rot="0">
            <a:off x="1188944" y="1721351"/>
            <a:ext cx="3749769" cy="6668892"/>
          </a:xfrm>
          <a:custGeom>
            <a:avLst/>
            <a:gdLst/>
            <a:ahLst/>
            <a:cxnLst/>
            <a:rect r="r" b="b" t="t" l="l"/>
            <a:pathLst>
              <a:path h="6668892" w="3749769">
                <a:moveTo>
                  <a:pt x="0" y="0"/>
                </a:moveTo>
                <a:lnTo>
                  <a:pt x="3749768" y="0"/>
                </a:lnTo>
                <a:lnTo>
                  <a:pt x="3749768" y="6668892"/>
                </a:lnTo>
                <a:lnTo>
                  <a:pt x="0" y="6668892"/>
                </a:lnTo>
                <a:lnTo>
                  <a:pt x="0" y="0"/>
                </a:lnTo>
                <a:close/>
              </a:path>
            </a:pathLst>
          </a:custGeom>
          <a:blipFill>
            <a:blip r:embed="rId3"/>
            <a:stretch>
              <a:fillRect l="0" t="0" r="0" b="0"/>
            </a:stretch>
          </a:blipFill>
        </p:spPr>
      </p:sp>
      <p:sp>
        <p:nvSpPr>
          <p:cNvPr name="Freeform 7" id="7"/>
          <p:cNvSpPr/>
          <p:nvPr/>
        </p:nvSpPr>
        <p:spPr>
          <a:xfrm flipH="false" flipV="false" rot="0">
            <a:off x="7119837" y="1771650"/>
            <a:ext cx="3837865" cy="6618593"/>
          </a:xfrm>
          <a:custGeom>
            <a:avLst/>
            <a:gdLst/>
            <a:ahLst/>
            <a:cxnLst/>
            <a:rect r="r" b="b" t="t" l="l"/>
            <a:pathLst>
              <a:path h="6618593" w="3837865">
                <a:moveTo>
                  <a:pt x="0" y="0"/>
                </a:moveTo>
                <a:lnTo>
                  <a:pt x="3837865" y="0"/>
                </a:lnTo>
                <a:lnTo>
                  <a:pt x="3837865" y="6618593"/>
                </a:lnTo>
                <a:lnTo>
                  <a:pt x="0" y="6618593"/>
                </a:lnTo>
                <a:lnTo>
                  <a:pt x="0" y="0"/>
                </a:lnTo>
                <a:close/>
              </a:path>
            </a:pathLst>
          </a:custGeom>
          <a:blipFill>
            <a:blip r:embed="rId4"/>
            <a:stretch>
              <a:fillRect l="0" t="0" r="0" b="0"/>
            </a:stretch>
          </a:blipFill>
        </p:spPr>
      </p:sp>
      <p:sp>
        <p:nvSpPr>
          <p:cNvPr name="Freeform 8" id="8"/>
          <p:cNvSpPr/>
          <p:nvPr/>
        </p:nvSpPr>
        <p:spPr>
          <a:xfrm flipH="false" flipV="false" rot="0">
            <a:off x="13177837" y="1721351"/>
            <a:ext cx="3851553" cy="6668892"/>
          </a:xfrm>
          <a:custGeom>
            <a:avLst/>
            <a:gdLst/>
            <a:ahLst/>
            <a:cxnLst/>
            <a:rect r="r" b="b" t="t" l="l"/>
            <a:pathLst>
              <a:path h="6668892" w="3851553">
                <a:moveTo>
                  <a:pt x="0" y="0"/>
                </a:moveTo>
                <a:lnTo>
                  <a:pt x="3851553" y="0"/>
                </a:lnTo>
                <a:lnTo>
                  <a:pt x="3851553" y="6668892"/>
                </a:lnTo>
                <a:lnTo>
                  <a:pt x="0" y="6668892"/>
                </a:lnTo>
                <a:lnTo>
                  <a:pt x="0" y="0"/>
                </a:lnTo>
                <a:close/>
              </a:path>
            </a:pathLst>
          </a:custGeom>
          <a:blipFill>
            <a:blip r:embed="rId5"/>
            <a:stretch>
              <a:fillRect l="0" t="0" r="0" b="0"/>
            </a:stretch>
          </a:blipFill>
        </p:spPr>
      </p:sp>
      <p:sp>
        <p:nvSpPr>
          <p:cNvPr name="TextBox 9" id="9"/>
          <p:cNvSpPr txBox="true"/>
          <p:nvPr/>
        </p:nvSpPr>
        <p:spPr>
          <a:xfrm rot="0">
            <a:off x="1028700" y="204787"/>
            <a:ext cx="9829295" cy="1219200"/>
          </a:xfrm>
          <a:prstGeom prst="rect">
            <a:avLst/>
          </a:prstGeom>
        </p:spPr>
        <p:txBody>
          <a:bodyPr anchor="t" rtlCol="false" tIns="0" lIns="0" bIns="0" rIns="0">
            <a:spAutoFit/>
          </a:bodyPr>
          <a:lstStyle/>
          <a:p>
            <a:pPr>
              <a:lnSpc>
                <a:spcPts val="8399"/>
              </a:lnSpc>
            </a:pPr>
            <a:r>
              <a:rPr lang="en-US" sz="6999">
                <a:solidFill>
                  <a:srgbClr val="1C2120"/>
                </a:solidFill>
                <a:latin typeface="Heading Now 71-78"/>
              </a:rPr>
              <a:t>Results</a:t>
            </a:r>
          </a:p>
        </p:txBody>
      </p:sp>
      <p:grpSp>
        <p:nvGrpSpPr>
          <p:cNvPr name="Group 10" id="10"/>
          <p:cNvGrpSpPr/>
          <p:nvPr/>
        </p:nvGrpSpPr>
        <p:grpSpPr>
          <a:xfrm rot="0">
            <a:off x="835238" y="8511394"/>
            <a:ext cx="4584125" cy="1169961"/>
            <a:chOff x="0" y="0"/>
            <a:chExt cx="6112166" cy="1559948"/>
          </a:xfrm>
        </p:grpSpPr>
        <p:sp>
          <p:nvSpPr>
            <p:cNvPr name="TextBox 11" id="11"/>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Home Page</a:t>
              </a:r>
            </a:p>
          </p:txBody>
        </p:sp>
        <p:sp>
          <p:nvSpPr>
            <p:cNvPr name="TextBox 12" id="12"/>
            <p:cNvSpPr txBox="true"/>
            <p:nvPr/>
          </p:nvSpPr>
          <p:spPr>
            <a:xfrm rot="0">
              <a:off x="0" y="1110157"/>
              <a:ext cx="6112166" cy="4497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Home page displays food category.to</a:t>
              </a:r>
              <a:r>
                <a:rPr lang="en-US" sz="2000">
                  <a:solidFill>
                    <a:srgbClr val="1C2120"/>
                  </a:solidFill>
                  <a:latin typeface="Body Text"/>
                </a:rPr>
                <a:t> </a:t>
              </a:r>
            </a:p>
          </p:txBody>
        </p:sp>
      </p:grpSp>
      <p:grpSp>
        <p:nvGrpSpPr>
          <p:cNvPr name="Group 13" id="13"/>
          <p:cNvGrpSpPr/>
          <p:nvPr/>
        </p:nvGrpSpPr>
        <p:grpSpPr>
          <a:xfrm rot="0">
            <a:off x="6861463" y="8492344"/>
            <a:ext cx="4584125" cy="1169961"/>
            <a:chOff x="0" y="0"/>
            <a:chExt cx="6112166" cy="1559948"/>
          </a:xfrm>
        </p:grpSpPr>
        <p:sp>
          <p:nvSpPr>
            <p:cNvPr name="TextBox 14" id="14"/>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Sign Up Page</a:t>
              </a:r>
            </a:p>
          </p:txBody>
        </p:sp>
        <p:sp>
          <p:nvSpPr>
            <p:cNvPr name="TextBox 15" id="15"/>
            <p:cNvSpPr txBox="true"/>
            <p:nvPr/>
          </p:nvSpPr>
          <p:spPr>
            <a:xfrm rot="0">
              <a:off x="0" y="1110157"/>
              <a:ext cx="6112166" cy="4497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Sign up using your credential. </a:t>
              </a:r>
            </a:p>
          </p:txBody>
        </p:sp>
      </p:grpSp>
      <p:grpSp>
        <p:nvGrpSpPr>
          <p:cNvPr name="Group 16" id="16"/>
          <p:cNvGrpSpPr/>
          <p:nvPr/>
        </p:nvGrpSpPr>
        <p:grpSpPr>
          <a:xfrm rot="0">
            <a:off x="12675175" y="8492344"/>
            <a:ext cx="4584125" cy="1169961"/>
            <a:chOff x="0" y="0"/>
            <a:chExt cx="6112166" cy="1559948"/>
          </a:xfrm>
        </p:grpSpPr>
        <p:sp>
          <p:nvSpPr>
            <p:cNvPr name="TextBox 17" id="17"/>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Sign In Page</a:t>
              </a:r>
            </a:p>
          </p:txBody>
        </p:sp>
        <p:sp>
          <p:nvSpPr>
            <p:cNvPr name="TextBox 18" id="18"/>
            <p:cNvSpPr txBox="true"/>
            <p:nvPr/>
          </p:nvSpPr>
          <p:spPr>
            <a:xfrm rot="0">
              <a:off x="0" y="1110157"/>
              <a:ext cx="6112166" cy="4497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Sign in based on your email.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590675"/>
            <a:ext cx="18422794"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790699" y="5910264"/>
            <a:ext cx="8629653" cy="0"/>
          </a:xfrm>
          <a:prstGeom prst="line">
            <a:avLst/>
          </a:prstGeom>
          <a:ln cap="flat" w="9525">
            <a:solidFill>
              <a:srgbClr val="000000"/>
            </a:solidFill>
            <a:prstDash val="solid"/>
            <a:headEnd type="none" len="sm" w="sm"/>
            <a:tailEnd type="none" len="sm" w="sm"/>
          </a:ln>
        </p:spPr>
      </p:sp>
      <p:sp>
        <p:nvSpPr>
          <p:cNvPr name="AutoShape 4" id="4"/>
          <p:cNvSpPr/>
          <p:nvPr/>
        </p:nvSpPr>
        <p:spPr>
          <a:xfrm rot="5400000">
            <a:off x="7858124" y="5938839"/>
            <a:ext cx="8686803" cy="0"/>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15895121" y="229783"/>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2"/>
            <a:stretch>
              <a:fillRect l="0" t="0" r="0" b="0"/>
            </a:stretch>
          </a:blipFill>
        </p:spPr>
      </p:sp>
      <p:sp>
        <p:nvSpPr>
          <p:cNvPr name="Freeform 6" id="6"/>
          <p:cNvSpPr/>
          <p:nvPr/>
        </p:nvSpPr>
        <p:spPr>
          <a:xfrm flipH="false" flipV="false" rot="0">
            <a:off x="1190625" y="1771650"/>
            <a:ext cx="3477031" cy="6739744"/>
          </a:xfrm>
          <a:custGeom>
            <a:avLst/>
            <a:gdLst/>
            <a:ahLst/>
            <a:cxnLst/>
            <a:rect r="r" b="b" t="t" l="l"/>
            <a:pathLst>
              <a:path h="6739744" w="3477031">
                <a:moveTo>
                  <a:pt x="0" y="0"/>
                </a:moveTo>
                <a:lnTo>
                  <a:pt x="3477031" y="0"/>
                </a:lnTo>
                <a:lnTo>
                  <a:pt x="3477031" y="6739744"/>
                </a:lnTo>
                <a:lnTo>
                  <a:pt x="0" y="6739744"/>
                </a:lnTo>
                <a:lnTo>
                  <a:pt x="0" y="0"/>
                </a:lnTo>
                <a:close/>
              </a:path>
            </a:pathLst>
          </a:custGeom>
          <a:blipFill>
            <a:blip r:embed="rId3"/>
            <a:stretch>
              <a:fillRect l="0" t="-1826" r="-1793" b="-1826"/>
            </a:stretch>
          </a:blipFill>
        </p:spPr>
      </p:sp>
      <p:sp>
        <p:nvSpPr>
          <p:cNvPr name="Freeform 7" id="7"/>
          <p:cNvSpPr/>
          <p:nvPr/>
        </p:nvSpPr>
        <p:spPr>
          <a:xfrm flipH="false" flipV="false" rot="0">
            <a:off x="7175661" y="1771650"/>
            <a:ext cx="3863646" cy="6618593"/>
          </a:xfrm>
          <a:custGeom>
            <a:avLst/>
            <a:gdLst/>
            <a:ahLst/>
            <a:cxnLst/>
            <a:rect r="r" b="b" t="t" l="l"/>
            <a:pathLst>
              <a:path h="6618593" w="3863646">
                <a:moveTo>
                  <a:pt x="0" y="0"/>
                </a:moveTo>
                <a:lnTo>
                  <a:pt x="3863646" y="0"/>
                </a:lnTo>
                <a:lnTo>
                  <a:pt x="3863646" y="6618593"/>
                </a:lnTo>
                <a:lnTo>
                  <a:pt x="0" y="6618593"/>
                </a:lnTo>
                <a:lnTo>
                  <a:pt x="0" y="0"/>
                </a:lnTo>
                <a:close/>
              </a:path>
            </a:pathLst>
          </a:custGeom>
          <a:blipFill>
            <a:blip r:embed="rId4"/>
            <a:stretch>
              <a:fillRect l="0" t="0" r="0" b="0"/>
            </a:stretch>
          </a:blipFill>
        </p:spPr>
      </p:sp>
      <p:sp>
        <p:nvSpPr>
          <p:cNvPr name="Freeform 8" id="8"/>
          <p:cNvSpPr/>
          <p:nvPr/>
        </p:nvSpPr>
        <p:spPr>
          <a:xfrm flipH="false" flipV="false" rot="0">
            <a:off x="13421687" y="1771650"/>
            <a:ext cx="3091101" cy="6618593"/>
          </a:xfrm>
          <a:custGeom>
            <a:avLst/>
            <a:gdLst/>
            <a:ahLst/>
            <a:cxnLst/>
            <a:rect r="r" b="b" t="t" l="l"/>
            <a:pathLst>
              <a:path h="6618593" w="3091101">
                <a:moveTo>
                  <a:pt x="0" y="0"/>
                </a:moveTo>
                <a:lnTo>
                  <a:pt x="3091101" y="0"/>
                </a:lnTo>
                <a:lnTo>
                  <a:pt x="3091101" y="6618593"/>
                </a:lnTo>
                <a:lnTo>
                  <a:pt x="0" y="6618593"/>
                </a:lnTo>
                <a:lnTo>
                  <a:pt x="0" y="0"/>
                </a:lnTo>
                <a:close/>
              </a:path>
            </a:pathLst>
          </a:custGeom>
          <a:blipFill>
            <a:blip r:embed="rId5"/>
            <a:stretch>
              <a:fillRect l="-13192" t="-5669" r="-93259" b="-4570"/>
            </a:stretch>
          </a:blipFill>
        </p:spPr>
      </p:sp>
      <p:sp>
        <p:nvSpPr>
          <p:cNvPr name="TextBox 9" id="9"/>
          <p:cNvSpPr txBox="true"/>
          <p:nvPr/>
        </p:nvSpPr>
        <p:spPr>
          <a:xfrm rot="0">
            <a:off x="1028700" y="204787"/>
            <a:ext cx="9829295" cy="1219200"/>
          </a:xfrm>
          <a:prstGeom prst="rect">
            <a:avLst/>
          </a:prstGeom>
        </p:spPr>
        <p:txBody>
          <a:bodyPr anchor="t" rtlCol="false" tIns="0" lIns="0" bIns="0" rIns="0">
            <a:spAutoFit/>
          </a:bodyPr>
          <a:lstStyle/>
          <a:p>
            <a:pPr>
              <a:lnSpc>
                <a:spcPts val="8399"/>
              </a:lnSpc>
            </a:pPr>
            <a:r>
              <a:rPr lang="en-US" sz="6999">
                <a:solidFill>
                  <a:srgbClr val="1C2120"/>
                </a:solidFill>
                <a:latin typeface="Heading Now 71-78"/>
              </a:rPr>
              <a:t>Results (cont.)</a:t>
            </a:r>
          </a:p>
        </p:txBody>
      </p:sp>
      <p:grpSp>
        <p:nvGrpSpPr>
          <p:cNvPr name="Group 10" id="10"/>
          <p:cNvGrpSpPr/>
          <p:nvPr/>
        </p:nvGrpSpPr>
        <p:grpSpPr>
          <a:xfrm rot="0">
            <a:off x="764163" y="8568544"/>
            <a:ext cx="4584125" cy="1522386"/>
            <a:chOff x="0" y="0"/>
            <a:chExt cx="6112166" cy="2029848"/>
          </a:xfrm>
        </p:grpSpPr>
        <p:sp>
          <p:nvSpPr>
            <p:cNvPr name="TextBox 11" id="11"/>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Recommended food page</a:t>
              </a:r>
            </a:p>
          </p:txBody>
        </p:sp>
        <p:sp>
          <p:nvSpPr>
            <p:cNvPr name="TextBox 12" id="12"/>
            <p:cNvSpPr txBox="true"/>
            <p:nvPr/>
          </p:nvSpPr>
          <p:spPr>
            <a:xfrm rot="0">
              <a:off x="0" y="1110157"/>
              <a:ext cx="6112166" cy="9196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This page comes from the home page and you can add the item to the cart</a:t>
              </a:r>
            </a:p>
          </p:txBody>
        </p:sp>
      </p:grpSp>
      <p:grpSp>
        <p:nvGrpSpPr>
          <p:cNvPr name="Group 13" id="13"/>
          <p:cNvGrpSpPr/>
          <p:nvPr/>
        </p:nvGrpSpPr>
        <p:grpSpPr>
          <a:xfrm rot="0">
            <a:off x="6861463" y="8492344"/>
            <a:ext cx="4584125" cy="1169961"/>
            <a:chOff x="0" y="0"/>
            <a:chExt cx="6112166" cy="1559948"/>
          </a:xfrm>
        </p:grpSpPr>
        <p:sp>
          <p:nvSpPr>
            <p:cNvPr name="TextBox 14" id="14"/>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Update Address Page</a:t>
              </a:r>
            </a:p>
          </p:txBody>
        </p:sp>
        <p:sp>
          <p:nvSpPr>
            <p:cNvPr name="TextBox 15" id="15"/>
            <p:cNvSpPr txBox="true"/>
            <p:nvPr/>
          </p:nvSpPr>
          <p:spPr>
            <a:xfrm rot="0">
              <a:off x="0" y="1110157"/>
              <a:ext cx="6112166" cy="4497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You can update your address here.</a:t>
              </a:r>
            </a:p>
          </p:txBody>
        </p:sp>
      </p:grpSp>
      <p:grpSp>
        <p:nvGrpSpPr>
          <p:cNvPr name="Group 16" id="16"/>
          <p:cNvGrpSpPr/>
          <p:nvPr/>
        </p:nvGrpSpPr>
        <p:grpSpPr>
          <a:xfrm rot="0">
            <a:off x="12675175" y="8492344"/>
            <a:ext cx="4584125" cy="1169961"/>
            <a:chOff x="0" y="0"/>
            <a:chExt cx="6112166" cy="1559948"/>
          </a:xfrm>
        </p:grpSpPr>
        <p:sp>
          <p:nvSpPr>
            <p:cNvPr name="TextBox 17" id="17"/>
            <p:cNvSpPr txBox="true"/>
            <p:nvPr/>
          </p:nvSpPr>
          <p:spPr>
            <a:xfrm rot="0">
              <a:off x="0" y="-47625"/>
              <a:ext cx="6112166" cy="530225"/>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1C2120"/>
                  </a:solidFill>
                  <a:latin typeface="Heading Now 71-78"/>
                </a:rPr>
                <a:t>Account page</a:t>
              </a:r>
            </a:p>
          </p:txBody>
        </p:sp>
        <p:sp>
          <p:nvSpPr>
            <p:cNvPr name="TextBox 18" id="18"/>
            <p:cNvSpPr txBox="true"/>
            <p:nvPr/>
          </p:nvSpPr>
          <p:spPr>
            <a:xfrm rot="0">
              <a:off x="0" y="1110157"/>
              <a:ext cx="6112166" cy="449792"/>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1C2120"/>
                  </a:solidFill>
                  <a:latin typeface="Body Text"/>
                </a:rPr>
                <a:t>Your personal information is here.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C744"/>
        </a:solidFill>
      </p:bgPr>
    </p:bg>
    <p:spTree>
      <p:nvGrpSpPr>
        <p:cNvPr id="1" name=""/>
        <p:cNvGrpSpPr/>
        <p:nvPr/>
      </p:nvGrpSpPr>
      <p:grpSpPr>
        <a:xfrm>
          <a:off x="0" y="0"/>
          <a:ext cx="0" cy="0"/>
          <a:chOff x="0" y="0"/>
          <a:chExt cx="0" cy="0"/>
        </a:xfrm>
      </p:grpSpPr>
      <p:sp>
        <p:nvSpPr>
          <p:cNvPr name="TextBox 2" id="2"/>
          <p:cNvSpPr txBox="true"/>
          <p:nvPr/>
        </p:nvSpPr>
        <p:spPr>
          <a:xfrm rot="0">
            <a:off x="4746552" y="4107298"/>
            <a:ext cx="8794895" cy="1365250"/>
          </a:xfrm>
          <a:prstGeom prst="rect">
            <a:avLst/>
          </a:prstGeom>
        </p:spPr>
        <p:txBody>
          <a:bodyPr anchor="t" rtlCol="false" tIns="0" lIns="0" bIns="0" rIns="0">
            <a:spAutoFit/>
          </a:bodyPr>
          <a:lstStyle/>
          <a:p>
            <a:pPr algn="ctr">
              <a:lnSpc>
                <a:spcPts val="9800"/>
              </a:lnSpc>
            </a:pPr>
            <a:r>
              <a:rPr lang="en-US" sz="7000">
                <a:solidFill>
                  <a:srgbClr val="1C2120"/>
                </a:solidFill>
                <a:latin typeface="Heading Now 71-78"/>
              </a:rPr>
              <a:t>Thanks</a:t>
            </a:r>
          </a:p>
        </p:txBody>
      </p:sp>
      <p:sp>
        <p:nvSpPr>
          <p:cNvPr name="TextBox 3" id="3"/>
          <p:cNvSpPr txBox="true"/>
          <p:nvPr/>
        </p:nvSpPr>
        <p:spPr>
          <a:xfrm rot="0">
            <a:off x="4746552" y="5680210"/>
            <a:ext cx="8794895" cy="489585"/>
          </a:xfrm>
          <a:prstGeom prst="rect">
            <a:avLst/>
          </a:prstGeom>
        </p:spPr>
        <p:txBody>
          <a:bodyPr anchor="t" rtlCol="false" tIns="0" lIns="0" bIns="0" rIns="0">
            <a:spAutoFit/>
          </a:bodyPr>
          <a:lstStyle/>
          <a:p>
            <a:pPr algn="ctr">
              <a:lnSpc>
                <a:spcPts val="3600"/>
              </a:lnSpc>
            </a:pPr>
            <a:r>
              <a:rPr lang="en-US" sz="2400">
                <a:solidFill>
                  <a:srgbClr val="1C2120"/>
                </a:solidFill>
                <a:latin typeface="Heading Now 71-78"/>
              </a:rPr>
              <a:t>Thank you for listening!</a:t>
            </a:r>
          </a:p>
        </p:txBody>
      </p:sp>
      <p:sp>
        <p:nvSpPr>
          <p:cNvPr name="AutoShape 4" id="4"/>
          <p:cNvSpPr/>
          <p:nvPr/>
        </p:nvSpPr>
        <p:spPr>
          <a:xfrm rot="0">
            <a:off x="0" y="2445908"/>
            <a:ext cx="18374599" cy="0"/>
          </a:xfrm>
          <a:prstGeom prst="line">
            <a:avLst/>
          </a:prstGeom>
          <a:ln cap="flat" w="9525">
            <a:solidFill>
              <a:srgbClr val="000000"/>
            </a:solidFill>
            <a:prstDash val="solid"/>
            <a:headEnd type="none" len="sm" w="sm"/>
            <a:tailEnd type="none" len="sm" w="sm"/>
          </a:ln>
        </p:spPr>
      </p:sp>
      <p:sp>
        <p:nvSpPr>
          <p:cNvPr name="AutoShape 5" id="5"/>
          <p:cNvSpPr/>
          <p:nvPr/>
        </p:nvSpPr>
        <p:spPr>
          <a:xfrm rot="0">
            <a:off x="0" y="8468212"/>
            <a:ext cx="18374599" cy="0"/>
          </a:xfrm>
          <a:prstGeom prst="line">
            <a:avLst/>
          </a:prstGeom>
          <a:ln cap="flat" w="9525">
            <a:solidFill>
              <a:srgbClr val="000000"/>
            </a:solidFill>
            <a:prstDash val="solid"/>
            <a:headEnd type="none" len="sm" w="sm"/>
            <a:tailEnd type="none" len="sm" w="sm"/>
          </a:ln>
        </p:spPr>
      </p:sp>
      <p:sp>
        <p:nvSpPr>
          <p:cNvPr name="Freeform 6" id="6"/>
          <p:cNvSpPr/>
          <p:nvPr/>
        </p:nvSpPr>
        <p:spPr>
          <a:xfrm flipH="false" flipV="false" rot="0">
            <a:off x="8125351" y="689521"/>
            <a:ext cx="2123898" cy="1423012"/>
          </a:xfrm>
          <a:custGeom>
            <a:avLst/>
            <a:gdLst/>
            <a:ahLst/>
            <a:cxnLst/>
            <a:rect r="r" b="b" t="t" l="l"/>
            <a:pathLst>
              <a:path h="1423012" w="2123898">
                <a:moveTo>
                  <a:pt x="0" y="0"/>
                </a:moveTo>
                <a:lnTo>
                  <a:pt x="2123898" y="0"/>
                </a:lnTo>
                <a:lnTo>
                  <a:pt x="2123898" y="1423012"/>
                </a:lnTo>
                <a:lnTo>
                  <a:pt x="0" y="142301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3078718" y="5138738"/>
            <a:ext cx="10287000" cy="0"/>
          </a:xfrm>
          <a:prstGeom prst="line">
            <a:avLst/>
          </a:prstGeom>
          <a:ln cap="flat" w="9525">
            <a:solidFill>
              <a:srgbClr val="000000"/>
            </a:solidFill>
            <a:prstDash val="solid"/>
            <a:headEnd type="none" len="sm" w="sm"/>
            <a:tailEnd type="none" len="sm" w="sm"/>
          </a:ln>
        </p:spPr>
      </p:sp>
      <p:sp>
        <p:nvSpPr>
          <p:cNvPr name="AutoShape 3" id="3"/>
          <p:cNvSpPr/>
          <p:nvPr/>
        </p:nvSpPr>
        <p:spPr>
          <a:xfrm rot="0">
            <a:off x="0" y="1992285"/>
            <a:ext cx="8226981" cy="0"/>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0" y="3381815"/>
            <a:ext cx="8084106" cy="7485697"/>
          </a:xfrm>
          <a:custGeom>
            <a:avLst/>
            <a:gdLst/>
            <a:ahLst/>
            <a:cxnLst/>
            <a:rect r="r" b="b" t="t" l="l"/>
            <a:pathLst>
              <a:path h="7485697" w="8084106">
                <a:moveTo>
                  <a:pt x="0" y="0"/>
                </a:moveTo>
                <a:lnTo>
                  <a:pt x="8084106" y="0"/>
                </a:lnTo>
                <a:lnTo>
                  <a:pt x="8084106" y="7485697"/>
                </a:lnTo>
                <a:lnTo>
                  <a:pt x="0" y="7485697"/>
                </a:lnTo>
                <a:lnTo>
                  <a:pt x="0" y="0"/>
                </a:lnTo>
                <a:close/>
              </a:path>
            </a:pathLst>
          </a:custGeom>
          <a:blipFill>
            <a:blip r:embed="rId2"/>
            <a:stretch>
              <a:fillRect l="0" t="-12107" r="-3809" b="0"/>
            </a:stretch>
          </a:blipFill>
        </p:spPr>
      </p:sp>
      <p:sp>
        <p:nvSpPr>
          <p:cNvPr name="TextBox 5" id="5"/>
          <p:cNvSpPr txBox="true"/>
          <p:nvPr/>
        </p:nvSpPr>
        <p:spPr>
          <a:xfrm rot="0">
            <a:off x="1028700" y="2175363"/>
            <a:ext cx="5850934" cy="12382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1C2120"/>
                </a:solidFill>
                <a:latin typeface="Heading Now 71-78"/>
              </a:rPr>
              <a:t>Overview</a:t>
            </a:r>
          </a:p>
        </p:txBody>
      </p:sp>
      <p:sp>
        <p:nvSpPr>
          <p:cNvPr name="TextBox 6" id="6"/>
          <p:cNvSpPr txBox="true"/>
          <p:nvPr/>
        </p:nvSpPr>
        <p:spPr>
          <a:xfrm rot="0">
            <a:off x="8678836" y="1573294"/>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hlinkClick r:id="rId3" action="ppaction://hlinksldjump"/>
              </a:rPr>
              <a:t>Introduction</a:t>
            </a:r>
          </a:p>
        </p:txBody>
      </p:sp>
      <p:sp>
        <p:nvSpPr>
          <p:cNvPr name="TextBox 7" id="7"/>
          <p:cNvSpPr txBox="true"/>
          <p:nvPr/>
        </p:nvSpPr>
        <p:spPr>
          <a:xfrm rot="0">
            <a:off x="8678836" y="2366100"/>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Statement of the Problem</a:t>
            </a:r>
          </a:p>
        </p:txBody>
      </p:sp>
      <p:sp>
        <p:nvSpPr>
          <p:cNvPr name="TextBox 8" id="8"/>
          <p:cNvSpPr txBox="true"/>
          <p:nvPr/>
        </p:nvSpPr>
        <p:spPr>
          <a:xfrm rot="0">
            <a:off x="8678836" y="3158905"/>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Goal &amp; Objectives</a:t>
            </a:r>
          </a:p>
        </p:txBody>
      </p:sp>
      <p:sp>
        <p:nvSpPr>
          <p:cNvPr name="TextBox 9" id="9"/>
          <p:cNvSpPr txBox="true"/>
          <p:nvPr/>
        </p:nvSpPr>
        <p:spPr>
          <a:xfrm rot="0">
            <a:off x="8678836" y="3950328"/>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Architecture Diagram</a:t>
            </a:r>
          </a:p>
        </p:txBody>
      </p:sp>
      <p:sp>
        <p:nvSpPr>
          <p:cNvPr name="TextBox 10" id="10"/>
          <p:cNvSpPr txBox="true"/>
          <p:nvPr/>
        </p:nvSpPr>
        <p:spPr>
          <a:xfrm rot="0">
            <a:off x="8678836" y="5463833"/>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High Level System Component</a:t>
            </a:r>
          </a:p>
        </p:txBody>
      </p:sp>
      <p:sp>
        <p:nvSpPr>
          <p:cNvPr name="TextBox 11" id="11"/>
          <p:cNvSpPr txBox="true"/>
          <p:nvPr/>
        </p:nvSpPr>
        <p:spPr>
          <a:xfrm rot="0">
            <a:off x="8678836" y="7842250"/>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Results</a:t>
            </a:r>
          </a:p>
        </p:txBody>
      </p:sp>
      <p:sp>
        <p:nvSpPr>
          <p:cNvPr name="TextBox 12" id="12"/>
          <p:cNvSpPr txBox="true"/>
          <p:nvPr/>
        </p:nvSpPr>
        <p:spPr>
          <a:xfrm rot="0">
            <a:off x="8678836" y="7049444"/>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Feature/</a:t>
            </a:r>
            <a:r>
              <a:rPr lang="en-US" sz="3005">
                <a:solidFill>
                  <a:srgbClr val="1C2120"/>
                </a:solidFill>
                <a:latin typeface="Heading Now 71-78"/>
              </a:rPr>
              <a:t>Scope</a:t>
            </a:r>
            <a:r>
              <a:rPr lang="en-US" sz="3005">
                <a:solidFill>
                  <a:srgbClr val="1C2120"/>
                </a:solidFill>
                <a:latin typeface="Heading Now 71-78"/>
              </a:rPr>
              <a:t> of the App</a:t>
            </a:r>
          </a:p>
        </p:txBody>
      </p:sp>
      <p:sp>
        <p:nvSpPr>
          <p:cNvPr name="TextBox 13" id="13"/>
          <p:cNvSpPr txBox="true"/>
          <p:nvPr/>
        </p:nvSpPr>
        <p:spPr>
          <a:xfrm rot="0">
            <a:off x="8678836" y="6256638"/>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Tools and Technologies</a:t>
            </a:r>
          </a:p>
        </p:txBody>
      </p:sp>
      <p:sp>
        <p:nvSpPr>
          <p:cNvPr name="Freeform 14" id="14"/>
          <p:cNvSpPr/>
          <p:nvPr/>
        </p:nvSpPr>
        <p:spPr>
          <a:xfrm flipH="false" flipV="false" rot="0">
            <a:off x="1028700" y="444912"/>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4"/>
            <a:stretch>
              <a:fillRect l="0" t="0" r="0" b="0"/>
            </a:stretch>
          </a:blipFill>
        </p:spPr>
      </p:sp>
      <p:sp>
        <p:nvSpPr>
          <p:cNvPr name="TextBox 15" id="15"/>
          <p:cNvSpPr txBox="true"/>
          <p:nvPr/>
        </p:nvSpPr>
        <p:spPr>
          <a:xfrm rot="0">
            <a:off x="8678836" y="4744517"/>
            <a:ext cx="10061019" cy="770948"/>
          </a:xfrm>
          <a:prstGeom prst="rect">
            <a:avLst/>
          </a:prstGeom>
        </p:spPr>
        <p:txBody>
          <a:bodyPr anchor="t" rtlCol="false" tIns="0" lIns="0" bIns="0" rIns="0">
            <a:spAutoFit/>
          </a:bodyPr>
          <a:lstStyle/>
          <a:p>
            <a:pPr marL="648926" indent="-324463" lvl="1">
              <a:lnSpc>
                <a:spcPts val="6011"/>
              </a:lnSpc>
              <a:buFont typeface="Arial"/>
              <a:buChar char="•"/>
            </a:pPr>
            <a:r>
              <a:rPr lang="en-US" sz="3005">
                <a:solidFill>
                  <a:srgbClr val="1C2120"/>
                </a:solidFill>
                <a:latin typeface="Heading Now 71-78"/>
              </a:rPr>
              <a:t>Data Flow Diagram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212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16386" y="909864"/>
            <a:ext cx="5442914" cy="7668237"/>
            <a:chOff x="0" y="0"/>
            <a:chExt cx="4507230" cy="6350000"/>
          </a:xfrm>
        </p:grpSpPr>
        <p:sp>
          <p:nvSpPr>
            <p:cNvPr name="Freeform 3" id="3"/>
            <p:cNvSpPr/>
            <p:nvPr/>
          </p:nvSpPr>
          <p:spPr>
            <a:xfrm flipH="false" flipV="false" rot="0">
              <a:off x="0" y="0"/>
              <a:ext cx="4505960" cy="6350000"/>
            </a:xfrm>
            <a:custGeom>
              <a:avLst/>
              <a:gdLst/>
              <a:ahLst/>
              <a:cxnLst/>
              <a:rect r="r" b="b" t="t" l="l"/>
              <a:pathLst>
                <a:path h="6350000" w="4505960">
                  <a:moveTo>
                    <a:pt x="0" y="561340"/>
                  </a:moveTo>
                  <a:lnTo>
                    <a:pt x="0" y="3961130"/>
                  </a:lnTo>
                  <a:cubicBezTo>
                    <a:pt x="0" y="4272280"/>
                    <a:pt x="252730" y="4523740"/>
                    <a:pt x="562610" y="4522470"/>
                  </a:cubicBezTo>
                  <a:lnTo>
                    <a:pt x="562610" y="4522470"/>
                  </a:lnTo>
                  <a:cubicBezTo>
                    <a:pt x="873760" y="4521200"/>
                    <a:pt x="1126490" y="4773930"/>
                    <a:pt x="1125220" y="5085080"/>
                  </a:cubicBezTo>
                  <a:lnTo>
                    <a:pt x="1123950" y="5787390"/>
                  </a:lnTo>
                  <a:cubicBezTo>
                    <a:pt x="1123950" y="6098540"/>
                    <a:pt x="1375410" y="6350000"/>
                    <a:pt x="1685290" y="6350000"/>
                  </a:cubicBezTo>
                  <a:lnTo>
                    <a:pt x="3944620" y="6350000"/>
                  </a:lnTo>
                  <a:cubicBezTo>
                    <a:pt x="4254500" y="6350000"/>
                    <a:pt x="4505960" y="6098540"/>
                    <a:pt x="4505960" y="5788660"/>
                  </a:cubicBezTo>
                  <a:lnTo>
                    <a:pt x="4505960" y="2679700"/>
                  </a:lnTo>
                  <a:cubicBezTo>
                    <a:pt x="4505960" y="2494280"/>
                    <a:pt x="4414520" y="2321560"/>
                    <a:pt x="4262120" y="2217420"/>
                  </a:cubicBezTo>
                  <a:lnTo>
                    <a:pt x="1184910" y="99060"/>
                  </a:lnTo>
                  <a:cubicBezTo>
                    <a:pt x="1090930" y="34290"/>
                    <a:pt x="980440" y="0"/>
                    <a:pt x="866140" y="0"/>
                  </a:cubicBezTo>
                  <a:lnTo>
                    <a:pt x="561340" y="0"/>
                  </a:lnTo>
                  <a:cubicBezTo>
                    <a:pt x="251460" y="0"/>
                    <a:pt x="0" y="251460"/>
                    <a:pt x="0" y="561340"/>
                  </a:cubicBezTo>
                  <a:close/>
                </a:path>
              </a:pathLst>
            </a:custGeom>
            <a:blipFill>
              <a:blip r:embed="rId2"/>
              <a:stretch>
                <a:fillRect l="-55844" t="0" r="-55844" b="0"/>
              </a:stretch>
            </a:blipFill>
          </p:spPr>
        </p:sp>
      </p:grpSp>
      <p:sp>
        <p:nvSpPr>
          <p:cNvPr name="AutoShape 4" id="4"/>
          <p:cNvSpPr/>
          <p:nvPr/>
        </p:nvSpPr>
        <p:spPr>
          <a:xfrm rot="5400000">
            <a:off x="5572935" y="5138738"/>
            <a:ext cx="10287000" cy="0"/>
          </a:xfrm>
          <a:prstGeom prst="line">
            <a:avLst/>
          </a:prstGeom>
          <a:ln cap="flat" w="9525">
            <a:solidFill>
              <a:srgbClr val="F4F4F4"/>
            </a:solidFill>
            <a:prstDash val="solid"/>
            <a:headEnd type="none" len="sm" w="sm"/>
            <a:tailEnd type="none" len="sm" w="sm"/>
          </a:ln>
        </p:spPr>
      </p:sp>
      <p:sp>
        <p:nvSpPr>
          <p:cNvPr name="AutoShape 5" id="5"/>
          <p:cNvSpPr/>
          <p:nvPr/>
        </p:nvSpPr>
        <p:spPr>
          <a:xfrm rot="0">
            <a:off x="0" y="2483375"/>
            <a:ext cx="10721197" cy="0"/>
          </a:xfrm>
          <a:prstGeom prst="line">
            <a:avLst/>
          </a:prstGeom>
          <a:ln cap="flat" w="9525">
            <a:solidFill>
              <a:srgbClr val="F4F4F4"/>
            </a:solidFill>
            <a:prstDash val="solid"/>
            <a:headEnd type="none" len="sm" w="sm"/>
            <a:tailEnd type="none" len="sm" w="sm"/>
          </a:ln>
        </p:spPr>
      </p:sp>
      <p:sp>
        <p:nvSpPr>
          <p:cNvPr name="TextBox 6" id="6"/>
          <p:cNvSpPr txBox="true"/>
          <p:nvPr/>
        </p:nvSpPr>
        <p:spPr>
          <a:xfrm rot="0">
            <a:off x="1028700" y="857250"/>
            <a:ext cx="8992881" cy="1238250"/>
          </a:xfrm>
          <a:prstGeom prst="rect">
            <a:avLst/>
          </a:prstGeom>
        </p:spPr>
        <p:txBody>
          <a:bodyPr anchor="t" rtlCol="false" tIns="0" lIns="0" bIns="0" rIns="0">
            <a:spAutoFit/>
          </a:bodyPr>
          <a:lstStyle/>
          <a:p>
            <a:pPr>
              <a:lnSpc>
                <a:spcPts val="8400"/>
              </a:lnSpc>
            </a:pPr>
            <a:r>
              <a:rPr lang="en-US" sz="7000">
                <a:solidFill>
                  <a:srgbClr val="F4F4F4"/>
                </a:solidFill>
                <a:latin typeface="Heading Now 71-78"/>
              </a:rPr>
              <a:t>Introduction</a:t>
            </a:r>
          </a:p>
        </p:txBody>
      </p:sp>
      <p:sp>
        <p:nvSpPr>
          <p:cNvPr name="TextBox 7" id="7"/>
          <p:cNvSpPr txBox="true"/>
          <p:nvPr/>
        </p:nvSpPr>
        <p:spPr>
          <a:xfrm rot="0">
            <a:off x="536517" y="3295595"/>
            <a:ext cx="9648163" cy="5156835"/>
          </a:xfrm>
          <a:prstGeom prst="rect">
            <a:avLst/>
          </a:prstGeom>
        </p:spPr>
        <p:txBody>
          <a:bodyPr anchor="t" rtlCol="false" tIns="0" lIns="0" bIns="0" rIns="0">
            <a:spAutoFit/>
          </a:bodyPr>
          <a:lstStyle/>
          <a:p>
            <a:pPr algn="just" marL="561341" indent="-280670" lvl="1">
              <a:lnSpc>
                <a:spcPts val="3380"/>
              </a:lnSpc>
              <a:buFont typeface="Arial"/>
              <a:buChar char="•"/>
            </a:pPr>
            <a:r>
              <a:rPr lang="en-US" sz="2600">
                <a:solidFill>
                  <a:srgbClr val="F4F4F4"/>
                </a:solidFill>
                <a:latin typeface="Body Text"/>
              </a:rPr>
              <a:t>The University Cafe Inter-Connection Mobile Application is an android application.</a:t>
            </a:r>
          </a:p>
          <a:p>
            <a:pPr algn="just" marL="561341" indent="-280670" lvl="1">
              <a:lnSpc>
                <a:spcPts val="3380"/>
              </a:lnSpc>
              <a:buFont typeface="Arial"/>
              <a:buChar char="•"/>
            </a:pPr>
            <a:r>
              <a:rPr lang="en-US" sz="2600">
                <a:solidFill>
                  <a:srgbClr val="F4F4F4"/>
                </a:solidFill>
                <a:latin typeface="Body Text"/>
              </a:rPr>
              <a:t>This app will help buyers place orders by using the mobile application.</a:t>
            </a:r>
          </a:p>
          <a:p>
            <a:pPr algn="just" marL="561341" indent="-280670" lvl="1">
              <a:lnSpc>
                <a:spcPts val="3380"/>
              </a:lnSpc>
              <a:buFont typeface="Arial"/>
              <a:buChar char="•"/>
            </a:pPr>
            <a:r>
              <a:rPr lang="en-US" sz="2600">
                <a:solidFill>
                  <a:srgbClr val="F4F4F4"/>
                </a:solidFill>
                <a:latin typeface="Body Text"/>
              </a:rPr>
              <a:t>The main functionality of this application is that buyers can place an order by using this system and either can deliver the order to their destination.</a:t>
            </a:r>
          </a:p>
          <a:p>
            <a:pPr algn="just" marL="561341" indent="-280670" lvl="1">
              <a:lnSpc>
                <a:spcPts val="3380"/>
              </a:lnSpc>
              <a:buFont typeface="Arial"/>
              <a:buChar char="•"/>
            </a:pPr>
            <a:r>
              <a:rPr lang="en-US" sz="2600">
                <a:solidFill>
                  <a:srgbClr val="F4F4F4"/>
                </a:solidFill>
                <a:latin typeface="Body Text"/>
              </a:rPr>
              <a:t>The purpose of working on this project is to provide an ease to employees and students so that they can order anything, anytime while sitting anywhere and it can change the food ordering system into a better and appropriate way.</a:t>
            </a:r>
          </a:p>
          <a:p>
            <a:pPr algn="just">
              <a:lnSpc>
                <a:spcPts val="3639"/>
              </a:lnSpc>
            </a:pPr>
          </a:p>
        </p:txBody>
      </p:sp>
      <p:sp>
        <p:nvSpPr>
          <p:cNvPr name="Freeform 8" id="8"/>
          <p:cNvSpPr/>
          <p:nvPr/>
        </p:nvSpPr>
        <p:spPr>
          <a:xfrm flipH="false" flipV="false" rot="0">
            <a:off x="16027857" y="420283"/>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C744"/>
        </a:solidFill>
      </p:bgPr>
    </p:bg>
    <p:spTree>
      <p:nvGrpSpPr>
        <p:cNvPr id="1" name=""/>
        <p:cNvGrpSpPr/>
        <p:nvPr/>
      </p:nvGrpSpPr>
      <p:grpSpPr>
        <a:xfrm>
          <a:off x="0" y="0"/>
          <a:ext cx="0" cy="0"/>
          <a:chOff x="0" y="0"/>
          <a:chExt cx="0" cy="0"/>
        </a:xfrm>
      </p:grpSpPr>
      <p:sp>
        <p:nvSpPr>
          <p:cNvPr name="TextBox 2" id="2"/>
          <p:cNvSpPr txBox="true"/>
          <p:nvPr/>
        </p:nvSpPr>
        <p:spPr>
          <a:xfrm rot="0">
            <a:off x="1219200" y="457200"/>
            <a:ext cx="7279175" cy="2305050"/>
          </a:xfrm>
          <a:prstGeom prst="rect">
            <a:avLst/>
          </a:prstGeom>
        </p:spPr>
        <p:txBody>
          <a:bodyPr anchor="t" rtlCol="false" tIns="0" lIns="0" bIns="0" rIns="0">
            <a:spAutoFit/>
          </a:bodyPr>
          <a:lstStyle/>
          <a:p>
            <a:pPr>
              <a:lnSpc>
                <a:spcPts val="8400"/>
              </a:lnSpc>
            </a:pPr>
            <a:r>
              <a:rPr lang="en-US" sz="7000">
                <a:solidFill>
                  <a:srgbClr val="1C2120"/>
                </a:solidFill>
                <a:latin typeface="Heading Now 71-78"/>
              </a:rPr>
              <a:t>Problem Statement </a:t>
            </a:r>
          </a:p>
        </p:txBody>
      </p:sp>
      <p:sp>
        <p:nvSpPr>
          <p:cNvPr name="TextBox 3" id="3"/>
          <p:cNvSpPr txBox="true"/>
          <p:nvPr/>
        </p:nvSpPr>
        <p:spPr>
          <a:xfrm rot="0">
            <a:off x="9407253" y="1406525"/>
            <a:ext cx="8880747" cy="1736725"/>
          </a:xfrm>
          <a:prstGeom prst="rect">
            <a:avLst/>
          </a:prstGeom>
        </p:spPr>
        <p:txBody>
          <a:bodyPr anchor="t" rtlCol="false" tIns="0" lIns="0" bIns="0" rIns="0">
            <a:spAutoFit/>
          </a:bodyPr>
          <a:lstStyle/>
          <a:p>
            <a:pPr>
              <a:lnSpc>
                <a:spcPts val="6499"/>
              </a:lnSpc>
            </a:pPr>
            <a:r>
              <a:rPr lang="en-US" sz="4999">
                <a:solidFill>
                  <a:srgbClr val="1C2120"/>
                </a:solidFill>
                <a:latin typeface="Heading Now 71-78"/>
              </a:rPr>
              <a:t>Why we are building this project?</a:t>
            </a:r>
          </a:p>
        </p:txBody>
      </p:sp>
      <p:sp>
        <p:nvSpPr>
          <p:cNvPr name="TextBox 4" id="4"/>
          <p:cNvSpPr txBox="true"/>
          <p:nvPr/>
        </p:nvSpPr>
        <p:spPr>
          <a:xfrm rot="0">
            <a:off x="9170851" y="3528075"/>
            <a:ext cx="8698049" cy="5925160"/>
          </a:xfrm>
          <a:prstGeom prst="rect">
            <a:avLst/>
          </a:prstGeom>
        </p:spPr>
        <p:txBody>
          <a:bodyPr anchor="t" rtlCol="false" tIns="0" lIns="0" bIns="0" rIns="0">
            <a:spAutoFit/>
          </a:bodyPr>
          <a:lstStyle/>
          <a:p>
            <a:pPr algn="just" marL="561556" indent="-280778" lvl="1">
              <a:lnSpc>
                <a:spcPts val="3641"/>
              </a:lnSpc>
              <a:buFont typeface="Arial"/>
              <a:buChar char="•"/>
            </a:pPr>
            <a:r>
              <a:rPr lang="en-US" sz="2601">
                <a:solidFill>
                  <a:srgbClr val="1C2120"/>
                </a:solidFill>
                <a:latin typeface="Body Text"/>
              </a:rPr>
              <a:t>The problem statement is correctly formulated as we will develop an app that is surely able to place orders from the desired cafe.</a:t>
            </a:r>
          </a:p>
          <a:p>
            <a:pPr algn="just" marL="561556" indent="-280778" lvl="1">
              <a:lnSpc>
                <a:spcPts val="3641"/>
              </a:lnSpc>
              <a:buFont typeface="Arial"/>
              <a:buChar char="•"/>
            </a:pPr>
            <a:r>
              <a:rPr lang="en-US" sz="2601">
                <a:solidFill>
                  <a:srgbClr val="1C2120"/>
                </a:solidFill>
                <a:latin typeface="Body Text"/>
              </a:rPr>
              <a:t>We make this Mobile Application (University Cafe Inter-Connection Mobile Application) for University.</a:t>
            </a:r>
          </a:p>
          <a:p>
            <a:pPr algn="just" marL="561556" indent="-280778" lvl="1">
              <a:lnSpc>
                <a:spcPts val="3641"/>
              </a:lnSpc>
              <a:buFont typeface="Arial"/>
              <a:buChar char="•"/>
            </a:pPr>
            <a:r>
              <a:rPr lang="en-US" sz="2601">
                <a:solidFill>
                  <a:srgbClr val="1C2120"/>
                </a:solidFill>
                <a:latin typeface="Body Text"/>
              </a:rPr>
              <a:t>By using this App, an employee can easily access all the things that belong to a cafe while sitting anywhere instead of going to a cafe and avoid facing a rush which is a very major problem in a cafe the time is wasted too in ordering food while preparing the order, it took a lot of time.</a:t>
            </a:r>
          </a:p>
          <a:p>
            <a:pPr algn="just" marL="561556" indent="-280778" lvl="1">
              <a:lnSpc>
                <a:spcPts val="3641"/>
              </a:lnSpc>
              <a:buFont typeface="Arial"/>
              <a:buChar char="•"/>
            </a:pPr>
            <a:r>
              <a:rPr lang="en-US" sz="2601">
                <a:solidFill>
                  <a:srgbClr val="1C2120"/>
                </a:solidFill>
                <a:latin typeface="Body Text"/>
              </a:rPr>
              <a:t>The prices of items on the menu will be supervised by the admin office.</a:t>
            </a:r>
          </a:p>
        </p:txBody>
      </p:sp>
      <p:sp>
        <p:nvSpPr>
          <p:cNvPr name="AutoShape 5" id="5"/>
          <p:cNvSpPr/>
          <p:nvPr/>
        </p:nvSpPr>
        <p:spPr>
          <a:xfrm rot="5400000">
            <a:off x="3350110" y="5138738"/>
            <a:ext cx="10287000" cy="0"/>
          </a:xfrm>
          <a:prstGeom prst="line">
            <a:avLst/>
          </a:prstGeom>
          <a:ln cap="flat" w="9525">
            <a:solidFill>
              <a:srgbClr val="000000"/>
            </a:solidFill>
            <a:prstDash val="solid"/>
            <a:headEnd type="none" len="sm" w="sm"/>
            <a:tailEnd type="none" len="sm" w="sm"/>
          </a:ln>
        </p:spPr>
      </p:sp>
      <p:sp>
        <p:nvSpPr>
          <p:cNvPr name="AutoShape 6" id="6"/>
          <p:cNvSpPr/>
          <p:nvPr/>
        </p:nvSpPr>
        <p:spPr>
          <a:xfrm rot="1920">
            <a:off x="2" y="3145631"/>
            <a:ext cx="8523264" cy="0"/>
          </a:xfrm>
          <a:prstGeom prst="line">
            <a:avLst/>
          </a:prstGeom>
          <a:ln cap="flat" w="9525">
            <a:solidFill>
              <a:srgbClr val="000000"/>
            </a:solidFill>
            <a:prstDash val="solid"/>
            <a:headEnd type="none" len="sm" w="sm"/>
            <a:tailEnd type="none" len="sm" w="sm"/>
          </a:ln>
        </p:spPr>
      </p:sp>
      <p:grpSp>
        <p:nvGrpSpPr>
          <p:cNvPr name="Group 7" id="7"/>
          <p:cNvGrpSpPr>
            <a:grpSpLocks noChangeAspect="true"/>
          </p:cNvGrpSpPr>
          <p:nvPr/>
        </p:nvGrpSpPr>
        <p:grpSpPr>
          <a:xfrm rot="0">
            <a:off x="447688" y="3538537"/>
            <a:ext cx="4059887" cy="5719763"/>
            <a:chOff x="0" y="0"/>
            <a:chExt cx="4507230" cy="6350000"/>
          </a:xfrm>
        </p:grpSpPr>
        <p:sp>
          <p:nvSpPr>
            <p:cNvPr name="Freeform 8" id="8"/>
            <p:cNvSpPr/>
            <p:nvPr/>
          </p:nvSpPr>
          <p:spPr>
            <a:xfrm flipH="false" flipV="false" rot="0">
              <a:off x="0" y="0"/>
              <a:ext cx="4505960" cy="6350000"/>
            </a:xfrm>
            <a:custGeom>
              <a:avLst/>
              <a:gdLst/>
              <a:ahLst/>
              <a:cxnLst/>
              <a:rect r="r" b="b" t="t" l="l"/>
              <a:pathLst>
                <a:path h="6350000" w="4505960">
                  <a:moveTo>
                    <a:pt x="0" y="561340"/>
                  </a:moveTo>
                  <a:lnTo>
                    <a:pt x="0" y="3961130"/>
                  </a:lnTo>
                  <a:cubicBezTo>
                    <a:pt x="0" y="4272280"/>
                    <a:pt x="252730" y="4523740"/>
                    <a:pt x="562610" y="4522470"/>
                  </a:cubicBezTo>
                  <a:lnTo>
                    <a:pt x="562610" y="4522470"/>
                  </a:lnTo>
                  <a:cubicBezTo>
                    <a:pt x="873760" y="4521200"/>
                    <a:pt x="1126490" y="4773930"/>
                    <a:pt x="1125220" y="5085080"/>
                  </a:cubicBezTo>
                  <a:lnTo>
                    <a:pt x="1123950" y="5787390"/>
                  </a:lnTo>
                  <a:cubicBezTo>
                    <a:pt x="1123950" y="6098540"/>
                    <a:pt x="1375410" y="6350000"/>
                    <a:pt x="1685290" y="6350000"/>
                  </a:cubicBezTo>
                  <a:lnTo>
                    <a:pt x="3944620" y="6350000"/>
                  </a:lnTo>
                  <a:cubicBezTo>
                    <a:pt x="4254500" y="6350000"/>
                    <a:pt x="4505960" y="6098540"/>
                    <a:pt x="4505960" y="5788660"/>
                  </a:cubicBezTo>
                  <a:lnTo>
                    <a:pt x="4505960" y="2679700"/>
                  </a:lnTo>
                  <a:cubicBezTo>
                    <a:pt x="4505960" y="2494280"/>
                    <a:pt x="4414520" y="2321560"/>
                    <a:pt x="4262120" y="2217420"/>
                  </a:cubicBezTo>
                  <a:lnTo>
                    <a:pt x="1184910" y="99060"/>
                  </a:lnTo>
                  <a:cubicBezTo>
                    <a:pt x="1090930" y="34290"/>
                    <a:pt x="980440" y="0"/>
                    <a:pt x="866140" y="0"/>
                  </a:cubicBezTo>
                  <a:lnTo>
                    <a:pt x="561340" y="0"/>
                  </a:lnTo>
                  <a:cubicBezTo>
                    <a:pt x="251460" y="0"/>
                    <a:pt x="0" y="251460"/>
                    <a:pt x="0" y="561340"/>
                  </a:cubicBezTo>
                  <a:close/>
                </a:path>
              </a:pathLst>
            </a:custGeom>
            <a:blipFill>
              <a:blip r:embed="rId2"/>
              <a:stretch>
                <a:fillRect l="-49407" t="0" r="-49407" b="0"/>
              </a:stretch>
            </a:blipFill>
          </p:spPr>
        </p:sp>
      </p:grpSp>
      <p:grpSp>
        <p:nvGrpSpPr>
          <p:cNvPr name="Group 9" id="9"/>
          <p:cNvGrpSpPr>
            <a:grpSpLocks noChangeAspect="true"/>
          </p:cNvGrpSpPr>
          <p:nvPr/>
        </p:nvGrpSpPr>
        <p:grpSpPr>
          <a:xfrm rot="0">
            <a:off x="4858787" y="3575700"/>
            <a:ext cx="3500852" cy="4932166"/>
            <a:chOff x="0" y="0"/>
            <a:chExt cx="4507230" cy="6350000"/>
          </a:xfrm>
        </p:grpSpPr>
        <p:sp>
          <p:nvSpPr>
            <p:cNvPr name="Freeform 10" id="10"/>
            <p:cNvSpPr/>
            <p:nvPr/>
          </p:nvSpPr>
          <p:spPr>
            <a:xfrm flipH="false" flipV="false" rot="0">
              <a:off x="0" y="0"/>
              <a:ext cx="4505960" cy="6350000"/>
            </a:xfrm>
            <a:custGeom>
              <a:avLst/>
              <a:gdLst/>
              <a:ahLst/>
              <a:cxnLst/>
              <a:rect r="r" b="b" t="t" l="l"/>
              <a:pathLst>
                <a:path h="6350000" w="4505960">
                  <a:moveTo>
                    <a:pt x="0" y="561340"/>
                  </a:moveTo>
                  <a:lnTo>
                    <a:pt x="0" y="3961130"/>
                  </a:lnTo>
                  <a:cubicBezTo>
                    <a:pt x="0" y="4272280"/>
                    <a:pt x="252730" y="4523740"/>
                    <a:pt x="562610" y="4522470"/>
                  </a:cubicBezTo>
                  <a:lnTo>
                    <a:pt x="562610" y="4522470"/>
                  </a:lnTo>
                  <a:cubicBezTo>
                    <a:pt x="873760" y="4521200"/>
                    <a:pt x="1126490" y="4773930"/>
                    <a:pt x="1125220" y="5085080"/>
                  </a:cubicBezTo>
                  <a:lnTo>
                    <a:pt x="1123950" y="5787390"/>
                  </a:lnTo>
                  <a:cubicBezTo>
                    <a:pt x="1123950" y="6098540"/>
                    <a:pt x="1375410" y="6350000"/>
                    <a:pt x="1685290" y="6350000"/>
                  </a:cubicBezTo>
                  <a:lnTo>
                    <a:pt x="3944620" y="6350000"/>
                  </a:lnTo>
                  <a:cubicBezTo>
                    <a:pt x="4254500" y="6350000"/>
                    <a:pt x="4505960" y="6098540"/>
                    <a:pt x="4505960" y="5788660"/>
                  </a:cubicBezTo>
                  <a:lnTo>
                    <a:pt x="4505960" y="2679700"/>
                  </a:lnTo>
                  <a:cubicBezTo>
                    <a:pt x="4505960" y="2494280"/>
                    <a:pt x="4414520" y="2321560"/>
                    <a:pt x="4262120" y="2217420"/>
                  </a:cubicBezTo>
                  <a:lnTo>
                    <a:pt x="1184910" y="99060"/>
                  </a:lnTo>
                  <a:cubicBezTo>
                    <a:pt x="1090930" y="34290"/>
                    <a:pt x="980440" y="0"/>
                    <a:pt x="866140" y="0"/>
                  </a:cubicBezTo>
                  <a:lnTo>
                    <a:pt x="561340" y="0"/>
                  </a:lnTo>
                  <a:cubicBezTo>
                    <a:pt x="251460" y="0"/>
                    <a:pt x="0" y="251460"/>
                    <a:pt x="0" y="561340"/>
                  </a:cubicBezTo>
                  <a:close/>
                </a:path>
              </a:pathLst>
            </a:custGeom>
            <a:blipFill>
              <a:blip r:embed="rId3"/>
              <a:stretch>
                <a:fillRect l="-42971" t="0" r="-42971" b="0"/>
              </a:stretch>
            </a:blipFill>
          </p:spPr>
        </p:sp>
      </p:grpSp>
      <p:sp>
        <p:nvSpPr>
          <p:cNvPr name="Freeform 11" id="11"/>
          <p:cNvSpPr/>
          <p:nvPr/>
        </p:nvSpPr>
        <p:spPr>
          <a:xfrm flipH="false" flipV="false" rot="0">
            <a:off x="16351215" y="256366"/>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28700" y="3803721"/>
            <a:ext cx="5803507" cy="5246370"/>
            <a:chOff x="0" y="0"/>
            <a:chExt cx="6350000" cy="5740400"/>
          </a:xfrm>
        </p:grpSpPr>
        <p:sp>
          <p:nvSpPr>
            <p:cNvPr name="Freeform 3" id="3"/>
            <p:cNvSpPr/>
            <p:nvPr/>
          </p:nvSpPr>
          <p:spPr>
            <a:xfrm flipH="false" flipV="false" rot="0">
              <a:off x="0" y="0"/>
              <a:ext cx="6351270" cy="5741670"/>
            </a:xfrm>
            <a:custGeom>
              <a:avLst/>
              <a:gdLst/>
              <a:ahLst/>
              <a:cxnLst/>
              <a:rect r="r" b="b" t="t" l="l"/>
              <a:pathLst>
                <a:path h="5741670" w="6351270">
                  <a:moveTo>
                    <a:pt x="0" y="542290"/>
                  </a:moveTo>
                  <a:lnTo>
                    <a:pt x="0" y="2392680"/>
                  </a:lnTo>
                  <a:cubicBezTo>
                    <a:pt x="0" y="2691130"/>
                    <a:pt x="242570" y="2933700"/>
                    <a:pt x="542290" y="2933700"/>
                  </a:cubicBezTo>
                  <a:lnTo>
                    <a:pt x="1148080" y="2933700"/>
                  </a:lnTo>
                  <a:cubicBezTo>
                    <a:pt x="1447800" y="2933700"/>
                    <a:pt x="1690370" y="3176270"/>
                    <a:pt x="1690370" y="3475990"/>
                  </a:cubicBezTo>
                  <a:lnTo>
                    <a:pt x="1690370" y="5199380"/>
                  </a:lnTo>
                  <a:cubicBezTo>
                    <a:pt x="1690370" y="5499100"/>
                    <a:pt x="1932940" y="5741670"/>
                    <a:pt x="2232660" y="5741670"/>
                  </a:cubicBezTo>
                  <a:lnTo>
                    <a:pt x="3599180" y="5741670"/>
                  </a:lnTo>
                  <a:cubicBezTo>
                    <a:pt x="3735070" y="5741670"/>
                    <a:pt x="3867150" y="5689600"/>
                    <a:pt x="3967480" y="5598161"/>
                  </a:cubicBezTo>
                  <a:lnTo>
                    <a:pt x="6177280" y="3553461"/>
                  </a:lnTo>
                  <a:cubicBezTo>
                    <a:pt x="6287770" y="3450591"/>
                    <a:pt x="6351270" y="3307081"/>
                    <a:pt x="6351270" y="3155951"/>
                  </a:cubicBezTo>
                  <a:lnTo>
                    <a:pt x="6351270" y="542290"/>
                  </a:lnTo>
                  <a:cubicBezTo>
                    <a:pt x="6350000" y="242570"/>
                    <a:pt x="6107430" y="0"/>
                    <a:pt x="5807710" y="0"/>
                  </a:cubicBezTo>
                  <a:lnTo>
                    <a:pt x="542290" y="0"/>
                  </a:lnTo>
                  <a:cubicBezTo>
                    <a:pt x="242570" y="0"/>
                    <a:pt x="0" y="242570"/>
                    <a:pt x="0" y="542290"/>
                  </a:cubicBezTo>
                  <a:close/>
                </a:path>
              </a:pathLst>
            </a:custGeom>
            <a:blipFill>
              <a:blip r:embed="rId2"/>
              <a:stretch>
                <a:fillRect l="-22321" t="0" r="-22321" b="0"/>
              </a:stretch>
            </a:blipFill>
          </p:spPr>
        </p:sp>
      </p:grpSp>
      <p:sp>
        <p:nvSpPr>
          <p:cNvPr name="AutoShape 4" id="4"/>
          <p:cNvSpPr/>
          <p:nvPr/>
        </p:nvSpPr>
        <p:spPr>
          <a:xfrm rot="0">
            <a:off x="0" y="2453478"/>
            <a:ext cx="18422794" cy="0"/>
          </a:xfrm>
          <a:prstGeom prst="line">
            <a:avLst/>
          </a:prstGeom>
          <a:ln cap="flat" w="9525">
            <a:solidFill>
              <a:srgbClr val="000000"/>
            </a:solidFill>
            <a:prstDash val="solid"/>
            <a:headEnd type="none" len="sm" w="sm"/>
            <a:tailEnd type="none" len="sm" w="sm"/>
          </a:ln>
        </p:spPr>
      </p:sp>
      <p:sp>
        <p:nvSpPr>
          <p:cNvPr name="AutoShape 5" id="5"/>
          <p:cNvSpPr/>
          <p:nvPr/>
        </p:nvSpPr>
        <p:spPr>
          <a:xfrm rot="1653">
            <a:off x="8488849" y="4988719"/>
            <a:ext cx="9904295" cy="0"/>
          </a:xfrm>
          <a:prstGeom prst="line">
            <a:avLst/>
          </a:prstGeom>
          <a:ln cap="flat" w="9525">
            <a:solidFill>
              <a:srgbClr val="000000"/>
            </a:solidFill>
            <a:prstDash val="solid"/>
            <a:headEnd type="none" len="sm" w="sm"/>
            <a:tailEnd type="none" len="sm" w="sm"/>
          </a:ln>
        </p:spPr>
      </p:sp>
      <p:sp>
        <p:nvSpPr>
          <p:cNvPr name="AutoShape 6" id="6"/>
          <p:cNvSpPr/>
          <p:nvPr/>
        </p:nvSpPr>
        <p:spPr>
          <a:xfrm rot="5400000">
            <a:off x="4581611" y="6370239"/>
            <a:ext cx="7823997" cy="0"/>
          </a:xfrm>
          <a:prstGeom prst="line">
            <a:avLst/>
          </a:prstGeom>
          <a:ln cap="flat" w="9525">
            <a:solidFill>
              <a:srgbClr val="000000"/>
            </a:solidFill>
            <a:prstDash val="solid"/>
            <a:headEnd type="none" len="sm" w="sm"/>
            <a:tailEnd type="none" len="sm" w="sm"/>
          </a:ln>
        </p:spPr>
      </p:sp>
      <p:sp>
        <p:nvSpPr>
          <p:cNvPr name="TextBox 7" id="7"/>
          <p:cNvSpPr txBox="true"/>
          <p:nvPr/>
        </p:nvSpPr>
        <p:spPr>
          <a:xfrm rot="0">
            <a:off x="1028700" y="866775"/>
            <a:ext cx="9724791" cy="1219200"/>
          </a:xfrm>
          <a:prstGeom prst="rect">
            <a:avLst/>
          </a:prstGeom>
        </p:spPr>
        <p:txBody>
          <a:bodyPr anchor="t" rtlCol="false" tIns="0" lIns="0" bIns="0" rIns="0">
            <a:spAutoFit/>
          </a:bodyPr>
          <a:lstStyle/>
          <a:p>
            <a:pPr>
              <a:lnSpc>
                <a:spcPts val="8399"/>
              </a:lnSpc>
            </a:pPr>
            <a:r>
              <a:rPr lang="en-US" sz="6999">
                <a:solidFill>
                  <a:srgbClr val="1C2120"/>
                </a:solidFill>
                <a:latin typeface="Heading Now 71-78"/>
              </a:rPr>
              <a:t>Goal &amp; Objectives</a:t>
            </a:r>
          </a:p>
        </p:txBody>
      </p:sp>
      <p:grpSp>
        <p:nvGrpSpPr>
          <p:cNvPr name="Group 8" id="8"/>
          <p:cNvGrpSpPr/>
          <p:nvPr/>
        </p:nvGrpSpPr>
        <p:grpSpPr>
          <a:xfrm rot="0">
            <a:off x="8765768" y="3180698"/>
            <a:ext cx="9350457" cy="1491315"/>
            <a:chOff x="0" y="0"/>
            <a:chExt cx="12467276" cy="1988419"/>
          </a:xfrm>
        </p:grpSpPr>
        <p:sp>
          <p:nvSpPr>
            <p:cNvPr name="TextBox 9" id="9"/>
            <p:cNvSpPr txBox="true"/>
            <p:nvPr/>
          </p:nvSpPr>
          <p:spPr>
            <a:xfrm rot="0">
              <a:off x="0" y="870396"/>
              <a:ext cx="12467276" cy="1118023"/>
            </a:xfrm>
            <a:prstGeom prst="rect">
              <a:avLst/>
            </a:prstGeom>
          </p:spPr>
          <p:txBody>
            <a:bodyPr anchor="t" rtlCol="false" tIns="0" lIns="0" bIns="0" rIns="0">
              <a:spAutoFit/>
            </a:bodyPr>
            <a:lstStyle/>
            <a:p>
              <a:pPr algn="just">
                <a:lnSpc>
                  <a:spcPts val="3379"/>
                </a:lnSpc>
              </a:pPr>
              <a:r>
                <a:rPr lang="en-US" sz="2599">
                  <a:solidFill>
                    <a:srgbClr val="1C2120"/>
                  </a:solidFill>
                  <a:latin typeface="Body Text"/>
                </a:rPr>
                <a:t>The main goal of our project is to facilitate the university employee and monitor the rate of university cafe’s menu.</a:t>
              </a:r>
            </a:p>
          </p:txBody>
        </p:sp>
        <p:sp>
          <p:nvSpPr>
            <p:cNvPr name="TextBox 10" id="10"/>
            <p:cNvSpPr txBox="true"/>
            <p:nvPr/>
          </p:nvSpPr>
          <p:spPr>
            <a:xfrm rot="0">
              <a:off x="0" y="-104775"/>
              <a:ext cx="12467276" cy="701675"/>
            </a:xfrm>
            <a:prstGeom prst="rect">
              <a:avLst/>
            </a:prstGeom>
          </p:spPr>
          <p:txBody>
            <a:bodyPr anchor="t" rtlCol="false" tIns="0" lIns="0" bIns="0" rIns="0">
              <a:spAutoFit/>
            </a:bodyPr>
            <a:lstStyle/>
            <a:p>
              <a:pPr>
                <a:lnSpc>
                  <a:spcPts val="3899"/>
                </a:lnSpc>
              </a:pPr>
              <a:r>
                <a:rPr lang="en-US" sz="2999">
                  <a:solidFill>
                    <a:srgbClr val="1C2120"/>
                  </a:solidFill>
                  <a:latin typeface="Heading Now 71-78"/>
                </a:rPr>
                <a:t>Goal:</a:t>
              </a:r>
            </a:p>
          </p:txBody>
        </p:sp>
      </p:grpSp>
      <p:grpSp>
        <p:nvGrpSpPr>
          <p:cNvPr name="Group 11" id="11"/>
          <p:cNvGrpSpPr/>
          <p:nvPr/>
        </p:nvGrpSpPr>
        <p:grpSpPr>
          <a:xfrm rot="0">
            <a:off x="8765768" y="5391150"/>
            <a:ext cx="9350457" cy="4856180"/>
            <a:chOff x="0" y="0"/>
            <a:chExt cx="12467276" cy="6474906"/>
          </a:xfrm>
        </p:grpSpPr>
        <p:sp>
          <p:nvSpPr>
            <p:cNvPr name="TextBox 12" id="12"/>
            <p:cNvSpPr txBox="true"/>
            <p:nvPr/>
          </p:nvSpPr>
          <p:spPr>
            <a:xfrm rot="0">
              <a:off x="0" y="870396"/>
              <a:ext cx="12467276" cy="5604510"/>
            </a:xfrm>
            <a:prstGeom prst="rect">
              <a:avLst/>
            </a:prstGeom>
          </p:spPr>
          <p:txBody>
            <a:bodyPr anchor="t" rtlCol="false" tIns="0" lIns="0" bIns="0" rIns="0">
              <a:spAutoFit/>
            </a:bodyPr>
            <a:lstStyle/>
            <a:p>
              <a:pPr algn="just" marL="561339" indent="-280669" lvl="1">
                <a:lnSpc>
                  <a:spcPts val="3379"/>
                </a:lnSpc>
                <a:buFont typeface="Arial"/>
                <a:buChar char="•"/>
              </a:pPr>
              <a:r>
                <a:rPr lang="en-US" sz="2599">
                  <a:solidFill>
                    <a:srgbClr val="1C2120"/>
                  </a:solidFill>
                  <a:latin typeface="Body Text"/>
                </a:rPr>
                <a:t>Menus of desired can be checked by the User (Employee).</a:t>
              </a:r>
            </a:p>
            <a:p>
              <a:pPr algn="just" marL="561339" indent="-280669" lvl="1">
                <a:lnSpc>
                  <a:spcPts val="3379"/>
                </a:lnSpc>
                <a:buFont typeface="Arial"/>
                <a:buChar char="•"/>
              </a:pPr>
              <a:r>
                <a:rPr lang="en-US" sz="2599">
                  <a:solidFill>
                    <a:srgbClr val="1C2120"/>
                  </a:solidFill>
                  <a:latin typeface="Body Text"/>
                </a:rPr>
                <a:t>Order can be placed through this mobile application.</a:t>
              </a:r>
            </a:p>
            <a:p>
              <a:pPr algn="just" marL="561339" indent="-280669" lvl="1">
                <a:lnSpc>
                  <a:spcPts val="3379"/>
                </a:lnSpc>
                <a:buFont typeface="Arial"/>
                <a:buChar char="•"/>
              </a:pPr>
              <a:r>
                <a:rPr lang="en-US" sz="2599">
                  <a:solidFill>
                    <a:srgbClr val="1C2120"/>
                  </a:solidFill>
                  <a:latin typeface="Body Text"/>
                </a:rPr>
                <a:t>The a</a:t>
              </a:r>
              <a:r>
                <a:rPr lang="en-US" sz="2599">
                  <a:solidFill>
                    <a:srgbClr val="1C2120"/>
                  </a:solidFill>
                  <a:latin typeface="Body Text"/>
                </a:rPr>
                <a:t>pplication will be user-friendly.</a:t>
              </a:r>
            </a:p>
            <a:p>
              <a:pPr algn="just" marL="561339" indent="-280669" lvl="1">
                <a:lnSpc>
                  <a:spcPts val="3379"/>
                </a:lnSpc>
                <a:buFont typeface="Arial"/>
                <a:buChar char="•"/>
              </a:pPr>
              <a:r>
                <a:rPr lang="en-US" sz="2599">
                  <a:solidFill>
                    <a:srgbClr val="1C2120"/>
                  </a:solidFill>
                  <a:latin typeface="Body Text"/>
                </a:rPr>
                <a:t>Feedback could be submitted by the user through the application.</a:t>
              </a:r>
            </a:p>
            <a:p>
              <a:pPr algn="just" marL="561339" indent="-280669" lvl="1">
                <a:lnSpc>
                  <a:spcPts val="3379"/>
                </a:lnSpc>
                <a:buFont typeface="Arial"/>
                <a:buChar char="•"/>
              </a:pPr>
              <a:r>
                <a:rPr lang="en-US" sz="2599">
                  <a:solidFill>
                    <a:srgbClr val="1C2120"/>
                  </a:solidFill>
                  <a:latin typeface="Body Text"/>
                </a:rPr>
                <a:t>The c</a:t>
              </a:r>
              <a:r>
                <a:rPr lang="en-US" sz="2599">
                  <a:solidFill>
                    <a:srgbClr val="1C2120"/>
                  </a:solidFill>
                  <a:latin typeface="Body Text"/>
                </a:rPr>
                <a:t>ustomer/User will receive his order on time.</a:t>
              </a:r>
            </a:p>
            <a:p>
              <a:pPr algn="just" marL="561339" indent="-280669" lvl="1">
                <a:lnSpc>
                  <a:spcPts val="3379"/>
                </a:lnSpc>
                <a:buFont typeface="Arial"/>
                <a:buChar char="•"/>
              </a:pPr>
              <a:r>
                <a:rPr lang="en-US" sz="2599">
                  <a:solidFill>
                    <a:srgbClr val="1C2120"/>
                  </a:solidFill>
                  <a:latin typeface="Body Text"/>
                </a:rPr>
                <a:t>The application will be efficient.</a:t>
              </a:r>
            </a:p>
            <a:p>
              <a:pPr algn="just" marL="561339" indent="-280669" lvl="1">
                <a:lnSpc>
                  <a:spcPts val="3379"/>
                </a:lnSpc>
                <a:buFont typeface="Arial"/>
                <a:buChar char="•"/>
              </a:pPr>
              <a:r>
                <a:rPr lang="en-US" sz="2599">
                  <a:solidFill>
                    <a:srgbClr val="1C2120"/>
                  </a:solidFill>
                  <a:latin typeface="Body Text"/>
                </a:rPr>
                <a:t>The prices of items on the menu will be supervised by the admin office.</a:t>
              </a:r>
            </a:p>
            <a:p>
              <a:pPr>
                <a:lnSpc>
                  <a:spcPts val="2860"/>
                </a:lnSpc>
              </a:pPr>
            </a:p>
          </p:txBody>
        </p:sp>
        <p:sp>
          <p:nvSpPr>
            <p:cNvPr name="TextBox 13" id="13"/>
            <p:cNvSpPr txBox="true"/>
            <p:nvPr/>
          </p:nvSpPr>
          <p:spPr>
            <a:xfrm rot="0">
              <a:off x="0" y="-104775"/>
              <a:ext cx="12467276" cy="701675"/>
            </a:xfrm>
            <a:prstGeom prst="rect">
              <a:avLst/>
            </a:prstGeom>
          </p:spPr>
          <p:txBody>
            <a:bodyPr anchor="t" rtlCol="false" tIns="0" lIns="0" bIns="0" rIns="0">
              <a:spAutoFit/>
            </a:bodyPr>
            <a:lstStyle/>
            <a:p>
              <a:pPr algn="just">
                <a:lnSpc>
                  <a:spcPts val="3899"/>
                </a:lnSpc>
              </a:pPr>
              <a:r>
                <a:rPr lang="en-US" sz="2999">
                  <a:solidFill>
                    <a:srgbClr val="1C2120"/>
                  </a:solidFill>
                  <a:latin typeface="Heading Now 71-78"/>
                </a:rPr>
                <a:t>Objectives:</a:t>
              </a:r>
            </a:p>
          </p:txBody>
        </p:sp>
      </p:grpSp>
      <p:sp>
        <p:nvSpPr>
          <p:cNvPr name="Freeform 14" id="14"/>
          <p:cNvSpPr/>
          <p:nvPr/>
        </p:nvSpPr>
        <p:spPr>
          <a:xfrm flipH="false" flipV="false" rot="0">
            <a:off x="16094225" y="522269"/>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2120"/>
        </a:solidFill>
      </p:bgPr>
    </p:bg>
    <p:spTree>
      <p:nvGrpSpPr>
        <p:cNvPr id="1" name=""/>
        <p:cNvGrpSpPr/>
        <p:nvPr/>
      </p:nvGrpSpPr>
      <p:grpSpPr>
        <a:xfrm>
          <a:off x="0" y="0"/>
          <a:ext cx="0" cy="0"/>
          <a:chOff x="0" y="0"/>
          <a:chExt cx="0" cy="0"/>
        </a:xfrm>
      </p:grpSpPr>
      <p:sp>
        <p:nvSpPr>
          <p:cNvPr name="AutoShape 2" id="2"/>
          <p:cNvSpPr/>
          <p:nvPr/>
        </p:nvSpPr>
        <p:spPr>
          <a:xfrm rot="0">
            <a:off x="0" y="8461881"/>
            <a:ext cx="18422794" cy="0"/>
          </a:xfrm>
          <a:prstGeom prst="line">
            <a:avLst/>
          </a:prstGeom>
          <a:ln cap="flat" w="9525">
            <a:solidFill>
              <a:srgbClr val="F4F4F4"/>
            </a:solidFill>
            <a:prstDash val="solid"/>
            <a:headEnd type="none" len="sm" w="sm"/>
            <a:tailEnd type="none" len="sm" w="sm"/>
          </a:ln>
        </p:spPr>
      </p:sp>
      <p:sp>
        <p:nvSpPr>
          <p:cNvPr name="Freeform 3" id="3"/>
          <p:cNvSpPr/>
          <p:nvPr/>
        </p:nvSpPr>
        <p:spPr>
          <a:xfrm flipH="false" flipV="false" rot="0">
            <a:off x="2410814" y="268364"/>
            <a:ext cx="13466372" cy="7841092"/>
          </a:xfrm>
          <a:custGeom>
            <a:avLst/>
            <a:gdLst/>
            <a:ahLst/>
            <a:cxnLst/>
            <a:rect r="r" b="b" t="t" l="l"/>
            <a:pathLst>
              <a:path h="7841092" w="13466372">
                <a:moveTo>
                  <a:pt x="0" y="0"/>
                </a:moveTo>
                <a:lnTo>
                  <a:pt x="13466372" y="0"/>
                </a:lnTo>
                <a:lnTo>
                  <a:pt x="13466372" y="7841092"/>
                </a:lnTo>
                <a:lnTo>
                  <a:pt x="0" y="7841092"/>
                </a:lnTo>
                <a:lnTo>
                  <a:pt x="0" y="0"/>
                </a:lnTo>
                <a:close/>
              </a:path>
            </a:pathLst>
          </a:custGeom>
          <a:blipFill>
            <a:blip r:embed="rId2">
              <a:extLst>
                <a:ext uri="{96DAC541-7B7A-43D3-8B79-37D633B846F1}">
                  <asvg:svgBlip xmlns:asvg="http://schemas.microsoft.com/office/drawing/2016/SVG/main" r:embed="rId3"/>
                </a:ext>
              </a:extLst>
            </a:blip>
            <a:stretch>
              <a:fillRect l="-13322" t="0" r="-8147" b="-17203"/>
            </a:stretch>
          </a:blipFill>
        </p:spPr>
      </p:sp>
      <p:sp>
        <p:nvSpPr>
          <p:cNvPr name="TextBox 4" id="4"/>
          <p:cNvSpPr txBox="true"/>
          <p:nvPr/>
        </p:nvSpPr>
        <p:spPr>
          <a:xfrm rot="0">
            <a:off x="7498376" y="8553450"/>
            <a:ext cx="10789624" cy="1238250"/>
          </a:xfrm>
          <a:prstGeom prst="rect">
            <a:avLst/>
          </a:prstGeom>
        </p:spPr>
        <p:txBody>
          <a:bodyPr anchor="t" rtlCol="false" tIns="0" lIns="0" bIns="0" rIns="0">
            <a:spAutoFit/>
          </a:bodyPr>
          <a:lstStyle/>
          <a:p>
            <a:pPr>
              <a:lnSpc>
                <a:spcPts val="8400"/>
              </a:lnSpc>
            </a:pPr>
            <a:r>
              <a:rPr lang="en-US" sz="7000">
                <a:solidFill>
                  <a:srgbClr val="F4F4F4"/>
                </a:solidFill>
                <a:latin typeface="Heading Now 71-78"/>
              </a:rPr>
              <a:t>Architecture Diagram</a:t>
            </a:r>
          </a:p>
        </p:txBody>
      </p:sp>
      <p:sp>
        <p:nvSpPr>
          <p:cNvPr name="Freeform 5" id="5"/>
          <p:cNvSpPr/>
          <p:nvPr/>
        </p:nvSpPr>
        <p:spPr>
          <a:xfrm flipH="false" flipV="false" rot="0">
            <a:off x="293737" y="420283"/>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C744"/>
        </a:solidFill>
      </p:bgPr>
    </p:bg>
    <p:spTree>
      <p:nvGrpSpPr>
        <p:cNvPr id="1" name=""/>
        <p:cNvGrpSpPr/>
        <p:nvPr/>
      </p:nvGrpSpPr>
      <p:grpSpPr>
        <a:xfrm>
          <a:off x="0" y="0"/>
          <a:ext cx="0" cy="0"/>
          <a:chOff x="0" y="0"/>
          <a:chExt cx="0" cy="0"/>
        </a:xfrm>
      </p:grpSpPr>
      <p:sp>
        <p:nvSpPr>
          <p:cNvPr name="AutoShape 2" id="2"/>
          <p:cNvSpPr/>
          <p:nvPr/>
        </p:nvSpPr>
        <p:spPr>
          <a:xfrm rot="0">
            <a:off x="0" y="2445908"/>
            <a:ext cx="18422794" cy="0"/>
          </a:xfrm>
          <a:prstGeom prst="line">
            <a:avLst/>
          </a:prstGeom>
          <a:ln cap="flat" w="9525">
            <a:solidFill>
              <a:srgbClr val="000000"/>
            </a:solidFill>
            <a:prstDash val="solid"/>
            <a:headEnd type="none" len="sm" w="sm"/>
            <a:tailEnd type="none" len="sm" w="sm"/>
          </a:ln>
        </p:spPr>
      </p:sp>
      <p:sp>
        <p:nvSpPr>
          <p:cNvPr name="Freeform 3" id="3"/>
          <p:cNvSpPr/>
          <p:nvPr/>
        </p:nvSpPr>
        <p:spPr>
          <a:xfrm flipH="false" flipV="false" rot="0">
            <a:off x="3939459" y="2617358"/>
            <a:ext cx="10543877" cy="7480176"/>
          </a:xfrm>
          <a:custGeom>
            <a:avLst/>
            <a:gdLst/>
            <a:ahLst/>
            <a:cxnLst/>
            <a:rect r="r" b="b" t="t" l="l"/>
            <a:pathLst>
              <a:path h="7480176" w="10543877">
                <a:moveTo>
                  <a:pt x="0" y="0"/>
                </a:moveTo>
                <a:lnTo>
                  <a:pt x="10543877" y="0"/>
                </a:lnTo>
                <a:lnTo>
                  <a:pt x="10543877" y="7480176"/>
                </a:lnTo>
                <a:lnTo>
                  <a:pt x="0" y="7480176"/>
                </a:lnTo>
                <a:lnTo>
                  <a:pt x="0" y="0"/>
                </a:lnTo>
                <a:close/>
              </a:path>
            </a:pathLst>
          </a:custGeom>
          <a:blipFill>
            <a:blip r:embed="rId2"/>
            <a:stretch>
              <a:fillRect l="0" t="-3645" r="-24" b="-2402"/>
            </a:stretch>
          </a:blipFill>
        </p:spPr>
      </p:sp>
      <p:sp>
        <p:nvSpPr>
          <p:cNvPr name="TextBox 4" id="4"/>
          <p:cNvSpPr txBox="true"/>
          <p:nvPr/>
        </p:nvSpPr>
        <p:spPr>
          <a:xfrm rot="0">
            <a:off x="1028700" y="638351"/>
            <a:ext cx="9958641" cy="1238250"/>
          </a:xfrm>
          <a:prstGeom prst="rect">
            <a:avLst/>
          </a:prstGeom>
        </p:spPr>
        <p:txBody>
          <a:bodyPr anchor="t" rtlCol="false" tIns="0" lIns="0" bIns="0" rIns="0">
            <a:spAutoFit/>
          </a:bodyPr>
          <a:lstStyle/>
          <a:p>
            <a:pPr>
              <a:lnSpc>
                <a:spcPts val="8400"/>
              </a:lnSpc>
            </a:pPr>
            <a:r>
              <a:rPr lang="en-US" sz="7000">
                <a:solidFill>
                  <a:srgbClr val="1C2120"/>
                </a:solidFill>
                <a:latin typeface="Heading Now 71-78"/>
              </a:rPr>
              <a:t>Data Flow Diagram</a:t>
            </a:r>
          </a:p>
        </p:txBody>
      </p:sp>
      <p:sp>
        <p:nvSpPr>
          <p:cNvPr name="Freeform 5" id="5"/>
          <p:cNvSpPr/>
          <p:nvPr/>
        </p:nvSpPr>
        <p:spPr>
          <a:xfrm flipH="false" flipV="false" rot="0">
            <a:off x="16027857" y="439333"/>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751919"/>
          <a:ext cx="18288000" cy="8736826"/>
        </p:xfrm>
        <a:graphic>
          <a:graphicData uri="http://schemas.openxmlformats.org/drawingml/2006/table">
            <a:tbl>
              <a:tblPr/>
              <a:tblGrid>
                <a:gridCol w="6626012"/>
                <a:gridCol w="11661988"/>
              </a:tblGrid>
              <a:tr h="1262508">
                <a:tc>
                  <a:txBody>
                    <a:bodyPr anchor="t" rtlCol="false"/>
                    <a:lstStyle/>
                    <a:p>
                      <a:pPr algn="r">
                        <a:lnSpc>
                          <a:spcPts val="3639"/>
                        </a:lnSpc>
                        <a:defRPr/>
                      </a:pPr>
                      <a:r>
                        <a:rPr lang="en-US" sz="2599">
                          <a:solidFill>
                            <a:srgbClr val="1C2120"/>
                          </a:solidFill>
                          <a:latin typeface="Heading Now 71-78"/>
                        </a:rPr>
                        <a:t>User Management</a:t>
                      </a:r>
                      <a:endParaRPr lang="en-US" sz="1100"/>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1C212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Sign up and Login module for users in which they will get access to menu list as well as for the seller where they will receive the notifications of recent order Placement.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1C212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62508">
                <a:tc>
                  <a:txBody>
                    <a:bodyPr anchor="t" rtlCol="false"/>
                    <a:lstStyle/>
                    <a:p>
                      <a:pPr algn="r">
                        <a:lnSpc>
                          <a:spcPts val="3639"/>
                        </a:lnSpc>
                        <a:defRPr/>
                      </a:pPr>
                      <a:r>
                        <a:rPr lang="en-US" sz="2599">
                          <a:solidFill>
                            <a:srgbClr val="1C2120"/>
                          </a:solidFill>
                          <a:latin typeface="Heading Now 71-78"/>
                        </a:rPr>
                        <a:t>Company/Cafe’s Management</a:t>
                      </a:r>
                      <a:endParaRPr lang="en-US" sz="1100"/>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The list of cafes and their data should be managed through the application. We'll also manage the cafe’s rate list through the application as per the university rate list.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97057">
                <a:tc>
                  <a:txBody>
                    <a:bodyPr anchor="t" rtlCol="false"/>
                    <a:lstStyle/>
                    <a:p>
                      <a:pPr algn="r">
                        <a:lnSpc>
                          <a:spcPts val="3639"/>
                        </a:lnSpc>
                        <a:defRPr/>
                      </a:pPr>
                      <a:r>
                        <a:rPr lang="en-US" sz="2599">
                          <a:solidFill>
                            <a:srgbClr val="1C2120"/>
                          </a:solidFill>
                          <a:latin typeface="Heading Now 71-78"/>
                        </a:rPr>
                        <a:t>Shop/Cafe Selection</a:t>
                      </a:r>
                      <a:endParaRPr lang="en-US" sz="1100"/>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Users can select a shop/cafe of their own choice and can see the menu what they offer and can place an order according to their own choice.</a:t>
                      </a:r>
                      <a:endParaRPr lang="en-US" sz="1100"/>
                    </a:p>
                    <a:p>
                      <a:pPr algn="just">
                        <a:lnSpc>
                          <a:spcPts val="280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806458">
                <a:tc>
                  <a:txBody>
                    <a:bodyPr anchor="t" rtlCol="false"/>
                    <a:lstStyle/>
                    <a:p>
                      <a:pPr algn="r">
                        <a:lnSpc>
                          <a:spcPts val="3639"/>
                        </a:lnSpc>
                        <a:defRPr/>
                      </a:pPr>
                      <a:r>
                        <a:rPr lang="en-US" sz="2599">
                          <a:solidFill>
                            <a:srgbClr val="1C2120"/>
                          </a:solidFill>
                          <a:latin typeface="Heading Now 71-78"/>
                        </a:rPr>
                        <a:t>Notification Management:</a:t>
                      </a:r>
                      <a:endParaRPr lang="en-US" sz="1100"/>
                    </a:p>
                    <a:p>
                      <a:pPr algn="r">
                        <a:lnSpc>
                          <a:spcPts val="3639"/>
                        </a:lnSpc>
                      </a:pPr>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The user will be notified after placing the order and the seller will also be notified of recent order placement.</a:t>
                      </a:r>
                      <a:endParaRPr lang="en-US" sz="1100"/>
                    </a:p>
                    <a:p>
                      <a:pPr algn="just">
                        <a:lnSpc>
                          <a:spcPts val="280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11239">
                <a:tc>
                  <a:txBody>
                    <a:bodyPr anchor="t" rtlCol="false"/>
                    <a:lstStyle/>
                    <a:p>
                      <a:pPr algn="r">
                        <a:lnSpc>
                          <a:spcPts val="3639"/>
                        </a:lnSpc>
                        <a:defRPr/>
                      </a:pPr>
                      <a:r>
                        <a:rPr lang="en-US" sz="2599">
                          <a:solidFill>
                            <a:srgbClr val="1C2120"/>
                          </a:solidFill>
                          <a:latin typeface="Heading Now 71-78"/>
                        </a:rPr>
                        <a:t>Order Management:</a:t>
                      </a:r>
                      <a:endParaRPr lang="en-US" sz="1100"/>
                    </a:p>
                    <a:p>
                      <a:pPr algn="r">
                        <a:lnSpc>
                          <a:spcPts val="3639"/>
                        </a:lnSpc>
                      </a:pPr>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We will keep a record of all orders that will be received through an application.</a:t>
                      </a:r>
                      <a:endParaRPr lang="en-US" sz="1100"/>
                    </a:p>
                    <a:p>
                      <a:pPr algn="just">
                        <a:lnSpc>
                          <a:spcPts val="280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97057">
                <a:tc>
                  <a:txBody>
                    <a:bodyPr anchor="t" rtlCol="false"/>
                    <a:lstStyle/>
                    <a:p>
                      <a:pPr algn="r">
                        <a:lnSpc>
                          <a:spcPts val="3639"/>
                        </a:lnSpc>
                        <a:defRPr/>
                      </a:pPr>
                      <a:r>
                        <a:rPr lang="en-US" sz="2599">
                          <a:solidFill>
                            <a:srgbClr val="1C2120"/>
                          </a:solidFill>
                          <a:latin typeface="Heading Now 71-78"/>
                        </a:rPr>
                        <a:t>Order Recommendation:</a:t>
                      </a:r>
                      <a:endParaRPr lang="en-US" sz="1100"/>
                    </a:p>
                    <a:p>
                      <a:pPr algn="r">
                        <a:lnSpc>
                          <a:spcPts val="3639"/>
                        </a:lnSpc>
                      </a:pPr>
                    </a:p>
                  </a:txBody>
                  <a:tcPr marL="190500" marR="190500" marT="190500" marB="190500" anchor="ctr">
                    <a:lnL cmpd="sng" algn="ctr" cap="flat" w="9525">
                      <a:solidFill>
                        <a:srgbClr val="F4F4F4"/>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1C2120"/>
                      </a:solidFill>
                      <a:prstDash val="solid"/>
                      <a:round/>
                      <a:headEnd type="none" w="med" len="med"/>
                      <a:tailEnd type="none" w="med" len="med"/>
                    </a:lnB>
                  </a:tcPr>
                </a:tc>
                <a:tc>
                  <a:txBody>
                    <a:bodyPr anchor="t" rtlCol="false"/>
                    <a:lstStyle/>
                    <a:p>
                      <a:pPr algn="just">
                        <a:lnSpc>
                          <a:spcPts val="2800"/>
                        </a:lnSpc>
                        <a:defRPr/>
                      </a:pPr>
                      <a:r>
                        <a:rPr lang="en-US" sz="2000">
                          <a:solidFill>
                            <a:srgbClr val="1C2120"/>
                          </a:solidFill>
                          <a:latin typeface="Body Text"/>
                        </a:rPr>
                        <a:t>Order will recommend to the user on the basis of the most frequent order history using machine learning algorithms.</a:t>
                      </a:r>
                      <a:endParaRPr lang="en-US" sz="1100"/>
                    </a:p>
                    <a:p>
                      <a:pPr algn="just">
                        <a:lnSpc>
                          <a:spcPts val="280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F4F4F4"/>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1C2120"/>
                      </a:solidFill>
                      <a:prstDash val="solid"/>
                      <a:round/>
                      <a:headEnd type="none" w="med" len="med"/>
                      <a:tailEnd type="none" w="med" len="med"/>
                    </a:lnB>
                  </a:tcPr>
                </a:tc>
              </a:tr>
            </a:tbl>
          </a:graphicData>
        </a:graphic>
      </p:graphicFrame>
      <p:sp>
        <p:nvSpPr>
          <p:cNvPr name="TextBox 3" id="3"/>
          <p:cNvSpPr txBox="true"/>
          <p:nvPr/>
        </p:nvSpPr>
        <p:spPr>
          <a:xfrm rot="0">
            <a:off x="1028700" y="428625"/>
            <a:ext cx="17259300" cy="1238250"/>
          </a:xfrm>
          <a:prstGeom prst="rect">
            <a:avLst/>
          </a:prstGeom>
        </p:spPr>
        <p:txBody>
          <a:bodyPr anchor="t" rtlCol="false" tIns="0" lIns="0" bIns="0" rIns="0">
            <a:spAutoFit/>
          </a:bodyPr>
          <a:lstStyle/>
          <a:p>
            <a:pPr>
              <a:lnSpc>
                <a:spcPts val="8400"/>
              </a:lnSpc>
            </a:pPr>
            <a:r>
              <a:rPr lang="en-US" sz="7000">
                <a:solidFill>
                  <a:srgbClr val="1C2120"/>
                </a:solidFill>
                <a:latin typeface="Heading Now 71-78"/>
              </a:rPr>
              <a:t>High Level System Component</a:t>
            </a:r>
          </a:p>
        </p:txBody>
      </p:sp>
      <p:sp>
        <p:nvSpPr>
          <p:cNvPr name="Freeform 4" id="4"/>
          <p:cNvSpPr/>
          <p:nvPr/>
        </p:nvSpPr>
        <p:spPr>
          <a:xfrm flipH="false" flipV="false" rot="0">
            <a:off x="16147980" y="334558"/>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C744"/>
        </a:solidFill>
      </p:bgPr>
    </p:bg>
    <p:spTree>
      <p:nvGrpSpPr>
        <p:cNvPr id="1" name=""/>
        <p:cNvGrpSpPr/>
        <p:nvPr/>
      </p:nvGrpSpPr>
      <p:grpSpPr>
        <a:xfrm>
          <a:off x="0" y="0"/>
          <a:ext cx="0" cy="0"/>
          <a:chOff x="0" y="0"/>
          <a:chExt cx="0" cy="0"/>
        </a:xfrm>
      </p:grpSpPr>
      <p:sp>
        <p:nvSpPr>
          <p:cNvPr name="AutoShape 2" id="2"/>
          <p:cNvSpPr/>
          <p:nvPr/>
        </p:nvSpPr>
        <p:spPr>
          <a:xfrm rot="0">
            <a:off x="0" y="1902983"/>
            <a:ext cx="18422794" cy="0"/>
          </a:xfrm>
          <a:prstGeom prst="line">
            <a:avLst/>
          </a:prstGeom>
          <a:ln cap="flat" w="9525">
            <a:solidFill>
              <a:srgbClr val="000000"/>
            </a:solidFill>
            <a:prstDash val="solid"/>
            <a:headEnd type="none" len="sm" w="sm"/>
            <a:tailEnd type="none" len="sm" w="sm"/>
          </a:ln>
        </p:spPr>
      </p:sp>
      <p:sp>
        <p:nvSpPr>
          <p:cNvPr name="TextBox 3" id="3"/>
          <p:cNvSpPr txBox="true"/>
          <p:nvPr/>
        </p:nvSpPr>
        <p:spPr>
          <a:xfrm rot="0">
            <a:off x="1028700" y="323850"/>
            <a:ext cx="12500903" cy="1238250"/>
          </a:xfrm>
          <a:prstGeom prst="rect">
            <a:avLst/>
          </a:prstGeom>
        </p:spPr>
        <p:txBody>
          <a:bodyPr anchor="t" rtlCol="false" tIns="0" lIns="0" bIns="0" rIns="0">
            <a:spAutoFit/>
          </a:bodyPr>
          <a:lstStyle/>
          <a:p>
            <a:pPr>
              <a:lnSpc>
                <a:spcPts val="8400"/>
              </a:lnSpc>
            </a:pPr>
            <a:r>
              <a:rPr lang="en-US" sz="7000">
                <a:solidFill>
                  <a:srgbClr val="1C2120"/>
                </a:solidFill>
                <a:latin typeface="Heading Now 71-78"/>
              </a:rPr>
              <a:t>Tools and Technologies</a:t>
            </a:r>
          </a:p>
        </p:txBody>
      </p:sp>
      <p:sp>
        <p:nvSpPr>
          <p:cNvPr name="TextBox 4" id="4"/>
          <p:cNvSpPr txBox="true"/>
          <p:nvPr/>
        </p:nvSpPr>
        <p:spPr>
          <a:xfrm rot="0">
            <a:off x="1028700" y="1932940"/>
            <a:ext cx="15603949" cy="8277860"/>
          </a:xfrm>
          <a:prstGeom prst="rect">
            <a:avLst/>
          </a:prstGeom>
        </p:spPr>
        <p:txBody>
          <a:bodyPr anchor="t" rtlCol="false" tIns="0" lIns="0" bIns="0" rIns="0">
            <a:spAutoFit/>
          </a:bodyPr>
          <a:lstStyle/>
          <a:p>
            <a:pPr algn="just" marL="561339" indent="-280669" lvl="1">
              <a:lnSpc>
                <a:spcPts val="3639"/>
              </a:lnSpc>
              <a:buFont typeface="Arial"/>
              <a:buChar char="•"/>
            </a:pPr>
            <a:r>
              <a:rPr lang="en-US" sz="2599">
                <a:solidFill>
                  <a:srgbClr val="1C2120"/>
                </a:solidFill>
                <a:latin typeface="Heading Now 71-78"/>
              </a:rPr>
              <a:t>Visual Studio Code</a:t>
            </a:r>
          </a:p>
          <a:p>
            <a:pPr algn="just">
              <a:lnSpc>
                <a:spcPts val="3639"/>
              </a:lnSpc>
              <a:spcBef>
                <a:spcPct val="0"/>
              </a:spcBef>
            </a:pPr>
            <a:r>
              <a:rPr lang="en-US" sz="2599">
                <a:solidFill>
                  <a:srgbClr val="1C2120"/>
                </a:solidFill>
                <a:latin typeface="Body Text"/>
              </a:rPr>
              <a:t>       The main tool for developing an App</a:t>
            </a:r>
          </a:p>
          <a:p>
            <a:pPr algn="just" marL="561339" indent="-280669" lvl="1">
              <a:lnSpc>
                <a:spcPts val="3639"/>
              </a:lnSpc>
              <a:buFont typeface="Arial"/>
              <a:buChar char="•"/>
            </a:pPr>
            <a:r>
              <a:rPr lang="en-US" sz="2599">
                <a:solidFill>
                  <a:srgbClr val="1C2120"/>
                </a:solidFill>
                <a:latin typeface="Heading Now 71-78"/>
              </a:rPr>
              <a:t>Android Studio</a:t>
            </a:r>
          </a:p>
          <a:p>
            <a:pPr algn="just">
              <a:lnSpc>
                <a:spcPts val="3639"/>
              </a:lnSpc>
              <a:spcBef>
                <a:spcPct val="0"/>
              </a:spcBef>
            </a:pPr>
            <a:r>
              <a:rPr lang="en-US" sz="2599">
                <a:solidFill>
                  <a:srgbClr val="1C2120"/>
                </a:solidFill>
                <a:latin typeface="Body Text"/>
              </a:rPr>
              <a:t>       The main tool for developing apps as well as we use it as an emulator device</a:t>
            </a:r>
          </a:p>
          <a:p>
            <a:pPr algn="just" marL="561339" indent="-280669" lvl="1">
              <a:lnSpc>
                <a:spcPts val="3639"/>
              </a:lnSpc>
              <a:buFont typeface="Arial"/>
              <a:buChar char="•"/>
            </a:pPr>
            <a:r>
              <a:rPr lang="en-US" sz="2599">
                <a:solidFill>
                  <a:srgbClr val="1C2120"/>
                </a:solidFill>
                <a:latin typeface="Heading Now 71-78"/>
              </a:rPr>
              <a:t>Flutter</a:t>
            </a:r>
          </a:p>
          <a:p>
            <a:pPr algn="just">
              <a:lnSpc>
                <a:spcPts val="3639"/>
              </a:lnSpc>
              <a:spcBef>
                <a:spcPct val="0"/>
              </a:spcBef>
            </a:pPr>
            <a:r>
              <a:rPr lang="en-US" sz="2599">
                <a:solidFill>
                  <a:srgbClr val="1C2120"/>
                </a:solidFill>
                <a:latin typeface="Body Text"/>
              </a:rPr>
              <a:t>       For creating the User Interface</a:t>
            </a:r>
          </a:p>
          <a:p>
            <a:pPr algn="just" marL="561339" indent="-280669" lvl="1">
              <a:lnSpc>
                <a:spcPts val="3639"/>
              </a:lnSpc>
              <a:buFont typeface="Arial"/>
              <a:buChar char="•"/>
            </a:pPr>
            <a:r>
              <a:rPr lang="en-US" sz="2599">
                <a:solidFill>
                  <a:srgbClr val="1C2120"/>
                </a:solidFill>
                <a:latin typeface="Heading Now 71-78"/>
              </a:rPr>
              <a:t>MySQL</a:t>
            </a:r>
          </a:p>
          <a:p>
            <a:pPr algn="just">
              <a:lnSpc>
                <a:spcPts val="3639"/>
              </a:lnSpc>
              <a:spcBef>
                <a:spcPct val="0"/>
              </a:spcBef>
            </a:pPr>
            <a:r>
              <a:rPr lang="en-US" sz="2599">
                <a:solidFill>
                  <a:srgbClr val="1C2120"/>
                </a:solidFill>
                <a:latin typeface="Body Text"/>
              </a:rPr>
              <a:t>       For creating database</a:t>
            </a:r>
          </a:p>
          <a:p>
            <a:pPr algn="just" marL="561339" indent="-280669" lvl="1">
              <a:lnSpc>
                <a:spcPts val="3639"/>
              </a:lnSpc>
              <a:buFont typeface="Arial"/>
              <a:buChar char="•"/>
            </a:pPr>
            <a:r>
              <a:rPr lang="en-US" sz="2599">
                <a:solidFill>
                  <a:srgbClr val="1C2120"/>
                </a:solidFill>
                <a:latin typeface="Heading Now 71-78"/>
              </a:rPr>
              <a:t>Microsoft Visio</a:t>
            </a:r>
          </a:p>
          <a:p>
            <a:pPr algn="just">
              <a:lnSpc>
                <a:spcPts val="3639"/>
              </a:lnSpc>
              <a:spcBef>
                <a:spcPct val="0"/>
              </a:spcBef>
            </a:pPr>
            <a:r>
              <a:rPr lang="en-US" sz="2599">
                <a:solidFill>
                  <a:srgbClr val="1C2120"/>
                </a:solidFill>
                <a:latin typeface="Body Text"/>
              </a:rPr>
              <a:t>       For project designing (Prototyping)</a:t>
            </a:r>
          </a:p>
          <a:p>
            <a:pPr algn="just" marL="561339" indent="-280669" lvl="1">
              <a:lnSpc>
                <a:spcPts val="3639"/>
              </a:lnSpc>
              <a:buFont typeface="Arial"/>
              <a:buChar char="•"/>
            </a:pPr>
            <a:r>
              <a:rPr lang="en-US" sz="2599">
                <a:solidFill>
                  <a:srgbClr val="1C2120"/>
                </a:solidFill>
                <a:latin typeface="Heading Now 71-78"/>
              </a:rPr>
              <a:t>Adobe Photoshop</a:t>
            </a:r>
          </a:p>
          <a:p>
            <a:pPr algn="just">
              <a:lnSpc>
                <a:spcPts val="3639"/>
              </a:lnSpc>
              <a:spcBef>
                <a:spcPct val="0"/>
              </a:spcBef>
            </a:pPr>
            <a:r>
              <a:rPr lang="en-US" sz="2599">
                <a:solidFill>
                  <a:srgbClr val="1C2120"/>
                </a:solidFill>
                <a:latin typeface="Body Text"/>
              </a:rPr>
              <a:t>       For editing photos and designing</a:t>
            </a:r>
          </a:p>
          <a:p>
            <a:pPr algn="just" marL="561339" indent="-280669" lvl="1">
              <a:lnSpc>
                <a:spcPts val="3639"/>
              </a:lnSpc>
              <a:buFont typeface="Arial"/>
              <a:buChar char="•"/>
            </a:pPr>
            <a:r>
              <a:rPr lang="en-US" sz="2599">
                <a:solidFill>
                  <a:srgbClr val="1C2120"/>
                </a:solidFill>
                <a:latin typeface="Heading Now 71-78"/>
              </a:rPr>
              <a:t>Canva </a:t>
            </a:r>
          </a:p>
          <a:p>
            <a:pPr algn="just">
              <a:lnSpc>
                <a:spcPts val="3639"/>
              </a:lnSpc>
              <a:spcBef>
                <a:spcPct val="0"/>
              </a:spcBef>
            </a:pPr>
            <a:r>
              <a:rPr lang="en-US" sz="2599">
                <a:solidFill>
                  <a:srgbClr val="1C2120"/>
                </a:solidFill>
                <a:latin typeface="Body Text"/>
              </a:rPr>
              <a:t>       For LOGO designing</a:t>
            </a:r>
          </a:p>
          <a:p>
            <a:pPr algn="just" marL="561339" indent="-280669" lvl="1">
              <a:lnSpc>
                <a:spcPts val="3639"/>
              </a:lnSpc>
              <a:buFont typeface="Arial"/>
              <a:buChar char="•"/>
            </a:pPr>
            <a:r>
              <a:rPr lang="en-US" sz="2599">
                <a:solidFill>
                  <a:srgbClr val="1C2120"/>
                </a:solidFill>
                <a:latin typeface="Heading Now 71-78"/>
              </a:rPr>
              <a:t>MS Office </a:t>
            </a:r>
          </a:p>
          <a:p>
            <a:pPr algn="just">
              <a:lnSpc>
                <a:spcPts val="3639"/>
              </a:lnSpc>
              <a:spcBef>
                <a:spcPct val="0"/>
              </a:spcBef>
            </a:pPr>
            <a:r>
              <a:rPr lang="en-US" sz="2599">
                <a:solidFill>
                  <a:srgbClr val="1C2120"/>
                </a:solidFill>
                <a:latin typeface="Body Text"/>
              </a:rPr>
              <a:t>       For Documentation</a:t>
            </a:r>
          </a:p>
          <a:p>
            <a:pPr algn="just" marL="561339" indent="-280669" lvl="1">
              <a:lnSpc>
                <a:spcPts val="3639"/>
              </a:lnSpc>
              <a:buFont typeface="Arial"/>
              <a:buChar char="•"/>
            </a:pPr>
            <a:r>
              <a:rPr lang="en-US" sz="2599">
                <a:solidFill>
                  <a:srgbClr val="1C2120"/>
                </a:solidFill>
                <a:latin typeface="Heading Now 71-78"/>
              </a:rPr>
              <a:t>Languages</a:t>
            </a:r>
          </a:p>
          <a:p>
            <a:pPr algn="just">
              <a:lnSpc>
                <a:spcPts val="3639"/>
              </a:lnSpc>
              <a:spcBef>
                <a:spcPct val="0"/>
              </a:spcBef>
            </a:pPr>
            <a:r>
              <a:rPr lang="en-US" sz="2599">
                <a:solidFill>
                  <a:srgbClr val="1C2120"/>
                </a:solidFill>
                <a:latin typeface="Body Text"/>
              </a:rPr>
              <a:t>       Dart, Flutter, MySQL, Laravel</a:t>
            </a:r>
          </a:p>
        </p:txBody>
      </p:sp>
      <p:sp>
        <p:nvSpPr>
          <p:cNvPr name="Freeform 5" id="5"/>
          <p:cNvSpPr/>
          <p:nvPr/>
        </p:nvSpPr>
        <p:spPr>
          <a:xfrm flipH="false" flipV="false" rot="0">
            <a:off x="16027857" y="345266"/>
            <a:ext cx="1816170" cy="1216834"/>
          </a:xfrm>
          <a:custGeom>
            <a:avLst/>
            <a:gdLst/>
            <a:ahLst/>
            <a:cxnLst/>
            <a:rect r="r" b="b" t="t" l="l"/>
            <a:pathLst>
              <a:path h="1216834" w="1816170">
                <a:moveTo>
                  <a:pt x="0" y="0"/>
                </a:moveTo>
                <a:lnTo>
                  <a:pt x="1816170" y="0"/>
                </a:lnTo>
                <a:lnTo>
                  <a:pt x="1816170" y="1216834"/>
                </a:lnTo>
                <a:lnTo>
                  <a:pt x="0" y="1216834"/>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DAFMprrqAe0</dc:identifier>
  <dcterms:modified xsi:type="dcterms:W3CDTF">2011-08-01T06:04:30Z</dcterms:modified>
  <cp:revision>1</cp:revision>
  <dc:title>Yellow Light Blue Simple and Minimal College Thesis Education Presentation</dc:title>
</cp:coreProperties>
</file>