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64" r:id="rId3"/>
    <p:sldId id="265" r:id="rId4"/>
    <p:sldId id="257" r:id="rId5"/>
    <p:sldId id="260" r:id="rId6"/>
    <p:sldId id="258" r:id="rId7"/>
    <p:sldId id="259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BA9EBF-EDE8-4425-96B2-5103A6576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55565B4-5BF8-412B-B392-49F877486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E14F4A-DEE5-4026-B035-FA80B75C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3BD3C3-0FEC-46E8-B09A-D20AD4C2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B36E79-8B2B-4D30-9A77-D752966E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913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7D6D30-CD29-4F49-8052-23ED8688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1A20C7-E64C-4F21-87DA-27B3A34DB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EA5D42-8058-43F8-86BF-B7033E78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39DC41-C3BF-49BB-A44D-BA437598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D1165D-4B79-4327-A464-476ADA7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31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82781D3-4A70-4960-852D-20E86606C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0CC8A2-86B4-448E-840B-E12C93D5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B2CA31-D263-45A6-8A04-01FA69BD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E36A2F-24CC-4B2B-A029-FFC607C2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6DB5F3-28C5-4E6D-ABA4-D8B5618E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48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0B7A1-A13D-4FBC-98BE-F9B587F0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1B044A-623C-49FB-A596-11F4475E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E03A2C-6FC1-43A9-B75E-057CDA45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AA306E-926A-4AD1-AF2F-9D41FA4D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E3B2C2-AA85-4A88-A01C-B8106F5B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67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35E7E1-8979-4E38-AB2A-55CA5E69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CB6D6EC-C147-4ACF-BF22-862F0B53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AF2BAE-74B5-4BE3-894C-E82786F8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3536CF-6321-4CD1-8CD6-C935AE94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8ABC24-FCC2-4DF8-94FF-7CD4BD9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877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EDAA97-65AA-482F-9893-EE3A24E5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96F764-3727-4836-8AE4-6C12611F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E2530F-A8DD-454B-90AA-9C9827637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8BA920-A55B-47C2-B8AA-048A88D3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4DB795-CBAA-4462-A203-755BE22E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43E949-1C45-45ED-B6F9-342B8138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458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B77DD7-CCA8-4D14-942F-8124BF8B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09138A-5073-4D5A-8401-B3F88D32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6362A04-6410-4B17-A905-4196D55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07831A7-A188-452D-AC1E-B388C17D9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F78C68F-7326-494F-86DF-23669726B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76273E8-CCD8-4736-B2B5-14035CA4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DAC47F8-74CE-45BB-AC4D-DF21118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9A64C36-1919-4B6B-8A13-AAD46133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47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188182-9577-4830-843E-ED468D4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8AA36C8-A17A-46BF-A0B4-3C7C5BB5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68448EC-3312-48E1-9B8F-9E3664F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17C687B-EC9B-4892-B6DD-AB27B920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576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9DF89AC-636C-4F0C-99AC-D06AE292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193CD7B-3958-4EC9-A097-960B8947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A87B6ED-8461-4197-8302-03110AFA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458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3B3244-4639-426C-9333-4EFDC187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573A6E-9395-49F0-8C96-F840CB85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50E118-1D68-405C-9872-83CC44817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2BEB4E-39FF-46D1-ACC5-ADEF0E54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965B705-F422-4A4A-8168-9C72A576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B2404E-F9A6-4CBF-B2A7-76B4409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075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3E7778-B301-4A83-A093-ADAF78A6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8837E28-8C70-498A-9A31-46388FB2F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C37562-980E-4D41-8410-C3D38EB2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FDF0EA4-D3E6-4CA3-95D6-7B6285B6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9501AA8-0A75-4F70-903B-99875977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AD765D-178E-4C75-96CF-F4A3B041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57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6A7DBE-820F-46B4-A7A4-3A33607D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4A8B92-C8CD-49E0-9863-A521589C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2E7D67-97E0-46AA-A174-5FA72F287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685C-9E1B-4AA3-ACBF-4CD40F02A16C}" type="datetimeFigureOut">
              <a:rPr lang="en-IL" smtClean="0"/>
              <a:t>29/07/2023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3917DB-3453-42DB-827B-5DF27110D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449453-084E-46C5-BADF-7834E9F64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AF5A-19FA-4577-9856-34B2F0FB14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701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annapps.shinyapps.io/resampl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82225B-0BFB-2BD3-A959-0D31D62C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GB" dirty="0"/>
              <a:t>Iteration until convergence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79D32C-12CF-3872-8FDE-AC47C76C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GB" dirty="0"/>
              <a:t>How many </a:t>
            </a:r>
            <a:r>
              <a:rPr lang="en-GB" u="sng" dirty="0"/>
              <a:t>resampling iterations </a:t>
            </a:r>
            <a:r>
              <a:rPr lang="en-GB" dirty="0"/>
              <a:t>will it take until an array of N different values will converge to the same value?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110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7D77DB42-E79F-44F4-8976-C5AD32A7BCA5}"/>
              </a:ext>
            </a:extLst>
          </p:cNvPr>
          <p:cNvSpPr txBox="1">
            <a:spLocks/>
          </p:cNvSpPr>
          <p:nvPr/>
        </p:nvSpPr>
        <p:spPr>
          <a:xfrm>
            <a:off x="838200" y="2269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Conclusion</a:t>
            </a:r>
            <a:endParaRPr lang="en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8DB13AF-3C6D-462A-AC57-D4C941214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342971"/>
            <a:ext cx="9296400" cy="4774089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5967699-0E54-4227-9A5B-19F4B45FAC32}"/>
              </a:ext>
            </a:extLst>
          </p:cNvPr>
          <p:cNvSpPr txBox="1"/>
          <p:nvPr/>
        </p:nvSpPr>
        <p:spPr>
          <a:xfrm>
            <a:off x="838200" y="1346765"/>
            <a:ext cx="111302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800" dirty="0"/>
              <a:t>In a completely random process, the number of resampling iterations from an array of size N unique values, is roughly twice the size of the array.</a:t>
            </a:r>
          </a:p>
          <a:p>
            <a:pPr marL="0" indent="0" algn="l">
              <a:buNone/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645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7D77DB42-E79F-44F4-8976-C5AD32A7BCA5}"/>
              </a:ext>
            </a:extLst>
          </p:cNvPr>
          <p:cNvSpPr txBox="1">
            <a:spLocks/>
          </p:cNvSpPr>
          <p:nvPr/>
        </p:nvSpPr>
        <p:spPr>
          <a:xfrm>
            <a:off x="838200" y="2269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T</a:t>
            </a:r>
            <a:r>
              <a:rPr lang="en-GB" dirty="0" err="1"/>
              <a:t>ry</a:t>
            </a:r>
            <a:r>
              <a:rPr lang="en-GB" dirty="0"/>
              <a:t> yourself</a:t>
            </a:r>
            <a:endParaRPr lang="en-IL" dirty="0"/>
          </a:p>
        </p:txBody>
      </p:sp>
      <p:pic>
        <p:nvPicPr>
          <p:cNvPr id="3" name="תמונה 2">
            <a:hlinkClick r:id="rId2"/>
            <a:extLst>
              <a:ext uri="{FF2B5EF4-FFF2-40B4-BE49-F238E27FC236}">
                <a16:creationId xmlns:a16="http://schemas.microsoft.com/office/drawing/2014/main" id="{4E2F26F4-C6F9-F49A-C9BF-55AAF444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" y="1608371"/>
            <a:ext cx="8142129" cy="5124358"/>
          </a:xfrm>
          <a:prstGeom prst="rect">
            <a:avLst/>
          </a:prstGeom>
        </p:spPr>
      </p:pic>
      <p:sp>
        <p:nvSpPr>
          <p:cNvPr id="5" name="תיבת טקסט 4">
            <a:hlinkClick r:id="rId2"/>
            <a:extLst>
              <a:ext uri="{FF2B5EF4-FFF2-40B4-BE49-F238E27FC236}">
                <a16:creationId xmlns:a16="http://schemas.microsoft.com/office/drawing/2014/main" id="{47786C32-6AC2-CCE3-686D-7A7C9A1F770A}"/>
              </a:ext>
            </a:extLst>
          </p:cNvPr>
          <p:cNvSpPr txBox="1"/>
          <p:nvPr/>
        </p:nvSpPr>
        <p:spPr>
          <a:xfrm>
            <a:off x="5842000" y="1103377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2500" dirty="0"/>
              <a:t>https://yannapps.shinyapps.io/resampling/</a:t>
            </a:r>
          </a:p>
        </p:txBody>
      </p:sp>
    </p:spTree>
    <p:extLst>
      <p:ext uri="{BB962C8B-B14F-4D97-AF65-F5344CB8AC3E}">
        <p14:creationId xmlns:p14="http://schemas.microsoft.com/office/powerpoint/2010/main" val="2665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82225B-0BFB-2BD3-A959-0D31D62C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GB" dirty="0"/>
              <a:t>Visual representation</a:t>
            </a:r>
            <a:endParaRPr lang="en-IL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E4423CC8-E776-6DF2-91BE-2496BB240DE2}"/>
              </a:ext>
            </a:extLst>
          </p:cNvPr>
          <p:cNvSpPr/>
          <p:nvPr/>
        </p:nvSpPr>
        <p:spPr>
          <a:xfrm>
            <a:off x="5369561" y="1880791"/>
            <a:ext cx="680720" cy="68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IL" dirty="0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24B268A5-4DC3-3769-C239-61E7D131D649}"/>
              </a:ext>
            </a:extLst>
          </p:cNvPr>
          <p:cNvSpPr/>
          <p:nvPr/>
        </p:nvSpPr>
        <p:spPr>
          <a:xfrm>
            <a:off x="6822440" y="1880791"/>
            <a:ext cx="680720" cy="68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IL" dirty="0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7DD1CCC-6ADF-F10E-4992-84204EFE44E1}"/>
              </a:ext>
            </a:extLst>
          </p:cNvPr>
          <p:cNvSpPr/>
          <p:nvPr/>
        </p:nvSpPr>
        <p:spPr>
          <a:xfrm>
            <a:off x="8209280" y="1880791"/>
            <a:ext cx="680720" cy="68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EB2F5630-C2A7-E24B-1D59-C2278089729C}"/>
              </a:ext>
            </a:extLst>
          </p:cNvPr>
          <p:cNvSpPr/>
          <p:nvPr/>
        </p:nvSpPr>
        <p:spPr>
          <a:xfrm>
            <a:off x="8280400" y="3310533"/>
            <a:ext cx="680720" cy="68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IL" dirty="0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12B9B033-AB8B-D35A-81DE-057227C246E4}"/>
              </a:ext>
            </a:extLst>
          </p:cNvPr>
          <p:cNvSpPr/>
          <p:nvPr/>
        </p:nvSpPr>
        <p:spPr>
          <a:xfrm>
            <a:off x="6705600" y="3310533"/>
            <a:ext cx="680720" cy="68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IL" dirty="0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F3DB2B7C-5DC3-00A1-56E0-7FB9F787232D}"/>
              </a:ext>
            </a:extLst>
          </p:cNvPr>
          <p:cNvSpPr/>
          <p:nvPr/>
        </p:nvSpPr>
        <p:spPr>
          <a:xfrm>
            <a:off x="5369561" y="3301325"/>
            <a:ext cx="680720" cy="68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B4B1E4E-E52E-6D8C-7233-FF6B24D76DE9}"/>
              </a:ext>
            </a:extLst>
          </p:cNvPr>
          <p:cNvSpPr/>
          <p:nvPr/>
        </p:nvSpPr>
        <p:spPr>
          <a:xfrm>
            <a:off x="8229600" y="4740275"/>
            <a:ext cx="680720" cy="68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IL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01E3955C-DC8B-3059-1E9B-B6911741D1A6}"/>
              </a:ext>
            </a:extLst>
          </p:cNvPr>
          <p:cNvSpPr/>
          <p:nvPr/>
        </p:nvSpPr>
        <p:spPr>
          <a:xfrm>
            <a:off x="6705600" y="4721859"/>
            <a:ext cx="680720" cy="68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IL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D9A57489-6B8C-B025-B561-AFF37832A3AB}"/>
              </a:ext>
            </a:extLst>
          </p:cNvPr>
          <p:cNvSpPr/>
          <p:nvPr/>
        </p:nvSpPr>
        <p:spPr>
          <a:xfrm>
            <a:off x="5318761" y="4721859"/>
            <a:ext cx="680720" cy="68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0D6429EA-768D-BBD6-0734-124334FEF131}"/>
              </a:ext>
            </a:extLst>
          </p:cNvPr>
          <p:cNvCxnSpPr>
            <a:cxnSpLocks/>
          </p:cNvCxnSpPr>
          <p:nvPr/>
        </p:nvCxnSpPr>
        <p:spPr>
          <a:xfrm>
            <a:off x="5709921" y="2561511"/>
            <a:ext cx="0" cy="7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7ECD1A81-CA27-AD25-09FE-9F86DF8DCE66}"/>
              </a:ext>
            </a:extLst>
          </p:cNvPr>
          <p:cNvCxnSpPr>
            <a:cxnSpLocks/>
          </p:cNvCxnSpPr>
          <p:nvPr/>
        </p:nvCxnSpPr>
        <p:spPr>
          <a:xfrm>
            <a:off x="7193281" y="2561511"/>
            <a:ext cx="0" cy="7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4CA640B6-C031-660D-4677-7EA9DA2E8C91}"/>
              </a:ext>
            </a:extLst>
          </p:cNvPr>
          <p:cNvCxnSpPr>
            <a:cxnSpLocks/>
          </p:cNvCxnSpPr>
          <p:nvPr/>
        </p:nvCxnSpPr>
        <p:spPr>
          <a:xfrm>
            <a:off x="7306310" y="2442813"/>
            <a:ext cx="969009" cy="81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7F6BC4C-56E1-72AD-5D78-5B1CB9DB8295}"/>
              </a:ext>
            </a:extLst>
          </p:cNvPr>
          <p:cNvCxnSpPr>
            <a:cxnSpLocks/>
          </p:cNvCxnSpPr>
          <p:nvPr/>
        </p:nvCxnSpPr>
        <p:spPr>
          <a:xfrm>
            <a:off x="5709921" y="3982045"/>
            <a:ext cx="0" cy="7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0716C77F-F88A-DA86-BF17-E3D8DF6C5736}"/>
              </a:ext>
            </a:extLst>
          </p:cNvPr>
          <p:cNvCxnSpPr>
            <a:cxnSpLocks/>
          </p:cNvCxnSpPr>
          <p:nvPr/>
        </p:nvCxnSpPr>
        <p:spPr>
          <a:xfrm>
            <a:off x="5915662" y="3939163"/>
            <a:ext cx="688340" cy="82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BB5C051E-2E89-0389-281E-5BD520E5896A}"/>
              </a:ext>
            </a:extLst>
          </p:cNvPr>
          <p:cNvCxnSpPr>
            <a:cxnSpLocks/>
          </p:cNvCxnSpPr>
          <p:nvPr/>
        </p:nvCxnSpPr>
        <p:spPr>
          <a:xfrm>
            <a:off x="5962650" y="3824029"/>
            <a:ext cx="2166620" cy="101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4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82225B-0BFB-2BD3-A959-0D31D62C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GB" dirty="0"/>
              <a:t>Walkthrough</a:t>
            </a:r>
            <a:endParaRPr lang="en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5B49D0B-2915-D85D-7F6B-0CDFD00BBB61}"/>
              </a:ext>
            </a:extLst>
          </p:cNvPr>
          <p:cNvSpPr txBox="1"/>
          <p:nvPr/>
        </p:nvSpPr>
        <p:spPr>
          <a:xfrm>
            <a:off x="2316480" y="2125117"/>
            <a:ext cx="110439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/>
              <a:t>Start with this initial array:</a:t>
            </a:r>
          </a:p>
          <a:p>
            <a:pPr algn="l"/>
            <a:r>
              <a:rPr lang="en-US" sz="4000" dirty="0"/>
              <a:t>1 2 3 4 5 6 7 8 9 10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It has </a:t>
            </a:r>
          </a:p>
          <a:p>
            <a:pPr algn="l"/>
            <a:r>
              <a:rPr lang="en-US" sz="4000" dirty="0"/>
              <a:t>N=10 unique values. 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5859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A74E85-2938-4392-B5DA-97937D76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Sample with replacement from the previous array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7F71DB-6D5C-4C8B-B8A7-911E0C13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4663"/>
            <a:ext cx="10515600" cy="4351338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4000" dirty="0"/>
              <a:t>1 2 3 3 5 6 7 7 9 10</a:t>
            </a:r>
          </a:p>
          <a:p>
            <a:pPr marL="0" indent="0" algn="ctr" rtl="0">
              <a:buNone/>
            </a:pPr>
            <a:endParaRPr lang="en-US" sz="4000" dirty="0"/>
          </a:p>
          <a:p>
            <a:pPr marL="0" indent="0" algn="l" rtl="0">
              <a:buNone/>
            </a:pPr>
            <a:endParaRPr lang="en-US" sz="36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DC6B31D-46B0-40E0-8E1E-3B5330F435DC}"/>
              </a:ext>
            </a:extLst>
          </p:cNvPr>
          <p:cNvSpPr txBox="1"/>
          <p:nvPr/>
        </p:nvSpPr>
        <p:spPr>
          <a:xfrm>
            <a:off x="3596694" y="489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04AD7A0-60C2-83FE-3DF0-701C08A9DD3A}"/>
              </a:ext>
            </a:extLst>
          </p:cNvPr>
          <p:cNvSpPr txBox="1"/>
          <p:nvPr/>
        </p:nvSpPr>
        <p:spPr>
          <a:xfrm>
            <a:off x="4117975" y="1962150"/>
            <a:ext cx="8625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/>
              <a:t>1 2 3 4 5 6 7 8 9 10</a:t>
            </a:r>
          </a:p>
        </p:txBody>
      </p:sp>
      <p:sp>
        <p:nvSpPr>
          <p:cNvPr id="21" name="צורה חופשית: צורה 20">
            <a:extLst>
              <a:ext uri="{FF2B5EF4-FFF2-40B4-BE49-F238E27FC236}">
                <a16:creationId xmlns:a16="http://schemas.microsoft.com/office/drawing/2014/main" id="{4219B8AC-F6C1-09A2-3129-E36D4186EEB5}"/>
              </a:ext>
            </a:extLst>
          </p:cNvPr>
          <p:cNvSpPr/>
          <p:nvPr/>
        </p:nvSpPr>
        <p:spPr>
          <a:xfrm>
            <a:off x="3169699" y="2357120"/>
            <a:ext cx="782541" cy="973442"/>
          </a:xfrm>
          <a:custGeom>
            <a:avLst/>
            <a:gdLst>
              <a:gd name="connsiteX0" fmla="*/ 782541 w 782541"/>
              <a:gd name="connsiteY0" fmla="*/ 0 h 973442"/>
              <a:gd name="connsiteX1" fmla="*/ 221 w 782541"/>
              <a:gd name="connsiteY1" fmla="*/ 457200 h 973442"/>
              <a:gd name="connsiteX2" fmla="*/ 701261 w 782541"/>
              <a:gd name="connsiteY2" fmla="*/ 944880 h 973442"/>
              <a:gd name="connsiteX3" fmla="*/ 619981 w 782541"/>
              <a:gd name="connsiteY3" fmla="*/ 873760 h 9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541" h="973442">
                <a:moveTo>
                  <a:pt x="782541" y="0"/>
                </a:moveTo>
                <a:cubicBezTo>
                  <a:pt x="398154" y="149860"/>
                  <a:pt x="13768" y="299720"/>
                  <a:pt x="221" y="457200"/>
                </a:cubicBezTo>
                <a:cubicBezTo>
                  <a:pt x="-13326" y="614680"/>
                  <a:pt x="597968" y="875453"/>
                  <a:pt x="701261" y="944880"/>
                </a:cubicBezTo>
                <a:cubicBezTo>
                  <a:pt x="804554" y="1014307"/>
                  <a:pt x="712267" y="944033"/>
                  <a:pt x="619981" y="873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ציין מיקום תוכן 2">
            <a:extLst>
              <a:ext uri="{FF2B5EF4-FFF2-40B4-BE49-F238E27FC236}">
                <a16:creationId xmlns:a16="http://schemas.microsoft.com/office/drawing/2014/main" id="{67E1E068-3A64-F7A8-DAC5-B3DF816F2DDA}"/>
              </a:ext>
            </a:extLst>
          </p:cNvPr>
          <p:cNvSpPr txBox="1">
            <a:spLocks/>
          </p:cNvSpPr>
          <p:nvPr/>
        </p:nvSpPr>
        <p:spPr>
          <a:xfrm>
            <a:off x="736600" y="41932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4000" dirty="0"/>
              <a:t>2 2 3 3 3 6 7 7 9 9</a:t>
            </a:r>
          </a:p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4000" dirty="0"/>
              <a:t>….</a:t>
            </a:r>
          </a:p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4000" dirty="0"/>
              <a:t>7 7 7 7 7 7 7 7 7 7</a:t>
            </a:r>
          </a:p>
          <a:p>
            <a:pPr marL="0" indent="0" algn="ctr" rtl="0">
              <a:buFont typeface="Arial" panose="020B0604020202020204" pitchFamily="34" charset="0"/>
              <a:buNone/>
            </a:pPr>
            <a:endParaRPr lang="en-US" sz="4000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23" name="צורה חופשית: צורה 22">
            <a:extLst>
              <a:ext uri="{FF2B5EF4-FFF2-40B4-BE49-F238E27FC236}">
                <a16:creationId xmlns:a16="http://schemas.microsoft.com/office/drawing/2014/main" id="{1E7AA934-15AE-37A2-4339-2DB9EBFE2089}"/>
              </a:ext>
            </a:extLst>
          </p:cNvPr>
          <p:cNvSpPr/>
          <p:nvPr/>
        </p:nvSpPr>
        <p:spPr>
          <a:xfrm>
            <a:off x="3169699" y="3535680"/>
            <a:ext cx="782541" cy="973442"/>
          </a:xfrm>
          <a:custGeom>
            <a:avLst/>
            <a:gdLst>
              <a:gd name="connsiteX0" fmla="*/ 782541 w 782541"/>
              <a:gd name="connsiteY0" fmla="*/ 0 h 973442"/>
              <a:gd name="connsiteX1" fmla="*/ 221 w 782541"/>
              <a:gd name="connsiteY1" fmla="*/ 457200 h 973442"/>
              <a:gd name="connsiteX2" fmla="*/ 701261 w 782541"/>
              <a:gd name="connsiteY2" fmla="*/ 944880 h 973442"/>
              <a:gd name="connsiteX3" fmla="*/ 619981 w 782541"/>
              <a:gd name="connsiteY3" fmla="*/ 873760 h 9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541" h="973442">
                <a:moveTo>
                  <a:pt x="782541" y="0"/>
                </a:moveTo>
                <a:cubicBezTo>
                  <a:pt x="398154" y="149860"/>
                  <a:pt x="13768" y="299720"/>
                  <a:pt x="221" y="457200"/>
                </a:cubicBezTo>
                <a:cubicBezTo>
                  <a:pt x="-13326" y="614680"/>
                  <a:pt x="597968" y="875453"/>
                  <a:pt x="701261" y="944880"/>
                </a:cubicBezTo>
                <a:cubicBezTo>
                  <a:pt x="804554" y="1014307"/>
                  <a:pt x="712267" y="944033"/>
                  <a:pt x="619981" y="873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282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E612AE-4DDB-4DF7-B017-68C25355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682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  <a:endParaRPr lang="en-IL" dirty="0"/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98A54599-453F-4082-B88D-F30D8EDA4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56428"/>
              </p:ext>
            </p:extLst>
          </p:nvPr>
        </p:nvGraphicFramePr>
        <p:xfrm>
          <a:off x="3124201" y="919163"/>
          <a:ext cx="554355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633">
                  <a:extLst>
                    <a:ext uri="{9D8B030D-6E8A-4147-A177-3AD203B41FA5}">
                      <a16:colId xmlns:a16="http://schemas.microsoft.com/office/drawing/2014/main" val="406915888"/>
                    </a:ext>
                  </a:extLst>
                </a:gridCol>
                <a:gridCol w="2163917">
                  <a:extLst>
                    <a:ext uri="{9D8B030D-6E8A-4147-A177-3AD203B41FA5}">
                      <a16:colId xmlns:a16="http://schemas.microsoft.com/office/drawing/2014/main" val="732471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Array</a:t>
                      </a:r>
                      <a:endParaRPr lang="en-IL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iterations</a:t>
                      </a:r>
                      <a:endParaRPr lang="en-IL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1 2 3 4 5 6 7 8 9 10</a:t>
                      </a:r>
                      <a:endParaRPr lang="en-IL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Original (0)</a:t>
                      </a:r>
                      <a:endParaRPr lang="en-IL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5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1 2 3 3 5 6 7 7 9 10</a:t>
                      </a:r>
                    </a:p>
                    <a:p>
                      <a:endParaRPr lang="en-IL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</a:t>
                      </a:r>
                      <a:endParaRPr lang="en-IL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0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1 2 5 5 5 6 6 7 9 9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</a:t>
                      </a:r>
                      <a:endParaRPr lang="en-IL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4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1 1 5 5 5 5 5 5 6 9</a:t>
                      </a:r>
                      <a:endParaRPr lang="en-IL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</a:t>
                      </a:r>
                      <a:endParaRPr lang="en-IL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8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endParaRPr lang="en-US" sz="2500" dirty="0"/>
                    </a:p>
                    <a:p>
                      <a:r>
                        <a:rPr lang="en-US" sz="2500" dirty="0"/>
                        <a:t>5 5 5 5 5 5 5 5 5 5 </a:t>
                      </a:r>
                      <a:endParaRPr lang="en-IL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.</a:t>
                      </a:r>
                    </a:p>
                    <a:p>
                      <a:r>
                        <a:rPr lang="en-US" sz="2500" dirty="0"/>
                        <a:t>.</a:t>
                      </a:r>
                    </a:p>
                    <a:p>
                      <a:r>
                        <a:rPr lang="en-US" sz="2500" dirty="0"/>
                        <a:t>.</a:t>
                      </a:r>
                    </a:p>
                    <a:p>
                      <a:r>
                        <a:rPr lang="en-US" sz="2500" dirty="0"/>
                        <a:t>Converged (</a:t>
                      </a:r>
                      <a:r>
                        <a:rPr lang="en-US" sz="2500" dirty="0" err="1"/>
                        <a:t>i</a:t>
                      </a:r>
                      <a:r>
                        <a:rPr lang="en-US" sz="2500" dirty="0"/>
                        <a:t>)</a:t>
                      </a:r>
                      <a:endParaRPr lang="en-IL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500" dirty="0"/>
                        <a:t>Converged value: 5</a:t>
                      </a:r>
                    </a:p>
                    <a:p>
                      <a:r>
                        <a:rPr lang="en-GB" sz="2500" dirty="0"/>
                        <a:t>Iteration: </a:t>
                      </a:r>
                      <a:r>
                        <a:rPr lang="en-GB" sz="2500" dirty="0" err="1"/>
                        <a:t>i</a:t>
                      </a:r>
                      <a:endParaRPr lang="en-GB" sz="2500" dirty="0"/>
                    </a:p>
                    <a:p>
                      <a:r>
                        <a:rPr lang="en-GB" sz="2500" dirty="0"/>
                        <a:t>Sample size: 10</a:t>
                      </a:r>
                      <a:endParaRPr lang="en-IL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2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AED7ED-23E0-4D31-B2AB-C93E912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converged value is uniformly distributed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B2D0EC-467C-4808-BA54-C032E329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9176CBC-7797-42C0-A194-AB1EBB2D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0" y="1825625"/>
            <a:ext cx="9385490" cy="47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42086B-D98A-4158-ADF9-2F38C2F6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10,000 simulations resulted in mean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iteration =</a:t>
            </a:r>
            <a:r>
              <a:rPr lang="en-US" dirty="0"/>
              <a:t> 17.6 times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62147B-451D-495A-A078-A076F799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9528718-EDCF-404D-947E-2E608459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63" y="1690688"/>
            <a:ext cx="9699337" cy="49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5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531FA8-86DE-4820-9340-C175FFF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928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Some more findings..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D18CE9-E8FE-4CB4-A9E3-F333ADAC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97000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Another interesting finding is a constant ratio between N and I,</a:t>
            </a:r>
          </a:p>
          <a:p>
            <a:pPr algn="l" rtl="0"/>
            <a:r>
              <a:rPr lang="en-US" dirty="0"/>
              <a:t>That is the size of the array and the number of iterations it took to converge on a single value.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155F673-3CB2-4392-8448-C15DA433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2827617"/>
            <a:ext cx="5598160" cy="38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7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7D77DB42-E79F-44F4-8976-C5AD32A7BCA5}"/>
              </a:ext>
            </a:extLst>
          </p:cNvPr>
          <p:cNvSpPr txBox="1">
            <a:spLocks/>
          </p:cNvSpPr>
          <p:nvPr/>
        </p:nvSpPr>
        <p:spPr>
          <a:xfrm>
            <a:off x="838200" y="2269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Some more findings..</a:t>
            </a:r>
            <a:endParaRPr lang="en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8DB13AF-3C6D-462A-AC57-D4C941214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342971"/>
            <a:ext cx="9296400" cy="4774089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5967699-0E54-4227-9A5B-19F4B45FAC32}"/>
              </a:ext>
            </a:extLst>
          </p:cNvPr>
          <p:cNvSpPr txBox="1"/>
          <p:nvPr/>
        </p:nvSpPr>
        <p:spPr>
          <a:xfrm>
            <a:off x="838200" y="1346765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800" dirty="0"/>
              <a:t>Roughly N/I = 0.52</a:t>
            </a:r>
          </a:p>
          <a:p>
            <a:pPr marL="0" indent="0" algn="l">
              <a:buNone/>
            </a:pPr>
            <a:r>
              <a:rPr lang="en-US" sz="2800" dirty="0"/>
              <a:t>*The ratio decreases the larger the N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Or: Iterations = 2*N</a:t>
            </a:r>
          </a:p>
        </p:txBody>
      </p:sp>
    </p:spTree>
    <p:extLst>
      <p:ext uri="{BB962C8B-B14F-4D97-AF65-F5344CB8AC3E}">
        <p14:creationId xmlns:p14="http://schemas.microsoft.com/office/powerpoint/2010/main" val="10038558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309</Words>
  <Application>Microsoft Office PowerPoint</Application>
  <PresentationFormat>מסך רחב</PresentationFormat>
  <Paragraphs>61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Iteration until convergence</vt:lpstr>
      <vt:lpstr>Visual representation</vt:lpstr>
      <vt:lpstr>Walkthrough</vt:lpstr>
      <vt:lpstr>Sample with replacement from the previous array</vt:lpstr>
      <vt:lpstr>Summary</vt:lpstr>
      <vt:lpstr>The converged value is uniformly distributed</vt:lpstr>
      <vt:lpstr>10,000 simulations resulted in mean  iteration = 17.6 times</vt:lpstr>
      <vt:lpstr>Some more findings..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Yann Cohen</dc:creator>
  <cp:lastModifiedBy>Yann Cohen</cp:lastModifiedBy>
  <cp:revision>4</cp:revision>
  <dcterms:created xsi:type="dcterms:W3CDTF">2022-05-03T17:25:53Z</dcterms:created>
  <dcterms:modified xsi:type="dcterms:W3CDTF">2023-07-29T19:10:18Z</dcterms:modified>
</cp:coreProperties>
</file>