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4"/>
  </p:sldMasterIdLst>
  <p:notesMasterIdLst>
    <p:notesMasterId r:id="rId16"/>
  </p:notesMasterIdLst>
  <p:sldIdLst>
    <p:sldId id="257" r:id="rId15"/>
  </p:sldIdLst>
  <p:sldSz cx="438912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586"/>
    <a:srgbClr val="1E6091"/>
    <a:srgbClr val="21FF85"/>
    <a:srgbClr val="1E6093"/>
    <a:srgbClr val="374D9A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68" autoAdjust="0"/>
    <p:restoredTop sz="94660"/>
  </p:normalViewPr>
  <p:slideViewPr>
    <p:cSldViewPr snapToObjects="1">
      <p:cViewPr varScale="1">
        <p:scale>
          <a:sx n="38" d="100"/>
          <a:sy n="38" d="100"/>
        </p:scale>
        <p:origin x="132" y="306"/>
      </p:cViewPr>
      <p:guideLst>
        <p:guide orient="horz" pos="6912"/>
        <p:guide pos="13824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10" Type="http://schemas.openxmlformats.org/officeDocument/2006/relationships/customXml" Target="../customXml/item10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6"/>
            <a:ext cx="3730752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2458723"/>
            <a:ext cx="47404017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9" y="2458723"/>
            <a:ext cx="14148054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14102081"/>
            <a:ext cx="3730752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9301487"/>
            <a:ext cx="3730752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320" y="409896"/>
            <a:ext cx="28128685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98092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958084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498" y="159026"/>
            <a:ext cx="4357991" cy="264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873760"/>
            <a:ext cx="14439903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4" y="873766"/>
            <a:ext cx="24536400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4592326"/>
            <a:ext cx="14439903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15361927"/>
            <a:ext cx="2633472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1960880"/>
            <a:ext cx="2633472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17175488"/>
            <a:ext cx="2633472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209" y="877957"/>
            <a:ext cx="3950078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209" y="5120309"/>
            <a:ext cx="39500783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2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6/16/2018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809" y="20340432"/>
            <a:ext cx="138975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0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customXml" Target="../../customXml/item5.xm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customXml" Target="../../customXml/item8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customXml" Target="../../customXml/item12.x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customXml" Target="../../customXml/item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00" y="533400"/>
            <a:ext cx="27541537" cy="2079625"/>
          </a:xfrm>
        </p:spPr>
        <p:txBody>
          <a:bodyPr/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Robust Discriminative Localization Maps</a:t>
            </a:r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A. Prakash, N. Moran, S. Garber, A. </a:t>
            </a:r>
            <a:r>
              <a:rPr lang="en-US" sz="4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DiLillo</a:t>
            </a:r>
            <a:r>
              <a:rPr lang="en-US" sz="4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&amp; J. </a:t>
            </a:r>
            <a:r>
              <a:rPr lang="en-US" sz="4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Storer</a:t>
            </a:r>
            <a:endParaRPr lang="en-US" altLang="en-US" sz="4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316200" y="2738834"/>
            <a:ext cx="12877800" cy="1909366"/>
            <a:chOff x="16916400" y="2738834"/>
            <a:chExt cx="12877800" cy="1909366"/>
          </a:xfrm>
        </p:grpSpPr>
        <p:pic>
          <p:nvPicPr>
            <p:cNvPr id="18" name="Picture 17"/>
            <p:cNvPicPr preferRelativeResize="0">
              <a:picLocks/>
            </p:cNvPicPr>
            <p:nvPr>
              <p:custDataLst>
                <p:custData r:id="rId4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2600" y="2941888"/>
              <a:ext cx="898271" cy="59045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124284" y="2738834"/>
              <a:ext cx="112889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aprakash@brandeis.edu, iamaaditya.github.io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400" y="3777007"/>
              <a:ext cx="1087908" cy="87119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8107526" y="3726359"/>
              <a:ext cx="116866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github.com/</a:t>
              </a:r>
              <a:r>
                <a:rPr lang="en-US" sz="4400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iamaaditya</a:t>
              </a:r>
              <a:r>
                <a:rPr lang="en-US" sz="4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/robust-activation-maps</a:t>
              </a:r>
            </a:p>
          </p:txBody>
        </p:sp>
      </p:grpSp>
      <p:pic>
        <p:nvPicPr>
          <p:cNvPr id="22" name="Picture 2" descr="https://lh4.googleusercontent.com/-GSmg_4Zz1J8tj2YgCXFJyNgw1EKFdhDWWrqMrgPjGhNl5yNoRRymUVrcldHZYtODcQAtA5Y_SEBa-x-04gYCA3bNbSyP86ReB82Lh7EFUJvfp7uO_2Qf8RECfkDIPnp86Yky2EIb6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1451"/>
            <a:ext cx="3257549" cy="32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>
            <p:custDataLst>
              <p:custData r:id="rId1"/>
            </p:custDataLst>
          </p:nvPr>
        </p:nvSpPr>
        <p:spPr>
          <a:xfrm>
            <a:off x="10068954" y="5424061"/>
            <a:ext cx="5791200" cy="769441"/>
          </a:xfrm>
          <a:prstGeom prst="rect">
            <a:avLst/>
          </a:prstGeom>
          <a:solidFill>
            <a:srgbClr val="1F658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 Activation Maps</a:t>
            </a:r>
            <a:endParaRPr lang="en-US" sz="4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TextBox 27"/>
          <p:cNvSpPr txBox="1"/>
          <p:nvPr>
            <p:custDataLst>
              <p:custData r:id="rId2"/>
            </p:custDataLst>
          </p:nvPr>
        </p:nvSpPr>
        <p:spPr>
          <a:xfrm>
            <a:off x="17993592" y="5334000"/>
            <a:ext cx="5247408" cy="769441"/>
          </a:xfrm>
          <a:prstGeom prst="rect">
            <a:avLst/>
          </a:prstGeom>
          <a:solidFill>
            <a:srgbClr val="1F658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Adversarial Systems</a:t>
            </a:r>
            <a:endParaRPr lang="en-US" sz="4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97200" y="4160490"/>
            <a:ext cx="22475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003000" y="4038600"/>
            <a:ext cx="167545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0" y="182369"/>
            <a:ext cx="6791965" cy="4443078"/>
          </a:xfrm>
          <a:prstGeom prst="rect">
            <a:avLst/>
          </a:prstGeom>
        </p:spPr>
      </p:pic>
      <p:sp>
        <p:nvSpPr>
          <p:cNvPr id="37" name="TextBox 36"/>
          <p:cNvSpPr txBox="1"/>
          <p:nvPr>
            <p:custDataLst>
              <p:custData r:id="rId3"/>
            </p:custDataLst>
          </p:nvPr>
        </p:nvSpPr>
        <p:spPr>
          <a:xfrm>
            <a:off x="26746200" y="5334000"/>
            <a:ext cx="9220200" cy="769441"/>
          </a:xfrm>
          <a:prstGeom prst="rect">
            <a:avLst/>
          </a:prstGeom>
          <a:solidFill>
            <a:srgbClr val="1F658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! Bad !!  FAKE Activation Maps !!</a:t>
            </a:r>
            <a:endParaRPr lang="en-US" sz="4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92339"/>
              </p:ext>
            </p:extLst>
          </p:nvPr>
        </p:nvGraphicFramePr>
        <p:xfrm>
          <a:off x="5562600" y="6781800"/>
          <a:ext cx="34093153" cy="15728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796294327"/>
                    </a:ext>
                  </a:extLst>
                </a:gridCol>
                <a:gridCol w="5066088">
                  <a:extLst>
                    <a:ext uri="{9D8B030D-6E8A-4147-A177-3AD203B41FA5}">
                      <a16:colId xmlns:a16="http://schemas.microsoft.com/office/drawing/2014/main" val="3511440609"/>
                    </a:ext>
                  </a:extLst>
                </a:gridCol>
                <a:gridCol w="4973188">
                  <a:extLst>
                    <a:ext uri="{9D8B030D-6E8A-4147-A177-3AD203B41FA5}">
                      <a16:colId xmlns:a16="http://schemas.microsoft.com/office/drawing/2014/main" val="2811663432"/>
                    </a:ext>
                  </a:extLst>
                </a:gridCol>
                <a:gridCol w="5907693">
                  <a:extLst>
                    <a:ext uri="{9D8B030D-6E8A-4147-A177-3AD203B41FA5}">
                      <a16:colId xmlns:a16="http://schemas.microsoft.com/office/drawing/2014/main" val="1447916392"/>
                    </a:ext>
                  </a:extLst>
                </a:gridCol>
                <a:gridCol w="5682192">
                  <a:extLst>
                    <a:ext uri="{9D8B030D-6E8A-4147-A177-3AD203B41FA5}">
                      <a16:colId xmlns:a16="http://schemas.microsoft.com/office/drawing/2014/main" val="1859332625"/>
                    </a:ext>
                  </a:extLst>
                </a:gridCol>
                <a:gridCol w="5682192">
                  <a:extLst>
                    <a:ext uri="{9D8B030D-6E8A-4147-A177-3AD203B41FA5}">
                      <a16:colId xmlns:a16="http://schemas.microsoft.com/office/drawing/2014/main" val="820772918"/>
                    </a:ext>
                  </a:extLst>
                </a:gridCol>
              </a:tblGrid>
              <a:tr h="431293"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Visual Question Answering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Image</a:t>
                      </a:r>
                      <a:r>
                        <a:rPr lang="en-US" sz="4400" b="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Classification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Image</a:t>
                      </a:r>
                      <a:r>
                        <a:rPr lang="en-US" sz="4400" b="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Compression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Image Retrieval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Guided Attention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Adversaria</a:t>
                      </a:r>
                      <a:r>
                        <a:rPr lang="en-US" sz="4400" b="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 Defense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24579"/>
                  </a:ext>
                </a:extLst>
              </a:tr>
              <a:tr h="81083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[Zhou, 2015]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[Zhou, 2016] 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4742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[Prakash, 2017]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[Jimenez, 2017]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[Li, 2018]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[Prakash, 2018]</a:t>
                      </a:r>
                      <a:endParaRPr lang="en-US" sz="4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927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16911903"/>
            <a:ext cx="3872453" cy="38010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0657" y="16945651"/>
            <a:ext cx="3843875" cy="37724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8000" y="11538149"/>
            <a:ext cx="3872453" cy="38010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99758" y="11638175"/>
            <a:ext cx="3801006" cy="371526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71180" y="16917072"/>
            <a:ext cx="3829584" cy="38010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47778" y="11538149"/>
            <a:ext cx="3843875" cy="38152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2" name="TextBox 51"/>
          <p:cNvSpPr txBox="1"/>
          <p:nvPr/>
        </p:nvSpPr>
        <p:spPr>
          <a:xfrm>
            <a:off x="2194986" y="10853125"/>
            <a:ext cx="1949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Image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47778" y="16226879"/>
            <a:ext cx="404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Warplane [91%]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74876" y="9750730"/>
            <a:ext cx="2700855" cy="64633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CAM(Clean)</a:t>
            </a:r>
            <a:endParaRPr lang="en-US" sz="4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34200" y="16230600"/>
            <a:ext cx="404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Flatworm [99%]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51432" y="10820400"/>
            <a:ext cx="404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Meatloaf [99%]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18849" y="9750730"/>
            <a:ext cx="2517448" cy="6463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CAM(</a:t>
            </a:r>
            <a:r>
              <a:rPr lang="en-US" sz="36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Advr</a:t>
            </a:r>
            <a:r>
              <a:rPr lang="en-US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4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711998" y="9753600"/>
            <a:ext cx="2680402" cy="6463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RDM(</a:t>
            </a:r>
            <a:r>
              <a:rPr lang="en-US" sz="3600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Advr</a:t>
            </a:r>
            <a:r>
              <a:rPr lang="en-US" sz="3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4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496800" y="10820400"/>
            <a:ext cx="404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Meatloaf [99%]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33032" y="16230600"/>
            <a:ext cx="404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Flatworm [99%]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6"/>
          <a:srcRect t="7846"/>
          <a:stretch/>
        </p:blipFill>
        <p:spPr>
          <a:xfrm>
            <a:off x="17730524" y="11284556"/>
            <a:ext cx="5839640" cy="36520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7"/>
          <a:srcRect t="6110"/>
          <a:stretch/>
        </p:blipFill>
        <p:spPr>
          <a:xfrm>
            <a:off x="17663407" y="17229522"/>
            <a:ext cx="6001588" cy="3649278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757738" y="10296680"/>
            <a:ext cx="4294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Freq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of </a:t>
            </a:r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Advr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class in Top-5 of Original Image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508015" y="16165286"/>
            <a:ext cx="4366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Freq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of Target class picked by Untargeted Attack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5159515" y="10363200"/>
            <a:ext cx="7620000" cy="4863648"/>
            <a:chOff x="26670000" y="10426593"/>
            <a:chExt cx="7620000" cy="4863648"/>
          </a:xfrm>
        </p:grpSpPr>
        <p:grpSp>
          <p:nvGrpSpPr>
            <p:cNvPr id="40" name="Group 39"/>
            <p:cNvGrpSpPr/>
            <p:nvPr/>
          </p:nvGrpSpPr>
          <p:grpSpPr>
            <a:xfrm>
              <a:off x="26670000" y="10426593"/>
              <a:ext cx="7410606" cy="1823496"/>
              <a:chOff x="27541537" y="11264793"/>
              <a:chExt cx="7410606" cy="1823496"/>
            </a:xfrm>
          </p:grpSpPr>
          <p:pic>
            <p:nvPicPr>
              <p:cNvPr id="1049" name="Picture 25" descr="https://lh3.googleusercontent.com/kjxzhHGib6A-BrTzWI3iu8WxRmbQ6w5mTgboUEmQxUzvAv6ZO87byg77TTszxvB93WYSnA15IlrYaoCtSWb0t_Lsj9_OBkZdRUDRQM28jwPXfN3925lP-RUjs1romK70hJ2fdRAqwaw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41537" y="12208279"/>
                <a:ext cx="7410606" cy="880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28915375" y="11264793"/>
                <a:ext cx="51166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Class Activation Map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917806" y="12927257"/>
              <a:ext cx="7372194" cy="2362984"/>
              <a:chOff x="28074060" y="16099304"/>
              <a:chExt cx="7372194" cy="2322047"/>
            </a:xfrm>
          </p:grpSpPr>
          <p:pic>
            <p:nvPicPr>
              <p:cNvPr id="1051" name="Picture 27" descr="https://lh3.googleusercontent.com/A4cNjHlMSYb5sdgMpOIBe3kc_3DMJAHVJUj2nVptDwTQ9zzwGxAN1-kQCMzNt3aZv570EPFzeSFnOa7NWsPlDyJLFUt43A87gMTdfUsvzZCFrM1_e2wecN6XzUUlbW0LWEN_BCv-wF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4060" y="16965342"/>
                <a:ext cx="7372194" cy="1456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28694940" y="16099304"/>
                <a:ext cx="63570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Robust Discriminative Map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24649224" y="15868044"/>
            <a:ext cx="9045143" cy="5121043"/>
            <a:chOff x="26517600" y="16315220"/>
            <a:chExt cx="9045143" cy="5121043"/>
          </a:xfrm>
        </p:grpSpPr>
        <p:grpSp>
          <p:nvGrpSpPr>
            <p:cNvPr id="43" name="Group 42"/>
            <p:cNvGrpSpPr/>
            <p:nvPr/>
          </p:nvGrpSpPr>
          <p:grpSpPr>
            <a:xfrm>
              <a:off x="26517600" y="16315220"/>
              <a:ext cx="9045143" cy="5096980"/>
              <a:chOff x="27051000" y="16315220"/>
              <a:chExt cx="9045143" cy="509698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0"/>
              <a:srcRect t="3299"/>
              <a:stretch/>
            </p:blipFill>
            <p:spPr>
              <a:xfrm>
                <a:off x="27051000" y="18608222"/>
                <a:ext cx="9045143" cy="2803978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373128" y="16315220"/>
                <a:ext cx="8541783" cy="2184101"/>
              </a:xfrm>
              <a:prstGeom prst="rect">
                <a:avLst/>
              </a:prstGeom>
            </p:spPr>
          </p:pic>
        </p:grpSp>
        <p:sp>
          <p:nvSpPr>
            <p:cNvPr id="78" name="Rounded Rectangle 77"/>
            <p:cNvSpPr/>
            <p:nvPr/>
          </p:nvSpPr>
          <p:spPr>
            <a:xfrm>
              <a:off x="31040170" y="21017163"/>
              <a:ext cx="914400" cy="419100"/>
            </a:xfrm>
            <a:prstGeom prst="roundRect">
              <a:avLst/>
            </a:prstGeom>
            <a:gradFill>
              <a:gsLst>
                <a:gs pos="82000">
                  <a:srgbClr val="21FF85">
                    <a:alpha val="40000"/>
                  </a:srgbClr>
                </a:gs>
                <a:gs pos="100000">
                  <a:schemeClr val="accent3">
                    <a:tint val="50000"/>
                    <a:shade val="100000"/>
                    <a:satMod val="350000"/>
                    <a:alpha val="4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2156400" y="20993100"/>
              <a:ext cx="914400" cy="419100"/>
            </a:xfrm>
            <a:prstGeom prst="roundRect">
              <a:avLst/>
            </a:prstGeom>
            <a:gradFill>
              <a:gsLst>
                <a:gs pos="82000">
                  <a:srgbClr val="21FF85">
                    <a:alpha val="40000"/>
                  </a:srgbClr>
                </a:gs>
                <a:gs pos="100000">
                  <a:schemeClr val="accent3">
                    <a:tint val="50000"/>
                    <a:shade val="100000"/>
                    <a:satMod val="350000"/>
                    <a:alpha val="4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3320575" y="20598063"/>
              <a:ext cx="914400" cy="419100"/>
            </a:xfrm>
            <a:prstGeom prst="roundRect">
              <a:avLst/>
            </a:prstGeom>
            <a:gradFill>
              <a:gsLst>
                <a:gs pos="82000">
                  <a:srgbClr val="21FF85">
                    <a:alpha val="40000"/>
                  </a:srgbClr>
                </a:gs>
                <a:gs pos="100000">
                  <a:schemeClr val="accent3">
                    <a:tint val="50000"/>
                    <a:shade val="100000"/>
                    <a:satMod val="350000"/>
                    <a:alpha val="4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4314382" y="17704022"/>
              <a:ext cx="914400" cy="419100"/>
            </a:xfrm>
            <a:prstGeom prst="roundRect">
              <a:avLst/>
            </a:prstGeom>
            <a:gradFill>
              <a:gsLst>
                <a:gs pos="82000">
                  <a:srgbClr val="21FF85">
                    <a:alpha val="40000"/>
                  </a:srgbClr>
                </a:gs>
                <a:gs pos="100000">
                  <a:schemeClr val="accent3">
                    <a:tint val="50000"/>
                    <a:shade val="100000"/>
                    <a:satMod val="350000"/>
                    <a:alpha val="4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5486372" y="10426593"/>
            <a:ext cx="7824531" cy="9918807"/>
            <a:chOff x="36524572" y="10426593"/>
            <a:chExt cx="7192103" cy="9142875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7330829" y="10426593"/>
              <a:ext cx="6385846" cy="9142875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 rot="16200000">
              <a:off x="35719408" y="11759627"/>
              <a:ext cx="2423786" cy="646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CAM(Clean</a:t>
              </a:r>
              <a:endPara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6200000">
              <a:off x="35607222" y="14744121"/>
              <a:ext cx="2517448" cy="6463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CAM(</a:t>
              </a:r>
              <a:r>
                <a:rPr lang="en-US" sz="3600" dirty="0" err="1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Advr</a:t>
              </a:r>
              <a:r>
                <a:rPr lang="en-US" sz="3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35575628" y="17756134"/>
              <a:ext cx="2551420" cy="6535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RDM(</a:t>
              </a:r>
              <a:r>
                <a:rPr lang="en-US" sz="3600" dirty="0" err="1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Advr</a:t>
              </a:r>
              <a:r>
                <a:rPr lang="en-US" sz="36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1F658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isometricOffAxis1Top"/>
          <a:lightRig rig="contrasting" dir="t">
            <a:rot lat="0" lon="0" rev="1500000"/>
          </a:lightRig>
        </a:scene3d>
        <a:sp3d prstMaterial="metal">
          <a:bevelT w="88900" h="88900"/>
        </a:sp3d>
      </a:spPr>
      <a:bodyPr wrap="square" rtlCol="0">
        <a:spAutoFit/>
      </a:bodyPr>
      <a:lstStyle>
        <a:defPPr algn="ctr">
          <a:defRPr sz="8800" dirty="0" smtClean="0">
            <a:solidFill>
              <a:schemeClr val="bg1"/>
            </a:solidFill>
            <a:latin typeface="Cambria Math" panose="02040503050406030204" pitchFamily="18" charset="0"/>
            <a:ea typeface="Cambria Math" panose="020405030504060302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10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11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12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13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2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3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4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5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6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7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8.xml><?xml version="1.0" encoding="utf-8"?>
<Control xmlns="http://schemas.microsoft.com/VisualStudio/2011/storyboarding/control">
  <Id Name="054771f3-eaf3-4e44-ba04-c07f5f7e51ff" Revision="1" Stencil="System.MyShapes" StencilVersion="1.0"/>
</Control>
</file>

<file path=customXml/item9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6812B51C-89AB-406D-80F2-D1F68F13791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1C2894E-0EF6-490D-98F3-0F8885C833C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78F7EAB-B385-4412-B031-834BFEAE47E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D65AE49-FBC6-4E7F-901D-C65A02B2FD5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9B08748-3D28-4434-AF2E-A047A5316D8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0ACBFB0-2DCA-46A6-9DA4-D63F80C0E48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91F7B6A-04F0-4A89-9A6B-F58E962957D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4103AEA-0C56-4FF6-9E4E-7A017E74BCA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25FAB6A-4A4D-4DA3-B2C3-45CDD3B87FC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E2F9F58-B867-4300-B14F-03788C72EF1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6115557-98DA-49F2-A5A6-AFF5BB10EAA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15DAE89-8A24-4ABD-9D08-1AF01E0131C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021BAB6-3C1A-4661-8C5F-C49D4F2B716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121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Arial</vt:lpstr>
      <vt:lpstr>Calibri</vt:lpstr>
      <vt:lpstr>Cambria Math</vt:lpstr>
      <vt:lpstr>Wingdings</vt:lpstr>
      <vt:lpstr>Office Theme</vt:lpstr>
      <vt:lpstr>Robust Discriminative Localization Maps A. Prakash, N. Moran, S. Garber, A. DiLillo &amp; J. Storer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Adi Prakash</cp:lastModifiedBy>
  <cp:revision>94</cp:revision>
  <dcterms:created xsi:type="dcterms:W3CDTF">2014-05-29T01:41:03Z</dcterms:created>
  <dcterms:modified xsi:type="dcterms:W3CDTF">2018-06-17T02:29:14Z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