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4F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97F022-8516-4541-B653-61DDA60A759C}" type="datetimeFigureOut">
              <a:rPr lang="en-US" smtClean="0"/>
              <a:t>20-Jan-2023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1E44E-2A21-490D-8872-DF6673DD52C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5171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F297F022-8516-4541-B653-61DDA60A759C}" type="datetimeFigureOut">
              <a:rPr lang="en-US" smtClean="0"/>
              <a:t>20-Jan-2023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A1E44E-2A21-490D-8872-DF6673DD52C8}" type="slidenum">
              <a:rPr lang="en-US" smtClean="0"/>
              <a:t>‹#›</a:t>
            </a:fld>
            <a:endParaRPr lang="en-US"/>
          </a:p>
        </p:txBody>
      </p:sp>
    </p:spTree>
    <p:extLst>
      <p:ext uri="{BB962C8B-B14F-4D97-AF65-F5344CB8AC3E}">
        <p14:creationId xmlns:p14="http://schemas.microsoft.com/office/powerpoint/2010/main" val="565405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97F022-8516-4541-B653-61DDA60A759C}" type="datetimeFigureOut">
              <a:rPr lang="en-US" smtClean="0"/>
              <a:t>20-Jan-2023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1E44E-2A21-490D-8872-DF6673DD52C8}" type="slidenum">
              <a:rPr lang="en-US" smtClean="0"/>
              <a:t>‹#›</a:t>
            </a:fld>
            <a:endParaRPr lang="en-US"/>
          </a:p>
        </p:txBody>
      </p:sp>
    </p:spTree>
    <p:extLst>
      <p:ext uri="{BB962C8B-B14F-4D97-AF65-F5344CB8AC3E}">
        <p14:creationId xmlns:p14="http://schemas.microsoft.com/office/powerpoint/2010/main" val="806985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97F022-8516-4541-B653-61DDA60A759C}" type="datetimeFigureOut">
              <a:rPr lang="en-US" smtClean="0"/>
              <a:t>20-Jan-2023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1E44E-2A21-490D-8872-DF6673DD52C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67346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97F022-8516-4541-B653-61DDA60A759C}" type="datetimeFigureOut">
              <a:rPr lang="en-US" smtClean="0"/>
              <a:t>20-Jan-2023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1E44E-2A21-490D-8872-DF6673DD52C8}" type="slidenum">
              <a:rPr lang="en-US" smtClean="0"/>
              <a:t>‹#›</a:t>
            </a:fld>
            <a:endParaRPr lang="en-US"/>
          </a:p>
        </p:txBody>
      </p:sp>
    </p:spTree>
    <p:extLst>
      <p:ext uri="{BB962C8B-B14F-4D97-AF65-F5344CB8AC3E}">
        <p14:creationId xmlns:p14="http://schemas.microsoft.com/office/powerpoint/2010/main" val="428937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97F022-8516-4541-B653-61DDA60A759C}" type="datetimeFigureOut">
              <a:rPr lang="en-US" smtClean="0"/>
              <a:t>20-Jan-2023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1E44E-2A21-490D-8872-DF6673DD52C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19032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97F022-8516-4541-B653-61DDA60A759C}" type="datetimeFigureOut">
              <a:rPr lang="en-US" smtClean="0"/>
              <a:t>20-Jan-2023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1E44E-2A21-490D-8872-DF6673DD52C8}" type="slidenum">
              <a:rPr lang="en-US" smtClean="0"/>
              <a:t>‹#›</a:t>
            </a:fld>
            <a:endParaRPr lang="en-US"/>
          </a:p>
        </p:txBody>
      </p:sp>
    </p:spTree>
    <p:extLst>
      <p:ext uri="{BB962C8B-B14F-4D97-AF65-F5344CB8AC3E}">
        <p14:creationId xmlns:p14="http://schemas.microsoft.com/office/powerpoint/2010/main" val="1215412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97F022-8516-4541-B653-61DDA60A759C}" type="datetimeFigureOut">
              <a:rPr lang="en-US" smtClean="0"/>
              <a:t>20-Jan-2023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1E44E-2A21-490D-8872-DF6673DD52C8}" type="slidenum">
              <a:rPr lang="en-US" smtClean="0"/>
              <a:t>‹#›</a:t>
            </a:fld>
            <a:endParaRPr lang="en-US"/>
          </a:p>
        </p:txBody>
      </p:sp>
    </p:spTree>
    <p:extLst>
      <p:ext uri="{BB962C8B-B14F-4D97-AF65-F5344CB8AC3E}">
        <p14:creationId xmlns:p14="http://schemas.microsoft.com/office/powerpoint/2010/main" val="2526969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97F022-8516-4541-B653-61DDA60A759C}" type="datetimeFigureOut">
              <a:rPr lang="en-US" smtClean="0"/>
              <a:t>20-Jan-2023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1E44E-2A21-490D-8872-DF6673DD52C8}" type="slidenum">
              <a:rPr lang="en-US" smtClean="0"/>
              <a:t>‹#›</a:t>
            </a:fld>
            <a:endParaRPr lang="en-US"/>
          </a:p>
        </p:txBody>
      </p:sp>
    </p:spTree>
    <p:extLst>
      <p:ext uri="{BB962C8B-B14F-4D97-AF65-F5344CB8AC3E}">
        <p14:creationId xmlns:p14="http://schemas.microsoft.com/office/powerpoint/2010/main" val="927904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97F022-8516-4541-B653-61DDA60A759C}" type="datetimeFigureOut">
              <a:rPr lang="en-US" smtClean="0"/>
              <a:t>20-Jan-2023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1E44E-2A21-490D-8872-DF6673DD52C8}" type="slidenum">
              <a:rPr lang="en-US" smtClean="0"/>
              <a:t>‹#›</a:t>
            </a:fld>
            <a:endParaRPr lang="en-US"/>
          </a:p>
        </p:txBody>
      </p:sp>
    </p:spTree>
    <p:extLst>
      <p:ext uri="{BB962C8B-B14F-4D97-AF65-F5344CB8AC3E}">
        <p14:creationId xmlns:p14="http://schemas.microsoft.com/office/powerpoint/2010/main" val="1449898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97F022-8516-4541-B653-61DDA60A759C}" type="datetimeFigureOut">
              <a:rPr lang="en-US" smtClean="0"/>
              <a:t>20-Jan-2023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1E44E-2A21-490D-8872-DF6673DD52C8}" type="slidenum">
              <a:rPr lang="en-US" smtClean="0"/>
              <a:t>‹#›</a:t>
            </a:fld>
            <a:endParaRPr lang="en-US"/>
          </a:p>
        </p:txBody>
      </p:sp>
    </p:spTree>
    <p:extLst>
      <p:ext uri="{BB962C8B-B14F-4D97-AF65-F5344CB8AC3E}">
        <p14:creationId xmlns:p14="http://schemas.microsoft.com/office/powerpoint/2010/main" val="386269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97F022-8516-4541-B653-61DDA60A759C}" type="datetimeFigureOut">
              <a:rPr lang="en-US" smtClean="0"/>
              <a:t>20-Jan-2023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1E44E-2A21-490D-8872-DF6673DD52C8}" type="slidenum">
              <a:rPr lang="en-US" smtClean="0"/>
              <a:t>‹#›</a:t>
            </a:fld>
            <a:endParaRPr lang="en-US"/>
          </a:p>
        </p:txBody>
      </p:sp>
    </p:spTree>
    <p:extLst>
      <p:ext uri="{BB962C8B-B14F-4D97-AF65-F5344CB8AC3E}">
        <p14:creationId xmlns:p14="http://schemas.microsoft.com/office/powerpoint/2010/main" val="1020512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97F022-8516-4541-B653-61DDA60A759C}" type="datetimeFigureOut">
              <a:rPr lang="en-US" smtClean="0"/>
              <a:t>20-Jan-2023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A1E44E-2A21-490D-8872-DF6673DD52C8}" type="slidenum">
              <a:rPr lang="en-US" smtClean="0"/>
              <a:t>‹#›</a:t>
            </a:fld>
            <a:endParaRPr lang="en-US"/>
          </a:p>
        </p:txBody>
      </p:sp>
    </p:spTree>
    <p:extLst>
      <p:ext uri="{BB962C8B-B14F-4D97-AF65-F5344CB8AC3E}">
        <p14:creationId xmlns:p14="http://schemas.microsoft.com/office/powerpoint/2010/main" val="3963345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97F022-8516-4541-B653-61DDA60A759C}" type="datetimeFigureOut">
              <a:rPr lang="en-US" smtClean="0"/>
              <a:t>20-Jan-2023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A1E44E-2A21-490D-8872-DF6673DD52C8}" type="slidenum">
              <a:rPr lang="en-US" smtClean="0"/>
              <a:t>‹#›</a:t>
            </a:fld>
            <a:endParaRPr lang="en-US"/>
          </a:p>
        </p:txBody>
      </p:sp>
    </p:spTree>
    <p:extLst>
      <p:ext uri="{BB962C8B-B14F-4D97-AF65-F5344CB8AC3E}">
        <p14:creationId xmlns:p14="http://schemas.microsoft.com/office/powerpoint/2010/main" val="914391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97F022-8516-4541-B653-61DDA60A759C}" type="datetimeFigureOut">
              <a:rPr lang="en-US" smtClean="0"/>
              <a:t>20-Jan-2023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A1E44E-2A21-490D-8872-DF6673DD52C8}" type="slidenum">
              <a:rPr lang="en-US" smtClean="0"/>
              <a:t>‹#›</a:t>
            </a:fld>
            <a:endParaRPr lang="en-US"/>
          </a:p>
        </p:txBody>
      </p:sp>
    </p:spTree>
    <p:extLst>
      <p:ext uri="{BB962C8B-B14F-4D97-AF65-F5344CB8AC3E}">
        <p14:creationId xmlns:p14="http://schemas.microsoft.com/office/powerpoint/2010/main" val="1452176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97F022-8516-4541-B653-61DDA60A759C}" type="datetimeFigureOut">
              <a:rPr lang="en-US" smtClean="0"/>
              <a:t>20-Jan-2023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1E44E-2A21-490D-8872-DF6673DD52C8}" type="slidenum">
              <a:rPr lang="en-US" smtClean="0"/>
              <a:t>‹#›</a:t>
            </a:fld>
            <a:endParaRPr lang="en-US"/>
          </a:p>
        </p:txBody>
      </p:sp>
    </p:spTree>
    <p:extLst>
      <p:ext uri="{BB962C8B-B14F-4D97-AF65-F5344CB8AC3E}">
        <p14:creationId xmlns:p14="http://schemas.microsoft.com/office/powerpoint/2010/main" val="2906009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97F022-8516-4541-B653-61DDA60A759C}" type="datetimeFigureOut">
              <a:rPr lang="en-US" smtClean="0"/>
              <a:t>20-Jan-2023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1E44E-2A21-490D-8872-DF6673DD52C8}" type="slidenum">
              <a:rPr lang="en-US" smtClean="0"/>
              <a:t>‹#›</a:t>
            </a:fld>
            <a:endParaRPr lang="en-US"/>
          </a:p>
        </p:txBody>
      </p:sp>
    </p:spTree>
    <p:extLst>
      <p:ext uri="{BB962C8B-B14F-4D97-AF65-F5344CB8AC3E}">
        <p14:creationId xmlns:p14="http://schemas.microsoft.com/office/powerpoint/2010/main" val="1314015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297F022-8516-4541-B653-61DDA60A759C}" type="datetimeFigureOut">
              <a:rPr lang="en-US" smtClean="0"/>
              <a:t>20-Jan-2023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7A1E44E-2A21-490D-8872-DF6673DD52C8}" type="slidenum">
              <a:rPr lang="en-US" smtClean="0"/>
              <a:t>‹#›</a:t>
            </a:fld>
            <a:endParaRPr lang="en-US"/>
          </a:p>
        </p:txBody>
      </p:sp>
    </p:spTree>
    <p:extLst>
      <p:ext uri="{BB962C8B-B14F-4D97-AF65-F5344CB8AC3E}">
        <p14:creationId xmlns:p14="http://schemas.microsoft.com/office/powerpoint/2010/main" val="232535464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60625" y="2055136"/>
            <a:ext cx="9077607" cy="878186"/>
          </a:xfrm>
        </p:spPr>
        <p:txBody>
          <a:bodyPr>
            <a:normAutofit fontScale="90000"/>
          </a:bodyPr>
          <a:lstStyle/>
          <a:p>
            <a:pPr algn="ctr"/>
            <a:r>
              <a:rPr lang="en-US" dirty="0" smtClean="0">
                <a:solidFill>
                  <a:srgbClr val="B54F69"/>
                </a:solidFill>
              </a:rPr>
              <a:t/>
            </a:r>
            <a:br>
              <a:rPr lang="en-US" dirty="0" smtClean="0">
                <a:solidFill>
                  <a:srgbClr val="B54F69"/>
                </a:solidFill>
              </a:rPr>
            </a:br>
            <a:r>
              <a:rPr lang="en-US" b="1" dirty="0" smtClean="0">
                <a:solidFill>
                  <a:srgbClr val="B54F69"/>
                </a:solidFill>
              </a:rPr>
              <a:t>Insurance Premium Prediction</a:t>
            </a:r>
            <a:endParaRPr lang="en-US" dirty="0">
              <a:solidFill>
                <a:srgbClr val="B54F69"/>
              </a:solidFill>
            </a:endParaRPr>
          </a:p>
        </p:txBody>
      </p:sp>
    </p:spTree>
    <p:extLst>
      <p:ext uri="{BB962C8B-B14F-4D97-AF65-F5344CB8AC3E}">
        <p14:creationId xmlns:p14="http://schemas.microsoft.com/office/powerpoint/2010/main" val="1291710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182" y="471915"/>
            <a:ext cx="10158734" cy="1446550"/>
          </a:xfrm>
          <a:prstGeom prst="rect">
            <a:avLst/>
          </a:prstGeom>
          <a:noFill/>
        </p:spPr>
        <p:txBody>
          <a:bodyPr wrap="square" rtlCol="0">
            <a:spAutoFit/>
          </a:bodyPr>
          <a:lstStyle/>
          <a:p>
            <a:r>
              <a:rPr lang="en-US" sz="2000" b="1" dirty="0" smtClean="0">
                <a:solidFill>
                  <a:srgbClr val="B54F69"/>
                </a:solidFill>
              </a:rPr>
              <a:t>Q &amp; A :</a:t>
            </a:r>
          </a:p>
          <a:p>
            <a:endParaRPr lang="en-US" sz="2000" dirty="0"/>
          </a:p>
          <a:p>
            <a:r>
              <a:rPr lang="en-US" sz="2000" b="1" dirty="0" smtClean="0"/>
              <a:t>Q7</a:t>
            </a:r>
            <a:r>
              <a:rPr lang="en-US" sz="2000" b="1" dirty="0"/>
              <a:t>) What are the different stages of deployment?</a:t>
            </a:r>
          </a:p>
          <a:p>
            <a:pPr marL="342900" indent="-342900">
              <a:buFont typeface="Wingdings" panose="05000000000000000000" pitchFamily="2" charset="2"/>
              <a:buChar char="ü"/>
            </a:pPr>
            <a:r>
              <a:rPr lang="en-US" sz="2000" dirty="0"/>
              <a:t>When the model is ready, we deploy it on the Railway platform.</a:t>
            </a:r>
          </a:p>
          <a:p>
            <a:endParaRPr lang="en-US" sz="800" b="1" dirty="0"/>
          </a:p>
        </p:txBody>
      </p:sp>
    </p:spTree>
    <p:extLst>
      <p:ext uri="{BB962C8B-B14F-4D97-AF65-F5344CB8AC3E}">
        <p14:creationId xmlns:p14="http://schemas.microsoft.com/office/powerpoint/2010/main" val="1168523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757" y="2559034"/>
            <a:ext cx="4644430" cy="1015663"/>
          </a:xfrm>
          <a:prstGeom prst="rect">
            <a:avLst/>
          </a:prstGeom>
          <a:noFill/>
        </p:spPr>
        <p:txBody>
          <a:bodyPr wrap="square" rtlCol="0">
            <a:spAutoFit/>
          </a:bodyPr>
          <a:lstStyle/>
          <a:p>
            <a:r>
              <a:rPr lang="en-US" sz="6000" b="1" cap="all" dirty="0" smtClean="0">
                <a:ln w="3175" cmpd="sng">
                  <a:noFill/>
                </a:ln>
                <a:solidFill>
                  <a:srgbClr val="B54F69"/>
                </a:solidFill>
              </a:rPr>
              <a:t>THANK YOU</a:t>
            </a:r>
            <a:endParaRPr lang="en-US" sz="3200" dirty="0"/>
          </a:p>
        </p:txBody>
      </p:sp>
    </p:spTree>
    <p:extLst>
      <p:ext uri="{BB962C8B-B14F-4D97-AF65-F5344CB8AC3E}">
        <p14:creationId xmlns:p14="http://schemas.microsoft.com/office/powerpoint/2010/main" val="1468556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6598" y="903014"/>
            <a:ext cx="9071574" cy="4708981"/>
          </a:xfrm>
          <a:prstGeom prst="rect">
            <a:avLst/>
          </a:prstGeom>
          <a:noFill/>
        </p:spPr>
        <p:txBody>
          <a:bodyPr wrap="square" rtlCol="0">
            <a:spAutoFit/>
          </a:bodyPr>
          <a:lstStyle/>
          <a:p>
            <a:r>
              <a:rPr lang="en-US" sz="2000" b="1" dirty="0" smtClean="0">
                <a:solidFill>
                  <a:srgbClr val="B54F69"/>
                </a:solidFill>
              </a:rPr>
              <a:t>Objective :</a:t>
            </a:r>
          </a:p>
          <a:p>
            <a:endParaRPr lang="en-US" sz="2000" b="1" dirty="0"/>
          </a:p>
          <a:p>
            <a:r>
              <a:rPr lang="en-US" sz="2000" dirty="0" smtClean="0"/>
              <a:t>The goal of this project is to give an estimate of how much they need for their individual health situation and build a solution that should be able to predict the premium of the personnel for health insurance.</a:t>
            </a:r>
          </a:p>
          <a:p>
            <a:endParaRPr lang="en-US" sz="2000" dirty="0" smtClean="0"/>
          </a:p>
          <a:p>
            <a:endParaRPr lang="en-US" sz="2000" dirty="0" smtClean="0"/>
          </a:p>
          <a:p>
            <a:r>
              <a:rPr lang="en-US" sz="2000" b="1" dirty="0" smtClean="0">
                <a:solidFill>
                  <a:srgbClr val="B54F69"/>
                </a:solidFill>
              </a:rPr>
              <a:t>Benefits :</a:t>
            </a:r>
          </a:p>
          <a:p>
            <a:endParaRPr lang="en-US" sz="2000" dirty="0"/>
          </a:p>
          <a:p>
            <a:pPr marL="342900" indent="-342900">
              <a:buFont typeface="Wingdings" panose="05000000000000000000" pitchFamily="2" charset="2"/>
              <a:buChar char="ü"/>
            </a:pPr>
            <a:r>
              <a:rPr lang="en-US" sz="2000" dirty="0" smtClean="0">
                <a:effectLst/>
              </a:rPr>
              <a:t>Gets an idea about how much amount is required annually according to their health status.</a:t>
            </a:r>
          </a:p>
          <a:p>
            <a:endParaRPr lang="en-US" sz="2000" dirty="0" smtClean="0">
              <a:effectLst/>
            </a:endParaRPr>
          </a:p>
          <a:p>
            <a:pPr marL="342900" indent="-342900">
              <a:buFont typeface="Wingdings" panose="05000000000000000000" pitchFamily="2" charset="2"/>
              <a:buChar char="ü"/>
            </a:pPr>
            <a:r>
              <a:rPr lang="en-US" sz="2000" dirty="0" smtClean="0">
                <a:effectLst/>
              </a:rPr>
              <a:t>This can help a person focus more on the health aspect of insurance.</a:t>
            </a:r>
          </a:p>
          <a:p>
            <a:r>
              <a:rPr lang="en-US" sz="2000" dirty="0" smtClean="0">
                <a:effectLst/>
              </a:rPr>
              <a:t> </a:t>
            </a:r>
          </a:p>
          <a:p>
            <a:pPr marL="342900" indent="-342900">
              <a:buFont typeface="Wingdings" panose="05000000000000000000" pitchFamily="2" charset="2"/>
              <a:buChar char="ü"/>
            </a:pPr>
            <a:r>
              <a:rPr lang="en-US" sz="2000" dirty="0" smtClean="0">
                <a:effectLst/>
              </a:rPr>
              <a:t>Help in giving premium health insurance.</a:t>
            </a:r>
          </a:p>
        </p:txBody>
      </p:sp>
    </p:spTree>
    <p:extLst>
      <p:ext uri="{BB962C8B-B14F-4D97-AF65-F5344CB8AC3E}">
        <p14:creationId xmlns:p14="http://schemas.microsoft.com/office/powerpoint/2010/main" val="1047317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1271" y="624689"/>
            <a:ext cx="1858201" cy="400110"/>
          </a:xfrm>
          <a:prstGeom prst="rect">
            <a:avLst/>
          </a:prstGeom>
          <a:noFill/>
        </p:spPr>
        <p:txBody>
          <a:bodyPr wrap="none" rtlCol="0">
            <a:spAutoFit/>
          </a:bodyPr>
          <a:lstStyle/>
          <a:p>
            <a:r>
              <a:rPr lang="en-US" sz="2000" b="1" dirty="0" smtClean="0">
                <a:solidFill>
                  <a:srgbClr val="B54F69"/>
                </a:solidFill>
              </a:rPr>
              <a:t>Architecture :</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271" y="1428938"/>
            <a:ext cx="7822194" cy="4117144"/>
          </a:xfrm>
          <a:prstGeom prst="rect">
            <a:avLst/>
          </a:prstGeom>
          <a:ln w="88900" cap="sq" cmpd="thickThin">
            <a:solidFill>
              <a:srgbClr val="B54F69"/>
            </a:solidFill>
            <a:prstDash val="solid"/>
            <a:miter lim="800000"/>
          </a:ln>
          <a:effectLst>
            <a:glow rad="101600">
              <a:srgbClr val="B54F69">
                <a:alpha val="60000"/>
              </a:srgbClr>
            </a:glow>
            <a:innerShdw blurRad="76200">
              <a:srgbClr val="000000"/>
            </a:innerShdw>
          </a:effectLst>
        </p:spPr>
      </p:pic>
    </p:spTree>
    <p:extLst>
      <p:ext uri="{BB962C8B-B14F-4D97-AF65-F5344CB8AC3E}">
        <p14:creationId xmlns:p14="http://schemas.microsoft.com/office/powerpoint/2010/main" val="1266686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0510" y="914026"/>
            <a:ext cx="9008197" cy="3785652"/>
          </a:xfrm>
          <a:prstGeom prst="rect">
            <a:avLst/>
          </a:prstGeom>
          <a:noFill/>
        </p:spPr>
        <p:txBody>
          <a:bodyPr wrap="square" rtlCol="0">
            <a:spAutoFit/>
          </a:bodyPr>
          <a:lstStyle/>
          <a:p>
            <a:r>
              <a:rPr lang="en-US" sz="2000" b="1" dirty="0" smtClean="0">
                <a:solidFill>
                  <a:srgbClr val="B54F69"/>
                </a:solidFill>
              </a:rPr>
              <a:t>Data Collection and Data Validation :</a:t>
            </a:r>
          </a:p>
          <a:p>
            <a:endParaRPr lang="en-US" sz="2000" b="1" dirty="0" smtClean="0"/>
          </a:p>
          <a:p>
            <a:pPr marL="342900" indent="-342900">
              <a:buFont typeface="Wingdings" panose="05000000000000000000" pitchFamily="2" charset="2"/>
              <a:buChar char="ü"/>
            </a:pPr>
            <a:r>
              <a:rPr lang="en-US" sz="2000" dirty="0" smtClean="0"/>
              <a:t>The dataset was taken from the Kaggle competition page.</a:t>
            </a:r>
          </a:p>
          <a:p>
            <a:pPr marL="342900" indent="-342900">
              <a:buFont typeface="Wingdings" panose="05000000000000000000" pitchFamily="2" charset="2"/>
              <a:buChar char="ü"/>
            </a:pPr>
            <a:endParaRPr lang="en-US" sz="2000" dirty="0" smtClean="0"/>
          </a:p>
          <a:p>
            <a:pPr marL="342900" indent="-342900">
              <a:buFont typeface="Wingdings" panose="05000000000000000000" pitchFamily="2" charset="2"/>
              <a:buChar char="ü"/>
            </a:pPr>
            <a:r>
              <a:rPr lang="en-US" sz="2000" dirty="0" smtClean="0"/>
              <a:t>Data type of columns – Validating the data type of the columns if wrong, then it was corrected.</a:t>
            </a:r>
          </a:p>
          <a:p>
            <a:pPr marL="342900" indent="-342900">
              <a:buFont typeface="Wingdings" panose="05000000000000000000" pitchFamily="2" charset="2"/>
              <a:buChar char="ü"/>
            </a:pPr>
            <a:endParaRPr lang="en-US" sz="2000" dirty="0" smtClean="0"/>
          </a:p>
          <a:p>
            <a:pPr marL="342900" indent="-342900">
              <a:buFont typeface="Wingdings" panose="05000000000000000000" pitchFamily="2" charset="2"/>
              <a:buChar char="ü"/>
            </a:pPr>
            <a:r>
              <a:rPr lang="en-US" sz="2000" dirty="0" smtClean="0"/>
              <a:t>Null values in columns – Validating the column in the dataset have null values or missing information.</a:t>
            </a:r>
          </a:p>
          <a:p>
            <a:pPr marL="342900" indent="-342900">
              <a:buFont typeface="Wingdings" panose="05000000000000000000" pitchFamily="2" charset="2"/>
              <a:buChar char="ü"/>
            </a:pPr>
            <a:endParaRPr lang="en-US" sz="2000" dirty="0" smtClean="0"/>
          </a:p>
          <a:p>
            <a:pPr marL="342900" indent="-342900">
              <a:buFont typeface="Wingdings" panose="05000000000000000000" pitchFamily="2" charset="2"/>
              <a:buChar char="ü"/>
            </a:pPr>
            <a:r>
              <a:rPr lang="en-US" sz="2000" dirty="0"/>
              <a:t>Duplicate values in the dataset – Deleting duplicate records.</a:t>
            </a:r>
            <a:endParaRPr lang="en-US" sz="2000" dirty="0" smtClean="0"/>
          </a:p>
          <a:p>
            <a:endParaRPr lang="en-US" sz="2000" dirty="0" smtClean="0"/>
          </a:p>
        </p:txBody>
      </p:sp>
    </p:spTree>
    <p:extLst>
      <p:ext uri="{BB962C8B-B14F-4D97-AF65-F5344CB8AC3E}">
        <p14:creationId xmlns:p14="http://schemas.microsoft.com/office/powerpoint/2010/main" val="3818623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0510" y="914026"/>
            <a:ext cx="9008197" cy="5016758"/>
          </a:xfrm>
          <a:prstGeom prst="rect">
            <a:avLst/>
          </a:prstGeom>
          <a:noFill/>
        </p:spPr>
        <p:txBody>
          <a:bodyPr wrap="square" rtlCol="0">
            <a:spAutoFit/>
          </a:bodyPr>
          <a:lstStyle/>
          <a:p>
            <a:r>
              <a:rPr lang="en-US" sz="2000" b="1" dirty="0" smtClean="0">
                <a:solidFill>
                  <a:srgbClr val="B54F69"/>
                </a:solidFill>
              </a:rPr>
              <a:t>Model Training :</a:t>
            </a:r>
          </a:p>
          <a:p>
            <a:endParaRPr lang="en-US" sz="2000" b="1" dirty="0" smtClean="0"/>
          </a:p>
          <a:p>
            <a:r>
              <a:rPr lang="en-US" sz="2000" b="1" dirty="0" smtClean="0">
                <a:solidFill>
                  <a:srgbClr val="B54F69"/>
                </a:solidFill>
              </a:rPr>
              <a:t>Data Pre-processing :</a:t>
            </a:r>
            <a:endParaRPr lang="en-US" sz="2000" dirty="0" smtClean="0"/>
          </a:p>
          <a:p>
            <a:endParaRPr lang="en-US" sz="2000" dirty="0"/>
          </a:p>
          <a:p>
            <a:pPr marL="342900" indent="-342900">
              <a:buFont typeface="Wingdings" panose="05000000000000000000" pitchFamily="2" charset="2"/>
              <a:buChar char="ü"/>
            </a:pPr>
            <a:r>
              <a:rPr lang="en-US" sz="2000" dirty="0"/>
              <a:t>Performing EDA to get insights into the data like identifying distribution, </a:t>
            </a:r>
            <a:r>
              <a:rPr lang="en-US" sz="2000" dirty="0" smtClean="0"/>
              <a:t>numerical features, categorical features, outliers</a:t>
            </a:r>
            <a:r>
              <a:rPr lang="en-US" sz="2000" dirty="0"/>
              <a:t>, </a:t>
            </a:r>
            <a:r>
              <a:rPr lang="en-US" sz="2000" dirty="0" smtClean="0"/>
              <a:t>missing values, duplicate data etc</a:t>
            </a:r>
            <a:r>
              <a:rPr lang="en-US" sz="2000" dirty="0"/>
              <a:t>. </a:t>
            </a:r>
            <a:endParaRPr lang="en-US" sz="2000" dirty="0" smtClean="0"/>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Check any null values present in the dataset. If present then imputes those null values.</a:t>
            </a:r>
          </a:p>
          <a:p>
            <a:pPr marL="342900" indent="-342900">
              <a:buFont typeface="Wingdings" panose="05000000000000000000" pitchFamily="2" charset="2"/>
              <a:buChar char="ü"/>
            </a:pPr>
            <a:endParaRPr lang="en-US" sz="2000" dirty="0" smtClean="0"/>
          </a:p>
          <a:p>
            <a:pPr marL="342900" indent="-342900">
              <a:buFont typeface="Wingdings" panose="05000000000000000000" pitchFamily="2" charset="2"/>
              <a:buChar char="ü"/>
            </a:pPr>
            <a:r>
              <a:rPr lang="en-US" sz="2000" dirty="0" smtClean="0"/>
              <a:t>Converting Categorical features into Numerical Features.</a:t>
            </a:r>
            <a:endParaRPr lang="en-US" sz="2000" dirty="0"/>
          </a:p>
          <a:p>
            <a:pPr marL="342900" indent="-342900">
              <a:buFont typeface="Wingdings" panose="05000000000000000000" pitchFamily="2" charset="2"/>
              <a:buChar char="ü"/>
            </a:pPr>
            <a:endParaRPr lang="en-US" sz="2000" dirty="0" smtClean="0"/>
          </a:p>
          <a:p>
            <a:pPr marL="342900" indent="-342900">
              <a:buFont typeface="Wingdings" panose="05000000000000000000" pitchFamily="2" charset="2"/>
              <a:buChar char="ü"/>
            </a:pPr>
            <a:r>
              <a:rPr lang="en-US" sz="2000" dirty="0" smtClean="0"/>
              <a:t>Scale </a:t>
            </a:r>
            <a:r>
              <a:rPr lang="en-US" sz="2000" dirty="0"/>
              <a:t>down </a:t>
            </a:r>
            <a:r>
              <a:rPr lang="en-US" sz="2000" dirty="0" smtClean="0"/>
              <a:t>the data for better results.</a:t>
            </a:r>
            <a:endParaRPr lang="en-US" sz="2000" dirty="0"/>
          </a:p>
          <a:p>
            <a:pPr marL="342900" indent="-342900">
              <a:buFont typeface="Wingdings" panose="05000000000000000000" pitchFamily="2" charset="2"/>
              <a:buChar char="ü"/>
            </a:pPr>
            <a:endParaRPr lang="en-US" sz="2000" dirty="0" smtClean="0"/>
          </a:p>
          <a:p>
            <a:endParaRPr lang="en-US" sz="2000" dirty="0" smtClean="0"/>
          </a:p>
        </p:txBody>
      </p:sp>
    </p:spTree>
    <p:extLst>
      <p:ext uri="{BB962C8B-B14F-4D97-AF65-F5344CB8AC3E}">
        <p14:creationId xmlns:p14="http://schemas.microsoft.com/office/powerpoint/2010/main" val="2016263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0510" y="914026"/>
            <a:ext cx="9008197" cy="3477875"/>
          </a:xfrm>
          <a:prstGeom prst="rect">
            <a:avLst/>
          </a:prstGeom>
          <a:noFill/>
        </p:spPr>
        <p:txBody>
          <a:bodyPr wrap="square" rtlCol="0">
            <a:spAutoFit/>
          </a:bodyPr>
          <a:lstStyle/>
          <a:p>
            <a:r>
              <a:rPr lang="en-US" sz="2000" b="1" dirty="0" smtClean="0">
                <a:solidFill>
                  <a:srgbClr val="B54F69"/>
                </a:solidFill>
              </a:rPr>
              <a:t>Model Selection :</a:t>
            </a:r>
          </a:p>
          <a:p>
            <a:endParaRPr lang="en-US" sz="2000" dirty="0"/>
          </a:p>
          <a:p>
            <a:pPr marL="342900" indent="-342900">
              <a:buFont typeface="Wingdings" panose="05000000000000000000" pitchFamily="2" charset="2"/>
              <a:buChar char="ü"/>
            </a:pPr>
            <a:r>
              <a:rPr lang="en-US" sz="2000" dirty="0"/>
              <a:t>After pre-processing and model training, we find the best model for premium prediction. The model is trained on multiple regression algorithms like Linear Regression, Decision Trees, Random Forest, Gradient Boosting, and Grid Search CV for best parameters. </a:t>
            </a:r>
            <a:endParaRPr lang="en-US" sz="2000" dirty="0" smtClean="0"/>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smtClean="0"/>
              <a:t>After </a:t>
            </a:r>
            <a:r>
              <a:rPr lang="en-US" sz="2000" dirty="0"/>
              <a:t>prediction, we will find the accuracy of those predictions using evaluation metrics like RMSE (Root mean squared error) and r2_score (R-squared).</a:t>
            </a:r>
            <a:endParaRPr lang="en-US" sz="2000" dirty="0" smtClean="0"/>
          </a:p>
          <a:p>
            <a:endParaRPr lang="en-US" sz="2000" dirty="0" smtClean="0"/>
          </a:p>
        </p:txBody>
      </p:sp>
    </p:spTree>
    <p:extLst>
      <p:ext uri="{BB962C8B-B14F-4D97-AF65-F5344CB8AC3E}">
        <p14:creationId xmlns:p14="http://schemas.microsoft.com/office/powerpoint/2010/main" val="2738004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0510" y="914026"/>
            <a:ext cx="9008197" cy="3170099"/>
          </a:xfrm>
          <a:prstGeom prst="rect">
            <a:avLst/>
          </a:prstGeom>
          <a:noFill/>
        </p:spPr>
        <p:txBody>
          <a:bodyPr wrap="square" rtlCol="0">
            <a:spAutoFit/>
          </a:bodyPr>
          <a:lstStyle/>
          <a:p>
            <a:r>
              <a:rPr lang="en-US" sz="2000" b="1" dirty="0" smtClean="0">
                <a:solidFill>
                  <a:srgbClr val="B54F69"/>
                </a:solidFill>
              </a:rPr>
              <a:t>Predictions :</a:t>
            </a:r>
          </a:p>
          <a:p>
            <a:endParaRPr lang="en-US" sz="2000" dirty="0"/>
          </a:p>
          <a:p>
            <a:pPr marL="342900" indent="-342900">
              <a:buFont typeface="Wingdings" panose="05000000000000000000" pitchFamily="2" charset="2"/>
              <a:buChar char="ü"/>
            </a:pPr>
            <a:r>
              <a:rPr lang="en-US" sz="2000" dirty="0"/>
              <a:t>Then all the trained models were used for validating the test set</a:t>
            </a:r>
            <a:r>
              <a:rPr lang="en-US" sz="2000" dirty="0" smtClean="0"/>
              <a:t>.</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We perform pre-processing techniques on it.</a:t>
            </a:r>
          </a:p>
          <a:p>
            <a:pPr marL="342900" indent="-342900">
              <a:buFont typeface="Wingdings" panose="05000000000000000000" pitchFamily="2" charset="2"/>
              <a:buChar char="ü"/>
            </a:pPr>
            <a:endParaRPr lang="en-US" sz="2000" dirty="0" smtClean="0"/>
          </a:p>
          <a:p>
            <a:pPr marL="342900" indent="-342900">
              <a:buFont typeface="Wingdings" panose="05000000000000000000" pitchFamily="2" charset="2"/>
              <a:buChar char="ü"/>
            </a:pPr>
            <a:r>
              <a:rPr lang="en-US" sz="2000" dirty="0" smtClean="0"/>
              <a:t>The </a:t>
            </a:r>
            <a:r>
              <a:rPr lang="en-US" sz="2000" dirty="0"/>
              <a:t>best RMSE and r2 score models were saved for developing API for the prediction of premium.</a:t>
            </a:r>
          </a:p>
          <a:p>
            <a:pPr marL="342900" indent="-342900">
              <a:buFont typeface="Wingdings" panose="05000000000000000000" pitchFamily="2" charset="2"/>
              <a:buChar char="ü"/>
            </a:pPr>
            <a:endParaRPr lang="en-US" sz="2000" dirty="0" smtClean="0"/>
          </a:p>
          <a:p>
            <a:endParaRPr lang="en-US" sz="2000" dirty="0" smtClean="0"/>
          </a:p>
        </p:txBody>
      </p:sp>
    </p:spTree>
    <p:extLst>
      <p:ext uri="{BB962C8B-B14F-4D97-AF65-F5344CB8AC3E}">
        <p14:creationId xmlns:p14="http://schemas.microsoft.com/office/powerpoint/2010/main" val="865644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182" y="471915"/>
            <a:ext cx="10158734" cy="7417415"/>
          </a:xfrm>
          <a:prstGeom prst="rect">
            <a:avLst/>
          </a:prstGeom>
          <a:noFill/>
        </p:spPr>
        <p:txBody>
          <a:bodyPr wrap="square" rtlCol="0">
            <a:spAutoFit/>
          </a:bodyPr>
          <a:lstStyle/>
          <a:p>
            <a:r>
              <a:rPr lang="en-US" sz="2000" b="1" dirty="0" smtClean="0">
                <a:solidFill>
                  <a:srgbClr val="B54F69"/>
                </a:solidFill>
              </a:rPr>
              <a:t>Q &amp; A :</a:t>
            </a:r>
          </a:p>
          <a:p>
            <a:endParaRPr lang="en-US" sz="2000" dirty="0"/>
          </a:p>
          <a:p>
            <a:r>
              <a:rPr lang="en-US" sz="2000" b="1" dirty="0"/>
              <a:t>Q1) What is the source data?</a:t>
            </a:r>
          </a:p>
          <a:p>
            <a:pPr marL="342900" indent="-342900">
              <a:buFont typeface="Wingdings" panose="05000000000000000000" pitchFamily="2" charset="2"/>
              <a:buChar char="ü"/>
            </a:pPr>
            <a:r>
              <a:rPr lang="en-US" sz="2000" dirty="0"/>
              <a:t>The source of the data is Kaggle. The data is in the form of a CSV file</a:t>
            </a:r>
            <a:r>
              <a:rPr lang="en-US" sz="2000" dirty="0" smtClean="0"/>
              <a:t>.</a:t>
            </a:r>
          </a:p>
          <a:p>
            <a:pPr marL="342900" indent="-342900">
              <a:buFont typeface="Wingdings" panose="05000000000000000000" pitchFamily="2" charset="2"/>
              <a:buChar char="ü"/>
            </a:pPr>
            <a:endParaRPr lang="en-US" sz="2000" dirty="0"/>
          </a:p>
          <a:p>
            <a:r>
              <a:rPr lang="en-US" sz="2000" b="1" dirty="0"/>
              <a:t>Q2) What was the type of the data?</a:t>
            </a:r>
          </a:p>
          <a:p>
            <a:pPr marL="342900" indent="-342900">
              <a:buFont typeface="Wingdings" panose="05000000000000000000" pitchFamily="2" charset="2"/>
              <a:buChar char="ü"/>
            </a:pPr>
            <a:r>
              <a:rPr lang="en-US" sz="2000" dirty="0"/>
              <a:t>The data was a combination of categorical and numerical values</a:t>
            </a:r>
            <a:r>
              <a:rPr lang="en-US" sz="2000" dirty="0" smtClean="0"/>
              <a:t>.</a:t>
            </a:r>
          </a:p>
          <a:p>
            <a:pPr marL="342900" indent="-342900">
              <a:buFont typeface="Wingdings" panose="05000000000000000000" pitchFamily="2" charset="2"/>
              <a:buChar char="ü"/>
            </a:pPr>
            <a:endParaRPr lang="en-US" sz="2000" b="1" dirty="0" smtClean="0"/>
          </a:p>
          <a:p>
            <a:r>
              <a:rPr lang="en-US" sz="2000" b="1" dirty="0" smtClean="0"/>
              <a:t>Q3</a:t>
            </a:r>
            <a:r>
              <a:rPr lang="en-US" sz="2000" b="1" dirty="0"/>
              <a:t>) What’s the complete flow you followed in this project?</a:t>
            </a:r>
          </a:p>
          <a:p>
            <a:pPr marL="342900" indent="-342900">
              <a:buFont typeface="Wingdings" panose="05000000000000000000" pitchFamily="2" charset="2"/>
              <a:buChar char="ü"/>
            </a:pPr>
            <a:r>
              <a:rPr lang="en-US" sz="2000" dirty="0"/>
              <a:t>Refer to the 3rd slide for a better </a:t>
            </a:r>
            <a:r>
              <a:rPr lang="en-US" sz="2000" dirty="0" smtClean="0"/>
              <a:t>understanding.</a:t>
            </a:r>
          </a:p>
          <a:p>
            <a:pPr marL="342900" indent="-342900">
              <a:buFont typeface="Wingdings" panose="05000000000000000000" pitchFamily="2" charset="2"/>
              <a:buChar char="ü"/>
            </a:pPr>
            <a:endParaRPr lang="en-US" sz="2000" b="1" dirty="0" smtClean="0"/>
          </a:p>
          <a:p>
            <a:r>
              <a:rPr lang="en-US" sz="2000" b="1" dirty="0" smtClean="0"/>
              <a:t>Q4</a:t>
            </a:r>
            <a:r>
              <a:rPr lang="en-US" sz="2000" b="1" dirty="0"/>
              <a:t>) What techniques were you using for data pre-processing</a:t>
            </a:r>
            <a:r>
              <a:rPr lang="en-US" sz="2000" b="1" dirty="0" smtClean="0"/>
              <a:t>?</a:t>
            </a:r>
            <a:endParaRPr lang="en-US" sz="2000" dirty="0"/>
          </a:p>
          <a:p>
            <a:pPr marL="342900" indent="-342900">
              <a:buFont typeface="Wingdings" panose="05000000000000000000" pitchFamily="2" charset="2"/>
              <a:buChar char="ü"/>
            </a:pPr>
            <a:r>
              <a:rPr lang="en-US" sz="2000" dirty="0"/>
              <a:t>Visualizing the relation of independent variables with each other and dependent variables</a:t>
            </a:r>
            <a:r>
              <a:rPr lang="en-US" sz="2000" dirty="0" smtClean="0"/>
              <a:t>.</a:t>
            </a:r>
          </a:p>
          <a:p>
            <a:pPr marL="342900" indent="-342900">
              <a:buFont typeface="Wingdings" panose="05000000000000000000" pitchFamily="2" charset="2"/>
              <a:buChar char="ü"/>
            </a:pPr>
            <a:r>
              <a:rPr lang="en-US" sz="2000" dirty="0" smtClean="0"/>
              <a:t>Checking </a:t>
            </a:r>
            <a:r>
              <a:rPr lang="en-US" sz="2000" dirty="0"/>
              <a:t>distribution of Continuous variables.</a:t>
            </a:r>
          </a:p>
          <a:p>
            <a:pPr marL="342900" indent="-342900">
              <a:buFont typeface="Wingdings" panose="05000000000000000000" pitchFamily="2" charset="2"/>
              <a:buChar char="ü"/>
            </a:pPr>
            <a:r>
              <a:rPr lang="en-US" sz="2000" dirty="0"/>
              <a:t>Checking for any null values in the </a:t>
            </a:r>
            <a:r>
              <a:rPr lang="en-US" sz="2000" dirty="0" smtClean="0"/>
              <a:t>dataset.</a:t>
            </a:r>
          </a:p>
          <a:p>
            <a:pPr marL="342900" indent="-342900">
              <a:buFont typeface="Wingdings" panose="05000000000000000000" pitchFamily="2" charset="2"/>
              <a:buChar char="ü"/>
            </a:pPr>
            <a:r>
              <a:rPr lang="en-US" sz="2000" dirty="0" smtClean="0"/>
              <a:t>Checking </a:t>
            </a:r>
            <a:r>
              <a:rPr lang="en-US" sz="2000" dirty="0"/>
              <a:t>for duplicate values</a:t>
            </a:r>
            <a:r>
              <a:rPr lang="en-US" sz="2000" dirty="0" smtClean="0"/>
              <a:t>.</a:t>
            </a:r>
          </a:p>
          <a:p>
            <a:pPr marL="342900" indent="-342900">
              <a:buFont typeface="Wingdings" panose="05000000000000000000" pitchFamily="2" charset="2"/>
              <a:buChar char="ü"/>
            </a:pPr>
            <a:r>
              <a:rPr lang="en-US" sz="2000" dirty="0"/>
              <a:t>Converting categorical data to numerical values</a:t>
            </a:r>
            <a:r>
              <a:rPr lang="en-US" sz="2000" dirty="0" smtClean="0"/>
              <a:t>.</a:t>
            </a:r>
          </a:p>
          <a:p>
            <a:pPr marL="342900" indent="-342900">
              <a:buFont typeface="Wingdings" panose="05000000000000000000" pitchFamily="2" charset="2"/>
              <a:buChar char="ü"/>
            </a:pPr>
            <a:r>
              <a:rPr lang="en-US" sz="2000" dirty="0"/>
              <a:t>Scaling the data.</a:t>
            </a:r>
          </a:p>
          <a:p>
            <a:pPr marL="342900" indent="-342900">
              <a:buFont typeface="Wingdings" panose="05000000000000000000" pitchFamily="2" charset="2"/>
              <a:buChar char="ü"/>
            </a:pPr>
            <a:endParaRPr lang="en-US" sz="2000" dirty="0"/>
          </a:p>
          <a:p>
            <a:r>
              <a:rPr lang="en-US" sz="800" dirty="0"/>
              <a:t/>
            </a:r>
            <a:br>
              <a:rPr lang="en-US" sz="800" dirty="0"/>
            </a:br>
            <a:endParaRPr lang="en-US" sz="800" b="1" dirty="0"/>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endParaRPr lang="en-US" sz="2000" dirty="0" smtClean="0"/>
          </a:p>
          <a:p>
            <a:endParaRPr lang="en-US" sz="2000" dirty="0" smtClean="0"/>
          </a:p>
        </p:txBody>
      </p:sp>
    </p:spTree>
    <p:extLst>
      <p:ext uri="{BB962C8B-B14F-4D97-AF65-F5344CB8AC3E}">
        <p14:creationId xmlns:p14="http://schemas.microsoft.com/office/powerpoint/2010/main" val="2773692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182" y="471915"/>
            <a:ext cx="10158734" cy="6494085"/>
          </a:xfrm>
          <a:prstGeom prst="rect">
            <a:avLst/>
          </a:prstGeom>
          <a:noFill/>
        </p:spPr>
        <p:txBody>
          <a:bodyPr wrap="square" rtlCol="0">
            <a:spAutoFit/>
          </a:bodyPr>
          <a:lstStyle/>
          <a:p>
            <a:r>
              <a:rPr lang="en-US" sz="2000" b="1" dirty="0" smtClean="0">
                <a:solidFill>
                  <a:srgbClr val="B54F69"/>
                </a:solidFill>
              </a:rPr>
              <a:t>Q &amp; A :</a:t>
            </a:r>
          </a:p>
          <a:p>
            <a:endParaRPr lang="en-US" sz="2000" dirty="0"/>
          </a:p>
          <a:p>
            <a:r>
              <a:rPr lang="en-US" sz="2000" b="1" dirty="0" smtClean="0"/>
              <a:t>Q5</a:t>
            </a:r>
            <a:r>
              <a:rPr lang="en-US" sz="2000" b="1" dirty="0"/>
              <a:t>) How training was done or what models were used</a:t>
            </a:r>
            <a:r>
              <a:rPr lang="en-US" sz="2000" b="1" dirty="0" smtClean="0"/>
              <a:t>?</a:t>
            </a:r>
            <a:endParaRPr lang="en-US" sz="2000" b="1" dirty="0"/>
          </a:p>
          <a:p>
            <a:pPr marL="342900" indent="-342900">
              <a:buFont typeface="Wingdings" panose="05000000000000000000" pitchFamily="2" charset="2"/>
              <a:buChar char="ü"/>
            </a:pPr>
            <a:r>
              <a:rPr lang="en-US" sz="2000" dirty="0"/>
              <a:t>Before training the model, the dataset is divided into a training set and a testing/validation set</a:t>
            </a:r>
            <a:r>
              <a:rPr lang="en-US" sz="2000" dirty="0" smtClean="0"/>
              <a:t>.</a:t>
            </a:r>
          </a:p>
          <a:p>
            <a:pPr marL="342900" indent="-342900">
              <a:buFont typeface="Wingdings" panose="05000000000000000000" pitchFamily="2" charset="2"/>
              <a:buChar char="ü"/>
            </a:pPr>
            <a:r>
              <a:rPr lang="en-US" sz="2000" dirty="0" smtClean="0"/>
              <a:t>The </a:t>
            </a:r>
            <a:r>
              <a:rPr lang="en-US" sz="2000" dirty="0"/>
              <a:t>scaling was performed of training and validation set</a:t>
            </a:r>
            <a:r>
              <a:rPr lang="en-US" sz="2000" dirty="0" smtClean="0"/>
              <a:t>.</a:t>
            </a:r>
          </a:p>
          <a:p>
            <a:pPr marL="342900" indent="-342900">
              <a:buFont typeface="Wingdings" panose="05000000000000000000" pitchFamily="2" charset="2"/>
              <a:buChar char="ü"/>
            </a:pPr>
            <a:r>
              <a:rPr lang="en-US" sz="2000" dirty="0" smtClean="0"/>
              <a:t>The </a:t>
            </a:r>
            <a:r>
              <a:rPr lang="en-US" sz="2000" dirty="0"/>
              <a:t>categorical columns were converted into numeric values</a:t>
            </a:r>
            <a:r>
              <a:rPr lang="en-US" sz="2000" dirty="0" smtClean="0"/>
              <a:t>.</a:t>
            </a:r>
          </a:p>
          <a:p>
            <a:pPr marL="342900" indent="-342900">
              <a:buFont typeface="Wingdings" panose="05000000000000000000" pitchFamily="2" charset="2"/>
              <a:buChar char="ü"/>
            </a:pPr>
            <a:r>
              <a:rPr lang="en-US" sz="2000" dirty="0" smtClean="0"/>
              <a:t>Algorithms </a:t>
            </a:r>
            <a:r>
              <a:rPr lang="en-US" sz="2000" dirty="0"/>
              <a:t>like Linear Regression, Decision Trees, Random Forest, and Gradient Boosting were used for model training. Based on RMSE &amp; r2_score, the GradientBoostingRegressor model was selected for Grid Search CV for best parameters after the hypertunning model was saved for Validation. </a:t>
            </a:r>
            <a:endParaRPr lang="en-US" sz="2000" dirty="0" smtClean="0"/>
          </a:p>
          <a:p>
            <a:pPr marL="342900" indent="-342900">
              <a:buFont typeface="Wingdings" panose="05000000000000000000" pitchFamily="2" charset="2"/>
              <a:buChar char="ü"/>
            </a:pPr>
            <a:endParaRPr lang="en-US" sz="2000" dirty="0"/>
          </a:p>
          <a:p>
            <a:r>
              <a:rPr lang="en-US" sz="2000" b="1" dirty="0"/>
              <a:t>Q6) How prediction was done?</a:t>
            </a:r>
          </a:p>
          <a:p>
            <a:pPr marL="342900" indent="-342900">
              <a:buFont typeface="Wingdings" panose="05000000000000000000" pitchFamily="2" charset="2"/>
              <a:buChar char="ü"/>
            </a:pPr>
            <a:r>
              <a:rPr lang="en-US" sz="2000" dirty="0"/>
              <a:t>Based on the trained model, the prediction was performed. We also created an API interface for estimating the cost of the premium based on personal health information/status.</a:t>
            </a:r>
            <a:endParaRPr lang="en-US" sz="2000" b="1" dirty="0"/>
          </a:p>
          <a:p>
            <a:endParaRPr lang="en-US" sz="2000" dirty="0"/>
          </a:p>
          <a:p>
            <a:r>
              <a:rPr lang="en-US" sz="800" dirty="0"/>
              <a:t/>
            </a:r>
            <a:br>
              <a:rPr lang="en-US" sz="800" dirty="0"/>
            </a:br>
            <a:endParaRPr lang="en-US" sz="800" b="1" dirty="0"/>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endParaRPr lang="en-US" sz="2000" dirty="0" smtClean="0"/>
          </a:p>
          <a:p>
            <a:endParaRPr lang="en-US" sz="2000" dirty="0" smtClean="0"/>
          </a:p>
        </p:txBody>
      </p:sp>
    </p:spTree>
    <p:extLst>
      <p:ext uri="{BB962C8B-B14F-4D97-AF65-F5344CB8AC3E}">
        <p14:creationId xmlns:p14="http://schemas.microsoft.com/office/powerpoint/2010/main" val="2200984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166</TotalTime>
  <Words>508</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Slice</vt:lpstr>
      <vt:lpstr> Insurance Premium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Insurance Premium Prediction</dc:title>
  <dc:creator>Administrator</dc:creator>
  <cp:lastModifiedBy>Administrator</cp:lastModifiedBy>
  <cp:revision>41</cp:revision>
  <dcterms:created xsi:type="dcterms:W3CDTF">2023-01-19T15:33:04Z</dcterms:created>
  <dcterms:modified xsi:type="dcterms:W3CDTF">2023-01-20T07:28:23Z</dcterms:modified>
</cp:coreProperties>
</file>