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68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B1021-4ACF-6EE2-3709-3BB400D7F1C5}" v="136" dt="2022-12-08T04:36:16.761"/>
    <p1510:client id="{A94D0ED8-B010-4570-BB62-29DB74D15425}" v="17" dt="2022-12-06T17:54:22.718"/>
    <p1510:client id="{EA4DC5C0-2CE9-CCD9-0C52-ACBBD803B460}" v="243" dt="2022-12-06T18:16:32.476"/>
    <p1510:client id="{FE207C01-74F9-6C37-07C0-29BC1933D1A6}" v="291" dt="2022-12-07T19:01:21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A7B57-3B98-429C-90C5-E0EE988850B9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04FCCA-CDA4-4F3F-B904-E361CF48F4E1}">
      <dgm:prSet/>
      <dgm:spPr/>
      <dgm:t>
        <a:bodyPr/>
        <a:lstStyle/>
        <a:p>
          <a:r>
            <a:rPr lang="en-US" b="1" dirty="0">
              <a:latin typeface="Arial Nova"/>
            </a:rPr>
            <a:t>Introduction</a:t>
          </a:r>
        </a:p>
      </dgm:t>
    </dgm:pt>
    <dgm:pt modelId="{C9BF1EC8-34C7-4C7B-BDB2-D12AD93C803A}" type="parTrans" cxnId="{999163A2-6703-43A1-9E89-7CBA924278A7}">
      <dgm:prSet/>
      <dgm:spPr/>
      <dgm:t>
        <a:bodyPr/>
        <a:lstStyle/>
        <a:p>
          <a:endParaRPr lang="en-US"/>
        </a:p>
      </dgm:t>
    </dgm:pt>
    <dgm:pt modelId="{3175E6DB-6D4D-46E3-AFA1-1C85D625FA3B}" type="sibTrans" cxnId="{999163A2-6703-43A1-9E89-7CBA924278A7}">
      <dgm:prSet/>
      <dgm:spPr/>
      <dgm:t>
        <a:bodyPr/>
        <a:lstStyle/>
        <a:p>
          <a:endParaRPr lang="en-US"/>
        </a:p>
      </dgm:t>
    </dgm:pt>
    <dgm:pt modelId="{F547AB7F-4853-43CD-A163-C8D0CB575C30}">
      <dgm:prSet/>
      <dgm:spPr/>
      <dgm:t>
        <a:bodyPr/>
        <a:lstStyle/>
        <a:p>
          <a:r>
            <a:rPr lang="en-US" b="1" dirty="0">
              <a:latin typeface="Arial Nova"/>
            </a:rPr>
            <a:t>Library Used</a:t>
          </a:r>
        </a:p>
      </dgm:t>
    </dgm:pt>
    <dgm:pt modelId="{F19A9F55-C37D-4E3B-8105-DCA0D19B6963}" type="parTrans" cxnId="{02BE6B43-F42D-46D9-953D-3CC982A176DF}">
      <dgm:prSet/>
      <dgm:spPr/>
      <dgm:t>
        <a:bodyPr/>
        <a:lstStyle/>
        <a:p>
          <a:endParaRPr lang="en-US"/>
        </a:p>
      </dgm:t>
    </dgm:pt>
    <dgm:pt modelId="{075F8597-9A17-4FB8-B9AC-A7E51D13874B}" type="sibTrans" cxnId="{02BE6B43-F42D-46D9-953D-3CC982A176DF}">
      <dgm:prSet/>
      <dgm:spPr/>
      <dgm:t>
        <a:bodyPr/>
        <a:lstStyle/>
        <a:p>
          <a:endParaRPr lang="en-US"/>
        </a:p>
      </dgm:t>
    </dgm:pt>
    <dgm:pt modelId="{76FE0FAF-B8D3-4340-A269-66BC03F6A15D}">
      <dgm:prSet/>
      <dgm:spPr/>
      <dgm:t>
        <a:bodyPr/>
        <a:lstStyle/>
        <a:p>
          <a:r>
            <a:rPr lang="en-US" b="1" dirty="0">
              <a:latin typeface="Arial Nova"/>
            </a:rPr>
            <a:t>Dataset Used</a:t>
          </a:r>
        </a:p>
      </dgm:t>
    </dgm:pt>
    <dgm:pt modelId="{4D9CF2DD-98CB-4660-A8DA-E67BCF3886E6}" type="parTrans" cxnId="{AF3792F2-FFF4-4505-92E5-264FF00253E7}">
      <dgm:prSet/>
      <dgm:spPr/>
      <dgm:t>
        <a:bodyPr/>
        <a:lstStyle/>
        <a:p>
          <a:endParaRPr lang="en-US"/>
        </a:p>
      </dgm:t>
    </dgm:pt>
    <dgm:pt modelId="{68D9D07A-3188-4A5B-961E-B4CD126EF006}" type="sibTrans" cxnId="{AF3792F2-FFF4-4505-92E5-264FF00253E7}">
      <dgm:prSet/>
      <dgm:spPr/>
      <dgm:t>
        <a:bodyPr/>
        <a:lstStyle/>
        <a:p>
          <a:endParaRPr lang="en-US"/>
        </a:p>
      </dgm:t>
    </dgm:pt>
    <dgm:pt modelId="{577787EE-0A73-42AD-B2EC-863F3D5FBFB5}">
      <dgm:prSet/>
      <dgm:spPr/>
      <dgm:t>
        <a:bodyPr/>
        <a:lstStyle/>
        <a:p>
          <a:r>
            <a:rPr lang="en-US" b="1" dirty="0">
              <a:latin typeface="Arial Nova"/>
            </a:rPr>
            <a:t>Workflow</a:t>
          </a:r>
        </a:p>
      </dgm:t>
    </dgm:pt>
    <dgm:pt modelId="{1FA57432-1543-4352-B13F-23D688B2B2F9}" type="parTrans" cxnId="{DA6B2DCB-7932-48A4-9290-286324F30F0A}">
      <dgm:prSet/>
      <dgm:spPr/>
      <dgm:t>
        <a:bodyPr/>
        <a:lstStyle/>
        <a:p>
          <a:endParaRPr lang="en-US"/>
        </a:p>
      </dgm:t>
    </dgm:pt>
    <dgm:pt modelId="{77B71D6D-802F-4652-A726-E70E0AD1405F}" type="sibTrans" cxnId="{DA6B2DCB-7932-48A4-9290-286324F30F0A}">
      <dgm:prSet/>
      <dgm:spPr/>
      <dgm:t>
        <a:bodyPr/>
        <a:lstStyle/>
        <a:p>
          <a:endParaRPr lang="en-US"/>
        </a:p>
      </dgm:t>
    </dgm:pt>
    <dgm:pt modelId="{7312509B-A846-4B0B-A874-6080E0DCFEFF}">
      <dgm:prSet phldr="0"/>
      <dgm:spPr/>
      <dgm:t>
        <a:bodyPr/>
        <a:lstStyle/>
        <a:p>
          <a:r>
            <a:rPr lang="en-US" b="1" dirty="0">
              <a:latin typeface="Arial Nova"/>
            </a:rPr>
            <a:t>K Nearest Neighbour</a:t>
          </a:r>
        </a:p>
      </dgm:t>
    </dgm:pt>
    <dgm:pt modelId="{FAB967AB-8F64-490D-BEBE-9FF35C6D18C9}" type="parTrans" cxnId="{8704D48C-C9DF-4422-A21F-7F807E19B190}">
      <dgm:prSet/>
      <dgm:spPr/>
    </dgm:pt>
    <dgm:pt modelId="{E198E3E9-9BE4-42C3-B793-E0AA816C9854}" type="sibTrans" cxnId="{8704D48C-C9DF-4422-A21F-7F807E19B190}">
      <dgm:prSet/>
      <dgm:spPr/>
    </dgm:pt>
    <dgm:pt modelId="{FCEA8806-F9F6-4D35-B529-9F3F7555121E}">
      <dgm:prSet phldr="0"/>
      <dgm:spPr/>
      <dgm:t>
        <a:bodyPr/>
        <a:lstStyle/>
        <a:p>
          <a:pPr rtl="0"/>
          <a:r>
            <a:rPr lang="en-US" b="1" dirty="0" err="1">
              <a:latin typeface="Arial Nova"/>
            </a:rPr>
            <a:t>Tf-Idf</a:t>
          </a:r>
          <a:endParaRPr lang="en-US" b="1" dirty="0">
            <a:latin typeface="Arial Nova"/>
          </a:endParaRPr>
        </a:p>
      </dgm:t>
    </dgm:pt>
    <dgm:pt modelId="{590D6002-F97C-4587-9372-8440EBE723AB}" type="parTrans" cxnId="{34D86BEB-647C-40A0-AD99-AFA39DA6E761}">
      <dgm:prSet/>
      <dgm:spPr/>
    </dgm:pt>
    <dgm:pt modelId="{C8947A08-20B7-4C75-8624-6372602495FB}" type="sibTrans" cxnId="{34D86BEB-647C-40A0-AD99-AFA39DA6E761}">
      <dgm:prSet/>
      <dgm:spPr/>
    </dgm:pt>
    <dgm:pt modelId="{3FADFEFA-70EB-4AAB-8E8E-618CF9E02CB1}">
      <dgm:prSet phldr="0"/>
      <dgm:spPr/>
      <dgm:t>
        <a:bodyPr/>
        <a:lstStyle/>
        <a:p>
          <a:r>
            <a:rPr lang="en-US" b="1" dirty="0">
              <a:latin typeface="Arial Nova"/>
            </a:rPr>
            <a:t>Model Building</a:t>
          </a:r>
        </a:p>
      </dgm:t>
    </dgm:pt>
    <dgm:pt modelId="{A8083CDA-DEBF-4C2E-A1E7-A894AD62F2E2}" type="parTrans" cxnId="{2AFFAAC8-F1A2-4438-885E-0B6F36BD3877}">
      <dgm:prSet/>
      <dgm:spPr/>
    </dgm:pt>
    <dgm:pt modelId="{35640128-77F7-4A79-B69B-ACDC0BB71DB5}" type="sibTrans" cxnId="{2AFFAAC8-F1A2-4438-885E-0B6F36BD3877}">
      <dgm:prSet/>
      <dgm:spPr/>
    </dgm:pt>
    <dgm:pt modelId="{FED6D4A2-4FFD-4B8C-B89F-47BBACB2BF8F}">
      <dgm:prSet phldr="0"/>
      <dgm:spPr/>
      <dgm:t>
        <a:bodyPr/>
        <a:lstStyle/>
        <a:p>
          <a:r>
            <a:rPr lang="en-US" b="1" dirty="0">
              <a:latin typeface="Arial Nova"/>
            </a:rPr>
            <a:t>One Vs Rest</a:t>
          </a:r>
        </a:p>
      </dgm:t>
    </dgm:pt>
    <dgm:pt modelId="{504391E1-2B45-499D-86F9-417E11DA334B}" type="parTrans" cxnId="{6C0776BD-86E8-4A27-A3EA-27CF2B18EB57}">
      <dgm:prSet/>
      <dgm:spPr/>
    </dgm:pt>
    <dgm:pt modelId="{FC0E7F81-C1F3-4AA2-9711-D9332AAF6A39}" type="sibTrans" cxnId="{6C0776BD-86E8-4A27-A3EA-27CF2B18EB57}">
      <dgm:prSet/>
      <dgm:spPr/>
    </dgm:pt>
    <dgm:pt modelId="{14135D5F-D31B-451D-841E-584E752CD4A0}" type="pres">
      <dgm:prSet presAssocID="{C50A7B57-3B98-429C-90C5-E0EE988850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2C4D27F-30C9-45A5-B414-936B5A59A551}" type="pres">
      <dgm:prSet presAssocID="{4D04FCCA-CDA4-4F3F-B904-E361CF48F4E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F74706-5A87-4D51-A0D9-FBA1B6460BE6}" type="pres">
      <dgm:prSet presAssocID="{3175E6DB-6D4D-46E3-AFA1-1C85D625FA3B}" presName="sibTrans" presStyleCnt="0"/>
      <dgm:spPr/>
    </dgm:pt>
    <dgm:pt modelId="{98F65F86-5778-486B-AF3C-2D5F9A2B5873}" type="pres">
      <dgm:prSet presAssocID="{F547AB7F-4853-43CD-A163-C8D0CB575C3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E8805A-6CAB-438E-87D2-D25979612B4B}" type="pres">
      <dgm:prSet presAssocID="{075F8597-9A17-4FB8-B9AC-A7E51D13874B}" presName="sibTrans" presStyleCnt="0"/>
      <dgm:spPr/>
    </dgm:pt>
    <dgm:pt modelId="{609E3172-1C75-472E-8780-0393C30C1533}" type="pres">
      <dgm:prSet presAssocID="{76FE0FAF-B8D3-4340-A269-66BC03F6A15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BB3E31-BD8B-4C02-9301-4E031530E4F9}" type="pres">
      <dgm:prSet presAssocID="{68D9D07A-3188-4A5B-961E-B4CD126EF006}" presName="sibTrans" presStyleCnt="0"/>
      <dgm:spPr/>
    </dgm:pt>
    <dgm:pt modelId="{D679C8F8-CC54-4D6F-8EDD-95C334247182}" type="pres">
      <dgm:prSet presAssocID="{577787EE-0A73-42AD-B2EC-863F3D5FBFB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B2C2E5-E984-4B39-BD7C-AAD75603BDA7}" type="pres">
      <dgm:prSet presAssocID="{77B71D6D-802F-4652-A726-E70E0AD1405F}" presName="sibTrans" presStyleCnt="0"/>
      <dgm:spPr/>
    </dgm:pt>
    <dgm:pt modelId="{4723D7E1-A062-400F-8EF0-8D64D8909CDD}" type="pres">
      <dgm:prSet presAssocID="{FCEA8806-F9F6-4D35-B529-9F3F7555121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B064BD-BB0A-4144-BD90-E217E61CEAD5}" type="pres">
      <dgm:prSet presAssocID="{C8947A08-20B7-4C75-8624-6372602495FB}" presName="sibTrans" presStyleCnt="0"/>
      <dgm:spPr/>
    </dgm:pt>
    <dgm:pt modelId="{3FD0006A-5817-437E-925F-E405EF6F54DD}" type="pres">
      <dgm:prSet presAssocID="{3FADFEFA-70EB-4AAB-8E8E-618CF9E02C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C2C762-C511-4C12-BB61-E15A891EC699}" type="pres">
      <dgm:prSet presAssocID="{35640128-77F7-4A79-B69B-ACDC0BB71DB5}" presName="sibTrans" presStyleCnt="0"/>
      <dgm:spPr/>
    </dgm:pt>
    <dgm:pt modelId="{E26ADFD6-5CDC-4507-8147-687E3F2C2A07}" type="pres">
      <dgm:prSet presAssocID="{FED6D4A2-4FFD-4B8C-B89F-47BBACB2BF8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7CAA75-8781-4E4B-A3A7-E1C1D3CDDD0C}" type="pres">
      <dgm:prSet presAssocID="{FC0E7F81-C1F3-4AA2-9711-D9332AAF6A39}" presName="sibTrans" presStyleCnt="0"/>
      <dgm:spPr/>
    </dgm:pt>
    <dgm:pt modelId="{6C297C26-8813-4792-8804-D6010B295984}" type="pres">
      <dgm:prSet presAssocID="{7312509B-A846-4B0B-A874-6080E0DCFEF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D4DCDCD-A74E-4019-9B69-57B38252CE6B}" type="presOf" srcId="{7312509B-A846-4B0B-A874-6080E0DCFEFF}" destId="{6C297C26-8813-4792-8804-D6010B295984}" srcOrd="0" destOrd="0" presId="urn:microsoft.com/office/officeart/2005/8/layout/default"/>
    <dgm:cxn modelId="{DA6B2DCB-7932-48A4-9290-286324F30F0A}" srcId="{C50A7B57-3B98-429C-90C5-E0EE988850B9}" destId="{577787EE-0A73-42AD-B2EC-863F3D5FBFB5}" srcOrd="3" destOrd="0" parTransId="{1FA57432-1543-4352-B13F-23D688B2B2F9}" sibTransId="{77B71D6D-802F-4652-A726-E70E0AD1405F}"/>
    <dgm:cxn modelId="{F6ADFB91-C3EA-48DC-9409-DD6D80D409B8}" type="presOf" srcId="{C50A7B57-3B98-429C-90C5-E0EE988850B9}" destId="{14135D5F-D31B-451D-841E-584E752CD4A0}" srcOrd="0" destOrd="0" presId="urn:microsoft.com/office/officeart/2005/8/layout/default"/>
    <dgm:cxn modelId="{999163A2-6703-43A1-9E89-7CBA924278A7}" srcId="{C50A7B57-3B98-429C-90C5-E0EE988850B9}" destId="{4D04FCCA-CDA4-4F3F-B904-E361CF48F4E1}" srcOrd="0" destOrd="0" parTransId="{C9BF1EC8-34C7-4C7B-BDB2-D12AD93C803A}" sibTransId="{3175E6DB-6D4D-46E3-AFA1-1C85D625FA3B}"/>
    <dgm:cxn modelId="{924DC9C4-3914-4F37-8F42-93EB96D4538D}" type="presOf" srcId="{3FADFEFA-70EB-4AAB-8E8E-618CF9E02CB1}" destId="{3FD0006A-5817-437E-925F-E405EF6F54DD}" srcOrd="0" destOrd="0" presId="urn:microsoft.com/office/officeart/2005/8/layout/default"/>
    <dgm:cxn modelId="{7BEC1F48-CB71-49D3-851B-C579C8BBF8CC}" type="presOf" srcId="{FCEA8806-F9F6-4D35-B529-9F3F7555121E}" destId="{4723D7E1-A062-400F-8EF0-8D64D8909CDD}" srcOrd="0" destOrd="0" presId="urn:microsoft.com/office/officeart/2005/8/layout/default"/>
    <dgm:cxn modelId="{AF3792F2-FFF4-4505-92E5-264FF00253E7}" srcId="{C50A7B57-3B98-429C-90C5-E0EE988850B9}" destId="{76FE0FAF-B8D3-4340-A269-66BC03F6A15D}" srcOrd="2" destOrd="0" parTransId="{4D9CF2DD-98CB-4660-A8DA-E67BCF3886E6}" sibTransId="{68D9D07A-3188-4A5B-961E-B4CD126EF006}"/>
    <dgm:cxn modelId="{8E409F37-275D-46B7-B7F6-09833CF9BABA}" type="presOf" srcId="{F547AB7F-4853-43CD-A163-C8D0CB575C30}" destId="{98F65F86-5778-486B-AF3C-2D5F9A2B5873}" srcOrd="0" destOrd="0" presId="urn:microsoft.com/office/officeart/2005/8/layout/default"/>
    <dgm:cxn modelId="{6C0776BD-86E8-4A27-A3EA-27CF2B18EB57}" srcId="{C50A7B57-3B98-429C-90C5-E0EE988850B9}" destId="{FED6D4A2-4FFD-4B8C-B89F-47BBACB2BF8F}" srcOrd="6" destOrd="0" parTransId="{504391E1-2B45-499D-86F9-417E11DA334B}" sibTransId="{FC0E7F81-C1F3-4AA2-9711-D9332AAF6A39}"/>
    <dgm:cxn modelId="{530C18AD-7069-4356-8C76-D2E749043D39}" type="presOf" srcId="{FED6D4A2-4FFD-4B8C-B89F-47BBACB2BF8F}" destId="{E26ADFD6-5CDC-4507-8147-687E3F2C2A07}" srcOrd="0" destOrd="0" presId="urn:microsoft.com/office/officeart/2005/8/layout/default"/>
    <dgm:cxn modelId="{2AFFAAC8-F1A2-4438-885E-0B6F36BD3877}" srcId="{C50A7B57-3B98-429C-90C5-E0EE988850B9}" destId="{3FADFEFA-70EB-4AAB-8E8E-618CF9E02CB1}" srcOrd="5" destOrd="0" parTransId="{A8083CDA-DEBF-4C2E-A1E7-A894AD62F2E2}" sibTransId="{35640128-77F7-4A79-B69B-ACDC0BB71DB5}"/>
    <dgm:cxn modelId="{8704D48C-C9DF-4422-A21F-7F807E19B190}" srcId="{C50A7B57-3B98-429C-90C5-E0EE988850B9}" destId="{7312509B-A846-4B0B-A874-6080E0DCFEFF}" srcOrd="7" destOrd="0" parTransId="{FAB967AB-8F64-490D-BEBE-9FF35C6D18C9}" sibTransId="{E198E3E9-9BE4-42C3-B793-E0AA816C9854}"/>
    <dgm:cxn modelId="{E65AD961-B93F-4BE9-A0A7-692A7BD4083F}" type="presOf" srcId="{4D04FCCA-CDA4-4F3F-B904-E361CF48F4E1}" destId="{72C4D27F-30C9-45A5-B414-936B5A59A551}" srcOrd="0" destOrd="0" presId="urn:microsoft.com/office/officeart/2005/8/layout/default"/>
    <dgm:cxn modelId="{02BE6B43-F42D-46D9-953D-3CC982A176DF}" srcId="{C50A7B57-3B98-429C-90C5-E0EE988850B9}" destId="{F547AB7F-4853-43CD-A163-C8D0CB575C30}" srcOrd="1" destOrd="0" parTransId="{F19A9F55-C37D-4E3B-8105-DCA0D19B6963}" sibTransId="{075F8597-9A17-4FB8-B9AC-A7E51D13874B}"/>
    <dgm:cxn modelId="{E7162AA2-7114-417C-B995-F80131E2ABB7}" type="presOf" srcId="{577787EE-0A73-42AD-B2EC-863F3D5FBFB5}" destId="{D679C8F8-CC54-4D6F-8EDD-95C334247182}" srcOrd="0" destOrd="0" presId="urn:microsoft.com/office/officeart/2005/8/layout/default"/>
    <dgm:cxn modelId="{34D86BEB-647C-40A0-AD99-AFA39DA6E761}" srcId="{C50A7B57-3B98-429C-90C5-E0EE988850B9}" destId="{FCEA8806-F9F6-4D35-B529-9F3F7555121E}" srcOrd="4" destOrd="0" parTransId="{590D6002-F97C-4587-9372-8440EBE723AB}" sibTransId="{C8947A08-20B7-4C75-8624-6372602495FB}"/>
    <dgm:cxn modelId="{3E0B75A9-5BAA-4E39-9274-258A4369CEA2}" type="presOf" srcId="{76FE0FAF-B8D3-4340-A269-66BC03F6A15D}" destId="{609E3172-1C75-472E-8780-0393C30C1533}" srcOrd="0" destOrd="0" presId="urn:microsoft.com/office/officeart/2005/8/layout/default"/>
    <dgm:cxn modelId="{AE19836E-C879-4B6E-BCF3-C549852B76C7}" type="presParOf" srcId="{14135D5F-D31B-451D-841E-584E752CD4A0}" destId="{72C4D27F-30C9-45A5-B414-936B5A59A551}" srcOrd="0" destOrd="0" presId="urn:microsoft.com/office/officeart/2005/8/layout/default"/>
    <dgm:cxn modelId="{AEB5A1F4-65FF-46DB-8768-1B83E3A042B2}" type="presParOf" srcId="{14135D5F-D31B-451D-841E-584E752CD4A0}" destId="{EAF74706-5A87-4D51-A0D9-FBA1B6460BE6}" srcOrd="1" destOrd="0" presId="urn:microsoft.com/office/officeart/2005/8/layout/default"/>
    <dgm:cxn modelId="{6F59949F-5059-4B65-BB42-B3052710FD0F}" type="presParOf" srcId="{14135D5F-D31B-451D-841E-584E752CD4A0}" destId="{98F65F86-5778-486B-AF3C-2D5F9A2B5873}" srcOrd="2" destOrd="0" presId="urn:microsoft.com/office/officeart/2005/8/layout/default"/>
    <dgm:cxn modelId="{26CE4E8F-4D1C-4392-AB15-400F2AE74140}" type="presParOf" srcId="{14135D5F-D31B-451D-841E-584E752CD4A0}" destId="{B9E8805A-6CAB-438E-87D2-D25979612B4B}" srcOrd="3" destOrd="0" presId="urn:microsoft.com/office/officeart/2005/8/layout/default"/>
    <dgm:cxn modelId="{F3BCB222-1351-4117-A803-54AF2F3F80D6}" type="presParOf" srcId="{14135D5F-D31B-451D-841E-584E752CD4A0}" destId="{609E3172-1C75-472E-8780-0393C30C1533}" srcOrd="4" destOrd="0" presId="urn:microsoft.com/office/officeart/2005/8/layout/default"/>
    <dgm:cxn modelId="{6846E02F-E523-411E-B745-47D7DA4EC8E4}" type="presParOf" srcId="{14135D5F-D31B-451D-841E-584E752CD4A0}" destId="{E2BB3E31-BD8B-4C02-9301-4E031530E4F9}" srcOrd="5" destOrd="0" presId="urn:microsoft.com/office/officeart/2005/8/layout/default"/>
    <dgm:cxn modelId="{7E0C8652-BBFF-4B5B-9332-2C4725023747}" type="presParOf" srcId="{14135D5F-D31B-451D-841E-584E752CD4A0}" destId="{D679C8F8-CC54-4D6F-8EDD-95C334247182}" srcOrd="6" destOrd="0" presId="urn:microsoft.com/office/officeart/2005/8/layout/default"/>
    <dgm:cxn modelId="{EBA34C5E-AE6B-4023-92AB-0C00396C6C17}" type="presParOf" srcId="{14135D5F-D31B-451D-841E-584E752CD4A0}" destId="{65B2C2E5-E984-4B39-BD7C-AAD75603BDA7}" srcOrd="7" destOrd="0" presId="urn:microsoft.com/office/officeart/2005/8/layout/default"/>
    <dgm:cxn modelId="{418FF484-30B2-4CFC-9D7D-AFA1FC73C89E}" type="presParOf" srcId="{14135D5F-D31B-451D-841E-584E752CD4A0}" destId="{4723D7E1-A062-400F-8EF0-8D64D8909CDD}" srcOrd="8" destOrd="0" presId="urn:microsoft.com/office/officeart/2005/8/layout/default"/>
    <dgm:cxn modelId="{22CD0D21-2F51-4CA5-A551-09D628759712}" type="presParOf" srcId="{14135D5F-D31B-451D-841E-584E752CD4A0}" destId="{50B064BD-BB0A-4144-BD90-E217E61CEAD5}" srcOrd="9" destOrd="0" presId="urn:microsoft.com/office/officeart/2005/8/layout/default"/>
    <dgm:cxn modelId="{2DC79743-7824-4470-8637-6202C86567E4}" type="presParOf" srcId="{14135D5F-D31B-451D-841E-584E752CD4A0}" destId="{3FD0006A-5817-437E-925F-E405EF6F54DD}" srcOrd="10" destOrd="0" presId="urn:microsoft.com/office/officeart/2005/8/layout/default"/>
    <dgm:cxn modelId="{BD941CC4-C247-42A8-B8DD-4D8B93C8DDC1}" type="presParOf" srcId="{14135D5F-D31B-451D-841E-584E752CD4A0}" destId="{19C2C762-C511-4C12-BB61-E15A891EC699}" srcOrd="11" destOrd="0" presId="urn:microsoft.com/office/officeart/2005/8/layout/default"/>
    <dgm:cxn modelId="{12FBD77B-951A-400A-8873-62B80EE004E3}" type="presParOf" srcId="{14135D5F-D31B-451D-841E-584E752CD4A0}" destId="{E26ADFD6-5CDC-4507-8147-687E3F2C2A07}" srcOrd="12" destOrd="0" presId="urn:microsoft.com/office/officeart/2005/8/layout/default"/>
    <dgm:cxn modelId="{9D415F7F-B1FB-4997-A1E9-52B76AA8E2C3}" type="presParOf" srcId="{14135D5F-D31B-451D-841E-584E752CD4A0}" destId="{B27CAA75-8781-4E4B-A3A7-E1C1D3CDDD0C}" srcOrd="13" destOrd="0" presId="urn:microsoft.com/office/officeart/2005/8/layout/default"/>
    <dgm:cxn modelId="{7670313C-8042-46A3-9FED-F11D29594175}" type="presParOf" srcId="{14135D5F-D31B-451D-841E-584E752CD4A0}" destId="{6C297C26-8813-4792-8804-D6010B29598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4D27F-30C9-45A5-B414-936B5A59A551}">
      <dsp:nvSpPr>
        <dsp:cNvPr id="0" name=""/>
        <dsp:cNvSpPr/>
      </dsp:nvSpPr>
      <dsp:spPr>
        <a:xfrm>
          <a:off x="2930" y="438122"/>
          <a:ext cx="2324924" cy="13949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Arial Nova"/>
            </a:rPr>
            <a:t>Introduction</a:t>
          </a:r>
        </a:p>
      </dsp:txBody>
      <dsp:txXfrm>
        <a:off x="2930" y="438122"/>
        <a:ext cx="2324924" cy="1394954"/>
      </dsp:txXfrm>
    </dsp:sp>
    <dsp:sp modelId="{98F65F86-5778-486B-AF3C-2D5F9A2B5873}">
      <dsp:nvSpPr>
        <dsp:cNvPr id="0" name=""/>
        <dsp:cNvSpPr/>
      </dsp:nvSpPr>
      <dsp:spPr>
        <a:xfrm>
          <a:off x="2560347" y="438122"/>
          <a:ext cx="2324924" cy="13949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Arial Nova"/>
            </a:rPr>
            <a:t>Library Used</a:t>
          </a:r>
        </a:p>
      </dsp:txBody>
      <dsp:txXfrm>
        <a:off x="2560347" y="438122"/>
        <a:ext cx="2324924" cy="1394954"/>
      </dsp:txXfrm>
    </dsp:sp>
    <dsp:sp modelId="{609E3172-1C75-472E-8780-0393C30C1533}">
      <dsp:nvSpPr>
        <dsp:cNvPr id="0" name=""/>
        <dsp:cNvSpPr/>
      </dsp:nvSpPr>
      <dsp:spPr>
        <a:xfrm>
          <a:off x="5117764" y="438122"/>
          <a:ext cx="2324924" cy="13949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Arial Nova"/>
            </a:rPr>
            <a:t>Dataset Used</a:t>
          </a:r>
        </a:p>
      </dsp:txBody>
      <dsp:txXfrm>
        <a:off x="5117764" y="438122"/>
        <a:ext cx="2324924" cy="1394954"/>
      </dsp:txXfrm>
    </dsp:sp>
    <dsp:sp modelId="{D679C8F8-CC54-4D6F-8EDD-95C334247182}">
      <dsp:nvSpPr>
        <dsp:cNvPr id="0" name=""/>
        <dsp:cNvSpPr/>
      </dsp:nvSpPr>
      <dsp:spPr>
        <a:xfrm>
          <a:off x="7675181" y="438122"/>
          <a:ext cx="2324924" cy="13949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Arial Nova"/>
            </a:rPr>
            <a:t>Workflow</a:t>
          </a:r>
        </a:p>
      </dsp:txBody>
      <dsp:txXfrm>
        <a:off x="7675181" y="438122"/>
        <a:ext cx="2324924" cy="1394954"/>
      </dsp:txXfrm>
    </dsp:sp>
    <dsp:sp modelId="{4723D7E1-A062-400F-8EF0-8D64D8909CDD}">
      <dsp:nvSpPr>
        <dsp:cNvPr id="0" name=""/>
        <dsp:cNvSpPr/>
      </dsp:nvSpPr>
      <dsp:spPr>
        <a:xfrm>
          <a:off x="2930" y="2065569"/>
          <a:ext cx="2324924" cy="139495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>
              <a:latin typeface="Arial Nova"/>
            </a:rPr>
            <a:t>Tf-Idf</a:t>
          </a:r>
          <a:endParaRPr lang="en-US" sz="2800" b="1" kern="1200" dirty="0">
            <a:latin typeface="Arial Nova"/>
          </a:endParaRPr>
        </a:p>
      </dsp:txBody>
      <dsp:txXfrm>
        <a:off x="2930" y="2065569"/>
        <a:ext cx="2324924" cy="1394954"/>
      </dsp:txXfrm>
    </dsp:sp>
    <dsp:sp modelId="{3FD0006A-5817-437E-925F-E405EF6F54DD}">
      <dsp:nvSpPr>
        <dsp:cNvPr id="0" name=""/>
        <dsp:cNvSpPr/>
      </dsp:nvSpPr>
      <dsp:spPr>
        <a:xfrm>
          <a:off x="2560347" y="2065569"/>
          <a:ext cx="2324924" cy="13949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Arial Nova"/>
            </a:rPr>
            <a:t>Model Building</a:t>
          </a:r>
        </a:p>
      </dsp:txBody>
      <dsp:txXfrm>
        <a:off x="2560347" y="2065569"/>
        <a:ext cx="2324924" cy="1394954"/>
      </dsp:txXfrm>
    </dsp:sp>
    <dsp:sp modelId="{E26ADFD6-5CDC-4507-8147-687E3F2C2A07}">
      <dsp:nvSpPr>
        <dsp:cNvPr id="0" name=""/>
        <dsp:cNvSpPr/>
      </dsp:nvSpPr>
      <dsp:spPr>
        <a:xfrm>
          <a:off x="5117764" y="2065569"/>
          <a:ext cx="2324924" cy="13949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Arial Nova"/>
            </a:rPr>
            <a:t>One Vs Rest</a:t>
          </a:r>
        </a:p>
      </dsp:txBody>
      <dsp:txXfrm>
        <a:off x="5117764" y="2065569"/>
        <a:ext cx="2324924" cy="1394954"/>
      </dsp:txXfrm>
    </dsp:sp>
    <dsp:sp modelId="{6C297C26-8813-4792-8804-D6010B295984}">
      <dsp:nvSpPr>
        <dsp:cNvPr id="0" name=""/>
        <dsp:cNvSpPr/>
      </dsp:nvSpPr>
      <dsp:spPr>
        <a:xfrm>
          <a:off x="7675181" y="2065569"/>
          <a:ext cx="2324924" cy="13949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Arial Nova"/>
            </a:rPr>
            <a:t>K Nearest Neighbour</a:t>
          </a:r>
        </a:p>
      </dsp:txBody>
      <dsp:txXfrm>
        <a:off x="7675181" y="2065569"/>
        <a:ext cx="2324924" cy="1394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2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7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=""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0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68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=""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0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=""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9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8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79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8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9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9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5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1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99" r:id="rId5"/>
    <p:sldLayoutId id="2147483700" r:id="rId6"/>
    <p:sldLayoutId id="2147483705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4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gauravduttakiit/resume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="" xmlns:a16="http://schemas.microsoft.com/office/drawing/2014/main" id="{0247FD0E-C93A-490E-9994-C79DC89771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="" xmlns:a16="http://schemas.microsoft.com/office/drawing/2014/main" id="{BCCCFC2D-40CF-42D5-97F2-1EA998DEE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3" r="-1" b="11015"/>
          <a:stretch/>
        </p:blipFill>
        <p:spPr>
          <a:xfrm>
            <a:off x="16299" y="10"/>
            <a:ext cx="1218895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CDD2F19-0AAB-46D2-A7D4-9BD8F7E42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9460" y="1002725"/>
            <a:ext cx="7281216" cy="38390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  <a:latin typeface="Consolas"/>
              </a:rPr>
              <a:t>Mini Project</a:t>
            </a:r>
            <a:r>
              <a:rPr lang="en-US" sz="5400" dirty="0">
                <a:latin typeface="Consolas"/>
              </a:rPr>
              <a:t/>
            </a:r>
            <a:br>
              <a:rPr lang="en-US" sz="5400" dirty="0">
                <a:latin typeface="Consolas"/>
              </a:rPr>
            </a:br>
            <a:r>
              <a:rPr lang="en-US" sz="5400" dirty="0">
                <a:solidFill>
                  <a:schemeClr val="bg1"/>
                </a:solidFill>
                <a:latin typeface="Consolas"/>
              </a:rPr>
              <a:t>on</a:t>
            </a:r>
            <a:r>
              <a:rPr lang="en-US" sz="5400" dirty="0">
                <a:latin typeface="Consolas"/>
              </a:rPr>
              <a:t/>
            </a:r>
            <a:br>
              <a:rPr lang="en-US" sz="5400" dirty="0">
                <a:latin typeface="Consolas"/>
              </a:rPr>
            </a:br>
            <a:r>
              <a:rPr lang="en-US" sz="5400" dirty="0">
                <a:solidFill>
                  <a:schemeClr val="bg1"/>
                </a:solidFill>
                <a:latin typeface="Consolas"/>
              </a:rPr>
              <a:t>Classification </a:t>
            </a:r>
            <a:r>
              <a:rPr lang="en-US" sz="5400" dirty="0">
                <a:latin typeface="Consolas"/>
              </a:rPr>
              <a:t/>
            </a:r>
            <a:br>
              <a:rPr lang="en-US" sz="5400" dirty="0">
                <a:latin typeface="Consolas"/>
              </a:rPr>
            </a:br>
            <a:r>
              <a:rPr lang="en-US" sz="5400" dirty="0">
                <a:solidFill>
                  <a:schemeClr val="bg1"/>
                </a:solidFill>
                <a:latin typeface="Consolas"/>
              </a:rPr>
              <a:t>of </a:t>
            </a:r>
            <a:r>
              <a:rPr lang="en-US" sz="5400" dirty="0">
                <a:latin typeface="Consolas"/>
              </a:rPr>
              <a:t/>
            </a:r>
            <a:br>
              <a:rPr lang="en-US" sz="5400" dirty="0">
                <a:latin typeface="Consolas"/>
              </a:rPr>
            </a:br>
            <a:r>
              <a:rPr lang="en-US" sz="5400" dirty="0">
                <a:solidFill>
                  <a:schemeClr val="bg1"/>
                </a:solidFill>
                <a:latin typeface="Consolas"/>
              </a:rPr>
              <a:t>Resumes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4851" y="5091671"/>
            <a:ext cx="4959807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bg1"/>
                </a:solidFill>
              </a:rPr>
              <a:t>By-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bg1"/>
                </a:solidFill>
              </a:rPr>
              <a:t>Aamir </a:t>
            </a:r>
            <a:r>
              <a:rPr lang="en-US" sz="1900" dirty="0" smtClean="0">
                <a:solidFill>
                  <a:schemeClr val="bg1"/>
                </a:solidFill>
              </a:rPr>
              <a:t>Ansari (21/10/JC/017)</a:t>
            </a: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bg1"/>
                </a:solidFill>
              </a:rPr>
              <a:t>Salman </a:t>
            </a:r>
            <a:r>
              <a:rPr lang="en-US" sz="1900" dirty="0" err="1" smtClean="0">
                <a:solidFill>
                  <a:schemeClr val="bg1"/>
                </a:solidFill>
              </a:rPr>
              <a:t>Khurshid</a:t>
            </a:r>
            <a:r>
              <a:rPr lang="en-US" sz="1900" dirty="0" smtClean="0">
                <a:solidFill>
                  <a:schemeClr val="bg1"/>
                </a:solidFill>
              </a:rPr>
              <a:t> (21/10/JC/027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D77B2DF-AF44-4996-BBFD-5DF9162BE4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F6BECB9-A7FC-400F-8502-97A13BB879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7662A-74CD-7814-3257-3C4F6B24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Vs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D2634A-92E1-75AC-9288-B2D9B6FA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672" y="1628054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Also known as one-vs-all, this strategy consists in fitting one classifier per class.</a:t>
            </a:r>
          </a:p>
          <a:p>
            <a:r>
              <a:rPr lang="en-US" dirty="0">
                <a:ea typeface="+mn-lt"/>
                <a:cs typeface="+mn-lt"/>
              </a:rPr>
              <a:t>For each classifier, the class is fitted against all the other classes.</a:t>
            </a:r>
          </a:p>
          <a:p>
            <a:r>
              <a:rPr lang="en-US" dirty="0">
                <a:ea typeface="+mn-lt"/>
                <a:cs typeface="+mn-lt"/>
              </a:rPr>
              <a:t>In multi-class classification, there are more than two classes. For example, given a set of attributes of fruit, like it’s shape and color, a multi-class classification task would be to determine the type of fruit.</a:t>
            </a:r>
          </a:p>
          <a:p>
            <a:r>
              <a:rPr lang="en-US" dirty="0"/>
              <a:t>Algorithm used is K Nearest Neighbour (KNN).</a:t>
            </a:r>
          </a:p>
        </p:txBody>
      </p:sp>
    </p:spTree>
    <p:extLst>
      <p:ext uri="{BB962C8B-B14F-4D97-AF65-F5344CB8AC3E}">
        <p14:creationId xmlns:p14="http://schemas.microsoft.com/office/powerpoint/2010/main" val="337342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="" xmlns:a16="http://schemas.microsoft.com/office/drawing/2014/main" id="{C868C70C-E5C4-CD47-888C-FCB3373B6D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="" xmlns:a16="http://schemas.microsoft.com/office/drawing/2014/main" id="{6DA97320-228E-48F3-BCFA-423F983C85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="" xmlns:a16="http://schemas.microsoft.com/office/drawing/2014/main" id="{2C9F0975-851A-4FEC-B19A-6EC12C0D54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13A683-1F09-C508-18EC-B9300FB9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99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K Nearest Neighbour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474F3D-3E4B-5AB3-AD7C-56E3FE11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14" y="2160588"/>
            <a:ext cx="4985070" cy="434324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ea typeface="+mn-lt"/>
                <a:cs typeface="+mn-lt"/>
              </a:rPr>
              <a:t>K-Nearest </a:t>
            </a:r>
            <a:r>
              <a:rPr lang="en-US" sz="1500" dirty="0" err="1">
                <a:ea typeface="+mn-lt"/>
                <a:cs typeface="+mn-lt"/>
              </a:rPr>
              <a:t>Neighbour</a:t>
            </a:r>
            <a:r>
              <a:rPr lang="en-US" sz="1500" dirty="0">
                <a:ea typeface="+mn-lt"/>
                <a:cs typeface="+mn-lt"/>
              </a:rPr>
              <a:t> is one of the simplest Machine Learning algorithms based on Supervised Learning technique.</a:t>
            </a: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>
                <a:ea typeface="+mn-lt"/>
                <a:cs typeface="+mn-lt"/>
              </a:rPr>
              <a:t>K-NN algorithm assumes the similarity between the new case/data and available cases and put the new case into the category that is most similar to the available categories.</a:t>
            </a: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>
                <a:ea typeface="+mn-lt"/>
                <a:cs typeface="+mn-lt"/>
              </a:rPr>
              <a:t>K-NN algorithm stores all the available data and classifies a new data point based on the similarity. This means when new data appears then it can be easily classified into a well suite category by using K- NN algorithm</a:t>
            </a:r>
            <a:r>
              <a:rPr lang="en-US" sz="1500" dirty="0" smtClean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optimal K value usually found is </a:t>
            </a:r>
            <a:r>
              <a:rPr lang="en-US" sz="1600" b="1" dirty="0"/>
              <a:t>the square root of N, where N is the total number of samples</a:t>
            </a:r>
            <a:r>
              <a:rPr lang="en-US" sz="1600" dirty="0"/>
              <a:t>. </a:t>
            </a: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="" xmlns:a16="http://schemas.microsoft.com/office/drawing/2014/main" id="{0B93BC88-BEDE-761D-8105-D87FA5C3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11" y="1651759"/>
            <a:ext cx="5065296" cy="40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0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D03A0B2-4A2F-D846-A5E6-FB7CB9A03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F573F1D-73A7-FB41-BCAD-FC9AA7DEF4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FB8ECA89-3FD7-4BB2-A39F-9230467636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8C2A5D-C3A1-4A38-3647-CB63D706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47140"/>
            <a:ext cx="78917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THANK YOU</a:t>
            </a:r>
            <a:br>
              <a:rPr lang="en-US" sz="6000"/>
            </a:br>
            <a:r>
              <a:rPr lang="en-US" sz="6000"/>
              <a:t>NOW, LET'S MOVE ONTO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4F2D2D6-8669-4EA9-A05C-2A810ECFCF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151AF58-5E9F-478C-896B-D261D731B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23BB7E73-E730-42EA-AACE-D1E323EA5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1F6C2E9-B316-4410-88E5-74F044FC35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83D07262-43A6-451F-9B19-77B943C639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10CFFC-F425-4739-B157-513F68B2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Table of 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6628510F-0D66-9AAE-89A2-AE4F10317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973468"/>
              </p:ext>
            </p:extLst>
          </p:nvPr>
        </p:nvGraphicFramePr>
        <p:xfrm>
          <a:off x="650004" y="2194178"/>
          <a:ext cx="10003036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45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D83D2-5F7C-9EF0-5366-6DBD873E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5509423-FC80-8555-1DE3-2A22C0DA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Classification of Resume is a type of resume scanning software used by recruiters and employers during the hiring process to collect, sort, scan, and rank the job applications they receive for their open positions.</a:t>
            </a:r>
          </a:p>
          <a:p>
            <a:r>
              <a:rPr lang="en-US" dirty="0">
                <a:ea typeface="+mn-lt"/>
                <a:cs typeface="+mn-lt"/>
              </a:rPr>
              <a:t>Today, approximately 99 percent of Fortune 500 companies rely on these </a:t>
            </a:r>
            <a:r>
              <a:rPr lang="en-US" dirty="0" smtClean="0">
                <a:ea typeface="+mn-lt"/>
                <a:cs typeface="+mn-lt"/>
              </a:rPr>
              <a:t>software </a:t>
            </a:r>
            <a:r>
              <a:rPr lang="en-US" dirty="0">
                <a:ea typeface="+mn-lt"/>
                <a:cs typeface="+mn-lt"/>
              </a:rPr>
              <a:t>to help streamline their recruitment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9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F64CE-E845-551A-419A-5EBA31C8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6511C9-F1D2-02F1-5BF4-DC10E4EE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163" y="1426771"/>
            <a:ext cx="9774237" cy="53207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 smtClean="0"/>
              <a:t>Matplotlib</a:t>
            </a:r>
            <a:r>
              <a:rPr lang="en-US" dirty="0"/>
              <a:t> 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Matplotlib is an open-source drawing library that supports various drawing types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You can generate plots, histograms, bar charts, and other types of charts with just a few lines of code</a:t>
            </a:r>
          </a:p>
          <a:p>
            <a:r>
              <a:rPr lang="en-US" dirty="0"/>
              <a:t>Pandas</a:t>
            </a:r>
          </a:p>
          <a:p>
            <a:pPr lvl="1"/>
            <a:r>
              <a:rPr lang="en-US" dirty="0">
                <a:ea typeface="+mn-lt"/>
                <a:cs typeface="+mn-lt"/>
              </a:rPr>
              <a:t>It offers data structures and operations for manipulating numerical tables and time series. </a:t>
            </a:r>
            <a:endParaRPr lang="en-US" dirty="0"/>
          </a:p>
          <a:p>
            <a:r>
              <a:rPr lang="en-US" dirty="0" err="1"/>
              <a:t>Sklearn</a:t>
            </a:r>
          </a:p>
          <a:p>
            <a:pPr lvl="1"/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sklearn</a:t>
            </a:r>
            <a:r>
              <a:rPr lang="en-US" dirty="0">
                <a:ea typeface="+mn-lt"/>
                <a:cs typeface="+mn-lt"/>
              </a:rPr>
              <a:t> library contains a lot of efficient tools for </a:t>
            </a:r>
            <a:r>
              <a:rPr lang="en-US" b="1" dirty="0">
                <a:ea typeface="+mn-lt"/>
                <a:cs typeface="+mn-lt"/>
              </a:rPr>
              <a:t>machine learning and statistical modeling including classification, regression, clustering and dimensionality reduction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 smtClean="0"/>
              <a:t>Tkinter</a:t>
            </a:r>
            <a:endParaRPr lang="en-US" dirty="0" smtClean="0"/>
          </a:p>
          <a:p>
            <a:pPr lvl="1"/>
            <a:r>
              <a:rPr lang="en-US" dirty="0" smtClean="0"/>
              <a:t>GUI </a:t>
            </a:r>
          </a:p>
          <a:p>
            <a:r>
              <a:rPr lang="en-US" dirty="0" smtClean="0"/>
              <a:t>RE</a:t>
            </a:r>
          </a:p>
          <a:p>
            <a:pPr lvl="1"/>
            <a:r>
              <a:rPr lang="en-US" dirty="0" smtClean="0"/>
              <a:t>Regular Expression is used for pattern searching and pattern matching.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C868C70C-E5C4-CD47-888C-FCB3373B6D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8C68F39-5E8A-844C-A8FD-394F253C1E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C583CEB-AC2B-2640-94F6-5958E6BC5B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3F734-B82D-6085-4D34-D49BD0F0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88B988-EC55-9764-2527-A2B0614CF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82" y="2160016"/>
            <a:ext cx="4470474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Dataset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Source: https://www.kaggle.com/gauravduttakiit/resume-dataset</a:t>
            </a:r>
          </a:p>
          <a:p>
            <a:pPr lvl="1"/>
            <a:r>
              <a:rPr lang="en-US" dirty="0">
                <a:ea typeface="+mn-lt"/>
                <a:cs typeface="+mn-lt"/>
              </a:rPr>
              <a:t>Total Data points=962 </a:t>
            </a:r>
          </a:p>
          <a:p>
            <a:pPr lvl="1"/>
            <a:r>
              <a:rPr lang="en-US" dirty="0">
                <a:ea typeface="+mn-lt"/>
                <a:cs typeface="+mn-lt"/>
              </a:rPr>
              <a:t>80% Data is used for training the model.</a:t>
            </a:r>
          </a:p>
          <a:p>
            <a:pPr lvl="1"/>
            <a:r>
              <a:rPr lang="en-US" dirty="0">
                <a:ea typeface="+mn-lt"/>
                <a:cs typeface="+mn-lt"/>
              </a:rPr>
              <a:t>20% Data is used for validation of the model.</a:t>
            </a:r>
          </a:p>
          <a:p>
            <a:pPr lvl="1"/>
            <a:r>
              <a:rPr lang="en-US" dirty="0">
                <a:ea typeface="+mn-lt"/>
                <a:cs typeface="+mn-lt"/>
              </a:rPr>
              <a:t>2 column : Category + Resume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228600" lvl="1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="" xmlns:a16="http://schemas.microsoft.com/office/drawing/2014/main" id="{9EF69507-3709-874A-FF9F-118ABB18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25" y="1335846"/>
            <a:ext cx="5199575" cy="40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2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6C6B16-D25D-DBDF-B046-2C1A4AB1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60948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009F3B-7975-669B-8531-C786DF23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937" y="1570545"/>
            <a:ext cx="10406840" cy="5133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Data Preprocessing</a:t>
            </a:r>
          </a:p>
          <a:p>
            <a:pPr lvl="1"/>
            <a:r>
              <a:rPr lang="en-US" sz="2000" b="1" dirty="0">
                <a:ea typeface="+mn-lt"/>
                <a:cs typeface="+mn-lt"/>
              </a:rPr>
              <a:t>Step 1: Clean the ‘Resume’ column</a:t>
            </a:r>
            <a:endParaRPr lang="en-US" sz="2000"/>
          </a:p>
          <a:p>
            <a:pPr lvl="2"/>
            <a:r>
              <a:rPr lang="en-US" sz="2000" dirty="0">
                <a:ea typeface="+mn-lt"/>
                <a:cs typeface="+mn-lt"/>
              </a:rPr>
              <a:t>In this step, we remove any unnecessary information from resumes like URLs, hashtags, and special characters.</a:t>
            </a:r>
            <a:endParaRPr lang="en-US" sz="2000" dirty="0"/>
          </a:p>
          <a:p>
            <a:pPr lvl="1"/>
            <a:endParaRPr lang="en-US" sz="2000" b="1" dirty="0"/>
          </a:p>
          <a:p>
            <a:pPr lvl="1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227B6797-A4F7-EFC5-2E27-B17F4415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18" y="3365973"/>
            <a:ext cx="7933426" cy="3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1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0AF0A-4DAF-E846-DDB6-526AD554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805" y="664771"/>
            <a:ext cx="9673595" cy="5421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200" b="1" dirty="0">
                <a:ea typeface="+mn-lt"/>
                <a:cs typeface="+mn-lt"/>
              </a:rPr>
              <a:t>Step 2: Encoding ‘Category’</a:t>
            </a:r>
            <a:endParaRPr lang="en-US" sz="2200" dirty="0">
              <a:ea typeface="+mn-lt"/>
              <a:cs typeface="+mn-lt"/>
            </a:endParaRPr>
          </a:p>
          <a:p>
            <a:pPr lvl="2"/>
            <a:r>
              <a:rPr lang="en-US" sz="2200" dirty="0">
                <a:ea typeface="+mn-lt"/>
                <a:cs typeface="+mn-lt"/>
              </a:rPr>
              <a:t>We will encode the ‘Category’ column using </a:t>
            </a:r>
            <a:r>
              <a:rPr lang="en-US" sz="2200" dirty="0" err="1">
                <a:ea typeface="+mn-lt"/>
                <a:cs typeface="+mn-lt"/>
              </a:rPr>
              <a:t>LabelEncoding</a:t>
            </a:r>
            <a:r>
              <a:rPr lang="en-US" sz="2200" dirty="0">
                <a:ea typeface="+mn-lt"/>
                <a:cs typeface="+mn-lt"/>
              </a:rPr>
              <a:t>. </a:t>
            </a:r>
          </a:p>
          <a:p>
            <a:pPr lvl="2"/>
            <a:r>
              <a:rPr lang="en-US" sz="2200" dirty="0">
                <a:ea typeface="+mn-lt"/>
                <a:cs typeface="+mn-lt"/>
              </a:rPr>
              <a:t>The </a:t>
            </a:r>
            <a:r>
              <a:rPr lang="en-US" sz="2200" b="1" dirty="0">
                <a:ea typeface="+mn-lt"/>
                <a:cs typeface="+mn-lt"/>
              </a:rPr>
              <a:t>‘Category’ </a:t>
            </a:r>
            <a:r>
              <a:rPr lang="en-US" sz="2200" dirty="0">
                <a:ea typeface="+mn-lt"/>
                <a:cs typeface="+mn-lt"/>
              </a:rPr>
              <a:t>column is our </a:t>
            </a:r>
            <a:r>
              <a:rPr lang="en-US" sz="2200" b="1" dirty="0">
                <a:ea typeface="+mn-lt"/>
                <a:cs typeface="+mn-lt"/>
              </a:rPr>
              <a:t>‘target’ </a:t>
            </a:r>
            <a:r>
              <a:rPr lang="en-US" sz="2200" dirty="0">
                <a:ea typeface="+mn-lt"/>
                <a:cs typeface="+mn-lt"/>
              </a:rPr>
              <a:t>column. </a:t>
            </a:r>
          </a:p>
          <a:p>
            <a:pPr lvl="2"/>
            <a:r>
              <a:rPr lang="en-US" sz="2200" dirty="0">
                <a:ea typeface="+mn-lt"/>
                <a:cs typeface="+mn-lt"/>
              </a:rPr>
              <a:t>By performing </a:t>
            </a:r>
            <a:r>
              <a:rPr lang="en-US" sz="2200" dirty="0" err="1">
                <a:ea typeface="+mn-lt"/>
                <a:cs typeface="+mn-lt"/>
              </a:rPr>
              <a:t>LabelEncoding</a:t>
            </a:r>
            <a:r>
              <a:rPr lang="en-US" sz="2200" dirty="0">
                <a:ea typeface="+mn-lt"/>
                <a:cs typeface="+mn-lt"/>
              </a:rPr>
              <a:t> each category will become a class and we will be building a multiclass classification model.</a:t>
            </a:r>
            <a:endParaRPr lang="en-US" sz="2200"/>
          </a:p>
          <a:p>
            <a:pPr lvl="1"/>
            <a:r>
              <a:rPr lang="en-US" sz="2200" b="1" dirty="0">
                <a:ea typeface="+mn-lt"/>
                <a:cs typeface="+mn-lt"/>
              </a:rPr>
              <a:t>Step 3: Preprocessing ‘</a:t>
            </a:r>
            <a:r>
              <a:rPr lang="en-US" sz="2200" b="1" dirty="0" err="1">
                <a:ea typeface="+mn-lt"/>
                <a:cs typeface="+mn-lt"/>
              </a:rPr>
              <a:t>cleaned_resume</a:t>
            </a:r>
            <a:r>
              <a:rPr lang="en-US" sz="2200" b="1" dirty="0">
                <a:ea typeface="+mn-lt"/>
                <a:cs typeface="+mn-lt"/>
              </a:rPr>
              <a:t>’ column</a:t>
            </a:r>
            <a:endParaRPr lang="en-US" sz="2200"/>
          </a:p>
          <a:p>
            <a:pPr lvl="2"/>
            <a:r>
              <a:rPr lang="en-US" sz="2200" dirty="0">
                <a:ea typeface="+mn-lt"/>
                <a:cs typeface="+mn-lt"/>
              </a:rPr>
              <a:t>Here we will preprocess and convert the ‘</a:t>
            </a:r>
            <a:r>
              <a:rPr lang="en-US" sz="2200" dirty="0" err="1">
                <a:ea typeface="+mn-lt"/>
                <a:cs typeface="+mn-lt"/>
              </a:rPr>
              <a:t>cleaned_resume</a:t>
            </a:r>
            <a:r>
              <a:rPr lang="en-US" sz="2200" dirty="0">
                <a:ea typeface="+mn-lt"/>
                <a:cs typeface="+mn-lt"/>
              </a:rPr>
              <a:t>’ column into vectors.</a:t>
            </a:r>
            <a:endParaRPr lang="en-US" sz="2200"/>
          </a:p>
          <a:p>
            <a:pPr lvl="2"/>
            <a:r>
              <a:rPr lang="en-US" sz="2200" dirty="0">
                <a:ea typeface="+mn-lt"/>
                <a:cs typeface="+mn-lt"/>
              </a:rPr>
              <a:t>We will be using the ‘</a:t>
            </a:r>
            <a:r>
              <a:rPr lang="en-US" sz="2200" dirty="0" err="1">
                <a:ea typeface="+mn-lt"/>
                <a:cs typeface="+mn-lt"/>
              </a:rPr>
              <a:t>Tf-Idf</a:t>
            </a:r>
            <a:r>
              <a:rPr lang="en-US" sz="2200" dirty="0">
                <a:ea typeface="+mn-lt"/>
                <a:cs typeface="+mn-lt"/>
              </a:rPr>
              <a:t>’ method to get the vectors in this approach.</a:t>
            </a:r>
            <a:endParaRPr lang="en-US" sz="22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7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B92C7-1BE9-B4CF-0E46-A98735EC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a typeface="+mj-lt"/>
                <a:cs typeface="+mj-lt"/>
              </a:rPr>
              <a:t>TF-IDF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6D1647D-A455-F355-2DEF-9603D98BB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5182" y="1699941"/>
                <a:ext cx="10153966" cy="475386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b="1" dirty="0" smtClean="0">
                    <a:ea typeface="+mn-lt"/>
                    <a:cs typeface="+mn-lt"/>
                  </a:rPr>
                  <a:t>TF-IDF</a:t>
                </a:r>
                <a:r>
                  <a:rPr lang="en-US" dirty="0">
                    <a:ea typeface="+mn-lt"/>
                    <a:cs typeface="+mn-lt"/>
                  </a:rPr>
                  <a:t> stands for Term Frequency Inverse Document Frequency.</a:t>
                </a:r>
              </a:p>
              <a:p>
                <a:r>
                  <a:rPr lang="en-US" dirty="0">
                    <a:ea typeface="+mn-lt"/>
                    <a:cs typeface="+mn-lt"/>
                  </a:rPr>
                  <a:t>Term frequency works by looking at the frequency of a </a:t>
                </a:r>
                <a:r>
                  <a:rPr lang="en-US" i="1" dirty="0">
                    <a:ea typeface="+mn-lt"/>
                    <a:cs typeface="+mn-lt"/>
                  </a:rPr>
                  <a:t>particular term</a:t>
                </a:r>
                <a:r>
                  <a:rPr lang="en-US" dirty="0">
                    <a:ea typeface="+mn-lt"/>
                    <a:cs typeface="+mn-lt"/>
                  </a:rPr>
                  <a:t> you are concerned with relative to the document.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𝑇𝑒𝑟𝑚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𝐹𝑟𝑒𝑞𝑢𝑒𝑛𝑐𝑦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𝑁𝑢𝑚𝑏𝑒𝑟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𝑜𝑓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𝑟𝑒𝑝𝑒𝑡𝑖𝑡𝑖𝑜𝑛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𝑜𝑓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𝑝𝑎𝑟𝑡𝑖𝑐𝑢𝑙𝑎𝑟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𝑤𝑜𝑟𝑑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𝑠𝑒𝑛𝑡𝑒𝑛𝑐𝑒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𝑇𝑜𝑡𝑎𝑙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𝑛𝑢𝑚𝑏𝑒𝑟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𝑜𝑓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𝑤𝑜𝑟𝑑𝑠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𝑎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𝑠𝑒𝑛𝑡𝑒𝑛𝑐𝑒</m:t>
                        </m:r>
                      </m:den>
                    </m:f>
                  </m:oMath>
                </a14:m>
                <a:endParaRPr lang="en-US" dirty="0">
                  <a:ea typeface="+mn-lt"/>
                  <a:cs typeface="+mn-lt"/>
                </a:endParaRPr>
              </a:p>
              <a:p>
                <a:r>
                  <a:rPr lang="en-US" dirty="0">
                    <a:ea typeface="+mn-lt"/>
                    <a:cs typeface="+mn-lt"/>
                  </a:rPr>
                  <a:t>Inverse document frequency looks at how common (or uncommon) a word is amongst the corpus.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log</m:t>
                        </m:r>
                      </m:fName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(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𝑁𝑢𝑚𝑏𝑒𝑟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𝑜𝑓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𝑟𝑒𝑝𝑒𝑡𝑖𝑡𝑖𝑜𝑛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𝑜𝑓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𝑤𝑜𝑟𝑑𝑠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𝑖𝑛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𝑠𝑒𝑛𝑡𝑒𝑛𝑐𝑒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𝑁𝑢𝑚𝑏𝑒𝑟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𝑜𝑓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𝑆𝑒𝑛𝑡𝑒𝑛𝑐𝑒𝑠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𝑐𝑜𝑛𝑡𝑎𝑖𝑛𝑖𝑛𝑔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𝑤𝑜𝑟𝑑𝑠</m:t>
                            </m:r>
                          </m:den>
                        </m:f>
                      </m:e>
                    </m:func>
                    <m:r>
                      <a:rPr lang="en-IN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give us the vectors of </a:t>
                </a:r>
                <a:r>
                  <a:rPr lang="en-US" dirty="0" smtClean="0"/>
                  <a:t>features of Resumes.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6D1647D-A455-F355-2DEF-9603D98BB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182" y="1699941"/>
                <a:ext cx="10153966" cy="4753868"/>
              </a:xfrm>
              <a:blipFill rotWithShape="0">
                <a:blip r:embed="rId2"/>
                <a:stretch>
                  <a:fillRect l="-660" t="-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54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3BB7E73-E730-42EA-AACE-D1E323EA5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F1B947-E0EA-48D4-03CD-CAC561F2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5510607" cy="155041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Model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67BD39-91AE-012D-75B1-55945352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60016"/>
            <a:ext cx="5510607" cy="392615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We will be using the ‘One vs Rest’ method with ‘</a:t>
            </a:r>
            <a:r>
              <a:rPr lang="en-US" dirty="0" err="1">
                <a:ea typeface="+mn-lt"/>
                <a:cs typeface="+mn-lt"/>
              </a:rPr>
              <a:t>KNeighborsClassifier</a:t>
            </a:r>
            <a:r>
              <a:rPr lang="en-US" dirty="0">
                <a:ea typeface="+mn-lt"/>
                <a:cs typeface="+mn-lt"/>
              </a:rPr>
              <a:t>’ to build this multiclass classification model.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6C2E9-B316-4410-88E5-74F044FC35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85409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3D07262-43A6-451F-9B19-77B943C639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654113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6100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8E6E2"/>
      </a:lt2>
      <a:accent1>
        <a:srgbClr val="90A4C9"/>
      </a:accent1>
      <a:accent2>
        <a:srgbClr val="74ABBB"/>
      </a:accent2>
      <a:accent3>
        <a:srgbClr val="7CABA2"/>
      </a:accent3>
      <a:accent4>
        <a:srgbClr val="72B08B"/>
      </a:accent4>
      <a:accent5>
        <a:srgbClr val="7DAE7C"/>
      </a:accent5>
      <a:accent6>
        <a:srgbClr val="89AC6F"/>
      </a:accent6>
      <a:hlink>
        <a:srgbClr val="95805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301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Nova</vt:lpstr>
      <vt:lpstr>Cambria Math</vt:lpstr>
      <vt:lpstr>Century Gothic</vt:lpstr>
      <vt:lpstr>Consolas</vt:lpstr>
      <vt:lpstr>Elephant</vt:lpstr>
      <vt:lpstr>Neue Haas Grotesk Text Pro</vt:lpstr>
      <vt:lpstr>InterweaveVTI</vt:lpstr>
      <vt:lpstr>BrushVTI</vt:lpstr>
      <vt:lpstr>Mini Project on Classification  of  Resumes</vt:lpstr>
      <vt:lpstr>Table of Contents</vt:lpstr>
      <vt:lpstr>Introduction</vt:lpstr>
      <vt:lpstr>Libraries Used</vt:lpstr>
      <vt:lpstr>Dataset Used</vt:lpstr>
      <vt:lpstr>Workflow</vt:lpstr>
      <vt:lpstr>PowerPoint Presentation</vt:lpstr>
      <vt:lpstr>TF-IDF</vt:lpstr>
      <vt:lpstr>Model Building</vt:lpstr>
      <vt:lpstr>One Vs Rest</vt:lpstr>
      <vt:lpstr>K Nearest Neighbour</vt:lpstr>
      <vt:lpstr>THANK YOU NOW, LET'S MOVE ONTO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Aamir Ansari</cp:lastModifiedBy>
  <cp:revision>294</cp:revision>
  <dcterms:created xsi:type="dcterms:W3CDTF">2022-12-06T17:52:46Z</dcterms:created>
  <dcterms:modified xsi:type="dcterms:W3CDTF">2022-12-09T06:47:36Z</dcterms:modified>
</cp:coreProperties>
</file>