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7" r:id="rId6"/>
    <p:sldId id="258" r:id="rId7"/>
    <p:sldId id="280" r:id="rId8"/>
    <p:sldId id="299" r:id="rId9"/>
    <p:sldId id="298" r:id="rId10"/>
    <p:sldId id="300" r:id="rId11"/>
    <p:sldId id="301" r:id="rId12"/>
    <p:sldId id="302" r:id="rId13"/>
    <p:sldId id="303" r:id="rId14"/>
    <p:sldId id="305" r:id="rId15"/>
    <p:sldId id="306" r:id="rId16"/>
    <p:sldId id="307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061A3A-2218-490C-89F8-79A15152F23E}">
          <p14:sldIdLst>
            <p14:sldId id="256"/>
            <p14:sldId id="297"/>
            <p14:sldId id="258"/>
            <p14:sldId id="280"/>
            <p14:sldId id="299"/>
            <p14:sldId id="298"/>
            <p14:sldId id="300"/>
            <p14:sldId id="301"/>
            <p14:sldId id="302"/>
            <p14:sldId id="303"/>
            <p14:sldId id="305"/>
            <p14:sldId id="306"/>
            <p14:sldId id="30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7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5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0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9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imanshuchauhan318@gmail.com" TargetMode="External"/><Relationship Id="rId4" Type="http://schemas.openxmlformats.org/officeDocument/2006/relationships/hyperlink" Target="mailto:Just.abhi08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imanshuchauhan318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Just.abhi08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372533"/>
            <a:ext cx="4402329" cy="6121400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Credit Risk AnALYSIS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95001" y="753533"/>
            <a:ext cx="4021667" cy="10244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chemeClr val="tx1">
                    <a:lumMod val="85000"/>
                  </a:schemeClr>
                </a:solidFill>
              </a:rPr>
              <a:t>Case Study</a:t>
            </a:r>
            <a:endParaRPr lang="en-IN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2015067"/>
            <a:ext cx="1371600" cy="541867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on</a:t>
            </a:r>
            <a:endParaRPr lang="en-IN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" y="15240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 txBox="1">
            <a:spLocks/>
          </p:cNvSpPr>
          <p:nvPr/>
        </p:nvSpPr>
        <p:spPr bwMode="blackWhite">
          <a:xfrm>
            <a:off x="995001" y="524933"/>
            <a:ext cx="4402329" cy="6121400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6" name="Picture 15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48400" y="152410"/>
            <a:ext cx="6095999" cy="685799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286933" y="829733"/>
            <a:ext cx="3729735" cy="555413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54200" y="2336800"/>
            <a:ext cx="2582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Case Study on Credit Risk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People with Below average salary with more then 4 children is likly to be more defaulter.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906929"/>
            <a:ext cx="3674534" cy="462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People who are </a:t>
            </a:r>
            <a:r>
              <a:rPr lang="en-GB" sz="4000" dirty="0">
                <a:solidFill>
                  <a:schemeClr val="bg1"/>
                </a:solidFill>
              </a:rPr>
              <a:t>on</a:t>
            </a:r>
            <a:r>
              <a:rPr lang="en-GB" sz="3200" dirty="0">
                <a:solidFill>
                  <a:schemeClr val="bg1"/>
                </a:solidFill>
              </a:rPr>
              <a:t> Maternity Leave tends to be d</a:t>
            </a:r>
            <a:r>
              <a:rPr lang="en-GB" sz="3200" dirty="0" smtClean="0">
                <a:solidFill>
                  <a:schemeClr val="bg1"/>
                </a:solidFill>
              </a:rPr>
              <a:t>efaulter </a:t>
            </a:r>
            <a:r>
              <a:rPr lang="en-GB" sz="3200" dirty="0">
                <a:solidFill>
                  <a:schemeClr val="bg1"/>
                </a:solidFill>
              </a:rPr>
              <a:t>when they have more Family Members.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8" y="614865"/>
            <a:ext cx="6207617" cy="4897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419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580369"/>
            <a:ext cx="3674534" cy="565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</a:rPr>
              <a:t>A person’s employability plays an important role , as we look at the chart it </a:t>
            </a:r>
            <a:r>
              <a:rPr lang="en-IN" sz="2800" dirty="0" smtClean="0">
                <a:solidFill>
                  <a:schemeClr val="bg1"/>
                </a:solidFill>
              </a:rPr>
              <a:t>clearly</a:t>
            </a:r>
            <a:r>
              <a:rPr lang="en-IN" sz="2400" dirty="0" smtClean="0">
                <a:solidFill>
                  <a:schemeClr val="bg1"/>
                </a:solidFill>
              </a:rPr>
              <a:t> shows person whose working days are less than 2000 are likely to do the default whereas a person who worked between 8000 -10000 days are beneficiary for the bank.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40" y="1718205"/>
            <a:ext cx="5424090" cy="3488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198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2197500"/>
            <a:ext cx="36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 with BELOW AVERAGE salary and who have provide home phone are having higher chance to be a defaulter.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2197500"/>
            <a:ext cx="36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 with BELOW AVERAGE salary and who have provide home phone are having higher chance to be a defaulter.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3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Abhimanyu Sharma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Just.abhi08@gmail.com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Himanshu Chauhan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himanshuchauhan318@gmail.com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666" y="330200"/>
            <a:ext cx="4690533" cy="5952067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Submission by:-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Himanshu </a:t>
            </a:r>
            <a:r>
              <a:rPr lang="en-US" sz="1200" dirty="0">
                <a:solidFill>
                  <a:schemeClr val="tx1"/>
                </a:solidFill>
              </a:rPr>
              <a:t>Chauhan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hlinkClick r:id="rId3"/>
              </a:rPr>
              <a:t>himanshuchauhan318@gmail.com</a:t>
            </a:r>
            <a:r>
              <a:rPr lang="en-US" sz="1200" dirty="0" smtClean="0">
                <a:solidFill>
                  <a:schemeClr val="tx1"/>
                </a:solidFill>
              </a:rPr>
              <a:t> 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ABHIMANYU Sharma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  <a:hlinkClick r:id="rId4"/>
              </a:rPr>
              <a:t>Just.abhi08@gmail.com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4532" y="575733"/>
            <a:ext cx="4114800" cy="1312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EDA CASE STUDY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76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17201" y="753533"/>
            <a:ext cx="4021667" cy="10244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IN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867" y="2167116"/>
            <a:ext cx="5350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 </a:t>
            </a:r>
          </a:p>
          <a:p>
            <a:r>
              <a:rPr lang="en-IN" sz="2800" dirty="0" smtClean="0"/>
              <a:t>To find the patterns present in the loan  data by the help of EDA.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8666" y="747272"/>
            <a:ext cx="3674534" cy="536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Dataset consist of more than 3 lakh </a:t>
            </a:r>
            <a:r>
              <a:rPr lang="en-US" sz="2400" dirty="0" smtClean="0">
                <a:solidFill>
                  <a:schemeClr val="bg1"/>
                </a:solidFill>
              </a:rPr>
              <a:t>people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Female has taken more loan than the male </a:t>
            </a:r>
            <a:r>
              <a:rPr lang="en-US" sz="2400" dirty="0" smtClean="0">
                <a:solidFill>
                  <a:schemeClr val="bg1"/>
                </a:solidFill>
              </a:rPr>
              <a:t>population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90 percent loans are given as cash loan wherein the revolving loans are only 10 percent.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chemeClr val="bg1"/>
                </a:solidFill>
              </a:rPr>
              <a:t>	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65" y="3500193"/>
            <a:ext cx="4030902" cy="291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02" y="493712"/>
            <a:ext cx="2993898" cy="2466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416302" y="1278467"/>
            <a:ext cx="191431" cy="999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2786" y="612844"/>
            <a:ext cx="41148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Out of 3 lakhs person , Repayer </a:t>
            </a:r>
            <a:r>
              <a:rPr lang="en-IN" sz="3600" dirty="0">
                <a:solidFill>
                  <a:schemeClr val="bg1"/>
                </a:solidFill>
              </a:rPr>
              <a:t>percentage is 92 percent which is beneficiary to the company but default percentage is around 8 percent which is the loss to the company.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34" y="1170517"/>
            <a:ext cx="4724400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029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-1" y="-1"/>
            <a:ext cx="7537703" cy="6857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027585" y="800233"/>
            <a:ext cx="3674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chemeClr val="bg1"/>
                </a:solidFill>
              </a:rPr>
              <a:t>Applicants with age </a:t>
            </a:r>
            <a:r>
              <a:rPr lang="en-IN" sz="3200" dirty="0" smtClean="0">
                <a:solidFill>
                  <a:schemeClr val="bg1"/>
                </a:solidFill>
              </a:rPr>
              <a:t>category</a:t>
            </a:r>
            <a:r>
              <a:rPr lang="en-IN" sz="3600" dirty="0" smtClean="0">
                <a:solidFill>
                  <a:schemeClr val="bg1"/>
                </a:solidFill>
              </a:rPr>
              <a:t> of 20-40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  <a:r>
              <a:rPr lang="en-IN" sz="3600" dirty="0" smtClean="0">
                <a:solidFill>
                  <a:schemeClr val="bg1"/>
                </a:solidFill>
              </a:rPr>
              <a:t>are most likely to be defaulters than the other age groups.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70" y="1312333"/>
            <a:ext cx="5635733" cy="368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47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1429266"/>
            <a:ext cx="3674534" cy="454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chemeClr val="bg1"/>
                </a:solidFill>
              </a:rPr>
              <a:t>Applicant </a:t>
            </a:r>
            <a:r>
              <a:rPr lang="en-GB" sz="2800" dirty="0">
                <a:solidFill>
                  <a:schemeClr val="bg1"/>
                </a:solidFill>
              </a:rPr>
              <a:t>with BELOW AVERAGE salary and who have provide home phone are having higher chance to be a </a:t>
            </a:r>
            <a:r>
              <a:rPr lang="en-GB" sz="2800" dirty="0" smtClean="0">
                <a:solidFill>
                  <a:schemeClr val="bg1"/>
                </a:solidFill>
              </a:rPr>
              <a:t>defaulter than the other salary group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6" y="1270358"/>
            <a:ext cx="6065950" cy="4069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55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018525" y="948375"/>
            <a:ext cx="3674534" cy="4149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</a:rPr>
              <a:t>M</a:t>
            </a:r>
            <a:r>
              <a:rPr lang="en-GB" sz="3600" dirty="0" smtClean="0">
                <a:solidFill>
                  <a:schemeClr val="bg1"/>
                </a:solidFill>
              </a:rPr>
              <a:t>arried applicant who have more </a:t>
            </a:r>
            <a:r>
              <a:rPr lang="en-GB" sz="3600" dirty="0">
                <a:solidFill>
                  <a:schemeClr val="bg1"/>
                </a:solidFill>
              </a:rPr>
              <a:t>then 4 children, have high chances to be a defaulter.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6" y="1068946"/>
            <a:ext cx="6027311" cy="4327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841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-397134"/>
            <a:ext cx="6736292" cy="66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018525" y="472533"/>
            <a:ext cx="3674534" cy="591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Average salary applicant whose contact </a:t>
            </a:r>
            <a:r>
              <a:rPr lang="en-GB" sz="3200" dirty="0">
                <a:solidFill>
                  <a:schemeClr val="bg1"/>
                </a:solidFill>
              </a:rPr>
              <a:t>address(CITY-LEVEL) does not match, </a:t>
            </a:r>
            <a:r>
              <a:rPr lang="en-GB" sz="3200" dirty="0" smtClean="0">
                <a:solidFill>
                  <a:schemeClr val="bg1"/>
                </a:solidFill>
              </a:rPr>
              <a:t>has higher </a:t>
            </a:r>
            <a:r>
              <a:rPr lang="en-GB" sz="3200" dirty="0">
                <a:solidFill>
                  <a:schemeClr val="bg1"/>
                </a:solidFill>
              </a:rPr>
              <a:t>chance to be defaulter.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0" y="871951"/>
            <a:ext cx="6272966" cy="4436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5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9333" y="245533"/>
            <a:ext cx="41329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67133" y="1244600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utoShape 4" descr="data:image/png;base64,iVBORw0KGgoAAAANSUhEUgAAARwAAAEDCAYAAADndLuuAAAAOXRFWHRTb2Z0d2FyZQBNYXRwbG90bGliIHZlcnNpb24zLjMuMiwgaHR0cHM6Ly9tYXRwbG90bGliLm9yZy8vihELAAAACXBIWXMAAAsTAAALEwEAmpwYAAA2UUlEQVR4nO3dd2AUdf7/8efMlmx6IwkQQui9dwFFuoAIB6ICgpz17CLgncpXT0FRf3ii3J1wNvQsyKE0BQUEROnSa+glkEASSM+W2ZnfHzlyRCCzIcnO7ubz+Mdk63sleWXmM5/P+yNpmqYhCILgBbLRBQiCUH2IwBEEwWtE4AiC4DUicARB8BoROIIgeI0IHEEQvEYETgWlpKTw1FNPMWDAAAYNGsSQIUP45JNPqMzZBnv37qVPnz4Veo0tW7bQpk0bhg0bxrBhwxg6dCjjx49n48aNJY958cUXS31/LVOnTmXfvn3XvO/y81NTU2nfvn25a1y3bh3vvvsuAD/99BPTp08v92sIPk4TbtjBgwe1bt26aatWrSq5LSsrS7v77ru1jz/+uNLeZ8+ePVrv3r0r9BqbN2/WhgwZUuq2gwcPat27d9d27drl8ev07t1b27NnT5mPOXPmjNauXbty1/jee+9pr7zySrmfJ/gPs9GB589mzZrFgw8+SL9+/Upui4mJ4dVXXyUlJaXktvfff5+VK1eiqiqJiYm8/PLLJCQkMG7cONq1a8eOHTtIS0vjpptuYtq0aciyzJdffsmnn35KWFgYTZo0KfW+Zb1eZGQkx48fZ/To0YwbN67M+ps1a8a4ceOYN28e77zzDuPGjWPs2LH069ePadOmsWPHDiwWC3Xq1GHGjBn861//4sKFC0yePJm33nqLmTNnlnq/lStXMnbsWFq1aoWqqrz44ovs378fs9nM1KlTadeuHbNnz+bSpUu89NJLACXfDxs2jPnz5+N2uwkPDyc5OZkff/yRuXPnkp6ezl//+lfOnj2LpmkMHz6cBx98kNTUVCZMmECvXr3YvXs3ubm5TJkyhf79+1fiv7JQmcQpVQX89ttv9OzZ86rbmzRpwtChQwFYvHgxhw8f5j//+Q9LliyhV69eTJ06teSxp0+f5t///jdLly5l/fr1bN26lYMHD/L3v/+dzz//nG+++QaLxVLyeL3Xi4iIYPny5bphc1mzZs04fPhwqdt27drF1q1bWbp0Kd9++y1JSUmkpKQwceJE4uPjmTlzJm3bti3z/ex2Oz169GDx4sU888wzPP300zidzuvW0bZtW+655x4GDx7MxIkTS903efJkunbtyrJly/jqq69YunQp33//PQBnzpyhZ8+eLFy4kEmTJvH666979LkFY4gjnArQNA1Jkkq+f/3119myZQuqqlJUVMTq1atZu3Yte/fuZeTIkQAl913Wu3dvZFkmLCyM5ORkcnJyOHDgAD169CAuLg6Au+++m19//RVA9/U6depUrs8gSRI2m63UbU2aNMFkMjFq1Ch69uzJwIEDadOmzTWff733i4iIYPDgwQAloXz8+PFy1QZQWFjIjh07+PjjjwEIDw9nxIgRrF+/nrZt22KxWOjVqxcALVq0IDs7u9zvIXiPCJwKaN++PVu3bi055XnhhRcASE1NLTnCUVWVBx98kDFjxgDgdDrJyckpeY0rf9klSSoZbNauGHQ2mUwlX+u9XkhISLk+w969e686ZYuIiGDJkiXs2LGDzZs388wzz/DAAw8wduzYq55/vfeT5dIHz6qqYrFYSn1GAJfLVWZ9qqpeNQCvqiqKogBgsVhK3uvK8Bd8kzilqoBJkyYxd+5c1q1bV/JLYbfbWbVqVckvweXD/fz8fADeffddnnvuuTJft0ePHmzYsIH09HQAFi1aVHLfjbze9ezZs4evvvqK++67r9Tta9euZcKECbRv354nn3yS4cOHl1yZMplMJb/sZcnOzmbt2rUArFmzBpvNRnJyMtHR0ezfvx9N08jPzy95zPVeOywsjLZt2/LFF18AkJeXx+LFi+nevfsNfWbBWOIIpwKaN2/Op59+yj/+8Q/efvttVFXF4XDQtWtXFixYAMCoUaM4f/48d911F5IkUatWLd54440yX7dp06ZMmTKF++67j9DQ0FKnMzfyepedPn2aYcOGAZScxs2cOZNmzZqVetwtt9zC+vXruf322wkJCSEyMpJp06YB0L9/f6ZMmcJf//rXMt8rNjaWlStXMmvWLIKDg5k9ezZms5k77riDX375hQEDBpCQkECXLl1Kwrpbt25MnjyZadOm0bJly5LXmjlzJq+++irffvstTqeToUOHMmLECM6ePevR5xZ8h6T9/nhVEAShiogjHIrHXG677TYaNmxY6vY5c+ZQq1Ytg6qqfJqmobg1VFVFVUHVNP47YoSEBGiAhCQVj4fIEpjNJkyyGBsRKocInP+Kj49nyZIlRpdxQxS3itPlRtXALEtYLCbsDoVLeQ4yswvJyrGTX+SioMiF3alQ5HBjdyjYnW6cLjcAkgSyJGEyyVjMMlaLjNVsIizEQo3IYGKjgokODyIyzEpYsJXgIDMut4qiqJhMEjar+FES9ImfEj+iqhoOp4IGWC0msvMcnEzL4dDJS5zLLCAzu4jMnCIu5thxq1V7pixJEB1uo3ZcKIlxYSTXDKd+7Uhqx4URGWrF4VKRJAgOEj9iwv+IMRyufUo1dOhQHnzwQQOrApfixulSsVpkTqblsv/4RY6fzeZkWi6pF/JxKaqh9V2PSZZIjA+jad1oWjeqQYv6scRG2HC43FgtJixmcXG0uhKBQ3HgjB8/njVr1hhah9PlRnGrmE0yR1Oz2XYgnb3HsjiWmo3i9u9/puAgM43qRNGsXjQdmyXQOCkKl6ISHGS6as6OELjE8a7B7A4FWZZIyyxg3Y5Udh6+wIlzuahVfErkbUUOhb3HMtl7LJP//HQEi1mmVYNYuraqSbdWtQgLtqKhibGgACf+dQ1QaHdhMcscPp3N2u1n2Lo/nUt5DqPL8iqXorLzcAY7D2cw59u9JMSE0LFZPLd2SKJhnUhUTYRPIBL/ol5idyrIksT+41ms3HKK7YcuUOTQn7FbXZy/WMjyjSdZvvEkUWFB3NyuNoO61yc+OgRJBqvZpP8igs8TYzhVyK2qOF0qeYVOlv16nDXbzpBbcP0V08LVatUIpU+nJPp3SSbEZibIYkIW84L8lgicKlDkUJAl2Lgnje82nODw6UtGlxQQWtSPYVTfJrRpVANJAos46vE7InAqUZFdwe5U+Hp1Cqu3ncHhdBtdUkCKiwpm6M0NuO2meoCY6+NPROBUgiKHQlaOnS9+OMjGvWkBd4XJVwVZTPTqkMhdfZsQERYkgscPiMC5Qaqq4VTcnDiby+c/HmTPkUyjS6rWurasyQN3tCIqXASPLxOBcwPsDoWjqdl8uHQfx1Jz9J8geIUkwU2ta/HA0FaEh1pF8PggETjlUORQSM8qYO6ivew/nmV0OcJ1yBLc3C6RPw5tSYjNIoLHh4jA8UCRQ6HQ7mLOt3vZvC/N6HIED8myRL/OSdw/tBVms0SQRQSP0UTglMGlqChulS9+OMj3G074/Xqm6irEZube25ozoGsyZrOESazdMowInOuwOxV2H8ng7//ZTXY1W3YQqOrEh/H0Pe1JrhkhTrMMIgLndxz/bVA1a/4Oth+6YHQ5QhW4uV0ij41sg9ViwmoRkwe9SQTOf6mqhktRWbnlFJ8uPyAm7QW4UJuZJ+9qR8fmCWKRqBeJwKH49OlSroM3P9vGsbPiMnd10r11LZ66pz1Ws2gM5g3VPnDsToW1v53hgyX7fLaDnlC1osKCmDS2I02To8XYThWrtoGjuFUcTjdvf7GdbQfPG12O4AP6d6nLw8NbY7HI4kpWFamWgWN3KJxMy+X1eVurXeMroWwJMSG88vBN1Ii0ESTGdipdtQsch1NhwerD/GfNEarXJxc8ZTXLPDO6A52bJ2ATp1iVqtoEjqqq2J1uXvtkK3uOioWWgr7be9Rnwu0tCbKKS+eVpVoEjtPlJjvPwdQ5G0nLKjC6HMGPNE2O5qUHuhFiM2M2iXGdigr4wLE7FI6cyWb6J1sotIsewkL5RYUH8deHulEnLkyM61RQQAeO3amwastpPlyyF9ETS6gIq1nmhT92oWX9WDGuUwEBGzgOp8K/Fu9l5ZbTRpciBAhZgidGtePmdokidG5QQAaOw6kw84sdopWEUCVGD2jKiN6NxJKIGxBwgWN3Krz+yVZ2Hs4wuhQhgPXvWpdHhrcRV7DKKaACp8iu8PIHmzh48qLRpQjVQOfmCfx5fCcxkFwOARE4qqpR5FB44f0NHBeLLwUvEqFTPn4fOJqmUVDkYsrsX0i9kG90OUI11K1VTSaN7SjGdDzg9zOZ7E43z/9zgwgbwTCb96Uza/4OHE4xz0uPXweO3anw8r82cTIt1+hShGpuw+403luwS4SODr8NHIdT4fV5W8UAseAz1u88yz8W7sYuQue6/DJwHE6FWfN3sjNFXPoWfMva7aks/OkIdocInWvxu8CxOxU+XLKPX3efM7oUQbimr1cfZtO+NHGkcw1+FTh2h8LKzaf4YfMpo0sRhDK9O38nx8/m4HSJZvxX8pvAcbrcHEnN5qOl+4wuRRB0uVWNVz7czMVcO2636JV9mV8Ejqpq5OQ7eO3jLWLVt+A3Cu3Fk1GLxHhOCb8IHIfLzdQ5GykQ/WwEP5NxqYi/frBZXC7/L58PHIdT4Y1Pt3EuU3TqE/xTyulLfPFjirhyhY8Hjt2h8J+fjrAjRWy5K/i3ReuOcuDkRZxK9R5E9tnAUdwqJ9NzWfDTYaNLEYRK8da/f6OgyGV0GYby2cBxutzMmLdNbOUiBIyCIhfTPtpSrcdzfDJw7E6Fd77awcVcu9GlCEKlOnImm8+WH6y2V658bj29w+lmw+5zbN6XbnQpFebITePCviWoih0kiYTWI7FF1SH75EZyTm9FUxWCIhNJaDMK2WQm+9RmLh1bh2wJpnbHcVhCYgBI3fIRcS1uJyg8weBPJFSGpb8cp3ub2jRNjq52W8/41KfVNI3cAgfvf7vH6FIqTHU7Sd3yIdENe5F8yzPENu5H2s6vyEvbS/bJjdTp9jDJvZ5Fc7vIPvELABePriW51ySiG/Qi++RGAPLO7SEoPEGETYB5+4vtKEr1mxDoU4HjdKm8Nm8rDqf/j+QXZhzGEhJLWEJzAEITWlC7473kpu4gusHNmKwhSJJMfOsRhCd2AECSTWhuF6piR5JNqG4nl47/TGyTfkZ+FKEKZGQX8cl3+6vdqZXPnFI5nAo/bjnFsdTAaBHqzM/EHBRO+u7/4Mg9h8kSTI3mg3EVZKA4kkjd8iGKPZfgmPrENR8CQI1mgzizaQ5mWwQ1293NxSNriKrXHdlsM/jTCFVhxaaT9OlUl0Z1IjFVk1Mrn2kxeinPzkOvrcYRIIvdso78xMUja6hz0yMER9clP30/5/d+gyRbsIREU7vTBGSTmfRdX2MKCie+5R2lnu8syOL8nm+o0+1BMg58hzM/g9C4xkQ3uMWgTyRUhZqxIcye3LvatCf1iVi9fFUqUMIGwGyLwBoeT3B0XQDCarYETUNzuwir2RqTxYYkmwlP7ID90tWr3zMOLCOuxRAKM4+iKg4Su9xPwYUUnAWZ3v4oQhVKzyrk8xUHq80sZMMDR3Gr7D2aGXDNtELjmuEqvIg9OxWAwqzjAMQ07kt+2m5UtwtN08hP309QZFKp5+afP4DZFoktMhFNVZAkGUmSANDc1XviWCBa9stxMnOKjC7DKww/pbI7Ff70xk9k5QTenJvCrONkHvwe1e1Eks3Et7wDW3QyF4/8RN653Wiaii0ykfjWIzFZisdpVLdC6qb3SezyACZrCKpb4dxv83AVZBFSoxEJbUYa/KmEqtC8XgyvPnJTwJ9aGRo4dofC16sPs3DNEaNKEASf8fx9nenSoiZms+EnHlXG0E/mVNwsWX/MyBIEwWf8a/Fe3AHe8MmwwClyKHzy3QFc1XDykyBcS1aOnWW/HgvoXsiGBU5egZM1204b9faC4JMWrD6C2x24RzmGBE6RQ+Ffi/eKdqGC8DtFDoXPVwTu4k6vB46maaRnFbBlv/8vzhSEqvDjllMB23jd64HjcLqZEwCLMwWhqrgUla9XHw7IyYBeD5zT5/M4cEJszysIZVmx6SRu31h1VKm8GjhFdhdf/njIm28pCH7J4XTz7ZqjAXeU49XAyStyiYboguChZb8eJ9COcbwWOEV2hS9/TBE9igXBQ0UOhSXrjwVUD2SvBY5bVfl5R6q33k4QAsKyX46XLNwNBBUKnKNHj3r0OLtTYdHPR1EC9FKfIFSV3AIn2w9dQA2QSWu6gZOamsqkSZOYNm0aRUXFS+gLCgqYMWMGw4cP9+xNJInvN5ysSJ2CUG0t/vlowPSK0g2cF154gejoaDIyMpg7dy579uxhyJAhbNiwgQ8//FD3DVRVY9uB9Gq/AZgg3KgDJy6SV+A0uoxKodt8Iz09nc8++wy73c6IESNYsGABEyZM4P7778ds1u/dYXcq4uhGECpo0c9HuW9wC2xB/t0vR/cIJyQkBACbzUZOTg5vvfUWDz/8sEdhA8U7Mew7LtpiCkJFrPntDJLs/4PH5Ro0jomJoWfPnh4/3uly88Pmk+JSuCBUUKFdYdOec6iqf1940Q2cKy/JeXpUc6VVW65uEC4IQvmt3HIau5/v2aabICkpKXToULxRm91uL/la0zQkSWLHjh3Xfe7JtFwuXKoezaEFoartD4ChCd3AWbVq1Q29cJHdxfcbTtzQcwVBuJqqwYbd5+jbOQlZ9s++x7qBk5CQcN1TqUOHrr8Q02yW2XZA9LwRhMq0ZvsZerStTYjNPwNHt+pRo0aVfD1t2rRS9z3//PPXfd6Z8/nkFYq5N4JQmQ4cz/LrizC6gXPlLjK/H6+53g4zDqebtdvPVLA0QRB+T9Vggx9frSrXVSrP79PYvC/tRmsSBKEM67an+u3VqnId4Xgqt8BJelbhDRUkCELZDp7MwmwK0DGc8i6NV9wqv+w6e8MFCYJQNsWtcTQ12+gybkiF5uE4nVcvKHO63GJHBkGoYpv3pdGoThRWi8noUsql0ufhWMwmDp/OvtF6BEHwwM6UDEYPaGZ0GeWmGziJiYlAcQ+cEydOEBwcTFJSElar9ZqPT72QJxptCUIVO5Wee0Pjq0bTDRy3282MGTP4+uuvCQsLQ5IkioqKuPfee3n22WdLjfG4VY0dh0STdEGoapoG+45l0aVlTaNLKRfdQeMPPviAtLQ0Vq9ezaZNm9i4cSPfffcdR48eZe7cuaUea3co7Dnq/+s9BMEfbNmf7nfbyOgGzooVK3j77bdJSEgouS0xMZE333yTH3/8sdRjgywmDp4Um9wJgjccOXMJ1c9Oqzy6mG+z2a66LSIi4qpL5hnZRQG7Cbsg+JrT6Xl+d5VKN3DKWpX6+0GrvcfE6ZQgeItb1Th/0b8m2OoOGtvtdg4cOHDNEXG73f6/r50KR85kV2pxgiCULeXUJRLjwowuw2O6geNwOHjiiSeueV+pK1RujdPpuZVXmSAIug6cyKJ761p+01xdt8o1a9Z49EJWi4lT6XkVLkgQBM8dS83xq4Fj3cDZtm3bde+TJIlOnToB4HAqYu8pQfCyU+m5fjVwrBs4r7766jVvP336NC6XiwMHDgBwNiO/cisTBEGXS1HJL3QRFR5kdCke0Q2cZcuWlfq+qKiI1157jUuXLvHmm28CxVerxICxIBjjwqVCvwmccjXVOHjwICNHjiQzM5OlS5fSo0cPoLjD34lzYsBYEIzgT2cXHgfOxx9/zLhx4xgzZgxz5swhJiam5D5F1cjI9q/5AIIQKE6n+8+Cad1TqqysLJ577jkuXLjAV199RePGja96jCxBVo79Gs8WBKGqpV8swOly+0UXQN3AGTp0KAUFBdxxxx18/fXXV90/depULGaZiyJwBMEQ57MK/WYnB93AGT16tG6bUUmSyBeXxAXBEOcvFmIx+/7RDXgQOE8++aTui+QVXt1qVBAE78gtcPrF6RR4MGj8l7/8peTrRYsWlbrvzjvvBOBSrqOSyxIEoTycLv/YNkY3cK7czvezzz4rdZ+iFLeiyMwpquSyBEEojyKnf7SFKddx2O9XjF8e28nJF0c4gmCkQnsABs71Bo/zxR7igmAof1nHWOGN8FRVE1eoBMFg/nLhRvcq1ZkzZ/jTn/501dcAqampKKrqd42cBQEg//xBMg+tQFMVgiJqkdBmFG5nAWnbP0NVnMQ06kNk3c4A5KZux1mQSY2mAw2u+tpy8ssXOFu2bGHSpEksWbKE2NhYAD788EN2795NdnY2CQkJzJw5s+Txs2fPBkpftR4xYgTx8fHMmTPH4/fVDZwXX3yx5OuBA0v/zx44cCCaquFU/GNatSBcpjjyOb97AUndH8MaFkfGweVkHlqBJJuJbngrYTVbc+rnmUTW7Yyq2Mk+uYk6Nz1sdNnXVVBUvsDp2rUrQ4cOZerUqbz//vvs3LmTBQsWsHDhQh5//HF++OEHbrvtNvr163fN5x86dAir1cqhQ4dIS0ujVq1aHr2vbuD84Q9/KPP+IoeCSwSO4GcKMw5ji0rCGhYHQFRyN06tn0Vk8k2oihPN7QSKhxOyDq8iusEtyKZrb/7oC25kKdXEiRMZNWoUn332GZ9//jlvvvkmERERADz66KO88sordOrUiaioqKue++2339KjRw+ys7NZsGABTz/9tEfv6dGg8erVq/n1118BGD9+PEOHDmX48OGcP38eTdNQFP+YAyAIlyn2HMy2yJLvzbZIVMVOVHI38tN2c2bTXOJaDMGRdx5H3nnCa7cxsFp9brX8iWO1Wpk5cyZvvPEGgwcPpn379iX3derUidtuu43p06df9TyXy8WyZcsYNGgQgwYNYuHChSVTZPToHuEsXbqUf/7zn7z22mtA8WLOl19+mbVr1/Lxxx/z9MTJ+MkyDuE6Bt1Uj8fubGt0GV41Z04aaWlpvPLKMKB4TlnL5c/z7dt3ERIyoeRxDz74IP+c9w6pqal8+eWXhIWF8dJLL13zr74/2rFjB9HR0WzatIknnngCs/l/kfDss88ybNgwVq9eXeo569atIy4ujkaNGqFpGrIss3btWvr376/7frpHOPPmzeOjjz6iY8eOAFgsFrp06cLjjz/O+vXrkST8Zlq1cLVasaHcf0dLo8vwulq1anHhwv+2pT5//jyRkZGEhISU3LZixQoaNmxIo0aNmDFjBu+++y69evVi3rx5BlRc+Y4ePcrs2bOZP38+VquV999/v9T9wcHBvP7667zyyivk5OSU3P7NN9+QlpZGnz596Nu3L/n5+cyfP9+j99RNCrvdTmJiYsn39evXByAsrHhrCkmSROD4scn3dvSbhX+VqWfPnuzevZuTJ08CMH/+fPr27Vtyf1FRER999FHJVRlFUZBlGVmWS22P5K8cDgcTJ05kypQpJCUl8cYbb/D555+za9euUo+7fGp1OVAyMzNLtvtes2YNa9asYfHixWzevJkzZ87ovq/uT5r6u3PDd955p+Rrq9WKhFQtf2ADwW031SMpIRxTGZsdBqrY2FhmzJjBU089xaBBgzh8+DB//vOfS+6fM2cOY8eOLfnDev/99zNkyBA++eQTxo4da1TZleb111+ncePGDBtWfEqZmJjI888/z5QpUygoKCj12GeffZbatWsDsGTJEnr16lVq6++kpCT69OlzzfY1vydp19rh7goPPfQQjz32WKkBJYBdu3Yxd+5c3pv9dz79/iBL1h/z7JMKPiE20sb7f+5LsJ/sZyQEBt0/bQ8//DATJ05k1apVFBYWUlRUxLp165gyZQqPPvoosiyOcPzRxNEdMJvKnkUuCJVN989b586deeWVV5g5cyZPPvkkkiTRsGFDXnrpJdq0aYOmaZhF4PiVW9on0qRuNBaz/+xnJAQGj46ne/XqRa9evcjLy0PTtJLJQVA8aBxsFT+4/iIi1Mpjd7YVp1KCIcr1UxceHn7N2yOCxRGOv3hiVFusOlcVNcWFZLZ4qSKhqqguJ7LFt2ZHV8qfuahw3/pQwrV1bp5A+ybxWHS2htXcLk7//RHcBTllPk7wXWFtelNj4ANGl3GVSjk0iQrzj13/qrPgIDPPjG6PTedUSnXayfzhQxE2fk6SZC6vBfMllRI40RHBlfEyQhV6eHhrbFadsHErONKOkb/vZy9VJVQZH51bVSlVRYSHoNOnSzBQq4ax9GxXG6vOqRRuhQtL3/NOUUKVkkxmkHwvdCqlIrvdQViwGGT0RUEWE5PHdtQ/unHaubj2c9y5mV6qTKhKsi0Myex7VyIrJ3AcTqIjbJXxUkIlGze4ue4fA01VcV08R+5vP3ipKqGqmUIj/zuO41sqZV+qkJBQatcIreTShIpqVCeK27rVI0jn6EZzu7iw6B0QjUYChik0Uv9BBtANnJSUlJKvr7cvVZDFRJ34a8/REYxhNkk8N74TVkvZ/8Sq0072r9/gunjOS5UJ3mAKidB/kAF0A+fKtZ3X25fKbJZpWMc3E7W6uqtfU6LDgsrcdUPTVJS8LLI3LbruYwT/JNvCjC7hmso1qlTWD29yTd9M1OooKSGcEbc21D+VUlxcWPQ30ERP6kAj23xziEM3cPT2pbosPjpE/0FClZMleG5cJ92FmarLTu5vP+A8f9I7hQleJQf55ty4Cu9LVUKCqPAgsvPEtr9GuuOWhiTEhCDLOhsYFuZx6WfP2kIKfkY2IVv9NHD09qW6TFFUkuLDReAYKCEmhLG3NdOfc+NycH7xO2husWNqIDJHxqEpTiQfDJ0K70t1mcUi0ygpkr3HxMQxo0we2xGLzkpw1eUgf+/POFJTynyc4L8s0TXRbmDbGG/waGbQqlWruPvuu2nfvj3du3dnwoQJrF+/vtRjrGYT7ZvEV0mRgr7+XeqSXCsCk17rCWcRWas/9VJVghHMUQnFSxt8kG5VK1as4J133uGpp56iWbNmSJLEnj17mD59OpMnT2bAgAElj21cN7pKixWuLSbCxkPDW+s21VKddi4seQ/N5f+7DgjXZ41NRLb4ZgcH3cD57LPPmDdvXknXdoCGDRvSrl07XnjhhVKBYzHJxEUHk3GpqGqqFa7p6Xva659KKU4Kj/xG0YndXqpKMIo1LsnoEq5L95SqoKCgVNhcVr9+fRyO0gPEblWlWXJM5VUn6OrRpjYt6sXo9pXWFBeZP3zgpaoEI5mjaxpdwnXpBo7JdP35HL+feRwcZKZ1w9iKVyV4JDzEwpN3tfOsqdZ3/0S153upMsEwkow5zHeHNip1OakkSbRpFFeZLymU4bGRbbHorJXS3Ar2MwcpSNnspaoEI1liE9HcitFlXJfuGE5KSgodOnS46nZN03A6nVfdHh8TTFiwhfwiMcejKnVsFk+nFglYdWYUa4qLjGV/91JVgtGCajX0xc6iJXQDZ9WqVeV6QZei0qFZPOt3nr3hooSyBQeZmTi6g0dNtTJXfoy7INs7hQmGsyU199lZxuBB4CQmJgKwb98+tm/fjiRJdOjQgVatWl3z8SE2Cz3b1haBU4UevKMlNp29wDS3G+f5k+TvWeOlqgRfYEtqZnQJZdINHFVVmTJlCps3b6Zjx444nU7mzp1Lly5dmDlz5jUHlds1iUeWQBX9nCpdi/ox9OpQx7OmWktmeacowTfIJiw+fIUKPAicTz75BLfbzdq1a7Fai/efKigo4Pnnn+fjjz/moYceuuo5mqbRuG40KacuVX7F1ZjVLDPl3k66YaM67Vxc9yVKToaXKhN8gTWubvEaKh+dZQweXKX6/vvvmTZtWknYAISGhjJt2jSWLVt2zedYLSa6tfTtpPVH9w5qTliIB/2JL6WT+9sKL1Ul+Iqg2o18cqeGK+lWp6rqNbf4jYyMvGoezmVmk0yPtokVr04o0TAxksHd6+kOFBf3JxZNtaqjkEYdka2+vZmBbuAUFhaiXmPlqaqquFzXv/QdE2ETjdUriUmWmDKuk+6+UqrTTvamxbiyxIB9tSPJBNdrbXQVunQDp2vXrnz66dWriz/66CO6d+9+/ReWoV/nuhWrTgDgzj6NiY2w6fQn1nDnXyJ7wzderEzwFdaa9eE6Zxy+RHd0aeLEiYwePZq9e/fSqVMnFEVhy5YtHD9+nK+//vq6z7OYTfTvWpfPVhys1IKrmzrxYYzq24QgvcvgipPzi94G1e2lygRfEtKwvU8PFl+me4QTExPDwoULadasGevXr2fjxo20bduWhQsXEhFRduP0IKuZFvXFYs4bJUkw5d5OWMw67UJdDnJ3rMSZfsJLlQm+JrRpNySz7+9+qxs4TqeT6dOnU79+febMmcOcOXPYvn0706dPL9mX6nqCLDIDuyVXWrHVze096lOrRiiyzsb0alE+l9Z96aWqBF8jWW1Ya9QxugyP6AbOe++9R35+fqn1VK+++io5OTnMnj277BeXZbq3qY1Fp3WCcLW46GDGD2mh31TL5eDC4lloytXr2oTqITi5Faqf/PvrJsG6det4++23iY39X9uJhIQE3nrrLVavXq37Bqqq0blFQsWqrIYmjfGkP7GT/P2/Yj9zwEtVCb4orOXNPrstzO/pBo7FYsFmu/raflhYWKnJgNcTYrMwqm+TG6uumurbOYkGiZH6/YlddrJWfeKlqgRfJJkshDTpjOTjE/4u061SlmXy869u3JSfn687hnNZnfgwGiSKrYA9ERUexCPD23jWn3jpbDSnaOdanQU3ao/mR1cmdQPn9ttvZ+rUqRQWFpbcVlhYyNSpU0v1My6LxSxzZ5/GN15lNfL0Xe08ahdaeGwnRcd2eKkqwVeFt+uPKch/dr3VDZz77ruP8PBwevTowV133cWdd95Jjx49iIiI4PHHH/foTUyyTNeWNYkK981O8r7ipta1aNWwhu4gu6o4yVwx10tVCb5KstoIrnftNjG+StKutyDqd86ePcv+/fuRZZk2bdoQH1++PagcLjeL1x3l8x8O3VChgS402MKHL/QjLKTscTHVaSfju39QcHCjlyoTfFVYq17UuO0hvxkwBg9mGl+WmJhY0ozrRgRZTNzeswFfrz6MSxELC3/v0ZFtdNdKaW4Fe2qKCBsBgPD2/fwqbKCSm6jrvpks0aeT7+6ZY5R2TeLo2rKmR4GTsazsuU9C9WAKjyluR+FnvBo4wUFmxg1qjtnkw12evcxmNTFpTEeP+hNnrfoEd75oaiZAZKfBRpdwQ7x+8d5qMYlV5Fe4f2hL3UvgmurGmXGavF36Ey2FwCeZLER0HIhs1p8H52u8HjjBQWbuHdQcs86ktuqgWb1o+nRK0l8J7la4sHiWd4oSfF5oi+749F4wZTDkt95qMTG4ez0j3tpnWMwyz3nYn/jSz/NRss97qTLB10V1H+l3g8WXGRI4wUFmxgxspnsqEcjGDGxKeGjZh8SaqqLkXCBn63deqkrwdUG1G2OO8N/ttA07rzGZJEb09r9R9spQr1YEQ3s29Kg/8flvRX9i4X+iuv8ByQ/Hbi4zLHBsVjPDezUkLso/Dw1vlCxL/Hl8J/3ZxE47OZuX4so846XKBF9njownuEF7JJ3+SL7M0MrNJpnH7mxrZAleN7J3I2pEBiPLOv2JC3K49OtCL1Ym+LqYW8f4ddiADwROqwaxtG8aZ2QZXlO7Rih392uCTe8yuOLkwuK/gerZanwh8JmjaxLStKtf9C0ui+FxaQsy8/Td7QP+Mvnl/sR6K8FVl4O8XT/hOHfUS5UJ/iDm1rHFW6H4OZ/4BKHBFkYFePuKQd3rUyc+DJNef2J7IRfX/NtLVQn+wBJTm5DGHZH9/OgGfCRwbFYzI/o0Ij46MAeQ46KC+ePtLXRPpVSXgwtLRH9iobSY3vciyf4fNuAjgQPF4znPjulodBlVYuKYDrqnjKrLScHBTdhP7fNSVYI/sNSoQ3DDdkimsmej+wufCpwGiZHc3rO+0aVUqls71KFxnSjdwNFcDjJXfuSlqoyz9FAWjyw5wp+WHuGVNafILio9MD5t3Wn+ueVcyffLD1/kj9+m8NT3R0nP+9+R3//9dJLT2Xav1W2UGoMe8fuB4iv5TOBA8Qzk+4a0oE58mNGlVIrIMCuPjmyjfyrltJPx3d/RHIVlPs7fHckq4pv9mfxtUAPm3NGY2hFWPtv1vyUb/9mXwb7zBaWes2BfBnOHNWZEixosS8kC4JeTOdSNDKJu1NXN/QNJcKMOBNVsgCQHxtEN+FjgAFjNMi9M6IKpjHkq/uLJu9rpTvDTFBdFJ3ZTeOQ3L1VlnMaxwXz0hyaEWk043SpZhQoRQcW/THvS89l+Lp8hTUrv1GqWJByKSqFLxSJL2BWVbw5kMrZt+TpO+h3ZTNygPyFbAytUfS5wZFkmLiqYMbc1M7qUCunasiZtG8dhMeutBHeRsXyOl6oynlmW2Hg6l3ELU9h3voD+jaLJKnQxZ1s6z/Wsw+//zkzokMBzP55gw6lchjWvwfy9GQxtGkOITrMyfxfVbRiyLdToMiqdT54c2oLMDLu5AVv3pZNy2v8aToXazDx9T3uPmmplrPgXamGulyrzDd3rRtC9bgQrDl/kxdUnqRFi4eFONYkJuXpv7J7JkfRMLt5i6Fyeg0MZhYxvF8+cbWmczXXQvlYYI1rU8PZHqFLmiDiieo5EtgTepgM+d4RzWZDVzIv3dyH8Gj+Evu6REW0I0vkLrLoVHOeOUrD/Fy9VZbxzuY5SYzQDGkWTUeDi+EU7H/yWzuPLjrL88CV+PpnDrI1nr3r+B9vSebBjTXam5VPkcvNqn2R+O5vHuVyHNz9Glasx5FEIoHGbK/ls4ACEBVuYen/Xqw6zfVmbxjW4qXUt3f7EuBUuLH3XO0X5iItFCm/8coYce/GVqbUnskmOsvHtmBb8Y2gj/jG0EYObRNOrXiTPdC/dsH9Lai6xIRYaxQbjcmuYJAlJKv7BcLg92njEL4Q07YKtTtOAmOR3LT4dOBaziQa1I/nj0JZGl+KRIKuJyZ72J/7pU9x5F71UmW9olRDKPa3j+PPKEzy+7Cg/n8zhpVv128063Spf7cngvvbFA8UdaodxocDF/YsOUzPMSv3owBhYNYVGEn/7kwE3UHwlj/elMpLdqfDu/J38uvuc/oMN9MgfWtO/S90yu/hpqhtn+gnOfvIXwOf/1wteVHPMywTXbY5k8r9hBE/59BHOZTZr8SBs3ZrhRpdyXU3qRtO/S7Juy1DNrXB+8SxE2AhXCm/bF1tik4AOG/CTwAGwmk1Me7g7YcG+9w9iNsk8N66jbjN01Wnn0i8LUC6leakywR+YI+OJHXB/QJ9KXeY3gSPLEmEhFqb/qTtWncl03jZ6QFMiQ8u+hKlpKkpuJjmbl3qpKsEvSDIJIycjmX3vD2lV8K3fXB1Wi4k68eFMfaBrmR3zvCm5ZjjDbmnoQVMtFxcWif7EQmmRNw3HEpsYUMsXyuJXgQPFV4Ka14th4j3tjS4FWYLnxnnQn9hlJ2fb9zgvnPJSZYI/sCW3IrrnndXiVOoyvwscKB5E7taqFhNub2FoHcNvbUR8dIju0Za7IJdL67/2UlWCPzBHxFHzzj8H5Gzisvhl4EDx8ochPepzx80NDHn/WrGhjB7Q1LOmWov+Bm7Rn1goJpmt1Bzzf0jW6hU24MeBA8VHOuMHN2dgt2Svv/fkezti0W2q5SBvz1oc5454qSrBH8QNfQJzRI1qM25zJb8OHChec/XQsFYM9WLjroHdkqmbEI5JL3AcRVz86TMvVSX4g4jOtxPSqGO1O5W6zO8DB4pDZ/yQFoy4tep38oyJsPHAHa08OpXKWPIumiuwFhYKN86W3IqY3mOq1SDx7wVE4EDx6dXogU25p3/TKn2fZ0d30L8qpTgpSNlC0ck9VVqL4D+sCfWpeddfqu2RzWUBEzhQHDojezfivsHNq+T1b26XSNPkaA/6EzvJ+uGDKqlB8D/m6JrUuvevSJbqe2RzWUAFDhRfvbq9ZwOeGNW2UicHRoRaeXxUWw/7E/8DNcD7EwueMYVGUXv8dGRrSEk7jeos4AIHikOnV4c6TP9Td4J1AsJTj9/ZVndJheZ2UXRqH4WHt1bKewr+TQoKoda4acjB4X6/J3hlCdj/CzarmaZ1o3n32VuJi6rYBnudmifQoVm8fn9ixUXm9/+s0HsJgUEyWag1+iXMkTUCtpnWjQjYwIHitVfx0cG8O+lWGidF3dBrBAeZmTi6g0dNtTJ/+BB3Qc4NvY8QOCSzlZqj/w9rfF1ks9XocnxKQAcOgMkkEx5i5fXHetC9da1yP//h4a2x6bWdcCs40o+Tv+/nGy1TCBCSxUate18hqHajan9F6loCPnAus1nNPDumAw8Pb+3xnletGsRyc7vaHvUnzljyXiVUKfgzKSiE2vdNxxpfT4TNdVSbwIHiCYL9u9Zl1rO3Ehdd9rhOkMXE5Hs76nbwU512Lq79AiU3ozJLFfyMHBxG4oQZWGITkS3iNOp6qlXgQPGRTlJ8GH+f3JuuLWte93HjBjfX7S6oqSqui+fI/W1FZZcp+BFTaCSJf3wTS1SCGLPRUe0CB4rHdUJsFibf25FHR7bBbCp9itWoThS3davnQX9iFxcWvYPoT1x9maNrkXj//8MUUaPadO2riGoZOJfZrGb6dEpi9uTeJQ3azSaJ58Z3wmrRWb7gtJO94RtcF317Jwmh6tiSW1HngbcwhUWLS98e8ottYqqaqmq4FDcL1xzBbDYx7OYGZc4o1jQN18U0Uv/1DKhu7xUq+Izwdv2KG5+LweFyEYFzBbtTwWySdddKqS4H5z59Eef5E16qTPAZkkzsgD8S3qZPtV71faPEceAV9Cb3QXF/4tzffhBhUw1JVhs17/wLQYmNRdjcIBE45aQW5XPp5/lGlyF4mTU+mYS7nscUEikue1eACJxyUF0Ozi/6G5rbZXQpghdFdBpETJ9xSGYLklStr7NUmAgcD6kuB/n71uNITTG6FMFLZFsY8cOfwZbUXAwOVxIROB7SnHayVs0zugzBS4LqNKPmqD8jW4PF/JpKJALHA6rTzoWl76G57EaXIlQ12Uz0zaOI7DpUHNVUARE4OlTFReHR7RQd32V0KUIVC0psSvzwZzCFRIiwqSIicPSobiSzFTk4HLUoz+hqhCogBYUQ228CYS17iqCpYmLinwdUxQVuF5k/fCh63gSYkKZdiBvyGJI5SFzu9gIROOWgOu24LqaRuWKu2E3Tz5kj46gx+E/Y6jQTk/i8SAROOWmahqY4KTqxh6yVH6PkXDC6JKEc5KAQom65m4j2/UE2iUWXXiYC5wapbgVUN7k7V5G9/muxLYyvM5mJ6DCQmF73gGwWp08GEYFTQarLCarCxZ/nk7dzFZriNLok4UqSTFjrXsT2GYdkCRKnTwYTgVNJVGcRqBrZm5eQ89tyNHHEYyyTmfBWtxB9893ItlDkoIptFSRUDhE4lUx1OgCN3B0rydm8WGwb42VyUAjhHW8jqtswJNkkgsbHiMCpIqriBE0jf/8vZG/4FiX7vNElBTRTeAxRN/2B8HZ9QJOQrWI+jS8SgVPFNLeCpqo4z58gZ8syCg5vA1UxuqwAIWFLbklEp0GENOqAhCTWPfk4EThedPlKVt6eteRu/xFX1lmDK/JP5og4wtv1IbzDAGRzEJI1qMJtI1JTU+nbty933303r776asntBw8eZPjw4cyYMYMRI0ZUtPRqT0xC8CI5KASAiA4DCW/XD9fFc+Rs/Z7CI9tQi/INrs63SWYroU27EtF5CNaEZIBK35IlKiqKX375BbfbjclUvPnh8uXLiYmJqdT3qc5E4BhAMpmRTGaCEupTY8ADSIMewXHhFPl711GQsgV33kWjS/QJcnAYIQ07EtayJ7bkVqC6q3QQODQ0lGbNmrFt2za6desGwIYNG+jevXuVvWd1IwLHYJd/gWy1G2GtkURM3/Eo2RfI2/szhSlbqt1plzm6FqFNOhPW6hasNeqguRWvXmkaNGgQP/74I926dWPPnj00bdoUMepQeUTg+JDLV1asNeoQffMoonuMRFPd2E8foPDYDuynD+DKTDW4yspljozDltSc4PptCK7XBjk4DKBk1ba3B4H79OnDrFmzUFWVFStWMGjQIJYvX+7VGgKZCBwfdeX4RGiTzgTXa138jaZhTz1E4dHtONKO4cw4jeb0k8Zgkow1PhlbUjOCG7bHlti0OFBUd8n4ltEun1Zt376dzZs3M2nSJBE4lUgEjp+4ckp+SMP22Oq2KD7dsASh2gtwZqZiP5uC8/wpnBmncGWdM26TPpMZS0wtrDWSsMbVJah2Qyw1kjCHRRcv/ZBNPt13ZtCgQbz99tu0atUKs1n8ilQm8X/TT8mWIPjvL60pNJLg0EhsdZv/92hHQrJYUZ123AU5uPMycWVfQLmUjpJ7ESUvC9Wej+ooQnUWoTntZawBk4oHuc2W4qMRkwWTLRRTaBSmsGhMYVGYI+OwRMZhCo/FFBqJKSQCzeUAjeJL1rLpf6/mB6uze/fuzYsvvsjTTz9tdCkBR8zDqUY0t4KmuNA0FQkJZAkkE5LJhCSb0FQ3muoGVS0OCVkuuR1VRdNU0LSS/0qSXBxEfhAigm8QgSMIgteIXb0EQfAaETiCIHiNCBxBELxGBI4gCF4jAkcQBK8RgSMIgteIwBEEwWv+P/GZxkM/wU7XAAAAAElFTkSuQmCC"/>
          <p:cNvSpPr>
            <a:spLocks noChangeAspect="1" noChangeArrowheads="1"/>
          </p:cNvSpPr>
          <p:nvPr/>
        </p:nvSpPr>
        <p:spPr bwMode="auto">
          <a:xfrm flipV="1">
            <a:off x="155575" y="160336"/>
            <a:ext cx="6736292" cy="60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967133" y="894265"/>
            <a:ext cx="36745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Applicant </a:t>
            </a:r>
            <a:r>
              <a:rPr lang="en-GB" sz="3200" dirty="0">
                <a:solidFill>
                  <a:schemeClr val="bg1"/>
                </a:solidFill>
              </a:rPr>
              <a:t>with </a:t>
            </a:r>
            <a:r>
              <a:rPr lang="en-GB" sz="3200" dirty="0" smtClean="0">
                <a:solidFill>
                  <a:schemeClr val="bg1"/>
                </a:solidFill>
              </a:rPr>
              <a:t>below </a:t>
            </a:r>
            <a:r>
              <a:rPr lang="en-GB" sz="3200" dirty="0">
                <a:solidFill>
                  <a:schemeClr val="bg1"/>
                </a:solidFill>
              </a:rPr>
              <a:t>average salary with </a:t>
            </a:r>
            <a:r>
              <a:rPr lang="en-GB" sz="3600" dirty="0">
                <a:solidFill>
                  <a:schemeClr val="bg1"/>
                </a:solidFill>
              </a:rPr>
              <a:t>more</a:t>
            </a:r>
            <a:r>
              <a:rPr lang="en-GB" sz="3200" dirty="0">
                <a:solidFill>
                  <a:schemeClr val="bg1"/>
                </a:solidFill>
              </a:rPr>
              <a:t> then 4 children is </a:t>
            </a:r>
            <a:r>
              <a:rPr lang="en-GB" sz="3200" dirty="0" smtClean="0">
                <a:solidFill>
                  <a:schemeClr val="bg1"/>
                </a:solidFill>
              </a:rPr>
              <a:t>likely </a:t>
            </a:r>
            <a:r>
              <a:rPr lang="en-GB" sz="3200" dirty="0">
                <a:solidFill>
                  <a:schemeClr val="bg1"/>
                </a:solidFill>
              </a:rPr>
              <a:t>to </a:t>
            </a:r>
            <a:r>
              <a:rPr lang="en-GB" sz="3200" dirty="0" smtClean="0">
                <a:solidFill>
                  <a:schemeClr val="bg1"/>
                </a:solidFill>
              </a:rPr>
              <a:t>be defaulter</a:t>
            </a:r>
            <a:r>
              <a:rPr lang="en-GB" sz="3200" dirty="0">
                <a:solidFill>
                  <a:schemeClr val="bg1"/>
                </a:solidFill>
              </a:rPr>
              <a:t>.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6" y="1014101"/>
            <a:ext cx="6065949" cy="4137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8070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350</Words>
  <Application>Microsoft Office PowerPoint</Application>
  <PresentationFormat>Widescreen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Parcel</vt:lpstr>
      <vt:lpstr>Credit Risk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Submission by:- Himanshu Chauhan (himanshuchauhan318@gmail.com )  ABHIMANYU Sharma (Just.abhi08@gmail.com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2021-07-05T07:12:50Z</dcterms:created>
  <dcterms:modified xsi:type="dcterms:W3CDTF">2021-07-05T18:47:53Z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