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5"/>
  </p:notesMasterIdLst>
  <p:sldIdLst>
    <p:sldId id="256" r:id="rId2"/>
    <p:sldId id="314" r:id="rId3"/>
    <p:sldId id="295" r:id="rId4"/>
    <p:sldId id="305" r:id="rId5"/>
    <p:sldId id="258" r:id="rId6"/>
    <p:sldId id="262" r:id="rId7"/>
    <p:sldId id="261" r:id="rId8"/>
    <p:sldId id="260" r:id="rId9"/>
    <p:sldId id="297" r:id="rId10"/>
    <p:sldId id="296" r:id="rId11"/>
    <p:sldId id="306" r:id="rId12"/>
    <p:sldId id="316" r:id="rId13"/>
    <p:sldId id="299" r:id="rId14"/>
    <p:sldId id="308" r:id="rId15"/>
    <p:sldId id="313" r:id="rId16"/>
    <p:sldId id="309" r:id="rId17"/>
    <p:sldId id="317" r:id="rId18"/>
    <p:sldId id="318" r:id="rId19"/>
    <p:sldId id="319" r:id="rId20"/>
    <p:sldId id="310" r:id="rId21"/>
    <p:sldId id="301" r:id="rId22"/>
    <p:sldId id="311" r:id="rId23"/>
    <p:sldId id="266" r:id="rId24"/>
  </p:sldIdLst>
  <p:sldSz cx="9144000" cy="5143500" type="screen16x9"/>
  <p:notesSz cx="6858000" cy="9144000"/>
  <p:embeddedFontLst>
    <p:embeddedFont>
      <p:font typeface="Arial Black" panose="020B0A04020102020204" pitchFamily="34" charset="0"/>
      <p:bold r:id="rId26"/>
    </p:embeddedFont>
    <p:embeddedFont>
      <p:font typeface="Oswald" panose="00000500000000000000" pitchFamily="2" charset="0"/>
      <p:regular r:id="rId27"/>
      <p:bold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5623E5-0EDC-48F7-9BCC-C55BFE9ABC23}" v="236" dt="2021-12-28T13:45:47.788"/>
    <p1510:client id="{9082E07D-800D-4103-B52C-1D74E8238CA7}" v="365" dt="2021-12-25T13:58:10.945"/>
    <p1510:client id="{C699A3BF-1718-4FE6-942A-45B4CB727DC1}" v="1186" dt="2021-11-24T21:19:38.963"/>
  </p1510:revLst>
</p1510:revInfo>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547052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1428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4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934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54804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453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216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740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6130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320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23406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794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3450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38195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932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2640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035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1469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99582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0878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79760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270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17"/>
        <p:cNvGrpSpPr/>
        <p:nvPr/>
      </p:nvGrpSpPr>
      <p:grpSpPr>
        <a:xfrm>
          <a:off x="0" y="0"/>
          <a:ext cx="0" cy="0"/>
          <a:chOff x="0" y="0"/>
          <a:chExt cx="0" cy="0"/>
        </a:xfrm>
      </p:grpSpPr>
      <p:sp>
        <p:nvSpPr>
          <p:cNvPr id="118" name="Google Shape;118;p4"/>
          <p:cNvSpPr txBox="1">
            <a:spLocks noGrp="1"/>
          </p:cNvSpPr>
          <p:nvPr>
            <p:ph type="body" idx="1"/>
          </p:nvPr>
        </p:nvSpPr>
        <p:spPr>
          <a:xfrm>
            <a:off x="1519975" y="2161800"/>
            <a:ext cx="6104100" cy="819900"/>
          </a:xfrm>
          <a:prstGeom prst="rect">
            <a:avLst/>
          </a:prstGeom>
        </p:spPr>
        <p:txBody>
          <a:bodyPr spcFirstLastPara="1" wrap="square" lIns="91425" tIns="91425" rIns="91425" bIns="91425" anchor="ctr" anchorCtr="0">
            <a:noAutofit/>
          </a:bodyPr>
          <a:lstStyle>
            <a:lvl1pPr marL="457200" lvl="0" indent="-419100" algn="ctr" rtl="0">
              <a:spcBef>
                <a:spcPts val="600"/>
              </a:spcBef>
              <a:spcAft>
                <a:spcPts val="0"/>
              </a:spcAft>
              <a:buSzPts val="3000"/>
              <a:buChar char="◉"/>
              <a:defRPr sz="3000" i="1"/>
            </a:lvl1pPr>
            <a:lvl2pPr marL="914400" lvl="1" indent="-419100" algn="ctr" rtl="0">
              <a:spcBef>
                <a:spcPts val="0"/>
              </a:spcBef>
              <a:spcAft>
                <a:spcPts val="0"/>
              </a:spcAft>
              <a:buSzPts val="3000"/>
              <a:buChar char="◉"/>
              <a:defRPr sz="3000" i="1"/>
            </a:lvl2pPr>
            <a:lvl3pPr marL="1371600" lvl="2" indent="-419100" algn="ctr" rtl="0">
              <a:spcBef>
                <a:spcPts val="0"/>
              </a:spcBef>
              <a:spcAft>
                <a:spcPts val="0"/>
              </a:spcAft>
              <a:buSzPts val="3000"/>
              <a:buChar char="■"/>
              <a:defRPr sz="3000" i="1"/>
            </a:lvl3pPr>
            <a:lvl4pPr marL="1828800" lvl="3" indent="-419100" algn="ctr" rtl="0">
              <a:spcBef>
                <a:spcPts val="0"/>
              </a:spcBef>
              <a:spcAft>
                <a:spcPts val="0"/>
              </a:spcAft>
              <a:buSzPts val="3000"/>
              <a:buChar char="●"/>
              <a:defRPr sz="3000" i="1"/>
            </a:lvl4pPr>
            <a:lvl5pPr marL="2286000" lvl="4" indent="-419100" algn="ctr" rtl="0">
              <a:spcBef>
                <a:spcPts val="0"/>
              </a:spcBef>
              <a:spcAft>
                <a:spcPts val="0"/>
              </a:spcAft>
              <a:buSzPts val="3000"/>
              <a:buChar char="○"/>
              <a:defRPr sz="3000" i="1"/>
            </a:lvl5pPr>
            <a:lvl6pPr marL="2743200" lvl="5" indent="-419100" algn="ctr" rtl="0">
              <a:spcBef>
                <a:spcPts val="0"/>
              </a:spcBef>
              <a:spcAft>
                <a:spcPts val="0"/>
              </a:spcAft>
              <a:buSzPts val="3000"/>
              <a:buChar char="■"/>
              <a:defRPr sz="3000" i="1"/>
            </a:lvl6pPr>
            <a:lvl7pPr marL="3200400" lvl="6" indent="-419100" algn="ctr" rtl="0">
              <a:spcBef>
                <a:spcPts val="0"/>
              </a:spcBef>
              <a:spcAft>
                <a:spcPts val="0"/>
              </a:spcAft>
              <a:buSzPts val="3000"/>
              <a:buChar char="●"/>
              <a:defRPr sz="3000" i="1"/>
            </a:lvl7pPr>
            <a:lvl8pPr marL="3657600" lvl="7" indent="-419100" algn="ctr" rtl="0">
              <a:spcBef>
                <a:spcPts val="0"/>
              </a:spcBef>
              <a:spcAft>
                <a:spcPts val="0"/>
              </a:spcAft>
              <a:buSzPts val="3000"/>
              <a:buChar char="○"/>
              <a:defRPr sz="3000" i="1"/>
            </a:lvl8pPr>
            <a:lvl9pPr marL="4114800" lvl="8" indent="-419100" algn="ctr">
              <a:spcBef>
                <a:spcPts val="0"/>
              </a:spcBef>
              <a:spcAft>
                <a:spcPts val="0"/>
              </a:spcAft>
              <a:buSzPts val="3000"/>
              <a:buChar char="■"/>
              <a:defRPr sz="3000" i="1"/>
            </a:lvl9pPr>
          </a:lstStyle>
          <a:p>
            <a:endParaRPr/>
          </a:p>
        </p:txBody>
      </p:sp>
      <p:sp>
        <p:nvSpPr>
          <p:cNvPr id="119" name="Google Shape;119;p4"/>
          <p:cNvSpPr txBox="1"/>
          <p:nvPr/>
        </p:nvSpPr>
        <p:spPr>
          <a:xfrm>
            <a:off x="3593400" y="552769"/>
            <a:ext cx="19572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rPr>
              <a:t>“</a:t>
            </a:r>
            <a:endParaRPr sz="9600">
              <a:solidFill>
                <a:schemeClr val="accent1"/>
              </a:solidFill>
            </a:endParaRPr>
          </a:p>
        </p:txBody>
      </p:sp>
      <p:sp>
        <p:nvSpPr>
          <p:cNvPr id="120" name="Google Shape;120;p4"/>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21" name="Google Shape;121;p4"/>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22" name="Google Shape;122;p4"/>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4"/>
          <p:cNvGrpSpPr/>
          <p:nvPr/>
        </p:nvGrpSpPr>
        <p:grpSpPr>
          <a:xfrm>
            <a:off x="-9525" y="4462475"/>
            <a:ext cx="9167825" cy="595300"/>
            <a:chOff x="-9525" y="4462475"/>
            <a:chExt cx="9167825" cy="595300"/>
          </a:xfrm>
        </p:grpSpPr>
        <p:sp>
          <p:nvSpPr>
            <p:cNvPr id="126" name="Google Shape;126;p4"/>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27" name="Google Shape;127;p4"/>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28" name="Google Shape;128;p4"/>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29" name="Google Shape;129;p4"/>
          <p:cNvGrpSpPr/>
          <p:nvPr/>
        </p:nvGrpSpPr>
        <p:grpSpPr>
          <a:xfrm>
            <a:off x="-42837" y="4443488"/>
            <a:ext cx="9229575" cy="642787"/>
            <a:chOff x="-42837" y="4443488"/>
            <a:chExt cx="9229575" cy="642787"/>
          </a:xfrm>
        </p:grpSpPr>
        <p:sp>
          <p:nvSpPr>
            <p:cNvPr id="130" name="Google Shape;130;p4"/>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4"/>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4"/>
        <p:cNvGrpSpPr/>
        <p:nvPr/>
      </p:nvGrpSpPr>
      <p:grpSpPr>
        <a:xfrm>
          <a:off x="0" y="0"/>
          <a:ext cx="0" cy="0"/>
          <a:chOff x="0" y="0"/>
          <a:chExt cx="0" cy="0"/>
        </a:xfrm>
      </p:grpSpPr>
      <p:sp>
        <p:nvSpPr>
          <p:cNvPr id="335" name="Google Shape;335;p9"/>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36" name="Google Shape;336;p9"/>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37" name="Google Shape;337;p9"/>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0" name="Google Shape;340;p9"/>
          <p:cNvGrpSpPr/>
          <p:nvPr/>
        </p:nvGrpSpPr>
        <p:grpSpPr>
          <a:xfrm>
            <a:off x="-9525" y="4462475"/>
            <a:ext cx="9167825" cy="595300"/>
            <a:chOff x="-9525" y="4462475"/>
            <a:chExt cx="9167825" cy="595300"/>
          </a:xfrm>
        </p:grpSpPr>
        <p:sp>
          <p:nvSpPr>
            <p:cNvPr id="341" name="Google Shape;341;p9"/>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42" name="Google Shape;342;p9"/>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43" name="Google Shape;343;p9"/>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44" name="Google Shape;344;p9"/>
          <p:cNvGrpSpPr/>
          <p:nvPr/>
        </p:nvGrpSpPr>
        <p:grpSpPr>
          <a:xfrm>
            <a:off x="-42837" y="4443488"/>
            <a:ext cx="9229575" cy="642788"/>
            <a:chOff x="-42837" y="4443488"/>
            <a:chExt cx="9229575" cy="642788"/>
          </a:xfrm>
        </p:grpSpPr>
        <p:sp>
          <p:nvSpPr>
            <p:cNvPr id="345" name="Google Shape;345;p9"/>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9"/>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txBox="1">
            <a:spLocks noGrp="1"/>
          </p:cNvSpPr>
          <p:nvPr>
            <p:ph type="body" idx="1"/>
          </p:nvPr>
        </p:nvSpPr>
        <p:spPr>
          <a:xfrm>
            <a:off x="457200" y="3852828"/>
            <a:ext cx="8229600" cy="5196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Clr>
                <a:schemeClr val="accent1"/>
              </a:buClr>
              <a:buSzPts val="1400"/>
              <a:buNone/>
              <a:defRPr sz="1400">
                <a:solidFill>
                  <a:schemeClr val="accent1"/>
                </a:solidFill>
              </a:defRPr>
            </a:lvl1pPr>
          </a:lstStyle>
          <a:p>
            <a:endParaRPr/>
          </a:p>
        </p:txBody>
      </p:sp>
      <p:sp>
        <p:nvSpPr>
          <p:cNvPr id="375" name="Google Shape;375;p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3"/>
          <p:cNvSpPr txBox="1">
            <a:spLocks noGrp="1"/>
          </p:cNvSpPr>
          <p:nvPr>
            <p:ph type="ctrTitle"/>
          </p:nvPr>
        </p:nvSpPr>
        <p:spPr>
          <a:xfrm>
            <a:off x="2360295" y="3759665"/>
            <a:ext cx="6593280" cy="1159800"/>
          </a:xfrm>
          <a:prstGeom prst="rect">
            <a:avLst/>
          </a:prstGeom>
        </p:spPr>
        <p:txBody>
          <a:bodyPr spcFirstLastPara="1" wrap="square" lIns="91425" tIns="91425" rIns="91425" bIns="91425" anchor="ctr" anchorCtr="0">
            <a:noAutofit/>
          </a:bodyPr>
          <a:lstStyle/>
          <a:p>
            <a:r>
              <a:rPr lang="en" b="0" dirty="0"/>
              <a:t>NEXT WORD PREDICTION USING BI-LSTMS</a:t>
            </a:r>
            <a:endParaRPr lang="en-US" dirty="0"/>
          </a:p>
          <a:p>
            <a:endParaRPr lang="en" b="0" dirty="0"/>
          </a:p>
          <a:p>
            <a:pPr marL="0" lvl="0" indent="0" algn="r">
              <a:spcBef>
                <a:spcPts val="0"/>
              </a:spcBef>
              <a:spcAft>
                <a:spcPts val="0"/>
              </a:spcAft>
              <a:buNone/>
            </a:pPr>
            <a:endParaRPr lang="en" dirty="0"/>
          </a:p>
        </p:txBody>
      </p:sp>
      <p:sp>
        <p:nvSpPr>
          <p:cNvPr id="2" name="TextBox 1">
            <a:extLst>
              <a:ext uri="{FF2B5EF4-FFF2-40B4-BE49-F238E27FC236}">
                <a16:creationId xmlns:a16="http://schemas.microsoft.com/office/drawing/2014/main" id="{A18AD9A2-E247-4370-A69A-94EFAD0733B6}"/>
              </a:ext>
            </a:extLst>
          </p:cNvPr>
          <p:cNvSpPr txBox="1"/>
          <p:nvPr/>
        </p:nvSpPr>
        <p:spPr>
          <a:xfrm>
            <a:off x="3421380" y="278130"/>
            <a:ext cx="332232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accent1"/>
                </a:solidFill>
                <a:latin typeface="Arial Black"/>
              </a:rPr>
              <a:t>MINI PROJECT - 1</a:t>
            </a:r>
          </a:p>
        </p:txBody>
      </p:sp>
      <p:sp>
        <p:nvSpPr>
          <p:cNvPr id="3" name="TextBox 2">
            <a:extLst>
              <a:ext uri="{FF2B5EF4-FFF2-40B4-BE49-F238E27FC236}">
                <a16:creationId xmlns:a16="http://schemas.microsoft.com/office/drawing/2014/main" id="{1D0837A6-C72B-4FC4-BF5B-95DA2CF377CE}"/>
              </a:ext>
            </a:extLst>
          </p:cNvPr>
          <p:cNvSpPr txBox="1"/>
          <p:nvPr/>
        </p:nvSpPr>
        <p:spPr>
          <a:xfrm>
            <a:off x="241935" y="3933825"/>
            <a:ext cx="4701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800" dirty="0">
                <a:solidFill>
                  <a:schemeClr val="bg1"/>
                </a:solidFill>
                <a:latin typeface="Oswald"/>
              </a:rPr>
              <a:t>ABHEET KUMAR (19BCS002)</a:t>
            </a:r>
          </a:p>
          <a:p>
            <a:r>
              <a:rPr lang="en-US" sz="1800" dirty="0">
                <a:solidFill>
                  <a:schemeClr val="bg1"/>
                </a:solidFill>
                <a:latin typeface="Oswald"/>
              </a:rPr>
              <a:t>SHIVAM KUMAR SANGAL (19BCS073)</a:t>
            </a:r>
          </a:p>
          <a:p>
            <a:r>
              <a:rPr lang="en-US" sz="1800" dirty="0">
                <a:solidFill>
                  <a:schemeClr val="bg1"/>
                </a:solidFill>
                <a:latin typeface="Oswald"/>
              </a:rPr>
              <a:t>ABHINAV MAURYA (19BCS003)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r>
              <a:rPr lang="en"/>
              <a:t>WORKFLOW</a:t>
            </a:r>
            <a:endParaRPr lang="en" dirty="0"/>
          </a:p>
        </p:txBody>
      </p:sp>
      <p:sp>
        <p:nvSpPr>
          <p:cNvPr id="471" name="Google Shape;471;p14"/>
          <p:cNvSpPr txBox="1"/>
          <p:nvPr/>
        </p:nvSpPr>
        <p:spPr>
          <a:xfrm>
            <a:off x="1138752" y="1090470"/>
            <a:ext cx="6988080" cy="3251040"/>
          </a:xfrm>
          <a:prstGeom prst="rect">
            <a:avLst/>
          </a:prstGeom>
          <a:noFill/>
          <a:ln>
            <a:noFill/>
          </a:ln>
        </p:spPr>
        <p:txBody>
          <a:bodyPr spcFirstLastPara="1" wrap="square" lIns="91425" tIns="91425" rIns="91425" bIns="91425" anchor="t" anchorCtr="0">
            <a:noAutofit/>
          </a:bodyPr>
          <a:lstStyle/>
          <a:p>
            <a:pPr>
              <a:buChar char="•"/>
            </a:pPr>
            <a:r>
              <a:rPr lang="en" sz="2000" dirty="0">
                <a:ea typeface="Source Sans Pro"/>
                <a:sym typeface="Source Sans Pro"/>
              </a:rPr>
              <a:t> Load</a:t>
            </a:r>
            <a:r>
              <a:rPr lang="en" sz="2000" dirty="0">
                <a:ea typeface="Source Sans Pro"/>
              </a:rPr>
              <a:t> the text data.</a:t>
            </a:r>
            <a:endParaRPr lang="en-US" dirty="0"/>
          </a:p>
          <a:p>
            <a:pPr>
              <a:buChar char="•"/>
            </a:pPr>
            <a:r>
              <a:rPr lang="en" sz="2000" dirty="0">
                <a:ea typeface="Source Sans Pro"/>
              </a:rPr>
              <a:t> Preprocessing.</a:t>
            </a:r>
            <a:endParaRPr lang="en" sz="3200" dirty="0">
              <a:ea typeface="Source Sans Pro"/>
            </a:endParaRPr>
          </a:p>
          <a:p>
            <a:pPr>
              <a:buChar char="•"/>
            </a:pPr>
            <a:r>
              <a:rPr lang="en" sz="2000" dirty="0">
                <a:ea typeface="Source Sans Pro"/>
              </a:rPr>
              <a:t> Tokenization.</a:t>
            </a:r>
            <a:endParaRPr lang="en" sz="3200" dirty="0">
              <a:ea typeface="Source Sans Pro"/>
            </a:endParaRPr>
          </a:p>
          <a:p>
            <a:pPr>
              <a:buChar char="•"/>
            </a:pPr>
            <a:r>
              <a:rPr lang="en" sz="2000" dirty="0">
                <a:ea typeface="Source Sans Pro"/>
              </a:rPr>
              <a:t> Prepare dataset as input and output sets using dictionary.</a:t>
            </a:r>
            <a:endParaRPr lang="en" sz="2000" dirty="0"/>
          </a:p>
          <a:p>
            <a:pPr>
              <a:buChar char="•"/>
            </a:pPr>
            <a:r>
              <a:rPr lang="en" sz="2000" dirty="0">
                <a:ea typeface="Source Sans Pro"/>
              </a:rPr>
              <a:t> Define our model and Training the Model.</a:t>
            </a:r>
          </a:p>
          <a:p>
            <a:pPr>
              <a:buChar char="•"/>
            </a:pPr>
            <a:r>
              <a:rPr lang="en" sz="2000" dirty="0"/>
              <a:t> Predicting the Result using our Model.</a:t>
            </a:r>
          </a:p>
          <a:p>
            <a:pPr marL="285750" indent="-285750">
              <a:spcBef>
                <a:spcPts val="600"/>
              </a:spcBef>
              <a:buChar char="•"/>
            </a:pPr>
            <a:endParaRPr lang="en" sz="1800" dirty="0">
              <a:ea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4045857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r>
              <a:rPr lang="en" dirty="0">
                <a:latin typeface="Arial"/>
                <a:cs typeface="Arial"/>
              </a:rPr>
              <a:t>Preprocessing</a:t>
            </a:r>
            <a:endParaRPr lang="en-US"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2" name="Picture 2" descr="Graphical user interface, text&#10;&#10;Description automatically generated">
            <a:extLst>
              <a:ext uri="{FF2B5EF4-FFF2-40B4-BE49-F238E27FC236}">
                <a16:creationId xmlns:a16="http://schemas.microsoft.com/office/drawing/2014/main" id="{B917A636-AAF3-4E64-A3D8-1A6B7F374A6E}"/>
              </a:ext>
            </a:extLst>
          </p:cNvPr>
          <p:cNvPicPr>
            <a:picLocks noChangeAspect="1"/>
          </p:cNvPicPr>
          <p:nvPr/>
        </p:nvPicPr>
        <p:blipFill>
          <a:blip r:embed="rId3"/>
          <a:stretch>
            <a:fillRect/>
          </a:stretch>
        </p:blipFill>
        <p:spPr>
          <a:xfrm>
            <a:off x="800100" y="1034665"/>
            <a:ext cx="7551420" cy="1824490"/>
          </a:xfrm>
          <a:prstGeom prst="rect">
            <a:avLst/>
          </a:prstGeom>
        </p:spPr>
      </p:pic>
      <p:pic>
        <p:nvPicPr>
          <p:cNvPr id="3" name="Picture 3" descr="Logo, company name&#10;&#10;Description automatically generated">
            <a:extLst>
              <a:ext uri="{FF2B5EF4-FFF2-40B4-BE49-F238E27FC236}">
                <a16:creationId xmlns:a16="http://schemas.microsoft.com/office/drawing/2014/main" id="{E887B67E-FDD6-4839-9EA2-D6AF140E56B8}"/>
              </a:ext>
            </a:extLst>
          </p:cNvPr>
          <p:cNvPicPr>
            <a:picLocks noChangeAspect="1"/>
          </p:cNvPicPr>
          <p:nvPr/>
        </p:nvPicPr>
        <p:blipFill>
          <a:blip r:embed="rId4"/>
          <a:stretch>
            <a:fillRect/>
          </a:stretch>
        </p:blipFill>
        <p:spPr>
          <a:xfrm>
            <a:off x="-617220" y="1221105"/>
            <a:ext cx="5341620" cy="2990850"/>
          </a:xfrm>
          <a:prstGeom prst="rect">
            <a:avLst/>
          </a:prstGeom>
        </p:spPr>
      </p:pic>
    </p:spTree>
    <p:extLst>
      <p:ext uri="{BB962C8B-B14F-4D97-AF65-F5344CB8AC3E}">
        <p14:creationId xmlns:p14="http://schemas.microsoft.com/office/powerpoint/2010/main" val="407264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223189"/>
            <a:ext cx="6996600" cy="715800"/>
          </a:xfrm>
          <a:prstGeom prst="rect">
            <a:avLst/>
          </a:prstGeom>
        </p:spPr>
        <p:txBody>
          <a:bodyPr spcFirstLastPara="1" wrap="square" lIns="91425" tIns="91425" rIns="91425" bIns="91425" anchor="b" anchorCtr="0">
            <a:noAutofit/>
          </a:bodyPr>
          <a:lstStyle/>
          <a:p>
            <a:r>
              <a:rPr lang="en" sz="2400" b="0"/>
              <a:t>TOKENIZATION</a:t>
            </a:r>
            <a:endParaRPr lang="en-US"/>
          </a:p>
          <a:p>
            <a:endParaRPr lang="en"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12</a:t>
            </a:fld>
            <a:endParaRPr/>
          </a:p>
        </p:txBody>
      </p:sp>
      <p:pic>
        <p:nvPicPr>
          <p:cNvPr id="2" name="Picture 2" descr="Diagram&#10;&#10;Description automatically generated">
            <a:extLst>
              <a:ext uri="{FF2B5EF4-FFF2-40B4-BE49-F238E27FC236}">
                <a16:creationId xmlns:a16="http://schemas.microsoft.com/office/drawing/2014/main" id="{3AD25FD0-1A09-416F-A72D-586E614D0499}"/>
              </a:ext>
            </a:extLst>
          </p:cNvPr>
          <p:cNvPicPr>
            <a:picLocks noChangeAspect="1"/>
          </p:cNvPicPr>
          <p:nvPr/>
        </p:nvPicPr>
        <p:blipFill>
          <a:blip r:embed="rId3"/>
          <a:stretch>
            <a:fillRect/>
          </a:stretch>
        </p:blipFill>
        <p:spPr>
          <a:xfrm>
            <a:off x="1134836" y="792262"/>
            <a:ext cx="6694713" cy="3150761"/>
          </a:xfrm>
          <a:prstGeom prst="rect">
            <a:avLst/>
          </a:prstGeom>
        </p:spPr>
      </p:pic>
    </p:spTree>
    <p:extLst>
      <p:ext uri="{BB962C8B-B14F-4D97-AF65-F5344CB8AC3E}">
        <p14:creationId xmlns:p14="http://schemas.microsoft.com/office/powerpoint/2010/main" val="305093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223189"/>
            <a:ext cx="6996600" cy="715800"/>
          </a:xfrm>
          <a:prstGeom prst="rect">
            <a:avLst/>
          </a:prstGeom>
        </p:spPr>
        <p:txBody>
          <a:bodyPr spcFirstLastPara="1" wrap="square" lIns="91425" tIns="91425" rIns="91425" bIns="91425" anchor="b" anchorCtr="0">
            <a:noAutofit/>
          </a:bodyPr>
          <a:lstStyle/>
          <a:p>
            <a:r>
              <a:rPr lang="en" sz="2400" b="0"/>
              <a:t>TOKENIZATION</a:t>
            </a:r>
            <a:endParaRPr lang="en-US"/>
          </a:p>
          <a:p>
            <a:endParaRPr lang="en"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7" name="TextBox 6">
            <a:extLst>
              <a:ext uri="{FF2B5EF4-FFF2-40B4-BE49-F238E27FC236}">
                <a16:creationId xmlns:a16="http://schemas.microsoft.com/office/drawing/2014/main" id="{EF893957-4323-4736-8E55-0B82AFEA6B09}"/>
              </a:ext>
            </a:extLst>
          </p:cNvPr>
          <p:cNvSpPr txBox="1"/>
          <p:nvPr/>
        </p:nvSpPr>
        <p:spPr>
          <a:xfrm>
            <a:off x="4572000" y="1657350"/>
            <a:ext cx="4343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['The', 'Project', 'Gutenberg', 'eBook'],</a:t>
            </a:r>
          </a:p>
        </p:txBody>
      </p:sp>
      <p:pic>
        <p:nvPicPr>
          <p:cNvPr id="8" name="Picture 8">
            <a:extLst>
              <a:ext uri="{FF2B5EF4-FFF2-40B4-BE49-F238E27FC236}">
                <a16:creationId xmlns:a16="http://schemas.microsoft.com/office/drawing/2014/main" id="{6AC12438-DD75-4D47-9A07-7A8FFC35B457}"/>
              </a:ext>
            </a:extLst>
          </p:cNvPr>
          <p:cNvPicPr>
            <a:picLocks noChangeAspect="1"/>
          </p:cNvPicPr>
          <p:nvPr/>
        </p:nvPicPr>
        <p:blipFill>
          <a:blip r:embed="rId3"/>
          <a:stretch>
            <a:fillRect/>
          </a:stretch>
        </p:blipFill>
        <p:spPr>
          <a:xfrm>
            <a:off x="571500" y="1105085"/>
            <a:ext cx="3954780" cy="2361830"/>
          </a:xfrm>
          <a:prstGeom prst="rect">
            <a:avLst/>
          </a:prstGeom>
        </p:spPr>
      </p:pic>
      <p:sp>
        <p:nvSpPr>
          <p:cNvPr id="11" name="TextBox 10">
            <a:extLst>
              <a:ext uri="{FF2B5EF4-FFF2-40B4-BE49-F238E27FC236}">
                <a16:creationId xmlns:a16="http://schemas.microsoft.com/office/drawing/2014/main" id="{01BB3B43-BEC1-4313-AA20-AB02F07371A7}"/>
              </a:ext>
            </a:extLst>
          </p:cNvPr>
          <p:cNvSpPr txBox="1"/>
          <p:nvPr/>
        </p:nvSpPr>
        <p:spPr>
          <a:xfrm>
            <a:off x="5661660" y="2990850"/>
            <a:ext cx="4343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['Gutenberg', 'eBook', 'of', 'The']</a:t>
            </a:r>
            <a:endParaRPr lang="en-US" dirty="0"/>
          </a:p>
        </p:txBody>
      </p:sp>
      <p:sp>
        <p:nvSpPr>
          <p:cNvPr id="12" name="TextBox 11">
            <a:extLst>
              <a:ext uri="{FF2B5EF4-FFF2-40B4-BE49-F238E27FC236}">
                <a16:creationId xmlns:a16="http://schemas.microsoft.com/office/drawing/2014/main" id="{C0730315-8FE2-46AF-9918-F99938C7DFBD}"/>
              </a:ext>
            </a:extLst>
          </p:cNvPr>
          <p:cNvSpPr txBox="1"/>
          <p:nvPr/>
        </p:nvSpPr>
        <p:spPr>
          <a:xfrm>
            <a:off x="5212080" y="2343150"/>
            <a:ext cx="43434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['Project', 'Gutenberg', 'eBook', 'of']</a:t>
            </a:r>
            <a:endParaRPr lang="en-US" dirty="0"/>
          </a:p>
        </p:txBody>
      </p:sp>
      <p:pic>
        <p:nvPicPr>
          <p:cNvPr id="9" name="Picture 9" descr="A picture containing timeline&#10;&#10;Description automatically generated">
            <a:extLst>
              <a:ext uri="{FF2B5EF4-FFF2-40B4-BE49-F238E27FC236}">
                <a16:creationId xmlns:a16="http://schemas.microsoft.com/office/drawing/2014/main" id="{662B4EB8-515A-41E7-8632-BEEF4106CD44}"/>
              </a:ext>
            </a:extLst>
          </p:cNvPr>
          <p:cNvPicPr>
            <a:picLocks noChangeAspect="1"/>
          </p:cNvPicPr>
          <p:nvPr/>
        </p:nvPicPr>
        <p:blipFill>
          <a:blip r:embed="rId4"/>
          <a:stretch>
            <a:fillRect/>
          </a:stretch>
        </p:blipFill>
        <p:spPr>
          <a:xfrm>
            <a:off x="3421380" y="-180975"/>
            <a:ext cx="6995160" cy="3943350"/>
          </a:xfrm>
          <a:prstGeom prst="rect">
            <a:avLst/>
          </a:prstGeom>
        </p:spPr>
      </p:pic>
      <p:pic>
        <p:nvPicPr>
          <p:cNvPr id="15" name="Picture 9" descr="A picture containing timeline&#10;&#10;Description automatically generated">
            <a:extLst>
              <a:ext uri="{FF2B5EF4-FFF2-40B4-BE49-F238E27FC236}">
                <a16:creationId xmlns:a16="http://schemas.microsoft.com/office/drawing/2014/main" id="{2A1E506A-CF94-4D0F-AAC9-8DEB17D2D300}"/>
              </a:ext>
            </a:extLst>
          </p:cNvPr>
          <p:cNvPicPr>
            <a:picLocks noChangeAspect="1"/>
          </p:cNvPicPr>
          <p:nvPr/>
        </p:nvPicPr>
        <p:blipFill>
          <a:blip r:embed="rId4"/>
          <a:stretch>
            <a:fillRect/>
          </a:stretch>
        </p:blipFill>
        <p:spPr>
          <a:xfrm>
            <a:off x="4747260" y="908685"/>
            <a:ext cx="5745480" cy="3234690"/>
          </a:xfrm>
          <a:prstGeom prst="rect">
            <a:avLst/>
          </a:prstGeom>
        </p:spPr>
      </p:pic>
    </p:spTree>
    <p:extLst>
      <p:ext uri="{BB962C8B-B14F-4D97-AF65-F5344CB8AC3E}">
        <p14:creationId xmlns:p14="http://schemas.microsoft.com/office/powerpoint/2010/main" val="423617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223189"/>
            <a:ext cx="6996600" cy="715800"/>
          </a:xfrm>
          <a:prstGeom prst="rect">
            <a:avLst/>
          </a:prstGeom>
        </p:spPr>
        <p:txBody>
          <a:bodyPr spcFirstLastPara="1" wrap="square" lIns="91425" tIns="91425" rIns="91425" bIns="91425" anchor="b" anchorCtr="0">
            <a:noAutofit/>
          </a:bodyPr>
          <a:lstStyle/>
          <a:p>
            <a:r>
              <a:rPr lang="en" sz="2400" b="0"/>
              <a:t>TOKENIZATION</a:t>
            </a:r>
            <a:endParaRPr lang="en-US"/>
          </a:p>
          <a:p>
            <a:endParaRPr lang="en"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4" name="Picture 4" descr="A picture containing text, device, gauge&#10;&#10;Description automatically generated">
            <a:extLst>
              <a:ext uri="{FF2B5EF4-FFF2-40B4-BE49-F238E27FC236}">
                <a16:creationId xmlns:a16="http://schemas.microsoft.com/office/drawing/2014/main" id="{A556995D-0405-4961-9DAF-0DFD5FFCCCEA}"/>
              </a:ext>
            </a:extLst>
          </p:cNvPr>
          <p:cNvPicPr>
            <a:picLocks noChangeAspect="1"/>
          </p:cNvPicPr>
          <p:nvPr/>
        </p:nvPicPr>
        <p:blipFill>
          <a:blip r:embed="rId3"/>
          <a:stretch>
            <a:fillRect/>
          </a:stretch>
        </p:blipFill>
        <p:spPr>
          <a:xfrm>
            <a:off x="601980" y="1045344"/>
            <a:ext cx="3764280" cy="1803133"/>
          </a:xfrm>
          <a:prstGeom prst="rect">
            <a:avLst/>
          </a:prstGeom>
        </p:spPr>
      </p:pic>
      <p:pic>
        <p:nvPicPr>
          <p:cNvPr id="6" name="Picture 6">
            <a:extLst>
              <a:ext uri="{FF2B5EF4-FFF2-40B4-BE49-F238E27FC236}">
                <a16:creationId xmlns:a16="http://schemas.microsoft.com/office/drawing/2014/main" id="{DC1B99C7-073F-43A2-BF5F-27FA117777F6}"/>
              </a:ext>
            </a:extLst>
          </p:cNvPr>
          <p:cNvPicPr>
            <a:picLocks noChangeAspect="1"/>
          </p:cNvPicPr>
          <p:nvPr/>
        </p:nvPicPr>
        <p:blipFill>
          <a:blip r:embed="rId4"/>
          <a:stretch>
            <a:fillRect/>
          </a:stretch>
        </p:blipFill>
        <p:spPr>
          <a:xfrm>
            <a:off x="3726180" y="1579245"/>
            <a:ext cx="5684520" cy="3188970"/>
          </a:xfrm>
          <a:prstGeom prst="rect">
            <a:avLst/>
          </a:prstGeom>
        </p:spPr>
      </p:pic>
    </p:spTree>
    <p:extLst>
      <p:ext uri="{BB962C8B-B14F-4D97-AF65-F5344CB8AC3E}">
        <p14:creationId xmlns:p14="http://schemas.microsoft.com/office/powerpoint/2010/main" val="418854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62561"/>
            <a:ext cx="6996600" cy="715800"/>
          </a:xfrm>
          <a:prstGeom prst="rect">
            <a:avLst/>
          </a:prstGeom>
        </p:spPr>
        <p:txBody>
          <a:bodyPr spcFirstLastPara="1" wrap="square" lIns="91425" tIns="91425" rIns="91425" bIns="91425" anchor="b" anchorCtr="0">
            <a:noAutofit/>
          </a:bodyPr>
          <a:lstStyle/>
          <a:p>
            <a:r>
              <a:rPr lang="en" sz="2400" b="0"/>
              <a:t>PAD SEQUENCES</a:t>
            </a:r>
            <a:endParaRPr lang="en-US" sz="240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15</a:t>
            </a:fld>
            <a:endParaRPr/>
          </a:p>
        </p:txBody>
      </p:sp>
      <p:pic>
        <p:nvPicPr>
          <p:cNvPr id="3" name="Picture 3" descr="A picture containing text&#10;&#10;Description automatically generated">
            <a:extLst>
              <a:ext uri="{FF2B5EF4-FFF2-40B4-BE49-F238E27FC236}">
                <a16:creationId xmlns:a16="http://schemas.microsoft.com/office/drawing/2014/main" id="{0BED2FF9-D8C7-4466-8EAD-94182A66AAD1}"/>
              </a:ext>
            </a:extLst>
          </p:cNvPr>
          <p:cNvPicPr>
            <a:picLocks noChangeAspect="1"/>
          </p:cNvPicPr>
          <p:nvPr/>
        </p:nvPicPr>
        <p:blipFill>
          <a:blip r:embed="rId3"/>
          <a:stretch>
            <a:fillRect/>
          </a:stretch>
        </p:blipFill>
        <p:spPr>
          <a:xfrm>
            <a:off x="1502230" y="656995"/>
            <a:ext cx="6139541" cy="3339653"/>
          </a:xfrm>
          <a:prstGeom prst="rect">
            <a:avLst/>
          </a:prstGeom>
        </p:spPr>
      </p:pic>
    </p:spTree>
    <p:extLst>
      <p:ext uri="{BB962C8B-B14F-4D97-AF65-F5344CB8AC3E}">
        <p14:creationId xmlns:p14="http://schemas.microsoft.com/office/powerpoint/2010/main" val="78223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2209"/>
            <a:ext cx="6996600" cy="715800"/>
          </a:xfrm>
          <a:prstGeom prst="rect">
            <a:avLst/>
          </a:prstGeom>
        </p:spPr>
        <p:txBody>
          <a:bodyPr spcFirstLastPara="1" wrap="square" lIns="91425" tIns="91425" rIns="91425" bIns="91425" anchor="b" anchorCtr="0">
            <a:noAutofit/>
          </a:bodyPr>
          <a:lstStyle/>
          <a:p>
            <a:r>
              <a:rPr lang="en" sz="2400" b="0" dirty="0"/>
              <a:t>Training part</a:t>
            </a:r>
            <a:endParaRPr lang="en-US"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2" name="Picture 2" descr="Graphical user interface, text&#10;&#10;Description automatically generated">
            <a:extLst>
              <a:ext uri="{FF2B5EF4-FFF2-40B4-BE49-F238E27FC236}">
                <a16:creationId xmlns:a16="http://schemas.microsoft.com/office/drawing/2014/main" id="{611C7439-C10F-45D6-9FD9-7245E3FF6740}"/>
              </a:ext>
            </a:extLst>
          </p:cNvPr>
          <p:cNvPicPr>
            <a:picLocks noChangeAspect="1"/>
          </p:cNvPicPr>
          <p:nvPr/>
        </p:nvPicPr>
        <p:blipFill>
          <a:blip r:embed="rId3"/>
          <a:stretch>
            <a:fillRect/>
          </a:stretch>
        </p:blipFill>
        <p:spPr>
          <a:xfrm>
            <a:off x="655320" y="1287655"/>
            <a:ext cx="8008620" cy="2156710"/>
          </a:xfrm>
          <a:prstGeom prst="rect">
            <a:avLst/>
          </a:prstGeom>
        </p:spPr>
      </p:pic>
    </p:spTree>
    <p:extLst>
      <p:ext uri="{BB962C8B-B14F-4D97-AF65-F5344CB8AC3E}">
        <p14:creationId xmlns:p14="http://schemas.microsoft.com/office/powerpoint/2010/main" val="56359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3" name="Picture 3" descr="Graphical user interface, text&#10;&#10;Description automatically generated">
            <a:extLst>
              <a:ext uri="{FF2B5EF4-FFF2-40B4-BE49-F238E27FC236}">
                <a16:creationId xmlns:a16="http://schemas.microsoft.com/office/drawing/2014/main" id="{6EBCCBB9-B7D8-4726-B1AB-46973056C0A7}"/>
              </a:ext>
            </a:extLst>
          </p:cNvPr>
          <p:cNvPicPr>
            <a:picLocks noChangeAspect="1"/>
          </p:cNvPicPr>
          <p:nvPr/>
        </p:nvPicPr>
        <p:blipFill>
          <a:blip r:embed="rId3"/>
          <a:stretch>
            <a:fillRect/>
          </a:stretch>
        </p:blipFill>
        <p:spPr>
          <a:xfrm>
            <a:off x="289560" y="306705"/>
            <a:ext cx="8305800" cy="4674870"/>
          </a:xfrm>
          <a:prstGeom prst="rect">
            <a:avLst/>
          </a:prstGeom>
        </p:spPr>
      </p:pic>
      <p:sp>
        <p:nvSpPr>
          <p:cNvPr id="469" name="Google Shape;469;p14"/>
          <p:cNvSpPr txBox="1">
            <a:spLocks noGrp="1"/>
          </p:cNvSpPr>
          <p:nvPr>
            <p:ph type="title"/>
          </p:nvPr>
        </p:nvSpPr>
        <p:spPr>
          <a:xfrm>
            <a:off x="2215243" y="482269"/>
            <a:ext cx="6996600" cy="715800"/>
          </a:xfrm>
          <a:prstGeom prst="rect">
            <a:avLst/>
          </a:prstGeom>
        </p:spPr>
        <p:txBody>
          <a:bodyPr spcFirstLastPara="1" wrap="square" lIns="91425" tIns="91425" rIns="91425" bIns="91425" anchor="b" anchorCtr="0">
            <a:noAutofit/>
          </a:bodyPr>
          <a:lstStyle/>
          <a:p>
            <a:pPr algn="l"/>
            <a:r>
              <a:rPr lang="en" sz="1800" b="0" dirty="0">
                <a:solidFill>
                  <a:srgbClr val="FF0000"/>
                </a:solidFill>
                <a:latin typeface="Arial"/>
              </a:rPr>
              <a:t>The sequential API allows you to create models layer-by-layer for most problems. It is limited in that it does not allow you to create models that share layers or have multiple inputs or outputs.</a:t>
            </a:r>
            <a:endParaRPr lang="en-US" sz="1800" b="0">
              <a:solidFill>
                <a:srgbClr val="FF0000"/>
              </a:solidFill>
              <a:latin typeface="Arial"/>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Tree>
    <p:extLst>
      <p:ext uri="{BB962C8B-B14F-4D97-AF65-F5344CB8AC3E}">
        <p14:creationId xmlns:p14="http://schemas.microsoft.com/office/powerpoint/2010/main" val="2790253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11" name="Picture 11" descr="Text&#10;&#10;Description automatically generated">
            <a:extLst>
              <a:ext uri="{FF2B5EF4-FFF2-40B4-BE49-F238E27FC236}">
                <a16:creationId xmlns:a16="http://schemas.microsoft.com/office/drawing/2014/main" id="{90CD1D35-DB2D-47DC-AEA3-E9CD78517EB3}"/>
              </a:ext>
            </a:extLst>
          </p:cNvPr>
          <p:cNvPicPr>
            <a:picLocks noChangeAspect="1"/>
          </p:cNvPicPr>
          <p:nvPr/>
        </p:nvPicPr>
        <p:blipFill>
          <a:blip r:embed="rId3"/>
          <a:stretch>
            <a:fillRect/>
          </a:stretch>
        </p:blipFill>
        <p:spPr>
          <a:xfrm>
            <a:off x="518160" y="62865"/>
            <a:ext cx="7810500" cy="4377690"/>
          </a:xfrm>
          <a:prstGeom prst="rect">
            <a:avLst/>
          </a:prstGeom>
        </p:spPr>
      </p:pic>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6" name="Google Shape;469;p14">
            <a:extLst>
              <a:ext uri="{FF2B5EF4-FFF2-40B4-BE49-F238E27FC236}">
                <a16:creationId xmlns:a16="http://schemas.microsoft.com/office/drawing/2014/main" id="{AC4447CD-15F5-40EE-A434-21CB0A593977}"/>
              </a:ext>
            </a:extLst>
          </p:cNvPr>
          <p:cNvSpPr txBox="1">
            <a:spLocks/>
          </p:cNvSpPr>
          <p:nvPr/>
        </p:nvSpPr>
        <p:spPr>
          <a:xfrm>
            <a:off x="401683" y="230809"/>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 sz="1800" b="0" dirty="0">
                <a:solidFill>
                  <a:srgbClr val="FF0000"/>
                </a:solidFill>
                <a:latin typeface="Arial"/>
              </a:rPr>
              <a:t>Embedding layer enables us to convert each word into a fixed length vector of defined size.</a:t>
            </a:r>
            <a:endParaRPr lang="en-US">
              <a:solidFill>
                <a:srgbClr val="FF0000"/>
              </a:solidFill>
              <a:latin typeface="Arial"/>
            </a:endParaRPr>
          </a:p>
        </p:txBody>
      </p:sp>
      <p:sp>
        <p:nvSpPr>
          <p:cNvPr id="10" name="Google Shape;469;p14">
            <a:extLst>
              <a:ext uri="{FF2B5EF4-FFF2-40B4-BE49-F238E27FC236}">
                <a16:creationId xmlns:a16="http://schemas.microsoft.com/office/drawing/2014/main" id="{558E3250-710D-469C-AE61-3785CC27B2D9}"/>
              </a:ext>
            </a:extLst>
          </p:cNvPr>
          <p:cNvSpPr txBox="1">
            <a:spLocks/>
          </p:cNvSpPr>
          <p:nvPr/>
        </p:nvSpPr>
        <p:spPr>
          <a:xfrm>
            <a:off x="1567542" y="3446449"/>
            <a:ext cx="488586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 sz="1800" b="0" dirty="0">
                <a:solidFill>
                  <a:srgbClr val="FF0000"/>
                </a:solidFill>
                <a:latin typeface="Arial"/>
              </a:rPr>
              <a:t>Dense implements the operation: output = </a:t>
            </a:r>
            <a:r>
              <a:rPr lang="en" sz="1800" dirty="0">
                <a:solidFill>
                  <a:srgbClr val="FF0000"/>
                </a:solidFill>
                <a:latin typeface="Arial"/>
              </a:rPr>
              <a:t>activation(dot(input, kernel) + bias)</a:t>
            </a:r>
            <a:endParaRPr lang="en-US">
              <a:solidFill>
                <a:srgbClr val="FF0000"/>
              </a:solidFill>
              <a:latin typeface="Arial"/>
            </a:endParaRPr>
          </a:p>
        </p:txBody>
      </p:sp>
    </p:spTree>
    <p:extLst>
      <p:ext uri="{BB962C8B-B14F-4D97-AF65-F5344CB8AC3E}">
        <p14:creationId xmlns:p14="http://schemas.microsoft.com/office/powerpoint/2010/main" val="375362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BA157D5A-C79A-41F3-A667-02DE98965B2E}"/>
              </a:ext>
            </a:extLst>
          </p:cNvPr>
          <p:cNvPicPr>
            <a:picLocks noChangeAspect="1"/>
          </p:cNvPicPr>
          <p:nvPr/>
        </p:nvPicPr>
        <p:blipFill>
          <a:blip r:embed="rId3"/>
          <a:stretch>
            <a:fillRect/>
          </a:stretch>
        </p:blipFill>
        <p:spPr>
          <a:xfrm>
            <a:off x="563880" y="93345"/>
            <a:ext cx="7962900" cy="4484370"/>
          </a:xfrm>
          <a:prstGeom prst="rect">
            <a:avLst/>
          </a:prstGeom>
        </p:spPr>
      </p:pic>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6" name="Google Shape;469;p14">
            <a:extLst>
              <a:ext uri="{FF2B5EF4-FFF2-40B4-BE49-F238E27FC236}">
                <a16:creationId xmlns:a16="http://schemas.microsoft.com/office/drawing/2014/main" id="{AC4447CD-15F5-40EE-A434-21CB0A593977}"/>
              </a:ext>
            </a:extLst>
          </p:cNvPr>
          <p:cNvSpPr txBox="1">
            <a:spLocks/>
          </p:cNvSpPr>
          <p:nvPr/>
        </p:nvSpPr>
        <p:spPr>
          <a:xfrm>
            <a:off x="1102723" y="352729"/>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 sz="1600" dirty="0">
                <a:solidFill>
                  <a:srgbClr val="FF0000"/>
                </a:solidFill>
                <a:latin typeface="Arial"/>
              </a:rPr>
              <a:t>Adaptive Gradient Algorithm</a:t>
            </a:r>
            <a:r>
              <a:rPr lang="en" sz="1600" b="0" dirty="0">
                <a:solidFill>
                  <a:srgbClr val="FF0000"/>
                </a:solidFill>
                <a:latin typeface="Arial"/>
              </a:rPr>
              <a:t> that maintains a per-parameter learning rate that improves performance on problems with sparse gradients </a:t>
            </a:r>
            <a:endParaRPr lang="en-US" sz="1800">
              <a:solidFill>
                <a:srgbClr val="FF0000"/>
              </a:solidFill>
              <a:latin typeface="Arial"/>
            </a:endParaRPr>
          </a:p>
        </p:txBody>
      </p:sp>
      <p:sp>
        <p:nvSpPr>
          <p:cNvPr id="10" name="Google Shape;469;p14">
            <a:extLst>
              <a:ext uri="{FF2B5EF4-FFF2-40B4-BE49-F238E27FC236}">
                <a16:creationId xmlns:a16="http://schemas.microsoft.com/office/drawing/2014/main" id="{558E3250-710D-469C-AE61-3785CC27B2D9}"/>
              </a:ext>
            </a:extLst>
          </p:cNvPr>
          <p:cNvSpPr txBox="1">
            <a:spLocks/>
          </p:cNvSpPr>
          <p:nvPr/>
        </p:nvSpPr>
        <p:spPr>
          <a:xfrm>
            <a:off x="1826622" y="3469309"/>
            <a:ext cx="488586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 sz="1800" b="0" dirty="0">
                <a:solidFill>
                  <a:srgbClr val="FF0000"/>
                </a:solidFill>
                <a:latin typeface="Arial"/>
              </a:rPr>
              <a:t>Extra box for any info</a:t>
            </a:r>
          </a:p>
        </p:txBody>
      </p:sp>
    </p:spTree>
    <p:extLst>
      <p:ext uri="{BB962C8B-B14F-4D97-AF65-F5344CB8AC3E}">
        <p14:creationId xmlns:p14="http://schemas.microsoft.com/office/powerpoint/2010/main" val="395402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998764" y="2754"/>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a:t>
            </a:r>
          </a:p>
        </p:txBody>
      </p:sp>
      <p:sp>
        <p:nvSpPr>
          <p:cNvPr id="471" name="Google Shape;471;p14"/>
          <p:cNvSpPr txBox="1"/>
          <p:nvPr/>
        </p:nvSpPr>
        <p:spPr>
          <a:xfrm>
            <a:off x="610795" y="729609"/>
            <a:ext cx="7975958" cy="3251040"/>
          </a:xfrm>
          <a:prstGeom prst="rect">
            <a:avLst/>
          </a:prstGeom>
          <a:noFill/>
          <a:ln>
            <a:noFill/>
          </a:ln>
        </p:spPr>
        <p:txBody>
          <a:bodyPr spcFirstLastPara="1" wrap="square" lIns="91425" tIns="91425" rIns="91425" bIns="91425" anchor="t" anchorCtr="0">
            <a:noAutofit/>
          </a:bodyPr>
          <a:lstStyle/>
          <a:p>
            <a:pPr>
              <a:spcBef>
                <a:spcPts val="600"/>
              </a:spcBef>
            </a:pPr>
            <a:r>
              <a:rPr lang="en" sz="1600" dirty="0">
                <a:solidFill>
                  <a:srgbClr val="28324A"/>
                </a:solidFill>
                <a:latin typeface="Source Sans Pro"/>
                <a:ea typeface="Source Sans Pro"/>
                <a:sym typeface="Source Sans Pro"/>
              </a:rPr>
              <a:t>In this </a:t>
            </a:r>
            <a:r>
              <a:rPr lang="en" sz="1600" u="sng" dirty="0">
                <a:solidFill>
                  <a:srgbClr val="28324A"/>
                </a:solidFill>
                <a:latin typeface="Source Sans Pro"/>
                <a:ea typeface="Source Sans Pro"/>
                <a:sym typeface="Source Sans Pro"/>
              </a:rPr>
              <a:t>Next word prediction project</a:t>
            </a:r>
            <a:r>
              <a:rPr lang="en" sz="1600" dirty="0">
                <a:solidFill>
                  <a:srgbClr val="28324A"/>
                </a:solidFill>
                <a:latin typeface="Source Sans Pro"/>
                <a:ea typeface="Source Sans Pro"/>
                <a:sym typeface="Source Sans Pro"/>
              </a:rPr>
              <a:t> , we try to predict the next character or word of sequence.</a:t>
            </a:r>
            <a:endParaRPr lang="en" sz="1600" dirty="0">
              <a:solidFill>
                <a:srgbClr val="28324A"/>
              </a:solidFill>
              <a:latin typeface="Source Sans Pro"/>
              <a:ea typeface="Source Sans Pro"/>
            </a:endParaRPr>
          </a:p>
          <a:p>
            <a:pPr>
              <a:spcBef>
                <a:spcPts val="600"/>
              </a:spcBef>
            </a:pPr>
            <a:r>
              <a:rPr lang="en" sz="1600" dirty="0">
                <a:solidFill>
                  <a:srgbClr val="28324A"/>
                </a:solidFill>
                <a:latin typeface="Source Sans Pro"/>
                <a:ea typeface="Source Sans Pro"/>
              </a:rPr>
              <a:t>We use deep learning models ( BI-</a:t>
            </a:r>
            <a:r>
              <a:rPr lang="en" sz="1600" dirty="0">
                <a:ea typeface="Source Sans Pro"/>
              </a:rPr>
              <a:t>LSTM ) for this project. The model will also learn how much similarity is between each word</a:t>
            </a:r>
            <a:endParaRPr lang="en" sz="1600" dirty="0">
              <a:solidFill>
                <a:srgbClr val="28324A"/>
              </a:solidFill>
              <a:latin typeface="Source Sans Pro"/>
              <a:ea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fld id="{00000000-1234-1234-1234-123412341234}" type="slidenum">
              <a:rPr lang="en"/>
              <a:pPr/>
              <a:t>2</a:t>
            </a:fld>
            <a:endParaRPr/>
          </a:p>
        </p:txBody>
      </p:sp>
      <p:pic>
        <p:nvPicPr>
          <p:cNvPr id="2" name="Picture 2" descr="Graphical user interface, text, application, email&#10;&#10;Description automatically generated">
            <a:extLst>
              <a:ext uri="{FF2B5EF4-FFF2-40B4-BE49-F238E27FC236}">
                <a16:creationId xmlns:a16="http://schemas.microsoft.com/office/drawing/2014/main" id="{C298854D-296A-4A8F-83F0-F2E97DC402F5}"/>
              </a:ext>
            </a:extLst>
          </p:cNvPr>
          <p:cNvPicPr>
            <a:picLocks noChangeAspect="1"/>
          </p:cNvPicPr>
          <p:nvPr/>
        </p:nvPicPr>
        <p:blipFill>
          <a:blip r:embed="rId3"/>
          <a:stretch>
            <a:fillRect/>
          </a:stretch>
        </p:blipFill>
        <p:spPr>
          <a:xfrm>
            <a:off x="220007" y="2275756"/>
            <a:ext cx="5523350" cy="1952485"/>
          </a:xfrm>
          <a:prstGeom prst="rect">
            <a:avLst/>
          </a:prstGeom>
        </p:spPr>
      </p:pic>
      <p:pic>
        <p:nvPicPr>
          <p:cNvPr id="6" name="Picture 4" descr="Graphical user interface, application&#10;&#10;Description automatically generated">
            <a:extLst>
              <a:ext uri="{FF2B5EF4-FFF2-40B4-BE49-F238E27FC236}">
                <a16:creationId xmlns:a16="http://schemas.microsoft.com/office/drawing/2014/main" id="{A0648AF3-B308-4403-85BE-0663AFD77380}"/>
              </a:ext>
            </a:extLst>
          </p:cNvPr>
          <p:cNvPicPr>
            <a:picLocks noChangeAspect="1"/>
          </p:cNvPicPr>
          <p:nvPr/>
        </p:nvPicPr>
        <p:blipFill>
          <a:blip r:embed="rId4"/>
          <a:stretch>
            <a:fillRect/>
          </a:stretch>
        </p:blipFill>
        <p:spPr>
          <a:xfrm>
            <a:off x="3356408" y="686941"/>
            <a:ext cx="7617294" cy="4297959"/>
          </a:xfrm>
          <a:prstGeom prst="rect">
            <a:avLst/>
          </a:prstGeom>
        </p:spPr>
      </p:pic>
    </p:spTree>
    <p:extLst>
      <p:ext uri="{BB962C8B-B14F-4D97-AF65-F5344CB8AC3E}">
        <p14:creationId xmlns:p14="http://schemas.microsoft.com/office/powerpoint/2010/main" val="336944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2243" y="2209"/>
            <a:ext cx="6996600" cy="715800"/>
          </a:xfrm>
          <a:prstGeom prst="rect">
            <a:avLst/>
          </a:prstGeom>
        </p:spPr>
        <p:txBody>
          <a:bodyPr spcFirstLastPara="1" wrap="square" lIns="91425" tIns="91425" rIns="91425" bIns="91425" anchor="b" anchorCtr="0">
            <a:noAutofit/>
          </a:bodyPr>
          <a:lstStyle/>
          <a:p>
            <a:r>
              <a:rPr lang="en" sz="2400" b="0" dirty="0"/>
              <a:t>Training part</a:t>
            </a:r>
            <a:endParaRPr lang="en-US" dirty="0"/>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pic>
        <p:nvPicPr>
          <p:cNvPr id="3" name="Picture 3" descr="Chart, line chart&#10;&#10;Description automatically generated">
            <a:extLst>
              <a:ext uri="{FF2B5EF4-FFF2-40B4-BE49-F238E27FC236}">
                <a16:creationId xmlns:a16="http://schemas.microsoft.com/office/drawing/2014/main" id="{B20FDE47-0A08-42BE-9A92-1C06906A6435}"/>
              </a:ext>
            </a:extLst>
          </p:cNvPr>
          <p:cNvPicPr>
            <a:picLocks noChangeAspect="1"/>
          </p:cNvPicPr>
          <p:nvPr/>
        </p:nvPicPr>
        <p:blipFill>
          <a:blip r:embed="rId3"/>
          <a:stretch>
            <a:fillRect/>
          </a:stretch>
        </p:blipFill>
        <p:spPr>
          <a:xfrm>
            <a:off x="81528" y="1542721"/>
            <a:ext cx="4494051" cy="2738745"/>
          </a:xfrm>
          <a:prstGeom prst="rect">
            <a:avLst/>
          </a:prstGeom>
        </p:spPr>
      </p:pic>
      <p:pic>
        <p:nvPicPr>
          <p:cNvPr id="2" name="Picture 3" descr="Chart, histogram&#10;&#10;Description automatically generated">
            <a:extLst>
              <a:ext uri="{FF2B5EF4-FFF2-40B4-BE49-F238E27FC236}">
                <a16:creationId xmlns:a16="http://schemas.microsoft.com/office/drawing/2014/main" id="{FED4312A-3B90-4097-87FF-803B1A03D9CD}"/>
              </a:ext>
            </a:extLst>
          </p:cNvPr>
          <p:cNvPicPr>
            <a:picLocks noChangeAspect="1"/>
          </p:cNvPicPr>
          <p:nvPr/>
        </p:nvPicPr>
        <p:blipFill>
          <a:blip r:embed="rId4"/>
          <a:stretch>
            <a:fillRect/>
          </a:stretch>
        </p:blipFill>
        <p:spPr>
          <a:xfrm>
            <a:off x="4732020" y="1545751"/>
            <a:ext cx="4221480" cy="2623498"/>
          </a:xfrm>
          <a:prstGeom prst="rect">
            <a:avLst/>
          </a:prstGeom>
        </p:spPr>
      </p:pic>
      <p:sp>
        <p:nvSpPr>
          <p:cNvPr id="4" name="Google Shape;469;p14">
            <a:extLst>
              <a:ext uri="{FF2B5EF4-FFF2-40B4-BE49-F238E27FC236}">
                <a16:creationId xmlns:a16="http://schemas.microsoft.com/office/drawing/2014/main" id="{80DBACAE-6F57-4F69-98AB-84235EFFA601}"/>
              </a:ext>
            </a:extLst>
          </p:cNvPr>
          <p:cNvSpPr txBox="1">
            <a:spLocks/>
          </p:cNvSpPr>
          <p:nvPr/>
        </p:nvSpPr>
        <p:spPr>
          <a:xfrm>
            <a:off x="-1068977" y="825169"/>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 sz="2400" b="0" dirty="0"/>
              <a:t>Accuracy</a:t>
            </a:r>
            <a:endParaRPr lang="en-US" dirty="0"/>
          </a:p>
        </p:txBody>
      </p:sp>
      <p:sp>
        <p:nvSpPr>
          <p:cNvPr id="5" name="Google Shape;469;p14">
            <a:extLst>
              <a:ext uri="{FF2B5EF4-FFF2-40B4-BE49-F238E27FC236}">
                <a16:creationId xmlns:a16="http://schemas.microsoft.com/office/drawing/2014/main" id="{FA5090CE-CE3C-45AD-BA7D-2E80E19FF2E7}"/>
              </a:ext>
            </a:extLst>
          </p:cNvPr>
          <p:cNvSpPr txBox="1">
            <a:spLocks/>
          </p:cNvSpPr>
          <p:nvPr/>
        </p:nvSpPr>
        <p:spPr>
          <a:xfrm>
            <a:off x="3343003" y="870889"/>
            <a:ext cx="69966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2pPr>
            <a:lvl3pPr marR="0" lvl="2"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3pPr>
            <a:lvl4pPr marR="0" lvl="3"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4pPr>
            <a:lvl5pPr marR="0" lvl="4"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5pPr>
            <a:lvl6pPr marR="0" lvl="5"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6pPr>
            <a:lvl7pPr marR="0" lvl="6"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7pPr>
            <a:lvl8pPr marR="0" lvl="7"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8pPr>
            <a:lvl9pPr marR="0" lvl="8" algn="ctr" rtl="0">
              <a:lnSpc>
                <a:spcPct val="100000"/>
              </a:lnSpc>
              <a:spcBef>
                <a:spcPts val="0"/>
              </a:spcBef>
              <a:spcAft>
                <a:spcPts val="0"/>
              </a:spcAft>
              <a:buClr>
                <a:schemeClr val="accent1"/>
              </a:buClr>
              <a:buSzPts val="2000"/>
              <a:buFont typeface="Oswald"/>
              <a:buNone/>
              <a:defRPr sz="2000" b="1" i="0" u="none" strike="noStrike" cap="none">
                <a:solidFill>
                  <a:schemeClr val="accent1"/>
                </a:solidFill>
                <a:latin typeface="Oswald"/>
                <a:ea typeface="Oswald"/>
                <a:cs typeface="Oswald"/>
                <a:sym typeface="Oswald"/>
              </a:defRPr>
            </a:lvl9pPr>
          </a:lstStyle>
          <a:p>
            <a:r>
              <a:rPr lang="en" sz="2400" b="0" dirty="0"/>
              <a:t>Loss</a:t>
            </a:r>
          </a:p>
        </p:txBody>
      </p:sp>
    </p:spTree>
    <p:extLst>
      <p:ext uri="{BB962C8B-B14F-4D97-AF65-F5344CB8AC3E}">
        <p14:creationId xmlns:p14="http://schemas.microsoft.com/office/powerpoint/2010/main" val="3759250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601" name="Google Shape;601;p2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TextBox 1">
            <a:extLst>
              <a:ext uri="{FF2B5EF4-FFF2-40B4-BE49-F238E27FC236}">
                <a16:creationId xmlns:a16="http://schemas.microsoft.com/office/drawing/2014/main" id="{C5F6ACF4-1E5E-4172-A9D0-AC6B2DD28A38}"/>
              </a:ext>
            </a:extLst>
          </p:cNvPr>
          <p:cNvSpPr txBox="1"/>
          <p:nvPr/>
        </p:nvSpPr>
        <p:spPr>
          <a:xfrm>
            <a:off x="261257" y="155937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latin typeface="Oswald"/>
              </a:rPr>
              <a:t>Progress till now</a:t>
            </a:r>
          </a:p>
        </p:txBody>
      </p:sp>
      <p:sp>
        <p:nvSpPr>
          <p:cNvPr id="3" name="TextBox 2">
            <a:extLst>
              <a:ext uri="{FF2B5EF4-FFF2-40B4-BE49-F238E27FC236}">
                <a16:creationId xmlns:a16="http://schemas.microsoft.com/office/drawing/2014/main" id="{D3FF1A6A-7787-4198-B421-0B70402CB69F}"/>
              </a:ext>
            </a:extLst>
          </p:cNvPr>
          <p:cNvSpPr txBox="1"/>
          <p:nvPr/>
        </p:nvSpPr>
        <p:spPr>
          <a:xfrm>
            <a:off x="257175" y="2388053"/>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Backend :</a:t>
            </a:r>
          </a:p>
          <a:p>
            <a:endParaRPr lang="en-US" sz="2000" dirty="0">
              <a:solidFill>
                <a:schemeClr val="bg1"/>
              </a:solidFill>
            </a:endParaRPr>
          </a:p>
          <a:p>
            <a:r>
              <a:rPr lang="en-US" sz="2000">
                <a:solidFill>
                  <a:schemeClr val="bg1"/>
                </a:solidFill>
              </a:rPr>
              <a:t>Frontend :</a:t>
            </a:r>
            <a:endParaRPr lang="en-US" sz="2000" dirty="0">
              <a:solidFill>
                <a:schemeClr val="bg1"/>
              </a:solidFill>
            </a:endParaRPr>
          </a:p>
        </p:txBody>
      </p:sp>
      <p:sp>
        <p:nvSpPr>
          <p:cNvPr id="4" name="TextBox 3">
            <a:extLst>
              <a:ext uri="{FF2B5EF4-FFF2-40B4-BE49-F238E27FC236}">
                <a16:creationId xmlns:a16="http://schemas.microsoft.com/office/drawing/2014/main" id="{79E16D94-4974-437C-8491-AF492FBA4068}"/>
              </a:ext>
            </a:extLst>
          </p:cNvPr>
          <p:cNvSpPr txBox="1"/>
          <p:nvPr/>
        </p:nvSpPr>
        <p:spPr>
          <a:xfrm>
            <a:off x="228600" y="2286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1"/>
                </a:solidFill>
                <a:latin typeface="Oswald"/>
              </a:rPr>
              <a:t>OUTPUT :</a:t>
            </a:r>
          </a:p>
        </p:txBody>
      </p:sp>
      <p:pic>
        <p:nvPicPr>
          <p:cNvPr id="5" name="Picture 5">
            <a:extLst>
              <a:ext uri="{FF2B5EF4-FFF2-40B4-BE49-F238E27FC236}">
                <a16:creationId xmlns:a16="http://schemas.microsoft.com/office/drawing/2014/main" id="{957AF928-20A0-4CBC-BCCD-22669187EFA1}"/>
              </a:ext>
            </a:extLst>
          </p:cNvPr>
          <p:cNvPicPr>
            <a:picLocks noChangeAspect="1"/>
          </p:cNvPicPr>
          <p:nvPr/>
        </p:nvPicPr>
        <p:blipFill>
          <a:blip r:embed="rId3"/>
          <a:stretch>
            <a:fillRect/>
          </a:stretch>
        </p:blipFill>
        <p:spPr>
          <a:xfrm>
            <a:off x="792480" y="-5715"/>
            <a:ext cx="8526780" cy="4781550"/>
          </a:xfrm>
          <a:prstGeom prst="rect">
            <a:avLst/>
          </a:prstGeom>
        </p:spPr>
      </p:pic>
    </p:spTree>
    <p:extLst>
      <p:ext uri="{BB962C8B-B14F-4D97-AF65-F5344CB8AC3E}">
        <p14:creationId xmlns:p14="http://schemas.microsoft.com/office/powerpoint/2010/main" val="1081976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601" name="Google Shape;601;p27"/>
          <p:cNvSpPr txBox="1">
            <a:spLocks noGrp="1"/>
          </p:cNvSpPr>
          <p:nvPr>
            <p:ph type="sldNum" idx="12"/>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2" name="TextBox 1">
            <a:extLst>
              <a:ext uri="{FF2B5EF4-FFF2-40B4-BE49-F238E27FC236}">
                <a16:creationId xmlns:a16="http://schemas.microsoft.com/office/drawing/2014/main" id="{C5F6ACF4-1E5E-4172-A9D0-AC6B2DD28A38}"/>
              </a:ext>
            </a:extLst>
          </p:cNvPr>
          <p:cNvSpPr txBox="1"/>
          <p:nvPr/>
        </p:nvSpPr>
        <p:spPr>
          <a:xfrm>
            <a:off x="261257" y="155937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bg1"/>
                </a:solidFill>
                <a:latin typeface="Oswald"/>
              </a:rPr>
              <a:t>Progress till now</a:t>
            </a:r>
          </a:p>
        </p:txBody>
      </p:sp>
      <p:sp>
        <p:nvSpPr>
          <p:cNvPr id="3" name="TextBox 2">
            <a:extLst>
              <a:ext uri="{FF2B5EF4-FFF2-40B4-BE49-F238E27FC236}">
                <a16:creationId xmlns:a16="http://schemas.microsoft.com/office/drawing/2014/main" id="{D3FF1A6A-7787-4198-B421-0B70402CB69F}"/>
              </a:ext>
            </a:extLst>
          </p:cNvPr>
          <p:cNvSpPr txBox="1"/>
          <p:nvPr/>
        </p:nvSpPr>
        <p:spPr>
          <a:xfrm>
            <a:off x="257175" y="2388053"/>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rPr>
              <a:t>Backend :</a:t>
            </a:r>
          </a:p>
          <a:p>
            <a:endParaRPr lang="en-US" sz="2000" dirty="0">
              <a:solidFill>
                <a:schemeClr val="bg1"/>
              </a:solidFill>
            </a:endParaRPr>
          </a:p>
          <a:p>
            <a:r>
              <a:rPr lang="en-US" sz="2000">
                <a:solidFill>
                  <a:schemeClr val="bg1"/>
                </a:solidFill>
              </a:rPr>
              <a:t>Frontend :</a:t>
            </a:r>
            <a:endParaRPr lang="en-US" sz="2000" dirty="0">
              <a:solidFill>
                <a:schemeClr val="bg1"/>
              </a:solidFill>
            </a:endParaRPr>
          </a:p>
        </p:txBody>
      </p:sp>
      <p:sp>
        <p:nvSpPr>
          <p:cNvPr id="4" name="TextBox 3">
            <a:extLst>
              <a:ext uri="{FF2B5EF4-FFF2-40B4-BE49-F238E27FC236}">
                <a16:creationId xmlns:a16="http://schemas.microsoft.com/office/drawing/2014/main" id="{79E16D94-4974-437C-8491-AF492FBA4068}"/>
              </a:ext>
            </a:extLst>
          </p:cNvPr>
          <p:cNvSpPr txBox="1"/>
          <p:nvPr/>
        </p:nvSpPr>
        <p:spPr>
          <a:xfrm>
            <a:off x="228600" y="228600"/>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accent1"/>
                </a:solidFill>
                <a:latin typeface="Oswald"/>
              </a:rPr>
              <a:t>OUTPUT :</a:t>
            </a:r>
          </a:p>
        </p:txBody>
      </p:sp>
      <p:pic>
        <p:nvPicPr>
          <p:cNvPr id="6" name="Picture 6">
            <a:extLst>
              <a:ext uri="{FF2B5EF4-FFF2-40B4-BE49-F238E27FC236}">
                <a16:creationId xmlns:a16="http://schemas.microsoft.com/office/drawing/2014/main" id="{321068B6-C376-4586-9176-1BC113800433}"/>
              </a:ext>
            </a:extLst>
          </p:cNvPr>
          <p:cNvPicPr>
            <a:picLocks noChangeAspect="1"/>
          </p:cNvPicPr>
          <p:nvPr/>
        </p:nvPicPr>
        <p:blipFill>
          <a:blip r:embed="rId3"/>
          <a:stretch>
            <a:fillRect/>
          </a:stretch>
        </p:blipFill>
        <p:spPr>
          <a:xfrm>
            <a:off x="441960" y="230505"/>
            <a:ext cx="8252460" cy="4629150"/>
          </a:xfrm>
          <a:prstGeom prst="rect">
            <a:avLst/>
          </a:prstGeom>
        </p:spPr>
      </p:pic>
    </p:spTree>
    <p:extLst>
      <p:ext uri="{BB962C8B-B14F-4D97-AF65-F5344CB8AC3E}">
        <p14:creationId xmlns:p14="http://schemas.microsoft.com/office/powerpoint/2010/main" val="1586445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8"/>
        <p:cNvGrpSpPr/>
        <p:nvPr/>
      </p:nvGrpSpPr>
      <p:grpSpPr>
        <a:xfrm>
          <a:off x="0" y="0"/>
          <a:ext cx="0" cy="0"/>
          <a:chOff x="0" y="0"/>
          <a:chExt cx="0" cy="0"/>
        </a:xfrm>
      </p:grpSpPr>
      <p:sp>
        <p:nvSpPr>
          <p:cNvPr id="549" name="Google Shape;549;p23"/>
          <p:cNvSpPr txBox="1">
            <a:spLocks noGrp="1"/>
          </p:cNvSpPr>
          <p:nvPr>
            <p:ph type="title" idx="4294967295"/>
          </p:nvPr>
        </p:nvSpPr>
        <p:spPr>
          <a:xfrm>
            <a:off x="0" y="1881750"/>
            <a:ext cx="9144000" cy="1380000"/>
          </a:xfrm>
          <a:prstGeom prst="rect">
            <a:avLst/>
          </a:prstGeom>
        </p:spPr>
        <p:txBody>
          <a:bodyPr spcFirstLastPara="1" wrap="square" lIns="91425" tIns="91425" rIns="91425" bIns="91425" anchor="b" anchorCtr="0">
            <a:noAutofit/>
          </a:bodyPr>
          <a:lstStyle/>
          <a:p>
            <a:r>
              <a:rPr lang="en" sz="3600">
                <a:solidFill>
                  <a:srgbClr val="28324A"/>
                </a:solidFill>
              </a:rPr>
              <a:t>THE END</a:t>
            </a:r>
            <a:endParaRPr sz="3600">
              <a:solidFill>
                <a:srgbClr val="28324A"/>
              </a:solidFill>
            </a:endParaRPr>
          </a:p>
          <a:p>
            <a:pPr marL="0" lvl="0" indent="0" algn="ctr" rtl="0">
              <a:spcBef>
                <a:spcPts val="0"/>
              </a:spcBef>
              <a:spcAft>
                <a:spcPts val="0"/>
              </a:spcAft>
              <a:buNone/>
            </a:pPr>
            <a:endParaRPr lang="en" sz="3600" b="0" dirty="0">
              <a:solidFill>
                <a:srgbClr val="28324A"/>
              </a:solidFill>
            </a:endParaRPr>
          </a:p>
        </p:txBody>
      </p:sp>
      <p:sp>
        <p:nvSpPr>
          <p:cNvPr id="550" name="Google Shape;550;p2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4"/>
          <p:cNvSpPr txBox="1">
            <a:spLocks noGrp="1"/>
          </p:cNvSpPr>
          <p:nvPr>
            <p:ph type="title"/>
          </p:nvPr>
        </p:nvSpPr>
        <p:spPr>
          <a:xfrm>
            <a:off x="1073340" y="-78402"/>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a:t>
            </a:r>
          </a:p>
        </p:txBody>
      </p:sp>
      <p:sp>
        <p:nvSpPr>
          <p:cNvPr id="471" name="Google Shape;471;p14"/>
          <p:cNvSpPr txBox="1"/>
          <p:nvPr/>
        </p:nvSpPr>
        <p:spPr>
          <a:xfrm>
            <a:off x="1138752" y="604269"/>
            <a:ext cx="6988080" cy="3251040"/>
          </a:xfrm>
          <a:prstGeom prst="rect">
            <a:avLst/>
          </a:prstGeom>
          <a:noFill/>
          <a:ln>
            <a:noFill/>
          </a:ln>
        </p:spPr>
        <p:txBody>
          <a:bodyPr spcFirstLastPara="1" wrap="square" lIns="91425" tIns="91425" rIns="91425" bIns="91425" anchor="t" anchorCtr="0">
            <a:noAutofit/>
          </a:bodyPr>
          <a:lstStyle/>
          <a:p>
            <a:pPr marL="285750" indent="-285750">
              <a:spcBef>
                <a:spcPts val="600"/>
              </a:spcBef>
              <a:buChar char="•"/>
            </a:pPr>
            <a:r>
              <a:rPr lang="en" sz="1800" dirty="0">
                <a:ea typeface="Source Sans Pro"/>
                <a:sym typeface="Source Sans Pro"/>
              </a:rPr>
              <a:t>The prime objective of this project is to minimize</a:t>
            </a:r>
            <a:r>
              <a:rPr lang="en" sz="1800" dirty="0">
                <a:ea typeface="Source Sans Pro"/>
              </a:rPr>
              <a:t> keystrokes which saves time while typing.</a:t>
            </a:r>
          </a:p>
          <a:p>
            <a:pPr marL="285750" indent="-285750">
              <a:spcBef>
                <a:spcPts val="600"/>
              </a:spcBef>
              <a:buChar char="•"/>
            </a:pPr>
            <a:endParaRPr lang="en" sz="1800" dirty="0">
              <a:ea typeface="Source Sans Pro"/>
            </a:endParaRPr>
          </a:p>
        </p:txBody>
      </p:sp>
      <p:sp>
        <p:nvSpPr>
          <p:cNvPr id="473" name="Google Shape;473;p14"/>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2" descr="Graphical user interface, text, application, email&#10;&#10;Description automatically generated">
            <a:extLst>
              <a:ext uri="{FF2B5EF4-FFF2-40B4-BE49-F238E27FC236}">
                <a16:creationId xmlns:a16="http://schemas.microsoft.com/office/drawing/2014/main" id="{313ADC58-EC47-465A-BE88-A7E59BF48F8E}"/>
              </a:ext>
            </a:extLst>
          </p:cNvPr>
          <p:cNvPicPr>
            <a:picLocks noChangeAspect="1"/>
          </p:cNvPicPr>
          <p:nvPr/>
        </p:nvPicPr>
        <p:blipFill>
          <a:blip r:embed="rId3"/>
          <a:stretch>
            <a:fillRect/>
          </a:stretch>
        </p:blipFill>
        <p:spPr>
          <a:xfrm>
            <a:off x="1707676" y="1194605"/>
            <a:ext cx="5728649" cy="3240491"/>
          </a:xfrm>
          <a:prstGeom prst="rect">
            <a:avLst/>
          </a:prstGeom>
        </p:spPr>
      </p:pic>
    </p:spTree>
    <p:extLst>
      <p:ext uri="{BB962C8B-B14F-4D97-AF65-F5344CB8AC3E}">
        <p14:creationId xmlns:p14="http://schemas.microsoft.com/office/powerpoint/2010/main" val="1575754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5038A18-AC94-4605-B094-8492D09E21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a:t>4</a:t>
            </a:fld>
            <a:endParaRPr lang="en"/>
          </a:p>
        </p:txBody>
      </p:sp>
      <p:sp>
        <p:nvSpPr>
          <p:cNvPr id="6" name="TextBox 5">
            <a:extLst>
              <a:ext uri="{FF2B5EF4-FFF2-40B4-BE49-F238E27FC236}">
                <a16:creationId xmlns:a16="http://schemas.microsoft.com/office/drawing/2014/main" id="{5A3307DC-11D2-4181-B1C1-73CA488B094A}"/>
              </a:ext>
            </a:extLst>
          </p:cNvPr>
          <p:cNvSpPr txBox="1"/>
          <p:nvPr/>
        </p:nvSpPr>
        <p:spPr>
          <a:xfrm>
            <a:off x="1028700" y="506730"/>
            <a:ext cx="70866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1600" dirty="0">
                <a:solidFill>
                  <a:srgbClr val="28324A"/>
                </a:solidFill>
              </a:rPr>
              <a:t> Students who are still working on their language skills can take its help.​​</a:t>
            </a:r>
          </a:p>
          <a:p>
            <a:pPr>
              <a:buChar char="•"/>
            </a:pPr>
            <a:endParaRPr lang="en-US" sz="1600" dirty="0">
              <a:solidFill>
                <a:srgbClr val="28324A"/>
              </a:solidFill>
            </a:endParaRPr>
          </a:p>
          <a:p>
            <a:pPr>
              <a:buChar char="•"/>
            </a:pPr>
            <a:endParaRPr lang="en-US" sz="1600" dirty="0">
              <a:solidFill>
                <a:srgbClr val="28324A"/>
              </a:solidFill>
            </a:endParaRPr>
          </a:p>
          <a:p>
            <a:pPr>
              <a:buChar char="•"/>
            </a:pPr>
            <a:r>
              <a:rPr lang="en-US" sz="1600" dirty="0">
                <a:solidFill>
                  <a:srgbClr val="28324A"/>
                </a:solidFill>
              </a:rPr>
              <a:t> We can make a system that can generates its own story from scratch by the help of this project</a:t>
            </a:r>
          </a:p>
        </p:txBody>
      </p:sp>
      <p:pic>
        <p:nvPicPr>
          <p:cNvPr id="8" name="Picture 8" descr="A picture containing graphical user interface&#10;&#10;Description automatically generated">
            <a:extLst>
              <a:ext uri="{FF2B5EF4-FFF2-40B4-BE49-F238E27FC236}">
                <a16:creationId xmlns:a16="http://schemas.microsoft.com/office/drawing/2014/main" id="{7730A0DA-5C8E-40C7-A454-9FC533E72628}"/>
              </a:ext>
            </a:extLst>
          </p:cNvPr>
          <p:cNvPicPr>
            <a:picLocks noChangeAspect="1"/>
          </p:cNvPicPr>
          <p:nvPr/>
        </p:nvPicPr>
        <p:blipFill rotWithShape="1">
          <a:blip r:embed="rId2"/>
          <a:srcRect b="22365"/>
          <a:stretch/>
        </p:blipFill>
        <p:spPr>
          <a:xfrm>
            <a:off x="2475363" y="1586980"/>
            <a:ext cx="8151125" cy="3555446"/>
          </a:xfrm>
          <a:prstGeom prst="rect">
            <a:avLst/>
          </a:prstGeom>
        </p:spPr>
      </p:pic>
    </p:spTree>
    <p:extLst>
      <p:ext uri="{BB962C8B-B14F-4D97-AF65-F5344CB8AC3E}">
        <p14:creationId xmlns:p14="http://schemas.microsoft.com/office/powerpoint/2010/main" val="135374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353130" y="1644310"/>
            <a:ext cx="7226160" cy="1205520"/>
          </a:xfrm>
          <a:prstGeom prst="rect">
            <a:avLst/>
          </a:prstGeom>
        </p:spPr>
        <p:txBody>
          <a:bodyPr spcFirstLastPara="1" wrap="square" lIns="91425" tIns="91425" rIns="91425" bIns="91425" anchor="b" anchorCtr="0">
            <a:noAutofit/>
          </a:bodyPr>
          <a:lstStyle/>
          <a:p>
            <a:pPr algn="l"/>
            <a:r>
              <a:rPr lang="en" sz="3600" dirty="0">
                <a:solidFill>
                  <a:schemeClr val="bg2"/>
                </a:solidFill>
              </a:rPr>
              <a:t>Tools a</a:t>
            </a:r>
            <a:br>
              <a:rPr lang="en" sz="3600" dirty="0">
                <a:solidFill>
                  <a:schemeClr val="bg2"/>
                </a:solidFill>
              </a:rPr>
            </a:br>
            <a:r>
              <a:rPr lang="en" sz="3600" dirty="0">
                <a:solidFill>
                  <a:schemeClr val="bg2"/>
                </a:solidFill>
              </a:rPr>
              <a:t>&amp; Libraries used</a:t>
            </a:r>
            <a:endParaRPr lang="en-US">
              <a:solidFill>
                <a:schemeClr val="bg2"/>
              </a:solidFill>
            </a:endParaRPr>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7" name="Picture 8" descr="Diagram&#10;&#10;Description automatically generated">
            <a:extLst>
              <a:ext uri="{FF2B5EF4-FFF2-40B4-BE49-F238E27FC236}">
                <a16:creationId xmlns:a16="http://schemas.microsoft.com/office/drawing/2014/main" id="{85488C46-B2BB-41EC-90DF-D874ADD59E69}"/>
              </a:ext>
            </a:extLst>
          </p:cNvPr>
          <p:cNvPicPr>
            <a:picLocks noChangeAspect="1"/>
          </p:cNvPicPr>
          <p:nvPr/>
        </p:nvPicPr>
        <p:blipFill>
          <a:blip r:embed="rId3"/>
          <a:stretch>
            <a:fillRect/>
          </a:stretch>
        </p:blipFill>
        <p:spPr>
          <a:xfrm>
            <a:off x="2179320" y="78105"/>
            <a:ext cx="7825740" cy="43853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296357"/>
            <a:ext cx="7772400" cy="1159800"/>
          </a:xfrm>
          <a:prstGeom prst="rect">
            <a:avLst/>
          </a:prstGeom>
        </p:spPr>
        <p:txBody>
          <a:bodyPr spcFirstLastPara="1" wrap="square" lIns="91425" tIns="91425" rIns="91425" bIns="91425" anchor="b" anchorCtr="0">
            <a:noAutofit/>
          </a:bodyPr>
          <a:lstStyle/>
          <a:p>
            <a:pPr marL="0" lvl="0" indent="0" algn="ctr">
              <a:spcBef>
                <a:spcPts val="0"/>
              </a:spcBef>
              <a:spcAft>
                <a:spcPts val="0"/>
              </a:spcAft>
              <a:buNone/>
            </a:pPr>
            <a:r>
              <a:rPr lang="en" sz="9000" dirty="0"/>
              <a:t>Backend</a:t>
            </a:r>
            <a:endParaRPr lang="en-US"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7</a:t>
            </a:fld>
            <a:endParaRPr dirty="0"/>
          </a:p>
        </p:txBody>
      </p:sp>
      <p:sp>
        <p:nvSpPr>
          <p:cNvPr id="4" name="TextBox 3">
            <a:extLst>
              <a:ext uri="{FF2B5EF4-FFF2-40B4-BE49-F238E27FC236}">
                <a16:creationId xmlns:a16="http://schemas.microsoft.com/office/drawing/2014/main" id="{E5CEB5CB-8787-44B7-803E-1FA8C671F355}"/>
              </a:ext>
            </a:extLst>
          </p:cNvPr>
          <p:cNvSpPr txBox="1"/>
          <p:nvPr/>
        </p:nvSpPr>
        <p:spPr>
          <a:xfrm>
            <a:off x="310242" y="310243"/>
            <a:ext cx="58537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solidFill>
                  <a:schemeClr val="accent1"/>
                </a:solidFill>
              </a:rPr>
              <a:t>LSTM  (Long Short Term Memory) :</a:t>
            </a:r>
          </a:p>
          <a:p>
            <a:pPr algn="l"/>
            <a:endParaRPr lang="en-US" sz="2400" dirty="0"/>
          </a:p>
        </p:txBody>
      </p:sp>
      <p:sp>
        <p:nvSpPr>
          <p:cNvPr id="5" name="TextBox 4">
            <a:extLst>
              <a:ext uri="{FF2B5EF4-FFF2-40B4-BE49-F238E27FC236}">
                <a16:creationId xmlns:a16="http://schemas.microsoft.com/office/drawing/2014/main" id="{1D0F72BE-34F6-4B29-8B4E-21C0E720607C}"/>
              </a:ext>
            </a:extLst>
          </p:cNvPr>
          <p:cNvSpPr txBox="1"/>
          <p:nvPr/>
        </p:nvSpPr>
        <p:spPr>
          <a:xfrm>
            <a:off x="306162" y="1147082"/>
            <a:ext cx="832757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We use LSTM because the text generation we have to memorize is a large amount of previous data. LSTM used as solutions for short-term memory learning.</a:t>
            </a:r>
          </a:p>
          <a:p>
            <a:endParaRPr lang="en-US" sz="2000" dirty="0"/>
          </a:p>
          <a:p>
            <a:r>
              <a:rPr lang="en-US" sz="2000"/>
              <a:t>LSTM contains a gate which determines the flow of information.</a:t>
            </a:r>
            <a:endParaRPr lang="en-US"/>
          </a:p>
          <a:p>
            <a:r>
              <a:rPr lang="en-US" sz="2000"/>
              <a:t>The gates decide which data is important and can be useful in the future and which data has to be erased. The three gates are the input gate, output gate, and forget gate.</a:t>
            </a:r>
          </a:p>
          <a:p>
            <a:br>
              <a:rPr lang="en-US" dirty="0"/>
            </a:br>
            <a:endParaRPr lang="en-US" dirty="0"/>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8</a:t>
            </a:fld>
            <a:endParaRPr dirty="0"/>
          </a:p>
        </p:txBody>
      </p:sp>
      <p:pic>
        <p:nvPicPr>
          <p:cNvPr id="3" name="Picture 3" descr="Diagram&#10;&#10;Description automatically generated">
            <a:extLst>
              <a:ext uri="{FF2B5EF4-FFF2-40B4-BE49-F238E27FC236}">
                <a16:creationId xmlns:a16="http://schemas.microsoft.com/office/drawing/2014/main" id="{A498AF71-161B-427D-9384-B3DA350C0587}"/>
              </a:ext>
            </a:extLst>
          </p:cNvPr>
          <p:cNvPicPr>
            <a:picLocks noChangeAspect="1"/>
          </p:cNvPicPr>
          <p:nvPr/>
        </p:nvPicPr>
        <p:blipFill>
          <a:blip r:embed="rId3"/>
          <a:stretch>
            <a:fillRect/>
          </a:stretch>
        </p:blipFill>
        <p:spPr>
          <a:xfrm>
            <a:off x="955222" y="142389"/>
            <a:ext cx="7470321" cy="40422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4" name="Google Shape;494;p1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dirty="0"/>
              <a:t>9</a:t>
            </a:fld>
            <a:endParaRPr dirty="0"/>
          </a:p>
        </p:txBody>
      </p:sp>
      <p:pic>
        <p:nvPicPr>
          <p:cNvPr id="4" name="Picture 4" descr="Diagram&#10;&#10;Description automatically generated">
            <a:extLst>
              <a:ext uri="{FF2B5EF4-FFF2-40B4-BE49-F238E27FC236}">
                <a16:creationId xmlns:a16="http://schemas.microsoft.com/office/drawing/2014/main" id="{FD60F923-A4CA-4DF9-8D7C-167153FC4B77}"/>
              </a:ext>
            </a:extLst>
          </p:cNvPr>
          <p:cNvPicPr>
            <a:picLocks noChangeAspect="1"/>
          </p:cNvPicPr>
          <p:nvPr/>
        </p:nvPicPr>
        <p:blipFill>
          <a:blip r:embed="rId3"/>
          <a:stretch>
            <a:fillRect/>
          </a:stretch>
        </p:blipFill>
        <p:spPr>
          <a:xfrm>
            <a:off x="204108" y="419655"/>
            <a:ext cx="6335485" cy="3430612"/>
          </a:xfrm>
          <a:prstGeom prst="rect">
            <a:avLst/>
          </a:prstGeom>
        </p:spPr>
      </p:pic>
      <p:pic>
        <p:nvPicPr>
          <p:cNvPr id="5" name="Picture 5" descr="Chart, bubble chart&#10;&#10;Description automatically generated">
            <a:extLst>
              <a:ext uri="{FF2B5EF4-FFF2-40B4-BE49-F238E27FC236}">
                <a16:creationId xmlns:a16="http://schemas.microsoft.com/office/drawing/2014/main" id="{5216B76C-5929-48A8-99D7-1E80A31C3C6B}"/>
              </a:ext>
            </a:extLst>
          </p:cNvPr>
          <p:cNvPicPr>
            <a:picLocks noChangeAspect="1"/>
          </p:cNvPicPr>
          <p:nvPr/>
        </p:nvPicPr>
        <p:blipFill>
          <a:blip r:embed="rId4"/>
          <a:stretch>
            <a:fillRect/>
          </a:stretch>
        </p:blipFill>
        <p:spPr>
          <a:xfrm>
            <a:off x="6539593" y="552680"/>
            <a:ext cx="2392136" cy="1588855"/>
          </a:xfrm>
          <a:prstGeom prst="rect">
            <a:avLst/>
          </a:prstGeom>
        </p:spPr>
      </p:pic>
      <p:pic>
        <p:nvPicPr>
          <p:cNvPr id="6" name="Picture 6">
            <a:extLst>
              <a:ext uri="{FF2B5EF4-FFF2-40B4-BE49-F238E27FC236}">
                <a16:creationId xmlns:a16="http://schemas.microsoft.com/office/drawing/2014/main" id="{3826EDA5-49AF-43AA-A525-E8B46909016C}"/>
              </a:ext>
            </a:extLst>
          </p:cNvPr>
          <p:cNvPicPr>
            <a:picLocks noChangeAspect="1"/>
          </p:cNvPicPr>
          <p:nvPr/>
        </p:nvPicPr>
        <p:blipFill>
          <a:blip r:embed="rId5"/>
          <a:stretch>
            <a:fillRect/>
          </a:stretch>
        </p:blipFill>
        <p:spPr>
          <a:xfrm>
            <a:off x="6498771" y="2293204"/>
            <a:ext cx="2645229" cy="1536807"/>
          </a:xfrm>
          <a:prstGeom prst="rect">
            <a:avLst/>
          </a:prstGeom>
        </p:spPr>
      </p:pic>
      <p:cxnSp>
        <p:nvCxnSpPr>
          <p:cNvPr id="8" name="Straight Arrow Connector 7">
            <a:extLst>
              <a:ext uri="{FF2B5EF4-FFF2-40B4-BE49-F238E27FC236}">
                <a16:creationId xmlns:a16="http://schemas.microsoft.com/office/drawing/2014/main" id="{32DFCD7F-63CC-4CE5-9DB6-E7201C376C45}"/>
              </a:ext>
            </a:extLst>
          </p:cNvPr>
          <p:cNvCxnSpPr/>
          <p:nvPr/>
        </p:nvCxnSpPr>
        <p:spPr>
          <a:xfrm>
            <a:off x="6413046" y="420461"/>
            <a:ext cx="48986" cy="3853542"/>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290988"/>
      </p:ext>
    </p:extLst>
  </p:cSld>
  <p:clrMapOvr>
    <a:masterClrMapping/>
  </p:clrMapOvr>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166</Words>
  <Application>Microsoft Office PowerPoint</Application>
  <PresentationFormat>On-screen Show (16:9)</PresentationFormat>
  <Paragraphs>69</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Quince template</vt:lpstr>
      <vt:lpstr>NEXT WORD PREDICTION USING BI-LSTMS  </vt:lpstr>
      <vt:lpstr>INTRODUCTION</vt:lpstr>
      <vt:lpstr>OBJECTIVES</vt:lpstr>
      <vt:lpstr>PowerPoint Presentation</vt:lpstr>
      <vt:lpstr>Tools a &amp; Libraries used</vt:lpstr>
      <vt:lpstr>Backend</vt:lpstr>
      <vt:lpstr>PowerPoint Presentation</vt:lpstr>
      <vt:lpstr>PowerPoint Presentation</vt:lpstr>
      <vt:lpstr>PowerPoint Presentation</vt:lpstr>
      <vt:lpstr>WORKFLOW</vt:lpstr>
      <vt:lpstr>Preprocessing</vt:lpstr>
      <vt:lpstr>TOKENIZATION </vt:lpstr>
      <vt:lpstr>TOKENIZATION </vt:lpstr>
      <vt:lpstr>TOKENIZATION </vt:lpstr>
      <vt:lpstr>PAD SEQUENCES</vt:lpstr>
      <vt:lpstr>Training part</vt:lpstr>
      <vt:lpstr>The sequential API allows you to create models layer-by-layer for most problems. It is limited in that it does not allow you to create models that share layers or have multiple inputs or outputs.</vt:lpstr>
      <vt:lpstr>PowerPoint Presentation</vt:lpstr>
      <vt:lpstr>PowerPoint Presentation</vt:lpstr>
      <vt:lpstr>Training part</vt:lpstr>
      <vt:lpstr>PowerPoint Presentation</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Word Prediction Using </dc:title>
  <cp:lastModifiedBy>abheet kumar</cp:lastModifiedBy>
  <cp:revision>602</cp:revision>
  <dcterms:modified xsi:type="dcterms:W3CDTF">2021-12-28T13:46:05Z</dcterms:modified>
</cp:coreProperties>
</file>