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314" r:id="rId3"/>
    <p:sldId id="295" r:id="rId4"/>
    <p:sldId id="305" r:id="rId5"/>
    <p:sldId id="324" r:id="rId6"/>
    <p:sldId id="325" r:id="rId7"/>
    <p:sldId id="326" r:id="rId8"/>
    <p:sldId id="327" r:id="rId9"/>
    <p:sldId id="262" r:id="rId10"/>
    <p:sldId id="261" r:id="rId11"/>
    <p:sldId id="260" r:id="rId12"/>
    <p:sldId id="297" r:id="rId13"/>
    <p:sldId id="320" r:id="rId14"/>
    <p:sldId id="296" r:id="rId15"/>
    <p:sldId id="321" r:id="rId16"/>
    <p:sldId id="306" r:id="rId17"/>
    <p:sldId id="322" r:id="rId18"/>
    <p:sldId id="299" r:id="rId19"/>
    <p:sldId id="308" r:id="rId20"/>
    <p:sldId id="309" r:id="rId21"/>
    <p:sldId id="317" r:id="rId22"/>
    <p:sldId id="318" r:id="rId23"/>
    <p:sldId id="323" r:id="rId24"/>
    <p:sldId id="319" r:id="rId25"/>
    <p:sldId id="310" r:id="rId26"/>
    <p:sldId id="301" r:id="rId27"/>
    <p:sldId id="311" r:id="rId28"/>
    <p:sldId id="266" r:id="rId29"/>
  </p:sldIdLst>
  <p:sldSz cx="9144000" cy="5143500" type="screen16x9"/>
  <p:notesSz cx="6858000" cy="9144000"/>
  <p:embeddedFontLst>
    <p:embeddedFont>
      <p:font typeface="Oswald" panose="020B0604020202020204" charset="0"/>
      <p:regular r:id="rId31"/>
      <p:bold r:id="rId32"/>
    </p:embeddedFont>
    <p:embeddedFont>
      <p:font typeface="Arial Black" panose="020B0A04020102020204" pitchFamily="34" charset="0"/>
      <p:bold r:id="rId33"/>
    </p:embeddedFont>
    <p:embeddedFont>
      <p:font typeface="Source Sans Pr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623E5-0EDC-48F7-9BCC-C55BFE9ABC23}" v="236" dt="2021-12-28T13:45:47.788"/>
    <p1510:client id="{9082E07D-800D-4103-B52C-1D74E8238CA7}" v="365" dt="2021-12-25T13:58:10.945"/>
    <p1510:client id="{C699A3BF-1718-4FE6-942A-45B4CB727DC1}" v="1186" dt="2021-11-24T21:19:38.963"/>
  </p1510:revLst>
</p1510:revInfo>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54705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142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87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976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70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4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48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5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74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30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32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34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450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794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819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32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64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72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08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9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721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46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9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360295" y="3759665"/>
            <a:ext cx="6593280" cy="1159800"/>
          </a:xfrm>
          <a:prstGeom prst="rect">
            <a:avLst/>
          </a:prstGeom>
        </p:spPr>
        <p:txBody>
          <a:bodyPr spcFirstLastPara="1" wrap="square" lIns="91425" tIns="91425" rIns="91425" bIns="91425" anchor="ctr" anchorCtr="0">
            <a:noAutofit/>
          </a:bodyPr>
          <a:lstStyle/>
          <a:p>
            <a:r>
              <a:rPr lang="en" b="0" dirty="0"/>
              <a:t>NEXT WORD PREDICTION USING </a:t>
            </a:r>
            <a:r>
              <a:rPr lang="en" b="0" dirty="0" smtClean="0"/>
              <a:t>BI-LSTM</a:t>
            </a:r>
            <a:endParaRPr lang="en-US" dirty="0"/>
          </a:p>
          <a:p>
            <a:endParaRPr lang="en" b="0" dirty="0"/>
          </a:p>
          <a:p>
            <a:pPr marL="0" lvl="0" indent="0" algn="r">
              <a:spcBef>
                <a:spcPts val="0"/>
              </a:spcBef>
              <a:spcAft>
                <a:spcPts val="0"/>
              </a:spcAft>
              <a:buNone/>
            </a:pPr>
            <a:endParaRPr lang="en" dirty="0"/>
          </a:p>
        </p:txBody>
      </p:sp>
      <p:sp>
        <p:nvSpPr>
          <p:cNvPr id="2" name="TextBox 1">
            <a:extLst>
              <a:ext uri="{FF2B5EF4-FFF2-40B4-BE49-F238E27FC236}">
                <a16:creationId xmlns="" xmlns:a16="http://schemas.microsoft.com/office/drawing/2014/main" id="{A18AD9A2-E247-4370-A69A-94EFAD0733B6}"/>
              </a:ext>
            </a:extLst>
          </p:cNvPr>
          <p:cNvSpPr txBox="1"/>
          <p:nvPr/>
        </p:nvSpPr>
        <p:spPr>
          <a:xfrm>
            <a:off x="3421380" y="278130"/>
            <a:ext cx="33223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latin typeface="Arial Black"/>
              </a:rPr>
              <a:t>MINI PROJECT - 1</a:t>
            </a:r>
          </a:p>
        </p:txBody>
      </p:sp>
      <p:sp>
        <p:nvSpPr>
          <p:cNvPr id="3" name="TextBox 2">
            <a:extLst>
              <a:ext uri="{FF2B5EF4-FFF2-40B4-BE49-F238E27FC236}">
                <a16:creationId xmlns="" xmlns:a16="http://schemas.microsoft.com/office/drawing/2014/main" id="{1D0837A6-C72B-4FC4-BF5B-95DA2CF377CE}"/>
              </a:ext>
            </a:extLst>
          </p:cNvPr>
          <p:cNvSpPr txBox="1"/>
          <p:nvPr/>
        </p:nvSpPr>
        <p:spPr>
          <a:xfrm>
            <a:off x="241935" y="3933825"/>
            <a:ext cx="4701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solidFill>
                  <a:schemeClr val="bg1"/>
                </a:solidFill>
                <a:latin typeface="Oswald"/>
              </a:rPr>
              <a:t>ABHEET KUMAR (19BCS002)</a:t>
            </a:r>
          </a:p>
          <a:p>
            <a:r>
              <a:rPr lang="en-US" sz="1800" dirty="0">
                <a:solidFill>
                  <a:schemeClr val="bg1"/>
                </a:solidFill>
                <a:latin typeface="Oswald"/>
              </a:rPr>
              <a:t>SHIVAM KUMAR SANGAL (19BCS073)</a:t>
            </a:r>
          </a:p>
          <a:p>
            <a:r>
              <a:rPr lang="en-US" sz="1800" dirty="0">
                <a:solidFill>
                  <a:schemeClr val="bg1"/>
                </a:solidFill>
                <a:latin typeface="Oswald"/>
              </a:rPr>
              <a:t>ABHINAV MAURYA (19BCS003)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10</a:t>
            </a:fld>
            <a:endParaRPr dirty="0"/>
          </a:p>
        </p:txBody>
      </p:sp>
      <p:sp>
        <p:nvSpPr>
          <p:cNvPr id="4" name="TextBox 3">
            <a:extLst>
              <a:ext uri="{FF2B5EF4-FFF2-40B4-BE49-F238E27FC236}">
                <a16:creationId xmlns="" xmlns:a16="http://schemas.microsoft.com/office/drawing/2014/main" id="{E5CEB5CB-8787-44B7-803E-1FA8C671F355}"/>
              </a:ext>
            </a:extLst>
          </p:cNvPr>
          <p:cNvSpPr txBox="1"/>
          <p:nvPr/>
        </p:nvSpPr>
        <p:spPr>
          <a:xfrm>
            <a:off x="310242" y="310243"/>
            <a:ext cx="58537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chemeClr val="accent1"/>
                </a:solidFill>
              </a:rPr>
              <a:t>LSTM  (Long Short Term Memory) :</a:t>
            </a:r>
          </a:p>
          <a:p>
            <a:pPr algn="l"/>
            <a:endParaRPr lang="en-US" sz="2400" dirty="0"/>
          </a:p>
        </p:txBody>
      </p:sp>
      <p:sp>
        <p:nvSpPr>
          <p:cNvPr id="5" name="TextBox 4">
            <a:extLst>
              <a:ext uri="{FF2B5EF4-FFF2-40B4-BE49-F238E27FC236}">
                <a16:creationId xmlns="" xmlns:a16="http://schemas.microsoft.com/office/drawing/2014/main" id="{1D0F72BE-34F6-4B29-8B4E-21C0E720607C}"/>
              </a:ext>
            </a:extLst>
          </p:cNvPr>
          <p:cNvSpPr txBox="1"/>
          <p:nvPr/>
        </p:nvSpPr>
        <p:spPr>
          <a:xfrm>
            <a:off x="306162" y="1147082"/>
            <a:ext cx="832757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We use LSTM because the text generation we have to memorize is a large amount of previous data. LSTM used as solutions for short-term memory learning.</a:t>
            </a:r>
          </a:p>
          <a:p>
            <a:endParaRPr lang="en-US" sz="2000" dirty="0"/>
          </a:p>
          <a:p>
            <a:r>
              <a:rPr lang="en-US" sz="2000"/>
              <a:t>LSTM contains a gate which determines the flow of information.</a:t>
            </a:r>
            <a:endParaRPr lang="en-US"/>
          </a:p>
          <a:p>
            <a:r>
              <a:rPr lang="en-US" sz="2000"/>
              <a:t>The gates decide which data is important and can be useful in the future and which data has to be erased. The three gates are the input gate, output gate, and forget gate.</a:t>
            </a:r>
          </a:p>
          <a:p>
            <a:r>
              <a:rPr lang="en-US" dirty="0"/>
              <a:t/>
            </a:r>
            <a:br>
              <a:rPr lang="en-US" dirty="0"/>
            </a:br>
            <a:endParaRPr lang="en-US" dirty="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11</a:t>
            </a:fld>
            <a:endParaRPr dirty="0"/>
          </a:p>
        </p:txBody>
      </p:sp>
      <p:pic>
        <p:nvPicPr>
          <p:cNvPr id="3" name="Picture 3" descr="Diagram&#10;&#10;Description automatically generated">
            <a:extLst>
              <a:ext uri="{FF2B5EF4-FFF2-40B4-BE49-F238E27FC236}">
                <a16:creationId xmlns="" xmlns:a16="http://schemas.microsoft.com/office/drawing/2014/main" id="{A498AF71-161B-427D-9384-B3DA350C0587}"/>
              </a:ext>
            </a:extLst>
          </p:cNvPr>
          <p:cNvPicPr>
            <a:picLocks noChangeAspect="1"/>
          </p:cNvPicPr>
          <p:nvPr/>
        </p:nvPicPr>
        <p:blipFill>
          <a:blip r:embed="rId3"/>
          <a:stretch>
            <a:fillRect/>
          </a:stretch>
        </p:blipFill>
        <p:spPr>
          <a:xfrm>
            <a:off x="955222" y="142389"/>
            <a:ext cx="7470321" cy="40422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12</a:t>
            </a:fld>
            <a:endParaRPr dirty="0"/>
          </a:p>
        </p:txBody>
      </p:sp>
      <p:pic>
        <p:nvPicPr>
          <p:cNvPr id="4" name="Picture 4" descr="Diagram&#10;&#10;Description automatically generated">
            <a:extLst>
              <a:ext uri="{FF2B5EF4-FFF2-40B4-BE49-F238E27FC236}">
                <a16:creationId xmlns="" xmlns:a16="http://schemas.microsoft.com/office/drawing/2014/main" id="{FD60F923-A4CA-4DF9-8D7C-167153FC4B77}"/>
              </a:ext>
            </a:extLst>
          </p:cNvPr>
          <p:cNvPicPr>
            <a:picLocks noChangeAspect="1"/>
          </p:cNvPicPr>
          <p:nvPr/>
        </p:nvPicPr>
        <p:blipFill>
          <a:blip r:embed="rId3"/>
          <a:stretch>
            <a:fillRect/>
          </a:stretch>
        </p:blipFill>
        <p:spPr>
          <a:xfrm>
            <a:off x="204108" y="419655"/>
            <a:ext cx="6335485" cy="3430612"/>
          </a:xfrm>
          <a:prstGeom prst="rect">
            <a:avLst/>
          </a:prstGeom>
        </p:spPr>
      </p:pic>
      <p:pic>
        <p:nvPicPr>
          <p:cNvPr id="5" name="Picture 5" descr="Chart, bubble chart&#10;&#10;Description automatically generated">
            <a:extLst>
              <a:ext uri="{FF2B5EF4-FFF2-40B4-BE49-F238E27FC236}">
                <a16:creationId xmlns="" xmlns:a16="http://schemas.microsoft.com/office/drawing/2014/main" id="{5216B76C-5929-48A8-99D7-1E80A31C3C6B}"/>
              </a:ext>
            </a:extLst>
          </p:cNvPr>
          <p:cNvPicPr>
            <a:picLocks noChangeAspect="1"/>
          </p:cNvPicPr>
          <p:nvPr/>
        </p:nvPicPr>
        <p:blipFill>
          <a:blip r:embed="rId4"/>
          <a:stretch>
            <a:fillRect/>
          </a:stretch>
        </p:blipFill>
        <p:spPr>
          <a:xfrm>
            <a:off x="6539593" y="552680"/>
            <a:ext cx="2392136" cy="1588855"/>
          </a:xfrm>
          <a:prstGeom prst="rect">
            <a:avLst/>
          </a:prstGeom>
        </p:spPr>
      </p:pic>
      <p:pic>
        <p:nvPicPr>
          <p:cNvPr id="6" name="Picture 6">
            <a:extLst>
              <a:ext uri="{FF2B5EF4-FFF2-40B4-BE49-F238E27FC236}">
                <a16:creationId xmlns="" xmlns:a16="http://schemas.microsoft.com/office/drawing/2014/main" id="{3826EDA5-49AF-43AA-A525-E8B46909016C}"/>
              </a:ext>
            </a:extLst>
          </p:cNvPr>
          <p:cNvPicPr>
            <a:picLocks noChangeAspect="1"/>
          </p:cNvPicPr>
          <p:nvPr/>
        </p:nvPicPr>
        <p:blipFill>
          <a:blip r:embed="rId5"/>
          <a:stretch>
            <a:fillRect/>
          </a:stretch>
        </p:blipFill>
        <p:spPr>
          <a:xfrm>
            <a:off x="6498771" y="2293204"/>
            <a:ext cx="2645229" cy="1536807"/>
          </a:xfrm>
          <a:prstGeom prst="rect">
            <a:avLst/>
          </a:prstGeom>
        </p:spPr>
      </p:pic>
      <p:cxnSp>
        <p:nvCxnSpPr>
          <p:cNvPr id="8" name="Straight Arrow Connector 7">
            <a:extLst>
              <a:ext uri="{FF2B5EF4-FFF2-40B4-BE49-F238E27FC236}">
                <a16:creationId xmlns="" xmlns:a16="http://schemas.microsoft.com/office/drawing/2014/main" id="{32DFCD7F-63CC-4CE5-9DB6-E7201C376C45}"/>
              </a:ext>
            </a:extLst>
          </p:cNvPr>
          <p:cNvCxnSpPr/>
          <p:nvPr/>
        </p:nvCxnSpPr>
        <p:spPr>
          <a:xfrm>
            <a:off x="6413046" y="420461"/>
            <a:ext cx="48986" cy="385354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290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026" name="Picture 2" descr="https://production-media.paperswithcode.com/methods/Screen_Shot_2020-05-25_at_8.54.27_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195" y="946396"/>
            <a:ext cx="5189375" cy="3231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98619" y="423176"/>
            <a:ext cx="2672526" cy="400110"/>
          </a:xfrm>
          <a:prstGeom prst="rect">
            <a:avLst/>
          </a:prstGeom>
          <a:noFill/>
        </p:spPr>
        <p:txBody>
          <a:bodyPr wrap="none" rtlCol="0">
            <a:spAutoFit/>
          </a:bodyPr>
          <a:lstStyle/>
          <a:p>
            <a:r>
              <a:rPr lang="en-US" sz="2000" b="1" dirty="0" smtClean="0">
                <a:solidFill>
                  <a:srgbClr val="00B0F0"/>
                </a:solidFill>
                <a:latin typeface="Oswald" panose="020B0604020202020204" charset="0"/>
              </a:rPr>
              <a:t>STRUCTURE OF BI-LSTM</a:t>
            </a:r>
            <a:endParaRPr lang="en-US" sz="2000" b="1" dirty="0">
              <a:solidFill>
                <a:srgbClr val="00B0F0"/>
              </a:solidFill>
              <a:latin typeface="Oswald" panose="020B0604020202020204" charset="0"/>
            </a:endParaRPr>
          </a:p>
        </p:txBody>
      </p:sp>
    </p:spTree>
    <p:extLst>
      <p:ext uri="{BB962C8B-B14F-4D97-AF65-F5344CB8AC3E}">
        <p14:creationId xmlns:p14="http://schemas.microsoft.com/office/powerpoint/2010/main" val="3948712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r>
              <a:rPr lang="en" dirty="0"/>
              <a:t>WORKFLOW</a:t>
            </a:r>
          </a:p>
        </p:txBody>
      </p:sp>
      <p:sp>
        <p:nvSpPr>
          <p:cNvPr id="471" name="Google Shape;471;p14"/>
          <p:cNvSpPr txBox="1"/>
          <p:nvPr/>
        </p:nvSpPr>
        <p:spPr>
          <a:xfrm>
            <a:off x="1138752" y="1090470"/>
            <a:ext cx="6988080" cy="3251040"/>
          </a:xfrm>
          <a:prstGeom prst="rect">
            <a:avLst/>
          </a:prstGeom>
          <a:noFill/>
          <a:ln>
            <a:noFill/>
          </a:ln>
        </p:spPr>
        <p:txBody>
          <a:bodyPr spcFirstLastPara="1" wrap="square" lIns="91425" tIns="91425" rIns="91425" bIns="91425" anchor="t" anchorCtr="0">
            <a:noAutofit/>
          </a:bodyPr>
          <a:lstStyle/>
          <a:p>
            <a:pPr>
              <a:buChar char="•"/>
            </a:pPr>
            <a:r>
              <a:rPr lang="en" sz="2000" dirty="0">
                <a:ea typeface="Source Sans Pro"/>
                <a:sym typeface="Source Sans Pro"/>
              </a:rPr>
              <a:t> Load</a:t>
            </a:r>
            <a:r>
              <a:rPr lang="en" sz="2000" dirty="0">
                <a:ea typeface="Source Sans Pro"/>
              </a:rPr>
              <a:t> the text data.</a:t>
            </a:r>
            <a:endParaRPr lang="en-US" dirty="0"/>
          </a:p>
          <a:p>
            <a:pPr>
              <a:buChar char="•"/>
            </a:pPr>
            <a:r>
              <a:rPr lang="en" sz="2000" dirty="0">
                <a:ea typeface="Source Sans Pro"/>
              </a:rPr>
              <a:t> Preprocessing.</a:t>
            </a:r>
            <a:endParaRPr lang="en" sz="3200" dirty="0">
              <a:ea typeface="Source Sans Pro"/>
            </a:endParaRPr>
          </a:p>
          <a:p>
            <a:pPr>
              <a:buChar char="•"/>
            </a:pPr>
            <a:r>
              <a:rPr lang="en" sz="2000" dirty="0">
                <a:ea typeface="Source Sans Pro"/>
              </a:rPr>
              <a:t> Tokenization.</a:t>
            </a:r>
            <a:endParaRPr lang="en" sz="3200" dirty="0">
              <a:ea typeface="Source Sans Pro"/>
            </a:endParaRPr>
          </a:p>
          <a:p>
            <a:pPr>
              <a:buChar char="•"/>
            </a:pPr>
            <a:r>
              <a:rPr lang="en" sz="2000" dirty="0">
                <a:ea typeface="Source Sans Pro"/>
              </a:rPr>
              <a:t> Prepare dataset as input and output sets using dictionary.</a:t>
            </a:r>
            <a:endParaRPr lang="en" sz="2000" dirty="0"/>
          </a:p>
          <a:p>
            <a:pPr>
              <a:buChar char="•"/>
            </a:pPr>
            <a:r>
              <a:rPr lang="en" sz="2000" dirty="0">
                <a:ea typeface="Source Sans Pro"/>
              </a:rPr>
              <a:t> Define our model and Training the Model.</a:t>
            </a:r>
          </a:p>
          <a:p>
            <a:pPr>
              <a:buChar char="•"/>
            </a:pPr>
            <a:r>
              <a:rPr lang="en" sz="2000" dirty="0"/>
              <a:t> Predicting the Result using our Model.</a:t>
            </a:r>
          </a:p>
          <a:p>
            <a:pPr marL="285750" indent="-285750">
              <a:spcBef>
                <a:spcPts val="600"/>
              </a:spcBef>
              <a:buChar char="•"/>
            </a:pPr>
            <a:endParaRPr lang="en" sz="1800" dirty="0">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045857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PREPROCESS OUR TEXT DATA?</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2050" name="Picture 2" descr="Person why Pictures, Person why Stock Photos &amp;amp; Image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844" y="2515349"/>
            <a:ext cx="2738879" cy="18167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06286" y="1835676"/>
            <a:ext cx="5472973" cy="1169551"/>
          </a:xfrm>
          <a:prstGeom prst="rect">
            <a:avLst/>
          </a:prstGeom>
          <a:noFill/>
        </p:spPr>
        <p:txBody>
          <a:bodyPr wrap="none" rtlCol="0">
            <a:spAutoFit/>
          </a:bodyPr>
          <a:lstStyle/>
          <a:p>
            <a:pPr marL="285750" indent="-285750">
              <a:buFont typeface="Arial" panose="020B0604020202020204" pitchFamily="34" charset="0"/>
              <a:buChar char="•"/>
            </a:pPr>
            <a:r>
              <a:rPr lang="en-US" dirty="0" smtClean="0"/>
              <a:t>TO IMPROVE QUALITY OF DATA.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INCREASE EFFICIENCY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REMOVE NOISY, INCONSISTENT AND INCOMPLETE DATA</a:t>
            </a:r>
            <a:endParaRPr lang="en-US" dirty="0"/>
          </a:p>
        </p:txBody>
      </p:sp>
    </p:spTree>
    <p:extLst>
      <p:ext uri="{BB962C8B-B14F-4D97-AF65-F5344CB8AC3E}">
        <p14:creationId xmlns:p14="http://schemas.microsoft.com/office/powerpoint/2010/main" val="2957686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r>
              <a:rPr lang="en" dirty="0">
                <a:latin typeface="Arial"/>
                <a:cs typeface="Arial"/>
              </a:rPr>
              <a:t>Preprocessing</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2" descr="Graphical user interface, text&#10;&#10;Description automatically generated">
            <a:extLst>
              <a:ext uri="{FF2B5EF4-FFF2-40B4-BE49-F238E27FC236}">
                <a16:creationId xmlns="" xmlns:a16="http://schemas.microsoft.com/office/drawing/2014/main" id="{B917A636-AAF3-4E64-A3D8-1A6B7F374A6E}"/>
              </a:ext>
            </a:extLst>
          </p:cNvPr>
          <p:cNvPicPr>
            <a:picLocks noChangeAspect="1"/>
          </p:cNvPicPr>
          <p:nvPr/>
        </p:nvPicPr>
        <p:blipFill>
          <a:blip r:embed="rId3"/>
          <a:stretch>
            <a:fillRect/>
          </a:stretch>
        </p:blipFill>
        <p:spPr>
          <a:xfrm>
            <a:off x="800100" y="1034665"/>
            <a:ext cx="7551420" cy="1824490"/>
          </a:xfrm>
          <a:prstGeom prst="rect">
            <a:avLst/>
          </a:prstGeom>
        </p:spPr>
      </p:pic>
      <p:pic>
        <p:nvPicPr>
          <p:cNvPr id="3" name="Picture 3" descr="Logo, company name&#10;&#10;Description automatically generated">
            <a:extLst>
              <a:ext uri="{FF2B5EF4-FFF2-40B4-BE49-F238E27FC236}">
                <a16:creationId xmlns="" xmlns:a16="http://schemas.microsoft.com/office/drawing/2014/main" id="{E887B67E-FDD6-4839-9EA2-D6AF140E56B8}"/>
              </a:ext>
            </a:extLst>
          </p:cNvPr>
          <p:cNvPicPr>
            <a:picLocks noChangeAspect="1"/>
          </p:cNvPicPr>
          <p:nvPr/>
        </p:nvPicPr>
        <p:blipFill>
          <a:blip r:embed="rId4"/>
          <a:stretch>
            <a:fillRect/>
          </a:stretch>
        </p:blipFill>
        <p:spPr>
          <a:xfrm>
            <a:off x="-617220" y="1221105"/>
            <a:ext cx="5341620" cy="2990850"/>
          </a:xfrm>
          <a:prstGeom prst="rect">
            <a:avLst/>
          </a:prstGeom>
        </p:spPr>
      </p:pic>
    </p:spTree>
    <p:extLst>
      <p:ext uri="{BB962C8B-B14F-4D97-AF65-F5344CB8AC3E}">
        <p14:creationId xmlns:p14="http://schemas.microsoft.com/office/powerpoint/2010/main" val="4072644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000" y="297241"/>
            <a:ext cx="6996600" cy="715800"/>
          </a:xfrm>
        </p:spPr>
        <p:txBody>
          <a:bodyPr/>
          <a:lstStyle/>
          <a:p>
            <a:r>
              <a:rPr lang="en-US" dirty="0" smtClean="0"/>
              <a:t>WHAT IS TOKENIZATION?</a:t>
            </a:r>
            <a:endParaRPr lang="en-US" dirty="0"/>
          </a:p>
        </p:txBody>
      </p:sp>
      <p:sp>
        <p:nvSpPr>
          <p:cNvPr id="3" name="Text Placeholder 2"/>
          <p:cNvSpPr>
            <a:spLocks noGrp="1"/>
          </p:cNvSpPr>
          <p:nvPr>
            <p:ph type="body" idx="1"/>
          </p:nvPr>
        </p:nvSpPr>
        <p:spPr>
          <a:xfrm>
            <a:off x="959619" y="1013041"/>
            <a:ext cx="7425275" cy="2665800"/>
          </a:xfrm>
        </p:spPr>
        <p:txBody>
          <a:bodyPr/>
          <a:lstStyle/>
          <a:p>
            <a:r>
              <a:rPr lang="en-US" dirty="0"/>
              <a:t>Tokenization is a way of separating a piece of text into smaller units called tokens. Here, tokens can be either words, characters, or </a:t>
            </a:r>
            <a:r>
              <a:rPr lang="en-US" dirty="0" smtClean="0"/>
              <a:t>sub words.</a:t>
            </a:r>
            <a:r>
              <a:rPr lang="en-US" dirty="0"/>
              <a:t> </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2" descr="Diagram&#10;&#10;Description automatically generated">
            <a:extLst>
              <a:ext uri="{FF2B5EF4-FFF2-40B4-BE49-F238E27FC236}">
                <a16:creationId xmlns="" xmlns:a16="http://schemas.microsoft.com/office/drawing/2014/main" id="{3AD25FD0-1A09-416F-A72D-586E614D0499}"/>
              </a:ext>
            </a:extLst>
          </p:cNvPr>
          <p:cNvPicPr>
            <a:picLocks noChangeAspect="1"/>
          </p:cNvPicPr>
          <p:nvPr/>
        </p:nvPicPr>
        <p:blipFill>
          <a:blip r:embed="rId2"/>
          <a:stretch>
            <a:fillRect/>
          </a:stretch>
        </p:blipFill>
        <p:spPr>
          <a:xfrm>
            <a:off x="1114211" y="1945677"/>
            <a:ext cx="6694713" cy="2667573"/>
          </a:xfrm>
          <a:prstGeom prst="rect">
            <a:avLst/>
          </a:prstGeom>
        </p:spPr>
      </p:pic>
    </p:spTree>
    <p:extLst>
      <p:ext uri="{BB962C8B-B14F-4D97-AF65-F5344CB8AC3E}">
        <p14:creationId xmlns:p14="http://schemas.microsoft.com/office/powerpoint/2010/main" val="92149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3189"/>
            <a:ext cx="6996600" cy="715800"/>
          </a:xfrm>
          <a:prstGeom prst="rect">
            <a:avLst/>
          </a:prstGeom>
        </p:spPr>
        <p:txBody>
          <a:bodyPr spcFirstLastPara="1" wrap="square" lIns="91425" tIns="91425" rIns="91425" bIns="91425" anchor="b" anchorCtr="0">
            <a:noAutofit/>
          </a:bodyPr>
          <a:lstStyle/>
          <a:p>
            <a:r>
              <a:rPr lang="en" sz="2400" b="0"/>
              <a:t>TOKENIZATION</a:t>
            </a:r>
            <a:endParaRPr lang="en-US"/>
          </a:p>
          <a:p>
            <a:endParaRPr lang="e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TextBox 6">
            <a:extLst>
              <a:ext uri="{FF2B5EF4-FFF2-40B4-BE49-F238E27FC236}">
                <a16:creationId xmlns="" xmlns:a16="http://schemas.microsoft.com/office/drawing/2014/main" id="{EF893957-4323-4736-8E55-0B82AFEA6B09}"/>
              </a:ext>
            </a:extLst>
          </p:cNvPr>
          <p:cNvSpPr txBox="1"/>
          <p:nvPr/>
        </p:nvSpPr>
        <p:spPr>
          <a:xfrm>
            <a:off x="4572000" y="16573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['The', 'Project', 'Gutenberg', 'eBook'],</a:t>
            </a:r>
          </a:p>
        </p:txBody>
      </p:sp>
      <p:pic>
        <p:nvPicPr>
          <p:cNvPr id="8" name="Picture 8">
            <a:extLst>
              <a:ext uri="{FF2B5EF4-FFF2-40B4-BE49-F238E27FC236}">
                <a16:creationId xmlns="" xmlns:a16="http://schemas.microsoft.com/office/drawing/2014/main" id="{6AC12438-DD75-4D47-9A07-7A8FFC35B457}"/>
              </a:ext>
            </a:extLst>
          </p:cNvPr>
          <p:cNvPicPr>
            <a:picLocks noChangeAspect="1"/>
          </p:cNvPicPr>
          <p:nvPr/>
        </p:nvPicPr>
        <p:blipFill>
          <a:blip r:embed="rId3"/>
          <a:stretch>
            <a:fillRect/>
          </a:stretch>
        </p:blipFill>
        <p:spPr>
          <a:xfrm>
            <a:off x="571500" y="1105085"/>
            <a:ext cx="3954780" cy="2361830"/>
          </a:xfrm>
          <a:prstGeom prst="rect">
            <a:avLst/>
          </a:prstGeom>
        </p:spPr>
      </p:pic>
      <p:sp>
        <p:nvSpPr>
          <p:cNvPr id="11" name="TextBox 10">
            <a:extLst>
              <a:ext uri="{FF2B5EF4-FFF2-40B4-BE49-F238E27FC236}">
                <a16:creationId xmlns="" xmlns:a16="http://schemas.microsoft.com/office/drawing/2014/main" id="{01BB3B43-BEC1-4313-AA20-AB02F07371A7}"/>
              </a:ext>
            </a:extLst>
          </p:cNvPr>
          <p:cNvSpPr txBox="1"/>
          <p:nvPr/>
        </p:nvSpPr>
        <p:spPr>
          <a:xfrm>
            <a:off x="5661660" y="29908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['Gutenberg', 'eBook', 'of', 'The']</a:t>
            </a:r>
            <a:endParaRPr lang="en-US" dirty="0"/>
          </a:p>
        </p:txBody>
      </p:sp>
      <p:sp>
        <p:nvSpPr>
          <p:cNvPr id="12" name="TextBox 11">
            <a:extLst>
              <a:ext uri="{FF2B5EF4-FFF2-40B4-BE49-F238E27FC236}">
                <a16:creationId xmlns="" xmlns:a16="http://schemas.microsoft.com/office/drawing/2014/main" id="{C0730315-8FE2-46AF-9918-F99938C7DFBD}"/>
              </a:ext>
            </a:extLst>
          </p:cNvPr>
          <p:cNvSpPr txBox="1"/>
          <p:nvPr/>
        </p:nvSpPr>
        <p:spPr>
          <a:xfrm>
            <a:off x="5212080" y="23431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['Project', 'Gutenberg', 'eBook', 'of']</a:t>
            </a:r>
            <a:endParaRPr lang="en-US" dirty="0"/>
          </a:p>
        </p:txBody>
      </p:sp>
      <p:pic>
        <p:nvPicPr>
          <p:cNvPr id="9" name="Picture 9" descr="A picture containing timeline&#10;&#10;Description automatically generated">
            <a:extLst>
              <a:ext uri="{FF2B5EF4-FFF2-40B4-BE49-F238E27FC236}">
                <a16:creationId xmlns="" xmlns:a16="http://schemas.microsoft.com/office/drawing/2014/main" id="{662B4EB8-515A-41E7-8632-BEEF4106CD44}"/>
              </a:ext>
            </a:extLst>
          </p:cNvPr>
          <p:cNvPicPr>
            <a:picLocks noChangeAspect="1"/>
          </p:cNvPicPr>
          <p:nvPr/>
        </p:nvPicPr>
        <p:blipFill>
          <a:blip r:embed="rId4"/>
          <a:stretch>
            <a:fillRect/>
          </a:stretch>
        </p:blipFill>
        <p:spPr>
          <a:xfrm>
            <a:off x="3421380" y="-180975"/>
            <a:ext cx="6995160" cy="3943350"/>
          </a:xfrm>
          <a:prstGeom prst="rect">
            <a:avLst/>
          </a:prstGeom>
        </p:spPr>
      </p:pic>
      <p:pic>
        <p:nvPicPr>
          <p:cNvPr id="15" name="Picture 9" descr="A picture containing timeline&#10;&#10;Description automatically generated">
            <a:extLst>
              <a:ext uri="{FF2B5EF4-FFF2-40B4-BE49-F238E27FC236}">
                <a16:creationId xmlns="" xmlns:a16="http://schemas.microsoft.com/office/drawing/2014/main" id="{2A1E506A-CF94-4D0F-AAC9-8DEB17D2D300}"/>
              </a:ext>
            </a:extLst>
          </p:cNvPr>
          <p:cNvPicPr>
            <a:picLocks noChangeAspect="1"/>
          </p:cNvPicPr>
          <p:nvPr/>
        </p:nvPicPr>
        <p:blipFill>
          <a:blip r:embed="rId4"/>
          <a:stretch>
            <a:fillRect/>
          </a:stretch>
        </p:blipFill>
        <p:spPr>
          <a:xfrm>
            <a:off x="4747260" y="908685"/>
            <a:ext cx="5745480" cy="3234690"/>
          </a:xfrm>
          <a:prstGeom prst="rect">
            <a:avLst/>
          </a:prstGeom>
        </p:spPr>
      </p:pic>
    </p:spTree>
    <p:extLst>
      <p:ext uri="{BB962C8B-B14F-4D97-AF65-F5344CB8AC3E}">
        <p14:creationId xmlns:p14="http://schemas.microsoft.com/office/powerpoint/2010/main" val="4236172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3189"/>
            <a:ext cx="6996600" cy="715800"/>
          </a:xfrm>
          <a:prstGeom prst="rect">
            <a:avLst/>
          </a:prstGeom>
        </p:spPr>
        <p:txBody>
          <a:bodyPr spcFirstLastPara="1" wrap="square" lIns="91425" tIns="91425" rIns="91425" bIns="91425" anchor="b" anchorCtr="0">
            <a:noAutofit/>
          </a:bodyPr>
          <a:lstStyle/>
          <a:p>
            <a:r>
              <a:rPr lang="en" sz="2400" b="0"/>
              <a:t>TOKENIZATION</a:t>
            </a:r>
            <a:endParaRPr lang="en-US"/>
          </a:p>
          <a:p>
            <a:endParaRPr lang="e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4" name="Picture 4" descr="A picture containing text, device, gauge&#10;&#10;Description automatically generated">
            <a:extLst>
              <a:ext uri="{FF2B5EF4-FFF2-40B4-BE49-F238E27FC236}">
                <a16:creationId xmlns="" xmlns:a16="http://schemas.microsoft.com/office/drawing/2014/main" id="{A556995D-0405-4961-9DAF-0DFD5FFCCCEA}"/>
              </a:ext>
            </a:extLst>
          </p:cNvPr>
          <p:cNvPicPr>
            <a:picLocks noChangeAspect="1"/>
          </p:cNvPicPr>
          <p:nvPr/>
        </p:nvPicPr>
        <p:blipFill>
          <a:blip r:embed="rId3"/>
          <a:stretch>
            <a:fillRect/>
          </a:stretch>
        </p:blipFill>
        <p:spPr>
          <a:xfrm>
            <a:off x="601980" y="1045344"/>
            <a:ext cx="3764280" cy="1803133"/>
          </a:xfrm>
          <a:prstGeom prst="rect">
            <a:avLst/>
          </a:prstGeom>
        </p:spPr>
      </p:pic>
      <p:pic>
        <p:nvPicPr>
          <p:cNvPr id="6" name="Picture 6">
            <a:extLst>
              <a:ext uri="{FF2B5EF4-FFF2-40B4-BE49-F238E27FC236}">
                <a16:creationId xmlns="" xmlns:a16="http://schemas.microsoft.com/office/drawing/2014/main" id="{DC1B99C7-073F-43A2-BF5F-27FA117777F6}"/>
              </a:ext>
            </a:extLst>
          </p:cNvPr>
          <p:cNvPicPr>
            <a:picLocks noChangeAspect="1"/>
          </p:cNvPicPr>
          <p:nvPr/>
        </p:nvPicPr>
        <p:blipFill>
          <a:blip r:embed="rId4"/>
          <a:stretch>
            <a:fillRect/>
          </a:stretch>
        </p:blipFill>
        <p:spPr>
          <a:xfrm>
            <a:off x="3726180" y="1579245"/>
            <a:ext cx="5684520" cy="3188970"/>
          </a:xfrm>
          <a:prstGeom prst="rect">
            <a:avLst/>
          </a:prstGeom>
        </p:spPr>
      </p:pic>
    </p:spTree>
    <p:extLst>
      <p:ext uri="{BB962C8B-B14F-4D97-AF65-F5344CB8AC3E}">
        <p14:creationId xmlns:p14="http://schemas.microsoft.com/office/powerpoint/2010/main" val="4188543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998764" y="275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p>
        </p:txBody>
      </p:sp>
      <p:sp>
        <p:nvSpPr>
          <p:cNvPr id="471" name="Google Shape;471;p14"/>
          <p:cNvSpPr txBox="1"/>
          <p:nvPr/>
        </p:nvSpPr>
        <p:spPr>
          <a:xfrm>
            <a:off x="610795" y="729609"/>
            <a:ext cx="7975958" cy="3251040"/>
          </a:xfrm>
          <a:prstGeom prst="rect">
            <a:avLst/>
          </a:prstGeom>
          <a:noFill/>
          <a:ln>
            <a:noFill/>
          </a:ln>
        </p:spPr>
        <p:txBody>
          <a:bodyPr spcFirstLastPara="1" wrap="square" lIns="91425" tIns="91425" rIns="91425" bIns="91425" anchor="t" anchorCtr="0">
            <a:noAutofit/>
          </a:bodyPr>
          <a:lstStyle/>
          <a:p>
            <a:pPr>
              <a:spcBef>
                <a:spcPts val="600"/>
              </a:spcBef>
            </a:pPr>
            <a:r>
              <a:rPr lang="en" sz="1600" dirty="0">
                <a:solidFill>
                  <a:srgbClr val="28324A"/>
                </a:solidFill>
                <a:latin typeface="Source Sans Pro"/>
                <a:ea typeface="Source Sans Pro"/>
                <a:sym typeface="Source Sans Pro"/>
              </a:rPr>
              <a:t>In this </a:t>
            </a:r>
            <a:r>
              <a:rPr lang="en" sz="1600" u="sng" dirty="0">
                <a:solidFill>
                  <a:srgbClr val="28324A"/>
                </a:solidFill>
                <a:latin typeface="Source Sans Pro"/>
                <a:ea typeface="Source Sans Pro"/>
                <a:sym typeface="Source Sans Pro"/>
              </a:rPr>
              <a:t>Next word prediction project</a:t>
            </a:r>
            <a:r>
              <a:rPr lang="en" sz="1600" dirty="0">
                <a:solidFill>
                  <a:srgbClr val="28324A"/>
                </a:solidFill>
                <a:latin typeface="Source Sans Pro"/>
                <a:ea typeface="Source Sans Pro"/>
                <a:sym typeface="Source Sans Pro"/>
              </a:rPr>
              <a:t> , we try to predict the next character or word of sequence.</a:t>
            </a:r>
            <a:endParaRPr lang="en" sz="1600" dirty="0">
              <a:solidFill>
                <a:srgbClr val="28324A"/>
              </a:solidFill>
              <a:latin typeface="Source Sans Pro"/>
              <a:ea typeface="Source Sans Pro"/>
            </a:endParaRPr>
          </a:p>
          <a:p>
            <a:pPr>
              <a:spcBef>
                <a:spcPts val="600"/>
              </a:spcBef>
            </a:pPr>
            <a:r>
              <a:rPr lang="en" sz="1600" dirty="0">
                <a:solidFill>
                  <a:srgbClr val="28324A"/>
                </a:solidFill>
                <a:latin typeface="Source Sans Pro"/>
                <a:ea typeface="Source Sans Pro"/>
              </a:rPr>
              <a:t>We use deep learning models ( BI-</a:t>
            </a:r>
            <a:r>
              <a:rPr lang="en" sz="1600" dirty="0">
                <a:ea typeface="Source Sans Pro"/>
              </a:rPr>
              <a:t>LSTM ) for this project. The model will also learn how much similarity is between each word</a:t>
            </a:r>
            <a:endParaRPr lang="en" sz="1600" dirty="0">
              <a:solidFill>
                <a:srgbClr val="28324A"/>
              </a:solidFill>
              <a:latin typeface="Source Sans Pro"/>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2</a:t>
            </a:fld>
            <a:endParaRPr/>
          </a:p>
        </p:txBody>
      </p:sp>
      <p:pic>
        <p:nvPicPr>
          <p:cNvPr id="2" name="Picture 2" descr="Graphical user interface, text, application, email&#10;&#10;Description automatically generated">
            <a:extLst>
              <a:ext uri="{FF2B5EF4-FFF2-40B4-BE49-F238E27FC236}">
                <a16:creationId xmlns="" xmlns:a16="http://schemas.microsoft.com/office/drawing/2014/main" id="{C298854D-296A-4A8F-83F0-F2E97DC402F5}"/>
              </a:ext>
            </a:extLst>
          </p:cNvPr>
          <p:cNvPicPr>
            <a:picLocks noChangeAspect="1"/>
          </p:cNvPicPr>
          <p:nvPr/>
        </p:nvPicPr>
        <p:blipFill>
          <a:blip r:embed="rId3"/>
          <a:stretch>
            <a:fillRect/>
          </a:stretch>
        </p:blipFill>
        <p:spPr>
          <a:xfrm>
            <a:off x="220007" y="2275756"/>
            <a:ext cx="5523350" cy="1952485"/>
          </a:xfrm>
          <a:prstGeom prst="rect">
            <a:avLst/>
          </a:prstGeom>
        </p:spPr>
      </p:pic>
      <p:pic>
        <p:nvPicPr>
          <p:cNvPr id="6" name="Picture 4" descr="Graphical user interface, application&#10;&#10;Description automatically generated">
            <a:extLst>
              <a:ext uri="{FF2B5EF4-FFF2-40B4-BE49-F238E27FC236}">
                <a16:creationId xmlns="" xmlns:a16="http://schemas.microsoft.com/office/drawing/2014/main" id="{A0648AF3-B308-4403-85BE-0663AFD77380}"/>
              </a:ext>
            </a:extLst>
          </p:cNvPr>
          <p:cNvPicPr>
            <a:picLocks noChangeAspect="1"/>
          </p:cNvPicPr>
          <p:nvPr/>
        </p:nvPicPr>
        <p:blipFill>
          <a:blip r:embed="rId4"/>
          <a:stretch>
            <a:fillRect/>
          </a:stretch>
        </p:blipFill>
        <p:spPr>
          <a:xfrm>
            <a:off x="3356408" y="686941"/>
            <a:ext cx="7617294" cy="4297959"/>
          </a:xfrm>
          <a:prstGeom prst="rect">
            <a:avLst/>
          </a:prstGeom>
        </p:spPr>
      </p:pic>
    </p:spTree>
    <p:extLst>
      <p:ext uri="{BB962C8B-B14F-4D97-AF65-F5344CB8AC3E}">
        <p14:creationId xmlns:p14="http://schemas.microsoft.com/office/powerpoint/2010/main" val="336944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09"/>
            <a:ext cx="6996600" cy="715800"/>
          </a:xfrm>
          <a:prstGeom prst="rect">
            <a:avLst/>
          </a:prstGeom>
        </p:spPr>
        <p:txBody>
          <a:bodyPr spcFirstLastPara="1" wrap="square" lIns="91425" tIns="91425" rIns="91425" bIns="91425" anchor="b" anchorCtr="0">
            <a:noAutofit/>
          </a:bodyPr>
          <a:lstStyle/>
          <a:p>
            <a:r>
              <a:rPr lang="en" sz="2400" b="0" dirty="0"/>
              <a:t>Training part</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2" descr="Graphical user interface, text&#10;&#10;Description automatically generated">
            <a:extLst>
              <a:ext uri="{FF2B5EF4-FFF2-40B4-BE49-F238E27FC236}">
                <a16:creationId xmlns="" xmlns:a16="http://schemas.microsoft.com/office/drawing/2014/main" id="{611C7439-C10F-45D6-9FD9-7245E3FF6740}"/>
              </a:ext>
            </a:extLst>
          </p:cNvPr>
          <p:cNvPicPr>
            <a:picLocks noChangeAspect="1"/>
          </p:cNvPicPr>
          <p:nvPr/>
        </p:nvPicPr>
        <p:blipFill rotWithShape="1">
          <a:blip r:embed="rId3"/>
          <a:srcRect t="2777"/>
          <a:stretch/>
        </p:blipFill>
        <p:spPr>
          <a:xfrm>
            <a:off x="655320" y="1347537"/>
            <a:ext cx="8008620" cy="2096828"/>
          </a:xfrm>
          <a:prstGeom prst="rect">
            <a:avLst/>
          </a:prstGeom>
        </p:spPr>
      </p:pic>
    </p:spTree>
    <p:extLst>
      <p:ext uri="{BB962C8B-B14F-4D97-AF65-F5344CB8AC3E}">
        <p14:creationId xmlns:p14="http://schemas.microsoft.com/office/powerpoint/2010/main" val="5635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3" name="Picture 3" descr="Graphical user interface, text&#10;&#10;Description automatically generated">
            <a:extLst>
              <a:ext uri="{FF2B5EF4-FFF2-40B4-BE49-F238E27FC236}">
                <a16:creationId xmlns="" xmlns:a16="http://schemas.microsoft.com/office/drawing/2014/main" id="{6EBCCBB9-B7D8-4726-B1AB-46973056C0A7}"/>
              </a:ext>
            </a:extLst>
          </p:cNvPr>
          <p:cNvPicPr>
            <a:picLocks noChangeAspect="1"/>
          </p:cNvPicPr>
          <p:nvPr/>
        </p:nvPicPr>
        <p:blipFill>
          <a:blip r:embed="rId3"/>
          <a:stretch>
            <a:fillRect/>
          </a:stretch>
        </p:blipFill>
        <p:spPr>
          <a:xfrm>
            <a:off x="289560" y="306705"/>
            <a:ext cx="8305800" cy="4674870"/>
          </a:xfrm>
          <a:prstGeom prst="rect">
            <a:avLst/>
          </a:prstGeom>
        </p:spPr>
      </p:pic>
      <p:sp>
        <p:nvSpPr>
          <p:cNvPr id="469" name="Google Shape;469;p14"/>
          <p:cNvSpPr txBox="1">
            <a:spLocks noGrp="1"/>
          </p:cNvSpPr>
          <p:nvPr>
            <p:ph type="title"/>
          </p:nvPr>
        </p:nvSpPr>
        <p:spPr>
          <a:xfrm>
            <a:off x="2215243" y="482269"/>
            <a:ext cx="6996600" cy="715800"/>
          </a:xfrm>
          <a:prstGeom prst="rect">
            <a:avLst/>
          </a:prstGeom>
        </p:spPr>
        <p:txBody>
          <a:bodyPr spcFirstLastPara="1" wrap="square" lIns="91425" tIns="91425" rIns="91425" bIns="91425" anchor="b" anchorCtr="0">
            <a:noAutofit/>
          </a:bodyPr>
          <a:lstStyle/>
          <a:p>
            <a:pPr algn="l"/>
            <a:r>
              <a:rPr lang="en" sz="1800" b="0" dirty="0">
                <a:solidFill>
                  <a:srgbClr val="FF0000"/>
                </a:solidFill>
                <a:latin typeface="Arial"/>
              </a:rPr>
              <a:t>The sequential API allows you to create models layer-by-layer for most problems. It is limited in that it does not allow you to create models that share layers or have multiple inputs or outputs.</a:t>
            </a:r>
            <a:endParaRPr lang="en-US" sz="1800" b="0">
              <a:solidFill>
                <a:srgbClr val="FF0000"/>
              </a:solidFill>
              <a:latin typeface="Arial"/>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790253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1" name="Picture 11" descr="Text&#10;&#10;Description automatically generated">
            <a:extLst>
              <a:ext uri="{FF2B5EF4-FFF2-40B4-BE49-F238E27FC236}">
                <a16:creationId xmlns="" xmlns:a16="http://schemas.microsoft.com/office/drawing/2014/main" id="{90CD1D35-DB2D-47DC-AEA3-E9CD78517EB3}"/>
              </a:ext>
            </a:extLst>
          </p:cNvPr>
          <p:cNvPicPr>
            <a:picLocks noChangeAspect="1"/>
          </p:cNvPicPr>
          <p:nvPr/>
        </p:nvPicPr>
        <p:blipFill>
          <a:blip r:embed="rId3"/>
          <a:stretch>
            <a:fillRect/>
          </a:stretch>
        </p:blipFill>
        <p:spPr>
          <a:xfrm>
            <a:off x="552536" y="0"/>
            <a:ext cx="7810500" cy="4377690"/>
          </a:xfrm>
          <a:prstGeom prst="rect">
            <a:avLst/>
          </a:prstGeom>
        </p:spPr>
      </p:pic>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469;p14">
            <a:extLst>
              <a:ext uri="{FF2B5EF4-FFF2-40B4-BE49-F238E27FC236}">
                <a16:creationId xmlns="" xmlns:a16="http://schemas.microsoft.com/office/drawing/2014/main" id="{AC4447CD-15F5-40EE-A434-21CB0A593977}"/>
              </a:ext>
            </a:extLst>
          </p:cNvPr>
          <p:cNvSpPr txBox="1">
            <a:spLocks/>
          </p:cNvSpPr>
          <p:nvPr/>
        </p:nvSpPr>
        <p:spPr>
          <a:xfrm>
            <a:off x="401683" y="23080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1400" dirty="0">
                <a:solidFill>
                  <a:srgbClr val="FF0000"/>
                </a:solidFill>
                <a:latin typeface="Arial"/>
              </a:rPr>
              <a:t>Embedding layer enables us to convert each word into a fixed length vector of defined size.</a:t>
            </a:r>
            <a:endParaRPr lang="en-US" sz="1400" dirty="0">
              <a:solidFill>
                <a:srgbClr val="FF0000"/>
              </a:solidFill>
              <a:latin typeface="Arial"/>
            </a:endParaRPr>
          </a:p>
        </p:txBody>
      </p:sp>
      <p:sp>
        <p:nvSpPr>
          <p:cNvPr id="10" name="Google Shape;469;p14">
            <a:extLst>
              <a:ext uri="{FF2B5EF4-FFF2-40B4-BE49-F238E27FC236}">
                <a16:creationId xmlns="" xmlns:a16="http://schemas.microsoft.com/office/drawing/2014/main" id="{558E3250-710D-469C-AE61-3785CC27B2D9}"/>
              </a:ext>
            </a:extLst>
          </p:cNvPr>
          <p:cNvSpPr txBox="1">
            <a:spLocks/>
          </p:cNvSpPr>
          <p:nvPr/>
        </p:nvSpPr>
        <p:spPr>
          <a:xfrm>
            <a:off x="206257" y="3446449"/>
            <a:ext cx="8350518"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400" dirty="0" smtClean="0">
                <a:solidFill>
                  <a:srgbClr val="FF0000"/>
                </a:solidFill>
                <a:latin typeface="Arial"/>
              </a:rPr>
              <a:t>The dense layer performs the matrix multiplication. The values used in the matrix are actually parameters that can be trained and updated with the help of back propagation</a:t>
            </a:r>
            <a:endParaRPr lang="en-US" sz="1400" dirty="0">
              <a:solidFill>
                <a:srgbClr val="FF0000"/>
              </a:solidFill>
              <a:latin typeface="Arial"/>
            </a:endParaRPr>
          </a:p>
        </p:txBody>
      </p:sp>
    </p:spTree>
    <p:extLst>
      <p:ext uri="{BB962C8B-B14F-4D97-AF65-F5344CB8AC3E}">
        <p14:creationId xmlns:p14="http://schemas.microsoft.com/office/powerpoint/2010/main" val="375362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Picture 11" descr="Text&#10;&#10;Description automatically generated">
            <a:extLst>
              <a:ext uri="{FF2B5EF4-FFF2-40B4-BE49-F238E27FC236}">
                <a16:creationId xmlns="" xmlns:a16="http://schemas.microsoft.com/office/drawing/2014/main" id="{90CD1D35-DB2D-47DC-AEA3-E9CD78517EB3}"/>
              </a:ext>
            </a:extLst>
          </p:cNvPr>
          <p:cNvPicPr>
            <a:picLocks noChangeAspect="1"/>
          </p:cNvPicPr>
          <p:nvPr/>
        </p:nvPicPr>
        <p:blipFill>
          <a:blip r:embed="rId2"/>
          <a:stretch>
            <a:fillRect/>
          </a:stretch>
        </p:blipFill>
        <p:spPr>
          <a:xfrm>
            <a:off x="531911" y="0"/>
            <a:ext cx="7810500" cy="4377690"/>
          </a:xfrm>
          <a:prstGeom prst="rect">
            <a:avLst/>
          </a:prstGeom>
        </p:spPr>
      </p:pic>
      <p:sp>
        <p:nvSpPr>
          <p:cNvPr id="8" name="TextBox 7"/>
          <p:cNvSpPr txBox="1"/>
          <p:nvPr/>
        </p:nvSpPr>
        <p:spPr>
          <a:xfrm>
            <a:off x="531911" y="3451345"/>
            <a:ext cx="3786614" cy="307777"/>
          </a:xfrm>
          <a:prstGeom prst="rect">
            <a:avLst/>
          </a:prstGeom>
          <a:noFill/>
        </p:spPr>
        <p:txBody>
          <a:bodyPr wrap="none" rtlCol="0">
            <a:spAutoFit/>
          </a:bodyPr>
          <a:lstStyle/>
          <a:p>
            <a:r>
              <a:rPr lang="en-US" dirty="0" smtClean="0">
                <a:solidFill>
                  <a:srgbClr val="FF0000"/>
                </a:solidFill>
              </a:rPr>
              <a:t>This layer has the activation function </a:t>
            </a:r>
            <a:r>
              <a:rPr lang="en-US" dirty="0" err="1" smtClean="0">
                <a:solidFill>
                  <a:srgbClr val="FF0000"/>
                </a:solidFill>
              </a:rPr>
              <a:t>Softmax</a:t>
            </a:r>
            <a:endParaRPr lang="en-US" dirty="0">
              <a:solidFill>
                <a:srgbClr val="FF0000"/>
              </a:solidFill>
            </a:endParaRPr>
          </a:p>
        </p:txBody>
      </p:sp>
      <p:pic>
        <p:nvPicPr>
          <p:cNvPr id="3074" name="Picture 2" descr="Softmax Activation Function Explained | by Dario Radečić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063" y="2994178"/>
            <a:ext cx="2326366" cy="119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25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2" name="Picture 2" descr="Text&#10;&#10;Description automatically generated">
            <a:extLst>
              <a:ext uri="{FF2B5EF4-FFF2-40B4-BE49-F238E27FC236}">
                <a16:creationId xmlns="" xmlns:a16="http://schemas.microsoft.com/office/drawing/2014/main" id="{BA157D5A-C79A-41F3-A667-02DE98965B2E}"/>
              </a:ext>
            </a:extLst>
          </p:cNvPr>
          <p:cNvPicPr>
            <a:picLocks noChangeAspect="1"/>
          </p:cNvPicPr>
          <p:nvPr/>
        </p:nvPicPr>
        <p:blipFill>
          <a:blip r:embed="rId3"/>
          <a:stretch>
            <a:fillRect/>
          </a:stretch>
        </p:blipFill>
        <p:spPr>
          <a:xfrm>
            <a:off x="563880" y="93345"/>
            <a:ext cx="7962900" cy="4484370"/>
          </a:xfrm>
          <a:prstGeom prst="rect">
            <a:avLst/>
          </a:prstGeom>
        </p:spPr>
      </p:pic>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TextBox 2"/>
          <p:cNvSpPr txBox="1"/>
          <p:nvPr/>
        </p:nvSpPr>
        <p:spPr>
          <a:xfrm>
            <a:off x="563880" y="3410094"/>
            <a:ext cx="2930610" cy="307777"/>
          </a:xfrm>
          <a:prstGeom prst="rect">
            <a:avLst/>
          </a:prstGeom>
          <a:noFill/>
        </p:spPr>
        <p:txBody>
          <a:bodyPr wrap="none" rtlCol="0">
            <a:spAutoFit/>
          </a:bodyPr>
          <a:lstStyle/>
          <a:p>
            <a:r>
              <a:rPr lang="en-US" dirty="0" smtClean="0">
                <a:solidFill>
                  <a:srgbClr val="FF0000"/>
                </a:solidFill>
              </a:rPr>
              <a:t>Adam Optimizer with learning rate.</a:t>
            </a:r>
            <a:endParaRPr lang="en-US" dirty="0">
              <a:solidFill>
                <a:srgbClr val="FF0000"/>
              </a:solidFill>
            </a:endParaRPr>
          </a:p>
        </p:txBody>
      </p:sp>
      <p:pic>
        <p:nvPicPr>
          <p:cNvPr id="7" name="Picture 6"/>
          <p:cNvPicPr>
            <a:picLocks noChangeAspect="1"/>
          </p:cNvPicPr>
          <p:nvPr/>
        </p:nvPicPr>
        <p:blipFill>
          <a:blip r:embed="rId4"/>
          <a:stretch>
            <a:fillRect/>
          </a:stretch>
        </p:blipFill>
        <p:spPr>
          <a:xfrm>
            <a:off x="5859459" y="3717871"/>
            <a:ext cx="2667321" cy="509117"/>
          </a:xfrm>
          <a:prstGeom prst="rect">
            <a:avLst/>
          </a:prstGeom>
        </p:spPr>
      </p:pic>
      <p:cxnSp>
        <p:nvCxnSpPr>
          <p:cNvPr id="9" name="Straight Arrow Connector 8"/>
          <p:cNvCxnSpPr/>
          <p:nvPr/>
        </p:nvCxnSpPr>
        <p:spPr>
          <a:xfrm flipH="1" flipV="1">
            <a:off x="1540042" y="2335530"/>
            <a:ext cx="206323" cy="943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flipV="1">
            <a:off x="7019567" y="2750075"/>
            <a:ext cx="123753"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162586" y="1134406"/>
            <a:ext cx="171880" cy="14369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563880" y="611186"/>
            <a:ext cx="6918882" cy="523220"/>
          </a:xfrm>
          <a:prstGeom prst="rect">
            <a:avLst/>
          </a:prstGeom>
          <a:noFill/>
        </p:spPr>
        <p:txBody>
          <a:bodyPr wrap="none" rtlCol="0">
            <a:spAutoFit/>
          </a:bodyPr>
          <a:lstStyle/>
          <a:p>
            <a:r>
              <a:rPr lang="en-US" dirty="0">
                <a:solidFill>
                  <a:srgbClr val="FF0000"/>
                </a:solidFill>
              </a:rPr>
              <a:t>Loss Function</a:t>
            </a:r>
          </a:p>
          <a:p>
            <a:r>
              <a:rPr lang="en-US" dirty="0" smtClean="0"/>
              <a:t>It reduces the distances between the two probability distribution predicted and actual.</a:t>
            </a:r>
            <a:endParaRPr lang="en-US" dirty="0"/>
          </a:p>
        </p:txBody>
      </p:sp>
      <p:pic>
        <p:nvPicPr>
          <p:cNvPr id="18" name="Picture 17"/>
          <p:cNvPicPr>
            <a:picLocks noChangeAspect="1"/>
          </p:cNvPicPr>
          <p:nvPr/>
        </p:nvPicPr>
        <p:blipFill>
          <a:blip r:embed="rId5"/>
          <a:stretch>
            <a:fillRect/>
          </a:stretch>
        </p:blipFill>
        <p:spPr>
          <a:xfrm>
            <a:off x="6252089" y="1072529"/>
            <a:ext cx="1881260" cy="810125"/>
          </a:xfrm>
          <a:prstGeom prst="rect">
            <a:avLst/>
          </a:prstGeom>
        </p:spPr>
      </p:pic>
    </p:spTree>
    <p:extLst>
      <p:ext uri="{BB962C8B-B14F-4D97-AF65-F5344CB8AC3E}">
        <p14:creationId xmlns:p14="http://schemas.microsoft.com/office/powerpoint/2010/main" val="3954026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09"/>
            <a:ext cx="6996600" cy="715800"/>
          </a:xfrm>
          <a:prstGeom prst="rect">
            <a:avLst/>
          </a:prstGeom>
        </p:spPr>
        <p:txBody>
          <a:bodyPr spcFirstLastPara="1" wrap="square" lIns="91425" tIns="91425" rIns="91425" bIns="91425" anchor="b" anchorCtr="0">
            <a:noAutofit/>
          </a:bodyPr>
          <a:lstStyle/>
          <a:p>
            <a:r>
              <a:rPr lang="en" sz="2400" b="0" dirty="0"/>
              <a:t>Training part</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3" name="Picture 3" descr="Chart, line chart&#10;&#10;Description automatically generated">
            <a:extLst>
              <a:ext uri="{FF2B5EF4-FFF2-40B4-BE49-F238E27FC236}">
                <a16:creationId xmlns="" xmlns:a16="http://schemas.microsoft.com/office/drawing/2014/main" id="{B20FDE47-0A08-42BE-9A92-1C06906A6435}"/>
              </a:ext>
            </a:extLst>
          </p:cNvPr>
          <p:cNvPicPr>
            <a:picLocks noChangeAspect="1"/>
          </p:cNvPicPr>
          <p:nvPr/>
        </p:nvPicPr>
        <p:blipFill>
          <a:blip r:embed="rId3"/>
          <a:stretch>
            <a:fillRect/>
          </a:stretch>
        </p:blipFill>
        <p:spPr>
          <a:xfrm>
            <a:off x="81528" y="1542721"/>
            <a:ext cx="4494051" cy="2738745"/>
          </a:xfrm>
          <a:prstGeom prst="rect">
            <a:avLst/>
          </a:prstGeom>
        </p:spPr>
      </p:pic>
      <p:pic>
        <p:nvPicPr>
          <p:cNvPr id="2" name="Picture 3" descr="Chart, histogram&#10;&#10;Description automatically generated">
            <a:extLst>
              <a:ext uri="{FF2B5EF4-FFF2-40B4-BE49-F238E27FC236}">
                <a16:creationId xmlns="" xmlns:a16="http://schemas.microsoft.com/office/drawing/2014/main" id="{FED4312A-3B90-4097-87FF-803B1A03D9CD}"/>
              </a:ext>
            </a:extLst>
          </p:cNvPr>
          <p:cNvPicPr>
            <a:picLocks noChangeAspect="1"/>
          </p:cNvPicPr>
          <p:nvPr/>
        </p:nvPicPr>
        <p:blipFill>
          <a:blip r:embed="rId4"/>
          <a:stretch>
            <a:fillRect/>
          </a:stretch>
        </p:blipFill>
        <p:spPr>
          <a:xfrm>
            <a:off x="4732020" y="1545751"/>
            <a:ext cx="4221480" cy="2623498"/>
          </a:xfrm>
          <a:prstGeom prst="rect">
            <a:avLst/>
          </a:prstGeom>
        </p:spPr>
      </p:pic>
      <p:sp>
        <p:nvSpPr>
          <p:cNvPr id="4" name="Google Shape;469;p14">
            <a:extLst>
              <a:ext uri="{FF2B5EF4-FFF2-40B4-BE49-F238E27FC236}">
                <a16:creationId xmlns="" xmlns:a16="http://schemas.microsoft.com/office/drawing/2014/main" id="{80DBACAE-6F57-4F69-98AB-84235EFFA601}"/>
              </a:ext>
            </a:extLst>
          </p:cNvPr>
          <p:cNvSpPr txBox="1">
            <a:spLocks/>
          </p:cNvSpPr>
          <p:nvPr/>
        </p:nvSpPr>
        <p:spPr>
          <a:xfrm>
            <a:off x="-1068977" y="82516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2400" b="0" dirty="0"/>
              <a:t>Accuracy</a:t>
            </a:r>
            <a:endParaRPr lang="en-US" dirty="0"/>
          </a:p>
        </p:txBody>
      </p:sp>
      <p:sp>
        <p:nvSpPr>
          <p:cNvPr id="5" name="Google Shape;469;p14">
            <a:extLst>
              <a:ext uri="{FF2B5EF4-FFF2-40B4-BE49-F238E27FC236}">
                <a16:creationId xmlns="" xmlns:a16="http://schemas.microsoft.com/office/drawing/2014/main" id="{FA5090CE-CE3C-45AD-BA7D-2E80E19FF2E7}"/>
              </a:ext>
            </a:extLst>
          </p:cNvPr>
          <p:cNvSpPr txBox="1">
            <a:spLocks/>
          </p:cNvSpPr>
          <p:nvPr/>
        </p:nvSpPr>
        <p:spPr>
          <a:xfrm>
            <a:off x="3343003" y="87088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2400" b="0" dirty="0"/>
              <a:t>Loss</a:t>
            </a:r>
          </a:p>
        </p:txBody>
      </p:sp>
    </p:spTree>
    <p:extLst>
      <p:ext uri="{BB962C8B-B14F-4D97-AF65-F5344CB8AC3E}">
        <p14:creationId xmlns:p14="http://schemas.microsoft.com/office/powerpoint/2010/main" val="375925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1" name="Google Shape;601;p2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TextBox 1">
            <a:extLst>
              <a:ext uri="{FF2B5EF4-FFF2-40B4-BE49-F238E27FC236}">
                <a16:creationId xmlns="" xmlns:a16="http://schemas.microsoft.com/office/drawing/2014/main" id="{C5F6ACF4-1E5E-4172-A9D0-AC6B2DD28A38}"/>
              </a:ext>
            </a:extLst>
          </p:cNvPr>
          <p:cNvSpPr txBox="1"/>
          <p:nvPr/>
        </p:nvSpPr>
        <p:spPr>
          <a:xfrm>
            <a:off x="261257" y="15593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latin typeface="Oswald"/>
              </a:rPr>
              <a:t>Progress till now</a:t>
            </a:r>
          </a:p>
        </p:txBody>
      </p:sp>
      <p:sp>
        <p:nvSpPr>
          <p:cNvPr id="3" name="TextBox 2">
            <a:extLst>
              <a:ext uri="{FF2B5EF4-FFF2-40B4-BE49-F238E27FC236}">
                <a16:creationId xmlns="" xmlns:a16="http://schemas.microsoft.com/office/drawing/2014/main" id="{D3FF1A6A-7787-4198-B421-0B70402CB69F}"/>
              </a:ext>
            </a:extLst>
          </p:cNvPr>
          <p:cNvSpPr txBox="1"/>
          <p:nvPr/>
        </p:nvSpPr>
        <p:spPr>
          <a:xfrm>
            <a:off x="257175" y="2388053"/>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Backend :</a:t>
            </a:r>
          </a:p>
          <a:p>
            <a:endParaRPr lang="en-US" sz="2000" dirty="0">
              <a:solidFill>
                <a:schemeClr val="bg1"/>
              </a:solidFill>
            </a:endParaRPr>
          </a:p>
          <a:p>
            <a:r>
              <a:rPr lang="en-US" sz="2000">
                <a:solidFill>
                  <a:schemeClr val="bg1"/>
                </a:solidFill>
              </a:rPr>
              <a:t>Frontend :</a:t>
            </a:r>
            <a:endParaRPr lang="en-US" sz="2000" dirty="0">
              <a:solidFill>
                <a:schemeClr val="bg1"/>
              </a:solidFill>
            </a:endParaRPr>
          </a:p>
        </p:txBody>
      </p:sp>
      <p:sp>
        <p:nvSpPr>
          <p:cNvPr id="4" name="TextBox 3">
            <a:extLst>
              <a:ext uri="{FF2B5EF4-FFF2-40B4-BE49-F238E27FC236}">
                <a16:creationId xmlns="" xmlns:a16="http://schemas.microsoft.com/office/drawing/2014/main" id="{79E16D94-4974-437C-8491-AF492FBA4068}"/>
              </a:ext>
            </a:extLst>
          </p:cNvPr>
          <p:cNvSpPr txBox="1"/>
          <p:nvPr/>
        </p:nvSpPr>
        <p:spPr>
          <a:xfrm>
            <a:off x="228600" y="2286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latin typeface="Oswald"/>
              </a:rPr>
              <a:t>OUTPUT :</a:t>
            </a:r>
          </a:p>
        </p:txBody>
      </p:sp>
      <p:pic>
        <p:nvPicPr>
          <p:cNvPr id="5" name="Picture 5">
            <a:extLst>
              <a:ext uri="{FF2B5EF4-FFF2-40B4-BE49-F238E27FC236}">
                <a16:creationId xmlns="" xmlns:a16="http://schemas.microsoft.com/office/drawing/2014/main" id="{957AF928-20A0-4CBC-BCCD-22669187EFA1}"/>
              </a:ext>
            </a:extLst>
          </p:cNvPr>
          <p:cNvPicPr>
            <a:picLocks noChangeAspect="1"/>
          </p:cNvPicPr>
          <p:nvPr/>
        </p:nvPicPr>
        <p:blipFill>
          <a:blip r:embed="rId3"/>
          <a:stretch>
            <a:fillRect/>
          </a:stretch>
        </p:blipFill>
        <p:spPr>
          <a:xfrm>
            <a:off x="792480" y="-5715"/>
            <a:ext cx="8526780" cy="4781550"/>
          </a:xfrm>
          <a:prstGeom prst="rect">
            <a:avLst/>
          </a:prstGeom>
        </p:spPr>
      </p:pic>
    </p:spTree>
    <p:extLst>
      <p:ext uri="{BB962C8B-B14F-4D97-AF65-F5344CB8AC3E}">
        <p14:creationId xmlns:p14="http://schemas.microsoft.com/office/powerpoint/2010/main" val="1081976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1" name="Google Shape;601;p2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TextBox 1">
            <a:extLst>
              <a:ext uri="{FF2B5EF4-FFF2-40B4-BE49-F238E27FC236}">
                <a16:creationId xmlns="" xmlns:a16="http://schemas.microsoft.com/office/drawing/2014/main" id="{C5F6ACF4-1E5E-4172-A9D0-AC6B2DD28A38}"/>
              </a:ext>
            </a:extLst>
          </p:cNvPr>
          <p:cNvSpPr txBox="1"/>
          <p:nvPr/>
        </p:nvSpPr>
        <p:spPr>
          <a:xfrm>
            <a:off x="261257" y="15593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latin typeface="Oswald"/>
              </a:rPr>
              <a:t>Progress till now</a:t>
            </a:r>
          </a:p>
        </p:txBody>
      </p:sp>
      <p:sp>
        <p:nvSpPr>
          <p:cNvPr id="3" name="TextBox 2">
            <a:extLst>
              <a:ext uri="{FF2B5EF4-FFF2-40B4-BE49-F238E27FC236}">
                <a16:creationId xmlns="" xmlns:a16="http://schemas.microsoft.com/office/drawing/2014/main" id="{D3FF1A6A-7787-4198-B421-0B70402CB69F}"/>
              </a:ext>
            </a:extLst>
          </p:cNvPr>
          <p:cNvSpPr txBox="1"/>
          <p:nvPr/>
        </p:nvSpPr>
        <p:spPr>
          <a:xfrm>
            <a:off x="257175" y="2388053"/>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Backend :</a:t>
            </a:r>
          </a:p>
          <a:p>
            <a:endParaRPr lang="en-US" sz="2000" dirty="0">
              <a:solidFill>
                <a:schemeClr val="bg1"/>
              </a:solidFill>
            </a:endParaRPr>
          </a:p>
          <a:p>
            <a:r>
              <a:rPr lang="en-US" sz="2000">
                <a:solidFill>
                  <a:schemeClr val="bg1"/>
                </a:solidFill>
              </a:rPr>
              <a:t>Frontend :</a:t>
            </a:r>
            <a:endParaRPr lang="en-US" sz="2000" dirty="0">
              <a:solidFill>
                <a:schemeClr val="bg1"/>
              </a:solidFill>
            </a:endParaRPr>
          </a:p>
        </p:txBody>
      </p:sp>
      <p:sp>
        <p:nvSpPr>
          <p:cNvPr id="4" name="TextBox 3">
            <a:extLst>
              <a:ext uri="{FF2B5EF4-FFF2-40B4-BE49-F238E27FC236}">
                <a16:creationId xmlns="" xmlns:a16="http://schemas.microsoft.com/office/drawing/2014/main" id="{79E16D94-4974-437C-8491-AF492FBA4068}"/>
              </a:ext>
            </a:extLst>
          </p:cNvPr>
          <p:cNvSpPr txBox="1"/>
          <p:nvPr/>
        </p:nvSpPr>
        <p:spPr>
          <a:xfrm>
            <a:off x="228600" y="2286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latin typeface="Oswald"/>
              </a:rPr>
              <a:t>OUTPUT :</a:t>
            </a:r>
          </a:p>
        </p:txBody>
      </p:sp>
      <p:pic>
        <p:nvPicPr>
          <p:cNvPr id="6" name="Picture 6">
            <a:extLst>
              <a:ext uri="{FF2B5EF4-FFF2-40B4-BE49-F238E27FC236}">
                <a16:creationId xmlns="" xmlns:a16="http://schemas.microsoft.com/office/drawing/2014/main" id="{321068B6-C376-4586-9176-1BC113800433}"/>
              </a:ext>
            </a:extLst>
          </p:cNvPr>
          <p:cNvPicPr>
            <a:picLocks noChangeAspect="1"/>
          </p:cNvPicPr>
          <p:nvPr/>
        </p:nvPicPr>
        <p:blipFill>
          <a:blip r:embed="rId3"/>
          <a:stretch>
            <a:fillRect/>
          </a:stretch>
        </p:blipFill>
        <p:spPr>
          <a:xfrm>
            <a:off x="441960" y="230505"/>
            <a:ext cx="8252460" cy="4629150"/>
          </a:xfrm>
          <a:prstGeom prst="rect">
            <a:avLst/>
          </a:prstGeom>
        </p:spPr>
      </p:pic>
    </p:spTree>
    <p:extLst>
      <p:ext uri="{BB962C8B-B14F-4D97-AF65-F5344CB8AC3E}">
        <p14:creationId xmlns:p14="http://schemas.microsoft.com/office/powerpoint/2010/main" val="1586445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r>
              <a:rPr lang="en" sz="3600">
                <a:solidFill>
                  <a:srgbClr val="28324A"/>
                </a:solidFill>
              </a:rPr>
              <a:t>THE END</a:t>
            </a:r>
            <a:endParaRPr sz="3600">
              <a:solidFill>
                <a:srgbClr val="28324A"/>
              </a:solidFill>
            </a:endParaRPr>
          </a:p>
          <a:p>
            <a:pPr marL="0" lvl="0" indent="0" algn="ctr" rtl="0">
              <a:spcBef>
                <a:spcPts val="0"/>
              </a:spcBef>
              <a:spcAft>
                <a:spcPts val="0"/>
              </a:spcAft>
              <a:buNone/>
            </a:pPr>
            <a:endParaRPr lang="en" sz="3600" b="0" dirty="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340" y="-78402"/>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p>
        </p:txBody>
      </p:sp>
      <p:sp>
        <p:nvSpPr>
          <p:cNvPr id="471" name="Google Shape;471;p14"/>
          <p:cNvSpPr txBox="1"/>
          <p:nvPr/>
        </p:nvSpPr>
        <p:spPr>
          <a:xfrm>
            <a:off x="1138752" y="604269"/>
            <a:ext cx="6988080" cy="3251040"/>
          </a:xfrm>
          <a:prstGeom prst="rect">
            <a:avLst/>
          </a:prstGeom>
          <a:noFill/>
          <a:ln>
            <a:noFill/>
          </a:ln>
        </p:spPr>
        <p:txBody>
          <a:bodyPr spcFirstLastPara="1" wrap="square" lIns="91425" tIns="91425" rIns="91425" bIns="91425" anchor="t" anchorCtr="0">
            <a:noAutofit/>
          </a:bodyPr>
          <a:lstStyle/>
          <a:p>
            <a:pPr marL="285750" indent="-285750">
              <a:spcBef>
                <a:spcPts val="600"/>
              </a:spcBef>
              <a:buChar char="•"/>
            </a:pPr>
            <a:r>
              <a:rPr lang="en" sz="1800" dirty="0">
                <a:ea typeface="Source Sans Pro"/>
                <a:sym typeface="Source Sans Pro"/>
              </a:rPr>
              <a:t>The prime objective of this project is to minimize</a:t>
            </a:r>
            <a:r>
              <a:rPr lang="en" sz="1800" dirty="0">
                <a:ea typeface="Source Sans Pro"/>
              </a:rPr>
              <a:t> keystrokes which saves time while typing.</a:t>
            </a:r>
          </a:p>
          <a:p>
            <a:pPr marL="285750" indent="-285750">
              <a:spcBef>
                <a:spcPts val="600"/>
              </a:spcBef>
              <a:buChar char="•"/>
            </a:pPr>
            <a:endParaRPr lang="en" sz="1800" dirty="0">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2" descr="Graphical user interface, text, application, email&#10;&#10;Description automatically generated">
            <a:extLst>
              <a:ext uri="{FF2B5EF4-FFF2-40B4-BE49-F238E27FC236}">
                <a16:creationId xmlns="" xmlns:a16="http://schemas.microsoft.com/office/drawing/2014/main" id="{313ADC58-EC47-465A-BE88-A7E59BF48F8E}"/>
              </a:ext>
            </a:extLst>
          </p:cNvPr>
          <p:cNvPicPr>
            <a:picLocks noChangeAspect="1"/>
          </p:cNvPicPr>
          <p:nvPr/>
        </p:nvPicPr>
        <p:blipFill>
          <a:blip r:embed="rId3"/>
          <a:stretch>
            <a:fillRect/>
          </a:stretch>
        </p:blipFill>
        <p:spPr>
          <a:xfrm>
            <a:off x="1707676" y="1194605"/>
            <a:ext cx="5728649" cy="3240491"/>
          </a:xfrm>
          <a:prstGeom prst="rect">
            <a:avLst/>
          </a:prstGeom>
        </p:spPr>
      </p:pic>
    </p:spTree>
    <p:extLst>
      <p:ext uri="{BB962C8B-B14F-4D97-AF65-F5344CB8AC3E}">
        <p14:creationId xmlns:p14="http://schemas.microsoft.com/office/powerpoint/2010/main" val="157575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C5038A18-AC94-4605-B094-8492D09E21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6" name="TextBox 5">
            <a:extLst>
              <a:ext uri="{FF2B5EF4-FFF2-40B4-BE49-F238E27FC236}">
                <a16:creationId xmlns="" xmlns:a16="http://schemas.microsoft.com/office/drawing/2014/main" id="{5A3307DC-11D2-4181-B1C1-73CA488B094A}"/>
              </a:ext>
            </a:extLst>
          </p:cNvPr>
          <p:cNvSpPr txBox="1"/>
          <p:nvPr/>
        </p:nvSpPr>
        <p:spPr>
          <a:xfrm>
            <a:off x="1028700" y="506730"/>
            <a:ext cx="70866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dirty="0">
                <a:solidFill>
                  <a:srgbClr val="28324A"/>
                </a:solidFill>
              </a:rPr>
              <a:t> Students who are still working on their language skills can take its help.​​</a:t>
            </a:r>
          </a:p>
          <a:p>
            <a:pPr>
              <a:buChar char="•"/>
            </a:pPr>
            <a:endParaRPr lang="en-US" sz="1600" dirty="0">
              <a:solidFill>
                <a:srgbClr val="28324A"/>
              </a:solidFill>
            </a:endParaRPr>
          </a:p>
          <a:p>
            <a:pPr>
              <a:buChar char="•"/>
            </a:pPr>
            <a:endParaRPr lang="en-US" sz="1600" dirty="0">
              <a:solidFill>
                <a:srgbClr val="28324A"/>
              </a:solidFill>
            </a:endParaRPr>
          </a:p>
          <a:p>
            <a:pPr>
              <a:buChar char="•"/>
            </a:pPr>
            <a:r>
              <a:rPr lang="en-US" sz="1600" dirty="0">
                <a:solidFill>
                  <a:srgbClr val="28324A"/>
                </a:solidFill>
              </a:rPr>
              <a:t> We can make a system that can generates its own story from scratch by the help of this project</a:t>
            </a:r>
          </a:p>
        </p:txBody>
      </p:sp>
      <p:pic>
        <p:nvPicPr>
          <p:cNvPr id="8" name="Picture 8" descr="A picture containing graphical user interface&#10;&#10;Description automatically generated">
            <a:extLst>
              <a:ext uri="{FF2B5EF4-FFF2-40B4-BE49-F238E27FC236}">
                <a16:creationId xmlns="" xmlns:a16="http://schemas.microsoft.com/office/drawing/2014/main" id="{7730A0DA-5C8E-40C7-A454-9FC533E72628}"/>
              </a:ext>
            </a:extLst>
          </p:cNvPr>
          <p:cNvPicPr>
            <a:picLocks noChangeAspect="1"/>
          </p:cNvPicPr>
          <p:nvPr/>
        </p:nvPicPr>
        <p:blipFill rotWithShape="1">
          <a:blip r:embed="rId2"/>
          <a:srcRect b="22365"/>
          <a:stretch/>
        </p:blipFill>
        <p:spPr>
          <a:xfrm>
            <a:off x="2475363" y="1586980"/>
            <a:ext cx="8151125" cy="3555446"/>
          </a:xfrm>
          <a:prstGeom prst="rect">
            <a:avLst/>
          </a:prstGeom>
        </p:spPr>
      </p:pic>
    </p:spTree>
    <p:extLst>
      <p:ext uri="{BB962C8B-B14F-4D97-AF65-F5344CB8AC3E}">
        <p14:creationId xmlns:p14="http://schemas.microsoft.com/office/powerpoint/2010/main" val="135374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353130" y="1644310"/>
            <a:ext cx="7226160" cy="1205520"/>
          </a:xfrm>
          <a:prstGeom prst="rect">
            <a:avLst/>
          </a:prstGeom>
        </p:spPr>
        <p:txBody>
          <a:bodyPr spcFirstLastPara="1" wrap="square" lIns="91425" tIns="91425" rIns="91425" bIns="91425" anchor="b" anchorCtr="0">
            <a:noAutofit/>
          </a:bodyPr>
          <a:lstStyle/>
          <a:p>
            <a:pPr algn="l"/>
            <a:r>
              <a:rPr lang="en" sz="3600" dirty="0">
                <a:solidFill>
                  <a:schemeClr val="bg2"/>
                </a:solidFill>
              </a:rPr>
              <a:t>Tools a</a:t>
            </a:r>
            <a:br>
              <a:rPr lang="en" sz="3600" dirty="0">
                <a:solidFill>
                  <a:schemeClr val="bg2"/>
                </a:solidFill>
              </a:rPr>
            </a:br>
            <a:r>
              <a:rPr lang="en" sz="3600" dirty="0">
                <a:solidFill>
                  <a:schemeClr val="bg2"/>
                </a:solidFill>
              </a:rPr>
              <a:t>&amp; Libraries used</a:t>
            </a:r>
            <a:endParaRPr lang="en-US">
              <a:solidFill>
                <a:schemeClr val="bg2"/>
              </a:solidFill>
            </a:endParaRP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2" descr="Diagram&#10;&#10;Description automatically generated">
            <a:extLst>
              <a:ext uri="{FF2B5EF4-FFF2-40B4-BE49-F238E27FC236}">
                <a16:creationId xmlns:a16="http://schemas.microsoft.com/office/drawing/2014/main" xmlns="" id="{A8BA8A83-D8E0-4B95-AF1B-7B225964A1AA}"/>
              </a:ext>
            </a:extLst>
          </p:cNvPr>
          <p:cNvPicPr>
            <a:picLocks noChangeAspect="1"/>
          </p:cNvPicPr>
          <p:nvPr/>
        </p:nvPicPr>
        <p:blipFill>
          <a:blip r:embed="rId3"/>
          <a:stretch>
            <a:fillRect/>
          </a:stretch>
        </p:blipFill>
        <p:spPr>
          <a:xfrm>
            <a:off x="1485900" y="207645"/>
            <a:ext cx="8587740" cy="4834890"/>
          </a:xfrm>
          <a:prstGeom prst="rect">
            <a:avLst/>
          </a:prstGeom>
        </p:spPr>
      </p:pic>
    </p:spTree>
    <p:extLst>
      <p:ext uri="{BB962C8B-B14F-4D97-AF65-F5344CB8AC3E}">
        <p14:creationId xmlns:p14="http://schemas.microsoft.com/office/powerpoint/2010/main" val="1537969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53340" y="117037"/>
            <a:ext cx="7772400" cy="1159800"/>
          </a:xfrm>
          <a:prstGeom prst="rect">
            <a:avLst/>
          </a:prstGeom>
        </p:spPr>
        <p:txBody>
          <a:bodyPr spcFirstLastPara="1" wrap="square" lIns="91425" tIns="91425" rIns="91425" bIns="91425" anchor="b" anchorCtr="0">
            <a:noAutofit/>
          </a:bodyPr>
          <a:lstStyle/>
          <a:p>
            <a:r>
              <a:rPr lang="en" sz="4400" b="0" dirty="0">
                <a:solidFill>
                  <a:schemeClr val="bg2"/>
                </a:solidFill>
              </a:rPr>
              <a:t>Why</a:t>
            </a:r>
            <a:r>
              <a:rPr lang="en" sz="4800" b="0" dirty="0">
                <a:solidFill>
                  <a:schemeClr val="bg2"/>
                </a:solidFill>
              </a:rPr>
              <a:t> we use</a:t>
            </a:r>
            <a:r>
              <a:rPr lang="en" sz="4800" b="0" dirty="0"/>
              <a:t> </a:t>
            </a:r>
            <a:r>
              <a:rPr lang="en" sz="4800" dirty="0" err="1"/>
              <a:t>Jupyter</a:t>
            </a:r>
            <a:r>
              <a:rPr lang="en" sz="4800" dirty="0"/>
              <a:t> notebook </a:t>
            </a:r>
            <a:r>
              <a:rPr lang="en" sz="4800" dirty="0">
                <a:solidFill>
                  <a:schemeClr val="bg2"/>
                </a:solidFill>
              </a:rPr>
              <a:t>?</a:t>
            </a:r>
            <a:endParaRPr lang="en-US" sz="4800" dirty="0">
              <a:solidFill>
                <a:schemeClr val="bg2"/>
              </a:solidFill>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2" descr="Logo, company name&#10;&#10;Description automatically generated">
            <a:extLst>
              <a:ext uri="{FF2B5EF4-FFF2-40B4-BE49-F238E27FC236}">
                <a16:creationId xmlns:a16="http://schemas.microsoft.com/office/drawing/2014/main" xmlns="" id="{9DBD55F9-44ED-4414-B095-BB1C558BD42E}"/>
              </a:ext>
            </a:extLst>
          </p:cNvPr>
          <p:cNvPicPr>
            <a:picLocks noChangeAspect="1"/>
          </p:cNvPicPr>
          <p:nvPr/>
        </p:nvPicPr>
        <p:blipFill>
          <a:blip r:embed="rId3"/>
          <a:stretch>
            <a:fillRect/>
          </a:stretch>
        </p:blipFill>
        <p:spPr>
          <a:xfrm>
            <a:off x="7554036" y="304340"/>
            <a:ext cx="946360" cy="1104230"/>
          </a:xfrm>
          <a:prstGeom prst="rect">
            <a:avLst/>
          </a:prstGeom>
        </p:spPr>
      </p:pic>
      <p:sp>
        <p:nvSpPr>
          <p:cNvPr id="3" name="TextBox 2">
            <a:extLst>
              <a:ext uri="{FF2B5EF4-FFF2-40B4-BE49-F238E27FC236}">
                <a16:creationId xmlns:a16="http://schemas.microsoft.com/office/drawing/2014/main" xmlns="" id="{F2241D64-CD59-4422-80CB-173A12DC58DC}"/>
              </a:ext>
            </a:extLst>
          </p:cNvPr>
          <p:cNvSpPr txBox="1"/>
          <p:nvPr/>
        </p:nvSpPr>
        <p:spPr>
          <a:xfrm>
            <a:off x="1341120" y="2213610"/>
            <a:ext cx="66065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1.  Documentation and coding together</a:t>
            </a:r>
          </a:p>
          <a:p>
            <a:endParaRPr lang="en-US" sz="1600" dirty="0"/>
          </a:p>
          <a:p>
            <a:r>
              <a:rPr lang="en-US" sz="1600" dirty="0"/>
              <a:t>2.  Jupiter notebooks can illustrate the analysis process step by step</a:t>
            </a:r>
          </a:p>
        </p:txBody>
      </p:sp>
    </p:spTree>
    <p:extLst>
      <p:ext uri="{BB962C8B-B14F-4D97-AF65-F5344CB8AC3E}">
        <p14:creationId xmlns:p14="http://schemas.microsoft.com/office/powerpoint/2010/main" val="516193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8870" y="1415963"/>
            <a:ext cx="7772400" cy="1159800"/>
          </a:xfrm>
          <a:prstGeom prst="rect">
            <a:avLst/>
          </a:prstGeom>
        </p:spPr>
        <p:txBody>
          <a:bodyPr spcFirstLastPara="1" wrap="square" lIns="91425" tIns="91425" rIns="91425" bIns="91425" anchor="b" anchorCtr="0">
            <a:noAutofit/>
          </a:bodyPr>
          <a:lstStyle/>
          <a:p>
            <a:r>
              <a:rPr lang="en" sz="4400" b="0" dirty="0">
                <a:solidFill>
                  <a:schemeClr val="bg2"/>
                </a:solidFill>
              </a:rPr>
              <a:t>Why</a:t>
            </a:r>
            <a:r>
              <a:rPr lang="en" sz="4800" b="0" dirty="0">
                <a:solidFill>
                  <a:schemeClr val="bg2"/>
                </a:solidFill>
              </a:rPr>
              <a:t> we use</a:t>
            </a:r>
            <a:r>
              <a:rPr lang="en" sz="4800" b="0" dirty="0"/>
              <a:t> </a:t>
            </a:r>
            <a:r>
              <a:rPr lang="en" sz="4800" dirty="0"/>
              <a:t>LSTM  </a:t>
            </a:r>
            <a:r>
              <a:rPr lang="en" sz="4800" b="0" dirty="0">
                <a:solidFill>
                  <a:schemeClr val="bg2"/>
                </a:solidFill>
              </a:rPr>
              <a:t>not</a:t>
            </a:r>
            <a:r>
              <a:rPr lang="en" sz="4800" dirty="0"/>
              <a:t> RNN </a:t>
            </a:r>
            <a:r>
              <a:rPr lang="en" sz="4800" dirty="0">
                <a:solidFill>
                  <a:schemeClr val="bg2"/>
                </a:solidFill>
              </a:rPr>
              <a:t>?</a:t>
            </a:r>
            <a:endParaRPr lang="en-US" sz="4800" dirty="0">
              <a:solidFill>
                <a:schemeClr val="bg2"/>
              </a:solidFill>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533214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2">
            <a:extLst>
              <a:ext uri="{FF2B5EF4-FFF2-40B4-BE49-F238E27FC236}">
                <a16:creationId xmlns:a16="http://schemas.microsoft.com/office/drawing/2014/main" xmlns="" id="{23B99425-A512-42CA-BF4F-F1DAF6A4BFE6}"/>
              </a:ext>
            </a:extLst>
          </p:cNvPr>
          <p:cNvPicPr>
            <a:picLocks noChangeAspect="1"/>
          </p:cNvPicPr>
          <p:nvPr/>
        </p:nvPicPr>
        <p:blipFill>
          <a:blip r:embed="rId3"/>
          <a:stretch>
            <a:fillRect/>
          </a:stretch>
        </p:blipFill>
        <p:spPr>
          <a:xfrm>
            <a:off x="-1417662" y="-343838"/>
            <a:ext cx="9686497" cy="5483839"/>
          </a:xfrm>
          <a:prstGeom prst="rect">
            <a:avLst/>
          </a:prstGeom>
        </p:spPr>
      </p:pic>
      <p:sp>
        <p:nvSpPr>
          <p:cNvPr id="3" name="TextBox 2">
            <a:extLst>
              <a:ext uri="{FF2B5EF4-FFF2-40B4-BE49-F238E27FC236}">
                <a16:creationId xmlns:a16="http://schemas.microsoft.com/office/drawing/2014/main" xmlns="" id="{2DD69D4B-7EC3-40F3-B6B9-653134D2519A}"/>
              </a:ext>
            </a:extLst>
          </p:cNvPr>
          <p:cNvSpPr txBox="1"/>
          <p:nvPr/>
        </p:nvSpPr>
        <p:spPr>
          <a:xfrm rot="-1380000">
            <a:off x="1106492" y="2477808"/>
            <a:ext cx="140401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Long term memory problem</a:t>
            </a:r>
            <a:endParaRPr lang="en-US"/>
          </a:p>
        </p:txBody>
      </p:sp>
      <p:sp>
        <p:nvSpPr>
          <p:cNvPr id="6" name="TextBox 1">
            <a:extLst>
              <a:ext uri="{FF2B5EF4-FFF2-40B4-BE49-F238E27FC236}">
                <a16:creationId xmlns:a16="http://schemas.microsoft.com/office/drawing/2014/main" xmlns="" id="{E34EB6C0-892B-49AD-A082-8203BB0CE475}"/>
              </a:ext>
            </a:extLst>
          </p:cNvPr>
          <p:cNvSpPr txBox="1"/>
          <p:nvPr/>
        </p:nvSpPr>
        <p:spPr>
          <a:xfrm>
            <a:off x="1379220" y="278130"/>
            <a:ext cx="653796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ea typeface="Open Sans"/>
              </a:rPr>
              <a:t>LSTM has advantage over RNN as LSTM can handle the information in </a:t>
            </a:r>
            <a:r>
              <a:rPr lang="en-US" sz="1600" b="1" dirty="0">
                <a:solidFill>
                  <a:srgbClr val="C00000"/>
                </a:solidFill>
                <a:ea typeface="Open Sans"/>
              </a:rPr>
              <a:t>memory</a:t>
            </a:r>
            <a:r>
              <a:rPr lang="en-US" sz="1600" dirty="0">
                <a:ea typeface="Open Sans"/>
              </a:rPr>
              <a:t> for the</a:t>
            </a:r>
            <a:r>
              <a:rPr lang="en-US" sz="1600" b="1" dirty="0">
                <a:solidFill>
                  <a:srgbClr val="C00000"/>
                </a:solidFill>
                <a:ea typeface="Open Sans"/>
              </a:rPr>
              <a:t> long period of time</a:t>
            </a:r>
            <a:r>
              <a:rPr lang="en-US" sz="1600" dirty="0">
                <a:ea typeface="Open Sans"/>
              </a:rPr>
              <a:t> as compare to RNN</a:t>
            </a:r>
            <a:endParaRPr lang="en-US" sz="1600"/>
          </a:p>
        </p:txBody>
      </p:sp>
      <p:sp>
        <p:nvSpPr>
          <p:cNvPr id="4" name="TextBox 3">
            <a:extLst>
              <a:ext uri="{FF2B5EF4-FFF2-40B4-BE49-F238E27FC236}">
                <a16:creationId xmlns:a16="http://schemas.microsoft.com/office/drawing/2014/main" xmlns="" id="{F56D1A3F-F113-4044-9EF6-52418F119DED}"/>
              </a:ext>
            </a:extLst>
          </p:cNvPr>
          <p:cNvSpPr txBox="1"/>
          <p:nvPr/>
        </p:nvSpPr>
        <p:spPr>
          <a:xfrm>
            <a:off x="5486400" y="1611630"/>
            <a:ext cx="2743200"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a:t>
            </a:r>
          </a:p>
          <a:p>
            <a:r>
              <a:rPr lang="en-US" dirty="0"/>
              <a:t>LSTM networks are a type of RNN that uses special units in addition to standard units. LSTM units include a '</a:t>
            </a:r>
            <a:r>
              <a:rPr lang="en-US" b="1" dirty="0">
                <a:solidFill>
                  <a:srgbClr val="C00000"/>
                </a:solidFill>
              </a:rPr>
              <a:t>memory cell</a:t>
            </a:r>
            <a:r>
              <a:rPr lang="en-US" dirty="0"/>
              <a:t>' that can maintain information in memory for long periods of time.</a:t>
            </a:r>
            <a:endParaRPr lang="en-US"/>
          </a:p>
        </p:txBody>
      </p:sp>
    </p:spTree>
    <p:extLst>
      <p:ext uri="{BB962C8B-B14F-4D97-AF65-F5344CB8AC3E}">
        <p14:creationId xmlns:p14="http://schemas.microsoft.com/office/powerpoint/2010/main" val="222075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296357"/>
            <a:ext cx="777240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9000" dirty="0"/>
              <a:t>Backend</a:t>
            </a:r>
            <a:endParaRPr lang="en-US"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416</Words>
  <Application>Microsoft Office PowerPoint</Application>
  <PresentationFormat>On-screen Show (16:9)</PresentationFormat>
  <Paragraphs>102</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Oswald</vt:lpstr>
      <vt:lpstr>Open Sans</vt:lpstr>
      <vt:lpstr>Arial</vt:lpstr>
      <vt:lpstr>Arial Black</vt:lpstr>
      <vt:lpstr>Source Sans Pro</vt:lpstr>
      <vt:lpstr>Quince template</vt:lpstr>
      <vt:lpstr>NEXT WORD PREDICTION USING BI-LSTM  </vt:lpstr>
      <vt:lpstr>INTRODUCTION</vt:lpstr>
      <vt:lpstr>OBJECTIVES</vt:lpstr>
      <vt:lpstr>PowerPoint Presentation</vt:lpstr>
      <vt:lpstr>Tools a &amp; Libraries used</vt:lpstr>
      <vt:lpstr>Why we use Jupyter notebook ?</vt:lpstr>
      <vt:lpstr>Why we use LSTM  not RNN ?</vt:lpstr>
      <vt:lpstr>PowerPoint Presentation</vt:lpstr>
      <vt:lpstr>Backend</vt:lpstr>
      <vt:lpstr>PowerPoint Presentation</vt:lpstr>
      <vt:lpstr>PowerPoint Presentation</vt:lpstr>
      <vt:lpstr>PowerPoint Presentation</vt:lpstr>
      <vt:lpstr>PowerPoint Presentation</vt:lpstr>
      <vt:lpstr>WORKFLOW</vt:lpstr>
      <vt:lpstr>WHY TO PREPROCESS OUR TEXT DATA?</vt:lpstr>
      <vt:lpstr>Preprocessing</vt:lpstr>
      <vt:lpstr>WHAT IS TOKENIZATION?</vt:lpstr>
      <vt:lpstr>TOKENIZATION </vt:lpstr>
      <vt:lpstr>TOKENIZATION </vt:lpstr>
      <vt:lpstr>Training part</vt:lpstr>
      <vt:lpstr>The sequential API allows you to create models layer-by-layer for most problems. It is limited in that it does not allow you to create models that share layers or have multiple inputs or outputs.</vt:lpstr>
      <vt:lpstr>PowerPoint Presentation</vt:lpstr>
      <vt:lpstr>PowerPoint Presentation</vt:lpstr>
      <vt:lpstr>PowerPoint Presentation</vt:lpstr>
      <vt:lpstr>Training part</vt:lpstr>
      <vt:lpstr>PowerPoint Presentation</vt:lpstr>
      <vt:lpstr>PowerPoint Presentation</vt:lpstr>
      <vt:lpstr>THE 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Using</dc:title>
  <dc:creator>abheet kumar</dc:creator>
  <cp:lastModifiedBy>abheet kumar</cp:lastModifiedBy>
  <cp:revision>613</cp:revision>
  <dcterms:modified xsi:type="dcterms:W3CDTF">2021-12-29T19:49:31Z</dcterms:modified>
</cp:coreProperties>
</file>