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x="18288000" cy="10287000"/>
  <p:notesSz cx="18288000" cy="10287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550" b="1" i="0">
                <a:solidFill>
                  <a:srgbClr val="4F5367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1" i="0">
                <a:solidFill>
                  <a:srgbClr val="4A4A45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550" b="1" i="0">
                <a:solidFill>
                  <a:srgbClr val="4F5367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rgbClr val="4A4A45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550" b="1" i="0">
                <a:solidFill>
                  <a:srgbClr val="4F5367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550" b="1" i="0">
                <a:solidFill>
                  <a:srgbClr val="4F5367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EFEC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79537" y="3399297"/>
            <a:ext cx="11809730" cy="873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550" b="1" i="0">
                <a:solidFill>
                  <a:srgbClr val="4F5367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617266" y="3268052"/>
            <a:ext cx="8073390" cy="5269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1" i="0">
                <a:solidFill>
                  <a:srgbClr val="4A4A45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5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jpg"/><Relationship Id="rId3" Type="http://schemas.openxmlformats.org/officeDocument/2006/relationships/image" Target="../media/image15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7.jp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5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jpg"/><Relationship Id="rId3" Type="http://schemas.openxmlformats.org/officeDocument/2006/relationships/image" Target="../media/image19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Relationship Id="rId4" Type="http://schemas.openxmlformats.org/officeDocument/2006/relationships/image" Target="../media/image20.jp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5.pn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1.jpg"/><Relationship Id="rId3" Type="http://schemas.openxmlformats.org/officeDocument/2006/relationships/image" Target="../media/image15.pn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2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Relationship Id="rId3" Type="http://schemas.openxmlformats.org/officeDocument/2006/relationships/image" Target="../media/image6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Relationship Id="rId3" Type="http://schemas.openxmlformats.org/officeDocument/2006/relationships/image" Target="../media/image5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Relationship Id="rId4" Type="http://schemas.openxmlformats.org/officeDocument/2006/relationships/image" Target="../media/image10.jpg"/><Relationship Id="rId5" Type="http://schemas.openxmlformats.org/officeDocument/2006/relationships/image" Target="../media/image11.png"/><Relationship Id="rId6" Type="http://schemas.openxmlformats.org/officeDocument/2006/relationships/image" Target="../media/image5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Relationship Id="rId4" Type="http://schemas.openxmlformats.org/officeDocument/2006/relationships/image" Target="../media/image13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11430000" y="0"/>
            <a:ext cx="6858000" cy="10287000"/>
            <a:chOff x="11430000" y="0"/>
            <a:chExt cx="6858000" cy="10287000"/>
          </a:xfrm>
        </p:grpSpPr>
        <p:pic>
          <p:nvPicPr>
            <p:cNvPr id="3" name="object 3">
              <a:hlinkClick r:id="rId2"/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049019" y="9686925"/>
              <a:ext cx="2152649" cy="51434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430000" y="0"/>
              <a:ext cx="6857999" cy="10286999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79537" y="3400934"/>
            <a:ext cx="6835140" cy="1749425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ts val="6900"/>
              </a:lnSpc>
            </a:pPr>
            <a:r>
              <a:rPr dirty="0" spc="-430">
                <a:solidFill>
                  <a:srgbClr val="282824"/>
                </a:solidFill>
                <a:latin typeface="Tahoma"/>
                <a:cs typeface="Tahoma"/>
              </a:rPr>
              <a:t>IoT-</a:t>
            </a:r>
            <a:r>
              <a:rPr dirty="0" spc="-365">
                <a:solidFill>
                  <a:srgbClr val="282824"/>
                </a:solidFill>
                <a:latin typeface="Tahoma"/>
                <a:cs typeface="Tahoma"/>
              </a:rPr>
              <a:t>Based</a:t>
            </a:r>
            <a:r>
              <a:rPr dirty="0" spc="-250">
                <a:solidFill>
                  <a:srgbClr val="282824"/>
                </a:solidFill>
                <a:latin typeface="Tahoma"/>
                <a:cs typeface="Tahoma"/>
              </a:rPr>
              <a:t> </a:t>
            </a:r>
            <a:r>
              <a:rPr dirty="0" spc="-210">
                <a:solidFill>
                  <a:srgbClr val="282824"/>
                </a:solidFill>
                <a:latin typeface="Tahoma"/>
                <a:cs typeface="Tahoma"/>
              </a:rPr>
              <a:t>Air</a:t>
            </a:r>
            <a:r>
              <a:rPr dirty="0" spc="-250">
                <a:solidFill>
                  <a:srgbClr val="282824"/>
                </a:solidFill>
                <a:latin typeface="Tahoma"/>
                <a:cs typeface="Tahoma"/>
              </a:rPr>
              <a:t> </a:t>
            </a:r>
            <a:r>
              <a:rPr dirty="0" spc="-280">
                <a:solidFill>
                  <a:srgbClr val="282824"/>
                </a:solidFill>
                <a:latin typeface="Tahoma"/>
                <a:cs typeface="Tahoma"/>
              </a:rPr>
              <a:t>Quality </a:t>
            </a:r>
            <a:r>
              <a:rPr dirty="0" spc="-285">
                <a:solidFill>
                  <a:srgbClr val="282824"/>
                </a:solidFill>
                <a:latin typeface="Tahoma"/>
                <a:cs typeface="Tahoma"/>
              </a:rPr>
              <a:t>Monitoring</a:t>
            </a:r>
            <a:r>
              <a:rPr dirty="0" spc="-270">
                <a:solidFill>
                  <a:srgbClr val="282824"/>
                </a:solidFill>
                <a:latin typeface="Tahoma"/>
                <a:cs typeface="Tahoma"/>
              </a:rPr>
              <a:t> </a:t>
            </a:r>
            <a:r>
              <a:rPr dirty="0" spc="-420">
                <a:solidFill>
                  <a:srgbClr val="282824"/>
                </a:solidFill>
                <a:latin typeface="Tahoma"/>
                <a:cs typeface="Tahoma"/>
              </a:rPr>
              <a:t>System</a:t>
            </a:r>
          </a:p>
        </p:txBody>
      </p:sp>
      <p:sp>
        <p:nvSpPr>
          <p:cNvPr id="6" name="object 6" descr=""/>
          <p:cNvSpPr txBox="1"/>
          <p:nvPr/>
        </p:nvSpPr>
        <p:spPr>
          <a:xfrm>
            <a:off x="979537" y="5602847"/>
            <a:ext cx="8562340" cy="113157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150">
                <a:solidFill>
                  <a:srgbClr val="4A4A45"/>
                </a:solidFill>
                <a:latin typeface="Tahoma"/>
                <a:cs typeface="Tahoma"/>
              </a:rPr>
              <a:t>Introducing</a:t>
            </a:r>
            <a:r>
              <a:rPr dirty="0" sz="2150" spc="-105">
                <a:solidFill>
                  <a:srgbClr val="4A4A45"/>
                </a:solidFill>
                <a:latin typeface="Tahoma"/>
                <a:cs typeface="Tahoma"/>
              </a:rPr>
              <a:t> </a:t>
            </a:r>
            <a:r>
              <a:rPr dirty="0" sz="2150">
                <a:solidFill>
                  <a:srgbClr val="4A4A45"/>
                </a:solidFill>
                <a:latin typeface="Tahoma"/>
                <a:cs typeface="Tahoma"/>
              </a:rPr>
              <a:t>a</a:t>
            </a:r>
            <a:r>
              <a:rPr dirty="0" sz="2150" spc="-105">
                <a:solidFill>
                  <a:srgbClr val="4A4A45"/>
                </a:solidFill>
                <a:latin typeface="Tahoma"/>
                <a:cs typeface="Tahoma"/>
              </a:rPr>
              <a:t> </a:t>
            </a:r>
            <a:r>
              <a:rPr dirty="0" sz="2150">
                <a:solidFill>
                  <a:srgbClr val="4A4A45"/>
                </a:solidFill>
                <a:latin typeface="Tahoma"/>
                <a:cs typeface="Tahoma"/>
              </a:rPr>
              <a:t>smarter</a:t>
            </a:r>
            <a:r>
              <a:rPr dirty="0" sz="2150" spc="-105">
                <a:solidFill>
                  <a:srgbClr val="4A4A45"/>
                </a:solidFill>
                <a:latin typeface="Tahoma"/>
                <a:cs typeface="Tahoma"/>
              </a:rPr>
              <a:t> </a:t>
            </a:r>
            <a:r>
              <a:rPr dirty="0" sz="2150">
                <a:solidFill>
                  <a:srgbClr val="4A4A45"/>
                </a:solidFill>
                <a:latin typeface="Tahoma"/>
                <a:cs typeface="Tahoma"/>
              </a:rPr>
              <a:t>way</a:t>
            </a:r>
            <a:r>
              <a:rPr dirty="0" sz="2150" spc="-105">
                <a:solidFill>
                  <a:srgbClr val="4A4A45"/>
                </a:solidFill>
                <a:latin typeface="Tahoma"/>
                <a:cs typeface="Tahoma"/>
              </a:rPr>
              <a:t> </a:t>
            </a:r>
            <a:r>
              <a:rPr dirty="0" sz="2150" spc="60">
                <a:solidFill>
                  <a:srgbClr val="4A4A45"/>
                </a:solidFill>
                <a:latin typeface="Tahoma"/>
                <a:cs typeface="Tahoma"/>
              </a:rPr>
              <a:t>to</a:t>
            </a:r>
            <a:r>
              <a:rPr dirty="0" sz="2150" spc="-100">
                <a:solidFill>
                  <a:srgbClr val="4A4A45"/>
                </a:solidFill>
                <a:latin typeface="Tahoma"/>
                <a:cs typeface="Tahoma"/>
              </a:rPr>
              <a:t> </a:t>
            </a:r>
            <a:r>
              <a:rPr dirty="0" sz="2150">
                <a:solidFill>
                  <a:srgbClr val="4A4A45"/>
                </a:solidFill>
                <a:latin typeface="Tahoma"/>
                <a:cs typeface="Tahoma"/>
              </a:rPr>
              <a:t>breathe</a:t>
            </a:r>
            <a:r>
              <a:rPr dirty="0" sz="2150" spc="-105">
                <a:solidFill>
                  <a:srgbClr val="4A4A45"/>
                </a:solidFill>
                <a:latin typeface="Tahoma"/>
                <a:cs typeface="Tahoma"/>
              </a:rPr>
              <a:t> </a:t>
            </a:r>
            <a:r>
              <a:rPr dirty="0" sz="2150">
                <a:solidFill>
                  <a:srgbClr val="4A4A45"/>
                </a:solidFill>
                <a:latin typeface="Tahoma"/>
                <a:cs typeface="Tahoma"/>
              </a:rPr>
              <a:t>cleaner</a:t>
            </a:r>
            <a:r>
              <a:rPr dirty="0" sz="2150" spc="-105">
                <a:solidFill>
                  <a:srgbClr val="4A4A45"/>
                </a:solidFill>
                <a:latin typeface="Tahoma"/>
                <a:cs typeface="Tahoma"/>
              </a:rPr>
              <a:t> </a:t>
            </a:r>
            <a:r>
              <a:rPr dirty="0" sz="2150">
                <a:solidFill>
                  <a:srgbClr val="4A4A45"/>
                </a:solidFill>
                <a:latin typeface="Tahoma"/>
                <a:cs typeface="Tahoma"/>
              </a:rPr>
              <a:t>air</a:t>
            </a:r>
            <a:r>
              <a:rPr dirty="0" sz="2150" spc="-105">
                <a:solidFill>
                  <a:srgbClr val="4A4A45"/>
                </a:solidFill>
                <a:latin typeface="Tahoma"/>
                <a:cs typeface="Tahoma"/>
              </a:rPr>
              <a:t> </a:t>
            </a:r>
            <a:r>
              <a:rPr dirty="0" sz="2150">
                <a:solidFill>
                  <a:srgbClr val="4A4A45"/>
                </a:solidFill>
                <a:latin typeface="Tahoma"/>
                <a:cs typeface="Tahoma"/>
              </a:rPr>
              <a:t>using</a:t>
            </a:r>
            <a:r>
              <a:rPr dirty="0" sz="2150" spc="-105">
                <a:solidFill>
                  <a:srgbClr val="4A4A45"/>
                </a:solidFill>
                <a:latin typeface="Tahoma"/>
                <a:cs typeface="Tahoma"/>
              </a:rPr>
              <a:t> </a:t>
            </a:r>
            <a:r>
              <a:rPr dirty="0" sz="2150" spc="-30">
                <a:solidFill>
                  <a:srgbClr val="4A4A45"/>
                </a:solidFill>
                <a:latin typeface="Tahoma"/>
                <a:cs typeface="Tahoma"/>
              </a:rPr>
              <a:t>IoT</a:t>
            </a:r>
            <a:r>
              <a:rPr dirty="0" sz="2150" spc="-100">
                <a:solidFill>
                  <a:srgbClr val="4A4A45"/>
                </a:solidFill>
                <a:latin typeface="Tahoma"/>
                <a:cs typeface="Tahoma"/>
              </a:rPr>
              <a:t> </a:t>
            </a:r>
            <a:r>
              <a:rPr dirty="0" sz="2150" spc="-10">
                <a:solidFill>
                  <a:srgbClr val="4A4A45"/>
                </a:solidFill>
                <a:latin typeface="Tahoma"/>
                <a:cs typeface="Tahoma"/>
              </a:rPr>
              <a:t>technology.</a:t>
            </a:r>
            <a:endParaRPr sz="21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910"/>
              </a:spcBef>
            </a:pPr>
            <a:endParaRPr sz="21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 sz="2150">
                <a:solidFill>
                  <a:srgbClr val="4A4A45"/>
                </a:solidFill>
                <a:latin typeface="Tahoma"/>
                <a:cs typeface="Tahoma"/>
              </a:rPr>
              <a:t>Presented</a:t>
            </a:r>
            <a:r>
              <a:rPr dirty="0" sz="2150" spc="-20">
                <a:solidFill>
                  <a:srgbClr val="4A4A45"/>
                </a:solidFill>
                <a:latin typeface="Tahoma"/>
                <a:cs typeface="Tahoma"/>
              </a:rPr>
              <a:t> </a:t>
            </a:r>
            <a:r>
              <a:rPr dirty="0" sz="2150">
                <a:solidFill>
                  <a:srgbClr val="4A4A45"/>
                </a:solidFill>
                <a:latin typeface="Tahoma"/>
                <a:cs typeface="Tahoma"/>
              </a:rPr>
              <a:t>by</a:t>
            </a:r>
            <a:r>
              <a:rPr dirty="0" sz="2150" spc="-15">
                <a:solidFill>
                  <a:srgbClr val="4A4A45"/>
                </a:solidFill>
                <a:latin typeface="Tahoma"/>
                <a:cs typeface="Tahoma"/>
              </a:rPr>
              <a:t> </a:t>
            </a:r>
            <a:r>
              <a:rPr dirty="0" sz="2150">
                <a:solidFill>
                  <a:srgbClr val="4A4A45"/>
                </a:solidFill>
                <a:latin typeface="Tahoma"/>
                <a:cs typeface="Tahoma"/>
              </a:rPr>
              <a:t>the</a:t>
            </a:r>
            <a:r>
              <a:rPr dirty="0" sz="2150" spc="-15">
                <a:solidFill>
                  <a:srgbClr val="4A4A45"/>
                </a:solidFill>
                <a:latin typeface="Tahoma"/>
                <a:cs typeface="Tahoma"/>
              </a:rPr>
              <a:t> </a:t>
            </a:r>
            <a:r>
              <a:rPr dirty="0" sz="2150">
                <a:solidFill>
                  <a:srgbClr val="4A4A45"/>
                </a:solidFill>
                <a:latin typeface="Tahoma"/>
                <a:cs typeface="Tahoma"/>
              </a:rPr>
              <a:t>team</a:t>
            </a:r>
            <a:r>
              <a:rPr dirty="0" sz="2150" spc="-15">
                <a:solidFill>
                  <a:srgbClr val="4A4A45"/>
                </a:solidFill>
                <a:latin typeface="Tahoma"/>
                <a:cs typeface="Tahoma"/>
              </a:rPr>
              <a:t> </a:t>
            </a:r>
            <a:r>
              <a:rPr dirty="0" sz="2150">
                <a:solidFill>
                  <a:srgbClr val="4A4A45"/>
                </a:solidFill>
                <a:latin typeface="Tahoma"/>
                <a:cs typeface="Tahoma"/>
              </a:rPr>
              <a:t>from</a:t>
            </a:r>
            <a:r>
              <a:rPr dirty="0" sz="2150" spc="-20">
                <a:solidFill>
                  <a:srgbClr val="4A4A45"/>
                </a:solidFill>
                <a:latin typeface="Tahoma"/>
                <a:cs typeface="Tahoma"/>
              </a:rPr>
              <a:t> </a:t>
            </a:r>
            <a:r>
              <a:rPr dirty="0" sz="2150">
                <a:solidFill>
                  <a:srgbClr val="4A4A45"/>
                </a:solidFill>
                <a:latin typeface="Tahoma"/>
                <a:cs typeface="Tahoma"/>
              </a:rPr>
              <a:t>Chandigarh</a:t>
            </a:r>
            <a:r>
              <a:rPr dirty="0" sz="2150" spc="-15">
                <a:solidFill>
                  <a:srgbClr val="4A4A45"/>
                </a:solidFill>
                <a:latin typeface="Tahoma"/>
                <a:cs typeface="Tahoma"/>
              </a:rPr>
              <a:t> </a:t>
            </a:r>
            <a:r>
              <a:rPr dirty="0" sz="2150">
                <a:solidFill>
                  <a:srgbClr val="4A4A45"/>
                </a:solidFill>
                <a:latin typeface="Tahoma"/>
                <a:cs typeface="Tahoma"/>
              </a:rPr>
              <a:t>University,</a:t>
            </a:r>
            <a:r>
              <a:rPr dirty="0" sz="2150" spc="-15">
                <a:solidFill>
                  <a:srgbClr val="4A4A45"/>
                </a:solidFill>
                <a:latin typeface="Tahoma"/>
                <a:cs typeface="Tahoma"/>
              </a:rPr>
              <a:t> </a:t>
            </a:r>
            <a:r>
              <a:rPr dirty="0" sz="2150" spc="114">
                <a:solidFill>
                  <a:srgbClr val="4A4A45"/>
                </a:solidFill>
                <a:latin typeface="Tahoma"/>
                <a:cs typeface="Tahoma"/>
              </a:rPr>
              <a:t>May</a:t>
            </a:r>
            <a:r>
              <a:rPr dirty="0" sz="2150" spc="-15">
                <a:solidFill>
                  <a:srgbClr val="4A4A45"/>
                </a:solidFill>
                <a:latin typeface="Tahoma"/>
                <a:cs typeface="Tahoma"/>
              </a:rPr>
              <a:t> </a:t>
            </a:r>
            <a:r>
              <a:rPr dirty="0" sz="2150" spc="-10">
                <a:solidFill>
                  <a:srgbClr val="4A4A45"/>
                </a:solidFill>
                <a:latin typeface="Tahoma"/>
                <a:cs typeface="Tahoma"/>
              </a:rPr>
              <a:t>2023.</a:t>
            </a:r>
            <a:endParaRPr sz="21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857999" cy="10286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37537" y="3531754"/>
            <a:ext cx="7442200" cy="1749425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ts val="6900"/>
              </a:lnSpc>
            </a:pPr>
            <a:r>
              <a:rPr dirty="0"/>
              <a:t>Air</a:t>
            </a:r>
            <a:r>
              <a:rPr dirty="0" spc="-30"/>
              <a:t> </a:t>
            </a:r>
            <a:r>
              <a:rPr dirty="0"/>
              <a:t>Quality</a:t>
            </a:r>
            <a:r>
              <a:rPr dirty="0" spc="-20"/>
              <a:t> </a:t>
            </a:r>
            <a:r>
              <a:rPr dirty="0" spc="-10"/>
              <a:t>Monitoring Solutions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7837537" y="5628815"/>
            <a:ext cx="9225280" cy="9207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36600"/>
              </a:lnSpc>
              <a:spcBef>
                <a:spcPts val="90"/>
              </a:spcBef>
            </a:pPr>
            <a:r>
              <a:rPr dirty="0" sz="2150">
                <a:solidFill>
                  <a:srgbClr val="5B5E70"/>
                </a:solidFill>
                <a:latin typeface="Arial MT"/>
                <a:cs typeface="Arial MT"/>
              </a:rPr>
              <a:t>This</a:t>
            </a:r>
            <a:r>
              <a:rPr dirty="0" sz="2150" spc="60">
                <a:solidFill>
                  <a:srgbClr val="5B5E70"/>
                </a:solidFill>
                <a:latin typeface="Arial MT"/>
                <a:cs typeface="Arial MT"/>
              </a:rPr>
              <a:t> </a:t>
            </a:r>
            <a:r>
              <a:rPr dirty="0" sz="2150">
                <a:solidFill>
                  <a:srgbClr val="5B5E70"/>
                </a:solidFill>
                <a:latin typeface="Arial MT"/>
                <a:cs typeface="Arial MT"/>
              </a:rPr>
              <a:t>presentation</a:t>
            </a:r>
            <a:r>
              <a:rPr dirty="0" sz="2150" spc="65">
                <a:solidFill>
                  <a:srgbClr val="5B5E70"/>
                </a:solidFill>
                <a:latin typeface="Arial MT"/>
                <a:cs typeface="Arial MT"/>
              </a:rPr>
              <a:t> </a:t>
            </a:r>
            <a:r>
              <a:rPr dirty="0" sz="2150">
                <a:solidFill>
                  <a:srgbClr val="5B5E70"/>
                </a:solidFill>
                <a:latin typeface="Arial MT"/>
                <a:cs typeface="Arial MT"/>
              </a:rPr>
              <a:t>covers</a:t>
            </a:r>
            <a:r>
              <a:rPr dirty="0" sz="2150" spc="60">
                <a:solidFill>
                  <a:srgbClr val="5B5E70"/>
                </a:solidFill>
                <a:latin typeface="Arial MT"/>
                <a:cs typeface="Arial MT"/>
              </a:rPr>
              <a:t> </a:t>
            </a:r>
            <a:r>
              <a:rPr dirty="0" sz="2150">
                <a:solidFill>
                  <a:srgbClr val="5B5E70"/>
                </a:solidFill>
                <a:latin typeface="Arial MT"/>
                <a:cs typeface="Arial MT"/>
              </a:rPr>
              <a:t>modern</a:t>
            </a:r>
            <a:r>
              <a:rPr dirty="0" sz="2150" spc="65">
                <a:solidFill>
                  <a:srgbClr val="5B5E70"/>
                </a:solidFill>
                <a:latin typeface="Arial MT"/>
                <a:cs typeface="Arial MT"/>
              </a:rPr>
              <a:t> </a:t>
            </a:r>
            <a:r>
              <a:rPr dirty="0" sz="2150">
                <a:solidFill>
                  <a:srgbClr val="5B5E70"/>
                </a:solidFill>
                <a:latin typeface="Arial MT"/>
                <a:cs typeface="Arial MT"/>
              </a:rPr>
              <a:t>air</a:t>
            </a:r>
            <a:r>
              <a:rPr dirty="0" sz="2150" spc="60">
                <a:solidFill>
                  <a:srgbClr val="5B5E70"/>
                </a:solidFill>
                <a:latin typeface="Arial MT"/>
                <a:cs typeface="Arial MT"/>
              </a:rPr>
              <a:t> </a:t>
            </a:r>
            <a:r>
              <a:rPr dirty="0" sz="2150">
                <a:solidFill>
                  <a:srgbClr val="5B5E70"/>
                </a:solidFill>
                <a:latin typeface="Arial MT"/>
                <a:cs typeface="Arial MT"/>
              </a:rPr>
              <a:t>quality</a:t>
            </a:r>
            <a:r>
              <a:rPr dirty="0" sz="2150" spc="60">
                <a:solidFill>
                  <a:srgbClr val="5B5E70"/>
                </a:solidFill>
                <a:latin typeface="Arial MT"/>
                <a:cs typeface="Arial MT"/>
              </a:rPr>
              <a:t> </a:t>
            </a:r>
            <a:r>
              <a:rPr dirty="0" sz="2150">
                <a:solidFill>
                  <a:srgbClr val="5B5E70"/>
                </a:solidFill>
                <a:latin typeface="Arial MT"/>
                <a:cs typeface="Arial MT"/>
              </a:rPr>
              <a:t>monitoring</a:t>
            </a:r>
            <a:r>
              <a:rPr dirty="0" sz="2150" spc="65">
                <a:solidFill>
                  <a:srgbClr val="5B5E70"/>
                </a:solidFill>
                <a:latin typeface="Arial MT"/>
                <a:cs typeface="Arial MT"/>
              </a:rPr>
              <a:t> </a:t>
            </a:r>
            <a:r>
              <a:rPr dirty="0" sz="2150">
                <a:solidFill>
                  <a:srgbClr val="5B5E70"/>
                </a:solidFill>
                <a:latin typeface="Arial MT"/>
                <a:cs typeface="Arial MT"/>
              </a:rPr>
              <a:t>innovations,</a:t>
            </a:r>
            <a:r>
              <a:rPr dirty="0" sz="2150" spc="60">
                <a:solidFill>
                  <a:srgbClr val="5B5E70"/>
                </a:solidFill>
                <a:latin typeface="Arial MT"/>
                <a:cs typeface="Arial MT"/>
              </a:rPr>
              <a:t> </a:t>
            </a:r>
            <a:r>
              <a:rPr dirty="0" sz="2150" spc="-10">
                <a:solidFill>
                  <a:srgbClr val="5B5E70"/>
                </a:solidFill>
                <a:latin typeface="Arial MT"/>
                <a:cs typeface="Arial MT"/>
              </a:rPr>
              <a:t>system </a:t>
            </a:r>
            <a:r>
              <a:rPr dirty="0" sz="2150">
                <a:solidFill>
                  <a:srgbClr val="5B5E70"/>
                </a:solidFill>
                <a:latin typeface="Arial MT"/>
                <a:cs typeface="Arial MT"/>
              </a:rPr>
              <a:t>design,</a:t>
            </a:r>
            <a:r>
              <a:rPr dirty="0" sz="2150" spc="35">
                <a:solidFill>
                  <a:srgbClr val="5B5E70"/>
                </a:solidFill>
                <a:latin typeface="Arial MT"/>
                <a:cs typeface="Arial MT"/>
              </a:rPr>
              <a:t> </a:t>
            </a:r>
            <a:r>
              <a:rPr dirty="0" sz="2150">
                <a:solidFill>
                  <a:srgbClr val="5B5E70"/>
                </a:solidFill>
                <a:latin typeface="Arial MT"/>
                <a:cs typeface="Arial MT"/>
              </a:rPr>
              <a:t>and</a:t>
            </a:r>
            <a:r>
              <a:rPr dirty="0" sz="2150" spc="45">
                <a:solidFill>
                  <a:srgbClr val="5B5E70"/>
                </a:solidFill>
                <a:latin typeface="Arial MT"/>
                <a:cs typeface="Arial MT"/>
              </a:rPr>
              <a:t> </a:t>
            </a:r>
            <a:r>
              <a:rPr dirty="0" sz="2150">
                <a:solidFill>
                  <a:srgbClr val="5B5E70"/>
                </a:solidFill>
                <a:latin typeface="Arial MT"/>
                <a:cs typeface="Arial MT"/>
              </a:rPr>
              <a:t>future</a:t>
            </a:r>
            <a:r>
              <a:rPr dirty="0" sz="2150" spc="50">
                <a:solidFill>
                  <a:srgbClr val="5B5E70"/>
                </a:solidFill>
                <a:latin typeface="Arial MT"/>
                <a:cs typeface="Arial MT"/>
              </a:rPr>
              <a:t> </a:t>
            </a:r>
            <a:r>
              <a:rPr dirty="0" sz="2150" spc="-10">
                <a:solidFill>
                  <a:srgbClr val="5B5E70"/>
                </a:solidFill>
                <a:latin typeface="Arial MT"/>
                <a:cs typeface="Arial MT"/>
              </a:rPr>
              <a:t>directions.</a:t>
            </a:r>
            <a:endParaRPr sz="21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79537" y="3094348"/>
            <a:ext cx="6186805" cy="87312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Existing</a:t>
            </a:r>
            <a:r>
              <a:rPr dirty="0" spc="-45"/>
              <a:t> </a:t>
            </a:r>
            <a:r>
              <a:rPr dirty="0" spc="-10"/>
              <a:t>Solutions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6537" y="5605908"/>
            <a:ext cx="76200" cy="76199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6537" y="6158655"/>
            <a:ext cx="76200" cy="76199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979537" y="4711267"/>
            <a:ext cx="5294630" cy="16300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750" b="1">
                <a:solidFill>
                  <a:srgbClr val="4F5367"/>
                </a:solidFill>
                <a:latin typeface="Arial"/>
                <a:cs typeface="Arial"/>
              </a:rPr>
              <a:t>Traditional</a:t>
            </a:r>
            <a:r>
              <a:rPr dirty="0" sz="2750" spc="-70" b="1">
                <a:solidFill>
                  <a:srgbClr val="4F5367"/>
                </a:solidFill>
                <a:latin typeface="Arial"/>
                <a:cs typeface="Arial"/>
              </a:rPr>
              <a:t> </a:t>
            </a:r>
            <a:r>
              <a:rPr dirty="0" sz="2750" spc="-10" b="1">
                <a:solidFill>
                  <a:srgbClr val="4F5367"/>
                </a:solidFill>
                <a:latin typeface="Arial"/>
                <a:cs typeface="Arial"/>
              </a:rPr>
              <a:t>Systems</a:t>
            </a:r>
            <a:endParaRPr sz="2750">
              <a:latin typeface="Arial"/>
              <a:cs typeface="Arial"/>
            </a:endParaRPr>
          </a:p>
          <a:p>
            <a:pPr marL="342265" marR="5080">
              <a:lnSpc>
                <a:spcPct val="168700"/>
              </a:lnSpc>
              <a:spcBef>
                <a:spcPts val="620"/>
              </a:spcBef>
            </a:pPr>
            <a:r>
              <a:rPr dirty="0" sz="2150">
                <a:solidFill>
                  <a:srgbClr val="5B5E70"/>
                </a:solidFill>
                <a:latin typeface="Arial MT"/>
                <a:cs typeface="Arial MT"/>
              </a:rPr>
              <a:t>Government</a:t>
            </a:r>
            <a:r>
              <a:rPr dirty="0" sz="2150" spc="50">
                <a:solidFill>
                  <a:srgbClr val="5B5E70"/>
                </a:solidFill>
                <a:latin typeface="Arial MT"/>
                <a:cs typeface="Arial MT"/>
              </a:rPr>
              <a:t> </a:t>
            </a:r>
            <a:r>
              <a:rPr dirty="0" sz="2150">
                <a:solidFill>
                  <a:srgbClr val="5B5E70"/>
                </a:solidFill>
                <a:latin typeface="Arial MT"/>
                <a:cs typeface="Arial MT"/>
              </a:rPr>
              <a:t>monitors</a:t>
            </a:r>
            <a:r>
              <a:rPr dirty="0" sz="2150" spc="60">
                <a:solidFill>
                  <a:srgbClr val="5B5E70"/>
                </a:solidFill>
                <a:latin typeface="Arial MT"/>
                <a:cs typeface="Arial MT"/>
              </a:rPr>
              <a:t> </a:t>
            </a:r>
            <a:r>
              <a:rPr dirty="0" sz="2150">
                <a:solidFill>
                  <a:srgbClr val="5B5E70"/>
                </a:solidFill>
                <a:latin typeface="Arial MT"/>
                <a:cs typeface="Arial MT"/>
              </a:rPr>
              <a:t>with</a:t>
            </a:r>
            <a:r>
              <a:rPr dirty="0" sz="2150" spc="60">
                <a:solidFill>
                  <a:srgbClr val="5B5E70"/>
                </a:solidFill>
                <a:latin typeface="Arial MT"/>
                <a:cs typeface="Arial MT"/>
              </a:rPr>
              <a:t> </a:t>
            </a:r>
            <a:r>
              <a:rPr dirty="0" sz="2150">
                <a:solidFill>
                  <a:srgbClr val="5B5E70"/>
                </a:solidFill>
                <a:latin typeface="Arial MT"/>
                <a:cs typeface="Arial MT"/>
              </a:rPr>
              <a:t>fixed</a:t>
            </a:r>
            <a:r>
              <a:rPr dirty="0" sz="2150" spc="60">
                <a:solidFill>
                  <a:srgbClr val="5B5E70"/>
                </a:solidFill>
                <a:latin typeface="Arial MT"/>
                <a:cs typeface="Arial MT"/>
              </a:rPr>
              <a:t> </a:t>
            </a:r>
            <a:r>
              <a:rPr dirty="0" sz="2150" spc="-10">
                <a:solidFill>
                  <a:srgbClr val="5B5E70"/>
                </a:solidFill>
                <a:latin typeface="Arial MT"/>
                <a:cs typeface="Arial MT"/>
              </a:rPr>
              <a:t>stations </a:t>
            </a:r>
            <a:r>
              <a:rPr dirty="0" sz="2150">
                <a:solidFill>
                  <a:srgbClr val="5B5E70"/>
                </a:solidFill>
                <a:latin typeface="Arial MT"/>
                <a:cs typeface="Arial MT"/>
              </a:rPr>
              <a:t>Satellites</a:t>
            </a:r>
            <a:r>
              <a:rPr dirty="0" sz="2150" spc="55">
                <a:solidFill>
                  <a:srgbClr val="5B5E70"/>
                </a:solidFill>
                <a:latin typeface="Arial MT"/>
                <a:cs typeface="Arial MT"/>
              </a:rPr>
              <a:t> </a:t>
            </a:r>
            <a:r>
              <a:rPr dirty="0" sz="2150">
                <a:solidFill>
                  <a:srgbClr val="5B5E70"/>
                </a:solidFill>
                <a:latin typeface="Arial MT"/>
                <a:cs typeface="Arial MT"/>
              </a:rPr>
              <a:t>for</a:t>
            </a:r>
            <a:r>
              <a:rPr dirty="0" sz="2150" spc="60">
                <a:solidFill>
                  <a:srgbClr val="5B5E70"/>
                </a:solidFill>
                <a:latin typeface="Arial MT"/>
                <a:cs typeface="Arial MT"/>
              </a:rPr>
              <a:t> </a:t>
            </a:r>
            <a:r>
              <a:rPr dirty="0" sz="2150">
                <a:solidFill>
                  <a:srgbClr val="5B5E70"/>
                </a:solidFill>
                <a:latin typeface="Arial MT"/>
                <a:cs typeface="Arial MT"/>
              </a:rPr>
              <a:t>large-scale</a:t>
            </a:r>
            <a:r>
              <a:rPr dirty="0" sz="2150" spc="65">
                <a:solidFill>
                  <a:srgbClr val="5B5E70"/>
                </a:solidFill>
                <a:latin typeface="Arial MT"/>
                <a:cs typeface="Arial MT"/>
              </a:rPr>
              <a:t> </a:t>
            </a:r>
            <a:r>
              <a:rPr dirty="0" sz="2150" spc="-10">
                <a:solidFill>
                  <a:srgbClr val="5B5E70"/>
                </a:solidFill>
                <a:latin typeface="Arial MT"/>
                <a:cs typeface="Arial MT"/>
              </a:rPr>
              <a:t>observations</a:t>
            </a:r>
            <a:endParaRPr sz="2150">
              <a:latin typeface="Arial MT"/>
              <a:cs typeface="Arial MT"/>
            </a:endParaRPr>
          </a:p>
        </p:txBody>
      </p:sp>
      <p:pic>
        <p:nvPicPr>
          <p:cNvPr id="6" name="object 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13700" y="5605908"/>
            <a:ext cx="76200" cy="76199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13700" y="6158655"/>
            <a:ext cx="76200" cy="76199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13700" y="6711403"/>
            <a:ext cx="76200" cy="76199"/>
          </a:xfrm>
          <a:prstGeom prst="rect">
            <a:avLst/>
          </a:prstGeom>
        </p:spPr>
      </p:pic>
      <p:sp>
        <p:nvSpPr>
          <p:cNvPr id="9" name="object 9" descr=""/>
          <p:cNvSpPr txBox="1"/>
          <p:nvPr/>
        </p:nvSpPr>
        <p:spPr>
          <a:xfrm>
            <a:off x="9486700" y="4711267"/>
            <a:ext cx="5032375" cy="21831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750" b="1">
                <a:solidFill>
                  <a:srgbClr val="4F5367"/>
                </a:solidFill>
                <a:latin typeface="Arial"/>
                <a:cs typeface="Arial"/>
              </a:rPr>
              <a:t>Modern</a:t>
            </a:r>
            <a:r>
              <a:rPr dirty="0" sz="2750" spc="-45" b="1">
                <a:solidFill>
                  <a:srgbClr val="4F5367"/>
                </a:solidFill>
                <a:latin typeface="Arial"/>
                <a:cs typeface="Arial"/>
              </a:rPr>
              <a:t> </a:t>
            </a:r>
            <a:r>
              <a:rPr dirty="0" sz="2750" spc="-10" b="1">
                <a:solidFill>
                  <a:srgbClr val="4F5367"/>
                </a:solidFill>
                <a:latin typeface="Arial"/>
                <a:cs typeface="Arial"/>
              </a:rPr>
              <a:t>Innovations</a:t>
            </a:r>
            <a:endParaRPr sz="2750">
              <a:latin typeface="Arial"/>
              <a:cs typeface="Arial"/>
            </a:endParaRPr>
          </a:p>
          <a:p>
            <a:pPr marL="342265" marR="5080">
              <a:lnSpc>
                <a:spcPct val="168700"/>
              </a:lnSpc>
              <a:spcBef>
                <a:spcPts val="620"/>
              </a:spcBef>
            </a:pPr>
            <a:r>
              <a:rPr dirty="0" sz="2150">
                <a:solidFill>
                  <a:srgbClr val="5B5E70"/>
                </a:solidFill>
                <a:latin typeface="Arial MT"/>
                <a:cs typeface="Arial MT"/>
              </a:rPr>
              <a:t>IoT</a:t>
            </a:r>
            <a:r>
              <a:rPr dirty="0" sz="2150" spc="55">
                <a:solidFill>
                  <a:srgbClr val="5B5E70"/>
                </a:solidFill>
                <a:latin typeface="Arial MT"/>
                <a:cs typeface="Arial MT"/>
              </a:rPr>
              <a:t> </a:t>
            </a:r>
            <a:r>
              <a:rPr dirty="0" sz="2150">
                <a:solidFill>
                  <a:srgbClr val="5B5E70"/>
                </a:solidFill>
                <a:latin typeface="Arial MT"/>
                <a:cs typeface="Arial MT"/>
              </a:rPr>
              <a:t>sensor</a:t>
            </a:r>
            <a:r>
              <a:rPr dirty="0" sz="2150" spc="50">
                <a:solidFill>
                  <a:srgbClr val="5B5E70"/>
                </a:solidFill>
                <a:latin typeface="Arial MT"/>
                <a:cs typeface="Arial MT"/>
              </a:rPr>
              <a:t> </a:t>
            </a:r>
            <a:r>
              <a:rPr dirty="0" sz="2150">
                <a:solidFill>
                  <a:srgbClr val="5B5E70"/>
                </a:solidFill>
                <a:latin typeface="Arial MT"/>
                <a:cs typeface="Arial MT"/>
              </a:rPr>
              <a:t>networks</a:t>
            </a:r>
            <a:r>
              <a:rPr dirty="0" sz="2150" spc="55">
                <a:solidFill>
                  <a:srgbClr val="5B5E70"/>
                </a:solidFill>
                <a:latin typeface="Arial MT"/>
                <a:cs typeface="Arial MT"/>
              </a:rPr>
              <a:t> </a:t>
            </a:r>
            <a:r>
              <a:rPr dirty="0" sz="2150">
                <a:solidFill>
                  <a:srgbClr val="5B5E70"/>
                </a:solidFill>
                <a:latin typeface="Arial MT"/>
                <a:cs typeface="Arial MT"/>
              </a:rPr>
              <a:t>for</a:t>
            </a:r>
            <a:r>
              <a:rPr dirty="0" sz="2150" spc="55">
                <a:solidFill>
                  <a:srgbClr val="5B5E70"/>
                </a:solidFill>
                <a:latin typeface="Arial MT"/>
                <a:cs typeface="Arial MT"/>
              </a:rPr>
              <a:t> </a:t>
            </a:r>
            <a:r>
              <a:rPr dirty="0" sz="2150">
                <a:solidFill>
                  <a:srgbClr val="5B5E70"/>
                </a:solidFill>
                <a:latin typeface="Arial MT"/>
                <a:cs typeface="Arial MT"/>
              </a:rPr>
              <a:t>real-time</a:t>
            </a:r>
            <a:r>
              <a:rPr dirty="0" sz="2150" spc="50">
                <a:solidFill>
                  <a:srgbClr val="5B5E70"/>
                </a:solidFill>
                <a:latin typeface="Arial MT"/>
                <a:cs typeface="Arial MT"/>
              </a:rPr>
              <a:t> </a:t>
            </a:r>
            <a:r>
              <a:rPr dirty="0" sz="2150" spc="-20">
                <a:solidFill>
                  <a:srgbClr val="5B5E70"/>
                </a:solidFill>
                <a:latin typeface="Arial MT"/>
                <a:cs typeface="Arial MT"/>
              </a:rPr>
              <a:t>data </a:t>
            </a:r>
            <a:r>
              <a:rPr dirty="0" sz="2150">
                <a:solidFill>
                  <a:srgbClr val="5B5E70"/>
                </a:solidFill>
                <a:latin typeface="Arial MT"/>
                <a:cs typeface="Arial MT"/>
              </a:rPr>
              <a:t>Smart</a:t>
            </a:r>
            <a:r>
              <a:rPr dirty="0" sz="2150" spc="55">
                <a:solidFill>
                  <a:srgbClr val="5B5E70"/>
                </a:solidFill>
                <a:latin typeface="Arial MT"/>
                <a:cs typeface="Arial MT"/>
              </a:rPr>
              <a:t> </a:t>
            </a:r>
            <a:r>
              <a:rPr dirty="0" sz="2150">
                <a:solidFill>
                  <a:srgbClr val="5B5E70"/>
                </a:solidFill>
                <a:latin typeface="Arial MT"/>
                <a:cs typeface="Arial MT"/>
              </a:rPr>
              <a:t>city</a:t>
            </a:r>
            <a:r>
              <a:rPr dirty="0" sz="2150" spc="60">
                <a:solidFill>
                  <a:srgbClr val="5B5E70"/>
                </a:solidFill>
                <a:latin typeface="Arial MT"/>
                <a:cs typeface="Arial MT"/>
              </a:rPr>
              <a:t> </a:t>
            </a:r>
            <a:r>
              <a:rPr dirty="0" sz="2150">
                <a:solidFill>
                  <a:srgbClr val="5B5E70"/>
                </a:solidFill>
                <a:latin typeface="Arial MT"/>
                <a:cs typeface="Arial MT"/>
              </a:rPr>
              <a:t>projects</a:t>
            </a:r>
            <a:r>
              <a:rPr dirty="0" sz="2150" spc="55">
                <a:solidFill>
                  <a:srgbClr val="5B5E70"/>
                </a:solidFill>
                <a:latin typeface="Arial MT"/>
                <a:cs typeface="Arial MT"/>
              </a:rPr>
              <a:t> </a:t>
            </a:r>
            <a:r>
              <a:rPr dirty="0" sz="2150">
                <a:solidFill>
                  <a:srgbClr val="5B5E70"/>
                </a:solidFill>
                <a:latin typeface="Arial MT"/>
                <a:cs typeface="Arial MT"/>
              </a:rPr>
              <a:t>integrating</a:t>
            </a:r>
            <a:r>
              <a:rPr dirty="0" sz="2150" spc="55">
                <a:solidFill>
                  <a:srgbClr val="5B5E70"/>
                </a:solidFill>
                <a:latin typeface="Arial MT"/>
                <a:cs typeface="Arial MT"/>
              </a:rPr>
              <a:t> </a:t>
            </a:r>
            <a:r>
              <a:rPr dirty="0" sz="2150" spc="-25">
                <a:solidFill>
                  <a:srgbClr val="5B5E70"/>
                </a:solidFill>
                <a:latin typeface="Arial MT"/>
                <a:cs typeface="Arial MT"/>
              </a:rPr>
              <a:t>IoT </a:t>
            </a:r>
            <a:r>
              <a:rPr dirty="0" sz="2150">
                <a:solidFill>
                  <a:srgbClr val="5B5E70"/>
                </a:solidFill>
                <a:latin typeface="Arial MT"/>
                <a:cs typeface="Arial MT"/>
              </a:rPr>
              <a:t>Mobile</a:t>
            </a:r>
            <a:r>
              <a:rPr dirty="0" sz="2150" spc="50">
                <a:solidFill>
                  <a:srgbClr val="5B5E70"/>
                </a:solidFill>
                <a:latin typeface="Arial MT"/>
                <a:cs typeface="Arial MT"/>
              </a:rPr>
              <a:t> </a:t>
            </a:r>
            <a:r>
              <a:rPr dirty="0" sz="2150">
                <a:solidFill>
                  <a:srgbClr val="5B5E70"/>
                </a:solidFill>
                <a:latin typeface="Arial MT"/>
                <a:cs typeface="Arial MT"/>
              </a:rPr>
              <a:t>apps</a:t>
            </a:r>
            <a:r>
              <a:rPr dirty="0" sz="2150" spc="60">
                <a:solidFill>
                  <a:srgbClr val="5B5E70"/>
                </a:solidFill>
                <a:latin typeface="Arial MT"/>
                <a:cs typeface="Arial MT"/>
              </a:rPr>
              <a:t> </a:t>
            </a:r>
            <a:r>
              <a:rPr dirty="0" sz="2150">
                <a:solidFill>
                  <a:srgbClr val="5B5E70"/>
                </a:solidFill>
                <a:latin typeface="Arial MT"/>
                <a:cs typeface="Arial MT"/>
              </a:rPr>
              <a:t>providing</a:t>
            </a:r>
            <a:r>
              <a:rPr dirty="0" sz="2150" spc="60">
                <a:solidFill>
                  <a:srgbClr val="5B5E70"/>
                </a:solidFill>
                <a:latin typeface="Arial MT"/>
                <a:cs typeface="Arial MT"/>
              </a:rPr>
              <a:t> </a:t>
            </a:r>
            <a:r>
              <a:rPr dirty="0" sz="2150">
                <a:solidFill>
                  <a:srgbClr val="5B5E70"/>
                </a:solidFill>
                <a:latin typeface="Arial MT"/>
                <a:cs typeface="Arial MT"/>
              </a:rPr>
              <a:t>pollution</a:t>
            </a:r>
            <a:r>
              <a:rPr dirty="0" sz="2150" spc="60">
                <a:solidFill>
                  <a:srgbClr val="5B5E70"/>
                </a:solidFill>
                <a:latin typeface="Arial MT"/>
                <a:cs typeface="Arial MT"/>
              </a:rPr>
              <a:t> </a:t>
            </a:r>
            <a:r>
              <a:rPr dirty="0" sz="2150" spc="-10">
                <a:solidFill>
                  <a:srgbClr val="5B5E70"/>
                </a:solidFill>
                <a:latin typeface="Arial MT"/>
                <a:cs typeface="Arial MT"/>
              </a:rPr>
              <a:t>alerts</a:t>
            </a:r>
            <a:endParaRPr sz="21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6079" cy="3543299"/>
          </a:xfrm>
          <a:prstGeom prst="rect">
            <a:avLst/>
          </a:prstGeom>
        </p:spPr>
      </p:pic>
      <p:sp>
        <p:nvSpPr>
          <p:cNvPr id="3" name="object 3" descr=""/>
          <p:cNvSpPr txBox="1"/>
          <p:nvPr/>
        </p:nvSpPr>
        <p:spPr>
          <a:xfrm>
            <a:off x="979537" y="4821351"/>
            <a:ext cx="5089525" cy="8731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5550" b="1">
                <a:solidFill>
                  <a:srgbClr val="4F5367"/>
                </a:solidFill>
                <a:latin typeface="Arial"/>
                <a:cs typeface="Arial"/>
              </a:rPr>
              <a:t>System</a:t>
            </a:r>
            <a:r>
              <a:rPr dirty="0" sz="5550" spc="-35" b="1">
                <a:solidFill>
                  <a:srgbClr val="4F5367"/>
                </a:solidFill>
                <a:latin typeface="Arial"/>
                <a:cs typeface="Arial"/>
              </a:rPr>
              <a:t> </a:t>
            </a:r>
            <a:r>
              <a:rPr dirty="0" sz="5550" spc="-10" b="1">
                <a:solidFill>
                  <a:srgbClr val="4F5367"/>
                </a:solidFill>
                <a:latin typeface="Arial"/>
                <a:cs typeface="Arial"/>
              </a:rPr>
              <a:t>Design</a:t>
            </a:r>
            <a:endParaRPr sz="5550">
              <a:latin typeface="Arial"/>
              <a:cs typeface="Arial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987474" y="6187230"/>
            <a:ext cx="8018145" cy="2767965"/>
            <a:chOff x="987474" y="6187230"/>
            <a:chExt cx="8018145" cy="2767965"/>
          </a:xfrm>
        </p:grpSpPr>
        <p:sp>
          <p:nvSpPr>
            <p:cNvPr id="5" name="object 5" descr=""/>
            <p:cNvSpPr/>
            <p:nvPr/>
          </p:nvSpPr>
          <p:spPr>
            <a:xfrm>
              <a:off x="992237" y="6191993"/>
              <a:ext cx="8010525" cy="2758440"/>
            </a:xfrm>
            <a:custGeom>
              <a:avLst/>
              <a:gdLst/>
              <a:ahLst/>
              <a:cxnLst/>
              <a:rect l="l" t="t" r="r" b="b"/>
              <a:pathLst>
                <a:path w="8010525" h="2758440">
                  <a:moveTo>
                    <a:pt x="7890699" y="2758249"/>
                  </a:moveTo>
                  <a:lnTo>
                    <a:pt x="119348" y="2758249"/>
                  </a:lnTo>
                  <a:lnTo>
                    <a:pt x="72893" y="2748888"/>
                  </a:lnTo>
                  <a:lnTo>
                    <a:pt x="34956" y="2723364"/>
                  </a:lnTo>
                  <a:lnTo>
                    <a:pt x="9379" y="2685517"/>
                  </a:lnTo>
                  <a:lnTo>
                    <a:pt x="0" y="2639186"/>
                  </a:lnTo>
                  <a:lnTo>
                    <a:pt x="0" y="119062"/>
                  </a:lnTo>
                  <a:lnTo>
                    <a:pt x="9379" y="72732"/>
                  </a:lnTo>
                  <a:lnTo>
                    <a:pt x="34956" y="34885"/>
                  </a:lnTo>
                  <a:lnTo>
                    <a:pt x="72893" y="9361"/>
                  </a:lnTo>
                  <a:lnTo>
                    <a:pt x="119348" y="0"/>
                  </a:lnTo>
                  <a:lnTo>
                    <a:pt x="7890699" y="0"/>
                  </a:lnTo>
                  <a:lnTo>
                    <a:pt x="7937155" y="9361"/>
                  </a:lnTo>
                  <a:lnTo>
                    <a:pt x="7975091" y="34885"/>
                  </a:lnTo>
                  <a:lnTo>
                    <a:pt x="8000669" y="72732"/>
                  </a:lnTo>
                  <a:lnTo>
                    <a:pt x="8010048" y="119062"/>
                  </a:lnTo>
                  <a:lnTo>
                    <a:pt x="8010048" y="2639186"/>
                  </a:lnTo>
                  <a:lnTo>
                    <a:pt x="8000669" y="2685517"/>
                  </a:lnTo>
                  <a:lnTo>
                    <a:pt x="7975091" y="2723364"/>
                  </a:lnTo>
                  <a:lnTo>
                    <a:pt x="7937155" y="2748888"/>
                  </a:lnTo>
                  <a:lnTo>
                    <a:pt x="7890699" y="2758249"/>
                  </a:lnTo>
                  <a:close/>
                </a:path>
              </a:pathLst>
            </a:custGeom>
            <a:solidFill>
              <a:srgbClr val="E2E3E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987474" y="6187230"/>
              <a:ext cx="8018145" cy="2767965"/>
            </a:xfrm>
            <a:custGeom>
              <a:avLst/>
              <a:gdLst/>
              <a:ahLst/>
              <a:cxnLst/>
              <a:rect l="l" t="t" r="r" b="b"/>
              <a:pathLst>
                <a:path w="8018145" h="2767965">
                  <a:moveTo>
                    <a:pt x="124110" y="2767756"/>
                  </a:moveTo>
                  <a:lnTo>
                    <a:pt x="75826" y="2758044"/>
                  </a:lnTo>
                  <a:lnTo>
                    <a:pt x="36373" y="2731508"/>
                  </a:lnTo>
                  <a:lnTo>
                    <a:pt x="9761" y="2692148"/>
                  </a:lnTo>
                  <a:lnTo>
                    <a:pt x="0" y="2643949"/>
                  </a:lnTo>
                  <a:lnTo>
                    <a:pt x="0" y="123825"/>
                  </a:lnTo>
                  <a:lnTo>
                    <a:pt x="9748" y="75625"/>
                  </a:lnTo>
                  <a:lnTo>
                    <a:pt x="36337" y="36266"/>
                  </a:lnTo>
                  <a:lnTo>
                    <a:pt x="75786" y="9730"/>
                  </a:lnTo>
                  <a:lnTo>
                    <a:pt x="124110" y="0"/>
                  </a:lnTo>
                  <a:lnTo>
                    <a:pt x="7895462" y="0"/>
                  </a:lnTo>
                  <a:lnTo>
                    <a:pt x="7895462" y="4762"/>
                  </a:lnTo>
                  <a:lnTo>
                    <a:pt x="124110" y="4762"/>
                  </a:lnTo>
                  <a:lnTo>
                    <a:pt x="124110" y="9525"/>
                  </a:lnTo>
                  <a:lnTo>
                    <a:pt x="79484" y="18503"/>
                  </a:lnTo>
                  <a:lnTo>
                    <a:pt x="43064" y="42993"/>
                  </a:lnTo>
                  <a:lnTo>
                    <a:pt x="18521" y="79323"/>
                  </a:lnTo>
                  <a:lnTo>
                    <a:pt x="9525" y="123825"/>
                  </a:lnTo>
                  <a:lnTo>
                    <a:pt x="9525" y="2643949"/>
                  </a:lnTo>
                  <a:lnTo>
                    <a:pt x="18521" y="2688450"/>
                  </a:lnTo>
                  <a:lnTo>
                    <a:pt x="43064" y="2724780"/>
                  </a:lnTo>
                  <a:lnTo>
                    <a:pt x="79484" y="2749270"/>
                  </a:lnTo>
                  <a:lnTo>
                    <a:pt x="124110" y="2758249"/>
                  </a:lnTo>
                  <a:lnTo>
                    <a:pt x="7942766" y="2758249"/>
                  </a:lnTo>
                  <a:lnTo>
                    <a:pt x="7919114" y="2763012"/>
                  </a:lnTo>
                  <a:lnTo>
                    <a:pt x="124110" y="2763012"/>
                  </a:lnTo>
                  <a:lnTo>
                    <a:pt x="124110" y="2767756"/>
                  </a:lnTo>
                  <a:close/>
                </a:path>
                <a:path w="8018145" h="2767965">
                  <a:moveTo>
                    <a:pt x="7942766" y="2758249"/>
                  </a:moveTo>
                  <a:lnTo>
                    <a:pt x="7895462" y="2758249"/>
                  </a:lnTo>
                  <a:lnTo>
                    <a:pt x="7940048" y="2749270"/>
                  </a:lnTo>
                  <a:lnTo>
                    <a:pt x="7976472" y="2724780"/>
                  </a:lnTo>
                  <a:lnTo>
                    <a:pt x="8001038" y="2688450"/>
                  </a:lnTo>
                  <a:lnTo>
                    <a:pt x="8010048" y="2643949"/>
                  </a:lnTo>
                  <a:lnTo>
                    <a:pt x="8010048" y="123825"/>
                  </a:lnTo>
                  <a:lnTo>
                    <a:pt x="8001051" y="79323"/>
                  </a:lnTo>
                  <a:lnTo>
                    <a:pt x="7976508" y="42993"/>
                  </a:lnTo>
                  <a:lnTo>
                    <a:pt x="7940088" y="18503"/>
                  </a:lnTo>
                  <a:lnTo>
                    <a:pt x="7895462" y="9525"/>
                  </a:lnTo>
                  <a:lnTo>
                    <a:pt x="124110" y="9525"/>
                  </a:lnTo>
                  <a:lnTo>
                    <a:pt x="124110" y="4762"/>
                  </a:lnTo>
                  <a:lnTo>
                    <a:pt x="7895462" y="4762"/>
                  </a:lnTo>
                  <a:lnTo>
                    <a:pt x="7895462" y="0"/>
                  </a:lnTo>
                  <a:lnTo>
                    <a:pt x="7943746" y="9730"/>
                  </a:lnTo>
                  <a:lnTo>
                    <a:pt x="7983199" y="36266"/>
                  </a:lnTo>
                  <a:lnTo>
                    <a:pt x="8009811" y="75625"/>
                  </a:lnTo>
                  <a:lnTo>
                    <a:pt x="8017932" y="115725"/>
                  </a:lnTo>
                  <a:lnTo>
                    <a:pt x="8017932" y="2652060"/>
                  </a:lnTo>
                  <a:lnTo>
                    <a:pt x="8009824" y="2692148"/>
                  </a:lnTo>
                  <a:lnTo>
                    <a:pt x="7983235" y="2731508"/>
                  </a:lnTo>
                  <a:lnTo>
                    <a:pt x="7943786" y="2758044"/>
                  </a:lnTo>
                  <a:lnTo>
                    <a:pt x="7942766" y="2758249"/>
                  </a:lnTo>
                  <a:close/>
                </a:path>
                <a:path w="8018145" h="2767965">
                  <a:moveTo>
                    <a:pt x="7895462" y="2767756"/>
                  </a:moveTo>
                  <a:lnTo>
                    <a:pt x="124110" y="2767756"/>
                  </a:lnTo>
                  <a:lnTo>
                    <a:pt x="124110" y="2763012"/>
                  </a:lnTo>
                  <a:lnTo>
                    <a:pt x="7895462" y="2763012"/>
                  </a:lnTo>
                  <a:lnTo>
                    <a:pt x="7895462" y="2767756"/>
                  </a:lnTo>
                  <a:close/>
                </a:path>
                <a:path w="8018145" h="2767965">
                  <a:moveTo>
                    <a:pt x="7895553" y="2767756"/>
                  </a:moveTo>
                  <a:lnTo>
                    <a:pt x="7895462" y="2763012"/>
                  </a:lnTo>
                  <a:lnTo>
                    <a:pt x="7919114" y="2763012"/>
                  </a:lnTo>
                  <a:lnTo>
                    <a:pt x="7895553" y="2767756"/>
                  </a:lnTo>
                  <a:close/>
                </a:path>
              </a:pathLst>
            </a:custGeom>
            <a:solidFill>
              <a:srgbClr val="C7C8C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99579" y="7229028"/>
              <a:ext cx="76200" cy="76199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99579" y="7781775"/>
              <a:ext cx="76200" cy="76199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99579" y="8334523"/>
              <a:ext cx="76200" cy="76199"/>
            </a:xfrm>
            <a:prstGeom prst="rect">
              <a:avLst/>
            </a:prstGeom>
          </p:spPr>
        </p:pic>
      </p:grpSp>
      <p:sp>
        <p:nvSpPr>
          <p:cNvPr id="10" name="object 10" descr=""/>
          <p:cNvSpPr txBox="1"/>
          <p:nvPr/>
        </p:nvSpPr>
        <p:spPr>
          <a:xfrm>
            <a:off x="1272579" y="6213873"/>
            <a:ext cx="5156200" cy="2303780"/>
          </a:xfrm>
          <a:prstGeom prst="rect">
            <a:avLst/>
          </a:prstGeom>
        </p:spPr>
        <p:txBody>
          <a:bodyPr wrap="square" lIns="0" tIns="24637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39"/>
              </a:spcBef>
            </a:pPr>
            <a:r>
              <a:rPr dirty="0" sz="2750" spc="-10" b="1">
                <a:solidFill>
                  <a:srgbClr val="5B5E70"/>
                </a:solidFill>
                <a:latin typeface="Arial"/>
                <a:cs typeface="Arial"/>
              </a:rPr>
              <a:t>Architecture</a:t>
            </a:r>
            <a:endParaRPr sz="2750">
              <a:latin typeface="Arial"/>
              <a:cs typeface="Arial"/>
            </a:endParaRPr>
          </a:p>
          <a:p>
            <a:pPr marL="342265">
              <a:lnSpc>
                <a:spcPct val="100000"/>
              </a:lnSpc>
              <a:spcBef>
                <a:spcPts val="1500"/>
              </a:spcBef>
            </a:pPr>
            <a:r>
              <a:rPr dirty="0" sz="2150">
                <a:solidFill>
                  <a:srgbClr val="5B5E70"/>
                </a:solidFill>
                <a:latin typeface="Arial MT"/>
                <a:cs typeface="Arial MT"/>
              </a:rPr>
              <a:t>Sensors:</a:t>
            </a:r>
            <a:r>
              <a:rPr dirty="0" sz="2150" spc="55">
                <a:solidFill>
                  <a:srgbClr val="5B5E70"/>
                </a:solidFill>
                <a:latin typeface="Arial MT"/>
                <a:cs typeface="Arial MT"/>
              </a:rPr>
              <a:t> </a:t>
            </a:r>
            <a:r>
              <a:rPr dirty="0" sz="2150">
                <a:solidFill>
                  <a:srgbClr val="5B5E70"/>
                </a:solidFill>
                <a:latin typeface="Arial MT"/>
                <a:cs typeface="Arial MT"/>
              </a:rPr>
              <a:t>MQ135,</a:t>
            </a:r>
            <a:r>
              <a:rPr dirty="0" sz="2150" spc="65">
                <a:solidFill>
                  <a:srgbClr val="5B5E70"/>
                </a:solidFill>
                <a:latin typeface="Arial MT"/>
                <a:cs typeface="Arial MT"/>
              </a:rPr>
              <a:t> </a:t>
            </a:r>
            <a:r>
              <a:rPr dirty="0" sz="2150">
                <a:solidFill>
                  <a:srgbClr val="5B5E70"/>
                </a:solidFill>
                <a:latin typeface="Arial MT"/>
                <a:cs typeface="Arial MT"/>
              </a:rPr>
              <a:t>SDS011,</a:t>
            </a:r>
            <a:r>
              <a:rPr dirty="0" sz="2150" spc="65">
                <a:solidFill>
                  <a:srgbClr val="5B5E70"/>
                </a:solidFill>
                <a:latin typeface="Arial MT"/>
                <a:cs typeface="Arial MT"/>
              </a:rPr>
              <a:t> </a:t>
            </a:r>
            <a:r>
              <a:rPr dirty="0" sz="2150" spc="-10">
                <a:solidFill>
                  <a:srgbClr val="5B5E70"/>
                </a:solidFill>
                <a:latin typeface="Arial MT"/>
                <a:cs typeface="Arial MT"/>
              </a:rPr>
              <a:t>DHT22</a:t>
            </a:r>
            <a:endParaRPr sz="2150">
              <a:latin typeface="Arial MT"/>
              <a:cs typeface="Arial MT"/>
            </a:endParaRPr>
          </a:p>
          <a:p>
            <a:pPr marL="342265">
              <a:lnSpc>
                <a:spcPct val="100000"/>
              </a:lnSpc>
              <a:spcBef>
                <a:spcPts val="1775"/>
              </a:spcBef>
            </a:pPr>
            <a:r>
              <a:rPr dirty="0" sz="2150">
                <a:solidFill>
                  <a:srgbClr val="5B5E70"/>
                </a:solidFill>
                <a:latin typeface="Arial MT"/>
                <a:cs typeface="Arial MT"/>
              </a:rPr>
              <a:t>Microcontroller:</a:t>
            </a:r>
            <a:r>
              <a:rPr dirty="0" sz="2150" spc="110">
                <a:solidFill>
                  <a:srgbClr val="5B5E70"/>
                </a:solidFill>
                <a:latin typeface="Arial MT"/>
                <a:cs typeface="Arial MT"/>
              </a:rPr>
              <a:t> </a:t>
            </a:r>
            <a:r>
              <a:rPr dirty="0" sz="2150" spc="-10">
                <a:solidFill>
                  <a:srgbClr val="5B5E70"/>
                </a:solidFill>
                <a:latin typeface="Arial MT"/>
                <a:cs typeface="Arial MT"/>
              </a:rPr>
              <a:t>ESP32</a:t>
            </a:r>
            <a:endParaRPr sz="2150">
              <a:latin typeface="Arial MT"/>
              <a:cs typeface="Arial MT"/>
            </a:endParaRPr>
          </a:p>
          <a:p>
            <a:pPr marL="342265">
              <a:lnSpc>
                <a:spcPct val="100000"/>
              </a:lnSpc>
              <a:spcBef>
                <a:spcPts val="1770"/>
              </a:spcBef>
            </a:pPr>
            <a:r>
              <a:rPr dirty="0" sz="2150">
                <a:solidFill>
                  <a:srgbClr val="5B5E70"/>
                </a:solidFill>
                <a:latin typeface="Arial MT"/>
                <a:cs typeface="Arial MT"/>
              </a:rPr>
              <a:t>Solar-powered</a:t>
            </a:r>
            <a:r>
              <a:rPr dirty="0" sz="2150" spc="60">
                <a:solidFill>
                  <a:srgbClr val="5B5E70"/>
                </a:solidFill>
                <a:latin typeface="Arial MT"/>
                <a:cs typeface="Arial MT"/>
              </a:rPr>
              <a:t> </a:t>
            </a:r>
            <a:r>
              <a:rPr dirty="0" sz="2150">
                <a:solidFill>
                  <a:srgbClr val="5B5E70"/>
                </a:solidFill>
                <a:latin typeface="Arial MT"/>
                <a:cs typeface="Arial MT"/>
              </a:rPr>
              <a:t>unit</a:t>
            </a:r>
            <a:r>
              <a:rPr dirty="0" sz="2150" spc="60">
                <a:solidFill>
                  <a:srgbClr val="5B5E70"/>
                </a:solidFill>
                <a:latin typeface="Arial MT"/>
                <a:cs typeface="Arial MT"/>
              </a:rPr>
              <a:t> </a:t>
            </a:r>
            <a:r>
              <a:rPr dirty="0" sz="2150">
                <a:solidFill>
                  <a:srgbClr val="5B5E70"/>
                </a:solidFill>
                <a:latin typeface="Arial MT"/>
                <a:cs typeface="Arial MT"/>
              </a:rPr>
              <a:t>with</a:t>
            </a:r>
            <a:r>
              <a:rPr dirty="0" sz="2150" spc="60">
                <a:solidFill>
                  <a:srgbClr val="5B5E70"/>
                </a:solidFill>
                <a:latin typeface="Arial MT"/>
                <a:cs typeface="Arial MT"/>
              </a:rPr>
              <a:t> </a:t>
            </a:r>
            <a:r>
              <a:rPr dirty="0" sz="2150">
                <a:solidFill>
                  <a:srgbClr val="5B5E70"/>
                </a:solidFill>
                <a:latin typeface="Arial MT"/>
                <a:cs typeface="Arial MT"/>
              </a:rPr>
              <a:t>battery</a:t>
            </a:r>
            <a:r>
              <a:rPr dirty="0" sz="2150" spc="60">
                <a:solidFill>
                  <a:srgbClr val="5B5E70"/>
                </a:solidFill>
                <a:latin typeface="Arial MT"/>
                <a:cs typeface="Arial MT"/>
              </a:rPr>
              <a:t> </a:t>
            </a:r>
            <a:r>
              <a:rPr dirty="0" sz="2150" spc="-10">
                <a:solidFill>
                  <a:srgbClr val="5B5E70"/>
                </a:solidFill>
                <a:latin typeface="Arial MT"/>
                <a:cs typeface="Arial MT"/>
              </a:rPr>
              <a:t>backup</a:t>
            </a:r>
            <a:endParaRPr sz="2150">
              <a:latin typeface="Arial MT"/>
              <a:cs typeface="Arial MT"/>
            </a:endParaRPr>
          </a:p>
        </p:txBody>
      </p:sp>
      <p:grpSp>
        <p:nvGrpSpPr>
          <p:cNvPr id="11" name="object 11" descr=""/>
          <p:cNvGrpSpPr/>
          <p:nvPr/>
        </p:nvGrpSpPr>
        <p:grpSpPr>
          <a:xfrm>
            <a:off x="9281071" y="6187230"/>
            <a:ext cx="8018145" cy="2767965"/>
            <a:chOff x="9281071" y="6187230"/>
            <a:chExt cx="8018145" cy="2767965"/>
          </a:xfrm>
        </p:grpSpPr>
        <p:sp>
          <p:nvSpPr>
            <p:cNvPr id="12" name="object 12" descr=""/>
            <p:cNvSpPr/>
            <p:nvPr/>
          </p:nvSpPr>
          <p:spPr>
            <a:xfrm>
              <a:off x="9285834" y="6191993"/>
              <a:ext cx="8010525" cy="2758440"/>
            </a:xfrm>
            <a:custGeom>
              <a:avLst/>
              <a:gdLst/>
              <a:ahLst/>
              <a:cxnLst/>
              <a:rect l="l" t="t" r="r" b="b"/>
              <a:pathLst>
                <a:path w="8010525" h="2758440">
                  <a:moveTo>
                    <a:pt x="7890699" y="2758249"/>
                  </a:moveTo>
                  <a:lnTo>
                    <a:pt x="119348" y="2758249"/>
                  </a:lnTo>
                  <a:lnTo>
                    <a:pt x="72893" y="2748888"/>
                  </a:lnTo>
                  <a:lnTo>
                    <a:pt x="34956" y="2723364"/>
                  </a:lnTo>
                  <a:lnTo>
                    <a:pt x="9379" y="2685517"/>
                  </a:lnTo>
                  <a:lnTo>
                    <a:pt x="0" y="2639186"/>
                  </a:lnTo>
                  <a:lnTo>
                    <a:pt x="0" y="119062"/>
                  </a:lnTo>
                  <a:lnTo>
                    <a:pt x="9379" y="72732"/>
                  </a:lnTo>
                  <a:lnTo>
                    <a:pt x="34956" y="34885"/>
                  </a:lnTo>
                  <a:lnTo>
                    <a:pt x="72893" y="9361"/>
                  </a:lnTo>
                  <a:lnTo>
                    <a:pt x="119348" y="0"/>
                  </a:lnTo>
                  <a:lnTo>
                    <a:pt x="7890699" y="0"/>
                  </a:lnTo>
                  <a:lnTo>
                    <a:pt x="7937154" y="9361"/>
                  </a:lnTo>
                  <a:lnTo>
                    <a:pt x="7975091" y="34885"/>
                  </a:lnTo>
                  <a:lnTo>
                    <a:pt x="8000668" y="72732"/>
                  </a:lnTo>
                  <a:lnTo>
                    <a:pt x="8010048" y="119062"/>
                  </a:lnTo>
                  <a:lnTo>
                    <a:pt x="8010048" y="2639186"/>
                  </a:lnTo>
                  <a:lnTo>
                    <a:pt x="8000668" y="2685517"/>
                  </a:lnTo>
                  <a:lnTo>
                    <a:pt x="7975091" y="2723364"/>
                  </a:lnTo>
                  <a:lnTo>
                    <a:pt x="7937154" y="2748888"/>
                  </a:lnTo>
                  <a:lnTo>
                    <a:pt x="7890699" y="2758249"/>
                  </a:lnTo>
                  <a:close/>
                </a:path>
              </a:pathLst>
            </a:custGeom>
            <a:solidFill>
              <a:srgbClr val="E2E3E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9281071" y="6187230"/>
              <a:ext cx="8018145" cy="2767965"/>
            </a:xfrm>
            <a:custGeom>
              <a:avLst/>
              <a:gdLst/>
              <a:ahLst/>
              <a:cxnLst/>
              <a:rect l="l" t="t" r="r" b="b"/>
              <a:pathLst>
                <a:path w="8018144" h="2767965">
                  <a:moveTo>
                    <a:pt x="124111" y="2767756"/>
                  </a:moveTo>
                  <a:lnTo>
                    <a:pt x="75826" y="2758044"/>
                  </a:lnTo>
                  <a:lnTo>
                    <a:pt x="36373" y="2731508"/>
                  </a:lnTo>
                  <a:lnTo>
                    <a:pt x="9761" y="2692148"/>
                  </a:lnTo>
                  <a:lnTo>
                    <a:pt x="0" y="2643949"/>
                  </a:lnTo>
                  <a:lnTo>
                    <a:pt x="0" y="123825"/>
                  </a:lnTo>
                  <a:lnTo>
                    <a:pt x="9748" y="75625"/>
                  </a:lnTo>
                  <a:lnTo>
                    <a:pt x="36338" y="36266"/>
                  </a:lnTo>
                  <a:lnTo>
                    <a:pt x="75786" y="9730"/>
                  </a:lnTo>
                  <a:lnTo>
                    <a:pt x="124111" y="0"/>
                  </a:lnTo>
                  <a:lnTo>
                    <a:pt x="7895462" y="0"/>
                  </a:lnTo>
                  <a:lnTo>
                    <a:pt x="7895462" y="4762"/>
                  </a:lnTo>
                  <a:lnTo>
                    <a:pt x="124111" y="4762"/>
                  </a:lnTo>
                  <a:lnTo>
                    <a:pt x="124111" y="9525"/>
                  </a:lnTo>
                  <a:lnTo>
                    <a:pt x="79484" y="18503"/>
                  </a:lnTo>
                  <a:lnTo>
                    <a:pt x="43065" y="42993"/>
                  </a:lnTo>
                  <a:lnTo>
                    <a:pt x="18521" y="79323"/>
                  </a:lnTo>
                  <a:lnTo>
                    <a:pt x="9525" y="123825"/>
                  </a:lnTo>
                  <a:lnTo>
                    <a:pt x="9525" y="2643949"/>
                  </a:lnTo>
                  <a:lnTo>
                    <a:pt x="18521" y="2688450"/>
                  </a:lnTo>
                  <a:lnTo>
                    <a:pt x="43065" y="2724780"/>
                  </a:lnTo>
                  <a:lnTo>
                    <a:pt x="79484" y="2749270"/>
                  </a:lnTo>
                  <a:lnTo>
                    <a:pt x="124111" y="2758249"/>
                  </a:lnTo>
                  <a:lnTo>
                    <a:pt x="7942766" y="2758249"/>
                  </a:lnTo>
                  <a:lnTo>
                    <a:pt x="7919114" y="2763012"/>
                  </a:lnTo>
                  <a:lnTo>
                    <a:pt x="124111" y="2763012"/>
                  </a:lnTo>
                  <a:lnTo>
                    <a:pt x="124111" y="2767756"/>
                  </a:lnTo>
                  <a:close/>
                </a:path>
                <a:path w="8018144" h="2767965">
                  <a:moveTo>
                    <a:pt x="7942766" y="2758249"/>
                  </a:moveTo>
                  <a:lnTo>
                    <a:pt x="7895462" y="2758249"/>
                  </a:lnTo>
                  <a:lnTo>
                    <a:pt x="7940048" y="2749270"/>
                  </a:lnTo>
                  <a:lnTo>
                    <a:pt x="7976472" y="2724780"/>
                  </a:lnTo>
                  <a:lnTo>
                    <a:pt x="8001038" y="2688450"/>
                  </a:lnTo>
                  <a:lnTo>
                    <a:pt x="8010048" y="2643949"/>
                  </a:lnTo>
                  <a:lnTo>
                    <a:pt x="8010048" y="123825"/>
                  </a:lnTo>
                  <a:lnTo>
                    <a:pt x="8001051" y="79323"/>
                  </a:lnTo>
                  <a:lnTo>
                    <a:pt x="7976508" y="42993"/>
                  </a:lnTo>
                  <a:lnTo>
                    <a:pt x="7940088" y="18503"/>
                  </a:lnTo>
                  <a:lnTo>
                    <a:pt x="7895462" y="9525"/>
                  </a:lnTo>
                  <a:lnTo>
                    <a:pt x="124111" y="9525"/>
                  </a:lnTo>
                  <a:lnTo>
                    <a:pt x="124111" y="4762"/>
                  </a:lnTo>
                  <a:lnTo>
                    <a:pt x="7895462" y="4762"/>
                  </a:lnTo>
                  <a:lnTo>
                    <a:pt x="7895462" y="0"/>
                  </a:lnTo>
                  <a:lnTo>
                    <a:pt x="7943746" y="9730"/>
                  </a:lnTo>
                  <a:lnTo>
                    <a:pt x="7983199" y="36266"/>
                  </a:lnTo>
                  <a:lnTo>
                    <a:pt x="8009811" y="75625"/>
                  </a:lnTo>
                  <a:lnTo>
                    <a:pt x="8017932" y="115725"/>
                  </a:lnTo>
                  <a:lnTo>
                    <a:pt x="8017932" y="2652060"/>
                  </a:lnTo>
                  <a:lnTo>
                    <a:pt x="8009824" y="2692148"/>
                  </a:lnTo>
                  <a:lnTo>
                    <a:pt x="7983235" y="2731508"/>
                  </a:lnTo>
                  <a:lnTo>
                    <a:pt x="7943786" y="2758044"/>
                  </a:lnTo>
                  <a:lnTo>
                    <a:pt x="7942766" y="2758249"/>
                  </a:lnTo>
                  <a:close/>
                </a:path>
                <a:path w="8018144" h="2767965">
                  <a:moveTo>
                    <a:pt x="7895462" y="2767756"/>
                  </a:moveTo>
                  <a:lnTo>
                    <a:pt x="124111" y="2767756"/>
                  </a:lnTo>
                  <a:lnTo>
                    <a:pt x="124111" y="2763012"/>
                  </a:lnTo>
                  <a:lnTo>
                    <a:pt x="7895462" y="2763012"/>
                  </a:lnTo>
                  <a:lnTo>
                    <a:pt x="7895462" y="2767756"/>
                  </a:lnTo>
                  <a:close/>
                </a:path>
                <a:path w="8018144" h="2767965">
                  <a:moveTo>
                    <a:pt x="7895553" y="2767756"/>
                  </a:moveTo>
                  <a:lnTo>
                    <a:pt x="7895462" y="2763012"/>
                  </a:lnTo>
                  <a:lnTo>
                    <a:pt x="7919114" y="2763012"/>
                  </a:lnTo>
                  <a:lnTo>
                    <a:pt x="7895553" y="2767756"/>
                  </a:lnTo>
                  <a:close/>
                </a:path>
              </a:pathLst>
            </a:custGeom>
            <a:solidFill>
              <a:srgbClr val="C7C8C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693176" y="7229028"/>
              <a:ext cx="76200" cy="76199"/>
            </a:xfrm>
            <a:prstGeom prst="rect">
              <a:avLst/>
            </a:prstGeom>
          </p:spPr>
        </p:pic>
        <p:pic>
          <p:nvPicPr>
            <p:cNvPr id="15" name="object 1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693176" y="7781775"/>
              <a:ext cx="76200" cy="76199"/>
            </a:xfrm>
            <a:prstGeom prst="rect">
              <a:avLst/>
            </a:prstGeom>
          </p:spPr>
        </p:pic>
      </p:grpSp>
      <p:sp>
        <p:nvSpPr>
          <p:cNvPr id="16" name="object 16" descr=""/>
          <p:cNvSpPr txBox="1"/>
          <p:nvPr/>
        </p:nvSpPr>
        <p:spPr>
          <a:xfrm>
            <a:off x="9566175" y="6213873"/>
            <a:ext cx="5417820" cy="1750695"/>
          </a:xfrm>
          <a:prstGeom prst="rect">
            <a:avLst/>
          </a:prstGeom>
        </p:spPr>
        <p:txBody>
          <a:bodyPr wrap="square" lIns="0" tIns="24637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39"/>
              </a:spcBef>
            </a:pPr>
            <a:r>
              <a:rPr dirty="0" sz="2750" spc="-10" b="1">
                <a:solidFill>
                  <a:srgbClr val="5B5E70"/>
                </a:solidFill>
                <a:latin typeface="Arial"/>
                <a:cs typeface="Arial"/>
              </a:rPr>
              <a:t>Integration</a:t>
            </a:r>
            <a:endParaRPr sz="2750">
              <a:latin typeface="Arial"/>
              <a:cs typeface="Arial"/>
            </a:endParaRPr>
          </a:p>
          <a:p>
            <a:pPr marL="342265">
              <a:lnSpc>
                <a:spcPct val="100000"/>
              </a:lnSpc>
              <a:spcBef>
                <a:spcPts val="1500"/>
              </a:spcBef>
            </a:pPr>
            <a:r>
              <a:rPr dirty="0" sz="2150">
                <a:solidFill>
                  <a:srgbClr val="5B5E70"/>
                </a:solidFill>
                <a:latin typeface="Arial MT"/>
                <a:cs typeface="Arial MT"/>
              </a:rPr>
              <a:t>AWS</a:t>
            </a:r>
            <a:r>
              <a:rPr dirty="0" sz="2150" spc="45">
                <a:solidFill>
                  <a:srgbClr val="5B5E70"/>
                </a:solidFill>
                <a:latin typeface="Arial MT"/>
                <a:cs typeface="Arial MT"/>
              </a:rPr>
              <a:t> </a:t>
            </a:r>
            <a:r>
              <a:rPr dirty="0" sz="2150">
                <a:solidFill>
                  <a:srgbClr val="5B5E70"/>
                </a:solidFill>
                <a:latin typeface="Arial MT"/>
                <a:cs typeface="Arial MT"/>
              </a:rPr>
              <a:t>IoT</a:t>
            </a:r>
            <a:r>
              <a:rPr dirty="0" sz="2150" spc="45">
                <a:solidFill>
                  <a:srgbClr val="5B5E70"/>
                </a:solidFill>
                <a:latin typeface="Arial MT"/>
                <a:cs typeface="Arial MT"/>
              </a:rPr>
              <a:t> </a:t>
            </a:r>
            <a:r>
              <a:rPr dirty="0" sz="2150">
                <a:solidFill>
                  <a:srgbClr val="5B5E70"/>
                </a:solidFill>
                <a:latin typeface="Arial MT"/>
                <a:cs typeface="Arial MT"/>
              </a:rPr>
              <a:t>Core</a:t>
            </a:r>
            <a:r>
              <a:rPr dirty="0" sz="2150" spc="40">
                <a:solidFill>
                  <a:srgbClr val="5B5E70"/>
                </a:solidFill>
                <a:latin typeface="Arial MT"/>
                <a:cs typeface="Arial MT"/>
              </a:rPr>
              <a:t> </a:t>
            </a:r>
            <a:r>
              <a:rPr dirty="0" sz="2150">
                <a:solidFill>
                  <a:srgbClr val="5B5E70"/>
                </a:solidFill>
                <a:latin typeface="Arial MT"/>
                <a:cs typeface="Arial MT"/>
              </a:rPr>
              <a:t>cloud</a:t>
            </a:r>
            <a:r>
              <a:rPr dirty="0" sz="2150" spc="45">
                <a:solidFill>
                  <a:srgbClr val="5B5E70"/>
                </a:solidFill>
                <a:latin typeface="Arial MT"/>
                <a:cs typeface="Arial MT"/>
              </a:rPr>
              <a:t> </a:t>
            </a:r>
            <a:r>
              <a:rPr dirty="0" sz="2150" spc="-10">
                <a:solidFill>
                  <a:srgbClr val="5B5E70"/>
                </a:solidFill>
                <a:latin typeface="Arial MT"/>
                <a:cs typeface="Arial MT"/>
              </a:rPr>
              <a:t>platform</a:t>
            </a:r>
            <a:endParaRPr sz="2150">
              <a:latin typeface="Arial MT"/>
              <a:cs typeface="Arial MT"/>
            </a:endParaRPr>
          </a:p>
          <a:p>
            <a:pPr marL="342265">
              <a:lnSpc>
                <a:spcPct val="100000"/>
              </a:lnSpc>
              <a:spcBef>
                <a:spcPts val="1775"/>
              </a:spcBef>
            </a:pPr>
            <a:r>
              <a:rPr dirty="0" sz="2150">
                <a:solidFill>
                  <a:srgbClr val="5B5E70"/>
                </a:solidFill>
                <a:latin typeface="Arial MT"/>
                <a:cs typeface="Arial MT"/>
              </a:rPr>
              <a:t>Mobile</a:t>
            </a:r>
            <a:r>
              <a:rPr dirty="0" sz="2150" spc="50">
                <a:solidFill>
                  <a:srgbClr val="5B5E70"/>
                </a:solidFill>
                <a:latin typeface="Arial MT"/>
                <a:cs typeface="Arial MT"/>
              </a:rPr>
              <a:t> </a:t>
            </a:r>
            <a:r>
              <a:rPr dirty="0" sz="2150">
                <a:solidFill>
                  <a:srgbClr val="5B5E70"/>
                </a:solidFill>
                <a:latin typeface="Arial MT"/>
                <a:cs typeface="Arial MT"/>
              </a:rPr>
              <a:t>App</a:t>
            </a:r>
            <a:r>
              <a:rPr dirty="0" sz="2150" spc="50">
                <a:solidFill>
                  <a:srgbClr val="5B5E70"/>
                </a:solidFill>
                <a:latin typeface="Arial MT"/>
                <a:cs typeface="Arial MT"/>
              </a:rPr>
              <a:t> </a:t>
            </a:r>
            <a:r>
              <a:rPr dirty="0" sz="2150">
                <a:solidFill>
                  <a:srgbClr val="5B5E70"/>
                </a:solidFill>
                <a:latin typeface="Arial MT"/>
                <a:cs typeface="Arial MT"/>
              </a:rPr>
              <a:t>for</a:t>
            </a:r>
            <a:r>
              <a:rPr dirty="0" sz="2150" spc="50">
                <a:solidFill>
                  <a:srgbClr val="5B5E70"/>
                </a:solidFill>
                <a:latin typeface="Arial MT"/>
                <a:cs typeface="Arial MT"/>
              </a:rPr>
              <a:t> </a:t>
            </a:r>
            <a:r>
              <a:rPr dirty="0" sz="2150">
                <a:solidFill>
                  <a:srgbClr val="5B5E70"/>
                </a:solidFill>
                <a:latin typeface="Arial MT"/>
                <a:cs typeface="Arial MT"/>
              </a:rPr>
              <a:t>real-time</a:t>
            </a:r>
            <a:r>
              <a:rPr dirty="0" sz="2150" spc="50">
                <a:solidFill>
                  <a:srgbClr val="5B5E70"/>
                </a:solidFill>
                <a:latin typeface="Arial MT"/>
                <a:cs typeface="Arial MT"/>
              </a:rPr>
              <a:t> </a:t>
            </a:r>
            <a:r>
              <a:rPr dirty="0" sz="2150">
                <a:solidFill>
                  <a:srgbClr val="5B5E70"/>
                </a:solidFill>
                <a:latin typeface="Arial MT"/>
                <a:cs typeface="Arial MT"/>
              </a:rPr>
              <a:t>Air</a:t>
            </a:r>
            <a:r>
              <a:rPr dirty="0" sz="2150" spc="50">
                <a:solidFill>
                  <a:srgbClr val="5B5E70"/>
                </a:solidFill>
                <a:latin typeface="Arial MT"/>
                <a:cs typeface="Arial MT"/>
              </a:rPr>
              <a:t> </a:t>
            </a:r>
            <a:r>
              <a:rPr dirty="0" sz="2150">
                <a:solidFill>
                  <a:srgbClr val="5B5E70"/>
                </a:solidFill>
                <a:latin typeface="Arial MT"/>
                <a:cs typeface="Arial MT"/>
              </a:rPr>
              <a:t>Quality</a:t>
            </a:r>
            <a:r>
              <a:rPr dirty="0" sz="2150" spc="50">
                <a:solidFill>
                  <a:srgbClr val="5B5E70"/>
                </a:solidFill>
                <a:latin typeface="Arial MT"/>
                <a:cs typeface="Arial MT"/>
              </a:rPr>
              <a:t> </a:t>
            </a:r>
            <a:r>
              <a:rPr dirty="0" sz="2150" spc="-10">
                <a:solidFill>
                  <a:srgbClr val="5B5E70"/>
                </a:solidFill>
                <a:latin typeface="Arial MT"/>
                <a:cs typeface="Arial MT"/>
              </a:rPr>
              <a:t>Index</a:t>
            </a:r>
            <a:endParaRPr sz="21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6079" cy="3543299"/>
          </a:xfrm>
          <a:prstGeom prst="rect">
            <a:avLst/>
          </a:prstGeom>
        </p:spPr>
      </p:pic>
      <p:sp>
        <p:nvSpPr>
          <p:cNvPr id="3" name="object 3" descr=""/>
          <p:cNvSpPr txBox="1"/>
          <p:nvPr/>
        </p:nvSpPr>
        <p:spPr>
          <a:xfrm>
            <a:off x="979537" y="5391660"/>
            <a:ext cx="4462145" cy="8731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5550" b="1">
                <a:solidFill>
                  <a:srgbClr val="4F5367"/>
                </a:solidFill>
                <a:latin typeface="Arial"/>
                <a:cs typeface="Arial"/>
              </a:rPr>
              <a:t>Key</a:t>
            </a:r>
            <a:r>
              <a:rPr dirty="0" sz="5550" spc="-20" b="1">
                <a:solidFill>
                  <a:srgbClr val="4F5367"/>
                </a:solidFill>
                <a:latin typeface="Arial"/>
                <a:cs typeface="Arial"/>
              </a:rPr>
              <a:t> </a:t>
            </a:r>
            <a:r>
              <a:rPr dirty="0" sz="5550" spc="-10" b="1">
                <a:solidFill>
                  <a:srgbClr val="4F5367"/>
                </a:solidFill>
                <a:latin typeface="Arial"/>
                <a:cs typeface="Arial"/>
              </a:rPr>
              <a:t>Features</a:t>
            </a:r>
            <a:endParaRPr sz="5550">
              <a:latin typeface="Arial"/>
              <a:cs typeface="Arial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987474" y="6757541"/>
            <a:ext cx="647700" cy="647700"/>
            <a:chOff x="987474" y="6757541"/>
            <a:chExt cx="647700" cy="647700"/>
          </a:xfrm>
        </p:grpSpPr>
        <p:sp>
          <p:nvSpPr>
            <p:cNvPr id="5" name="object 5" descr=""/>
            <p:cNvSpPr/>
            <p:nvPr/>
          </p:nvSpPr>
          <p:spPr>
            <a:xfrm>
              <a:off x="992237" y="6762303"/>
              <a:ext cx="638175" cy="638175"/>
            </a:xfrm>
            <a:custGeom>
              <a:avLst/>
              <a:gdLst/>
              <a:ahLst/>
              <a:cxnLst/>
              <a:rect l="l" t="t" r="r" b="b"/>
              <a:pathLst>
                <a:path w="638175" h="638175">
                  <a:moveTo>
                    <a:pt x="518826" y="637889"/>
                  </a:moveTo>
                  <a:lnTo>
                    <a:pt x="119062" y="637889"/>
                  </a:lnTo>
                  <a:lnTo>
                    <a:pt x="72732" y="628528"/>
                  </a:lnTo>
                  <a:lnTo>
                    <a:pt x="34885" y="603004"/>
                  </a:lnTo>
                  <a:lnTo>
                    <a:pt x="9361" y="565157"/>
                  </a:lnTo>
                  <a:lnTo>
                    <a:pt x="0" y="518826"/>
                  </a:lnTo>
                  <a:lnTo>
                    <a:pt x="0" y="119062"/>
                  </a:lnTo>
                  <a:lnTo>
                    <a:pt x="9361" y="72732"/>
                  </a:lnTo>
                  <a:lnTo>
                    <a:pt x="34885" y="34885"/>
                  </a:lnTo>
                  <a:lnTo>
                    <a:pt x="72732" y="9361"/>
                  </a:lnTo>
                  <a:lnTo>
                    <a:pt x="119062" y="0"/>
                  </a:lnTo>
                  <a:lnTo>
                    <a:pt x="518826" y="0"/>
                  </a:lnTo>
                  <a:lnTo>
                    <a:pt x="565156" y="9361"/>
                  </a:lnTo>
                  <a:lnTo>
                    <a:pt x="603003" y="34885"/>
                  </a:lnTo>
                  <a:lnTo>
                    <a:pt x="628527" y="72732"/>
                  </a:lnTo>
                  <a:lnTo>
                    <a:pt x="637889" y="119062"/>
                  </a:lnTo>
                  <a:lnTo>
                    <a:pt x="637889" y="518826"/>
                  </a:lnTo>
                  <a:lnTo>
                    <a:pt x="628527" y="565157"/>
                  </a:lnTo>
                  <a:lnTo>
                    <a:pt x="603003" y="603004"/>
                  </a:lnTo>
                  <a:lnTo>
                    <a:pt x="565156" y="628528"/>
                  </a:lnTo>
                  <a:lnTo>
                    <a:pt x="518826" y="637889"/>
                  </a:lnTo>
                  <a:close/>
                </a:path>
              </a:pathLst>
            </a:custGeom>
            <a:solidFill>
              <a:srgbClr val="E2E3E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987474" y="6757541"/>
              <a:ext cx="647700" cy="647700"/>
            </a:xfrm>
            <a:custGeom>
              <a:avLst/>
              <a:gdLst/>
              <a:ahLst/>
              <a:cxnLst/>
              <a:rect l="l" t="t" r="r" b="b"/>
              <a:pathLst>
                <a:path w="647700" h="647700">
                  <a:moveTo>
                    <a:pt x="123825" y="647402"/>
                  </a:moveTo>
                  <a:lnTo>
                    <a:pt x="75625" y="637684"/>
                  </a:lnTo>
                  <a:lnTo>
                    <a:pt x="36266" y="611148"/>
                  </a:lnTo>
                  <a:lnTo>
                    <a:pt x="9730" y="571788"/>
                  </a:lnTo>
                  <a:lnTo>
                    <a:pt x="0" y="523589"/>
                  </a:lnTo>
                  <a:lnTo>
                    <a:pt x="0" y="123825"/>
                  </a:lnTo>
                  <a:lnTo>
                    <a:pt x="9730" y="75625"/>
                  </a:lnTo>
                  <a:lnTo>
                    <a:pt x="36266" y="36266"/>
                  </a:lnTo>
                  <a:lnTo>
                    <a:pt x="75625" y="9730"/>
                  </a:lnTo>
                  <a:lnTo>
                    <a:pt x="123825" y="0"/>
                  </a:lnTo>
                  <a:lnTo>
                    <a:pt x="523589" y="0"/>
                  </a:lnTo>
                  <a:lnTo>
                    <a:pt x="523589" y="4762"/>
                  </a:lnTo>
                  <a:lnTo>
                    <a:pt x="123825" y="4762"/>
                  </a:lnTo>
                  <a:lnTo>
                    <a:pt x="123825" y="9525"/>
                  </a:lnTo>
                  <a:lnTo>
                    <a:pt x="79323" y="18503"/>
                  </a:lnTo>
                  <a:lnTo>
                    <a:pt x="42993" y="42993"/>
                  </a:lnTo>
                  <a:lnTo>
                    <a:pt x="18503" y="79324"/>
                  </a:lnTo>
                  <a:lnTo>
                    <a:pt x="9525" y="123825"/>
                  </a:lnTo>
                  <a:lnTo>
                    <a:pt x="9525" y="523589"/>
                  </a:lnTo>
                  <a:lnTo>
                    <a:pt x="18503" y="568090"/>
                  </a:lnTo>
                  <a:lnTo>
                    <a:pt x="42993" y="604420"/>
                  </a:lnTo>
                  <a:lnTo>
                    <a:pt x="79323" y="628910"/>
                  </a:lnTo>
                  <a:lnTo>
                    <a:pt x="123825" y="637889"/>
                  </a:lnTo>
                  <a:lnTo>
                    <a:pt x="570771" y="637889"/>
                  </a:lnTo>
                  <a:lnTo>
                    <a:pt x="547180" y="642652"/>
                  </a:lnTo>
                  <a:lnTo>
                    <a:pt x="123825" y="642652"/>
                  </a:lnTo>
                  <a:lnTo>
                    <a:pt x="123825" y="647402"/>
                  </a:lnTo>
                  <a:close/>
                </a:path>
                <a:path w="647700" h="647700">
                  <a:moveTo>
                    <a:pt x="570771" y="637889"/>
                  </a:moveTo>
                  <a:lnTo>
                    <a:pt x="523589" y="637889"/>
                  </a:lnTo>
                  <a:lnTo>
                    <a:pt x="568090" y="628910"/>
                  </a:lnTo>
                  <a:lnTo>
                    <a:pt x="604420" y="604420"/>
                  </a:lnTo>
                  <a:lnTo>
                    <a:pt x="628910" y="568090"/>
                  </a:lnTo>
                  <a:lnTo>
                    <a:pt x="637889" y="523589"/>
                  </a:lnTo>
                  <a:lnTo>
                    <a:pt x="637889" y="123825"/>
                  </a:lnTo>
                  <a:lnTo>
                    <a:pt x="628910" y="79324"/>
                  </a:lnTo>
                  <a:lnTo>
                    <a:pt x="604420" y="42993"/>
                  </a:lnTo>
                  <a:lnTo>
                    <a:pt x="568090" y="18503"/>
                  </a:lnTo>
                  <a:lnTo>
                    <a:pt x="523589" y="9525"/>
                  </a:lnTo>
                  <a:lnTo>
                    <a:pt x="123825" y="9525"/>
                  </a:lnTo>
                  <a:lnTo>
                    <a:pt x="123825" y="4762"/>
                  </a:lnTo>
                  <a:lnTo>
                    <a:pt x="523589" y="4762"/>
                  </a:lnTo>
                  <a:lnTo>
                    <a:pt x="523589" y="0"/>
                  </a:lnTo>
                  <a:lnTo>
                    <a:pt x="571788" y="9730"/>
                  </a:lnTo>
                  <a:lnTo>
                    <a:pt x="611147" y="36266"/>
                  </a:lnTo>
                  <a:lnTo>
                    <a:pt x="637683" y="75625"/>
                  </a:lnTo>
                  <a:lnTo>
                    <a:pt x="647402" y="123825"/>
                  </a:lnTo>
                  <a:lnTo>
                    <a:pt x="647402" y="523589"/>
                  </a:lnTo>
                  <a:lnTo>
                    <a:pt x="637683" y="571788"/>
                  </a:lnTo>
                  <a:lnTo>
                    <a:pt x="611147" y="611148"/>
                  </a:lnTo>
                  <a:lnTo>
                    <a:pt x="571788" y="637684"/>
                  </a:lnTo>
                  <a:lnTo>
                    <a:pt x="570771" y="637889"/>
                  </a:lnTo>
                  <a:close/>
                </a:path>
                <a:path w="647700" h="647700">
                  <a:moveTo>
                    <a:pt x="523589" y="647402"/>
                  </a:moveTo>
                  <a:lnTo>
                    <a:pt x="123825" y="647402"/>
                  </a:lnTo>
                  <a:lnTo>
                    <a:pt x="123825" y="642652"/>
                  </a:lnTo>
                  <a:lnTo>
                    <a:pt x="523589" y="642652"/>
                  </a:lnTo>
                  <a:lnTo>
                    <a:pt x="523589" y="647402"/>
                  </a:lnTo>
                  <a:close/>
                </a:path>
                <a:path w="647700" h="647700">
                  <a:moveTo>
                    <a:pt x="523649" y="647402"/>
                  </a:moveTo>
                  <a:lnTo>
                    <a:pt x="523589" y="642652"/>
                  </a:lnTo>
                  <a:lnTo>
                    <a:pt x="547180" y="642652"/>
                  </a:lnTo>
                  <a:lnTo>
                    <a:pt x="523649" y="647402"/>
                  </a:lnTo>
                  <a:close/>
                </a:path>
              </a:pathLst>
            </a:custGeom>
            <a:solidFill>
              <a:srgbClr val="C7C8C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/>
          <p:nvPr/>
        </p:nvSpPr>
        <p:spPr>
          <a:xfrm>
            <a:off x="1900932" y="6588477"/>
            <a:ext cx="4131945" cy="1645920"/>
          </a:xfrm>
          <a:prstGeom prst="rect">
            <a:avLst/>
          </a:prstGeom>
        </p:spPr>
        <p:txBody>
          <a:bodyPr wrap="square" lIns="0" tIns="24637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39"/>
              </a:spcBef>
            </a:pPr>
            <a:r>
              <a:rPr dirty="0" sz="2750" b="1">
                <a:solidFill>
                  <a:srgbClr val="5B5E70"/>
                </a:solidFill>
                <a:latin typeface="Arial"/>
                <a:cs typeface="Arial"/>
              </a:rPr>
              <a:t>Pollutant</a:t>
            </a:r>
            <a:r>
              <a:rPr dirty="0" sz="2750" spc="-65" b="1">
                <a:solidFill>
                  <a:srgbClr val="5B5E70"/>
                </a:solidFill>
                <a:latin typeface="Arial"/>
                <a:cs typeface="Arial"/>
              </a:rPr>
              <a:t> </a:t>
            </a:r>
            <a:r>
              <a:rPr dirty="0" sz="2750" spc="-10" b="1">
                <a:solidFill>
                  <a:srgbClr val="5B5E70"/>
                </a:solidFill>
                <a:latin typeface="Arial"/>
                <a:cs typeface="Arial"/>
              </a:rPr>
              <a:t>Detection</a:t>
            </a:r>
            <a:endParaRPr sz="2750">
              <a:latin typeface="Arial"/>
              <a:cs typeface="Arial"/>
            </a:endParaRPr>
          </a:p>
          <a:p>
            <a:pPr marL="12700" marR="5080">
              <a:lnSpc>
                <a:spcPct val="136600"/>
              </a:lnSpc>
              <a:spcBef>
                <a:spcPts val="560"/>
              </a:spcBef>
            </a:pPr>
            <a:r>
              <a:rPr dirty="0" sz="2150">
                <a:solidFill>
                  <a:srgbClr val="5B5E70"/>
                </a:solidFill>
                <a:latin typeface="Arial MT"/>
                <a:cs typeface="Arial MT"/>
              </a:rPr>
              <a:t>Multi-pollutant</a:t>
            </a:r>
            <a:r>
              <a:rPr dirty="0" sz="2150" spc="80">
                <a:solidFill>
                  <a:srgbClr val="5B5E70"/>
                </a:solidFill>
                <a:latin typeface="Arial MT"/>
                <a:cs typeface="Arial MT"/>
              </a:rPr>
              <a:t> </a:t>
            </a:r>
            <a:r>
              <a:rPr dirty="0" sz="2150">
                <a:solidFill>
                  <a:srgbClr val="5B5E70"/>
                </a:solidFill>
                <a:latin typeface="Arial MT"/>
                <a:cs typeface="Arial MT"/>
              </a:rPr>
              <a:t>detection</a:t>
            </a:r>
            <a:r>
              <a:rPr dirty="0" sz="2150" spc="80">
                <a:solidFill>
                  <a:srgbClr val="5B5E70"/>
                </a:solidFill>
                <a:latin typeface="Arial MT"/>
                <a:cs typeface="Arial MT"/>
              </a:rPr>
              <a:t> </a:t>
            </a:r>
            <a:r>
              <a:rPr dirty="0" sz="2150" spc="-10">
                <a:solidFill>
                  <a:srgbClr val="5B5E70"/>
                </a:solidFill>
                <a:latin typeface="Arial MT"/>
                <a:cs typeface="Arial MT"/>
              </a:rPr>
              <a:t>including </a:t>
            </a:r>
            <a:r>
              <a:rPr dirty="0" sz="2150">
                <a:solidFill>
                  <a:srgbClr val="5B5E70"/>
                </a:solidFill>
                <a:latin typeface="Arial MT"/>
                <a:cs typeface="Arial MT"/>
              </a:rPr>
              <a:t>PM2.5,</a:t>
            </a:r>
            <a:r>
              <a:rPr dirty="0" sz="2150" spc="45">
                <a:solidFill>
                  <a:srgbClr val="5B5E70"/>
                </a:solidFill>
                <a:latin typeface="Arial MT"/>
                <a:cs typeface="Arial MT"/>
              </a:rPr>
              <a:t> </a:t>
            </a:r>
            <a:r>
              <a:rPr dirty="0" sz="2150">
                <a:solidFill>
                  <a:srgbClr val="5B5E70"/>
                </a:solidFill>
                <a:latin typeface="Arial MT"/>
                <a:cs typeface="Arial MT"/>
              </a:rPr>
              <a:t>NO2,</a:t>
            </a:r>
            <a:r>
              <a:rPr dirty="0" sz="2150" spc="45">
                <a:solidFill>
                  <a:srgbClr val="5B5E70"/>
                </a:solidFill>
                <a:latin typeface="Arial MT"/>
                <a:cs typeface="Arial MT"/>
              </a:rPr>
              <a:t> </a:t>
            </a:r>
            <a:r>
              <a:rPr dirty="0" sz="2150">
                <a:solidFill>
                  <a:srgbClr val="5B5E70"/>
                </a:solidFill>
                <a:latin typeface="Arial MT"/>
                <a:cs typeface="Arial MT"/>
              </a:rPr>
              <a:t>CO,</a:t>
            </a:r>
            <a:r>
              <a:rPr dirty="0" sz="2150" spc="45">
                <a:solidFill>
                  <a:srgbClr val="5B5E70"/>
                </a:solidFill>
                <a:latin typeface="Arial MT"/>
                <a:cs typeface="Arial MT"/>
              </a:rPr>
              <a:t> </a:t>
            </a:r>
            <a:r>
              <a:rPr dirty="0" sz="2150" spc="-25">
                <a:solidFill>
                  <a:srgbClr val="5B5E70"/>
                </a:solidFill>
                <a:latin typeface="Arial MT"/>
                <a:cs typeface="Arial MT"/>
              </a:rPr>
              <a:t>SO2</a:t>
            </a:r>
            <a:endParaRPr sz="2150">
              <a:latin typeface="Arial MT"/>
              <a:cs typeface="Arial MT"/>
            </a:endParaRPr>
          </a:p>
        </p:txBody>
      </p:sp>
      <p:grpSp>
        <p:nvGrpSpPr>
          <p:cNvPr id="8" name="object 8" descr=""/>
          <p:cNvGrpSpPr/>
          <p:nvPr/>
        </p:nvGrpSpPr>
        <p:grpSpPr>
          <a:xfrm>
            <a:off x="6540103" y="6757541"/>
            <a:ext cx="647700" cy="647700"/>
            <a:chOff x="6540103" y="6757541"/>
            <a:chExt cx="647700" cy="647700"/>
          </a:xfrm>
        </p:grpSpPr>
        <p:sp>
          <p:nvSpPr>
            <p:cNvPr id="9" name="object 9" descr=""/>
            <p:cNvSpPr/>
            <p:nvPr/>
          </p:nvSpPr>
          <p:spPr>
            <a:xfrm>
              <a:off x="6544865" y="6762303"/>
              <a:ext cx="638175" cy="638175"/>
            </a:xfrm>
            <a:custGeom>
              <a:avLst/>
              <a:gdLst/>
              <a:ahLst/>
              <a:cxnLst/>
              <a:rect l="l" t="t" r="r" b="b"/>
              <a:pathLst>
                <a:path w="638175" h="638175">
                  <a:moveTo>
                    <a:pt x="518826" y="637889"/>
                  </a:moveTo>
                  <a:lnTo>
                    <a:pt x="119062" y="637889"/>
                  </a:lnTo>
                  <a:lnTo>
                    <a:pt x="72732" y="628528"/>
                  </a:lnTo>
                  <a:lnTo>
                    <a:pt x="34885" y="603004"/>
                  </a:lnTo>
                  <a:lnTo>
                    <a:pt x="9361" y="565157"/>
                  </a:lnTo>
                  <a:lnTo>
                    <a:pt x="0" y="518826"/>
                  </a:lnTo>
                  <a:lnTo>
                    <a:pt x="0" y="119062"/>
                  </a:lnTo>
                  <a:lnTo>
                    <a:pt x="9361" y="72732"/>
                  </a:lnTo>
                  <a:lnTo>
                    <a:pt x="34885" y="34885"/>
                  </a:lnTo>
                  <a:lnTo>
                    <a:pt x="72732" y="9361"/>
                  </a:lnTo>
                  <a:lnTo>
                    <a:pt x="119062" y="0"/>
                  </a:lnTo>
                  <a:lnTo>
                    <a:pt x="518826" y="0"/>
                  </a:lnTo>
                  <a:lnTo>
                    <a:pt x="565156" y="9361"/>
                  </a:lnTo>
                  <a:lnTo>
                    <a:pt x="603003" y="34885"/>
                  </a:lnTo>
                  <a:lnTo>
                    <a:pt x="628527" y="72732"/>
                  </a:lnTo>
                  <a:lnTo>
                    <a:pt x="637889" y="119062"/>
                  </a:lnTo>
                  <a:lnTo>
                    <a:pt x="637889" y="518826"/>
                  </a:lnTo>
                  <a:lnTo>
                    <a:pt x="628527" y="565157"/>
                  </a:lnTo>
                  <a:lnTo>
                    <a:pt x="603003" y="603004"/>
                  </a:lnTo>
                  <a:lnTo>
                    <a:pt x="565156" y="628528"/>
                  </a:lnTo>
                  <a:lnTo>
                    <a:pt x="518826" y="637889"/>
                  </a:lnTo>
                  <a:close/>
                </a:path>
              </a:pathLst>
            </a:custGeom>
            <a:solidFill>
              <a:srgbClr val="E2E3E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6540103" y="6757541"/>
              <a:ext cx="647700" cy="647700"/>
            </a:xfrm>
            <a:custGeom>
              <a:avLst/>
              <a:gdLst/>
              <a:ahLst/>
              <a:cxnLst/>
              <a:rect l="l" t="t" r="r" b="b"/>
              <a:pathLst>
                <a:path w="647700" h="647700">
                  <a:moveTo>
                    <a:pt x="123825" y="647402"/>
                  </a:moveTo>
                  <a:lnTo>
                    <a:pt x="75625" y="637684"/>
                  </a:lnTo>
                  <a:lnTo>
                    <a:pt x="36266" y="611148"/>
                  </a:lnTo>
                  <a:lnTo>
                    <a:pt x="9730" y="571788"/>
                  </a:lnTo>
                  <a:lnTo>
                    <a:pt x="0" y="523589"/>
                  </a:lnTo>
                  <a:lnTo>
                    <a:pt x="0" y="123825"/>
                  </a:lnTo>
                  <a:lnTo>
                    <a:pt x="9730" y="75625"/>
                  </a:lnTo>
                  <a:lnTo>
                    <a:pt x="36266" y="36266"/>
                  </a:lnTo>
                  <a:lnTo>
                    <a:pt x="75625" y="9730"/>
                  </a:lnTo>
                  <a:lnTo>
                    <a:pt x="123825" y="0"/>
                  </a:lnTo>
                  <a:lnTo>
                    <a:pt x="523589" y="0"/>
                  </a:lnTo>
                  <a:lnTo>
                    <a:pt x="523589" y="4762"/>
                  </a:lnTo>
                  <a:lnTo>
                    <a:pt x="123825" y="4762"/>
                  </a:lnTo>
                  <a:lnTo>
                    <a:pt x="123825" y="9525"/>
                  </a:lnTo>
                  <a:lnTo>
                    <a:pt x="79323" y="18503"/>
                  </a:lnTo>
                  <a:lnTo>
                    <a:pt x="42993" y="42993"/>
                  </a:lnTo>
                  <a:lnTo>
                    <a:pt x="18503" y="79324"/>
                  </a:lnTo>
                  <a:lnTo>
                    <a:pt x="9525" y="123825"/>
                  </a:lnTo>
                  <a:lnTo>
                    <a:pt x="9525" y="523589"/>
                  </a:lnTo>
                  <a:lnTo>
                    <a:pt x="18503" y="568090"/>
                  </a:lnTo>
                  <a:lnTo>
                    <a:pt x="42993" y="604420"/>
                  </a:lnTo>
                  <a:lnTo>
                    <a:pt x="79323" y="628910"/>
                  </a:lnTo>
                  <a:lnTo>
                    <a:pt x="123825" y="637889"/>
                  </a:lnTo>
                  <a:lnTo>
                    <a:pt x="570771" y="637889"/>
                  </a:lnTo>
                  <a:lnTo>
                    <a:pt x="547180" y="642652"/>
                  </a:lnTo>
                  <a:lnTo>
                    <a:pt x="123825" y="642652"/>
                  </a:lnTo>
                  <a:lnTo>
                    <a:pt x="123825" y="647402"/>
                  </a:lnTo>
                  <a:close/>
                </a:path>
                <a:path w="647700" h="647700">
                  <a:moveTo>
                    <a:pt x="570771" y="637889"/>
                  </a:moveTo>
                  <a:lnTo>
                    <a:pt x="523589" y="637889"/>
                  </a:lnTo>
                  <a:lnTo>
                    <a:pt x="568090" y="628910"/>
                  </a:lnTo>
                  <a:lnTo>
                    <a:pt x="604420" y="604420"/>
                  </a:lnTo>
                  <a:lnTo>
                    <a:pt x="628910" y="568090"/>
                  </a:lnTo>
                  <a:lnTo>
                    <a:pt x="637889" y="523589"/>
                  </a:lnTo>
                  <a:lnTo>
                    <a:pt x="637889" y="123825"/>
                  </a:lnTo>
                  <a:lnTo>
                    <a:pt x="628910" y="79324"/>
                  </a:lnTo>
                  <a:lnTo>
                    <a:pt x="604420" y="42993"/>
                  </a:lnTo>
                  <a:lnTo>
                    <a:pt x="568090" y="18503"/>
                  </a:lnTo>
                  <a:lnTo>
                    <a:pt x="523589" y="9525"/>
                  </a:lnTo>
                  <a:lnTo>
                    <a:pt x="123825" y="9525"/>
                  </a:lnTo>
                  <a:lnTo>
                    <a:pt x="123825" y="4762"/>
                  </a:lnTo>
                  <a:lnTo>
                    <a:pt x="523589" y="4762"/>
                  </a:lnTo>
                  <a:lnTo>
                    <a:pt x="523589" y="0"/>
                  </a:lnTo>
                  <a:lnTo>
                    <a:pt x="571788" y="9730"/>
                  </a:lnTo>
                  <a:lnTo>
                    <a:pt x="611147" y="36266"/>
                  </a:lnTo>
                  <a:lnTo>
                    <a:pt x="637683" y="75625"/>
                  </a:lnTo>
                  <a:lnTo>
                    <a:pt x="647402" y="123825"/>
                  </a:lnTo>
                  <a:lnTo>
                    <a:pt x="647402" y="523589"/>
                  </a:lnTo>
                  <a:lnTo>
                    <a:pt x="637683" y="571788"/>
                  </a:lnTo>
                  <a:lnTo>
                    <a:pt x="611147" y="611148"/>
                  </a:lnTo>
                  <a:lnTo>
                    <a:pt x="571788" y="637684"/>
                  </a:lnTo>
                  <a:lnTo>
                    <a:pt x="570771" y="637889"/>
                  </a:lnTo>
                  <a:close/>
                </a:path>
                <a:path w="647700" h="647700">
                  <a:moveTo>
                    <a:pt x="523589" y="647402"/>
                  </a:moveTo>
                  <a:lnTo>
                    <a:pt x="123825" y="647402"/>
                  </a:lnTo>
                  <a:lnTo>
                    <a:pt x="123825" y="642652"/>
                  </a:lnTo>
                  <a:lnTo>
                    <a:pt x="523589" y="642652"/>
                  </a:lnTo>
                  <a:lnTo>
                    <a:pt x="523589" y="647402"/>
                  </a:lnTo>
                  <a:close/>
                </a:path>
                <a:path w="647700" h="647700">
                  <a:moveTo>
                    <a:pt x="523649" y="647402"/>
                  </a:moveTo>
                  <a:lnTo>
                    <a:pt x="523589" y="642652"/>
                  </a:lnTo>
                  <a:lnTo>
                    <a:pt x="547180" y="642652"/>
                  </a:lnTo>
                  <a:lnTo>
                    <a:pt x="523649" y="647402"/>
                  </a:lnTo>
                  <a:close/>
                </a:path>
              </a:pathLst>
            </a:custGeom>
            <a:solidFill>
              <a:srgbClr val="C7C8C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 descr=""/>
          <p:cNvSpPr txBox="1"/>
          <p:nvPr/>
        </p:nvSpPr>
        <p:spPr>
          <a:xfrm>
            <a:off x="7453559" y="6588477"/>
            <a:ext cx="3977640" cy="1645920"/>
          </a:xfrm>
          <a:prstGeom prst="rect">
            <a:avLst/>
          </a:prstGeom>
        </p:spPr>
        <p:txBody>
          <a:bodyPr wrap="square" lIns="0" tIns="24637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39"/>
              </a:spcBef>
            </a:pPr>
            <a:r>
              <a:rPr dirty="0" sz="2750" b="1">
                <a:solidFill>
                  <a:srgbClr val="5B5E70"/>
                </a:solidFill>
                <a:latin typeface="Arial"/>
                <a:cs typeface="Arial"/>
              </a:rPr>
              <a:t>Power</a:t>
            </a:r>
            <a:r>
              <a:rPr dirty="0" sz="2750" spc="-35" b="1">
                <a:solidFill>
                  <a:srgbClr val="5B5E70"/>
                </a:solidFill>
                <a:latin typeface="Arial"/>
                <a:cs typeface="Arial"/>
              </a:rPr>
              <a:t> </a:t>
            </a:r>
            <a:r>
              <a:rPr dirty="0" sz="2750" b="1">
                <a:solidFill>
                  <a:srgbClr val="5B5E70"/>
                </a:solidFill>
                <a:latin typeface="Arial"/>
                <a:cs typeface="Arial"/>
              </a:rPr>
              <a:t>and</a:t>
            </a:r>
            <a:r>
              <a:rPr dirty="0" sz="2750" spc="-35" b="1">
                <a:solidFill>
                  <a:srgbClr val="5B5E70"/>
                </a:solidFill>
                <a:latin typeface="Arial"/>
                <a:cs typeface="Arial"/>
              </a:rPr>
              <a:t> </a:t>
            </a:r>
            <a:r>
              <a:rPr dirty="0" sz="2750" spc="-10" b="1">
                <a:solidFill>
                  <a:srgbClr val="5B5E70"/>
                </a:solidFill>
                <a:latin typeface="Arial"/>
                <a:cs typeface="Arial"/>
              </a:rPr>
              <a:t>Updates</a:t>
            </a:r>
            <a:endParaRPr sz="2750">
              <a:latin typeface="Arial"/>
              <a:cs typeface="Arial"/>
            </a:endParaRPr>
          </a:p>
          <a:p>
            <a:pPr marL="12700" marR="5080">
              <a:lnSpc>
                <a:spcPct val="136600"/>
              </a:lnSpc>
              <a:spcBef>
                <a:spcPts val="560"/>
              </a:spcBef>
            </a:pPr>
            <a:r>
              <a:rPr dirty="0" sz="2150">
                <a:solidFill>
                  <a:srgbClr val="5B5E70"/>
                </a:solidFill>
                <a:latin typeface="Arial MT"/>
                <a:cs typeface="Arial MT"/>
              </a:rPr>
              <a:t>Solar</a:t>
            </a:r>
            <a:r>
              <a:rPr dirty="0" sz="2150" spc="40">
                <a:solidFill>
                  <a:srgbClr val="5B5E70"/>
                </a:solidFill>
                <a:latin typeface="Arial MT"/>
                <a:cs typeface="Arial MT"/>
              </a:rPr>
              <a:t> </a:t>
            </a:r>
            <a:r>
              <a:rPr dirty="0" sz="2150">
                <a:solidFill>
                  <a:srgbClr val="5B5E70"/>
                </a:solidFill>
                <a:latin typeface="Arial MT"/>
                <a:cs typeface="Arial MT"/>
              </a:rPr>
              <a:t>power</a:t>
            </a:r>
            <a:r>
              <a:rPr dirty="0" sz="2150" spc="50">
                <a:solidFill>
                  <a:srgbClr val="5B5E70"/>
                </a:solidFill>
                <a:latin typeface="Arial MT"/>
                <a:cs typeface="Arial MT"/>
              </a:rPr>
              <a:t> </a:t>
            </a:r>
            <a:r>
              <a:rPr dirty="0" sz="2150">
                <a:solidFill>
                  <a:srgbClr val="5B5E70"/>
                </a:solidFill>
                <a:latin typeface="Arial MT"/>
                <a:cs typeface="Arial MT"/>
              </a:rPr>
              <a:t>with</a:t>
            </a:r>
            <a:r>
              <a:rPr dirty="0" sz="2150" spc="50">
                <a:solidFill>
                  <a:srgbClr val="5B5E70"/>
                </a:solidFill>
                <a:latin typeface="Arial MT"/>
                <a:cs typeface="Arial MT"/>
              </a:rPr>
              <a:t> </a:t>
            </a:r>
            <a:r>
              <a:rPr dirty="0" sz="2150">
                <a:solidFill>
                  <a:srgbClr val="5B5E70"/>
                </a:solidFill>
                <a:latin typeface="Arial MT"/>
                <a:cs typeface="Arial MT"/>
              </a:rPr>
              <a:t>battery</a:t>
            </a:r>
            <a:r>
              <a:rPr dirty="0" sz="2150" spc="50">
                <a:solidFill>
                  <a:srgbClr val="5B5E70"/>
                </a:solidFill>
                <a:latin typeface="Arial MT"/>
                <a:cs typeface="Arial MT"/>
              </a:rPr>
              <a:t> </a:t>
            </a:r>
            <a:r>
              <a:rPr dirty="0" sz="2150" spc="-10">
                <a:solidFill>
                  <a:srgbClr val="5B5E70"/>
                </a:solidFill>
                <a:latin typeface="Arial MT"/>
                <a:cs typeface="Arial MT"/>
              </a:rPr>
              <a:t>backup </a:t>
            </a:r>
            <a:r>
              <a:rPr dirty="0" sz="2150">
                <a:solidFill>
                  <a:srgbClr val="5B5E70"/>
                </a:solidFill>
                <a:latin typeface="Arial MT"/>
                <a:cs typeface="Arial MT"/>
              </a:rPr>
              <a:t>and</a:t>
            </a:r>
            <a:r>
              <a:rPr dirty="0" sz="2150" spc="50">
                <a:solidFill>
                  <a:srgbClr val="5B5E70"/>
                </a:solidFill>
                <a:latin typeface="Arial MT"/>
                <a:cs typeface="Arial MT"/>
              </a:rPr>
              <a:t> </a:t>
            </a:r>
            <a:r>
              <a:rPr dirty="0" sz="2150">
                <a:solidFill>
                  <a:srgbClr val="5B5E70"/>
                </a:solidFill>
                <a:latin typeface="Arial MT"/>
                <a:cs typeface="Arial MT"/>
              </a:rPr>
              <a:t>OTA</a:t>
            </a:r>
            <a:r>
              <a:rPr dirty="0" sz="2150" spc="55">
                <a:solidFill>
                  <a:srgbClr val="5B5E70"/>
                </a:solidFill>
                <a:latin typeface="Arial MT"/>
                <a:cs typeface="Arial MT"/>
              </a:rPr>
              <a:t> </a:t>
            </a:r>
            <a:r>
              <a:rPr dirty="0" sz="2150">
                <a:solidFill>
                  <a:srgbClr val="5B5E70"/>
                </a:solidFill>
                <a:latin typeface="Arial MT"/>
                <a:cs typeface="Arial MT"/>
              </a:rPr>
              <a:t>firmware</a:t>
            </a:r>
            <a:r>
              <a:rPr dirty="0" sz="2150" spc="50">
                <a:solidFill>
                  <a:srgbClr val="5B5E70"/>
                </a:solidFill>
                <a:latin typeface="Arial MT"/>
                <a:cs typeface="Arial MT"/>
              </a:rPr>
              <a:t> </a:t>
            </a:r>
            <a:r>
              <a:rPr dirty="0" sz="2150" spc="-10">
                <a:solidFill>
                  <a:srgbClr val="5B5E70"/>
                </a:solidFill>
                <a:latin typeface="Arial MT"/>
                <a:cs typeface="Arial MT"/>
              </a:rPr>
              <a:t>updates</a:t>
            </a:r>
            <a:endParaRPr sz="2150">
              <a:latin typeface="Arial MT"/>
              <a:cs typeface="Arial MT"/>
            </a:endParaRPr>
          </a:p>
        </p:txBody>
      </p:sp>
      <p:grpSp>
        <p:nvGrpSpPr>
          <p:cNvPr id="12" name="object 12" descr=""/>
          <p:cNvGrpSpPr/>
          <p:nvPr/>
        </p:nvGrpSpPr>
        <p:grpSpPr>
          <a:xfrm>
            <a:off x="12092730" y="6757541"/>
            <a:ext cx="647700" cy="647700"/>
            <a:chOff x="12092730" y="6757541"/>
            <a:chExt cx="647700" cy="647700"/>
          </a:xfrm>
        </p:grpSpPr>
        <p:sp>
          <p:nvSpPr>
            <p:cNvPr id="13" name="object 13" descr=""/>
            <p:cNvSpPr/>
            <p:nvPr/>
          </p:nvSpPr>
          <p:spPr>
            <a:xfrm>
              <a:off x="12097493" y="6762303"/>
              <a:ext cx="638175" cy="638175"/>
            </a:xfrm>
            <a:custGeom>
              <a:avLst/>
              <a:gdLst/>
              <a:ahLst/>
              <a:cxnLst/>
              <a:rect l="l" t="t" r="r" b="b"/>
              <a:pathLst>
                <a:path w="638175" h="638175">
                  <a:moveTo>
                    <a:pt x="518826" y="637889"/>
                  </a:moveTo>
                  <a:lnTo>
                    <a:pt x="119062" y="637889"/>
                  </a:lnTo>
                  <a:lnTo>
                    <a:pt x="72732" y="628528"/>
                  </a:lnTo>
                  <a:lnTo>
                    <a:pt x="34885" y="603004"/>
                  </a:lnTo>
                  <a:lnTo>
                    <a:pt x="9361" y="565157"/>
                  </a:lnTo>
                  <a:lnTo>
                    <a:pt x="0" y="518826"/>
                  </a:lnTo>
                  <a:lnTo>
                    <a:pt x="0" y="119062"/>
                  </a:lnTo>
                  <a:lnTo>
                    <a:pt x="9361" y="72732"/>
                  </a:lnTo>
                  <a:lnTo>
                    <a:pt x="34885" y="34885"/>
                  </a:lnTo>
                  <a:lnTo>
                    <a:pt x="72732" y="9361"/>
                  </a:lnTo>
                  <a:lnTo>
                    <a:pt x="119062" y="0"/>
                  </a:lnTo>
                  <a:lnTo>
                    <a:pt x="518826" y="0"/>
                  </a:lnTo>
                  <a:lnTo>
                    <a:pt x="565157" y="9361"/>
                  </a:lnTo>
                  <a:lnTo>
                    <a:pt x="603004" y="34885"/>
                  </a:lnTo>
                  <a:lnTo>
                    <a:pt x="628528" y="72732"/>
                  </a:lnTo>
                  <a:lnTo>
                    <a:pt x="637889" y="119062"/>
                  </a:lnTo>
                  <a:lnTo>
                    <a:pt x="637889" y="518826"/>
                  </a:lnTo>
                  <a:lnTo>
                    <a:pt x="628528" y="565157"/>
                  </a:lnTo>
                  <a:lnTo>
                    <a:pt x="603004" y="603004"/>
                  </a:lnTo>
                  <a:lnTo>
                    <a:pt x="565157" y="628528"/>
                  </a:lnTo>
                  <a:lnTo>
                    <a:pt x="518826" y="637889"/>
                  </a:lnTo>
                  <a:close/>
                </a:path>
              </a:pathLst>
            </a:custGeom>
            <a:solidFill>
              <a:srgbClr val="E2E3E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12092730" y="6757541"/>
              <a:ext cx="647700" cy="647700"/>
            </a:xfrm>
            <a:custGeom>
              <a:avLst/>
              <a:gdLst/>
              <a:ahLst/>
              <a:cxnLst/>
              <a:rect l="l" t="t" r="r" b="b"/>
              <a:pathLst>
                <a:path w="647700" h="647700">
                  <a:moveTo>
                    <a:pt x="123825" y="647402"/>
                  </a:moveTo>
                  <a:lnTo>
                    <a:pt x="75625" y="637684"/>
                  </a:lnTo>
                  <a:lnTo>
                    <a:pt x="36266" y="611148"/>
                  </a:lnTo>
                  <a:lnTo>
                    <a:pt x="9730" y="571788"/>
                  </a:lnTo>
                  <a:lnTo>
                    <a:pt x="0" y="523589"/>
                  </a:lnTo>
                  <a:lnTo>
                    <a:pt x="0" y="123825"/>
                  </a:lnTo>
                  <a:lnTo>
                    <a:pt x="9730" y="75625"/>
                  </a:lnTo>
                  <a:lnTo>
                    <a:pt x="36266" y="36266"/>
                  </a:lnTo>
                  <a:lnTo>
                    <a:pt x="75625" y="9730"/>
                  </a:lnTo>
                  <a:lnTo>
                    <a:pt x="123825" y="0"/>
                  </a:lnTo>
                  <a:lnTo>
                    <a:pt x="523589" y="0"/>
                  </a:lnTo>
                  <a:lnTo>
                    <a:pt x="523589" y="4762"/>
                  </a:lnTo>
                  <a:lnTo>
                    <a:pt x="123825" y="4762"/>
                  </a:lnTo>
                  <a:lnTo>
                    <a:pt x="123825" y="9525"/>
                  </a:lnTo>
                  <a:lnTo>
                    <a:pt x="79324" y="18503"/>
                  </a:lnTo>
                  <a:lnTo>
                    <a:pt x="42993" y="42993"/>
                  </a:lnTo>
                  <a:lnTo>
                    <a:pt x="18504" y="79324"/>
                  </a:lnTo>
                  <a:lnTo>
                    <a:pt x="9525" y="123825"/>
                  </a:lnTo>
                  <a:lnTo>
                    <a:pt x="9525" y="523589"/>
                  </a:lnTo>
                  <a:lnTo>
                    <a:pt x="18504" y="568090"/>
                  </a:lnTo>
                  <a:lnTo>
                    <a:pt x="42993" y="604420"/>
                  </a:lnTo>
                  <a:lnTo>
                    <a:pt x="79324" y="628910"/>
                  </a:lnTo>
                  <a:lnTo>
                    <a:pt x="123825" y="637889"/>
                  </a:lnTo>
                  <a:lnTo>
                    <a:pt x="570771" y="637889"/>
                  </a:lnTo>
                  <a:lnTo>
                    <a:pt x="547180" y="642652"/>
                  </a:lnTo>
                  <a:lnTo>
                    <a:pt x="123825" y="642652"/>
                  </a:lnTo>
                  <a:lnTo>
                    <a:pt x="123825" y="647402"/>
                  </a:lnTo>
                  <a:close/>
                </a:path>
                <a:path w="647700" h="647700">
                  <a:moveTo>
                    <a:pt x="570771" y="637889"/>
                  </a:moveTo>
                  <a:lnTo>
                    <a:pt x="523589" y="637889"/>
                  </a:lnTo>
                  <a:lnTo>
                    <a:pt x="568090" y="628910"/>
                  </a:lnTo>
                  <a:lnTo>
                    <a:pt x="604421" y="604420"/>
                  </a:lnTo>
                  <a:lnTo>
                    <a:pt x="628910" y="568090"/>
                  </a:lnTo>
                  <a:lnTo>
                    <a:pt x="637889" y="523589"/>
                  </a:lnTo>
                  <a:lnTo>
                    <a:pt x="637889" y="123825"/>
                  </a:lnTo>
                  <a:lnTo>
                    <a:pt x="628910" y="79324"/>
                  </a:lnTo>
                  <a:lnTo>
                    <a:pt x="604421" y="42993"/>
                  </a:lnTo>
                  <a:lnTo>
                    <a:pt x="568090" y="18503"/>
                  </a:lnTo>
                  <a:lnTo>
                    <a:pt x="523589" y="9525"/>
                  </a:lnTo>
                  <a:lnTo>
                    <a:pt x="123825" y="9525"/>
                  </a:lnTo>
                  <a:lnTo>
                    <a:pt x="123825" y="4762"/>
                  </a:lnTo>
                  <a:lnTo>
                    <a:pt x="523589" y="4762"/>
                  </a:lnTo>
                  <a:lnTo>
                    <a:pt x="523589" y="0"/>
                  </a:lnTo>
                  <a:lnTo>
                    <a:pt x="571789" y="9730"/>
                  </a:lnTo>
                  <a:lnTo>
                    <a:pt x="611148" y="36266"/>
                  </a:lnTo>
                  <a:lnTo>
                    <a:pt x="637684" y="75625"/>
                  </a:lnTo>
                  <a:lnTo>
                    <a:pt x="647402" y="123825"/>
                  </a:lnTo>
                  <a:lnTo>
                    <a:pt x="647402" y="523589"/>
                  </a:lnTo>
                  <a:lnTo>
                    <a:pt x="637684" y="571788"/>
                  </a:lnTo>
                  <a:lnTo>
                    <a:pt x="611148" y="611148"/>
                  </a:lnTo>
                  <a:lnTo>
                    <a:pt x="571789" y="637684"/>
                  </a:lnTo>
                  <a:lnTo>
                    <a:pt x="570771" y="637889"/>
                  </a:lnTo>
                  <a:close/>
                </a:path>
                <a:path w="647700" h="647700">
                  <a:moveTo>
                    <a:pt x="523589" y="647402"/>
                  </a:moveTo>
                  <a:lnTo>
                    <a:pt x="123825" y="647402"/>
                  </a:lnTo>
                  <a:lnTo>
                    <a:pt x="123825" y="642652"/>
                  </a:lnTo>
                  <a:lnTo>
                    <a:pt x="523589" y="642652"/>
                  </a:lnTo>
                  <a:lnTo>
                    <a:pt x="523589" y="647402"/>
                  </a:lnTo>
                  <a:close/>
                </a:path>
                <a:path w="647700" h="647700">
                  <a:moveTo>
                    <a:pt x="523649" y="647402"/>
                  </a:moveTo>
                  <a:lnTo>
                    <a:pt x="523589" y="642652"/>
                  </a:lnTo>
                  <a:lnTo>
                    <a:pt x="547180" y="642652"/>
                  </a:lnTo>
                  <a:lnTo>
                    <a:pt x="523649" y="647402"/>
                  </a:lnTo>
                  <a:close/>
                </a:path>
              </a:pathLst>
            </a:custGeom>
            <a:solidFill>
              <a:srgbClr val="C7C8C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 descr=""/>
          <p:cNvSpPr txBox="1"/>
          <p:nvPr/>
        </p:nvSpPr>
        <p:spPr>
          <a:xfrm>
            <a:off x="13006189" y="6588477"/>
            <a:ext cx="3822700" cy="1645920"/>
          </a:xfrm>
          <a:prstGeom prst="rect">
            <a:avLst/>
          </a:prstGeom>
        </p:spPr>
        <p:txBody>
          <a:bodyPr wrap="square" lIns="0" tIns="24637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39"/>
              </a:spcBef>
            </a:pPr>
            <a:r>
              <a:rPr dirty="0" sz="2750" b="1">
                <a:solidFill>
                  <a:srgbClr val="5B5E70"/>
                </a:solidFill>
                <a:latin typeface="Arial"/>
                <a:cs typeface="Arial"/>
              </a:rPr>
              <a:t>Security</a:t>
            </a:r>
            <a:r>
              <a:rPr dirty="0" sz="2750" spc="-45" b="1">
                <a:solidFill>
                  <a:srgbClr val="5B5E70"/>
                </a:solidFill>
                <a:latin typeface="Arial"/>
                <a:cs typeface="Arial"/>
              </a:rPr>
              <a:t> </a:t>
            </a:r>
            <a:r>
              <a:rPr dirty="0" sz="2750" b="1">
                <a:solidFill>
                  <a:srgbClr val="5B5E70"/>
                </a:solidFill>
                <a:latin typeface="Arial"/>
                <a:cs typeface="Arial"/>
              </a:rPr>
              <a:t>and</a:t>
            </a:r>
            <a:r>
              <a:rPr dirty="0" sz="2750" spc="-40" b="1">
                <a:solidFill>
                  <a:srgbClr val="5B5E70"/>
                </a:solidFill>
                <a:latin typeface="Arial"/>
                <a:cs typeface="Arial"/>
              </a:rPr>
              <a:t> </a:t>
            </a:r>
            <a:r>
              <a:rPr dirty="0" sz="2750" spc="-10" b="1">
                <a:solidFill>
                  <a:srgbClr val="5B5E70"/>
                </a:solidFill>
                <a:latin typeface="Arial"/>
                <a:cs typeface="Arial"/>
              </a:rPr>
              <a:t>Mapping</a:t>
            </a:r>
            <a:endParaRPr sz="2750">
              <a:latin typeface="Arial"/>
              <a:cs typeface="Arial"/>
            </a:endParaRPr>
          </a:p>
          <a:p>
            <a:pPr marL="12700" marR="5080">
              <a:lnSpc>
                <a:spcPct val="136600"/>
              </a:lnSpc>
              <a:spcBef>
                <a:spcPts val="560"/>
              </a:spcBef>
            </a:pPr>
            <a:r>
              <a:rPr dirty="0" sz="2150">
                <a:solidFill>
                  <a:srgbClr val="5B5E70"/>
                </a:solidFill>
                <a:latin typeface="Arial MT"/>
                <a:cs typeface="Arial MT"/>
              </a:rPr>
              <a:t>AES</a:t>
            </a:r>
            <a:r>
              <a:rPr dirty="0" sz="2150" spc="45">
                <a:solidFill>
                  <a:srgbClr val="5B5E70"/>
                </a:solidFill>
                <a:latin typeface="Arial MT"/>
                <a:cs typeface="Arial MT"/>
              </a:rPr>
              <a:t> </a:t>
            </a:r>
            <a:r>
              <a:rPr dirty="0" sz="2150">
                <a:solidFill>
                  <a:srgbClr val="5B5E70"/>
                </a:solidFill>
                <a:latin typeface="Arial MT"/>
                <a:cs typeface="Arial MT"/>
              </a:rPr>
              <a:t>encrypted</a:t>
            </a:r>
            <a:r>
              <a:rPr dirty="0" sz="2150" spc="60">
                <a:solidFill>
                  <a:srgbClr val="5B5E70"/>
                </a:solidFill>
                <a:latin typeface="Arial MT"/>
                <a:cs typeface="Arial MT"/>
              </a:rPr>
              <a:t> </a:t>
            </a:r>
            <a:r>
              <a:rPr dirty="0" sz="2150" spc="-10">
                <a:solidFill>
                  <a:srgbClr val="5B5E70"/>
                </a:solidFill>
                <a:latin typeface="Arial MT"/>
                <a:cs typeface="Arial MT"/>
              </a:rPr>
              <a:t>communication </a:t>
            </a:r>
            <a:r>
              <a:rPr dirty="0" sz="2150">
                <a:solidFill>
                  <a:srgbClr val="5B5E70"/>
                </a:solidFill>
                <a:latin typeface="Arial MT"/>
                <a:cs typeface="Arial MT"/>
              </a:rPr>
              <a:t>and</a:t>
            </a:r>
            <a:r>
              <a:rPr dirty="0" sz="2150" spc="40">
                <a:solidFill>
                  <a:srgbClr val="5B5E70"/>
                </a:solidFill>
                <a:latin typeface="Arial MT"/>
                <a:cs typeface="Arial MT"/>
              </a:rPr>
              <a:t> </a:t>
            </a:r>
            <a:r>
              <a:rPr dirty="0" sz="2150">
                <a:solidFill>
                  <a:srgbClr val="5B5E70"/>
                </a:solidFill>
                <a:latin typeface="Arial MT"/>
                <a:cs typeface="Arial MT"/>
              </a:rPr>
              <a:t>GPS</a:t>
            </a:r>
            <a:r>
              <a:rPr dirty="0" sz="2150" spc="40">
                <a:solidFill>
                  <a:srgbClr val="5B5E70"/>
                </a:solidFill>
                <a:latin typeface="Arial MT"/>
                <a:cs typeface="Arial MT"/>
              </a:rPr>
              <a:t> </a:t>
            </a:r>
            <a:r>
              <a:rPr dirty="0" sz="2150" spc="-10">
                <a:solidFill>
                  <a:srgbClr val="5B5E70"/>
                </a:solidFill>
                <a:latin typeface="Arial MT"/>
                <a:cs typeface="Arial MT"/>
              </a:rPr>
              <a:t>mapping</a:t>
            </a:r>
            <a:endParaRPr sz="21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79537" y="2817974"/>
            <a:ext cx="8895715" cy="87312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Design</a:t>
            </a:r>
            <a:r>
              <a:rPr dirty="0" spc="-35"/>
              <a:t> </a:t>
            </a:r>
            <a:r>
              <a:rPr dirty="0"/>
              <a:t>Constraints</a:t>
            </a:r>
            <a:r>
              <a:rPr dirty="0" spc="-25"/>
              <a:t> </a:t>
            </a:r>
            <a:r>
              <a:rPr dirty="0"/>
              <a:t>&amp;</a:t>
            </a:r>
            <a:r>
              <a:rPr dirty="0" spc="-25"/>
              <a:t> </a:t>
            </a:r>
            <a:r>
              <a:rPr dirty="0" spc="-20"/>
              <a:t>Risk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6537" y="5329535"/>
            <a:ext cx="76200" cy="76199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6537" y="5882282"/>
            <a:ext cx="76200" cy="76199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6537" y="6435029"/>
            <a:ext cx="76200" cy="76199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6537" y="6987778"/>
            <a:ext cx="76200" cy="76199"/>
          </a:xfrm>
          <a:prstGeom prst="rect">
            <a:avLst/>
          </a:prstGeom>
        </p:spPr>
      </p:pic>
      <p:sp>
        <p:nvSpPr>
          <p:cNvPr id="7" name="object 7" descr=""/>
          <p:cNvSpPr txBox="1"/>
          <p:nvPr/>
        </p:nvSpPr>
        <p:spPr>
          <a:xfrm>
            <a:off x="979537" y="4434893"/>
            <a:ext cx="4207510" cy="27355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750" spc="-10" b="1">
                <a:solidFill>
                  <a:srgbClr val="4F5367"/>
                </a:solidFill>
                <a:latin typeface="Arial"/>
                <a:cs typeface="Arial"/>
              </a:rPr>
              <a:t>Constraints</a:t>
            </a:r>
            <a:endParaRPr sz="2750">
              <a:latin typeface="Arial"/>
              <a:cs typeface="Arial"/>
            </a:endParaRPr>
          </a:p>
          <a:p>
            <a:pPr marL="342265" marR="5080">
              <a:lnSpc>
                <a:spcPct val="168700"/>
              </a:lnSpc>
              <a:spcBef>
                <a:spcPts val="620"/>
              </a:spcBef>
            </a:pPr>
            <a:r>
              <a:rPr dirty="0" sz="2150">
                <a:solidFill>
                  <a:srgbClr val="5B5E70"/>
                </a:solidFill>
                <a:latin typeface="Arial MT"/>
                <a:cs typeface="Arial MT"/>
              </a:rPr>
              <a:t>Regulatory</a:t>
            </a:r>
            <a:r>
              <a:rPr dirty="0" sz="2150" spc="45">
                <a:solidFill>
                  <a:srgbClr val="5B5E70"/>
                </a:solidFill>
                <a:latin typeface="Arial MT"/>
                <a:cs typeface="Arial MT"/>
              </a:rPr>
              <a:t> </a:t>
            </a:r>
            <a:r>
              <a:rPr dirty="0" sz="2150">
                <a:solidFill>
                  <a:srgbClr val="5B5E70"/>
                </a:solidFill>
                <a:latin typeface="Arial MT"/>
                <a:cs typeface="Arial MT"/>
              </a:rPr>
              <a:t>RF</a:t>
            </a:r>
            <a:r>
              <a:rPr dirty="0" sz="2150" spc="60">
                <a:solidFill>
                  <a:srgbClr val="5B5E70"/>
                </a:solidFill>
                <a:latin typeface="Arial MT"/>
                <a:cs typeface="Arial MT"/>
              </a:rPr>
              <a:t> </a:t>
            </a:r>
            <a:r>
              <a:rPr dirty="0" sz="2150" spc="-10">
                <a:solidFill>
                  <a:srgbClr val="5B5E70"/>
                </a:solidFill>
                <a:latin typeface="Arial MT"/>
                <a:cs typeface="Arial MT"/>
              </a:rPr>
              <a:t>compliance</a:t>
            </a:r>
            <a:r>
              <a:rPr dirty="0" sz="2150" spc="535">
                <a:solidFill>
                  <a:srgbClr val="5B5E70"/>
                </a:solidFill>
                <a:latin typeface="Arial MT"/>
                <a:cs typeface="Arial MT"/>
              </a:rPr>
              <a:t> </a:t>
            </a:r>
            <a:r>
              <a:rPr dirty="0" sz="2150">
                <a:solidFill>
                  <a:srgbClr val="5B5E70"/>
                </a:solidFill>
                <a:latin typeface="Arial MT"/>
                <a:cs typeface="Arial MT"/>
              </a:rPr>
              <a:t>Cost</a:t>
            </a:r>
            <a:r>
              <a:rPr dirty="0" sz="2150" spc="45">
                <a:solidFill>
                  <a:srgbClr val="5B5E70"/>
                </a:solidFill>
                <a:latin typeface="Arial MT"/>
                <a:cs typeface="Arial MT"/>
              </a:rPr>
              <a:t> </a:t>
            </a:r>
            <a:r>
              <a:rPr dirty="0" sz="2150">
                <a:solidFill>
                  <a:srgbClr val="5B5E70"/>
                </a:solidFill>
                <a:latin typeface="Arial MT"/>
                <a:cs typeface="Arial MT"/>
              </a:rPr>
              <a:t>below</a:t>
            </a:r>
            <a:r>
              <a:rPr dirty="0" sz="2150" spc="40">
                <a:solidFill>
                  <a:srgbClr val="5B5E70"/>
                </a:solidFill>
                <a:latin typeface="Arial MT"/>
                <a:cs typeface="Arial MT"/>
              </a:rPr>
              <a:t> </a:t>
            </a:r>
            <a:r>
              <a:rPr dirty="0" sz="2150">
                <a:solidFill>
                  <a:srgbClr val="5B5E70"/>
                </a:solidFill>
                <a:latin typeface="Arial MT"/>
                <a:cs typeface="Arial MT"/>
              </a:rPr>
              <a:t>$100</a:t>
            </a:r>
            <a:r>
              <a:rPr dirty="0" sz="2150" spc="45">
                <a:solidFill>
                  <a:srgbClr val="5B5E70"/>
                </a:solidFill>
                <a:latin typeface="Arial MT"/>
                <a:cs typeface="Arial MT"/>
              </a:rPr>
              <a:t> </a:t>
            </a:r>
            <a:r>
              <a:rPr dirty="0" sz="2150">
                <a:solidFill>
                  <a:srgbClr val="5B5E70"/>
                </a:solidFill>
                <a:latin typeface="Arial MT"/>
                <a:cs typeface="Arial MT"/>
              </a:rPr>
              <a:t>per</a:t>
            </a:r>
            <a:r>
              <a:rPr dirty="0" sz="2150" spc="40">
                <a:solidFill>
                  <a:srgbClr val="5B5E70"/>
                </a:solidFill>
                <a:latin typeface="Arial MT"/>
                <a:cs typeface="Arial MT"/>
              </a:rPr>
              <a:t> </a:t>
            </a:r>
            <a:r>
              <a:rPr dirty="0" sz="2150" spc="-20">
                <a:solidFill>
                  <a:srgbClr val="5B5E70"/>
                </a:solidFill>
                <a:latin typeface="Arial MT"/>
                <a:cs typeface="Arial MT"/>
              </a:rPr>
              <a:t>unit</a:t>
            </a:r>
            <a:r>
              <a:rPr dirty="0" sz="2150" spc="535">
                <a:solidFill>
                  <a:srgbClr val="5B5E70"/>
                </a:solidFill>
                <a:latin typeface="Arial MT"/>
                <a:cs typeface="Arial MT"/>
              </a:rPr>
              <a:t> </a:t>
            </a:r>
            <a:r>
              <a:rPr dirty="0" sz="2150">
                <a:solidFill>
                  <a:srgbClr val="5B5E70"/>
                </a:solidFill>
                <a:latin typeface="Arial MT"/>
                <a:cs typeface="Arial MT"/>
              </a:rPr>
              <a:t>IP54+</a:t>
            </a:r>
            <a:r>
              <a:rPr dirty="0" sz="2150" spc="65">
                <a:solidFill>
                  <a:srgbClr val="5B5E70"/>
                </a:solidFill>
                <a:latin typeface="Arial MT"/>
                <a:cs typeface="Arial MT"/>
              </a:rPr>
              <a:t> </a:t>
            </a:r>
            <a:r>
              <a:rPr dirty="0" sz="2150">
                <a:solidFill>
                  <a:srgbClr val="5B5E70"/>
                </a:solidFill>
                <a:latin typeface="Arial MT"/>
                <a:cs typeface="Arial MT"/>
              </a:rPr>
              <a:t>weatherproof</a:t>
            </a:r>
            <a:r>
              <a:rPr dirty="0" sz="2150" spc="80">
                <a:solidFill>
                  <a:srgbClr val="5B5E70"/>
                </a:solidFill>
                <a:latin typeface="Arial MT"/>
                <a:cs typeface="Arial MT"/>
              </a:rPr>
              <a:t> </a:t>
            </a:r>
            <a:r>
              <a:rPr dirty="0" sz="2150" spc="-10">
                <a:solidFill>
                  <a:srgbClr val="5B5E70"/>
                </a:solidFill>
                <a:latin typeface="Arial MT"/>
                <a:cs typeface="Arial MT"/>
              </a:rPr>
              <a:t>enclosures </a:t>
            </a:r>
            <a:r>
              <a:rPr dirty="0" sz="2150">
                <a:solidFill>
                  <a:srgbClr val="5B5E70"/>
                </a:solidFill>
                <a:latin typeface="Arial MT"/>
                <a:cs typeface="Arial MT"/>
              </a:rPr>
              <a:t>Data</a:t>
            </a:r>
            <a:r>
              <a:rPr dirty="0" sz="2150" spc="50">
                <a:solidFill>
                  <a:srgbClr val="5B5E70"/>
                </a:solidFill>
                <a:latin typeface="Arial MT"/>
                <a:cs typeface="Arial MT"/>
              </a:rPr>
              <a:t> </a:t>
            </a:r>
            <a:r>
              <a:rPr dirty="0" sz="2150">
                <a:solidFill>
                  <a:srgbClr val="5B5E70"/>
                </a:solidFill>
                <a:latin typeface="Arial MT"/>
                <a:cs typeface="Arial MT"/>
              </a:rPr>
              <a:t>privacy</a:t>
            </a:r>
            <a:r>
              <a:rPr dirty="0" sz="2150" spc="50">
                <a:solidFill>
                  <a:srgbClr val="5B5E70"/>
                </a:solidFill>
                <a:latin typeface="Arial MT"/>
                <a:cs typeface="Arial MT"/>
              </a:rPr>
              <a:t> </a:t>
            </a:r>
            <a:r>
              <a:rPr dirty="0" sz="2150" spc="-10">
                <a:solidFill>
                  <a:srgbClr val="5B5E70"/>
                </a:solidFill>
                <a:latin typeface="Arial MT"/>
                <a:cs typeface="Arial MT"/>
              </a:rPr>
              <a:t>considerations</a:t>
            </a:r>
            <a:endParaRPr sz="2150">
              <a:latin typeface="Arial MT"/>
              <a:cs typeface="Arial MT"/>
            </a:endParaRPr>
          </a:p>
        </p:txBody>
      </p:sp>
      <p:pic>
        <p:nvPicPr>
          <p:cNvPr id="8" name="object 8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13700" y="5329535"/>
            <a:ext cx="76200" cy="76199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13700" y="5882282"/>
            <a:ext cx="76200" cy="76199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13700" y="6435029"/>
            <a:ext cx="76200" cy="76199"/>
          </a:xfrm>
          <a:prstGeom prst="rect">
            <a:avLst/>
          </a:prstGeom>
        </p:spPr>
      </p:pic>
      <p:sp>
        <p:nvSpPr>
          <p:cNvPr id="11" name="object 11" descr=""/>
          <p:cNvSpPr txBox="1"/>
          <p:nvPr/>
        </p:nvSpPr>
        <p:spPr>
          <a:xfrm>
            <a:off x="9486700" y="4434893"/>
            <a:ext cx="4816475" cy="21831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750" b="1">
                <a:solidFill>
                  <a:srgbClr val="4F5367"/>
                </a:solidFill>
                <a:latin typeface="Arial"/>
                <a:cs typeface="Arial"/>
              </a:rPr>
              <a:t>Risk</a:t>
            </a:r>
            <a:r>
              <a:rPr dirty="0" sz="2750" spc="-40" b="1">
                <a:solidFill>
                  <a:srgbClr val="4F5367"/>
                </a:solidFill>
                <a:latin typeface="Arial"/>
                <a:cs typeface="Arial"/>
              </a:rPr>
              <a:t> </a:t>
            </a:r>
            <a:r>
              <a:rPr dirty="0" sz="2750" spc="-10" b="1">
                <a:solidFill>
                  <a:srgbClr val="4F5367"/>
                </a:solidFill>
                <a:latin typeface="Arial"/>
                <a:cs typeface="Arial"/>
              </a:rPr>
              <a:t>Mitigation</a:t>
            </a:r>
            <a:endParaRPr sz="2750">
              <a:latin typeface="Arial"/>
              <a:cs typeface="Arial"/>
            </a:endParaRPr>
          </a:p>
          <a:p>
            <a:pPr marL="342265">
              <a:lnSpc>
                <a:spcPct val="100000"/>
              </a:lnSpc>
              <a:spcBef>
                <a:spcPts val="2395"/>
              </a:spcBef>
            </a:pPr>
            <a:r>
              <a:rPr dirty="0" sz="2150">
                <a:solidFill>
                  <a:srgbClr val="5B5E70"/>
                </a:solidFill>
                <a:latin typeface="Arial MT"/>
                <a:cs typeface="Arial MT"/>
              </a:rPr>
              <a:t>Regular</a:t>
            </a:r>
            <a:r>
              <a:rPr dirty="0" sz="2150" spc="50">
                <a:solidFill>
                  <a:srgbClr val="5B5E70"/>
                </a:solidFill>
                <a:latin typeface="Arial MT"/>
                <a:cs typeface="Arial MT"/>
              </a:rPr>
              <a:t> </a:t>
            </a:r>
            <a:r>
              <a:rPr dirty="0" sz="2150">
                <a:solidFill>
                  <a:srgbClr val="5B5E70"/>
                </a:solidFill>
                <a:latin typeface="Arial MT"/>
                <a:cs typeface="Arial MT"/>
              </a:rPr>
              <a:t>sensor</a:t>
            </a:r>
            <a:r>
              <a:rPr dirty="0" sz="2150" spc="65">
                <a:solidFill>
                  <a:srgbClr val="5B5E70"/>
                </a:solidFill>
                <a:latin typeface="Arial MT"/>
                <a:cs typeface="Arial MT"/>
              </a:rPr>
              <a:t> </a:t>
            </a:r>
            <a:r>
              <a:rPr dirty="0" sz="2150" spc="-10">
                <a:solidFill>
                  <a:srgbClr val="5B5E70"/>
                </a:solidFill>
                <a:latin typeface="Arial MT"/>
                <a:cs typeface="Arial MT"/>
              </a:rPr>
              <a:t>calibration</a:t>
            </a:r>
            <a:endParaRPr sz="2150">
              <a:latin typeface="Arial MT"/>
              <a:cs typeface="Arial MT"/>
            </a:endParaRPr>
          </a:p>
          <a:p>
            <a:pPr marL="342265" marR="5080">
              <a:lnSpc>
                <a:spcPct val="168700"/>
              </a:lnSpc>
            </a:pPr>
            <a:r>
              <a:rPr dirty="0" sz="2150">
                <a:solidFill>
                  <a:srgbClr val="5B5E70"/>
                </a:solidFill>
                <a:latin typeface="Arial MT"/>
                <a:cs typeface="Arial MT"/>
              </a:rPr>
              <a:t>Backup</a:t>
            </a:r>
            <a:r>
              <a:rPr dirty="0" sz="2150" spc="40">
                <a:solidFill>
                  <a:srgbClr val="5B5E70"/>
                </a:solidFill>
                <a:latin typeface="Arial MT"/>
                <a:cs typeface="Arial MT"/>
              </a:rPr>
              <a:t> </a:t>
            </a:r>
            <a:r>
              <a:rPr dirty="0" sz="2150">
                <a:solidFill>
                  <a:srgbClr val="5B5E70"/>
                </a:solidFill>
                <a:latin typeface="Arial MT"/>
                <a:cs typeface="Arial MT"/>
              </a:rPr>
              <a:t>batteries</a:t>
            </a:r>
            <a:r>
              <a:rPr dirty="0" sz="2150" spc="55">
                <a:solidFill>
                  <a:srgbClr val="5B5E70"/>
                </a:solidFill>
                <a:latin typeface="Arial MT"/>
                <a:cs typeface="Arial MT"/>
              </a:rPr>
              <a:t> </a:t>
            </a:r>
            <a:r>
              <a:rPr dirty="0" sz="2150">
                <a:solidFill>
                  <a:srgbClr val="5B5E70"/>
                </a:solidFill>
                <a:latin typeface="Arial MT"/>
                <a:cs typeface="Arial MT"/>
              </a:rPr>
              <a:t>for</a:t>
            </a:r>
            <a:r>
              <a:rPr dirty="0" sz="2150" spc="50">
                <a:solidFill>
                  <a:srgbClr val="5B5E70"/>
                </a:solidFill>
                <a:latin typeface="Arial MT"/>
                <a:cs typeface="Arial MT"/>
              </a:rPr>
              <a:t> </a:t>
            </a:r>
            <a:r>
              <a:rPr dirty="0" sz="2150">
                <a:solidFill>
                  <a:srgbClr val="5B5E70"/>
                </a:solidFill>
                <a:latin typeface="Arial MT"/>
                <a:cs typeface="Arial MT"/>
              </a:rPr>
              <a:t>power</a:t>
            </a:r>
            <a:r>
              <a:rPr dirty="0" sz="2150" spc="55">
                <a:solidFill>
                  <a:srgbClr val="5B5E70"/>
                </a:solidFill>
                <a:latin typeface="Arial MT"/>
                <a:cs typeface="Arial MT"/>
              </a:rPr>
              <a:t> </a:t>
            </a:r>
            <a:r>
              <a:rPr dirty="0" sz="2150" spc="-10">
                <a:solidFill>
                  <a:srgbClr val="5B5E70"/>
                </a:solidFill>
                <a:latin typeface="Arial MT"/>
                <a:cs typeface="Arial MT"/>
              </a:rPr>
              <a:t>reliability </a:t>
            </a:r>
            <a:r>
              <a:rPr dirty="0" sz="2150">
                <a:solidFill>
                  <a:srgbClr val="5B5E70"/>
                </a:solidFill>
                <a:latin typeface="Arial MT"/>
                <a:cs typeface="Arial MT"/>
              </a:rPr>
              <a:t>Secure</a:t>
            </a:r>
            <a:r>
              <a:rPr dirty="0" sz="2150" spc="55">
                <a:solidFill>
                  <a:srgbClr val="5B5E70"/>
                </a:solidFill>
                <a:latin typeface="Arial MT"/>
                <a:cs typeface="Arial MT"/>
              </a:rPr>
              <a:t> </a:t>
            </a:r>
            <a:r>
              <a:rPr dirty="0" sz="2150">
                <a:solidFill>
                  <a:srgbClr val="5B5E70"/>
                </a:solidFill>
                <a:latin typeface="Arial MT"/>
                <a:cs typeface="Arial MT"/>
              </a:rPr>
              <a:t>AES</a:t>
            </a:r>
            <a:r>
              <a:rPr dirty="0" sz="2150" spc="50">
                <a:solidFill>
                  <a:srgbClr val="5B5E70"/>
                </a:solidFill>
                <a:latin typeface="Arial MT"/>
                <a:cs typeface="Arial MT"/>
              </a:rPr>
              <a:t> </a:t>
            </a:r>
            <a:r>
              <a:rPr dirty="0" sz="2150">
                <a:solidFill>
                  <a:srgbClr val="5B5E70"/>
                </a:solidFill>
                <a:latin typeface="Arial MT"/>
                <a:cs typeface="Arial MT"/>
              </a:rPr>
              <a:t>encryption</a:t>
            </a:r>
            <a:r>
              <a:rPr dirty="0" sz="2150" spc="55">
                <a:solidFill>
                  <a:srgbClr val="5B5E70"/>
                </a:solidFill>
                <a:latin typeface="Arial MT"/>
                <a:cs typeface="Arial MT"/>
              </a:rPr>
              <a:t> </a:t>
            </a:r>
            <a:r>
              <a:rPr dirty="0" sz="2150">
                <a:solidFill>
                  <a:srgbClr val="5B5E70"/>
                </a:solidFill>
                <a:latin typeface="Arial MT"/>
                <a:cs typeface="Arial MT"/>
              </a:rPr>
              <a:t>for</a:t>
            </a:r>
            <a:r>
              <a:rPr dirty="0" sz="2150" spc="50">
                <a:solidFill>
                  <a:srgbClr val="5B5E70"/>
                </a:solidFill>
                <a:latin typeface="Arial MT"/>
                <a:cs typeface="Arial MT"/>
              </a:rPr>
              <a:t> </a:t>
            </a:r>
            <a:r>
              <a:rPr dirty="0" sz="2150" spc="-20">
                <a:solidFill>
                  <a:srgbClr val="5B5E70"/>
                </a:solidFill>
                <a:latin typeface="Arial MT"/>
                <a:cs typeface="Arial MT"/>
              </a:rPr>
              <a:t>data</a:t>
            </a:r>
            <a:endParaRPr sz="21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6079" cy="35432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79537" y="4518931"/>
            <a:ext cx="9835515" cy="87312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Implementation</a:t>
            </a:r>
            <a:r>
              <a:rPr dirty="0" spc="-75"/>
              <a:t> </a:t>
            </a:r>
            <a:r>
              <a:rPr dirty="0" spc="-10"/>
              <a:t>Methodology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1263054" y="7177685"/>
            <a:ext cx="4533265" cy="1198245"/>
          </a:xfrm>
          <a:prstGeom prst="rect">
            <a:avLst/>
          </a:prstGeom>
        </p:spPr>
        <p:txBody>
          <a:bodyPr wrap="square" lIns="0" tIns="24637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39"/>
              </a:spcBef>
            </a:pPr>
            <a:r>
              <a:rPr dirty="0" sz="2750" b="1">
                <a:solidFill>
                  <a:srgbClr val="5B5E70"/>
                </a:solidFill>
                <a:latin typeface="Arial"/>
                <a:cs typeface="Arial"/>
              </a:rPr>
              <a:t>Edge</a:t>
            </a:r>
            <a:r>
              <a:rPr dirty="0" sz="2750" spc="-40" b="1">
                <a:solidFill>
                  <a:srgbClr val="5B5E70"/>
                </a:solidFill>
                <a:latin typeface="Arial"/>
                <a:cs typeface="Arial"/>
              </a:rPr>
              <a:t> </a:t>
            </a:r>
            <a:r>
              <a:rPr dirty="0" sz="2750" spc="-10" b="1">
                <a:solidFill>
                  <a:srgbClr val="5B5E70"/>
                </a:solidFill>
                <a:latin typeface="Arial"/>
                <a:cs typeface="Arial"/>
              </a:rPr>
              <a:t>Computing</a:t>
            </a:r>
            <a:endParaRPr sz="27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00"/>
              </a:spcBef>
            </a:pPr>
            <a:r>
              <a:rPr dirty="0" sz="2150">
                <a:solidFill>
                  <a:srgbClr val="5B5E70"/>
                </a:solidFill>
                <a:latin typeface="Arial MT"/>
                <a:cs typeface="Arial MT"/>
              </a:rPr>
              <a:t>Processing</a:t>
            </a:r>
            <a:r>
              <a:rPr dirty="0" sz="2150" spc="40">
                <a:solidFill>
                  <a:srgbClr val="5B5E70"/>
                </a:solidFill>
                <a:latin typeface="Arial MT"/>
                <a:cs typeface="Arial MT"/>
              </a:rPr>
              <a:t> </a:t>
            </a:r>
            <a:r>
              <a:rPr dirty="0" sz="2150">
                <a:solidFill>
                  <a:srgbClr val="5B5E70"/>
                </a:solidFill>
                <a:latin typeface="Arial MT"/>
                <a:cs typeface="Arial MT"/>
              </a:rPr>
              <a:t>data</a:t>
            </a:r>
            <a:r>
              <a:rPr dirty="0" sz="2150" spc="50">
                <a:solidFill>
                  <a:srgbClr val="5B5E70"/>
                </a:solidFill>
                <a:latin typeface="Arial MT"/>
                <a:cs typeface="Arial MT"/>
              </a:rPr>
              <a:t> </a:t>
            </a:r>
            <a:r>
              <a:rPr dirty="0" sz="2150">
                <a:solidFill>
                  <a:srgbClr val="5B5E70"/>
                </a:solidFill>
                <a:latin typeface="Arial MT"/>
                <a:cs typeface="Arial MT"/>
              </a:rPr>
              <a:t>at</a:t>
            </a:r>
            <a:r>
              <a:rPr dirty="0" sz="2150" spc="45">
                <a:solidFill>
                  <a:srgbClr val="5B5E70"/>
                </a:solidFill>
                <a:latin typeface="Arial MT"/>
                <a:cs typeface="Arial MT"/>
              </a:rPr>
              <a:t> </a:t>
            </a:r>
            <a:r>
              <a:rPr dirty="0" sz="2150">
                <a:solidFill>
                  <a:srgbClr val="5B5E70"/>
                </a:solidFill>
                <a:latin typeface="Arial MT"/>
                <a:cs typeface="Arial MT"/>
              </a:rPr>
              <a:t>local</a:t>
            </a:r>
            <a:r>
              <a:rPr dirty="0" sz="2150" spc="50">
                <a:solidFill>
                  <a:srgbClr val="5B5E70"/>
                </a:solidFill>
                <a:latin typeface="Arial MT"/>
                <a:cs typeface="Arial MT"/>
              </a:rPr>
              <a:t> </a:t>
            </a:r>
            <a:r>
              <a:rPr dirty="0" sz="2150">
                <a:solidFill>
                  <a:srgbClr val="5B5E70"/>
                </a:solidFill>
                <a:latin typeface="Arial MT"/>
                <a:cs typeface="Arial MT"/>
              </a:rPr>
              <a:t>sensor</a:t>
            </a:r>
            <a:r>
              <a:rPr dirty="0" sz="2150" spc="50">
                <a:solidFill>
                  <a:srgbClr val="5B5E70"/>
                </a:solidFill>
                <a:latin typeface="Arial MT"/>
                <a:cs typeface="Arial MT"/>
              </a:rPr>
              <a:t> </a:t>
            </a:r>
            <a:r>
              <a:rPr dirty="0" sz="2150" spc="-10">
                <a:solidFill>
                  <a:srgbClr val="5B5E70"/>
                </a:solidFill>
                <a:latin typeface="Arial MT"/>
                <a:cs typeface="Arial MT"/>
              </a:rPr>
              <a:t>level</a:t>
            </a:r>
            <a:endParaRPr sz="2150">
              <a:latin typeface="Arial MT"/>
              <a:cs typeface="Arial MT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2237" y="5889574"/>
            <a:ext cx="16304105" cy="1133474"/>
          </a:xfrm>
          <a:prstGeom prst="rect">
            <a:avLst/>
          </a:prstGeom>
        </p:spPr>
      </p:pic>
      <p:sp>
        <p:nvSpPr>
          <p:cNvPr id="6" name="object 6" descr=""/>
          <p:cNvSpPr txBox="1"/>
          <p:nvPr/>
        </p:nvSpPr>
        <p:spPr>
          <a:xfrm>
            <a:off x="6697513" y="7177685"/>
            <a:ext cx="4556125" cy="1645920"/>
          </a:xfrm>
          <a:prstGeom prst="rect">
            <a:avLst/>
          </a:prstGeom>
        </p:spPr>
        <p:txBody>
          <a:bodyPr wrap="square" lIns="0" tIns="24637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39"/>
              </a:spcBef>
            </a:pPr>
            <a:r>
              <a:rPr dirty="0" sz="2750" b="1">
                <a:solidFill>
                  <a:srgbClr val="5B5E70"/>
                </a:solidFill>
                <a:latin typeface="Arial"/>
                <a:cs typeface="Arial"/>
              </a:rPr>
              <a:t>Data</a:t>
            </a:r>
            <a:r>
              <a:rPr dirty="0" sz="2750" spc="-40" b="1">
                <a:solidFill>
                  <a:srgbClr val="5B5E70"/>
                </a:solidFill>
                <a:latin typeface="Arial"/>
                <a:cs typeface="Arial"/>
              </a:rPr>
              <a:t> </a:t>
            </a:r>
            <a:r>
              <a:rPr dirty="0" sz="2750" spc="-20" b="1">
                <a:solidFill>
                  <a:srgbClr val="5B5E70"/>
                </a:solidFill>
                <a:latin typeface="Arial"/>
                <a:cs typeface="Arial"/>
              </a:rPr>
              <a:t>Flow</a:t>
            </a:r>
            <a:endParaRPr sz="2750">
              <a:latin typeface="Arial"/>
              <a:cs typeface="Arial"/>
            </a:endParaRPr>
          </a:p>
          <a:p>
            <a:pPr marL="12700" marR="5080">
              <a:lnSpc>
                <a:spcPct val="136600"/>
              </a:lnSpc>
              <a:spcBef>
                <a:spcPts val="560"/>
              </a:spcBef>
            </a:pPr>
            <a:r>
              <a:rPr dirty="0" sz="2150">
                <a:solidFill>
                  <a:srgbClr val="5B5E70"/>
                </a:solidFill>
                <a:latin typeface="Arial MT"/>
                <a:cs typeface="Arial MT"/>
              </a:rPr>
              <a:t>Sensor</a:t>
            </a:r>
            <a:r>
              <a:rPr dirty="0" sz="2150" spc="65">
                <a:solidFill>
                  <a:srgbClr val="5B5E70"/>
                </a:solidFill>
                <a:latin typeface="Arial MT"/>
                <a:cs typeface="Arial MT"/>
              </a:rPr>
              <a:t> </a:t>
            </a:r>
            <a:r>
              <a:rPr dirty="0" sz="2150">
                <a:solidFill>
                  <a:srgbClr val="5B5E70"/>
                </a:solidFill>
                <a:latin typeface="Arial MT"/>
                <a:cs typeface="Arial MT"/>
              </a:rPr>
              <a:t>-&gt;</a:t>
            </a:r>
            <a:r>
              <a:rPr dirty="0" sz="2150" spc="60">
                <a:solidFill>
                  <a:srgbClr val="5B5E70"/>
                </a:solidFill>
                <a:latin typeface="Arial MT"/>
                <a:cs typeface="Arial MT"/>
              </a:rPr>
              <a:t> </a:t>
            </a:r>
            <a:r>
              <a:rPr dirty="0" sz="2150">
                <a:solidFill>
                  <a:srgbClr val="5B5E70"/>
                </a:solidFill>
                <a:latin typeface="Arial MT"/>
                <a:cs typeface="Arial MT"/>
              </a:rPr>
              <a:t>Preprocessing</a:t>
            </a:r>
            <a:r>
              <a:rPr dirty="0" sz="2150" spc="65">
                <a:solidFill>
                  <a:srgbClr val="5B5E70"/>
                </a:solidFill>
                <a:latin typeface="Arial MT"/>
                <a:cs typeface="Arial MT"/>
              </a:rPr>
              <a:t> </a:t>
            </a:r>
            <a:r>
              <a:rPr dirty="0" sz="2150">
                <a:solidFill>
                  <a:srgbClr val="5B5E70"/>
                </a:solidFill>
                <a:latin typeface="Arial MT"/>
                <a:cs typeface="Arial MT"/>
              </a:rPr>
              <a:t>-&gt;</a:t>
            </a:r>
            <a:r>
              <a:rPr dirty="0" sz="2150" spc="65">
                <a:solidFill>
                  <a:srgbClr val="5B5E70"/>
                </a:solidFill>
                <a:latin typeface="Arial MT"/>
                <a:cs typeface="Arial MT"/>
              </a:rPr>
              <a:t> </a:t>
            </a:r>
            <a:r>
              <a:rPr dirty="0" sz="2150">
                <a:solidFill>
                  <a:srgbClr val="5B5E70"/>
                </a:solidFill>
                <a:latin typeface="Arial MT"/>
                <a:cs typeface="Arial MT"/>
              </a:rPr>
              <a:t>Cloud</a:t>
            </a:r>
            <a:r>
              <a:rPr dirty="0" sz="2150" spc="60">
                <a:solidFill>
                  <a:srgbClr val="5B5E70"/>
                </a:solidFill>
                <a:latin typeface="Arial MT"/>
                <a:cs typeface="Arial MT"/>
              </a:rPr>
              <a:t> </a:t>
            </a:r>
            <a:r>
              <a:rPr dirty="0" sz="2150">
                <a:solidFill>
                  <a:srgbClr val="5B5E70"/>
                </a:solidFill>
                <a:latin typeface="Arial MT"/>
                <a:cs typeface="Arial MT"/>
              </a:rPr>
              <a:t>-</a:t>
            </a:r>
            <a:r>
              <a:rPr dirty="0" sz="2150" spc="-50">
                <a:solidFill>
                  <a:srgbClr val="5B5E70"/>
                </a:solidFill>
                <a:latin typeface="Arial MT"/>
                <a:cs typeface="Arial MT"/>
              </a:rPr>
              <a:t>&gt; </a:t>
            </a:r>
            <a:r>
              <a:rPr dirty="0" sz="2150">
                <a:solidFill>
                  <a:srgbClr val="5B5E70"/>
                </a:solidFill>
                <a:latin typeface="Arial MT"/>
                <a:cs typeface="Arial MT"/>
              </a:rPr>
              <a:t>Mobile</a:t>
            </a:r>
            <a:r>
              <a:rPr dirty="0" sz="2150" spc="50">
                <a:solidFill>
                  <a:srgbClr val="5B5E70"/>
                </a:solidFill>
                <a:latin typeface="Arial MT"/>
                <a:cs typeface="Arial MT"/>
              </a:rPr>
              <a:t> </a:t>
            </a:r>
            <a:r>
              <a:rPr dirty="0" sz="2150" spc="-25">
                <a:solidFill>
                  <a:srgbClr val="5B5E70"/>
                </a:solidFill>
                <a:latin typeface="Arial MT"/>
                <a:cs typeface="Arial MT"/>
              </a:rPr>
              <a:t>App</a:t>
            </a:r>
            <a:endParaRPr sz="2150">
              <a:latin typeface="Arial MT"/>
              <a:cs typeface="Arial MT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12131972" y="7177685"/>
            <a:ext cx="4270375" cy="1645920"/>
          </a:xfrm>
          <a:prstGeom prst="rect">
            <a:avLst/>
          </a:prstGeom>
        </p:spPr>
        <p:txBody>
          <a:bodyPr wrap="square" lIns="0" tIns="24637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39"/>
              </a:spcBef>
            </a:pPr>
            <a:r>
              <a:rPr dirty="0" sz="2750" b="1">
                <a:solidFill>
                  <a:srgbClr val="5B5E70"/>
                </a:solidFill>
                <a:latin typeface="Arial"/>
                <a:cs typeface="Arial"/>
              </a:rPr>
              <a:t>Alerts</a:t>
            </a:r>
            <a:r>
              <a:rPr dirty="0" sz="2750" spc="-45" b="1">
                <a:solidFill>
                  <a:srgbClr val="5B5E70"/>
                </a:solidFill>
                <a:latin typeface="Arial"/>
                <a:cs typeface="Arial"/>
              </a:rPr>
              <a:t> </a:t>
            </a:r>
            <a:r>
              <a:rPr dirty="0" sz="2750" b="1">
                <a:solidFill>
                  <a:srgbClr val="5B5E70"/>
                </a:solidFill>
                <a:latin typeface="Arial"/>
                <a:cs typeface="Arial"/>
              </a:rPr>
              <a:t>&amp;</a:t>
            </a:r>
            <a:r>
              <a:rPr dirty="0" sz="2750" spc="-45" b="1">
                <a:solidFill>
                  <a:srgbClr val="5B5E70"/>
                </a:solidFill>
                <a:latin typeface="Arial"/>
                <a:cs typeface="Arial"/>
              </a:rPr>
              <a:t> </a:t>
            </a:r>
            <a:r>
              <a:rPr dirty="0" sz="2750" spc="-10" b="1">
                <a:solidFill>
                  <a:srgbClr val="5B5E70"/>
                </a:solidFill>
                <a:latin typeface="Arial"/>
                <a:cs typeface="Arial"/>
              </a:rPr>
              <a:t>Updates</a:t>
            </a:r>
            <a:endParaRPr sz="2750">
              <a:latin typeface="Arial"/>
              <a:cs typeface="Arial"/>
            </a:endParaRPr>
          </a:p>
          <a:p>
            <a:pPr marL="12700" marR="5080">
              <a:lnSpc>
                <a:spcPct val="136600"/>
              </a:lnSpc>
              <a:spcBef>
                <a:spcPts val="560"/>
              </a:spcBef>
            </a:pPr>
            <a:r>
              <a:rPr dirty="0" sz="2150">
                <a:solidFill>
                  <a:srgbClr val="5B5E70"/>
                </a:solidFill>
                <a:latin typeface="Arial MT"/>
                <a:cs typeface="Arial MT"/>
              </a:rPr>
              <a:t>Real-time</a:t>
            </a:r>
            <a:r>
              <a:rPr dirty="0" sz="2150" spc="45">
                <a:solidFill>
                  <a:srgbClr val="5B5E70"/>
                </a:solidFill>
                <a:latin typeface="Arial MT"/>
                <a:cs typeface="Arial MT"/>
              </a:rPr>
              <a:t> </a:t>
            </a:r>
            <a:r>
              <a:rPr dirty="0" sz="2150">
                <a:solidFill>
                  <a:srgbClr val="5B5E70"/>
                </a:solidFill>
                <a:latin typeface="Arial MT"/>
                <a:cs typeface="Arial MT"/>
              </a:rPr>
              <a:t>pollution</a:t>
            </a:r>
            <a:r>
              <a:rPr dirty="0" sz="2150" spc="60">
                <a:solidFill>
                  <a:srgbClr val="5B5E70"/>
                </a:solidFill>
                <a:latin typeface="Arial MT"/>
                <a:cs typeface="Arial MT"/>
              </a:rPr>
              <a:t> </a:t>
            </a:r>
            <a:r>
              <a:rPr dirty="0" sz="2150">
                <a:solidFill>
                  <a:srgbClr val="5B5E70"/>
                </a:solidFill>
                <a:latin typeface="Arial MT"/>
                <a:cs typeface="Arial MT"/>
              </a:rPr>
              <a:t>alerts</a:t>
            </a:r>
            <a:r>
              <a:rPr dirty="0" sz="2150" spc="55">
                <a:solidFill>
                  <a:srgbClr val="5B5E70"/>
                </a:solidFill>
                <a:latin typeface="Arial MT"/>
                <a:cs typeface="Arial MT"/>
              </a:rPr>
              <a:t> </a:t>
            </a:r>
            <a:r>
              <a:rPr dirty="0" sz="2150">
                <a:solidFill>
                  <a:srgbClr val="5B5E70"/>
                </a:solidFill>
                <a:latin typeface="Arial MT"/>
                <a:cs typeface="Arial MT"/>
              </a:rPr>
              <a:t>and</a:t>
            </a:r>
            <a:r>
              <a:rPr dirty="0" sz="2150" spc="60">
                <a:solidFill>
                  <a:srgbClr val="5B5E70"/>
                </a:solidFill>
                <a:latin typeface="Arial MT"/>
                <a:cs typeface="Arial MT"/>
              </a:rPr>
              <a:t> </a:t>
            </a:r>
            <a:r>
              <a:rPr dirty="0" sz="2150" spc="-25">
                <a:solidFill>
                  <a:srgbClr val="5B5E70"/>
                </a:solidFill>
                <a:latin typeface="Arial MT"/>
                <a:cs typeface="Arial MT"/>
              </a:rPr>
              <a:t>OTA </a:t>
            </a:r>
            <a:r>
              <a:rPr dirty="0" sz="2150" spc="-10">
                <a:solidFill>
                  <a:srgbClr val="5B5E70"/>
                </a:solidFill>
                <a:latin typeface="Arial MT"/>
                <a:cs typeface="Arial MT"/>
              </a:rPr>
              <a:t>updates</a:t>
            </a:r>
            <a:endParaRPr sz="21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11430000" y="0"/>
            <a:ext cx="6858000" cy="10287000"/>
            <a:chOff x="11430000" y="0"/>
            <a:chExt cx="6858000" cy="10287000"/>
          </a:xfrm>
        </p:grpSpPr>
        <p:pic>
          <p:nvPicPr>
            <p:cNvPr id="3" name="object 3">
              <a:hlinkClick r:id="rId2"/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049019" y="9686925"/>
              <a:ext cx="2152649" cy="51434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430000" y="0"/>
              <a:ext cx="6857999" cy="10286999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79537" y="1960129"/>
            <a:ext cx="8660765" cy="1749425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ts val="6900"/>
              </a:lnSpc>
            </a:pPr>
            <a:r>
              <a:rPr dirty="0"/>
              <a:t>Hardware</a:t>
            </a:r>
            <a:r>
              <a:rPr dirty="0" spc="-45"/>
              <a:t> </a:t>
            </a:r>
            <a:r>
              <a:rPr dirty="0" spc="-10"/>
              <a:t>Implementation Highlights</a:t>
            </a:r>
          </a:p>
        </p:txBody>
      </p:sp>
      <p:grpSp>
        <p:nvGrpSpPr>
          <p:cNvPr id="6" name="object 6" descr=""/>
          <p:cNvGrpSpPr/>
          <p:nvPr/>
        </p:nvGrpSpPr>
        <p:grpSpPr>
          <a:xfrm>
            <a:off x="987474" y="4211984"/>
            <a:ext cx="222250" cy="1076325"/>
            <a:chOff x="987474" y="4211984"/>
            <a:chExt cx="222250" cy="1076325"/>
          </a:xfrm>
        </p:grpSpPr>
        <p:sp>
          <p:nvSpPr>
            <p:cNvPr id="7" name="object 7" descr=""/>
            <p:cNvSpPr/>
            <p:nvPr/>
          </p:nvSpPr>
          <p:spPr>
            <a:xfrm>
              <a:off x="992237" y="4216747"/>
              <a:ext cx="212725" cy="1066800"/>
            </a:xfrm>
            <a:custGeom>
              <a:avLst/>
              <a:gdLst/>
              <a:ahLst/>
              <a:cxnLst/>
              <a:rect l="l" t="t" r="r" b="b"/>
              <a:pathLst>
                <a:path w="212725" h="1066800">
                  <a:moveTo>
                    <a:pt x="106203" y="1066609"/>
                  </a:moveTo>
                  <a:lnTo>
                    <a:pt x="64816" y="1057965"/>
                  </a:lnTo>
                  <a:lnTo>
                    <a:pt x="31063" y="1034391"/>
                  </a:lnTo>
                  <a:lnTo>
                    <a:pt x="8329" y="999422"/>
                  </a:lnTo>
                  <a:lnTo>
                    <a:pt x="0" y="956595"/>
                  </a:lnTo>
                  <a:lnTo>
                    <a:pt x="0" y="110013"/>
                  </a:lnTo>
                  <a:lnTo>
                    <a:pt x="8344" y="67186"/>
                  </a:lnTo>
                  <a:lnTo>
                    <a:pt x="31111" y="32218"/>
                  </a:lnTo>
                  <a:lnTo>
                    <a:pt x="64896" y="8643"/>
                  </a:lnTo>
                  <a:lnTo>
                    <a:pt x="106298" y="0"/>
                  </a:lnTo>
                  <a:lnTo>
                    <a:pt x="147686" y="8643"/>
                  </a:lnTo>
                  <a:lnTo>
                    <a:pt x="181439" y="32218"/>
                  </a:lnTo>
                  <a:lnTo>
                    <a:pt x="204172" y="67186"/>
                  </a:lnTo>
                  <a:lnTo>
                    <a:pt x="212502" y="110013"/>
                  </a:lnTo>
                  <a:lnTo>
                    <a:pt x="212502" y="956595"/>
                  </a:lnTo>
                  <a:lnTo>
                    <a:pt x="204157" y="999422"/>
                  </a:lnTo>
                  <a:lnTo>
                    <a:pt x="181391" y="1034391"/>
                  </a:lnTo>
                  <a:lnTo>
                    <a:pt x="147606" y="1057965"/>
                  </a:lnTo>
                  <a:lnTo>
                    <a:pt x="106203" y="1066609"/>
                  </a:lnTo>
                  <a:close/>
                </a:path>
              </a:pathLst>
            </a:custGeom>
            <a:solidFill>
              <a:srgbClr val="E2E3E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987474" y="4211984"/>
              <a:ext cx="222250" cy="1076325"/>
            </a:xfrm>
            <a:custGeom>
              <a:avLst/>
              <a:gdLst/>
              <a:ahLst/>
              <a:cxnLst/>
              <a:rect l="l" t="t" r="r" b="b"/>
              <a:pathLst>
                <a:path w="222250" h="1076325">
                  <a:moveTo>
                    <a:pt x="107691" y="1075431"/>
                  </a:moveTo>
                  <a:lnTo>
                    <a:pt x="67749" y="1067094"/>
                  </a:lnTo>
                  <a:lnTo>
                    <a:pt x="32456" y="1042463"/>
                  </a:lnTo>
                  <a:lnTo>
                    <a:pt x="8700" y="1005973"/>
                  </a:lnTo>
                  <a:lnTo>
                    <a:pt x="0" y="961358"/>
                  </a:lnTo>
                  <a:lnTo>
                    <a:pt x="0" y="114776"/>
                  </a:lnTo>
                  <a:lnTo>
                    <a:pt x="8700" y="70160"/>
                  </a:lnTo>
                  <a:lnTo>
                    <a:pt x="32456" y="33670"/>
                  </a:lnTo>
                  <a:lnTo>
                    <a:pt x="67749" y="9039"/>
                  </a:lnTo>
                  <a:lnTo>
                    <a:pt x="111061" y="0"/>
                  </a:lnTo>
                  <a:lnTo>
                    <a:pt x="111061" y="4762"/>
                  </a:lnTo>
                  <a:lnTo>
                    <a:pt x="107346" y="7715"/>
                  </a:lnTo>
                  <a:lnTo>
                    <a:pt x="108204" y="8858"/>
                  </a:lnTo>
                  <a:lnTo>
                    <a:pt x="109632" y="9525"/>
                  </a:lnTo>
                  <a:lnTo>
                    <a:pt x="111061" y="9525"/>
                  </a:lnTo>
                  <a:lnTo>
                    <a:pt x="71608" y="17773"/>
                  </a:lnTo>
                  <a:lnTo>
                    <a:pt x="39326" y="40290"/>
                  </a:lnTo>
                  <a:lnTo>
                    <a:pt x="17527" y="73738"/>
                  </a:lnTo>
                  <a:lnTo>
                    <a:pt x="9525" y="114776"/>
                  </a:lnTo>
                  <a:lnTo>
                    <a:pt x="9525" y="961358"/>
                  </a:lnTo>
                  <a:lnTo>
                    <a:pt x="17527" y="1002396"/>
                  </a:lnTo>
                  <a:lnTo>
                    <a:pt x="39326" y="1035843"/>
                  </a:lnTo>
                  <a:lnTo>
                    <a:pt x="71608" y="1058361"/>
                  </a:lnTo>
                  <a:lnTo>
                    <a:pt x="111061" y="1066609"/>
                  </a:lnTo>
                  <a:lnTo>
                    <a:pt x="108394" y="1066609"/>
                  </a:lnTo>
                  <a:lnTo>
                    <a:pt x="106299" y="1068705"/>
                  </a:lnTo>
                  <a:lnTo>
                    <a:pt x="106299" y="1074039"/>
                  </a:lnTo>
                  <a:lnTo>
                    <a:pt x="107691" y="1075431"/>
                  </a:lnTo>
                  <a:close/>
                </a:path>
                <a:path w="222250" h="1076325">
                  <a:moveTo>
                    <a:pt x="111061" y="4762"/>
                  </a:moveTo>
                  <a:lnTo>
                    <a:pt x="111061" y="0"/>
                  </a:lnTo>
                  <a:lnTo>
                    <a:pt x="113856" y="584"/>
                  </a:lnTo>
                  <a:lnTo>
                    <a:pt x="114776" y="1809"/>
                  </a:lnTo>
                  <a:lnTo>
                    <a:pt x="111061" y="4762"/>
                  </a:lnTo>
                  <a:close/>
                </a:path>
                <a:path w="222250" h="1076325">
                  <a:moveTo>
                    <a:pt x="113741" y="584"/>
                  </a:moveTo>
                  <a:lnTo>
                    <a:pt x="111061" y="0"/>
                  </a:lnTo>
                  <a:lnTo>
                    <a:pt x="112490" y="0"/>
                  </a:lnTo>
                  <a:lnTo>
                    <a:pt x="113741" y="584"/>
                  </a:lnTo>
                  <a:close/>
                </a:path>
                <a:path w="222250" h="1076325">
                  <a:moveTo>
                    <a:pt x="111061" y="1076134"/>
                  </a:moveTo>
                  <a:lnTo>
                    <a:pt x="111061" y="1066609"/>
                  </a:lnTo>
                  <a:lnTo>
                    <a:pt x="150514" y="1058361"/>
                  </a:lnTo>
                  <a:lnTo>
                    <a:pt x="182796" y="1035843"/>
                  </a:lnTo>
                  <a:lnTo>
                    <a:pt x="204595" y="1002396"/>
                  </a:lnTo>
                  <a:lnTo>
                    <a:pt x="212598" y="961358"/>
                  </a:lnTo>
                  <a:lnTo>
                    <a:pt x="212598" y="114776"/>
                  </a:lnTo>
                  <a:lnTo>
                    <a:pt x="204555" y="73738"/>
                  </a:lnTo>
                  <a:lnTo>
                    <a:pt x="182760" y="40290"/>
                  </a:lnTo>
                  <a:lnTo>
                    <a:pt x="150500" y="17773"/>
                  </a:lnTo>
                  <a:lnTo>
                    <a:pt x="111061" y="9525"/>
                  </a:lnTo>
                  <a:lnTo>
                    <a:pt x="111061" y="4762"/>
                  </a:lnTo>
                  <a:lnTo>
                    <a:pt x="114776" y="1809"/>
                  </a:lnTo>
                  <a:lnTo>
                    <a:pt x="113856" y="584"/>
                  </a:lnTo>
                  <a:lnTo>
                    <a:pt x="154333" y="9039"/>
                  </a:lnTo>
                  <a:lnTo>
                    <a:pt x="189630" y="33670"/>
                  </a:lnTo>
                  <a:lnTo>
                    <a:pt x="213409" y="70160"/>
                  </a:lnTo>
                  <a:lnTo>
                    <a:pt x="222051" y="114776"/>
                  </a:lnTo>
                  <a:lnTo>
                    <a:pt x="222051" y="961358"/>
                  </a:lnTo>
                  <a:lnTo>
                    <a:pt x="213422" y="1005973"/>
                  </a:lnTo>
                  <a:lnTo>
                    <a:pt x="189666" y="1042463"/>
                  </a:lnTo>
                  <a:lnTo>
                    <a:pt x="155068" y="1066609"/>
                  </a:lnTo>
                  <a:lnTo>
                    <a:pt x="113728" y="1066609"/>
                  </a:lnTo>
                  <a:lnTo>
                    <a:pt x="115824" y="1068705"/>
                  </a:lnTo>
                  <a:lnTo>
                    <a:pt x="115824" y="1074039"/>
                  </a:lnTo>
                  <a:lnTo>
                    <a:pt x="114431" y="1075431"/>
                  </a:lnTo>
                  <a:lnTo>
                    <a:pt x="111061" y="1076134"/>
                  </a:lnTo>
                  <a:close/>
                </a:path>
                <a:path w="222250" h="1076325">
                  <a:moveTo>
                    <a:pt x="111061" y="9525"/>
                  </a:moveTo>
                  <a:lnTo>
                    <a:pt x="109632" y="9525"/>
                  </a:lnTo>
                  <a:lnTo>
                    <a:pt x="108204" y="8858"/>
                  </a:lnTo>
                  <a:lnTo>
                    <a:pt x="107346" y="7715"/>
                  </a:lnTo>
                  <a:lnTo>
                    <a:pt x="111061" y="4762"/>
                  </a:lnTo>
                  <a:lnTo>
                    <a:pt x="111061" y="9525"/>
                  </a:lnTo>
                  <a:close/>
                </a:path>
                <a:path w="222250" h="1076325">
                  <a:moveTo>
                    <a:pt x="111061" y="1076134"/>
                  </a:moveTo>
                  <a:lnTo>
                    <a:pt x="107691" y="1075431"/>
                  </a:lnTo>
                  <a:lnTo>
                    <a:pt x="106299" y="1074039"/>
                  </a:lnTo>
                  <a:lnTo>
                    <a:pt x="106299" y="1068705"/>
                  </a:lnTo>
                  <a:lnTo>
                    <a:pt x="108394" y="1066609"/>
                  </a:lnTo>
                  <a:lnTo>
                    <a:pt x="111061" y="1066609"/>
                  </a:lnTo>
                  <a:lnTo>
                    <a:pt x="111061" y="1076134"/>
                  </a:lnTo>
                  <a:close/>
                </a:path>
                <a:path w="222250" h="1076325">
                  <a:moveTo>
                    <a:pt x="114431" y="1075431"/>
                  </a:moveTo>
                  <a:lnTo>
                    <a:pt x="115824" y="1074039"/>
                  </a:lnTo>
                  <a:lnTo>
                    <a:pt x="115824" y="1068705"/>
                  </a:lnTo>
                  <a:lnTo>
                    <a:pt x="113728" y="1066609"/>
                  </a:lnTo>
                  <a:lnTo>
                    <a:pt x="155068" y="1066609"/>
                  </a:lnTo>
                  <a:lnTo>
                    <a:pt x="154373" y="1067094"/>
                  </a:lnTo>
                  <a:lnTo>
                    <a:pt x="114431" y="1075431"/>
                  </a:lnTo>
                  <a:close/>
                </a:path>
                <a:path w="222250" h="1076325">
                  <a:moveTo>
                    <a:pt x="111061" y="1076134"/>
                  </a:moveTo>
                  <a:lnTo>
                    <a:pt x="108394" y="1076134"/>
                  </a:lnTo>
                  <a:lnTo>
                    <a:pt x="107691" y="1075431"/>
                  </a:lnTo>
                  <a:lnTo>
                    <a:pt x="111061" y="1076134"/>
                  </a:lnTo>
                  <a:close/>
                </a:path>
                <a:path w="222250" h="1076325">
                  <a:moveTo>
                    <a:pt x="113728" y="1076134"/>
                  </a:moveTo>
                  <a:lnTo>
                    <a:pt x="111061" y="1076134"/>
                  </a:lnTo>
                  <a:lnTo>
                    <a:pt x="114431" y="1075431"/>
                  </a:lnTo>
                  <a:lnTo>
                    <a:pt x="113728" y="1076134"/>
                  </a:lnTo>
                  <a:close/>
                </a:path>
              </a:pathLst>
            </a:custGeom>
            <a:solidFill>
              <a:srgbClr val="C7C8C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9" name="object 9" descr=""/>
          <p:cNvGrpSpPr/>
          <p:nvPr/>
        </p:nvGrpSpPr>
        <p:grpSpPr>
          <a:xfrm>
            <a:off x="1412676" y="5562153"/>
            <a:ext cx="222250" cy="1076325"/>
            <a:chOff x="1412676" y="5562153"/>
            <a:chExt cx="222250" cy="1076325"/>
          </a:xfrm>
        </p:grpSpPr>
        <p:sp>
          <p:nvSpPr>
            <p:cNvPr id="10" name="object 10" descr=""/>
            <p:cNvSpPr/>
            <p:nvPr/>
          </p:nvSpPr>
          <p:spPr>
            <a:xfrm>
              <a:off x="1417438" y="5566915"/>
              <a:ext cx="212725" cy="1066800"/>
            </a:xfrm>
            <a:custGeom>
              <a:avLst/>
              <a:gdLst/>
              <a:ahLst/>
              <a:cxnLst/>
              <a:rect l="l" t="t" r="r" b="b"/>
              <a:pathLst>
                <a:path w="212725" h="1066800">
                  <a:moveTo>
                    <a:pt x="106203" y="1066609"/>
                  </a:moveTo>
                  <a:lnTo>
                    <a:pt x="64816" y="1057965"/>
                  </a:lnTo>
                  <a:lnTo>
                    <a:pt x="31063" y="1034391"/>
                  </a:lnTo>
                  <a:lnTo>
                    <a:pt x="8329" y="999422"/>
                  </a:lnTo>
                  <a:lnTo>
                    <a:pt x="0" y="956595"/>
                  </a:lnTo>
                  <a:lnTo>
                    <a:pt x="0" y="110013"/>
                  </a:lnTo>
                  <a:lnTo>
                    <a:pt x="8344" y="67187"/>
                  </a:lnTo>
                  <a:lnTo>
                    <a:pt x="31111" y="32218"/>
                  </a:lnTo>
                  <a:lnTo>
                    <a:pt x="64896" y="8643"/>
                  </a:lnTo>
                  <a:lnTo>
                    <a:pt x="106298" y="0"/>
                  </a:lnTo>
                  <a:lnTo>
                    <a:pt x="147686" y="8643"/>
                  </a:lnTo>
                  <a:lnTo>
                    <a:pt x="181439" y="32218"/>
                  </a:lnTo>
                  <a:lnTo>
                    <a:pt x="204172" y="67187"/>
                  </a:lnTo>
                  <a:lnTo>
                    <a:pt x="212502" y="110013"/>
                  </a:lnTo>
                  <a:lnTo>
                    <a:pt x="212502" y="956595"/>
                  </a:lnTo>
                  <a:lnTo>
                    <a:pt x="204157" y="999422"/>
                  </a:lnTo>
                  <a:lnTo>
                    <a:pt x="181391" y="1034391"/>
                  </a:lnTo>
                  <a:lnTo>
                    <a:pt x="147606" y="1057965"/>
                  </a:lnTo>
                  <a:lnTo>
                    <a:pt x="106203" y="1066609"/>
                  </a:lnTo>
                  <a:close/>
                </a:path>
              </a:pathLst>
            </a:custGeom>
            <a:solidFill>
              <a:srgbClr val="E2E3E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1412676" y="5562153"/>
              <a:ext cx="222250" cy="1076325"/>
            </a:xfrm>
            <a:custGeom>
              <a:avLst/>
              <a:gdLst/>
              <a:ahLst/>
              <a:cxnLst/>
              <a:rect l="l" t="t" r="r" b="b"/>
              <a:pathLst>
                <a:path w="222250" h="1076325">
                  <a:moveTo>
                    <a:pt x="107691" y="1075431"/>
                  </a:moveTo>
                  <a:lnTo>
                    <a:pt x="67749" y="1067094"/>
                  </a:lnTo>
                  <a:lnTo>
                    <a:pt x="32456" y="1042463"/>
                  </a:lnTo>
                  <a:lnTo>
                    <a:pt x="8700" y="1005974"/>
                  </a:lnTo>
                  <a:lnTo>
                    <a:pt x="0" y="961358"/>
                  </a:lnTo>
                  <a:lnTo>
                    <a:pt x="0" y="114776"/>
                  </a:lnTo>
                  <a:lnTo>
                    <a:pt x="8700" y="70160"/>
                  </a:lnTo>
                  <a:lnTo>
                    <a:pt x="32456" y="33671"/>
                  </a:lnTo>
                  <a:lnTo>
                    <a:pt x="67749" y="9039"/>
                  </a:lnTo>
                  <a:lnTo>
                    <a:pt x="111061" y="0"/>
                  </a:lnTo>
                  <a:lnTo>
                    <a:pt x="111061" y="4762"/>
                  </a:lnTo>
                  <a:lnTo>
                    <a:pt x="107346" y="7715"/>
                  </a:lnTo>
                  <a:lnTo>
                    <a:pt x="108204" y="8858"/>
                  </a:lnTo>
                  <a:lnTo>
                    <a:pt x="109632" y="9525"/>
                  </a:lnTo>
                  <a:lnTo>
                    <a:pt x="111061" y="9525"/>
                  </a:lnTo>
                  <a:lnTo>
                    <a:pt x="71608" y="17773"/>
                  </a:lnTo>
                  <a:lnTo>
                    <a:pt x="39326" y="40290"/>
                  </a:lnTo>
                  <a:lnTo>
                    <a:pt x="17527" y="73738"/>
                  </a:lnTo>
                  <a:lnTo>
                    <a:pt x="9525" y="114776"/>
                  </a:lnTo>
                  <a:lnTo>
                    <a:pt x="9525" y="961358"/>
                  </a:lnTo>
                  <a:lnTo>
                    <a:pt x="17527" y="1002396"/>
                  </a:lnTo>
                  <a:lnTo>
                    <a:pt x="39326" y="1035843"/>
                  </a:lnTo>
                  <a:lnTo>
                    <a:pt x="71608" y="1058361"/>
                  </a:lnTo>
                  <a:lnTo>
                    <a:pt x="111061" y="1066609"/>
                  </a:lnTo>
                  <a:lnTo>
                    <a:pt x="108394" y="1066609"/>
                  </a:lnTo>
                  <a:lnTo>
                    <a:pt x="106299" y="1068705"/>
                  </a:lnTo>
                  <a:lnTo>
                    <a:pt x="106299" y="1074039"/>
                  </a:lnTo>
                  <a:lnTo>
                    <a:pt x="107691" y="1075431"/>
                  </a:lnTo>
                  <a:close/>
                </a:path>
                <a:path w="222250" h="1076325">
                  <a:moveTo>
                    <a:pt x="111061" y="4762"/>
                  </a:moveTo>
                  <a:lnTo>
                    <a:pt x="111061" y="0"/>
                  </a:lnTo>
                  <a:lnTo>
                    <a:pt x="113856" y="584"/>
                  </a:lnTo>
                  <a:lnTo>
                    <a:pt x="114776" y="1810"/>
                  </a:lnTo>
                  <a:lnTo>
                    <a:pt x="111061" y="4762"/>
                  </a:lnTo>
                  <a:close/>
                </a:path>
                <a:path w="222250" h="1076325">
                  <a:moveTo>
                    <a:pt x="113741" y="584"/>
                  </a:moveTo>
                  <a:lnTo>
                    <a:pt x="111061" y="0"/>
                  </a:lnTo>
                  <a:lnTo>
                    <a:pt x="112490" y="0"/>
                  </a:lnTo>
                  <a:lnTo>
                    <a:pt x="113741" y="584"/>
                  </a:lnTo>
                  <a:close/>
                </a:path>
                <a:path w="222250" h="1076325">
                  <a:moveTo>
                    <a:pt x="111061" y="1076134"/>
                  </a:moveTo>
                  <a:lnTo>
                    <a:pt x="111061" y="1066609"/>
                  </a:lnTo>
                  <a:lnTo>
                    <a:pt x="150514" y="1058361"/>
                  </a:lnTo>
                  <a:lnTo>
                    <a:pt x="182796" y="1035843"/>
                  </a:lnTo>
                  <a:lnTo>
                    <a:pt x="204595" y="1002396"/>
                  </a:lnTo>
                  <a:lnTo>
                    <a:pt x="212597" y="961358"/>
                  </a:lnTo>
                  <a:lnTo>
                    <a:pt x="212597" y="114776"/>
                  </a:lnTo>
                  <a:lnTo>
                    <a:pt x="204555" y="73738"/>
                  </a:lnTo>
                  <a:lnTo>
                    <a:pt x="182760" y="40290"/>
                  </a:lnTo>
                  <a:lnTo>
                    <a:pt x="150500" y="17773"/>
                  </a:lnTo>
                  <a:lnTo>
                    <a:pt x="111061" y="9525"/>
                  </a:lnTo>
                  <a:lnTo>
                    <a:pt x="111061" y="4762"/>
                  </a:lnTo>
                  <a:lnTo>
                    <a:pt x="114776" y="1810"/>
                  </a:lnTo>
                  <a:lnTo>
                    <a:pt x="113856" y="584"/>
                  </a:lnTo>
                  <a:lnTo>
                    <a:pt x="154333" y="9039"/>
                  </a:lnTo>
                  <a:lnTo>
                    <a:pt x="189630" y="33671"/>
                  </a:lnTo>
                  <a:lnTo>
                    <a:pt x="213409" y="70160"/>
                  </a:lnTo>
                  <a:lnTo>
                    <a:pt x="222051" y="114776"/>
                  </a:lnTo>
                  <a:lnTo>
                    <a:pt x="222051" y="961358"/>
                  </a:lnTo>
                  <a:lnTo>
                    <a:pt x="213422" y="1005974"/>
                  </a:lnTo>
                  <a:lnTo>
                    <a:pt x="189666" y="1042463"/>
                  </a:lnTo>
                  <a:lnTo>
                    <a:pt x="155068" y="1066609"/>
                  </a:lnTo>
                  <a:lnTo>
                    <a:pt x="113728" y="1066609"/>
                  </a:lnTo>
                  <a:lnTo>
                    <a:pt x="115824" y="1068705"/>
                  </a:lnTo>
                  <a:lnTo>
                    <a:pt x="115824" y="1074039"/>
                  </a:lnTo>
                  <a:lnTo>
                    <a:pt x="114431" y="1075431"/>
                  </a:lnTo>
                  <a:lnTo>
                    <a:pt x="111061" y="1076134"/>
                  </a:lnTo>
                  <a:close/>
                </a:path>
                <a:path w="222250" h="1076325">
                  <a:moveTo>
                    <a:pt x="111061" y="9525"/>
                  </a:moveTo>
                  <a:lnTo>
                    <a:pt x="109632" y="9525"/>
                  </a:lnTo>
                  <a:lnTo>
                    <a:pt x="108204" y="8858"/>
                  </a:lnTo>
                  <a:lnTo>
                    <a:pt x="107346" y="7715"/>
                  </a:lnTo>
                  <a:lnTo>
                    <a:pt x="111061" y="4762"/>
                  </a:lnTo>
                  <a:lnTo>
                    <a:pt x="111061" y="9525"/>
                  </a:lnTo>
                  <a:close/>
                </a:path>
                <a:path w="222250" h="1076325">
                  <a:moveTo>
                    <a:pt x="111061" y="1076134"/>
                  </a:moveTo>
                  <a:lnTo>
                    <a:pt x="107691" y="1075431"/>
                  </a:lnTo>
                  <a:lnTo>
                    <a:pt x="106299" y="1074039"/>
                  </a:lnTo>
                  <a:lnTo>
                    <a:pt x="106299" y="1068705"/>
                  </a:lnTo>
                  <a:lnTo>
                    <a:pt x="108394" y="1066609"/>
                  </a:lnTo>
                  <a:lnTo>
                    <a:pt x="111061" y="1066609"/>
                  </a:lnTo>
                  <a:lnTo>
                    <a:pt x="111061" y="1076134"/>
                  </a:lnTo>
                  <a:close/>
                </a:path>
                <a:path w="222250" h="1076325">
                  <a:moveTo>
                    <a:pt x="114431" y="1075431"/>
                  </a:moveTo>
                  <a:lnTo>
                    <a:pt x="115824" y="1074039"/>
                  </a:lnTo>
                  <a:lnTo>
                    <a:pt x="115824" y="1068705"/>
                  </a:lnTo>
                  <a:lnTo>
                    <a:pt x="113728" y="1066609"/>
                  </a:lnTo>
                  <a:lnTo>
                    <a:pt x="155068" y="1066609"/>
                  </a:lnTo>
                  <a:lnTo>
                    <a:pt x="154373" y="1067094"/>
                  </a:lnTo>
                  <a:lnTo>
                    <a:pt x="114431" y="1075431"/>
                  </a:lnTo>
                  <a:close/>
                </a:path>
                <a:path w="222250" h="1076325">
                  <a:moveTo>
                    <a:pt x="111061" y="1076134"/>
                  </a:moveTo>
                  <a:lnTo>
                    <a:pt x="108394" y="1076134"/>
                  </a:lnTo>
                  <a:lnTo>
                    <a:pt x="107691" y="1075431"/>
                  </a:lnTo>
                  <a:lnTo>
                    <a:pt x="111061" y="1076134"/>
                  </a:lnTo>
                  <a:close/>
                </a:path>
                <a:path w="222250" h="1076325">
                  <a:moveTo>
                    <a:pt x="113728" y="1076134"/>
                  </a:moveTo>
                  <a:lnTo>
                    <a:pt x="111061" y="1076134"/>
                  </a:lnTo>
                  <a:lnTo>
                    <a:pt x="114431" y="1075431"/>
                  </a:lnTo>
                  <a:lnTo>
                    <a:pt x="113728" y="1076134"/>
                  </a:lnTo>
                  <a:close/>
                </a:path>
              </a:pathLst>
            </a:custGeom>
            <a:solidFill>
              <a:srgbClr val="C7C8C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2" name="object 12" descr=""/>
          <p:cNvGrpSpPr/>
          <p:nvPr/>
        </p:nvGrpSpPr>
        <p:grpSpPr>
          <a:xfrm>
            <a:off x="1838027" y="6912322"/>
            <a:ext cx="222250" cy="1076325"/>
            <a:chOff x="1838027" y="6912322"/>
            <a:chExt cx="222250" cy="1076325"/>
          </a:xfrm>
        </p:grpSpPr>
        <p:sp>
          <p:nvSpPr>
            <p:cNvPr id="13" name="object 13" descr=""/>
            <p:cNvSpPr/>
            <p:nvPr/>
          </p:nvSpPr>
          <p:spPr>
            <a:xfrm>
              <a:off x="1842790" y="6917084"/>
              <a:ext cx="212725" cy="1066800"/>
            </a:xfrm>
            <a:custGeom>
              <a:avLst/>
              <a:gdLst/>
              <a:ahLst/>
              <a:cxnLst/>
              <a:rect l="l" t="t" r="r" b="b"/>
              <a:pathLst>
                <a:path w="212725" h="1066800">
                  <a:moveTo>
                    <a:pt x="106203" y="1066609"/>
                  </a:moveTo>
                  <a:lnTo>
                    <a:pt x="64816" y="1057965"/>
                  </a:lnTo>
                  <a:lnTo>
                    <a:pt x="31063" y="1034391"/>
                  </a:lnTo>
                  <a:lnTo>
                    <a:pt x="8329" y="999422"/>
                  </a:lnTo>
                  <a:lnTo>
                    <a:pt x="0" y="956595"/>
                  </a:lnTo>
                  <a:lnTo>
                    <a:pt x="0" y="110013"/>
                  </a:lnTo>
                  <a:lnTo>
                    <a:pt x="8344" y="67186"/>
                  </a:lnTo>
                  <a:lnTo>
                    <a:pt x="31111" y="32218"/>
                  </a:lnTo>
                  <a:lnTo>
                    <a:pt x="64896" y="8643"/>
                  </a:lnTo>
                  <a:lnTo>
                    <a:pt x="106298" y="0"/>
                  </a:lnTo>
                  <a:lnTo>
                    <a:pt x="147686" y="8643"/>
                  </a:lnTo>
                  <a:lnTo>
                    <a:pt x="181439" y="32218"/>
                  </a:lnTo>
                  <a:lnTo>
                    <a:pt x="204172" y="67186"/>
                  </a:lnTo>
                  <a:lnTo>
                    <a:pt x="212502" y="110013"/>
                  </a:lnTo>
                  <a:lnTo>
                    <a:pt x="212502" y="956595"/>
                  </a:lnTo>
                  <a:lnTo>
                    <a:pt x="204157" y="999422"/>
                  </a:lnTo>
                  <a:lnTo>
                    <a:pt x="181391" y="1034391"/>
                  </a:lnTo>
                  <a:lnTo>
                    <a:pt x="147606" y="1057965"/>
                  </a:lnTo>
                  <a:lnTo>
                    <a:pt x="106203" y="1066609"/>
                  </a:lnTo>
                  <a:close/>
                </a:path>
              </a:pathLst>
            </a:custGeom>
            <a:solidFill>
              <a:srgbClr val="E2E3E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1838027" y="6912322"/>
              <a:ext cx="222250" cy="1076325"/>
            </a:xfrm>
            <a:custGeom>
              <a:avLst/>
              <a:gdLst/>
              <a:ahLst/>
              <a:cxnLst/>
              <a:rect l="l" t="t" r="r" b="b"/>
              <a:pathLst>
                <a:path w="222250" h="1076325">
                  <a:moveTo>
                    <a:pt x="107691" y="1075431"/>
                  </a:moveTo>
                  <a:lnTo>
                    <a:pt x="67749" y="1067094"/>
                  </a:lnTo>
                  <a:lnTo>
                    <a:pt x="32456" y="1042463"/>
                  </a:lnTo>
                  <a:lnTo>
                    <a:pt x="8700" y="1005973"/>
                  </a:lnTo>
                  <a:lnTo>
                    <a:pt x="0" y="961358"/>
                  </a:lnTo>
                  <a:lnTo>
                    <a:pt x="0" y="114776"/>
                  </a:lnTo>
                  <a:lnTo>
                    <a:pt x="8700" y="70160"/>
                  </a:lnTo>
                  <a:lnTo>
                    <a:pt x="32456" y="33670"/>
                  </a:lnTo>
                  <a:lnTo>
                    <a:pt x="67749" y="9039"/>
                  </a:lnTo>
                  <a:lnTo>
                    <a:pt x="111061" y="0"/>
                  </a:lnTo>
                  <a:lnTo>
                    <a:pt x="111061" y="4762"/>
                  </a:lnTo>
                  <a:lnTo>
                    <a:pt x="107346" y="7715"/>
                  </a:lnTo>
                  <a:lnTo>
                    <a:pt x="108204" y="8858"/>
                  </a:lnTo>
                  <a:lnTo>
                    <a:pt x="109632" y="9525"/>
                  </a:lnTo>
                  <a:lnTo>
                    <a:pt x="111061" y="9525"/>
                  </a:lnTo>
                  <a:lnTo>
                    <a:pt x="71608" y="17773"/>
                  </a:lnTo>
                  <a:lnTo>
                    <a:pt x="39326" y="40290"/>
                  </a:lnTo>
                  <a:lnTo>
                    <a:pt x="17527" y="73738"/>
                  </a:lnTo>
                  <a:lnTo>
                    <a:pt x="9525" y="114776"/>
                  </a:lnTo>
                  <a:lnTo>
                    <a:pt x="9525" y="961358"/>
                  </a:lnTo>
                  <a:lnTo>
                    <a:pt x="17527" y="1002396"/>
                  </a:lnTo>
                  <a:lnTo>
                    <a:pt x="39326" y="1035843"/>
                  </a:lnTo>
                  <a:lnTo>
                    <a:pt x="71608" y="1058361"/>
                  </a:lnTo>
                  <a:lnTo>
                    <a:pt x="111061" y="1066609"/>
                  </a:lnTo>
                  <a:lnTo>
                    <a:pt x="108394" y="1066609"/>
                  </a:lnTo>
                  <a:lnTo>
                    <a:pt x="106299" y="1068705"/>
                  </a:lnTo>
                  <a:lnTo>
                    <a:pt x="106299" y="1074039"/>
                  </a:lnTo>
                  <a:lnTo>
                    <a:pt x="107691" y="1075431"/>
                  </a:lnTo>
                  <a:close/>
                </a:path>
                <a:path w="222250" h="1076325">
                  <a:moveTo>
                    <a:pt x="111061" y="4762"/>
                  </a:moveTo>
                  <a:lnTo>
                    <a:pt x="111061" y="0"/>
                  </a:lnTo>
                  <a:lnTo>
                    <a:pt x="113856" y="584"/>
                  </a:lnTo>
                  <a:lnTo>
                    <a:pt x="114776" y="1809"/>
                  </a:lnTo>
                  <a:lnTo>
                    <a:pt x="111061" y="4762"/>
                  </a:lnTo>
                  <a:close/>
                </a:path>
                <a:path w="222250" h="1076325">
                  <a:moveTo>
                    <a:pt x="113741" y="584"/>
                  </a:moveTo>
                  <a:lnTo>
                    <a:pt x="111061" y="0"/>
                  </a:lnTo>
                  <a:lnTo>
                    <a:pt x="112489" y="0"/>
                  </a:lnTo>
                  <a:lnTo>
                    <a:pt x="113741" y="584"/>
                  </a:lnTo>
                  <a:close/>
                </a:path>
                <a:path w="222250" h="1076325">
                  <a:moveTo>
                    <a:pt x="111061" y="1076134"/>
                  </a:moveTo>
                  <a:lnTo>
                    <a:pt x="111061" y="1066609"/>
                  </a:lnTo>
                  <a:lnTo>
                    <a:pt x="150514" y="1058361"/>
                  </a:lnTo>
                  <a:lnTo>
                    <a:pt x="182796" y="1035843"/>
                  </a:lnTo>
                  <a:lnTo>
                    <a:pt x="204595" y="1002396"/>
                  </a:lnTo>
                  <a:lnTo>
                    <a:pt x="212598" y="961358"/>
                  </a:lnTo>
                  <a:lnTo>
                    <a:pt x="212598" y="114776"/>
                  </a:lnTo>
                  <a:lnTo>
                    <a:pt x="204555" y="73738"/>
                  </a:lnTo>
                  <a:lnTo>
                    <a:pt x="182760" y="40290"/>
                  </a:lnTo>
                  <a:lnTo>
                    <a:pt x="150500" y="17773"/>
                  </a:lnTo>
                  <a:lnTo>
                    <a:pt x="111061" y="9525"/>
                  </a:lnTo>
                  <a:lnTo>
                    <a:pt x="111061" y="4762"/>
                  </a:lnTo>
                  <a:lnTo>
                    <a:pt x="114776" y="1809"/>
                  </a:lnTo>
                  <a:lnTo>
                    <a:pt x="113857" y="584"/>
                  </a:lnTo>
                  <a:lnTo>
                    <a:pt x="154333" y="9039"/>
                  </a:lnTo>
                  <a:lnTo>
                    <a:pt x="189630" y="33670"/>
                  </a:lnTo>
                  <a:lnTo>
                    <a:pt x="213409" y="70160"/>
                  </a:lnTo>
                  <a:lnTo>
                    <a:pt x="222051" y="114776"/>
                  </a:lnTo>
                  <a:lnTo>
                    <a:pt x="222051" y="961358"/>
                  </a:lnTo>
                  <a:lnTo>
                    <a:pt x="213422" y="1005973"/>
                  </a:lnTo>
                  <a:lnTo>
                    <a:pt x="189666" y="1042463"/>
                  </a:lnTo>
                  <a:lnTo>
                    <a:pt x="155068" y="1066609"/>
                  </a:lnTo>
                  <a:lnTo>
                    <a:pt x="113728" y="1066609"/>
                  </a:lnTo>
                  <a:lnTo>
                    <a:pt x="115824" y="1068705"/>
                  </a:lnTo>
                  <a:lnTo>
                    <a:pt x="115824" y="1074039"/>
                  </a:lnTo>
                  <a:lnTo>
                    <a:pt x="114431" y="1075431"/>
                  </a:lnTo>
                  <a:lnTo>
                    <a:pt x="111061" y="1076134"/>
                  </a:lnTo>
                  <a:close/>
                </a:path>
                <a:path w="222250" h="1076325">
                  <a:moveTo>
                    <a:pt x="111061" y="9525"/>
                  </a:moveTo>
                  <a:lnTo>
                    <a:pt x="109632" y="9525"/>
                  </a:lnTo>
                  <a:lnTo>
                    <a:pt x="108204" y="8858"/>
                  </a:lnTo>
                  <a:lnTo>
                    <a:pt x="107346" y="7715"/>
                  </a:lnTo>
                  <a:lnTo>
                    <a:pt x="111061" y="4762"/>
                  </a:lnTo>
                  <a:lnTo>
                    <a:pt x="111061" y="9525"/>
                  </a:lnTo>
                  <a:close/>
                </a:path>
                <a:path w="222250" h="1076325">
                  <a:moveTo>
                    <a:pt x="111061" y="1076134"/>
                  </a:moveTo>
                  <a:lnTo>
                    <a:pt x="107691" y="1075431"/>
                  </a:lnTo>
                  <a:lnTo>
                    <a:pt x="106299" y="1074039"/>
                  </a:lnTo>
                  <a:lnTo>
                    <a:pt x="106299" y="1068705"/>
                  </a:lnTo>
                  <a:lnTo>
                    <a:pt x="108394" y="1066609"/>
                  </a:lnTo>
                  <a:lnTo>
                    <a:pt x="111061" y="1066609"/>
                  </a:lnTo>
                  <a:lnTo>
                    <a:pt x="111061" y="1076134"/>
                  </a:lnTo>
                  <a:close/>
                </a:path>
                <a:path w="222250" h="1076325">
                  <a:moveTo>
                    <a:pt x="114431" y="1075431"/>
                  </a:moveTo>
                  <a:lnTo>
                    <a:pt x="115824" y="1074039"/>
                  </a:lnTo>
                  <a:lnTo>
                    <a:pt x="115824" y="1068705"/>
                  </a:lnTo>
                  <a:lnTo>
                    <a:pt x="113728" y="1066609"/>
                  </a:lnTo>
                  <a:lnTo>
                    <a:pt x="155068" y="1066609"/>
                  </a:lnTo>
                  <a:lnTo>
                    <a:pt x="154373" y="1067094"/>
                  </a:lnTo>
                  <a:lnTo>
                    <a:pt x="114431" y="1075431"/>
                  </a:lnTo>
                  <a:close/>
                </a:path>
                <a:path w="222250" h="1076325">
                  <a:moveTo>
                    <a:pt x="111061" y="1076134"/>
                  </a:moveTo>
                  <a:lnTo>
                    <a:pt x="108394" y="1076134"/>
                  </a:lnTo>
                  <a:lnTo>
                    <a:pt x="107691" y="1075431"/>
                  </a:lnTo>
                  <a:lnTo>
                    <a:pt x="111061" y="1076134"/>
                  </a:lnTo>
                  <a:close/>
                </a:path>
                <a:path w="222250" h="1076325">
                  <a:moveTo>
                    <a:pt x="113728" y="1076134"/>
                  </a:moveTo>
                  <a:lnTo>
                    <a:pt x="111061" y="1076134"/>
                  </a:lnTo>
                  <a:lnTo>
                    <a:pt x="114431" y="1075431"/>
                  </a:lnTo>
                  <a:lnTo>
                    <a:pt x="113728" y="1076134"/>
                  </a:lnTo>
                  <a:close/>
                </a:path>
              </a:pathLst>
            </a:custGeom>
            <a:solidFill>
              <a:srgbClr val="C7C8C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 descr=""/>
          <p:cNvSpPr txBox="1"/>
          <p:nvPr/>
        </p:nvSpPr>
        <p:spPr>
          <a:xfrm>
            <a:off x="1617266" y="3945588"/>
            <a:ext cx="6865620" cy="3898265"/>
          </a:xfrm>
          <a:prstGeom prst="rect">
            <a:avLst/>
          </a:prstGeom>
        </p:spPr>
        <p:txBody>
          <a:bodyPr wrap="square" lIns="0" tIns="24637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39"/>
              </a:spcBef>
            </a:pPr>
            <a:r>
              <a:rPr dirty="0" sz="2750" b="1">
                <a:solidFill>
                  <a:srgbClr val="5B5E70"/>
                </a:solidFill>
                <a:latin typeface="Arial"/>
                <a:cs typeface="Arial"/>
              </a:rPr>
              <a:t>Integrated</a:t>
            </a:r>
            <a:r>
              <a:rPr dirty="0" sz="2750" spc="-65" b="1">
                <a:solidFill>
                  <a:srgbClr val="5B5E70"/>
                </a:solidFill>
                <a:latin typeface="Arial"/>
                <a:cs typeface="Arial"/>
              </a:rPr>
              <a:t> </a:t>
            </a:r>
            <a:r>
              <a:rPr dirty="0" sz="2750" spc="-10" b="1">
                <a:solidFill>
                  <a:srgbClr val="5B5E70"/>
                </a:solidFill>
                <a:latin typeface="Arial"/>
                <a:cs typeface="Arial"/>
              </a:rPr>
              <a:t>Hardware</a:t>
            </a:r>
            <a:endParaRPr sz="27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00"/>
              </a:spcBef>
            </a:pPr>
            <a:r>
              <a:rPr dirty="0" sz="2150">
                <a:solidFill>
                  <a:srgbClr val="5B5E70"/>
                </a:solidFill>
                <a:latin typeface="Arial MT"/>
                <a:cs typeface="Arial MT"/>
              </a:rPr>
              <a:t>ESP32</a:t>
            </a:r>
            <a:r>
              <a:rPr dirty="0" sz="2150" spc="50">
                <a:solidFill>
                  <a:srgbClr val="5B5E70"/>
                </a:solidFill>
                <a:latin typeface="Arial MT"/>
                <a:cs typeface="Arial MT"/>
              </a:rPr>
              <a:t> </a:t>
            </a:r>
            <a:r>
              <a:rPr dirty="0" sz="2150">
                <a:solidFill>
                  <a:srgbClr val="5B5E70"/>
                </a:solidFill>
                <a:latin typeface="Arial MT"/>
                <a:cs typeface="Arial MT"/>
              </a:rPr>
              <a:t>and</a:t>
            </a:r>
            <a:r>
              <a:rPr dirty="0" sz="2150" spc="50">
                <a:solidFill>
                  <a:srgbClr val="5B5E70"/>
                </a:solidFill>
                <a:latin typeface="Arial MT"/>
                <a:cs typeface="Arial MT"/>
              </a:rPr>
              <a:t> </a:t>
            </a:r>
            <a:r>
              <a:rPr dirty="0" sz="2150">
                <a:solidFill>
                  <a:srgbClr val="5B5E70"/>
                </a:solidFill>
                <a:latin typeface="Arial MT"/>
                <a:cs typeface="Arial MT"/>
              </a:rPr>
              <a:t>multiple</a:t>
            </a:r>
            <a:r>
              <a:rPr dirty="0" sz="2150" spc="50">
                <a:solidFill>
                  <a:srgbClr val="5B5E70"/>
                </a:solidFill>
                <a:latin typeface="Arial MT"/>
                <a:cs typeface="Arial MT"/>
              </a:rPr>
              <a:t> </a:t>
            </a:r>
            <a:r>
              <a:rPr dirty="0" sz="2150">
                <a:solidFill>
                  <a:srgbClr val="5B5E70"/>
                </a:solidFill>
                <a:latin typeface="Arial MT"/>
                <a:cs typeface="Arial MT"/>
              </a:rPr>
              <a:t>sensors</a:t>
            </a:r>
            <a:r>
              <a:rPr dirty="0" sz="2150" spc="50">
                <a:solidFill>
                  <a:srgbClr val="5B5E70"/>
                </a:solidFill>
                <a:latin typeface="Arial MT"/>
                <a:cs typeface="Arial MT"/>
              </a:rPr>
              <a:t> </a:t>
            </a:r>
            <a:r>
              <a:rPr dirty="0" sz="2150">
                <a:solidFill>
                  <a:srgbClr val="5B5E70"/>
                </a:solidFill>
                <a:latin typeface="Arial MT"/>
                <a:cs typeface="Arial MT"/>
              </a:rPr>
              <a:t>on</a:t>
            </a:r>
            <a:r>
              <a:rPr dirty="0" sz="2150" spc="50">
                <a:solidFill>
                  <a:srgbClr val="5B5E70"/>
                </a:solidFill>
                <a:latin typeface="Arial MT"/>
                <a:cs typeface="Arial MT"/>
              </a:rPr>
              <a:t> </a:t>
            </a:r>
            <a:r>
              <a:rPr dirty="0" sz="2150">
                <a:solidFill>
                  <a:srgbClr val="5B5E70"/>
                </a:solidFill>
                <a:latin typeface="Arial MT"/>
                <a:cs typeface="Arial MT"/>
              </a:rPr>
              <a:t>custom</a:t>
            </a:r>
            <a:r>
              <a:rPr dirty="0" sz="2150" spc="50">
                <a:solidFill>
                  <a:srgbClr val="5B5E70"/>
                </a:solidFill>
                <a:latin typeface="Arial MT"/>
                <a:cs typeface="Arial MT"/>
              </a:rPr>
              <a:t> </a:t>
            </a:r>
            <a:r>
              <a:rPr dirty="0" sz="2150" spc="-25">
                <a:solidFill>
                  <a:srgbClr val="5B5E70"/>
                </a:solidFill>
                <a:latin typeface="Arial MT"/>
                <a:cs typeface="Arial MT"/>
              </a:rPr>
              <a:t>PCB</a:t>
            </a:r>
            <a:endParaRPr sz="21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780"/>
              </a:spcBef>
            </a:pPr>
            <a:endParaRPr sz="2150">
              <a:latin typeface="Arial MT"/>
              <a:cs typeface="Arial MT"/>
            </a:endParaRPr>
          </a:p>
          <a:p>
            <a:pPr marL="437515">
              <a:lnSpc>
                <a:spcPct val="100000"/>
              </a:lnSpc>
            </a:pPr>
            <a:r>
              <a:rPr dirty="0" sz="2750" spc="-10" b="1">
                <a:solidFill>
                  <a:srgbClr val="5B5E70"/>
                </a:solidFill>
                <a:latin typeface="Arial"/>
                <a:cs typeface="Arial"/>
              </a:rPr>
              <a:t>Durability</a:t>
            </a:r>
            <a:endParaRPr sz="2750">
              <a:latin typeface="Arial"/>
              <a:cs typeface="Arial"/>
            </a:endParaRPr>
          </a:p>
          <a:p>
            <a:pPr marL="437515">
              <a:lnSpc>
                <a:spcPct val="100000"/>
              </a:lnSpc>
              <a:spcBef>
                <a:spcPts val="1500"/>
              </a:spcBef>
            </a:pPr>
            <a:r>
              <a:rPr dirty="0" sz="2150">
                <a:solidFill>
                  <a:srgbClr val="5B5E70"/>
                </a:solidFill>
                <a:latin typeface="Arial MT"/>
                <a:cs typeface="Arial MT"/>
              </a:rPr>
              <a:t>Weatherproof</a:t>
            </a:r>
            <a:r>
              <a:rPr dirty="0" sz="2150" spc="50">
                <a:solidFill>
                  <a:srgbClr val="5B5E70"/>
                </a:solidFill>
                <a:latin typeface="Arial MT"/>
                <a:cs typeface="Arial MT"/>
              </a:rPr>
              <a:t> </a:t>
            </a:r>
            <a:r>
              <a:rPr dirty="0" sz="2150">
                <a:solidFill>
                  <a:srgbClr val="5B5E70"/>
                </a:solidFill>
                <a:latin typeface="Arial MT"/>
                <a:cs typeface="Arial MT"/>
              </a:rPr>
              <a:t>IP54</a:t>
            </a:r>
            <a:r>
              <a:rPr dirty="0" sz="2150" spc="60">
                <a:solidFill>
                  <a:srgbClr val="5B5E70"/>
                </a:solidFill>
                <a:latin typeface="Arial MT"/>
                <a:cs typeface="Arial MT"/>
              </a:rPr>
              <a:t> </a:t>
            </a:r>
            <a:r>
              <a:rPr dirty="0" sz="2150">
                <a:solidFill>
                  <a:srgbClr val="5B5E70"/>
                </a:solidFill>
                <a:latin typeface="Arial MT"/>
                <a:cs typeface="Arial MT"/>
              </a:rPr>
              <a:t>enclosure</a:t>
            </a:r>
            <a:r>
              <a:rPr dirty="0" sz="2150" spc="60">
                <a:solidFill>
                  <a:srgbClr val="5B5E70"/>
                </a:solidFill>
                <a:latin typeface="Arial MT"/>
                <a:cs typeface="Arial MT"/>
              </a:rPr>
              <a:t> </a:t>
            </a:r>
            <a:r>
              <a:rPr dirty="0" sz="2150">
                <a:solidFill>
                  <a:srgbClr val="5B5E70"/>
                </a:solidFill>
                <a:latin typeface="Arial MT"/>
                <a:cs typeface="Arial MT"/>
              </a:rPr>
              <a:t>for</a:t>
            </a:r>
            <a:r>
              <a:rPr dirty="0" sz="2150" spc="60">
                <a:solidFill>
                  <a:srgbClr val="5B5E70"/>
                </a:solidFill>
                <a:latin typeface="Arial MT"/>
                <a:cs typeface="Arial MT"/>
              </a:rPr>
              <a:t> </a:t>
            </a:r>
            <a:r>
              <a:rPr dirty="0" sz="2150">
                <a:solidFill>
                  <a:srgbClr val="5B5E70"/>
                </a:solidFill>
                <a:latin typeface="Arial MT"/>
                <a:cs typeface="Arial MT"/>
              </a:rPr>
              <a:t>urban</a:t>
            </a:r>
            <a:r>
              <a:rPr dirty="0" sz="2150" spc="60">
                <a:solidFill>
                  <a:srgbClr val="5B5E70"/>
                </a:solidFill>
                <a:latin typeface="Arial MT"/>
                <a:cs typeface="Arial MT"/>
              </a:rPr>
              <a:t> </a:t>
            </a:r>
            <a:r>
              <a:rPr dirty="0" sz="2150" spc="-25">
                <a:solidFill>
                  <a:srgbClr val="5B5E70"/>
                </a:solidFill>
                <a:latin typeface="Arial MT"/>
                <a:cs typeface="Arial MT"/>
              </a:rPr>
              <a:t>use</a:t>
            </a:r>
            <a:endParaRPr sz="21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775"/>
              </a:spcBef>
            </a:pPr>
            <a:endParaRPr sz="2150">
              <a:latin typeface="Arial MT"/>
              <a:cs typeface="Arial MT"/>
            </a:endParaRPr>
          </a:p>
          <a:p>
            <a:pPr marL="862965">
              <a:lnSpc>
                <a:spcPct val="100000"/>
              </a:lnSpc>
              <a:spcBef>
                <a:spcPts val="5"/>
              </a:spcBef>
            </a:pPr>
            <a:r>
              <a:rPr dirty="0" sz="2750" b="1">
                <a:solidFill>
                  <a:srgbClr val="5B5E70"/>
                </a:solidFill>
                <a:latin typeface="Arial"/>
                <a:cs typeface="Arial"/>
              </a:rPr>
              <a:t>Power</a:t>
            </a:r>
            <a:r>
              <a:rPr dirty="0" sz="2750" spc="-55" b="1">
                <a:solidFill>
                  <a:srgbClr val="5B5E70"/>
                </a:solidFill>
                <a:latin typeface="Arial"/>
                <a:cs typeface="Arial"/>
              </a:rPr>
              <a:t> </a:t>
            </a:r>
            <a:r>
              <a:rPr dirty="0" sz="2750" spc="-10" b="1">
                <a:solidFill>
                  <a:srgbClr val="5B5E70"/>
                </a:solidFill>
                <a:latin typeface="Arial"/>
                <a:cs typeface="Arial"/>
              </a:rPr>
              <a:t>System</a:t>
            </a:r>
            <a:endParaRPr sz="2750">
              <a:latin typeface="Arial"/>
              <a:cs typeface="Arial"/>
            </a:endParaRPr>
          </a:p>
          <a:p>
            <a:pPr marL="862965">
              <a:lnSpc>
                <a:spcPct val="100000"/>
              </a:lnSpc>
              <a:spcBef>
                <a:spcPts val="1500"/>
              </a:spcBef>
            </a:pPr>
            <a:r>
              <a:rPr dirty="0" sz="2150">
                <a:solidFill>
                  <a:srgbClr val="5B5E70"/>
                </a:solidFill>
                <a:latin typeface="Arial MT"/>
                <a:cs typeface="Arial MT"/>
              </a:rPr>
              <a:t>Solar</a:t>
            </a:r>
            <a:r>
              <a:rPr dirty="0" sz="2150" spc="40">
                <a:solidFill>
                  <a:srgbClr val="5B5E70"/>
                </a:solidFill>
                <a:latin typeface="Arial MT"/>
                <a:cs typeface="Arial MT"/>
              </a:rPr>
              <a:t> </a:t>
            </a:r>
            <a:r>
              <a:rPr dirty="0" sz="2150">
                <a:solidFill>
                  <a:srgbClr val="5B5E70"/>
                </a:solidFill>
                <a:latin typeface="Arial MT"/>
                <a:cs typeface="Arial MT"/>
              </a:rPr>
              <a:t>panel</a:t>
            </a:r>
            <a:r>
              <a:rPr dirty="0" sz="2150" spc="45">
                <a:solidFill>
                  <a:srgbClr val="5B5E70"/>
                </a:solidFill>
                <a:latin typeface="Arial MT"/>
                <a:cs typeface="Arial MT"/>
              </a:rPr>
              <a:t> </a:t>
            </a:r>
            <a:r>
              <a:rPr dirty="0" sz="2150">
                <a:solidFill>
                  <a:srgbClr val="5B5E70"/>
                </a:solidFill>
                <a:latin typeface="Arial MT"/>
                <a:cs typeface="Arial MT"/>
              </a:rPr>
              <a:t>with</a:t>
            </a:r>
            <a:r>
              <a:rPr dirty="0" sz="2150" spc="50">
                <a:solidFill>
                  <a:srgbClr val="5B5E70"/>
                </a:solidFill>
                <a:latin typeface="Arial MT"/>
                <a:cs typeface="Arial MT"/>
              </a:rPr>
              <a:t> </a:t>
            </a:r>
            <a:r>
              <a:rPr dirty="0" sz="2150">
                <a:solidFill>
                  <a:srgbClr val="5B5E70"/>
                </a:solidFill>
                <a:latin typeface="Arial MT"/>
                <a:cs typeface="Arial MT"/>
              </a:rPr>
              <a:t>lithium</a:t>
            </a:r>
            <a:r>
              <a:rPr dirty="0" sz="2150" spc="45">
                <a:solidFill>
                  <a:srgbClr val="5B5E70"/>
                </a:solidFill>
                <a:latin typeface="Arial MT"/>
                <a:cs typeface="Arial MT"/>
              </a:rPr>
              <a:t> </a:t>
            </a:r>
            <a:r>
              <a:rPr dirty="0" sz="2150">
                <a:solidFill>
                  <a:srgbClr val="5B5E70"/>
                </a:solidFill>
                <a:latin typeface="Arial MT"/>
                <a:cs typeface="Arial MT"/>
              </a:rPr>
              <a:t>battery</a:t>
            </a:r>
            <a:r>
              <a:rPr dirty="0" sz="2150" spc="50">
                <a:solidFill>
                  <a:srgbClr val="5B5E70"/>
                </a:solidFill>
                <a:latin typeface="Arial MT"/>
                <a:cs typeface="Arial MT"/>
              </a:rPr>
              <a:t> </a:t>
            </a:r>
            <a:r>
              <a:rPr dirty="0" sz="2150">
                <a:solidFill>
                  <a:srgbClr val="5B5E70"/>
                </a:solidFill>
                <a:latin typeface="Arial MT"/>
                <a:cs typeface="Arial MT"/>
              </a:rPr>
              <a:t>for</a:t>
            </a:r>
            <a:r>
              <a:rPr dirty="0" sz="2150" spc="45">
                <a:solidFill>
                  <a:srgbClr val="5B5E70"/>
                </a:solidFill>
                <a:latin typeface="Arial MT"/>
                <a:cs typeface="Arial MT"/>
              </a:rPr>
              <a:t> </a:t>
            </a:r>
            <a:r>
              <a:rPr dirty="0" sz="2150">
                <a:solidFill>
                  <a:srgbClr val="5B5E70"/>
                </a:solidFill>
                <a:latin typeface="Arial MT"/>
                <a:cs typeface="Arial MT"/>
              </a:rPr>
              <a:t>power</a:t>
            </a:r>
            <a:r>
              <a:rPr dirty="0" sz="2150" spc="50">
                <a:solidFill>
                  <a:srgbClr val="5B5E70"/>
                </a:solidFill>
                <a:latin typeface="Arial MT"/>
                <a:cs typeface="Arial MT"/>
              </a:rPr>
              <a:t> </a:t>
            </a:r>
            <a:r>
              <a:rPr dirty="0" sz="2150" spc="-10">
                <a:solidFill>
                  <a:srgbClr val="5B5E70"/>
                </a:solidFill>
                <a:latin typeface="Arial MT"/>
                <a:cs typeface="Arial MT"/>
              </a:rPr>
              <a:t>backup</a:t>
            </a:r>
            <a:endParaRPr sz="21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Software</a:t>
            </a:r>
            <a:r>
              <a:rPr dirty="0" spc="-30"/>
              <a:t> </a:t>
            </a:r>
            <a:r>
              <a:rPr dirty="0"/>
              <a:t>&amp;</a:t>
            </a:r>
            <a:r>
              <a:rPr dirty="0" spc="-20"/>
              <a:t> </a:t>
            </a:r>
            <a:r>
              <a:rPr dirty="0"/>
              <a:t>Cloud</a:t>
            </a:r>
            <a:r>
              <a:rPr dirty="0" spc="-15"/>
              <a:t> </a:t>
            </a:r>
            <a:r>
              <a:rPr dirty="0" spc="-10"/>
              <a:t>Implementation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6537" y="5882282"/>
            <a:ext cx="76200" cy="76199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6537" y="6435029"/>
            <a:ext cx="76200" cy="76199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979537" y="4987640"/>
            <a:ext cx="5155565" cy="16300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750" b="1">
                <a:solidFill>
                  <a:srgbClr val="4F5367"/>
                </a:solidFill>
                <a:latin typeface="Arial"/>
                <a:cs typeface="Arial"/>
              </a:rPr>
              <a:t>Firmware</a:t>
            </a:r>
            <a:r>
              <a:rPr dirty="0" sz="2750" spc="-90" b="1">
                <a:solidFill>
                  <a:srgbClr val="4F5367"/>
                </a:solidFill>
                <a:latin typeface="Arial"/>
                <a:cs typeface="Arial"/>
              </a:rPr>
              <a:t> </a:t>
            </a:r>
            <a:r>
              <a:rPr dirty="0" sz="2750" spc="-50" b="1">
                <a:solidFill>
                  <a:srgbClr val="4F5367"/>
                </a:solidFill>
                <a:latin typeface="Arial"/>
                <a:cs typeface="Arial"/>
              </a:rPr>
              <a:t>&amp;</a:t>
            </a:r>
            <a:endParaRPr sz="2750">
              <a:latin typeface="Arial"/>
              <a:cs typeface="Arial"/>
            </a:endParaRPr>
          </a:p>
          <a:p>
            <a:pPr marL="342265" marR="5080">
              <a:lnSpc>
                <a:spcPct val="168700"/>
              </a:lnSpc>
              <a:spcBef>
                <a:spcPts val="620"/>
              </a:spcBef>
            </a:pPr>
            <a:r>
              <a:rPr dirty="0" sz="2150">
                <a:solidFill>
                  <a:srgbClr val="5B5E70"/>
                </a:solidFill>
                <a:latin typeface="Arial MT"/>
                <a:cs typeface="Arial MT"/>
              </a:rPr>
              <a:t>Arduino</a:t>
            </a:r>
            <a:r>
              <a:rPr dirty="0" sz="2150" spc="55">
                <a:solidFill>
                  <a:srgbClr val="5B5E70"/>
                </a:solidFill>
                <a:latin typeface="Arial MT"/>
                <a:cs typeface="Arial MT"/>
              </a:rPr>
              <a:t> </a:t>
            </a:r>
            <a:r>
              <a:rPr dirty="0" sz="2150">
                <a:solidFill>
                  <a:srgbClr val="5B5E70"/>
                </a:solidFill>
                <a:latin typeface="Arial MT"/>
                <a:cs typeface="Arial MT"/>
              </a:rPr>
              <a:t>IDE</a:t>
            </a:r>
            <a:r>
              <a:rPr dirty="0" sz="2150" spc="50">
                <a:solidFill>
                  <a:srgbClr val="5B5E70"/>
                </a:solidFill>
                <a:latin typeface="Arial MT"/>
                <a:cs typeface="Arial MT"/>
              </a:rPr>
              <a:t> </a:t>
            </a:r>
            <a:r>
              <a:rPr dirty="0" sz="2150">
                <a:solidFill>
                  <a:srgbClr val="5B5E70"/>
                </a:solidFill>
                <a:latin typeface="Arial MT"/>
                <a:cs typeface="Arial MT"/>
              </a:rPr>
              <a:t>for</a:t>
            </a:r>
            <a:r>
              <a:rPr dirty="0" sz="2150" spc="55">
                <a:solidFill>
                  <a:srgbClr val="5B5E70"/>
                </a:solidFill>
                <a:latin typeface="Arial MT"/>
                <a:cs typeface="Arial MT"/>
              </a:rPr>
              <a:t> </a:t>
            </a:r>
            <a:r>
              <a:rPr dirty="0" sz="2150">
                <a:solidFill>
                  <a:srgbClr val="5B5E70"/>
                </a:solidFill>
                <a:latin typeface="Arial MT"/>
                <a:cs typeface="Arial MT"/>
              </a:rPr>
              <a:t>firmware</a:t>
            </a:r>
            <a:r>
              <a:rPr dirty="0" sz="2150" spc="50">
                <a:solidFill>
                  <a:srgbClr val="5B5E70"/>
                </a:solidFill>
                <a:latin typeface="Arial MT"/>
                <a:cs typeface="Arial MT"/>
              </a:rPr>
              <a:t> </a:t>
            </a:r>
            <a:r>
              <a:rPr dirty="0" sz="2150" spc="-10">
                <a:solidFill>
                  <a:srgbClr val="5B5E70"/>
                </a:solidFill>
                <a:latin typeface="Arial MT"/>
                <a:cs typeface="Arial MT"/>
              </a:rPr>
              <a:t>development </a:t>
            </a:r>
            <a:r>
              <a:rPr dirty="0" sz="2150">
                <a:solidFill>
                  <a:srgbClr val="5B5E70"/>
                </a:solidFill>
                <a:latin typeface="Arial MT"/>
                <a:cs typeface="Arial MT"/>
              </a:rPr>
              <a:t>MQTT</a:t>
            </a:r>
            <a:r>
              <a:rPr dirty="0" sz="2150" spc="50">
                <a:solidFill>
                  <a:srgbClr val="5B5E70"/>
                </a:solidFill>
                <a:latin typeface="Arial MT"/>
                <a:cs typeface="Arial MT"/>
              </a:rPr>
              <a:t> </a:t>
            </a:r>
            <a:r>
              <a:rPr dirty="0" sz="2150">
                <a:solidFill>
                  <a:srgbClr val="5B5E70"/>
                </a:solidFill>
                <a:latin typeface="Arial MT"/>
                <a:cs typeface="Arial MT"/>
              </a:rPr>
              <a:t>protocol</a:t>
            </a:r>
            <a:r>
              <a:rPr dirty="0" sz="2150" spc="50">
                <a:solidFill>
                  <a:srgbClr val="5B5E70"/>
                </a:solidFill>
                <a:latin typeface="Arial MT"/>
                <a:cs typeface="Arial MT"/>
              </a:rPr>
              <a:t> </a:t>
            </a:r>
            <a:r>
              <a:rPr dirty="0" sz="2150">
                <a:solidFill>
                  <a:srgbClr val="5B5E70"/>
                </a:solidFill>
                <a:latin typeface="Arial MT"/>
                <a:cs typeface="Arial MT"/>
              </a:rPr>
              <a:t>for</a:t>
            </a:r>
            <a:r>
              <a:rPr dirty="0" sz="2150" spc="45">
                <a:solidFill>
                  <a:srgbClr val="5B5E70"/>
                </a:solidFill>
                <a:latin typeface="Arial MT"/>
                <a:cs typeface="Arial MT"/>
              </a:rPr>
              <a:t> </a:t>
            </a:r>
            <a:r>
              <a:rPr dirty="0" sz="2150">
                <a:solidFill>
                  <a:srgbClr val="5B5E70"/>
                </a:solidFill>
                <a:latin typeface="Arial MT"/>
                <a:cs typeface="Arial MT"/>
              </a:rPr>
              <a:t>secure</a:t>
            </a:r>
            <a:r>
              <a:rPr dirty="0" sz="2150" spc="50">
                <a:solidFill>
                  <a:srgbClr val="5B5E70"/>
                </a:solidFill>
                <a:latin typeface="Arial MT"/>
                <a:cs typeface="Arial MT"/>
              </a:rPr>
              <a:t> </a:t>
            </a:r>
            <a:r>
              <a:rPr dirty="0" sz="2150">
                <a:solidFill>
                  <a:srgbClr val="5B5E70"/>
                </a:solidFill>
                <a:latin typeface="Arial MT"/>
                <a:cs typeface="Arial MT"/>
              </a:rPr>
              <a:t>data</a:t>
            </a:r>
            <a:r>
              <a:rPr dirty="0" sz="2150" spc="50">
                <a:solidFill>
                  <a:srgbClr val="5B5E70"/>
                </a:solidFill>
                <a:latin typeface="Arial MT"/>
                <a:cs typeface="Arial MT"/>
              </a:rPr>
              <a:t> </a:t>
            </a:r>
            <a:r>
              <a:rPr dirty="0" sz="2150" spc="-10">
                <a:solidFill>
                  <a:srgbClr val="5B5E70"/>
                </a:solidFill>
                <a:latin typeface="Arial MT"/>
                <a:cs typeface="Arial MT"/>
              </a:rPr>
              <a:t>transfer</a:t>
            </a:r>
            <a:endParaRPr sz="2150">
              <a:latin typeface="Arial MT"/>
              <a:cs typeface="Arial MT"/>
            </a:endParaRPr>
          </a:p>
        </p:txBody>
      </p:sp>
      <p:pic>
        <p:nvPicPr>
          <p:cNvPr id="6" name="object 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13700" y="5882282"/>
            <a:ext cx="76200" cy="76199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13700" y="6435029"/>
            <a:ext cx="76200" cy="76199"/>
          </a:xfrm>
          <a:prstGeom prst="rect">
            <a:avLst/>
          </a:prstGeom>
        </p:spPr>
      </p:pic>
      <p:sp>
        <p:nvSpPr>
          <p:cNvPr id="8" name="object 8" descr=""/>
          <p:cNvSpPr txBox="1"/>
          <p:nvPr/>
        </p:nvSpPr>
        <p:spPr>
          <a:xfrm>
            <a:off x="9486700" y="4987640"/>
            <a:ext cx="6205855" cy="16300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750" b="1">
                <a:solidFill>
                  <a:srgbClr val="4F5367"/>
                </a:solidFill>
                <a:latin typeface="Arial"/>
                <a:cs typeface="Arial"/>
              </a:rPr>
              <a:t>Cloud</a:t>
            </a:r>
            <a:r>
              <a:rPr dirty="0" sz="2750" spc="-35" b="1">
                <a:solidFill>
                  <a:srgbClr val="4F5367"/>
                </a:solidFill>
                <a:latin typeface="Arial"/>
                <a:cs typeface="Arial"/>
              </a:rPr>
              <a:t> </a:t>
            </a:r>
            <a:r>
              <a:rPr dirty="0" sz="2750" b="1">
                <a:solidFill>
                  <a:srgbClr val="4F5367"/>
                </a:solidFill>
                <a:latin typeface="Arial"/>
                <a:cs typeface="Arial"/>
              </a:rPr>
              <a:t>&amp;</a:t>
            </a:r>
            <a:r>
              <a:rPr dirty="0" sz="2750" spc="-35" b="1">
                <a:solidFill>
                  <a:srgbClr val="4F5367"/>
                </a:solidFill>
                <a:latin typeface="Arial"/>
                <a:cs typeface="Arial"/>
              </a:rPr>
              <a:t> </a:t>
            </a:r>
            <a:r>
              <a:rPr dirty="0" sz="2750" spc="-10" b="1">
                <a:solidFill>
                  <a:srgbClr val="4F5367"/>
                </a:solidFill>
                <a:latin typeface="Arial"/>
                <a:cs typeface="Arial"/>
              </a:rPr>
              <a:t>Frontend</a:t>
            </a:r>
            <a:endParaRPr sz="2750">
              <a:latin typeface="Arial"/>
              <a:cs typeface="Arial"/>
            </a:endParaRPr>
          </a:p>
          <a:p>
            <a:pPr marL="342265" marR="5080">
              <a:lnSpc>
                <a:spcPct val="168700"/>
              </a:lnSpc>
              <a:spcBef>
                <a:spcPts val="620"/>
              </a:spcBef>
            </a:pPr>
            <a:r>
              <a:rPr dirty="0" sz="2150">
                <a:solidFill>
                  <a:srgbClr val="5B5E70"/>
                </a:solidFill>
                <a:latin typeface="Arial MT"/>
                <a:cs typeface="Arial MT"/>
              </a:rPr>
              <a:t>AWS</a:t>
            </a:r>
            <a:r>
              <a:rPr dirty="0" sz="2150" spc="35">
                <a:solidFill>
                  <a:srgbClr val="5B5E70"/>
                </a:solidFill>
                <a:latin typeface="Arial MT"/>
                <a:cs typeface="Arial MT"/>
              </a:rPr>
              <a:t> </a:t>
            </a:r>
            <a:r>
              <a:rPr dirty="0" sz="2150">
                <a:solidFill>
                  <a:srgbClr val="5B5E70"/>
                </a:solidFill>
                <a:latin typeface="Arial MT"/>
                <a:cs typeface="Arial MT"/>
              </a:rPr>
              <a:t>IoT</a:t>
            </a:r>
            <a:r>
              <a:rPr dirty="0" sz="2150" spc="45">
                <a:solidFill>
                  <a:srgbClr val="5B5E70"/>
                </a:solidFill>
                <a:latin typeface="Arial MT"/>
                <a:cs typeface="Arial MT"/>
              </a:rPr>
              <a:t> </a:t>
            </a:r>
            <a:r>
              <a:rPr dirty="0" sz="2150">
                <a:solidFill>
                  <a:srgbClr val="5B5E70"/>
                </a:solidFill>
                <a:latin typeface="Arial MT"/>
                <a:cs typeface="Arial MT"/>
              </a:rPr>
              <a:t>Core</a:t>
            </a:r>
            <a:r>
              <a:rPr dirty="0" sz="2150" spc="45">
                <a:solidFill>
                  <a:srgbClr val="5B5E70"/>
                </a:solidFill>
                <a:latin typeface="Arial MT"/>
                <a:cs typeface="Arial MT"/>
              </a:rPr>
              <a:t> </a:t>
            </a:r>
            <a:r>
              <a:rPr dirty="0" sz="2150">
                <a:solidFill>
                  <a:srgbClr val="5B5E70"/>
                </a:solidFill>
                <a:latin typeface="Arial MT"/>
                <a:cs typeface="Arial MT"/>
              </a:rPr>
              <a:t>and</a:t>
            </a:r>
            <a:r>
              <a:rPr dirty="0" sz="2150" spc="45">
                <a:solidFill>
                  <a:srgbClr val="5B5E70"/>
                </a:solidFill>
                <a:latin typeface="Arial MT"/>
                <a:cs typeface="Arial MT"/>
              </a:rPr>
              <a:t> </a:t>
            </a:r>
            <a:r>
              <a:rPr dirty="0" sz="2150">
                <a:solidFill>
                  <a:srgbClr val="5B5E70"/>
                </a:solidFill>
                <a:latin typeface="Arial MT"/>
                <a:cs typeface="Arial MT"/>
              </a:rPr>
              <a:t>DynamoDB</a:t>
            </a:r>
            <a:r>
              <a:rPr dirty="0" sz="2150" spc="50">
                <a:solidFill>
                  <a:srgbClr val="5B5E70"/>
                </a:solidFill>
                <a:latin typeface="Arial MT"/>
                <a:cs typeface="Arial MT"/>
              </a:rPr>
              <a:t> </a:t>
            </a:r>
            <a:r>
              <a:rPr dirty="0" sz="2150">
                <a:solidFill>
                  <a:srgbClr val="5B5E70"/>
                </a:solidFill>
                <a:latin typeface="Arial MT"/>
                <a:cs typeface="Arial MT"/>
              </a:rPr>
              <a:t>for</a:t>
            </a:r>
            <a:r>
              <a:rPr dirty="0" sz="2150" spc="45">
                <a:solidFill>
                  <a:srgbClr val="5B5E70"/>
                </a:solidFill>
                <a:latin typeface="Arial MT"/>
                <a:cs typeface="Arial MT"/>
              </a:rPr>
              <a:t> </a:t>
            </a:r>
            <a:r>
              <a:rPr dirty="0" sz="2150">
                <a:solidFill>
                  <a:srgbClr val="5B5E70"/>
                </a:solidFill>
                <a:latin typeface="Arial MT"/>
                <a:cs typeface="Arial MT"/>
              </a:rPr>
              <a:t>data</a:t>
            </a:r>
            <a:r>
              <a:rPr dirty="0" sz="2150" spc="45">
                <a:solidFill>
                  <a:srgbClr val="5B5E70"/>
                </a:solidFill>
                <a:latin typeface="Arial MT"/>
                <a:cs typeface="Arial MT"/>
              </a:rPr>
              <a:t> </a:t>
            </a:r>
            <a:r>
              <a:rPr dirty="0" sz="2150" spc="-10">
                <a:solidFill>
                  <a:srgbClr val="5B5E70"/>
                </a:solidFill>
                <a:latin typeface="Arial MT"/>
                <a:cs typeface="Arial MT"/>
              </a:rPr>
              <a:t>storage </a:t>
            </a:r>
            <a:r>
              <a:rPr dirty="0" sz="2150">
                <a:solidFill>
                  <a:srgbClr val="5B5E70"/>
                </a:solidFill>
                <a:latin typeface="Arial MT"/>
                <a:cs typeface="Arial MT"/>
              </a:rPr>
              <a:t>React</a:t>
            </a:r>
            <a:r>
              <a:rPr dirty="0" sz="2150" spc="55">
                <a:solidFill>
                  <a:srgbClr val="5B5E70"/>
                </a:solidFill>
                <a:latin typeface="Arial MT"/>
                <a:cs typeface="Arial MT"/>
              </a:rPr>
              <a:t> </a:t>
            </a:r>
            <a:r>
              <a:rPr dirty="0" sz="2150">
                <a:solidFill>
                  <a:srgbClr val="5B5E70"/>
                </a:solidFill>
                <a:latin typeface="Arial MT"/>
                <a:cs typeface="Arial MT"/>
              </a:rPr>
              <a:t>dashboard</a:t>
            </a:r>
            <a:r>
              <a:rPr dirty="0" sz="2150" spc="55">
                <a:solidFill>
                  <a:srgbClr val="5B5E70"/>
                </a:solidFill>
                <a:latin typeface="Arial MT"/>
                <a:cs typeface="Arial MT"/>
              </a:rPr>
              <a:t> </a:t>
            </a:r>
            <a:r>
              <a:rPr dirty="0" sz="2150">
                <a:solidFill>
                  <a:srgbClr val="5B5E70"/>
                </a:solidFill>
                <a:latin typeface="Arial MT"/>
                <a:cs typeface="Arial MT"/>
              </a:rPr>
              <a:t>and</a:t>
            </a:r>
            <a:r>
              <a:rPr dirty="0" sz="2150" spc="55">
                <a:solidFill>
                  <a:srgbClr val="5B5E70"/>
                </a:solidFill>
                <a:latin typeface="Arial MT"/>
                <a:cs typeface="Arial MT"/>
              </a:rPr>
              <a:t> </a:t>
            </a:r>
            <a:r>
              <a:rPr dirty="0" sz="2150">
                <a:solidFill>
                  <a:srgbClr val="5B5E70"/>
                </a:solidFill>
                <a:latin typeface="Arial MT"/>
                <a:cs typeface="Arial MT"/>
              </a:rPr>
              <a:t>Flutter</a:t>
            </a:r>
            <a:r>
              <a:rPr dirty="0" sz="2150" spc="55">
                <a:solidFill>
                  <a:srgbClr val="5B5E70"/>
                </a:solidFill>
                <a:latin typeface="Arial MT"/>
                <a:cs typeface="Arial MT"/>
              </a:rPr>
              <a:t> </a:t>
            </a:r>
            <a:r>
              <a:rPr dirty="0" sz="2150">
                <a:solidFill>
                  <a:srgbClr val="5B5E70"/>
                </a:solidFill>
                <a:latin typeface="Arial MT"/>
                <a:cs typeface="Arial MT"/>
              </a:rPr>
              <a:t>mobile</a:t>
            </a:r>
            <a:r>
              <a:rPr dirty="0" sz="2150" spc="50">
                <a:solidFill>
                  <a:srgbClr val="5B5E70"/>
                </a:solidFill>
                <a:latin typeface="Arial MT"/>
                <a:cs typeface="Arial MT"/>
              </a:rPr>
              <a:t> </a:t>
            </a:r>
            <a:r>
              <a:rPr dirty="0" sz="2150" spc="-25">
                <a:solidFill>
                  <a:srgbClr val="5B5E70"/>
                </a:solidFill>
                <a:latin typeface="Arial MT"/>
                <a:cs typeface="Arial MT"/>
              </a:rPr>
              <a:t>app</a:t>
            </a:r>
            <a:endParaRPr sz="21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6079" cy="3543299"/>
          </a:xfrm>
          <a:prstGeom prst="rect">
            <a:avLst/>
          </a:prstGeom>
        </p:spPr>
      </p:pic>
      <p:sp>
        <p:nvSpPr>
          <p:cNvPr id="3" name="object 3" descr=""/>
          <p:cNvSpPr txBox="1"/>
          <p:nvPr/>
        </p:nvSpPr>
        <p:spPr>
          <a:xfrm>
            <a:off x="979537" y="4821351"/>
            <a:ext cx="8581390" cy="8731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5550" b="1">
                <a:solidFill>
                  <a:srgbClr val="4F5367"/>
                </a:solidFill>
                <a:latin typeface="Arial"/>
                <a:cs typeface="Arial"/>
              </a:rPr>
              <a:t>Testing,</a:t>
            </a:r>
            <a:r>
              <a:rPr dirty="0" sz="5550" spc="-35" b="1">
                <a:solidFill>
                  <a:srgbClr val="4F5367"/>
                </a:solidFill>
                <a:latin typeface="Arial"/>
                <a:cs typeface="Arial"/>
              </a:rPr>
              <a:t> </a:t>
            </a:r>
            <a:r>
              <a:rPr dirty="0" sz="5550" b="1">
                <a:solidFill>
                  <a:srgbClr val="4F5367"/>
                </a:solidFill>
                <a:latin typeface="Arial"/>
                <a:cs typeface="Arial"/>
              </a:rPr>
              <a:t>Results</a:t>
            </a:r>
            <a:r>
              <a:rPr dirty="0" sz="5550" spc="-20" b="1">
                <a:solidFill>
                  <a:srgbClr val="4F5367"/>
                </a:solidFill>
                <a:latin typeface="Arial"/>
                <a:cs typeface="Arial"/>
              </a:rPr>
              <a:t> </a:t>
            </a:r>
            <a:r>
              <a:rPr dirty="0" sz="5550" b="1">
                <a:solidFill>
                  <a:srgbClr val="4F5367"/>
                </a:solidFill>
                <a:latin typeface="Arial"/>
                <a:cs typeface="Arial"/>
              </a:rPr>
              <a:t>&amp;</a:t>
            </a:r>
            <a:r>
              <a:rPr dirty="0" sz="5550" spc="-20" b="1">
                <a:solidFill>
                  <a:srgbClr val="4F5367"/>
                </a:solidFill>
                <a:latin typeface="Arial"/>
                <a:cs typeface="Arial"/>
              </a:rPr>
              <a:t> </a:t>
            </a:r>
            <a:r>
              <a:rPr dirty="0" sz="5550" spc="-10" b="1">
                <a:solidFill>
                  <a:srgbClr val="4F5367"/>
                </a:solidFill>
                <a:latin typeface="Arial"/>
                <a:cs typeface="Arial"/>
              </a:rPr>
              <a:t>Future</a:t>
            </a:r>
            <a:endParaRPr sz="5550">
              <a:latin typeface="Arial"/>
              <a:cs typeface="Arial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987474" y="6187230"/>
            <a:ext cx="8018145" cy="2767965"/>
            <a:chOff x="987474" y="6187230"/>
            <a:chExt cx="8018145" cy="2767965"/>
          </a:xfrm>
        </p:grpSpPr>
        <p:sp>
          <p:nvSpPr>
            <p:cNvPr id="5" name="object 5" descr=""/>
            <p:cNvSpPr/>
            <p:nvPr/>
          </p:nvSpPr>
          <p:spPr>
            <a:xfrm>
              <a:off x="992237" y="6191993"/>
              <a:ext cx="8010525" cy="2758440"/>
            </a:xfrm>
            <a:custGeom>
              <a:avLst/>
              <a:gdLst/>
              <a:ahLst/>
              <a:cxnLst/>
              <a:rect l="l" t="t" r="r" b="b"/>
              <a:pathLst>
                <a:path w="8010525" h="2758440">
                  <a:moveTo>
                    <a:pt x="7890699" y="2758249"/>
                  </a:moveTo>
                  <a:lnTo>
                    <a:pt x="119348" y="2758249"/>
                  </a:lnTo>
                  <a:lnTo>
                    <a:pt x="72893" y="2748888"/>
                  </a:lnTo>
                  <a:lnTo>
                    <a:pt x="34956" y="2723364"/>
                  </a:lnTo>
                  <a:lnTo>
                    <a:pt x="9379" y="2685517"/>
                  </a:lnTo>
                  <a:lnTo>
                    <a:pt x="0" y="2639186"/>
                  </a:lnTo>
                  <a:lnTo>
                    <a:pt x="0" y="119062"/>
                  </a:lnTo>
                  <a:lnTo>
                    <a:pt x="9379" y="72732"/>
                  </a:lnTo>
                  <a:lnTo>
                    <a:pt x="34956" y="34885"/>
                  </a:lnTo>
                  <a:lnTo>
                    <a:pt x="72893" y="9361"/>
                  </a:lnTo>
                  <a:lnTo>
                    <a:pt x="119348" y="0"/>
                  </a:lnTo>
                  <a:lnTo>
                    <a:pt x="7890699" y="0"/>
                  </a:lnTo>
                  <a:lnTo>
                    <a:pt x="7937155" y="9361"/>
                  </a:lnTo>
                  <a:lnTo>
                    <a:pt x="7975091" y="34885"/>
                  </a:lnTo>
                  <a:lnTo>
                    <a:pt x="8000669" y="72732"/>
                  </a:lnTo>
                  <a:lnTo>
                    <a:pt x="8010048" y="119062"/>
                  </a:lnTo>
                  <a:lnTo>
                    <a:pt x="8010048" y="2639186"/>
                  </a:lnTo>
                  <a:lnTo>
                    <a:pt x="8000669" y="2685517"/>
                  </a:lnTo>
                  <a:lnTo>
                    <a:pt x="7975091" y="2723364"/>
                  </a:lnTo>
                  <a:lnTo>
                    <a:pt x="7937155" y="2748888"/>
                  </a:lnTo>
                  <a:lnTo>
                    <a:pt x="7890699" y="2758249"/>
                  </a:lnTo>
                  <a:close/>
                </a:path>
              </a:pathLst>
            </a:custGeom>
            <a:solidFill>
              <a:srgbClr val="E2E3E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987474" y="6187230"/>
              <a:ext cx="8018145" cy="2767965"/>
            </a:xfrm>
            <a:custGeom>
              <a:avLst/>
              <a:gdLst/>
              <a:ahLst/>
              <a:cxnLst/>
              <a:rect l="l" t="t" r="r" b="b"/>
              <a:pathLst>
                <a:path w="8018145" h="2767965">
                  <a:moveTo>
                    <a:pt x="124110" y="2767756"/>
                  </a:moveTo>
                  <a:lnTo>
                    <a:pt x="75826" y="2758044"/>
                  </a:lnTo>
                  <a:lnTo>
                    <a:pt x="36373" y="2731508"/>
                  </a:lnTo>
                  <a:lnTo>
                    <a:pt x="9761" y="2692148"/>
                  </a:lnTo>
                  <a:lnTo>
                    <a:pt x="0" y="2643949"/>
                  </a:lnTo>
                  <a:lnTo>
                    <a:pt x="0" y="123825"/>
                  </a:lnTo>
                  <a:lnTo>
                    <a:pt x="9748" y="75625"/>
                  </a:lnTo>
                  <a:lnTo>
                    <a:pt x="36337" y="36266"/>
                  </a:lnTo>
                  <a:lnTo>
                    <a:pt x="75786" y="9730"/>
                  </a:lnTo>
                  <a:lnTo>
                    <a:pt x="124110" y="0"/>
                  </a:lnTo>
                  <a:lnTo>
                    <a:pt x="7895462" y="0"/>
                  </a:lnTo>
                  <a:lnTo>
                    <a:pt x="7895462" y="4762"/>
                  </a:lnTo>
                  <a:lnTo>
                    <a:pt x="124110" y="4762"/>
                  </a:lnTo>
                  <a:lnTo>
                    <a:pt x="124110" y="9525"/>
                  </a:lnTo>
                  <a:lnTo>
                    <a:pt x="79484" y="18503"/>
                  </a:lnTo>
                  <a:lnTo>
                    <a:pt x="43064" y="42993"/>
                  </a:lnTo>
                  <a:lnTo>
                    <a:pt x="18521" y="79323"/>
                  </a:lnTo>
                  <a:lnTo>
                    <a:pt x="9525" y="123825"/>
                  </a:lnTo>
                  <a:lnTo>
                    <a:pt x="9525" y="2643949"/>
                  </a:lnTo>
                  <a:lnTo>
                    <a:pt x="18521" y="2688450"/>
                  </a:lnTo>
                  <a:lnTo>
                    <a:pt x="43064" y="2724780"/>
                  </a:lnTo>
                  <a:lnTo>
                    <a:pt x="79484" y="2749270"/>
                  </a:lnTo>
                  <a:lnTo>
                    <a:pt x="124110" y="2758249"/>
                  </a:lnTo>
                  <a:lnTo>
                    <a:pt x="7942766" y="2758249"/>
                  </a:lnTo>
                  <a:lnTo>
                    <a:pt x="7919114" y="2763012"/>
                  </a:lnTo>
                  <a:lnTo>
                    <a:pt x="124110" y="2763012"/>
                  </a:lnTo>
                  <a:lnTo>
                    <a:pt x="124110" y="2767756"/>
                  </a:lnTo>
                  <a:close/>
                </a:path>
                <a:path w="8018145" h="2767965">
                  <a:moveTo>
                    <a:pt x="7942766" y="2758249"/>
                  </a:moveTo>
                  <a:lnTo>
                    <a:pt x="7895462" y="2758249"/>
                  </a:lnTo>
                  <a:lnTo>
                    <a:pt x="7940048" y="2749270"/>
                  </a:lnTo>
                  <a:lnTo>
                    <a:pt x="7976472" y="2724780"/>
                  </a:lnTo>
                  <a:lnTo>
                    <a:pt x="8001038" y="2688450"/>
                  </a:lnTo>
                  <a:lnTo>
                    <a:pt x="8010048" y="2643949"/>
                  </a:lnTo>
                  <a:lnTo>
                    <a:pt x="8010048" y="123825"/>
                  </a:lnTo>
                  <a:lnTo>
                    <a:pt x="8001051" y="79323"/>
                  </a:lnTo>
                  <a:lnTo>
                    <a:pt x="7976508" y="42993"/>
                  </a:lnTo>
                  <a:lnTo>
                    <a:pt x="7940088" y="18503"/>
                  </a:lnTo>
                  <a:lnTo>
                    <a:pt x="7895462" y="9525"/>
                  </a:lnTo>
                  <a:lnTo>
                    <a:pt x="124110" y="9525"/>
                  </a:lnTo>
                  <a:lnTo>
                    <a:pt x="124110" y="4762"/>
                  </a:lnTo>
                  <a:lnTo>
                    <a:pt x="7895462" y="4762"/>
                  </a:lnTo>
                  <a:lnTo>
                    <a:pt x="7895462" y="0"/>
                  </a:lnTo>
                  <a:lnTo>
                    <a:pt x="7943746" y="9730"/>
                  </a:lnTo>
                  <a:lnTo>
                    <a:pt x="7983199" y="36266"/>
                  </a:lnTo>
                  <a:lnTo>
                    <a:pt x="8009811" y="75625"/>
                  </a:lnTo>
                  <a:lnTo>
                    <a:pt x="8017932" y="115725"/>
                  </a:lnTo>
                  <a:lnTo>
                    <a:pt x="8017932" y="2652060"/>
                  </a:lnTo>
                  <a:lnTo>
                    <a:pt x="8009824" y="2692148"/>
                  </a:lnTo>
                  <a:lnTo>
                    <a:pt x="7983235" y="2731508"/>
                  </a:lnTo>
                  <a:lnTo>
                    <a:pt x="7943786" y="2758044"/>
                  </a:lnTo>
                  <a:lnTo>
                    <a:pt x="7942766" y="2758249"/>
                  </a:lnTo>
                  <a:close/>
                </a:path>
                <a:path w="8018145" h="2767965">
                  <a:moveTo>
                    <a:pt x="7895462" y="2767756"/>
                  </a:moveTo>
                  <a:lnTo>
                    <a:pt x="124110" y="2767756"/>
                  </a:lnTo>
                  <a:lnTo>
                    <a:pt x="124110" y="2763012"/>
                  </a:lnTo>
                  <a:lnTo>
                    <a:pt x="7895462" y="2763012"/>
                  </a:lnTo>
                  <a:lnTo>
                    <a:pt x="7895462" y="2767756"/>
                  </a:lnTo>
                  <a:close/>
                </a:path>
                <a:path w="8018145" h="2767965">
                  <a:moveTo>
                    <a:pt x="7895553" y="2767756"/>
                  </a:moveTo>
                  <a:lnTo>
                    <a:pt x="7895462" y="2763012"/>
                  </a:lnTo>
                  <a:lnTo>
                    <a:pt x="7919114" y="2763012"/>
                  </a:lnTo>
                  <a:lnTo>
                    <a:pt x="7895553" y="2767756"/>
                  </a:lnTo>
                  <a:close/>
                </a:path>
              </a:pathLst>
            </a:custGeom>
            <a:solidFill>
              <a:srgbClr val="C7C8C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99579" y="7229028"/>
              <a:ext cx="76200" cy="76199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99579" y="7781775"/>
              <a:ext cx="76200" cy="76199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99579" y="8334523"/>
              <a:ext cx="76200" cy="76199"/>
            </a:xfrm>
            <a:prstGeom prst="rect">
              <a:avLst/>
            </a:prstGeom>
          </p:spPr>
        </p:pic>
      </p:grpSp>
      <p:sp>
        <p:nvSpPr>
          <p:cNvPr id="10" name="object 10" descr=""/>
          <p:cNvSpPr txBox="1"/>
          <p:nvPr/>
        </p:nvSpPr>
        <p:spPr>
          <a:xfrm>
            <a:off x="1272579" y="6213873"/>
            <a:ext cx="6491605" cy="2303780"/>
          </a:xfrm>
          <a:prstGeom prst="rect">
            <a:avLst/>
          </a:prstGeom>
        </p:spPr>
        <p:txBody>
          <a:bodyPr wrap="square" lIns="0" tIns="24637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39"/>
              </a:spcBef>
            </a:pPr>
            <a:r>
              <a:rPr dirty="0" sz="2750" b="1">
                <a:solidFill>
                  <a:srgbClr val="5B5E70"/>
                </a:solidFill>
                <a:latin typeface="Arial"/>
                <a:cs typeface="Arial"/>
              </a:rPr>
              <a:t>Testing</a:t>
            </a:r>
            <a:r>
              <a:rPr dirty="0" sz="2750" spc="-35" b="1">
                <a:solidFill>
                  <a:srgbClr val="5B5E70"/>
                </a:solidFill>
                <a:latin typeface="Arial"/>
                <a:cs typeface="Arial"/>
              </a:rPr>
              <a:t> </a:t>
            </a:r>
            <a:r>
              <a:rPr dirty="0" sz="2750" spc="-10" b="1">
                <a:solidFill>
                  <a:srgbClr val="5B5E70"/>
                </a:solidFill>
                <a:latin typeface="Arial"/>
                <a:cs typeface="Arial"/>
              </a:rPr>
              <a:t>Outcomes</a:t>
            </a:r>
            <a:endParaRPr sz="2750">
              <a:latin typeface="Arial"/>
              <a:cs typeface="Arial"/>
            </a:endParaRPr>
          </a:p>
          <a:p>
            <a:pPr marL="342265" marR="5080">
              <a:lnSpc>
                <a:spcPts val="4350"/>
              </a:lnSpc>
              <a:spcBef>
                <a:spcPts val="170"/>
              </a:spcBef>
            </a:pPr>
            <a:r>
              <a:rPr dirty="0" sz="2150">
                <a:solidFill>
                  <a:srgbClr val="5B5E70"/>
                </a:solidFill>
                <a:latin typeface="Arial MT"/>
                <a:cs typeface="Arial MT"/>
              </a:rPr>
              <a:t>Strong</a:t>
            </a:r>
            <a:r>
              <a:rPr dirty="0" sz="2150" spc="45">
                <a:solidFill>
                  <a:srgbClr val="5B5E70"/>
                </a:solidFill>
                <a:latin typeface="Arial MT"/>
                <a:cs typeface="Arial MT"/>
              </a:rPr>
              <a:t> </a:t>
            </a:r>
            <a:r>
              <a:rPr dirty="0" sz="2150">
                <a:solidFill>
                  <a:srgbClr val="5B5E70"/>
                </a:solidFill>
                <a:latin typeface="Arial MT"/>
                <a:cs typeface="Arial MT"/>
              </a:rPr>
              <a:t>correlation</a:t>
            </a:r>
            <a:r>
              <a:rPr dirty="0" sz="2150" spc="50">
                <a:solidFill>
                  <a:srgbClr val="5B5E70"/>
                </a:solidFill>
                <a:latin typeface="Arial MT"/>
                <a:cs typeface="Arial MT"/>
              </a:rPr>
              <a:t> </a:t>
            </a:r>
            <a:r>
              <a:rPr dirty="0" sz="2150">
                <a:solidFill>
                  <a:srgbClr val="5B5E70"/>
                </a:solidFill>
                <a:latin typeface="Arial MT"/>
                <a:cs typeface="Arial MT"/>
              </a:rPr>
              <a:t>with</a:t>
            </a:r>
            <a:r>
              <a:rPr dirty="0" sz="2150" spc="55">
                <a:solidFill>
                  <a:srgbClr val="5B5E70"/>
                </a:solidFill>
                <a:latin typeface="Arial MT"/>
                <a:cs typeface="Arial MT"/>
              </a:rPr>
              <a:t> </a:t>
            </a:r>
            <a:r>
              <a:rPr dirty="0" sz="2150">
                <a:solidFill>
                  <a:srgbClr val="5B5E70"/>
                </a:solidFill>
                <a:latin typeface="Arial MT"/>
                <a:cs typeface="Arial MT"/>
              </a:rPr>
              <a:t>government</a:t>
            </a:r>
            <a:r>
              <a:rPr dirty="0" sz="2150" spc="50">
                <a:solidFill>
                  <a:srgbClr val="5B5E70"/>
                </a:solidFill>
                <a:latin typeface="Arial MT"/>
                <a:cs typeface="Arial MT"/>
              </a:rPr>
              <a:t> </a:t>
            </a:r>
            <a:r>
              <a:rPr dirty="0" sz="2150">
                <a:solidFill>
                  <a:srgbClr val="5B5E70"/>
                </a:solidFill>
                <a:latin typeface="Arial MT"/>
                <a:cs typeface="Arial MT"/>
              </a:rPr>
              <a:t>data</a:t>
            </a:r>
            <a:r>
              <a:rPr dirty="0" sz="2150" spc="55">
                <a:solidFill>
                  <a:srgbClr val="5B5E70"/>
                </a:solidFill>
                <a:latin typeface="Arial MT"/>
                <a:cs typeface="Arial MT"/>
              </a:rPr>
              <a:t> </a:t>
            </a:r>
            <a:r>
              <a:rPr dirty="0" sz="2150">
                <a:solidFill>
                  <a:srgbClr val="5B5E70"/>
                </a:solidFill>
                <a:latin typeface="Arial MT"/>
                <a:cs typeface="Arial MT"/>
              </a:rPr>
              <a:t>(r</a:t>
            </a:r>
            <a:r>
              <a:rPr dirty="0" sz="2150" spc="50">
                <a:solidFill>
                  <a:srgbClr val="5B5E70"/>
                </a:solidFill>
                <a:latin typeface="Arial MT"/>
                <a:cs typeface="Arial MT"/>
              </a:rPr>
              <a:t> </a:t>
            </a:r>
            <a:r>
              <a:rPr dirty="0" sz="2150">
                <a:solidFill>
                  <a:srgbClr val="5B5E70"/>
                </a:solidFill>
                <a:latin typeface="Arial MT"/>
                <a:cs typeface="Arial MT"/>
              </a:rPr>
              <a:t>&gt;</a:t>
            </a:r>
            <a:r>
              <a:rPr dirty="0" sz="2150" spc="55">
                <a:solidFill>
                  <a:srgbClr val="5B5E70"/>
                </a:solidFill>
                <a:latin typeface="Arial MT"/>
                <a:cs typeface="Arial MT"/>
              </a:rPr>
              <a:t> </a:t>
            </a:r>
            <a:r>
              <a:rPr dirty="0" sz="2150" spc="-10">
                <a:solidFill>
                  <a:srgbClr val="5B5E70"/>
                </a:solidFill>
                <a:latin typeface="Arial MT"/>
                <a:cs typeface="Arial MT"/>
              </a:rPr>
              <a:t>0.85) </a:t>
            </a:r>
            <a:r>
              <a:rPr dirty="0" sz="2150">
                <a:solidFill>
                  <a:srgbClr val="5B5E70"/>
                </a:solidFill>
                <a:latin typeface="Arial MT"/>
                <a:cs typeface="Arial MT"/>
              </a:rPr>
              <a:t>Accurate</a:t>
            </a:r>
            <a:r>
              <a:rPr dirty="0" sz="2150" spc="35">
                <a:solidFill>
                  <a:srgbClr val="5B5E70"/>
                </a:solidFill>
                <a:latin typeface="Arial MT"/>
                <a:cs typeface="Arial MT"/>
              </a:rPr>
              <a:t> </a:t>
            </a:r>
            <a:r>
              <a:rPr dirty="0" sz="2150">
                <a:solidFill>
                  <a:srgbClr val="5B5E70"/>
                </a:solidFill>
                <a:latin typeface="Arial MT"/>
                <a:cs typeface="Arial MT"/>
              </a:rPr>
              <a:t>with</a:t>
            </a:r>
            <a:r>
              <a:rPr dirty="0" sz="2150" spc="45">
                <a:solidFill>
                  <a:srgbClr val="5B5E70"/>
                </a:solidFill>
                <a:latin typeface="Arial MT"/>
                <a:cs typeface="Arial MT"/>
              </a:rPr>
              <a:t> </a:t>
            </a:r>
            <a:r>
              <a:rPr dirty="0" sz="2150">
                <a:solidFill>
                  <a:srgbClr val="5B5E70"/>
                </a:solidFill>
                <a:latin typeface="Arial MT"/>
                <a:cs typeface="Arial MT"/>
              </a:rPr>
              <a:t>low</a:t>
            </a:r>
            <a:r>
              <a:rPr dirty="0" sz="2150" spc="45">
                <a:solidFill>
                  <a:srgbClr val="5B5E70"/>
                </a:solidFill>
                <a:latin typeface="Arial MT"/>
                <a:cs typeface="Arial MT"/>
              </a:rPr>
              <a:t> </a:t>
            </a:r>
            <a:r>
              <a:rPr dirty="0" sz="2150">
                <a:solidFill>
                  <a:srgbClr val="5B5E70"/>
                </a:solidFill>
                <a:latin typeface="Arial MT"/>
                <a:cs typeface="Arial MT"/>
              </a:rPr>
              <a:t>MAE</a:t>
            </a:r>
            <a:r>
              <a:rPr dirty="0" sz="2150" spc="45">
                <a:solidFill>
                  <a:srgbClr val="5B5E70"/>
                </a:solidFill>
                <a:latin typeface="Arial MT"/>
                <a:cs typeface="Arial MT"/>
              </a:rPr>
              <a:t> </a:t>
            </a:r>
            <a:r>
              <a:rPr dirty="0" sz="2150">
                <a:solidFill>
                  <a:srgbClr val="5B5E70"/>
                </a:solidFill>
                <a:latin typeface="Arial MT"/>
                <a:cs typeface="Arial MT"/>
              </a:rPr>
              <a:t>and</a:t>
            </a:r>
            <a:r>
              <a:rPr dirty="0" sz="2150" spc="45">
                <a:solidFill>
                  <a:srgbClr val="5B5E70"/>
                </a:solidFill>
                <a:latin typeface="Arial MT"/>
                <a:cs typeface="Arial MT"/>
              </a:rPr>
              <a:t> </a:t>
            </a:r>
            <a:r>
              <a:rPr dirty="0" sz="2150" spc="-20">
                <a:solidFill>
                  <a:srgbClr val="5B5E70"/>
                </a:solidFill>
                <a:latin typeface="Arial MT"/>
                <a:cs typeface="Arial MT"/>
              </a:rPr>
              <a:t>RMSE</a:t>
            </a:r>
            <a:endParaRPr sz="2150">
              <a:latin typeface="Arial MT"/>
              <a:cs typeface="Arial MT"/>
            </a:endParaRPr>
          </a:p>
          <a:p>
            <a:pPr marL="342265">
              <a:lnSpc>
                <a:spcPct val="100000"/>
              </a:lnSpc>
              <a:spcBef>
                <a:spcPts val="1335"/>
              </a:spcBef>
            </a:pPr>
            <a:r>
              <a:rPr dirty="0" sz="2150">
                <a:solidFill>
                  <a:srgbClr val="5B5E70"/>
                </a:solidFill>
                <a:latin typeface="Arial MT"/>
                <a:cs typeface="Arial MT"/>
              </a:rPr>
              <a:t>Stress-tested</a:t>
            </a:r>
            <a:r>
              <a:rPr dirty="0" sz="2150" spc="55">
                <a:solidFill>
                  <a:srgbClr val="5B5E70"/>
                </a:solidFill>
                <a:latin typeface="Arial MT"/>
                <a:cs typeface="Arial MT"/>
              </a:rPr>
              <a:t> </a:t>
            </a:r>
            <a:r>
              <a:rPr dirty="0" sz="2150">
                <a:solidFill>
                  <a:srgbClr val="5B5E70"/>
                </a:solidFill>
                <a:latin typeface="Arial MT"/>
                <a:cs typeface="Arial MT"/>
              </a:rPr>
              <a:t>under</a:t>
            </a:r>
            <a:r>
              <a:rPr dirty="0" sz="2150" spc="70">
                <a:solidFill>
                  <a:srgbClr val="5B5E70"/>
                </a:solidFill>
                <a:latin typeface="Arial MT"/>
                <a:cs typeface="Arial MT"/>
              </a:rPr>
              <a:t> </a:t>
            </a:r>
            <a:r>
              <a:rPr dirty="0" sz="2150">
                <a:solidFill>
                  <a:srgbClr val="5B5E70"/>
                </a:solidFill>
                <a:latin typeface="Arial MT"/>
                <a:cs typeface="Arial MT"/>
              </a:rPr>
              <a:t>varied</a:t>
            </a:r>
            <a:r>
              <a:rPr dirty="0" sz="2150" spc="65">
                <a:solidFill>
                  <a:srgbClr val="5B5E70"/>
                </a:solidFill>
                <a:latin typeface="Arial MT"/>
                <a:cs typeface="Arial MT"/>
              </a:rPr>
              <a:t> </a:t>
            </a:r>
            <a:r>
              <a:rPr dirty="0" sz="2150" spc="-10">
                <a:solidFill>
                  <a:srgbClr val="5B5E70"/>
                </a:solidFill>
                <a:latin typeface="Arial MT"/>
                <a:cs typeface="Arial MT"/>
              </a:rPr>
              <a:t>conditions</a:t>
            </a:r>
            <a:endParaRPr sz="2150">
              <a:latin typeface="Arial MT"/>
              <a:cs typeface="Arial MT"/>
            </a:endParaRPr>
          </a:p>
        </p:txBody>
      </p:sp>
      <p:grpSp>
        <p:nvGrpSpPr>
          <p:cNvPr id="11" name="object 11" descr=""/>
          <p:cNvGrpSpPr/>
          <p:nvPr/>
        </p:nvGrpSpPr>
        <p:grpSpPr>
          <a:xfrm>
            <a:off x="9281071" y="6187230"/>
            <a:ext cx="8018145" cy="2767965"/>
            <a:chOff x="9281071" y="6187230"/>
            <a:chExt cx="8018145" cy="2767965"/>
          </a:xfrm>
        </p:grpSpPr>
        <p:sp>
          <p:nvSpPr>
            <p:cNvPr id="12" name="object 12" descr=""/>
            <p:cNvSpPr/>
            <p:nvPr/>
          </p:nvSpPr>
          <p:spPr>
            <a:xfrm>
              <a:off x="9285834" y="6191993"/>
              <a:ext cx="8010525" cy="2758440"/>
            </a:xfrm>
            <a:custGeom>
              <a:avLst/>
              <a:gdLst/>
              <a:ahLst/>
              <a:cxnLst/>
              <a:rect l="l" t="t" r="r" b="b"/>
              <a:pathLst>
                <a:path w="8010525" h="2758440">
                  <a:moveTo>
                    <a:pt x="7890699" y="2758249"/>
                  </a:moveTo>
                  <a:lnTo>
                    <a:pt x="119348" y="2758249"/>
                  </a:lnTo>
                  <a:lnTo>
                    <a:pt x="72893" y="2748888"/>
                  </a:lnTo>
                  <a:lnTo>
                    <a:pt x="34956" y="2723364"/>
                  </a:lnTo>
                  <a:lnTo>
                    <a:pt x="9379" y="2685517"/>
                  </a:lnTo>
                  <a:lnTo>
                    <a:pt x="0" y="2639186"/>
                  </a:lnTo>
                  <a:lnTo>
                    <a:pt x="0" y="119062"/>
                  </a:lnTo>
                  <a:lnTo>
                    <a:pt x="9379" y="72732"/>
                  </a:lnTo>
                  <a:lnTo>
                    <a:pt x="34956" y="34885"/>
                  </a:lnTo>
                  <a:lnTo>
                    <a:pt x="72893" y="9361"/>
                  </a:lnTo>
                  <a:lnTo>
                    <a:pt x="119348" y="0"/>
                  </a:lnTo>
                  <a:lnTo>
                    <a:pt x="7890699" y="0"/>
                  </a:lnTo>
                  <a:lnTo>
                    <a:pt x="7937154" y="9361"/>
                  </a:lnTo>
                  <a:lnTo>
                    <a:pt x="7975091" y="34885"/>
                  </a:lnTo>
                  <a:lnTo>
                    <a:pt x="8000668" y="72732"/>
                  </a:lnTo>
                  <a:lnTo>
                    <a:pt x="8010048" y="119062"/>
                  </a:lnTo>
                  <a:lnTo>
                    <a:pt x="8010048" y="2639186"/>
                  </a:lnTo>
                  <a:lnTo>
                    <a:pt x="8000668" y="2685517"/>
                  </a:lnTo>
                  <a:lnTo>
                    <a:pt x="7975091" y="2723364"/>
                  </a:lnTo>
                  <a:lnTo>
                    <a:pt x="7937154" y="2748888"/>
                  </a:lnTo>
                  <a:lnTo>
                    <a:pt x="7890699" y="2758249"/>
                  </a:lnTo>
                  <a:close/>
                </a:path>
              </a:pathLst>
            </a:custGeom>
            <a:solidFill>
              <a:srgbClr val="E2E3E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9281071" y="6187230"/>
              <a:ext cx="8018145" cy="2767965"/>
            </a:xfrm>
            <a:custGeom>
              <a:avLst/>
              <a:gdLst/>
              <a:ahLst/>
              <a:cxnLst/>
              <a:rect l="l" t="t" r="r" b="b"/>
              <a:pathLst>
                <a:path w="8018144" h="2767965">
                  <a:moveTo>
                    <a:pt x="124111" y="2767756"/>
                  </a:moveTo>
                  <a:lnTo>
                    <a:pt x="75826" y="2758044"/>
                  </a:lnTo>
                  <a:lnTo>
                    <a:pt x="36373" y="2731508"/>
                  </a:lnTo>
                  <a:lnTo>
                    <a:pt x="9761" y="2692148"/>
                  </a:lnTo>
                  <a:lnTo>
                    <a:pt x="0" y="2643949"/>
                  </a:lnTo>
                  <a:lnTo>
                    <a:pt x="0" y="123825"/>
                  </a:lnTo>
                  <a:lnTo>
                    <a:pt x="9748" y="75625"/>
                  </a:lnTo>
                  <a:lnTo>
                    <a:pt x="36338" y="36266"/>
                  </a:lnTo>
                  <a:lnTo>
                    <a:pt x="75786" y="9730"/>
                  </a:lnTo>
                  <a:lnTo>
                    <a:pt x="124111" y="0"/>
                  </a:lnTo>
                  <a:lnTo>
                    <a:pt x="7895462" y="0"/>
                  </a:lnTo>
                  <a:lnTo>
                    <a:pt x="7895462" y="4762"/>
                  </a:lnTo>
                  <a:lnTo>
                    <a:pt x="124111" y="4762"/>
                  </a:lnTo>
                  <a:lnTo>
                    <a:pt x="124111" y="9525"/>
                  </a:lnTo>
                  <a:lnTo>
                    <a:pt x="79484" y="18503"/>
                  </a:lnTo>
                  <a:lnTo>
                    <a:pt x="43065" y="42993"/>
                  </a:lnTo>
                  <a:lnTo>
                    <a:pt x="18521" y="79323"/>
                  </a:lnTo>
                  <a:lnTo>
                    <a:pt x="9525" y="123825"/>
                  </a:lnTo>
                  <a:lnTo>
                    <a:pt x="9525" y="2643949"/>
                  </a:lnTo>
                  <a:lnTo>
                    <a:pt x="18521" y="2688450"/>
                  </a:lnTo>
                  <a:lnTo>
                    <a:pt x="43065" y="2724780"/>
                  </a:lnTo>
                  <a:lnTo>
                    <a:pt x="79484" y="2749270"/>
                  </a:lnTo>
                  <a:lnTo>
                    <a:pt x="124111" y="2758249"/>
                  </a:lnTo>
                  <a:lnTo>
                    <a:pt x="7942766" y="2758249"/>
                  </a:lnTo>
                  <a:lnTo>
                    <a:pt x="7919114" y="2763012"/>
                  </a:lnTo>
                  <a:lnTo>
                    <a:pt x="124111" y="2763012"/>
                  </a:lnTo>
                  <a:lnTo>
                    <a:pt x="124111" y="2767756"/>
                  </a:lnTo>
                  <a:close/>
                </a:path>
                <a:path w="8018144" h="2767965">
                  <a:moveTo>
                    <a:pt x="7942766" y="2758249"/>
                  </a:moveTo>
                  <a:lnTo>
                    <a:pt x="7895462" y="2758249"/>
                  </a:lnTo>
                  <a:lnTo>
                    <a:pt x="7940048" y="2749270"/>
                  </a:lnTo>
                  <a:lnTo>
                    <a:pt x="7976472" y="2724780"/>
                  </a:lnTo>
                  <a:lnTo>
                    <a:pt x="8001038" y="2688450"/>
                  </a:lnTo>
                  <a:lnTo>
                    <a:pt x="8010048" y="2643949"/>
                  </a:lnTo>
                  <a:lnTo>
                    <a:pt x="8010048" y="123825"/>
                  </a:lnTo>
                  <a:lnTo>
                    <a:pt x="8001051" y="79323"/>
                  </a:lnTo>
                  <a:lnTo>
                    <a:pt x="7976508" y="42993"/>
                  </a:lnTo>
                  <a:lnTo>
                    <a:pt x="7940088" y="18503"/>
                  </a:lnTo>
                  <a:lnTo>
                    <a:pt x="7895462" y="9525"/>
                  </a:lnTo>
                  <a:lnTo>
                    <a:pt x="124111" y="9525"/>
                  </a:lnTo>
                  <a:lnTo>
                    <a:pt x="124111" y="4762"/>
                  </a:lnTo>
                  <a:lnTo>
                    <a:pt x="7895462" y="4762"/>
                  </a:lnTo>
                  <a:lnTo>
                    <a:pt x="7895462" y="0"/>
                  </a:lnTo>
                  <a:lnTo>
                    <a:pt x="7943746" y="9730"/>
                  </a:lnTo>
                  <a:lnTo>
                    <a:pt x="7983199" y="36266"/>
                  </a:lnTo>
                  <a:lnTo>
                    <a:pt x="8009811" y="75625"/>
                  </a:lnTo>
                  <a:lnTo>
                    <a:pt x="8017932" y="115725"/>
                  </a:lnTo>
                  <a:lnTo>
                    <a:pt x="8017932" y="2652060"/>
                  </a:lnTo>
                  <a:lnTo>
                    <a:pt x="8009824" y="2692148"/>
                  </a:lnTo>
                  <a:lnTo>
                    <a:pt x="7983235" y="2731508"/>
                  </a:lnTo>
                  <a:lnTo>
                    <a:pt x="7943786" y="2758044"/>
                  </a:lnTo>
                  <a:lnTo>
                    <a:pt x="7942766" y="2758249"/>
                  </a:lnTo>
                  <a:close/>
                </a:path>
                <a:path w="8018144" h="2767965">
                  <a:moveTo>
                    <a:pt x="7895462" y="2767756"/>
                  </a:moveTo>
                  <a:lnTo>
                    <a:pt x="124111" y="2767756"/>
                  </a:lnTo>
                  <a:lnTo>
                    <a:pt x="124111" y="2763012"/>
                  </a:lnTo>
                  <a:lnTo>
                    <a:pt x="7895462" y="2763012"/>
                  </a:lnTo>
                  <a:lnTo>
                    <a:pt x="7895462" y="2767756"/>
                  </a:lnTo>
                  <a:close/>
                </a:path>
                <a:path w="8018144" h="2767965">
                  <a:moveTo>
                    <a:pt x="7895553" y="2767756"/>
                  </a:moveTo>
                  <a:lnTo>
                    <a:pt x="7895462" y="2763012"/>
                  </a:lnTo>
                  <a:lnTo>
                    <a:pt x="7919114" y="2763012"/>
                  </a:lnTo>
                  <a:lnTo>
                    <a:pt x="7895553" y="2767756"/>
                  </a:lnTo>
                  <a:close/>
                </a:path>
              </a:pathLst>
            </a:custGeom>
            <a:solidFill>
              <a:srgbClr val="C7C8C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693176" y="7229028"/>
              <a:ext cx="76200" cy="76199"/>
            </a:xfrm>
            <a:prstGeom prst="rect">
              <a:avLst/>
            </a:prstGeom>
          </p:spPr>
        </p:pic>
        <p:pic>
          <p:nvPicPr>
            <p:cNvPr id="15" name="object 1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693176" y="7781775"/>
              <a:ext cx="76200" cy="76199"/>
            </a:xfrm>
            <a:prstGeom prst="rect">
              <a:avLst/>
            </a:prstGeom>
          </p:spPr>
        </p:pic>
        <p:pic>
          <p:nvPicPr>
            <p:cNvPr id="16" name="object 1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693176" y="8334523"/>
              <a:ext cx="76200" cy="76199"/>
            </a:xfrm>
            <a:prstGeom prst="rect">
              <a:avLst/>
            </a:prstGeom>
          </p:spPr>
        </p:pic>
      </p:grpSp>
      <p:sp>
        <p:nvSpPr>
          <p:cNvPr id="17" name="object 17" descr=""/>
          <p:cNvSpPr txBox="1"/>
          <p:nvPr/>
        </p:nvSpPr>
        <p:spPr>
          <a:xfrm>
            <a:off x="9566175" y="6213873"/>
            <a:ext cx="5835650" cy="2303780"/>
          </a:xfrm>
          <a:prstGeom prst="rect">
            <a:avLst/>
          </a:prstGeom>
        </p:spPr>
        <p:txBody>
          <a:bodyPr wrap="square" lIns="0" tIns="24637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39"/>
              </a:spcBef>
            </a:pPr>
            <a:r>
              <a:rPr dirty="0" sz="2750" b="1">
                <a:solidFill>
                  <a:srgbClr val="5B5E70"/>
                </a:solidFill>
                <a:latin typeface="Arial"/>
                <a:cs typeface="Arial"/>
              </a:rPr>
              <a:t>Future</a:t>
            </a:r>
            <a:r>
              <a:rPr dirty="0" sz="2750" spc="-45" b="1">
                <a:solidFill>
                  <a:srgbClr val="5B5E70"/>
                </a:solidFill>
                <a:latin typeface="Arial"/>
                <a:cs typeface="Arial"/>
              </a:rPr>
              <a:t> </a:t>
            </a:r>
            <a:r>
              <a:rPr dirty="0" sz="2750" spc="-20" b="1">
                <a:solidFill>
                  <a:srgbClr val="5B5E70"/>
                </a:solidFill>
                <a:latin typeface="Arial"/>
                <a:cs typeface="Arial"/>
              </a:rPr>
              <a:t>Plans</a:t>
            </a:r>
            <a:endParaRPr sz="2750">
              <a:latin typeface="Arial"/>
              <a:cs typeface="Arial"/>
            </a:endParaRPr>
          </a:p>
          <a:p>
            <a:pPr marL="342265">
              <a:lnSpc>
                <a:spcPct val="100000"/>
              </a:lnSpc>
              <a:spcBef>
                <a:spcPts val="1500"/>
              </a:spcBef>
            </a:pPr>
            <a:r>
              <a:rPr dirty="0" sz="2150">
                <a:solidFill>
                  <a:srgbClr val="5B5E70"/>
                </a:solidFill>
                <a:latin typeface="Arial MT"/>
                <a:cs typeface="Arial MT"/>
              </a:rPr>
              <a:t>Add</a:t>
            </a:r>
            <a:r>
              <a:rPr dirty="0" sz="2150" spc="40">
                <a:solidFill>
                  <a:srgbClr val="5B5E70"/>
                </a:solidFill>
                <a:latin typeface="Arial MT"/>
                <a:cs typeface="Arial MT"/>
              </a:rPr>
              <a:t> </a:t>
            </a:r>
            <a:r>
              <a:rPr dirty="0" sz="2150">
                <a:solidFill>
                  <a:srgbClr val="5B5E70"/>
                </a:solidFill>
                <a:latin typeface="Arial MT"/>
                <a:cs typeface="Arial MT"/>
              </a:rPr>
              <a:t>O3,</a:t>
            </a:r>
            <a:r>
              <a:rPr dirty="0" sz="2150" spc="40">
                <a:solidFill>
                  <a:srgbClr val="5B5E70"/>
                </a:solidFill>
                <a:latin typeface="Arial MT"/>
                <a:cs typeface="Arial MT"/>
              </a:rPr>
              <a:t> </a:t>
            </a:r>
            <a:r>
              <a:rPr dirty="0" sz="2150">
                <a:solidFill>
                  <a:srgbClr val="5B5E70"/>
                </a:solidFill>
                <a:latin typeface="Arial MT"/>
                <a:cs typeface="Arial MT"/>
              </a:rPr>
              <a:t>CO,</a:t>
            </a:r>
            <a:r>
              <a:rPr dirty="0" sz="2150" spc="35">
                <a:solidFill>
                  <a:srgbClr val="5B5E70"/>
                </a:solidFill>
                <a:latin typeface="Arial MT"/>
                <a:cs typeface="Arial MT"/>
              </a:rPr>
              <a:t> </a:t>
            </a:r>
            <a:r>
              <a:rPr dirty="0" sz="2150">
                <a:solidFill>
                  <a:srgbClr val="5B5E70"/>
                </a:solidFill>
                <a:latin typeface="Arial MT"/>
                <a:cs typeface="Arial MT"/>
              </a:rPr>
              <a:t>NO2</a:t>
            </a:r>
            <a:r>
              <a:rPr dirty="0" sz="2150" spc="40">
                <a:solidFill>
                  <a:srgbClr val="5B5E70"/>
                </a:solidFill>
                <a:latin typeface="Arial MT"/>
                <a:cs typeface="Arial MT"/>
              </a:rPr>
              <a:t> </a:t>
            </a:r>
            <a:r>
              <a:rPr dirty="0" sz="2150" spc="-10">
                <a:solidFill>
                  <a:srgbClr val="5B5E70"/>
                </a:solidFill>
                <a:latin typeface="Arial MT"/>
                <a:cs typeface="Arial MT"/>
              </a:rPr>
              <a:t>sensors</a:t>
            </a:r>
            <a:endParaRPr sz="2150">
              <a:latin typeface="Arial MT"/>
              <a:cs typeface="Arial MT"/>
            </a:endParaRPr>
          </a:p>
          <a:p>
            <a:pPr marL="342265">
              <a:lnSpc>
                <a:spcPct val="100000"/>
              </a:lnSpc>
              <a:spcBef>
                <a:spcPts val="1775"/>
              </a:spcBef>
            </a:pPr>
            <a:r>
              <a:rPr dirty="0" sz="2150">
                <a:solidFill>
                  <a:srgbClr val="5B5E70"/>
                </a:solidFill>
                <a:latin typeface="Arial MT"/>
                <a:cs typeface="Arial MT"/>
              </a:rPr>
              <a:t>AI-driven</a:t>
            </a:r>
            <a:r>
              <a:rPr dirty="0" sz="2150" spc="60">
                <a:solidFill>
                  <a:srgbClr val="5B5E70"/>
                </a:solidFill>
                <a:latin typeface="Arial MT"/>
                <a:cs typeface="Arial MT"/>
              </a:rPr>
              <a:t> </a:t>
            </a:r>
            <a:r>
              <a:rPr dirty="0" sz="2150">
                <a:solidFill>
                  <a:srgbClr val="5B5E70"/>
                </a:solidFill>
                <a:latin typeface="Arial MT"/>
                <a:cs typeface="Arial MT"/>
              </a:rPr>
              <a:t>pollution</a:t>
            </a:r>
            <a:r>
              <a:rPr dirty="0" sz="2150" spc="70">
                <a:solidFill>
                  <a:srgbClr val="5B5E70"/>
                </a:solidFill>
                <a:latin typeface="Arial MT"/>
                <a:cs typeface="Arial MT"/>
              </a:rPr>
              <a:t> </a:t>
            </a:r>
            <a:r>
              <a:rPr dirty="0" sz="2150" spc="-10">
                <a:solidFill>
                  <a:srgbClr val="5B5E70"/>
                </a:solidFill>
                <a:latin typeface="Arial MT"/>
                <a:cs typeface="Arial MT"/>
              </a:rPr>
              <a:t>forecasting</a:t>
            </a:r>
            <a:endParaRPr sz="2150">
              <a:latin typeface="Arial MT"/>
              <a:cs typeface="Arial MT"/>
            </a:endParaRPr>
          </a:p>
          <a:p>
            <a:pPr marL="342265">
              <a:lnSpc>
                <a:spcPct val="100000"/>
              </a:lnSpc>
              <a:spcBef>
                <a:spcPts val="1770"/>
              </a:spcBef>
            </a:pPr>
            <a:r>
              <a:rPr dirty="0" sz="2150">
                <a:solidFill>
                  <a:srgbClr val="5B5E70"/>
                </a:solidFill>
                <a:latin typeface="Arial MT"/>
                <a:cs typeface="Arial MT"/>
              </a:rPr>
              <a:t>Smart</a:t>
            </a:r>
            <a:r>
              <a:rPr dirty="0" sz="2150" spc="50">
                <a:solidFill>
                  <a:srgbClr val="5B5E70"/>
                </a:solidFill>
                <a:latin typeface="Arial MT"/>
                <a:cs typeface="Arial MT"/>
              </a:rPr>
              <a:t> </a:t>
            </a:r>
            <a:r>
              <a:rPr dirty="0" sz="2150">
                <a:solidFill>
                  <a:srgbClr val="5B5E70"/>
                </a:solidFill>
                <a:latin typeface="Arial MT"/>
                <a:cs typeface="Arial MT"/>
              </a:rPr>
              <a:t>city</a:t>
            </a:r>
            <a:r>
              <a:rPr dirty="0" sz="2150" spc="50">
                <a:solidFill>
                  <a:srgbClr val="5B5E70"/>
                </a:solidFill>
                <a:latin typeface="Arial MT"/>
                <a:cs typeface="Arial MT"/>
              </a:rPr>
              <a:t> </a:t>
            </a:r>
            <a:r>
              <a:rPr dirty="0" sz="2150">
                <a:solidFill>
                  <a:srgbClr val="5B5E70"/>
                </a:solidFill>
                <a:latin typeface="Arial MT"/>
                <a:cs typeface="Arial MT"/>
              </a:rPr>
              <a:t>integration</a:t>
            </a:r>
            <a:r>
              <a:rPr dirty="0" sz="2150" spc="50">
                <a:solidFill>
                  <a:srgbClr val="5B5E70"/>
                </a:solidFill>
                <a:latin typeface="Arial MT"/>
                <a:cs typeface="Arial MT"/>
              </a:rPr>
              <a:t> </a:t>
            </a:r>
            <a:r>
              <a:rPr dirty="0" sz="2150">
                <a:solidFill>
                  <a:srgbClr val="5B5E70"/>
                </a:solidFill>
                <a:latin typeface="Arial MT"/>
                <a:cs typeface="Arial MT"/>
              </a:rPr>
              <a:t>and</a:t>
            </a:r>
            <a:r>
              <a:rPr dirty="0" sz="2150" spc="50">
                <a:solidFill>
                  <a:srgbClr val="5B5E70"/>
                </a:solidFill>
                <a:latin typeface="Arial MT"/>
                <a:cs typeface="Arial MT"/>
              </a:rPr>
              <a:t> </a:t>
            </a:r>
            <a:r>
              <a:rPr dirty="0" sz="2150">
                <a:solidFill>
                  <a:srgbClr val="5B5E70"/>
                </a:solidFill>
                <a:latin typeface="Arial MT"/>
                <a:cs typeface="Arial MT"/>
              </a:rPr>
              <a:t>global</a:t>
            </a:r>
            <a:r>
              <a:rPr dirty="0" sz="2150" spc="50">
                <a:solidFill>
                  <a:srgbClr val="5B5E70"/>
                </a:solidFill>
                <a:latin typeface="Arial MT"/>
                <a:cs typeface="Arial MT"/>
              </a:rPr>
              <a:t> </a:t>
            </a:r>
            <a:r>
              <a:rPr dirty="0" sz="2150" spc="-10">
                <a:solidFill>
                  <a:srgbClr val="5B5E70"/>
                </a:solidFill>
                <a:latin typeface="Arial MT"/>
                <a:cs typeface="Arial MT"/>
              </a:rPr>
              <a:t>deployment</a:t>
            </a:r>
            <a:endParaRPr sz="21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73019" y="3183841"/>
            <a:ext cx="4702320" cy="391475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EFECE6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6079" cy="3543299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1151285" y="4817927"/>
            <a:ext cx="1776730" cy="8731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5550" spc="-415" b="1">
                <a:solidFill>
                  <a:srgbClr val="282824"/>
                </a:solidFill>
                <a:latin typeface="Tahoma"/>
                <a:cs typeface="Tahoma"/>
              </a:rPr>
              <a:t>Team</a:t>
            </a:r>
            <a:endParaRPr sz="5550">
              <a:latin typeface="Tahoma"/>
              <a:cs typeface="Tahoma"/>
            </a:endParaRPr>
          </a:p>
        </p:txBody>
      </p:sp>
      <p:grpSp>
        <p:nvGrpSpPr>
          <p:cNvPr id="5" name="object 5" descr=""/>
          <p:cNvGrpSpPr/>
          <p:nvPr/>
        </p:nvGrpSpPr>
        <p:grpSpPr>
          <a:xfrm>
            <a:off x="1345562" y="6436070"/>
            <a:ext cx="638175" cy="638175"/>
            <a:chOff x="1345562" y="6436070"/>
            <a:chExt cx="638175" cy="638175"/>
          </a:xfrm>
        </p:grpSpPr>
        <p:sp>
          <p:nvSpPr>
            <p:cNvPr id="6" name="object 6" descr=""/>
            <p:cNvSpPr/>
            <p:nvPr/>
          </p:nvSpPr>
          <p:spPr>
            <a:xfrm>
              <a:off x="1345562" y="6436070"/>
              <a:ext cx="638175" cy="638175"/>
            </a:xfrm>
            <a:custGeom>
              <a:avLst/>
              <a:gdLst/>
              <a:ahLst/>
              <a:cxnLst/>
              <a:rect l="l" t="t" r="r" b="b"/>
              <a:pathLst>
                <a:path w="638175" h="638175">
                  <a:moveTo>
                    <a:pt x="595312" y="637794"/>
                  </a:moveTo>
                  <a:lnTo>
                    <a:pt x="42481" y="637794"/>
                  </a:lnTo>
                  <a:lnTo>
                    <a:pt x="25958" y="634504"/>
                  </a:lnTo>
                  <a:lnTo>
                    <a:pt x="12453" y="625411"/>
                  </a:lnTo>
                  <a:lnTo>
                    <a:pt x="3342" y="611888"/>
                  </a:lnTo>
                  <a:lnTo>
                    <a:pt x="0" y="595312"/>
                  </a:lnTo>
                  <a:lnTo>
                    <a:pt x="0" y="42481"/>
                  </a:lnTo>
                  <a:lnTo>
                    <a:pt x="3342" y="25958"/>
                  </a:lnTo>
                  <a:lnTo>
                    <a:pt x="12453" y="12453"/>
                  </a:lnTo>
                  <a:lnTo>
                    <a:pt x="25958" y="3342"/>
                  </a:lnTo>
                  <a:lnTo>
                    <a:pt x="42481" y="0"/>
                  </a:lnTo>
                  <a:lnTo>
                    <a:pt x="595312" y="0"/>
                  </a:lnTo>
                  <a:lnTo>
                    <a:pt x="611875" y="3342"/>
                  </a:lnTo>
                  <a:lnTo>
                    <a:pt x="625375" y="12453"/>
                  </a:lnTo>
                  <a:lnTo>
                    <a:pt x="634464" y="25958"/>
                  </a:lnTo>
                  <a:lnTo>
                    <a:pt x="637794" y="42481"/>
                  </a:lnTo>
                  <a:lnTo>
                    <a:pt x="637794" y="595312"/>
                  </a:lnTo>
                  <a:lnTo>
                    <a:pt x="634442" y="611888"/>
                  </a:lnTo>
                  <a:lnTo>
                    <a:pt x="625287" y="625411"/>
                  </a:lnTo>
                  <a:lnTo>
                    <a:pt x="611775" y="634504"/>
                  </a:lnTo>
                  <a:lnTo>
                    <a:pt x="611636" y="634504"/>
                  </a:lnTo>
                  <a:lnTo>
                    <a:pt x="595312" y="637794"/>
                  </a:lnTo>
                  <a:close/>
                </a:path>
              </a:pathLst>
            </a:custGeom>
            <a:solidFill>
              <a:srgbClr val="E4DED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51901" y="6489202"/>
              <a:ext cx="427631" cy="533399"/>
            </a:xfrm>
            <a:prstGeom prst="rect">
              <a:avLst/>
            </a:prstGeom>
          </p:spPr>
        </p:pic>
      </p:grpSp>
      <p:pic>
        <p:nvPicPr>
          <p:cNvPr id="8" name="object 8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362207" y="7286921"/>
            <a:ext cx="85725" cy="85724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362207" y="7839668"/>
            <a:ext cx="85725" cy="85724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362207" y="8392416"/>
            <a:ext cx="85725" cy="85724"/>
          </a:xfrm>
          <a:prstGeom prst="rect">
            <a:avLst/>
          </a:prstGeom>
        </p:spPr>
      </p:pic>
      <p:pic>
        <p:nvPicPr>
          <p:cNvPr id="11" name="object 11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362207" y="8945164"/>
            <a:ext cx="85725" cy="85724"/>
          </a:xfrm>
          <a:prstGeom prst="rect">
            <a:avLst/>
          </a:prstGeom>
        </p:spPr>
      </p:pic>
      <p:sp>
        <p:nvSpPr>
          <p:cNvPr id="12" name="object 12" descr=""/>
          <p:cNvSpPr txBox="1"/>
          <p:nvPr/>
        </p:nvSpPr>
        <p:spPr>
          <a:xfrm>
            <a:off x="2254257" y="6259794"/>
            <a:ext cx="2453005" cy="2877820"/>
          </a:xfrm>
          <a:prstGeom prst="rect">
            <a:avLst/>
          </a:prstGeom>
        </p:spPr>
        <p:txBody>
          <a:bodyPr wrap="square" lIns="0" tIns="2584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35"/>
              </a:spcBef>
            </a:pPr>
            <a:r>
              <a:rPr dirty="0" sz="2750" spc="-220" b="1">
                <a:solidFill>
                  <a:srgbClr val="4A4A45"/>
                </a:solidFill>
                <a:latin typeface="Tahoma"/>
                <a:cs typeface="Tahoma"/>
              </a:rPr>
              <a:t>Team</a:t>
            </a:r>
            <a:r>
              <a:rPr dirty="0" sz="2750" spc="-120" b="1">
                <a:solidFill>
                  <a:srgbClr val="4A4A45"/>
                </a:solidFill>
                <a:latin typeface="Tahoma"/>
                <a:cs typeface="Tahoma"/>
              </a:rPr>
              <a:t> </a:t>
            </a:r>
            <a:r>
              <a:rPr dirty="0" sz="2750" spc="-140" b="1">
                <a:solidFill>
                  <a:srgbClr val="4A4A45"/>
                </a:solidFill>
                <a:latin typeface="Tahoma"/>
                <a:cs typeface="Tahoma"/>
              </a:rPr>
              <a:t>Members</a:t>
            </a:r>
            <a:endParaRPr sz="2750">
              <a:latin typeface="Tahoma"/>
              <a:cs typeface="Tahoma"/>
            </a:endParaRPr>
          </a:p>
          <a:p>
            <a:pPr marL="342265" marR="64135">
              <a:lnSpc>
                <a:spcPts val="4350"/>
              </a:lnSpc>
              <a:spcBef>
                <a:spcPts val="45"/>
              </a:spcBef>
            </a:pPr>
            <a:r>
              <a:rPr dirty="0" sz="2150">
                <a:solidFill>
                  <a:srgbClr val="4A4A45"/>
                </a:solidFill>
                <a:latin typeface="Tahoma"/>
                <a:cs typeface="Tahoma"/>
              </a:rPr>
              <a:t>Abhishek</a:t>
            </a:r>
            <a:r>
              <a:rPr dirty="0" sz="2150" spc="140">
                <a:solidFill>
                  <a:srgbClr val="4A4A45"/>
                </a:solidFill>
                <a:latin typeface="Tahoma"/>
                <a:cs typeface="Tahoma"/>
              </a:rPr>
              <a:t> </a:t>
            </a:r>
            <a:r>
              <a:rPr dirty="0" sz="2150" spc="45">
                <a:solidFill>
                  <a:srgbClr val="4A4A45"/>
                </a:solidFill>
                <a:latin typeface="Tahoma"/>
                <a:cs typeface="Tahoma"/>
              </a:rPr>
              <a:t>Mishra </a:t>
            </a:r>
            <a:r>
              <a:rPr dirty="0" sz="2150">
                <a:solidFill>
                  <a:srgbClr val="4A4A45"/>
                </a:solidFill>
                <a:latin typeface="Tahoma"/>
                <a:cs typeface="Tahoma"/>
              </a:rPr>
              <a:t>Ritik</a:t>
            </a:r>
            <a:r>
              <a:rPr dirty="0" sz="2150" spc="50">
                <a:solidFill>
                  <a:srgbClr val="4A4A45"/>
                </a:solidFill>
                <a:latin typeface="Tahoma"/>
                <a:cs typeface="Tahoma"/>
              </a:rPr>
              <a:t> </a:t>
            </a:r>
            <a:r>
              <a:rPr dirty="0" sz="2150" spc="-20">
                <a:solidFill>
                  <a:srgbClr val="4A4A45"/>
                </a:solidFill>
                <a:latin typeface="Tahoma"/>
                <a:cs typeface="Tahoma"/>
              </a:rPr>
              <a:t>Rana </a:t>
            </a:r>
            <a:r>
              <a:rPr dirty="0" sz="2150">
                <a:solidFill>
                  <a:srgbClr val="4A4A45"/>
                </a:solidFill>
                <a:latin typeface="Tahoma"/>
                <a:cs typeface="Tahoma"/>
              </a:rPr>
              <a:t>Supriya</a:t>
            </a:r>
            <a:r>
              <a:rPr dirty="0" sz="2150" spc="-75">
                <a:solidFill>
                  <a:srgbClr val="4A4A45"/>
                </a:solidFill>
                <a:latin typeface="Tahoma"/>
                <a:cs typeface="Tahoma"/>
              </a:rPr>
              <a:t> </a:t>
            </a:r>
            <a:r>
              <a:rPr dirty="0" sz="2150" spc="-10">
                <a:solidFill>
                  <a:srgbClr val="4A4A45"/>
                </a:solidFill>
                <a:latin typeface="Tahoma"/>
                <a:cs typeface="Tahoma"/>
              </a:rPr>
              <a:t>Kumari </a:t>
            </a:r>
            <a:r>
              <a:rPr dirty="0" sz="2150">
                <a:solidFill>
                  <a:srgbClr val="4A4A45"/>
                </a:solidFill>
                <a:latin typeface="Tahoma"/>
                <a:cs typeface="Tahoma"/>
              </a:rPr>
              <a:t>Arnav</a:t>
            </a:r>
            <a:r>
              <a:rPr dirty="0" sz="2150" spc="70">
                <a:solidFill>
                  <a:srgbClr val="4A4A45"/>
                </a:solidFill>
                <a:latin typeface="Tahoma"/>
                <a:cs typeface="Tahoma"/>
              </a:rPr>
              <a:t> </a:t>
            </a:r>
            <a:r>
              <a:rPr dirty="0" sz="2150" spc="-20">
                <a:solidFill>
                  <a:srgbClr val="4A4A45"/>
                </a:solidFill>
                <a:latin typeface="Tahoma"/>
                <a:cs typeface="Tahoma"/>
              </a:rPr>
              <a:t>Kumar</a:t>
            </a:r>
            <a:endParaRPr sz="21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EFECE6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6079" cy="3543299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979537" y="4817927"/>
            <a:ext cx="5967730" cy="8731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5550" spc="-310" b="1">
                <a:solidFill>
                  <a:srgbClr val="282824"/>
                </a:solidFill>
                <a:latin typeface="Tahoma"/>
                <a:cs typeface="Tahoma"/>
              </a:rPr>
              <a:t>Abstract</a:t>
            </a:r>
            <a:r>
              <a:rPr dirty="0" sz="5550" spc="-270" b="1">
                <a:solidFill>
                  <a:srgbClr val="282824"/>
                </a:solidFill>
                <a:latin typeface="Tahoma"/>
                <a:cs typeface="Tahoma"/>
              </a:rPr>
              <a:t> </a:t>
            </a:r>
            <a:r>
              <a:rPr dirty="0" sz="5550" spc="-440" b="1">
                <a:solidFill>
                  <a:srgbClr val="282824"/>
                </a:solidFill>
                <a:latin typeface="Tahoma"/>
                <a:cs typeface="Tahoma"/>
              </a:rPr>
              <a:t>and</a:t>
            </a:r>
            <a:r>
              <a:rPr dirty="0" sz="5550" spc="-275" b="1">
                <a:solidFill>
                  <a:srgbClr val="282824"/>
                </a:solidFill>
                <a:latin typeface="Tahoma"/>
                <a:cs typeface="Tahoma"/>
              </a:rPr>
              <a:t> </a:t>
            </a:r>
            <a:r>
              <a:rPr dirty="0" sz="5550" spc="-415" b="1">
                <a:solidFill>
                  <a:srgbClr val="282824"/>
                </a:solidFill>
                <a:latin typeface="Tahoma"/>
                <a:cs typeface="Tahoma"/>
              </a:rPr>
              <a:t>Team</a:t>
            </a:r>
            <a:endParaRPr sz="5550">
              <a:latin typeface="Tahoma"/>
              <a:cs typeface="Tahoma"/>
            </a:endParaRPr>
          </a:p>
        </p:txBody>
      </p:sp>
      <p:grpSp>
        <p:nvGrpSpPr>
          <p:cNvPr id="5" name="object 5" descr=""/>
          <p:cNvGrpSpPr/>
          <p:nvPr/>
        </p:nvGrpSpPr>
        <p:grpSpPr>
          <a:xfrm>
            <a:off x="992237" y="6159996"/>
            <a:ext cx="638175" cy="638175"/>
            <a:chOff x="992237" y="6159996"/>
            <a:chExt cx="638175" cy="638175"/>
          </a:xfrm>
        </p:grpSpPr>
        <p:sp>
          <p:nvSpPr>
            <p:cNvPr id="6" name="object 6" descr=""/>
            <p:cNvSpPr/>
            <p:nvPr/>
          </p:nvSpPr>
          <p:spPr>
            <a:xfrm>
              <a:off x="992237" y="6159996"/>
              <a:ext cx="638175" cy="638175"/>
            </a:xfrm>
            <a:custGeom>
              <a:avLst/>
              <a:gdLst/>
              <a:ahLst/>
              <a:cxnLst/>
              <a:rect l="l" t="t" r="r" b="b"/>
              <a:pathLst>
                <a:path w="638175" h="638175">
                  <a:moveTo>
                    <a:pt x="595312" y="637794"/>
                  </a:moveTo>
                  <a:lnTo>
                    <a:pt x="42481" y="637794"/>
                  </a:lnTo>
                  <a:lnTo>
                    <a:pt x="25958" y="634504"/>
                  </a:lnTo>
                  <a:lnTo>
                    <a:pt x="12453" y="625411"/>
                  </a:lnTo>
                  <a:lnTo>
                    <a:pt x="3342" y="611888"/>
                  </a:lnTo>
                  <a:lnTo>
                    <a:pt x="0" y="595312"/>
                  </a:lnTo>
                  <a:lnTo>
                    <a:pt x="0" y="42481"/>
                  </a:lnTo>
                  <a:lnTo>
                    <a:pt x="3342" y="25958"/>
                  </a:lnTo>
                  <a:lnTo>
                    <a:pt x="12453" y="12453"/>
                  </a:lnTo>
                  <a:lnTo>
                    <a:pt x="25958" y="3342"/>
                  </a:lnTo>
                  <a:lnTo>
                    <a:pt x="42481" y="0"/>
                  </a:lnTo>
                  <a:lnTo>
                    <a:pt x="595312" y="0"/>
                  </a:lnTo>
                  <a:lnTo>
                    <a:pt x="611875" y="3342"/>
                  </a:lnTo>
                  <a:lnTo>
                    <a:pt x="625375" y="12453"/>
                  </a:lnTo>
                  <a:lnTo>
                    <a:pt x="634464" y="25958"/>
                  </a:lnTo>
                  <a:lnTo>
                    <a:pt x="637794" y="42481"/>
                  </a:lnTo>
                  <a:lnTo>
                    <a:pt x="637794" y="595312"/>
                  </a:lnTo>
                  <a:lnTo>
                    <a:pt x="634442" y="611888"/>
                  </a:lnTo>
                  <a:lnTo>
                    <a:pt x="625287" y="625411"/>
                  </a:lnTo>
                  <a:lnTo>
                    <a:pt x="611775" y="634504"/>
                  </a:lnTo>
                  <a:lnTo>
                    <a:pt x="611636" y="634504"/>
                  </a:lnTo>
                  <a:lnTo>
                    <a:pt x="595312" y="637794"/>
                  </a:lnTo>
                  <a:close/>
                </a:path>
              </a:pathLst>
            </a:custGeom>
            <a:solidFill>
              <a:srgbClr val="E4DED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98574" y="6213127"/>
              <a:ext cx="427631" cy="533399"/>
            </a:xfrm>
            <a:prstGeom prst="rect">
              <a:avLst/>
            </a:prstGeom>
          </p:spPr>
        </p:pic>
      </p:grpSp>
      <p:sp>
        <p:nvSpPr>
          <p:cNvPr id="8" name="object 8" descr=""/>
          <p:cNvSpPr txBox="1"/>
          <p:nvPr/>
        </p:nvSpPr>
        <p:spPr>
          <a:xfrm>
            <a:off x="1900932" y="5983720"/>
            <a:ext cx="7069455" cy="2296795"/>
          </a:xfrm>
          <a:prstGeom prst="rect">
            <a:avLst/>
          </a:prstGeom>
        </p:spPr>
        <p:txBody>
          <a:bodyPr wrap="square" lIns="0" tIns="2584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35"/>
              </a:spcBef>
            </a:pPr>
            <a:r>
              <a:rPr dirty="0" sz="2750" spc="-35" b="1">
                <a:solidFill>
                  <a:srgbClr val="4A4A45"/>
                </a:solidFill>
                <a:latin typeface="Tahoma"/>
                <a:cs typeface="Tahoma"/>
              </a:rPr>
              <a:t>Abstract</a:t>
            </a:r>
            <a:endParaRPr sz="2750">
              <a:latin typeface="Tahoma"/>
              <a:cs typeface="Tahoma"/>
            </a:endParaRPr>
          </a:p>
          <a:p>
            <a:pPr marL="12700" marR="126364">
              <a:lnSpc>
                <a:spcPct val="136600"/>
              </a:lnSpc>
              <a:spcBef>
                <a:spcPts val="630"/>
              </a:spcBef>
            </a:pPr>
            <a:r>
              <a:rPr dirty="0" sz="2150">
                <a:solidFill>
                  <a:srgbClr val="4A4A45"/>
                </a:solidFill>
                <a:latin typeface="Tahoma"/>
                <a:cs typeface="Tahoma"/>
              </a:rPr>
              <a:t>Address</a:t>
            </a:r>
            <a:r>
              <a:rPr dirty="0" sz="2150" spc="-20">
                <a:solidFill>
                  <a:srgbClr val="4A4A45"/>
                </a:solidFill>
                <a:latin typeface="Tahoma"/>
                <a:cs typeface="Tahoma"/>
              </a:rPr>
              <a:t> </a:t>
            </a:r>
            <a:r>
              <a:rPr dirty="0" sz="2150">
                <a:solidFill>
                  <a:srgbClr val="4A4A45"/>
                </a:solidFill>
                <a:latin typeface="Tahoma"/>
                <a:cs typeface="Tahoma"/>
              </a:rPr>
              <a:t>urban</a:t>
            </a:r>
            <a:r>
              <a:rPr dirty="0" sz="2150" spc="-15">
                <a:solidFill>
                  <a:srgbClr val="4A4A45"/>
                </a:solidFill>
                <a:latin typeface="Tahoma"/>
                <a:cs typeface="Tahoma"/>
              </a:rPr>
              <a:t> </a:t>
            </a:r>
            <a:r>
              <a:rPr dirty="0" sz="2150">
                <a:solidFill>
                  <a:srgbClr val="4A4A45"/>
                </a:solidFill>
                <a:latin typeface="Tahoma"/>
                <a:cs typeface="Tahoma"/>
              </a:rPr>
              <a:t>air</a:t>
            </a:r>
            <a:r>
              <a:rPr dirty="0" sz="2150" spc="-15">
                <a:solidFill>
                  <a:srgbClr val="4A4A45"/>
                </a:solidFill>
                <a:latin typeface="Tahoma"/>
                <a:cs typeface="Tahoma"/>
              </a:rPr>
              <a:t> </a:t>
            </a:r>
            <a:r>
              <a:rPr dirty="0" sz="2150">
                <a:solidFill>
                  <a:srgbClr val="4A4A45"/>
                </a:solidFill>
                <a:latin typeface="Tahoma"/>
                <a:cs typeface="Tahoma"/>
              </a:rPr>
              <a:t>pollution</a:t>
            </a:r>
            <a:r>
              <a:rPr dirty="0" sz="2150" spc="-15">
                <a:solidFill>
                  <a:srgbClr val="4A4A45"/>
                </a:solidFill>
                <a:latin typeface="Tahoma"/>
                <a:cs typeface="Tahoma"/>
              </a:rPr>
              <a:t> </a:t>
            </a:r>
            <a:r>
              <a:rPr dirty="0" sz="2150" spc="50">
                <a:solidFill>
                  <a:srgbClr val="4A4A45"/>
                </a:solidFill>
                <a:latin typeface="Tahoma"/>
                <a:cs typeface="Tahoma"/>
              </a:rPr>
              <a:t>with</a:t>
            </a:r>
            <a:r>
              <a:rPr dirty="0" sz="2150" spc="-15">
                <a:solidFill>
                  <a:srgbClr val="4A4A45"/>
                </a:solidFill>
                <a:latin typeface="Tahoma"/>
                <a:cs typeface="Tahoma"/>
              </a:rPr>
              <a:t> </a:t>
            </a:r>
            <a:r>
              <a:rPr dirty="0" sz="2150">
                <a:solidFill>
                  <a:srgbClr val="4A4A45"/>
                </a:solidFill>
                <a:latin typeface="Tahoma"/>
                <a:cs typeface="Tahoma"/>
              </a:rPr>
              <a:t>real-</a:t>
            </a:r>
            <a:r>
              <a:rPr dirty="0" sz="2150" spc="-10">
                <a:solidFill>
                  <a:srgbClr val="4A4A45"/>
                </a:solidFill>
                <a:latin typeface="Tahoma"/>
                <a:cs typeface="Tahoma"/>
              </a:rPr>
              <a:t>time,</a:t>
            </a:r>
            <a:r>
              <a:rPr dirty="0" sz="2150" spc="-15">
                <a:solidFill>
                  <a:srgbClr val="4A4A45"/>
                </a:solidFill>
                <a:latin typeface="Tahoma"/>
                <a:cs typeface="Tahoma"/>
              </a:rPr>
              <a:t> </a:t>
            </a:r>
            <a:r>
              <a:rPr dirty="0" sz="2150">
                <a:solidFill>
                  <a:srgbClr val="4A4A45"/>
                </a:solidFill>
                <a:latin typeface="Tahoma"/>
                <a:cs typeface="Tahoma"/>
              </a:rPr>
              <a:t>affordable</a:t>
            </a:r>
            <a:r>
              <a:rPr dirty="0" sz="2150" spc="-15">
                <a:solidFill>
                  <a:srgbClr val="4A4A45"/>
                </a:solidFill>
                <a:latin typeface="Tahoma"/>
                <a:cs typeface="Tahoma"/>
              </a:rPr>
              <a:t> </a:t>
            </a:r>
            <a:r>
              <a:rPr dirty="0" sz="2150" spc="-25">
                <a:solidFill>
                  <a:srgbClr val="4A4A45"/>
                </a:solidFill>
                <a:latin typeface="Tahoma"/>
                <a:cs typeface="Tahoma"/>
              </a:rPr>
              <a:t>IoT </a:t>
            </a:r>
            <a:r>
              <a:rPr dirty="0" sz="2150" spc="-10">
                <a:solidFill>
                  <a:srgbClr val="4A4A45"/>
                </a:solidFill>
                <a:latin typeface="Tahoma"/>
                <a:cs typeface="Tahoma"/>
              </a:rPr>
              <a:t>monitoring.</a:t>
            </a:r>
            <a:endParaRPr sz="21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380"/>
              </a:spcBef>
            </a:pPr>
            <a:r>
              <a:rPr dirty="0" sz="2150">
                <a:solidFill>
                  <a:srgbClr val="4A4A45"/>
                </a:solidFill>
                <a:latin typeface="Tahoma"/>
                <a:cs typeface="Tahoma"/>
              </a:rPr>
              <a:t>Provides</a:t>
            </a:r>
            <a:r>
              <a:rPr dirty="0" sz="2150" spc="-30">
                <a:solidFill>
                  <a:srgbClr val="4A4A45"/>
                </a:solidFill>
                <a:latin typeface="Tahoma"/>
                <a:cs typeface="Tahoma"/>
              </a:rPr>
              <a:t> </a:t>
            </a:r>
            <a:r>
              <a:rPr dirty="0" sz="2150">
                <a:solidFill>
                  <a:srgbClr val="4A4A45"/>
                </a:solidFill>
                <a:latin typeface="Tahoma"/>
                <a:cs typeface="Tahoma"/>
              </a:rPr>
              <a:t>hyperlocal</a:t>
            </a:r>
            <a:r>
              <a:rPr dirty="0" sz="2150" spc="-25">
                <a:solidFill>
                  <a:srgbClr val="4A4A45"/>
                </a:solidFill>
                <a:latin typeface="Tahoma"/>
                <a:cs typeface="Tahoma"/>
              </a:rPr>
              <a:t> </a:t>
            </a:r>
            <a:r>
              <a:rPr dirty="0" sz="2150">
                <a:solidFill>
                  <a:srgbClr val="4A4A45"/>
                </a:solidFill>
                <a:latin typeface="Tahoma"/>
                <a:cs typeface="Tahoma"/>
              </a:rPr>
              <a:t>data</a:t>
            </a:r>
            <a:r>
              <a:rPr dirty="0" sz="2150" spc="-25">
                <a:solidFill>
                  <a:srgbClr val="4A4A45"/>
                </a:solidFill>
                <a:latin typeface="Tahoma"/>
                <a:cs typeface="Tahoma"/>
              </a:rPr>
              <a:t> </a:t>
            </a:r>
            <a:r>
              <a:rPr dirty="0" sz="2150">
                <a:solidFill>
                  <a:srgbClr val="4A4A45"/>
                </a:solidFill>
                <a:latin typeface="Tahoma"/>
                <a:cs typeface="Tahoma"/>
              </a:rPr>
              <a:t>access</a:t>
            </a:r>
            <a:r>
              <a:rPr dirty="0" sz="2150" spc="-30">
                <a:solidFill>
                  <a:srgbClr val="4A4A45"/>
                </a:solidFill>
                <a:latin typeface="Tahoma"/>
                <a:cs typeface="Tahoma"/>
              </a:rPr>
              <a:t> </a:t>
            </a:r>
            <a:r>
              <a:rPr dirty="0" sz="2150" spc="50">
                <a:solidFill>
                  <a:srgbClr val="4A4A45"/>
                </a:solidFill>
                <a:latin typeface="Tahoma"/>
                <a:cs typeface="Tahoma"/>
              </a:rPr>
              <a:t>for</a:t>
            </a:r>
            <a:r>
              <a:rPr dirty="0" sz="2150" spc="-25">
                <a:solidFill>
                  <a:srgbClr val="4A4A45"/>
                </a:solidFill>
                <a:latin typeface="Tahoma"/>
                <a:cs typeface="Tahoma"/>
              </a:rPr>
              <a:t> </a:t>
            </a:r>
            <a:r>
              <a:rPr dirty="0" sz="2150">
                <a:solidFill>
                  <a:srgbClr val="4A4A45"/>
                </a:solidFill>
                <a:latin typeface="Tahoma"/>
                <a:cs typeface="Tahoma"/>
              </a:rPr>
              <a:t>public</a:t>
            </a:r>
            <a:r>
              <a:rPr dirty="0" sz="2150" spc="-25">
                <a:solidFill>
                  <a:srgbClr val="4A4A45"/>
                </a:solidFill>
                <a:latin typeface="Tahoma"/>
                <a:cs typeface="Tahoma"/>
              </a:rPr>
              <a:t> </a:t>
            </a:r>
            <a:r>
              <a:rPr dirty="0" sz="2150">
                <a:solidFill>
                  <a:srgbClr val="4A4A45"/>
                </a:solidFill>
                <a:latin typeface="Tahoma"/>
                <a:cs typeface="Tahoma"/>
              </a:rPr>
              <a:t>and</a:t>
            </a:r>
            <a:r>
              <a:rPr dirty="0" sz="2150" spc="-30">
                <a:solidFill>
                  <a:srgbClr val="4A4A45"/>
                </a:solidFill>
                <a:latin typeface="Tahoma"/>
                <a:cs typeface="Tahoma"/>
              </a:rPr>
              <a:t> </a:t>
            </a:r>
            <a:r>
              <a:rPr dirty="0" sz="2150" spc="-10">
                <a:solidFill>
                  <a:srgbClr val="4A4A45"/>
                </a:solidFill>
                <a:latin typeface="Tahoma"/>
                <a:cs typeface="Tahoma"/>
              </a:rPr>
              <a:t>authorities.</a:t>
            </a:r>
            <a:endParaRPr sz="21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857999" cy="10286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37537" y="2810979"/>
            <a:ext cx="7054850" cy="87312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360">
                <a:solidFill>
                  <a:srgbClr val="282824"/>
                </a:solidFill>
                <a:latin typeface="Tahoma"/>
                <a:cs typeface="Tahoma"/>
              </a:rPr>
              <a:t>Problem</a:t>
            </a:r>
            <a:r>
              <a:rPr dirty="0" spc="-260">
                <a:solidFill>
                  <a:srgbClr val="282824"/>
                </a:solidFill>
                <a:latin typeface="Tahoma"/>
                <a:cs typeface="Tahoma"/>
              </a:rPr>
              <a:t> </a:t>
            </a:r>
            <a:r>
              <a:rPr dirty="0" spc="-380">
                <a:solidFill>
                  <a:srgbClr val="282824"/>
                </a:solidFill>
                <a:latin typeface="Tahoma"/>
                <a:cs typeface="Tahoma"/>
              </a:rPr>
              <a:t>Identification</a:t>
            </a:r>
          </a:p>
        </p:txBody>
      </p:sp>
      <p:grpSp>
        <p:nvGrpSpPr>
          <p:cNvPr id="4" name="object 4" descr=""/>
          <p:cNvGrpSpPr/>
          <p:nvPr/>
        </p:nvGrpSpPr>
        <p:grpSpPr>
          <a:xfrm>
            <a:off x="7850237" y="4153048"/>
            <a:ext cx="9445625" cy="3292475"/>
            <a:chOff x="7850237" y="4153048"/>
            <a:chExt cx="9445625" cy="3292475"/>
          </a:xfrm>
        </p:grpSpPr>
        <p:sp>
          <p:nvSpPr>
            <p:cNvPr id="5" name="object 5" descr=""/>
            <p:cNvSpPr/>
            <p:nvPr/>
          </p:nvSpPr>
          <p:spPr>
            <a:xfrm>
              <a:off x="7850237" y="4153048"/>
              <a:ext cx="9445625" cy="3292475"/>
            </a:xfrm>
            <a:custGeom>
              <a:avLst/>
              <a:gdLst/>
              <a:ahLst/>
              <a:cxnLst/>
              <a:rect l="l" t="t" r="r" b="b"/>
              <a:pathLst>
                <a:path w="9445625" h="3292475">
                  <a:moveTo>
                    <a:pt x="9402983" y="3291935"/>
                  </a:moveTo>
                  <a:lnTo>
                    <a:pt x="42576" y="3291935"/>
                  </a:lnTo>
                  <a:lnTo>
                    <a:pt x="25998" y="3288591"/>
                  </a:lnTo>
                  <a:lnTo>
                    <a:pt x="12465" y="3279469"/>
                  </a:lnTo>
                  <a:lnTo>
                    <a:pt x="3344" y="3265936"/>
                  </a:lnTo>
                  <a:lnTo>
                    <a:pt x="0" y="3249358"/>
                  </a:lnTo>
                  <a:lnTo>
                    <a:pt x="0" y="42576"/>
                  </a:lnTo>
                  <a:lnTo>
                    <a:pt x="3344" y="25998"/>
                  </a:lnTo>
                  <a:lnTo>
                    <a:pt x="12465" y="12465"/>
                  </a:lnTo>
                  <a:lnTo>
                    <a:pt x="25998" y="3344"/>
                  </a:lnTo>
                  <a:lnTo>
                    <a:pt x="42576" y="0"/>
                  </a:lnTo>
                  <a:lnTo>
                    <a:pt x="9402983" y="0"/>
                  </a:lnTo>
                  <a:lnTo>
                    <a:pt x="9419561" y="3344"/>
                  </a:lnTo>
                  <a:lnTo>
                    <a:pt x="9433094" y="12465"/>
                  </a:lnTo>
                  <a:lnTo>
                    <a:pt x="9442216" y="25998"/>
                  </a:lnTo>
                  <a:lnTo>
                    <a:pt x="9445560" y="42576"/>
                  </a:lnTo>
                  <a:lnTo>
                    <a:pt x="9445560" y="3249358"/>
                  </a:lnTo>
                  <a:lnTo>
                    <a:pt x="9442216" y="3265936"/>
                  </a:lnTo>
                  <a:lnTo>
                    <a:pt x="9433094" y="3279469"/>
                  </a:lnTo>
                  <a:lnTo>
                    <a:pt x="9419561" y="3288591"/>
                  </a:lnTo>
                  <a:lnTo>
                    <a:pt x="9402983" y="3291935"/>
                  </a:lnTo>
                  <a:close/>
                </a:path>
              </a:pathLst>
            </a:custGeom>
            <a:solidFill>
              <a:srgbClr val="E4DED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29004" y="5190083"/>
              <a:ext cx="85725" cy="85724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29004" y="5742831"/>
              <a:ext cx="85725" cy="85724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29004" y="6295578"/>
              <a:ext cx="85725" cy="85724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29004" y="6848325"/>
              <a:ext cx="85725" cy="85724"/>
            </a:xfrm>
            <a:prstGeom prst="rect">
              <a:avLst/>
            </a:prstGeom>
          </p:spPr>
        </p:pic>
      </p:grpSp>
      <p:sp>
        <p:nvSpPr>
          <p:cNvPr id="10" name="object 10" descr=""/>
          <p:cNvSpPr txBox="1"/>
          <p:nvPr/>
        </p:nvSpPr>
        <p:spPr>
          <a:xfrm>
            <a:off x="8121054" y="4162955"/>
            <a:ext cx="6557009" cy="2877820"/>
          </a:xfrm>
          <a:prstGeom prst="rect">
            <a:avLst/>
          </a:prstGeom>
        </p:spPr>
        <p:txBody>
          <a:bodyPr wrap="square" lIns="0" tIns="2584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35"/>
              </a:spcBef>
            </a:pPr>
            <a:r>
              <a:rPr dirty="0" sz="2750" spc="-130" b="1">
                <a:solidFill>
                  <a:srgbClr val="4A4A45"/>
                </a:solidFill>
                <a:latin typeface="Tahoma"/>
                <a:cs typeface="Tahoma"/>
              </a:rPr>
              <a:t>Key </a:t>
            </a:r>
            <a:r>
              <a:rPr dirty="0" sz="2750" spc="-275" b="1">
                <a:solidFill>
                  <a:srgbClr val="4A4A45"/>
                </a:solidFill>
                <a:latin typeface="Tahoma"/>
                <a:cs typeface="Tahoma"/>
              </a:rPr>
              <a:t>Issues</a:t>
            </a:r>
            <a:endParaRPr sz="2750">
              <a:latin typeface="Tahoma"/>
              <a:cs typeface="Tahoma"/>
            </a:endParaRPr>
          </a:p>
          <a:p>
            <a:pPr marL="342265">
              <a:lnSpc>
                <a:spcPct val="100000"/>
              </a:lnSpc>
              <a:spcBef>
                <a:spcPts val="1575"/>
              </a:spcBef>
            </a:pPr>
            <a:r>
              <a:rPr dirty="0" sz="2150">
                <a:solidFill>
                  <a:srgbClr val="4A4A45"/>
                </a:solidFill>
                <a:latin typeface="Tahoma"/>
                <a:cs typeface="Tahoma"/>
              </a:rPr>
              <a:t>High</a:t>
            </a:r>
            <a:r>
              <a:rPr dirty="0" sz="2150" spc="5">
                <a:solidFill>
                  <a:srgbClr val="4A4A45"/>
                </a:solidFill>
                <a:latin typeface="Tahoma"/>
                <a:cs typeface="Tahoma"/>
              </a:rPr>
              <a:t> </a:t>
            </a:r>
            <a:r>
              <a:rPr dirty="0" sz="2150">
                <a:solidFill>
                  <a:srgbClr val="4A4A45"/>
                </a:solidFill>
                <a:latin typeface="Tahoma"/>
                <a:cs typeface="Tahoma"/>
              </a:rPr>
              <a:t>pollution</a:t>
            </a:r>
            <a:r>
              <a:rPr dirty="0" sz="2150" spc="10">
                <a:solidFill>
                  <a:srgbClr val="4A4A45"/>
                </a:solidFill>
                <a:latin typeface="Tahoma"/>
                <a:cs typeface="Tahoma"/>
              </a:rPr>
              <a:t> </a:t>
            </a:r>
            <a:r>
              <a:rPr dirty="0" sz="2150">
                <a:solidFill>
                  <a:srgbClr val="4A4A45"/>
                </a:solidFill>
                <a:latin typeface="Tahoma"/>
                <a:cs typeface="Tahoma"/>
              </a:rPr>
              <a:t>levels</a:t>
            </a:r>
            <a:r>
              <a:rPr dirty="0" sz="2150" spc="5">
                <a:solidFill>
                  <a:srgbClr val="4A4A45"/>
                </a:solidFill>
                <a:latin typeface="Tahoma"/>
                <a:cs typeface="Tahoma"/>
              </a:rPr>
              <a:t> </a:t>
            </a:r>
            <a:r>
              <a:rPr dirty="0" sz="2150">
                <a:solidFill>
                  <a:srgbClr val="4A4A45"/>
                </a:solidFill>
                <a:latin typeface="Tahoma"/>
                <a:cs typeface="Tahoma"/>
              </a:rPr>
              <a:t>in</a:t>
            </a:r>
            <a:r>
              <a:rPr dirty="0" sz="2150" spc="10">
                <a:solidFill>
                  <a:srgbClr val="4A4A45"/>
                </a:solidFill>
                <a:latin typeface="Tahoma"/>
                <a:cs typeface="Tahoma"/>
              </a:rPr>
              <a:t> </a:t>
            </a:r>
            <a:r>
              <a:rPr dirty="0" sz="2150">
                <a:solidFill>
                  <a:srgbClr val="4A4A45"/>
                </a:solidFill>
                <a:latin typeface="Tahoma"/>
                <a:cs typeface="Tahoma"/>
              </a:rPr>
              <a:t>urban</a:t>
            </a:r>
            <a:r>
              <a:rPr dirty="0" sz="2150" spc="5">
                <a:solidFill>
                  <a:srgbClr val="4A4A45"/>
                </a:solidFill>
                <a:latin typeface="Tahoma"/>
                <a:cs typeface="Tahoma"/>
              </a:rPr>
              <a:t> </a:t>
            </a:r>
            <a:r>
              <a:rPr dirty="0" sz="2150" spc="-10">
                <a:solidFill>
                  <a:srgbClr val="4A4A45"/>
                </a:solidFill>
                <a:latin typeface="Tahoma"/>
                <a:cs typeface="Tahoma"/>
              </a:rPr>
              <a:t>areas</a:t>
            </a:r>
            <a:endParaRPr sz="2150">
              <a:latin typeface="Tahoma"/>
              <a:cs typeface="Tahoma"/>
            </a:endParaRPr>
          </a:p>
          <a:p>
            <a:pPr marL="342265" marR="5080">
              <a:lnSpc>
                <a:spcPct val="168700"/>
              </a:lnSpc>
            </a:pPr>
            <a:r>
              <a:rPr dirty="0" sz="2150">
                <a:solidFill>
                  <a:srgbClr val="4A4A45"/>
                </a:solidFill>
                <a:latin typeface="Tahoma"/>
                <a:cs typeface="Tahoma"/>
              </a:rPr>
              <a:t>Traditional</a:t>
            </a:r>
            <a:r>
              <a:rPr dirty="0" sz="2150" spc="35">
                <a:solidFill>
                  <a:srgbClr val="4A4A45"/>
                </a:solidFill>
                <a:latin typeface="Tahoma"/>
                <a:cs typeface="Tahoma"/>
              </a:rPr>
              <a:t> </a:t>
            </a:r>
            <a:r>
              <a:rPr dirty="0" sz="2150">
                <a:solidFill>
                  <a:srgbClr val="4A4A45"/>
                </a:solidFill>
                <a:latin typeface="Tahoma"/>
                <a:cs typeface="Tahoma"/>
              </a:rPr>
              <a:t>systems</a:t>
            </a:r>
            <a:r>
              <a:rPr dirty="0" sz="2150" spc="35">
                <a:solidFill>
                  <a:srgbClr val="4A4A45"/>
                </a:solidFill>
                <a:latin typeface="Tahoma"/>
                <a:cs typeface="Tahoma"/>
              </a:rPr>
              <a:t> </a:t>
            </a:r>
            <a:r>
              <a:rPr dirty="0" sz="2150">
                <a:solidFill>
                  <a:srgbClr val="4A4A45"/>
                </a:solidFill>
                <a:latin typeface="Tahoma"/>
                <a:cs typeface="Tahoma"/>
              </a:rPr>
              <a:t>cost</a:t>
            </a:r>
            <a:r>
              <a:rPr dirty="0" sz="2150" spc="30">
                <a:solidFill>
                  <a:srgbClr val="4A4A45"/>
                </a:solidFill>
                <a:latin typeface="Tahoma"/>
                <a:cs typeface="Tahoma"/>
              </a:rPr>
              <a:t> </a:t>
            </a:r>
            <a:r>
              <a:rPr dirty="0" sz="2150">
                <a:solidFill>
                  <a:srgbClr val="4A4A45"/>
                </a:solidFill>
                <a:latin typeface="Tahoma"/>
                <a:cs typeface="Tahoma"/>
              </a:rPr>
              <a:t>over</a:t>
            </a:r>
            <a:r>
              <a:rPr dirty="0" sz="2150" spc="35">
                <a:solidFill>
                  <a:srgbClr val="4A4A45"/>
                </a:solidFill>
                <a:latin typeface="Tahoma"/>
                <a:cs typeface="Tahoma"/>
              </a:rPr>
              <a:t> </a:t>
            </a:r>
            <a:r>
              <a:rPr dirty="0" sz="2150">
                <a:solidFill>
                  <a:srgbClr val="4A4A45"/>
                </a:solidFill>
                <a:latin typeface="Tahoma"/>
                <a:cs typeface="Tahoma"/>
              </a:rPr>
              <a:t>$150,000</a:t>
            </a:r>
            <a:r>
              <a:rPr dirty="0" sz="2150" spc="35">
                <a:solidFill>
                  <a:srgbClr val="4A4A45"/>
                </a:solidFill>
                <a:latin typeface="Tahoma"/>
                <a:cs typeface="Tahoma"/>
              </a:rPr>
              <a:t> </a:t>
            </a:r>
            <a:r>
              <a:rPr dirty="0" sz="2150">
                <a:solidFill>
                  <a:srgbClr val="4A4A45"/>
                </a:solidFill>
                <a:latin typeface="Tahoma"/>
                <a:cs typeface="Tahoma"/>
              </a:rPr>
              <a:t>per</a:t>
            </a:r>
            <a:r>
              <a:rPr dirty="0" sz="2150" spc="30">
                <a:solidFill>
                  <a:srgbClr val="4A4A45"/>
                </a:solidFill>
                <a:latin typeface="Tahoma"/>
                <a:cs typeface="Tahoma"/>
              </a:rPr>
              <a:t> </a:t>
            </a:r>
            <a:r>
              <a:rPr dirty="0" sz="2150" spc="-10">
                <a:solidFill>
                  <a:srgbClr val="4A4A45"/>
                </a:solidFill>
                <a:latin typeface="Tahoma"/>
                <a:cs typeface="Tahoma"/>
              </a:rPr>
              <a:t>station </a:t>
            </a:r>
            <a:r>
              <a:rPr dirty="0" sz="2150">
                <a:solidFill>
                  <a:srgbClr val="4A4A45"/>
                </a:solidFill>
                <a:latin typeface="Tahoma"/>
                <a:cs typeface="Tahoma"/>
              </a:rPr>
              <a:t>Lack</a:t>
            </a:r>
            <a:r>
              <a:rPr dirty="0" sz="2150" spc="-40">
                <a:solidFill>
                  <a:srgbClr val="4A4A45"/>
                </a:solidFill>
                <a:latin typeface="Tahoma"/>
                <a:cs typeface="Tahoma"/>
              </a:rPr>
              <a:t> </a:t>
            </a:r>
            <a:r>
              <a:rPr dirty="0" sz="2150" spc="70">
                <a:solidFill>
                  <a:srgbClr val="4A4A45"/>
                </a:solidFill>
                <a:latin typeface="Tahoma"/>
                <a:cs typeface="Tahoma"/>
              </a:rPr>
              <a:t>of</a:t>
            </a:r>
            <a:r>
              <a:rPr dirty="0" sz="2150" spc="-35">
                <a:solidFill>
                  <a:srgbClr val="4A4A45"/>
                </a:solidFill>
                <a:latin typeface="Tahoma"/>
                <a:cs typeface="Tahoma"/>
              </a:rPr>
              <a:t> </a:t>
            </a:r>
            <a:r>
              <a:rPr dirty="0" sz="2150">
                <a:solidFill>
                  <a:srgbClr val="4A4A45"/>
                </a:solidFill>
                <a:latin typeface="Tahoma"/>
                <a:cs typeface="Tahoma"/>
              </a:rPr>
              <a:t>real-</a:t>
            </a:r>
            <a:r>
              <a:rPr dirty="0" sz="2150" spc="-10">
                <a:solidFill>
                  <a:srgbClr val="4A4A45"/>
                </a:solidFill>
                <a:latin typeface="Tahoma"/>
                <a:cs typeface="Tahoma"/>
              </a:rPr>
              <a:t>time,</a:t>
            </a:r>
            <a:r>
              <a:rPr dirty="0" sz="2150" spc="-35">
                <a:solidFill>
                  <a:srgbClr val="4A4A45"/>
                </a:solidFill>
                <a:latin typeface="Tahoma"/>
                <a:cs typeface="Tahoma"/>
              </a:rPr>
              <a:t> </a:t>
            </a:r>
            <a:r>
              <a:rPr dirty="0" sz="2150">
                <a:solidFill>
                  <a:srgbClr val="4A4A45"/>
                </a:solidFill>
                <a:latin typeface="Tahoma"/>
                <a:cs typeface="Tahoma"/>
              </a:rPr>
              <a:t>hyperlocal</a:t>
            </a:r>
            <a:r>
              <a:rPr dirty="0" sz="2150" spc="-35">
                <a:solidFill>
                  <a:srgbClr val="4A4A45"/>
                </a:solidFill>
                <a:latin typeface="Tahoma"/>
                <a:cs typeface="Tahoma"/>
              </a:rPr>
              <a:t> </a:t>
            </a:r>
            <a:r>
              <a:rPr dirty="0" sz="2150">
                <a:solidFill>
                  <a:srgbClr val="4A4A45"/>
                </a:solidFill>
                <a:latin typeface="Tahoma"/>
                <a:cs typeface="Tahoma"/>
              </a:rPr>
              <a:t>public</a:t>
            </a:r>
            <a:r>
              <a:rPr dirty="0" sz="2150" spc="-35">
                <a:solidFill>
                  <a:srgbClr val="4A4A45"/>
                </a:solidFill>
                <a:latin typeface="Tahoma"/>
                <a:cs typeface="Tahoma"/>
              </a:rPr>
              <a:t> </a:t>
            </a:r>
            <a:r>
              <a:rPr dirty="0" sz="2150" spc="-10">
                <a:solidFill>
                  <a:srgbClr val="4A4A45"/>
                </a:solidFill>
                <a:latin typeface="Tahoma"/>
                <a:cs typeface="Tahoma"/>
              </a:rPr>
              <a:t>access</a:t>
            </a:r>
            <a:endParaRPr sz="2150">
              <a:latin typeface="Tahoma"/>
              <a:cs typeface="Tahoma"/>
            </a:endParaRPr>
          </a:p>
          <a:p>
            <a:pPr marL="342265">
              <a:lnSpc>
                <a:spcPct val="100000"/>
              </a:lnSpc>
              <a:spcBef>
                <a:spcPts val="1775"/>
              </a:spcBef>
            </a:pPr>
            <a:r>
              <a:rPr dirty="0" sz="2150" spc="65">
                <a:solidFill>
                  <a:srgbClr val="4A4A45"/>
                </a:solidFill>
                <a:latin typeface="Tahoma"/>
                <a:cs typeface="Tahoma"/>
              </a:rPr>
              <a:t>Need</a:t>
            </a:r>
            <a:r>
              <a:rPr dirty="0" sz="2150" spc="30">
                <a:solidFill>
                  <a:srgbClr val="4A4A45"/>
                </a:solidFill>
                <a:latin typeface="Tahoma"/>
                <a:cs typeface="Tahoma"/>
              </a:rPr>
              <a:t> </a:t>
            </a:r>
            <a:r>
              <a:rPr dirty="0" sz="2150" spc="50">
                <a:solidFill>
                  <a:srgbClr val="4A4A45"/>
                </a:solidFill>
                <a:latin typeface="Tahoma"/>
                <a:cs typeface="Tahoma"/>
              </a:rPr>
              <a:t>for</a:t>
            </a:r>
            <a:r>
              <a:rPr dirty="0" sz="2150" spc="30">
                <a:solidFill>
                  <a:srgbClr val="4A4A45"/>
                </a:solidFill>
                <a:latin typeface="Tahoma"/>
                <a:cs typeface="Tahoma"/>
              </a:rPr>
              <a:t> </a:t>
            </a:r>
            <a:r>
              <a:rPr dirty="0" sz="2150">
                <a:solidFill>
                  <a:srgbClr val="4A4A45"/>
                </a:solidFill>
                <a:latin typeface="Tahoma"/>
                <a:cs typeface="Tahoma"/>
              </a:rPr>
              <a:t>community-centric</a:t>
            </a:r>
            <a:r>
              <a:rPr dirty="0" sz="2150" spc="30">
                <a:solidFill>
                  <a:srgbClr val="4A4A45"/>
                </a:solidFill>
                <a:latin typeface="Tahoma"/>
                <a:cs typeface="Tahoma"/>
              </a:rPr>
              <a:t> </a:t>
            </a:r>
            <a:r>
              <a:rPr dirty="0" sz="2150" spc="-10">
                <a:solidFill>
                  <a:srgbClr val="4A4A45"/>
                </a:solidFill>
                <a:latin typeface="Tahoma"/>
                <a:cs typeface="Tahoma"/>
              </a:rPr>
              <a:t>solutions</a:t>
            </a:r>
            <a:endParaRPr sz="21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EFEC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320">
                <a:solidFill>
                  <a:srgbClr val="282824"/>
                </a:solidFill>
                <a:latin typeface="Tahoma"/>
                <a:cs typeface="Tahoma"/>
              </a:rPr>
              <a:t>Global</a:t>
            </a:r>
            <a:r>
              <a:rPr dirty="0" spc="-270">
                <a:solidFill>
                  <a:srgbClr val="282824"/>
                </a:solidFill>
                <a:latin typeface="Tahoma"/>
                <a:cs typeface="Tahoma"/>
              </a:rPr>
              <a:t> </a:t>
            </a:r>
            <a:r>
              <a:rPr dirty="0" spc="-440">
                <a:solidFill>
                  <a:srgbClr val="282824"/>
                </a:solidFill>
                <a:latin typeface="Tahoma"/>
                <a:cs typeface="Tahoma"/>
              </a:rPr>
              <a:t>and</a:t>
            </a:r>
            <a:r>
              <a:rPr dirty="0" spc="-265">
                <a:solidFill>
                  <a:srgbClr val="282824"/>
                </a:solidFill>
                <a:latin typeface="Tahoma"/>
                <a:cs typeface="Tahoma"/>
              </a:rPr>
              <a:t> </a:t>
            </a:r>
            <a:r>
              <a:rPr dirty="0" spc="-515">
                <a:solidFill>
                  <a:srgbClr val="282824"/>
                </a:solidFill>
                <a:latin typeface="Tahoma"/>
                <a:cs typeface="Tahoma"/>
              </a:rPr>
              <a:t>Indian</a:t>
            </a:r>
            <a:r>
              <a:rPr dirty="0" spc="-265">
                <a:solidFill>
                  <a:srgbClr val="282824"/>
                </a:solidFill>
                <a:latin typeface="Tahoma"/>
                <a:cs typeface="Tahoma"/>
              </a:rPr>
              <a:t> </a:t>
            </a:r>
            <a:r>
              <a:rPr dirty="0" spc="-210">
                <a:solidFill>
                  <a:srgbClr val="282824"/>
                </a:solidFill>
                <a:latin typeface="Tahoma"/>
                <a:cs typeface="Tahoma"/>
              </a:rPr>
              <a:t>Air</a:t>
            </a:r>
            <a:r>
              <a:rPr dirty="0" spc="-260">
                <a:solidFill>
                  <a:srgbClr val="282824"/>
                </a:solidFill>
                <a:latin typeface="Tahoma"/>
                <a:cs typeface="Tahoma"/>
              </a:rPr>
              <a:t> </a:t>
            </a:r>
            <a:r>
              <a:rPr dirty="0" spc="-270">
                <a:solidFill>
                  <a:srgbClr val="282824"/>
                </a:solidFill>
                <a:latin typeface="Tahoma"/>
                <a:cs typeface="Tahoma"/>
              </a:rPr>
              <a:t>Quality</a:t>
            </a:r>
            <a:r>
              <a:rPr dirty="0" spc="-260">
                <a:solidFill>
                  <a:srgbClr val="282824"/>
                </a:solidFill>
                <a:latin typeface="Tahoma"/>
                <a:cs typeface="Tahoma"/>
              </a:rPr>
              <a:t> </a:t>
            </a:r>
            <a:r>
              <a:rPr dirty="0" spc="-305">
                <a:solidFill>
                  <a:srgbClr val="282824"/>
                </a:solidFill>
                <a:latin typeface="Tahoma"/>
                <a:cs typeface="Tahoma"/>
              </a:rPr>
              <a:t>Context</a:t>
            </a: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7487" y="5891807"/>
            <a:ext cx="85725" cy="85724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7487" y="6444554"/>
            <a:ext cx="85725" cy="85724"/>
          </a:xfrm>
          <a:prstGeom prst="rect">
            <a:avLst/>
          </a:prstGeom>
        </p:spPr>
      </p:pic>
      <p:sp>
        <p:nvSpPr>
          <p:cNvPr id="6" name="object 6" descr=""/>
          <p:cNvSpPr txBox="1"/>
          <p:nvPr/>
        </p:nvSpPr>
        <p:spPr>
          <a:xfrm>
            <a:off x="979537" y="4997165"/>
            <a:ext cx="7152640" cy="16395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750" spc="-170" b="1">
                <a:solidFill>
                  <a:srgbClr val="282824"/>
                </a:solidFill>
                <a:latin typeface="Tahoma"/>
                <a:cs typeface="Tahoma"/>
              </a:rPr>
              <a:t>Global</a:t>
            </a:r>
            <a:r>
              <a:rPr dirty="0" sz="2750" spc="-95" b="1">
                <a:solidFill>
                  <a:srgbClr val="282824"/>
                </a:solidFill>
                <a:latin typeface="Tahoma"/>
                <a:cs typeface="Tahoma"/>
              </a:rPr>
              <a:t> </a:t>
            </a:r>
            <a:r>
              <a:rPr dirty="0" sz="2750" spc="-10" b="1">
                <a:solidFill>
                  <a:srgbClr val="282824"/>
                </a:solidFill>
                <a:latin typeface="Tahoma"/>
                <a:cs typeface="Tahoma"/>
              </a:rPr>
              <a:t>Context</a:t>
            </a:r>
            <a:endParaRPr sz="2750">
              <a:latin typeface="Tahoma"/>
              <a:cs typeface="Tahoma"/>
            </a:endParaRPr>
          </a:p>
          <a:p>
            <a:pPr marL="342265" marR="5080">
              <a:lnSpc>
                <a:spcPct val="168700"/>
              </a:lnSpc>
              <a:spcBef>
                <a:spcPts val="695"/>
              </a:spcBef>
            </a:pPr>
            <a:r>
              <a:rPr dirty="0" sz="2150" spc="80">
                <a:solidFill>
                  <a:srgbClr val="4A4A45"/>
                </a:solidFill>
                <a:latin typeface="Tahoma"/>
                <a:cs typeface="Tahoma"/>
              </a:rPr>
              <a:t>7</a:t>
            </a:r>
            <a:r>
              <a:rPr dirty="0" sz="2150" spc="-45">
                <a:solidFill>
                  <a:srgbClr val="4A4A45"/>
                </a:solidFill>
                <a:latin typeface="Tahoma"/>
                <a:cs typeface="Tahoma"/>
              </a:rPr>
              <a:t> </a:t>
            </a:r>
            <a:r>
              <a:rPr dirty="0" sz="2150">
                <a:solidFill>
                  <a:srgbClr val="4A4A45"/>
                </a:solidFill>
                <a:latin typeface="Tahoma"/>
                <a:cs typeface="Tahoma"/>
              </a:rPr>
              <a:t>million</a:t>
            </a:r>
            <a:r>
              <a:rPr dirty="0" sz="2150" spc="-40">
                <a:solidFill>
                  <a:srgbClr val="4A4A45"/>
                </a:solidFill>
                <a:latin typeface="Tahoma"/>
                <a:cs typeface="Tahoma"/>
              </a:rPr>
              <a:t> </a:t>
            </a:r>
            <a:r>
              <a:rPr dirty="0" sz="2150">
                <a:solidFill>
                  <a:srgbClr val="4A4A45"/>
                </a:solidFill>
                <a:latin typeface="Tahoma"/>
                <a:cs typeface="Tahoma"/>
              </a:rPr>
              <a:t>deaths</a:t>
            </a:r>
            <a:r>
              <a:rPr dirty="0" sz="2150" spc="-40">
                <a:solidFill>
                  <a:srgbClr val="4A4A45"/>
                </a:solidFill>
                <a:latin typeface="Tahoma"/>
                <a:cs typeface="Tahoma"/>
              </a:rPr>
              <a:t> </a:t>
            </a:r>
            <a:r>
              <a:rPr dirty="0" sz="2150">
                <a:solidFill>
                  <a:srgbClr val="4A4A45"/>
                </a:solidFill>
                <a:latin typeface="Tahoma"/>
                <a:cs typeface="Tahoma"/>
              </a:rPr>
              <a:t>yearly</a:t>
            </a:r>
            <a:r>
              <a:rPr dirty="0" sz="2150" spc="-40">
                <a:solidFill>
                  <a:srgbClr val="4A4A45"/>
                </a:solidFill>
                <a:latin typeface="Tahoma"/>
                <a:cs typeface="Tahoma"/>
              </a:rPr>
              <a:t> </a:t>
            </a:r>
            <a:r>
              <a:rPr dirty="0" sz="2150">
                <a:solidFill>
                  <a:srgbClr val="4A4A45"/>
                </a:solidFill>
                <a:latin typeface="Tahoma"/>
                <a:cs typeface="Tahoma"/>
              </a:rPr>
              <a:t>due</a:t>
            </a:r>
            <a:r>
              <a:rPr dirty="0" sz="2150" spc="-40">
                <a:solidFill>
                  <a:srgbClr val="4A4A45"/>
                </a:solidFill>
                <a:latin typeface="Tahoma"/>
                <a:cs typeface="Tahoma"/>
              </a:rPr>
              <a:t> </a:t>
            </a:r>
            <a:r>
              <a:rPr dirty="0" sz="2150" spc="60">
                <a:solidFill>
                  <a:srgbClr val="4A4A45"/>
                </a:solidFill>
                <a:latin typeface="Tahoma"/>
                <a:cs typeface="Tahoma"/>
              </a:rPr>
              <a:t>to</a:t>
            </a:r>
            <a:r>
              <a:rPr dirty="0" sz="2150" spc="-40">
                <a:solidFill>
                  <a:srgbClr val="4A4A45"/>
                </a:solidFill>
                <a:latin typeface="Tahoma"/>
                <a:cs typeface="Tahoma"/>
              </a:rPr>
              <a:t> </a:t>
            </a:r>
            <a:r>
              <a:rPr dirty="0" sz="2150">
                <a:solidFill>
                  <a:srgbClr val="4A4A45"/>
                </a:solidFill>
                <a:latin typeface="Tahoma"/>
                <a:cs typeface="Tahoma"/>
              </a:rPr>
              <a:t>air</a:t>
            </a:r>
            <a:r>
              <a:rPr dirty="0" sz="2150" spc="-40">
                <a:solidFill>
                  <a:srgbClr val="4A4A45"/>
                </a:solidFill>
                <a:latin typeface="Tahoma"/>
                <a:cs typeface="Tahoma"/>
              </a:rPr>
              <a:t> </a:t>
            </a:r>
            <a:r>
              <a:rPr dirty="0" sz="2150">
                <a:solidFill>
                  <a:srgbClr val="4A4A45"/>
                </a:solidFill>
                <a:latin typeface="Tahoma"/>
                <a:cs typeface="Tahoma"/>
              </a:rPr>
              <a:t>pollution</a:t>
            </a:r>
            <a:r>
              <a:rPr dirty="0" sz="2150" spc="-45">
                <a:solidFill>
                  <a:srgbClr val="4A4A45"/>
                </a:solidFill>
                <a:latin typeface="Tahoma"/>
                <a:cs typeface="Tahoma"/>
              </a:rPr>
              <a:t> </a:t>
            </a:r>
            <a:r>
              <a:rPr dirty="0" sz="2150" spc="-10">
                <a:solidFill>
                  <a:srgbClr val="4A4A45"/>
                </a:solidFill>
                <a:latin typeface="Tahoma"/>
                <a:cs typeface="Tahoma"/>
              </a:rPr>
              <a:t>(WHO)</a:t>
            </a:r>
            <a:r>
              <a:rPr dirty="0" sz="2150" spc="535">
                <a:solidFill>
                  <a:srgbClr val="4A4A45"/>
                </a:solidFill>
                <a:latin typeface="Tahoma"/>
                <a:cs typeface="Tahoma"/>
              </a:rPr>
              <a:t> </a:t>
            </a:r>
            <a:r>
              <a:rPr dirty="0" sz="2150" spc="240">
                <a:solidFill>
                  <a:srgbClr val="4A4A45"/>
                </a:solidFill>
                <a:latin typeface="Tahoma"/>
                <a:cs typeface="Tahoma"/>
              </a:rPr>
              <a:t>WHO</a:t>
            </a:r>
            <a:r>
              <a:rPr dirty="0" sz="2150" spc="-70">
                <a:solidFill>
                  <a:srgbClr val="4A4A45"/>
                </a:solidFill>
                <a:latin typeface="Tahoma"/>
                <a:cs typeface="Tahoma"/>
              </a:rPr>
              <a:t> </a:t>
            </a:r>
            <a:r>
              <a:rPr dirty="0" sz="2150">
                <a:solidFill>
                  <a:srgbClr val="4A4A45"/>
                </a:solidFill>
                <a:latin typeface="Tahoma"/>
                <a:cs typeface="Tahoma"/>
              </a:rPr>
              <a:t>and</a:t>
            </a:r>
            <a:r>
              <a:rPr dirty="0" sz="2150" spc="-70">
                <a:solidFill>
                  <a:srgbClr val="4A4A45"/>
                </a:solidFill>
                <a:latin typeface="Tahoma"/>
                <a:cs typeface="Tahoma"/>
              </a:rPr>
              <a:t> </a:t>
            </a:r>
            <a:r>
              <a:rPr dirty="0" sz="2150" spc="140">
                <a:solidFill>
                  <a:srgbClr val="4A4A45"/>
                </a:solidFill>
                <a:latin typeface="Tahoma"/>
                <a:cs typeface="Tahoma"/>
              </a:rPr>
              <a:t>UNEP</a:t>
            </a:r>
            <a:r>
              <a:rPr dirty="0" sz="2150" spc="-65">
                <a:solidFill>
                  <a:srgbClr val="4A4A45"/>
                </a:solidFill>
                <a:latin typeface="Tahoma"/>
                <a:cs typeface="Tahoma"/>
              </a:rPr>
              <a:t> </a:t>
            </a:r>
            <a:r>
              <a:rPr dirty="0" sz="2150">
                <a:solidFill>
                  <a:srgbClr val="4A4A45"/>
                </a:solidFill>
                <a:latin typeface="Tahoma"/>
                <a:cs typeface="Tahoma"/>
              </a:rPr>
              <a:t>urge</a:t>
            </a:r>
            <a:r>
              <a:rPr dirty="0" sz="2150" spc="-70">
                <a:solidFill>
                  <a:srgbClr val="4A4A45"/>
                </a:solidFill>
                <a:latin typeface="Tahoma"/>
                <a:cs typeface="Tahoma"/>
              </a:rPr>
              <a:t> </a:t>
            </a:r>
            <a:r>
              <a:rPr dirty="0" sz="2150" spc="50">
                <a:solidFill>
                  <a:srgbClr val="4A4A45"/>
                </a:solidFill>
                <a:latin typeface="Tahoma"/>
                <a:cs typeface="Tahoma"/>
              </a:rPr>
              <a:t>for</a:t>
            </a:r>
            <a:r>
              <a:rPr dirty="0" sz="2150" spc="-65">
                <a:solidFill>
                  <a:srgbClr val="4A4A45"/>
                </a:solidFill>
                <a:latin typeface="Tahoma"/>
                <a:cs typeface="Tahoma"/>
              </a:rPr>
              <a:t> </a:t>
            </a:r>
            <a:r>
              <a:rPr dirty="0" sz="2150" spc="50">
                <a:solidFill>
                  <a:srgbClr val="4A4A45"/>
                </a:solidFill>
                <a:latin typeface="Tahoma"/>
                <a:cs typeface="Tahoma"/>
              </a:rPr>
              <a:t>low-</a:t>
            </a:r>
            <a:r>
              <a:rPr dirty="0" sz="2150">
                <a:solidFill>
                  <a:srgbClr val="4A4A45"/>
                </a:solidFill>
                <a:latin typeface="Tahoma"/>
                <a:cs typeface="Tahoma"/>
              </a:rPr>
              <a:t>cost</a:t>
            </a:r>
            <a:r>
              <a:rPr dirty="0" sz="2150" spc="-70">
                <a:solidFill>
                  <a:srgbClr val="4A4A45"/>
                </a:solidFill>
                <a:latin typeface="Tahoma"/>
                <a:cs typeface="Tahoma"/>
              </a:rPr>
              <a:t> </a:t>
            </a:r>
            <a:r>
              <a:rPr dirty="0" sz="2150">
                <a:solidFill>
                  <a:srgbClr val="4A4A45"/>
                </a:solidFill>
                <a:latin typeface="Tahoma"/>
                <a:cs typeface="Tahoma"/>
              </a:rPr>
              <a:t>monitoring</a:t>
            </a:r>
            <a:r>
              <a:rPr dirty="0" sz="2150" spc="-70">
                <a:solidFill>
                  <a:srgbClr val="4A4A45"/>
                </a:solidFill>
                <a:latin typeface="Tahoma"/>
                <a:cs typeface="Tahoma"/>
              </a:rPr>
              <a:t> </a:t>
            </a:r>
            <a:r>
              <a:rPr dirty="0" sz="2150" spc="-10">
                <a:solidFill>
                  <a:srgbClr val="4A4A45"/>
                </a:solidFill>
                <a:latin typeface="Tahoma"/>
                <a:cs typeface="Tahoma"/>
              </a:rPr>
              <a:t>solutions</a:t>
            </a:r>
            <a:endParaRPr sz="2150">
              <a:latin typeface="Tahoma"/>
              <a:cs typeface="Tahoma"/>
            </a:endParaRPr>
          </a:p>
        </p:txBody>
      </p:sp>
      <p:pic>
        <p:nvPicPr>
          <p:cNvPr id="7" name="object 7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94650" y="5891807"/>
            <a:ext cx="85725" cy="85724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94650" y="6444554"/>
            <a:ext cx="85725" cy="85724"/>
          </a:xfrm>
          <a:prstGeom prst="rect">
            <a:avLst/>
          </a:prstGeom>
        </p:spPr>
      </p:pic>
      <p:sp>
        <p:nvSpPr>
          <p:cNvPr id="9" name="object 9" descr=""/>
          <p:cNvSpPr txBox="1"/>
          <p:nvPr/>
        </p:nvSpPr>
        <p:spPr>
          <a:xfrm>
            <a:off x="9486700" y="4997165"/>
            <a:ext cx="6959600" cy="16395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750" spc="-260" b="1">
                <a:solidFill>
                  <a:srgbClr val="282824"/>
                </a:solidFill>
                <a:latin typeface="Tahoma"/>
                <a:cs typeface="Tahoma"/>
              </a:rPr>
              <a:t>Indian</a:t>
            </a:r>
            <a:r>
              <a:rPr dirty="0" sz="2750" spc="-114" b="1">
                <a:solidFill>
                  <a:srgbClr val="282824"/>
                </a:solidFill>
                <a:latin typeface="Tahoma"/>
                <a:cs typeface="Tahoma"/>
              </a:rPr>
              <a:t> </a:t>
            </a:r>
            <a:r>
              <a:rPr dirty="0" sz="2750" spc="-10" b="1">
                <a:solidFill>
                  <a:srgbClr val="282824"/>
                </a:solidFill>
                <a:latin typeface="Tahoma"/>
                <a:cs typeface="Tahoma"/>
              </a:rPr>
              <a:t>Context</a:t>
            </a:r>
            <a:endParaRPr sz="2750">
              <a:latin typeface="Tahoma"/>
              <a:cs typeface="Tahoma"/>
            </a:endParaRPr>
          </a:p>
          <a:p>
            <a:pPr marL="342265" marR="5080">
              <a:lnSpc>
                <a:spcPct val="168700"/>
              </a:lnSpc>
              <a:spcBef>
                <a:spcPts val="695"/>
              </a:spcBef>
            </a:pPr>
            <a:r>
              <a:rPr dirty="0" sz="2150" spc="50">
                <a:solidFill>
                  <a:srgbClr val="4A4A45"/>
                </a:solidFill>
                <a:latin typeface="Tahoma"/>
                <a:cs typeface="Tahoma"/>
              </a:rPr>
              <a:t>Delhi</a:t>
            </a:r>
            <a:r>
              <a:rPr dirty="0" sz="2150" spc="-45">
                <a:solidFill>
                  <a:srgbClr val="4A4A45"/>
                </a:solidFill>
                <a:latin typeface="Tahoma"/>
                <a:cs typeface="Tahoma"/>
              </a:rPr>
              <a:t> </a:t>
            </a:r>
            <a:r>
              <a:rPr dirty="0" sz="2150">
                <a:solidFill>
                  <a:srgbClr val="4A4A45"/>
                </a:solidFill>
                <a:latin typeface="Tahoma"/>
                <a:cs typeface="Tahoma"/>
              </a:rPr>
              <a:t>and</a:t>
            </a:r>
            <a:r>
              <a:rPr dirty="0" sz="2150" spc="-45">
                <a:solidFill>
                  <a:srgbClr val="4A4A45"/>
                </a:solidFill>
                <a:latin typeface="Tahoma"/>
                <a:cs typeface="Tahoma"/>
              </a:rPr>
              <a:t> </a:t>
            </a:r>
            <a:r>
              <a:rPr dirty="0" sz="2150" spc="55">
                <a:solidFill>
                  <a:srgbClr val="4A4A45"/>
                </a:solidFill>
                <a:latin typeface="Tahoma"/>
                <a:cs typeface="Tahoma"/>
              </a:rPr>
              <a:t>Mumbai</a:t>
            </a:r>
            <a:r>
              <a:rPr dirty="0" sz="2150" spc="-40">
                <a:solidFill>
                  <a:srgbClr val="4A4A45"/>
                </a:solidFill>
                <a:latin typeface="Tahoma"/>
                <a:cs typeface="Tahoma"/>
              </a:rPr>
              <a:t> </a:t>
            </a:r>
            <a:r>
              <a:rPr dirty="0" sz="2150">
                <a:solidFill>
                  <a:srgbClr val="4A4A45"/>
                </a:solidFill>
                <a:latin typeface="Tahoma"/>
                <a:cs typeface="Tahoma"/>
              </a:rPr>
              <a:t>frequently</a:t>
            </a:r>
            <a:r>
              <a:rPr dirty="0" sz="2150" spc="-45">
                <a:solidFill>
                  <a:srgbClr val="4A4A45"/>
                </a:solidFill>
                <a:latin typeface="Tahoma"/>
                <a:cs typeface="Tahoma"/>
              </a:rPr>
              <a:t> </a:t>
            </a:r>
            <a:r>
              <a:rPr dirty="0" sz="2150">
                <a:solidFill>
                  <a:srgbClr val="4A4A45"/>
                </a:solidFill>
                <a:latin typeface="Tahoma"/>
                <a:cs typeface="Tahoma"/>
              </a:rPr>
              <a:t>exceed</a:t>
            </a:r>
            <a:r>
              <a:rPr dirty="0" sz="2150" spc="-45">
                <a:solidFill>
                  <a:srgbClr val="4A4A45"/>
                </a:solidFill>
                <a:latin typeface="Tahoma"/>
                <a:cs typeface="Tahoma"/>
              </a:rPr>
              <a:t> </a:t>
            </a:r>
            <a:r>
              <a:rPr dirty="0" sz="2150" spc="60">
                <a:solidFill>
                  <a:srgbClr val="4A4A45"/>
                </a:solidFill>
                <a:latin typeface="Tahoma"/>
                <a:cs typeface="Tahoma"/>
              </a:rPr>
              <a:t>AQI</a:t>
            </a:r>
            <a:r>
              <a:rPr dirty="0" sz="2150" spc="-40">
                <a:solidFill>
                  <a:srgbClr val="4A4A45"/>
                </a:solidFill>
                <a:latin typeface="Tahoma"/>
                <a:cs typeface="Tahoma"/>
              </a:rPr>
              <a:t> </a:t>
            </a:r>
            <a:r>
              <a:rPr dirty="0" sz="2150">
                <a:solidFill>
                  <a:srgbClr val="4A4A45"/>
                </a:solidFill>
                <a:latin typeface="Tahoma"/>
                <a:cs typeface="Tahoma"/>
              </a:rPr>
              <a:t>safety</a:t>
            </a:r>
            <a:r>
              <a:rPr dirty="0" sz="2150" spc="-45">
                <a:solidFill>
                  <a:srgbClr val="4A4A45"/>
                </a:solidFill>
                <a:latin typeface="Tahoma"/>
                <a:cs typeface="Tahoma"/>
              </a:rPr>
              <a:t> </a:t>
            </a:r>
            <a:r>
              <a:rPr dirty="0" sz="2150" spc="-10">
                <a:solidFill>
                  <a:srgbClr val="4A4A45"/>
                </a:solidFill>
                <a:latin typeface="Tahoma"/>
                <a:cs typeface="Tahoma"/>
              </a:rPr>
              <a:t>limits </a:t>
            </a:r>
            <a:r>
              <a:rPr dirty="0" sz="2150" spc="65">
                <a:solidFill>
                  <a:srgbClr val="4A4A45"/>
                </a:solidFill>
                <a:latin typeface="Tahoma"/>
                <a:cs typeface="Tahoma"/>
              </a:rPr>
              <a:t>Crop</a:t>
            </a:r>
            <a:r>
              <a:rPr dirty="0" sz="2150" spc="-50">
                <a:solidFill>
                  <a:srgbClr val="4A4A45"/>
                </a:solidFill>
                <a:latin typeface="Tahoma"/>
                <a:cs typeface="Tahoma"/>
              </a:rPr>
              <a:t> </a:t>
            </a:r>
            <a:r>
              <a:rPr dirty="0" sz="2150">
                <a:solidFill>
                  <a:srgbClr val="4A4A45"/>
                </a:solidFill>
                <a:latin typeface="Tahoma"/>
                <a:cs typeface="Tahoma"/>
              </a:rPr>
              <a:t>burning</a:t>
            </a:r>
            <a:r>
              <a:rPr dirty="0" sz="2150" spc="-50">
                <a:solidFill>
                  <a:srgbClr val="4A4A45"/>
                </a:solidFill>
                <a:latin typeface="Tahoma"/>
                <a:cs typeface="Tahoma"/>
              </a:rPr>
              <a:t> </a:t>
            </a:r>
            <a:r>
              <a:rPr dirty="0" sz="2150">
                <a:solidFill>
                  <a:srgbClr val="4A4A45"/>
                </a:solidFill>
                <a:latin typeface="Tahoma"/>
                <a:cs typeface="Tahoma"/>
              </a:rPr>
              <a:t>and</a:t>
            </a:r>
            <a:r>
              <a:rPr dirty="0" sz="2150" spc="-50">
                <a:solidFill>
                  <a:srgbClr val="4A4A45"/>
                </a:solidFill>
                <a:latin typeface="Tahoma"/>
                <a:cs typeface="Tahoma"/>
              </a:rPr>
              <a:t> </a:t>
            </a:r>
            <a:r>
              <a:rPr dirty="0" sz="2150">
                <a:solidFill>
                  <a:srgbClr val="4A4A45"/>
                </a:solidFill>
                <a:latin typeface="Tahoma"/>
                <a:cs typeface="Tahoma"/>
              </a:rPr>
              <a:t>dust</a:t>
            </a:r>
            <a:r>
              <a:rPr dirty="0" sz="2150" spc="-50">
                <a:solidFill>
                  <a:srgbClr val="4A4A45"/>
                </a:solidFill>
                <a:latin typeface="Tahoma"/>
                <a:cs typeface="Tahoma"/>
              </a:rPr>
              <a:t> </a:t>
            </a:r>
            <a:r>
              <a:rPr dirty="0" sz="2150">
                <a:solidFill>
                  <a:srgbClr val="4A4A45"/>
                </a:solidFill>
                <a:latin typeface="Tahoma"/>
                <a:cs typeface="Tahoma"/>
              </a:rPr>
              <a:t>storms</a:t>
            </a:r>
            <a:r>
              <a:rPr dirty="0" sz="2150" spc="-50">
                <a:solidFill>
                  <a:srgbClr val="4A4A45"/>
                </a:solidFill>
                <a:latin typeface="Tahoma"/>
                <a:cs typeface="Tahoma"/>
              </a:rPr>
              <a:t> </a:t>
            </a:r>
            <a:r>
              <a:rPr dirty="0" sz="2150">
                <a:solidFill>
                  <a:srgbClr val="4A4A45"/>
                </a:solidFill>
                <a:latin typeface="Tahoma"/>
                <a:cs typeface="Tahoma"/>
              </a:rPr>
              <a:t>intensify</a:t>
            </a:r>
            <a:r>
              <a:rPr dirty="0" sz="2150" spc="-50">
                <a:solidFill>
                  <a:srgbClr val="4A4A45"/>
                </a:solidFill>
                <a:latin typeface="Tahoma"/>
                <a:cs typeface="Tahoma"/>
              </a:rPr>
              <a:t> </a:t>
            </a:r>
            <a:r>
              <a:rPr dirty="0" sz="2150" spc="-10">
                <a:solidFill>
                  <a:srgbClr val="4A4A45"/>
                </a:solidFill>
                <a:latin typeface="Tahoma"/>
                <a:cs typeface="Tahoma"/>
              </a:rPr>
              <a:t>pollution</a:t>
            </a:r>
            <a:endParaRPr sz="21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79537" y="1532993"/>
            <a:ext cx="6205220" cy="87312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260">
                <a:solidFill>
                  <a:srgbClr val="282824"/>
                </a:solidFill>
                <a:latin typeface="Tahoma"/>
                <a:cs typeface="Tahoma"/>
              </a:rPr>
              <a:t>Need </a:t>
            </a:r>
            <a:r>
              <a:rPr dirty="0" spc="-254">
                <a:solidFill>
                  <a:srgbClr val="282824"/>
                </a:solidFill>
                <a:latin typeface="Tahoma"/>
                <a:cs typeface="Tahoma"/>
              </a:rPr>
              <a:t>for</a:t>
            </a:r>
            <a:r>
              <a:rPr dirty="0" spc="-260">
                <a:solidFill>
                  <a:srgbClr val="282824"/>
                </a:solidFill>
                <a:latin typeface="Tahoma"/>
                <a:cs typeface="Tahoma"/>
              </a:rPr>
              <a:t> </a:t>
            </a:r>
            <a:r>
              <a:rPr dirty="0" spc="-430">
                <a:solidFill>
                  <a:srgbClr val="282824"/>
                </a:solidFill>
                <a:latin typeface="Tahoma"/>
                <a:cs typeface="Tahoma"/>
              </a:rPr>
              <a:t>IoT-</a:t>
            </a:r>
            <a:r>
              <a:rPr dirty="0" spc="-375">
                <a:solidFill>
                  <a:srgbClr val="282824"/>
                </a:solidFill>
                <a:latin typeface="Tahoma"/>
                <a:cs typeface="Tahoma"/>
              </a:rPr>
              <a:t>Based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7487" y="5813822"/>
            <a:ext cx="85725" cy="85724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7487" y="6366570"/>
            <a:ext cx="85725" cy="85724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1309340" y="4786693"/>
            <a:ext cx="4427220" cy="1772285"/>
          </a:xfrm>
          <a:prstGeom prst="rect">
            <a:avLst/>
          </a:prstGeom>
        </p:spPr>
        <p:txBody>
          <a:bodyPr wrap="square" lIns="0" tIns="258445" rIns="0" bIns="0" rtlCol="0" vert="horz">
            <a:spAutoFit/>
          </a:bodyPr>
          <a:lstStyle/>
          <a:p>
            <a:pPr marL="917575">
              <a:lnSpc>
                <a:spcPct val="100000"/>
              </a:lnSpc>
              <a:spcBef>
                <a:spcPts val="2035"/>
              </a:spcBef>
            </a:pPr>
            <a:r>
              <a:rPr dirty="0" sz="2750" spc="-170" b="1">
                <a:solidFill>
                  <a:srgbClr val="4A4A45"/>
                </a:solidFill>
                <a:latin typeface="Tahoma"/>
                <a:cs typeface="Tahoma"/>
              </a:rPr>
              <a:t>Traditional</a:t>
            </a:r>
            <a:r>
              <a:rPr dirty="0" sz="2750" spc="-130" b="1">
                <a:solidFill>
                  <a:srgbClr val="4A4A45"/>
                </a:solidFill>
                <a:latin typeface="Tahoma"/>
                <a:cs typeface="Tahoma"/>
              </a:rPr>
              <a:t> </a:t>
            </a:r>
            <a:r>
              <a:rPr dirty="0" sz="2750" spc="-160" b="1">
                <a:solidFill>
                  <a:srgbClr val="4A4A45"/>
                </a:solidFill>
                <a:latin typeface="Tahoma"/>
                <a:cs typeface="Tahoma"/>
              </a:rPr>
              <a:t>Limitations</a:t>
            </a:r>
            <a:endParaRPr sz="27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575"/>
              </a:spcBef>
            </a:pPr>
            <a:r>
              <a:rPr dirty="0" sz="2150">
                <a:solidFill>
                  <a:srgbClr val="4A4A45"/>
                </a:solidFill>
                <a:latin typeface="Tahoma"/>
                <a:cs typeface="Tahoma"/>
              </a:rPr>
              <a:t>Sparse</a:t>
            </a:r>
            <a:r>
              <a:rPr dirty="0" sz="2150" spc="-50">
                <a:solidFill>
                  <a:srgbClr val="4A4A45"/>
                </a:solidFill>
                <a:latin typeface="Tahoma"/>
                <a:cs typeface="Tahoma"/>
              </a:rPr>
              <a:t> </a:t>
            </a:r>
            <a:r>
              <a:rPr dirty="0" sz="2150">
                <a:solidFill>
                  <a:srgbClr val="4A4A45"/>
                </a:solidFill>
                <a:latin typeface="Tahoma"/>
                <a:cs typeface="Tahoma"/>
              </a:rPr>
              <a:t>monitoring</a:t>
            </a:r>
            <a:r>
              <a:rPr dirty="0" sz="2150" spc="-50">
                <a:solidFill>
                  <a:srgbClr val="4A4A45"/>
                </a:solidFill>
                <a:latin typeface="Tahoma"/>
                <a:cs typeface="Tahoma"/>
              </a:rPr>
              <a:t> </a:t>
            </a:r>
            <a:r>
              <a:rPr dirty="0" sz="2150" spc="-10">
                <a:solidFill>
                  <a:srgbClr val="4A4A45"/>
                </a:solidFill>
                <a:latin typeface="Tahoma"/>
                <a:cs typeface="Tahoma"/>
              </a:rPr>
              <a:t>stations</a:t>
            </a:r>
            <a:endParaRPr sz="21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775"/>
              </a:spcBef>
            </a:pPr>
            <a:r>
              <a:rPr dirty="0" sz="2150">
                <a:solidFill>
                  <a:srgbClr val="4A4A45"/>
                </a:solidFill>
                <a:latin typeface="Tahoma"/>
                <a:cs typeface="Tahoma"/>
              </a:rPr>
              <a:t>High</a:t>
            </a:r>
            <a:r>
              <a:rPr dirty="0" sz="2150" spc="-40">
                <a:solidFill>
                  <a:srgbClr val="4A4A45"/>
                </a:solidFill>
                <a:latin typeface="Tahoma"/>
                <a:cs typeface="Tahoma"/>
              </a:rPr>
              <a:t> </a:t>
            </a:r>
            <a:r>
              <a:rPr dirty="0" sz="2150">
                <a:solidFill>
                  <a:srgbClr val="4A4A45"/>
                </a:solidFill>
                <a:latin typeface="Tahoma"/>
                <a:cs typeface="Tahoma"/>
              </a:rPr>
              <a:t>setup</a:t>
            </a:r>
            <a:r>
              <a:rPr dirty="0" sz="2150" spc="-40">
                <a:solidFill>
                  <a:srgbClr val="4A4A45"/>
                </a:solidFill>
                <a:latin typeface="Tahoma"/>
                <a:cs typeface="Tahoma"/>
              </a:rPr>
              <a:t> </a:t>
            </a:r>
            <a:r>
              <a:rPr dirty="0" sz="2150">
                <a:solidFill>
                  <a:srgbClr val="4A4A45"/>
                </a:solidFill>
                <a:latin typeface="Tahoma"/>
                <a:cs typeface="Tahoma"/>
              </a:rPr>
              <a:t>and</a:t>
            </a:r>
            <a:r>
              <a:rPr dirty="0" sz="2150" spc="-40">
                <a:solidFill>
                  <a:srgbClr val="4A4A45"/>
                </a:solidFill>
                <a:latin typeface="Tahoma"/>
                <a:cs typeface="Tahoma"/>
              </a:rPr>
              <a:t> </a:t>
            </a:r>
            <a:r>
              <a:rPr dirty="0" sz="2150">
                <a:solidFill>
                  <a:srgbClr val="4A4A45"/>
                </a:solidFill>
                <a:latin typeface="Tahoma"/>
                <a:cs typeface="Tahoma"/>
              </a:rPr>
              <a:t>maintenance</a:t>
            </a:r>
            <a:r>
              <a:rPr dirty="0" sz="2150" spc="-40">
                <a:solidFill>
                  <a:srgbClr val="4A4A45"/>
                </a:solidFill>
                <a:latin typeface="Tahoma"/>
                <a:cs typeface="Tahoma"/>
              </a:rPr>
              <a:t> </a:t>
            </a:r>
            <a:r>
              <a:rPr dirty="0" sz="2150" spc="-10">
                <a:solidFill>
                  <a:srgbClr val="4A4A45"/>
                </a:solidFill>
                <a:latin typeface="Tahoma"/>
                <a:cs typeface="Tahoma"/>
              </a:rPr>
              <a:t>costs</a:t>
            </a:r>
            <a:endParaRPr sz="2150">
              <a:latin typeface="Tahoma"/>
              <a:cs typeface="Tahoma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90816" y="3016894"/>
            <a:ext cx="5705474" cy="5705474"/>
          </a:xfrm>
          <a:prstGeom prst="rect">
            <a:avLst/>
          </a:prstGeom>
        </p:spPr>
      </p:pic>
      <p:sp>
        <p:nvSpPr>
          <p:cNvPr id="7" name="object 7" descr=""/>
          <p:cNvSpPr txBox="1"/>
          <p:nvPr/>
        </p:nvSpPr>
        <p:spPr>
          <a:xfrm>
            <a:off x="6951563" y="5228892"/>
            <a:ext cx="269875" cy="5302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3300" spc="-125" b="1">
                <a:solidFill>
                  <a:srgbClr val="4A4A45"/>
                </a:solidFill>
                <a:latin typeface="Tahoma"/>
                <a:cs typeface="Tahoma"/>
              </a:rPr>
              <a:t>1</a:t>
            </a:r>
            <a:endParaRPr sz="3300">
              <a:latin typeface="Tahoma"/>
              <a:cs typeface="Tahoma"/>
            </a:endParaRPr>
          </a:p>
        </p:txBody>
      </p:sp>
      <p:pic>
        <p:nvPicPr>
          <p:cNvPr id="8" name="object 8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659319" y="5310633"/>
            <a:ext cx="85725" cy="85724"/>
          </a:xfrm>
          <a:prstGeom prst="rect">
            <a:avLst/>
          </a:prstGeom>
        </p:spPr>
      </p:pic>
      <p:sp>
        <p:nvSpPr>
          <p:cNvPr id="9" name="object 9" descr=""/>
          <p:cNvSpPr txBox="1"/>
          <p:nvPr/>
        </p:nvSpPr>
        <p:spPr>
          <a:xfrm>
            <a:off x="12551369" y="4283508"/>
            <a:ext cx="4488180" cy="1219200"/>
          </a:xfrm>
          <a:prstGeom prst="rect">
            <a:avLst/>
          </a:prstGeom>
        </p:spPr>
        <p:txBody>
          <a:bodyPr wrap="square" lIns="0" tIns="2584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35"/>
              </a:spcBef>
            </a:pPr>
            <a:r>
              <a:rPr dirty="0" sz="2750" spc="-245" b="1">
                <a:solidFill>
                  <a:srgbClr val="4A4A45"/>
                </a:solidFill>
                <a:latin typeface="Tahoma"/>
                <a:cs typeface="Tahoma"/>
              </a:rPr>
              <a:t>IoT</a:t>
            </a:r>
            <a:r>
              <a:rPr dirty="0" sz="2750" spc="-120" b="1">
                <a:solidFill>
                  <a:srgbClr val="4A4A45"/>
                </a:solidFill>
                <a:latin typeface="Tahoma"/>
                <a:cs typeface="Tahoma"/>
              </a:rPr>
              <a:t> </a:t>
            </a:r>
            <a:r>
              <a:rPr dirty="0" sz="2750" spc="-90" b="1">
                <a:solidFill>
                  <a:srgbClr val="4A4A45"/>
                </a:solidFill>
                <a:latin typeface="Tahoma"/>
                <a:cs typeface="Tahoma"/>
              </a:rPr>
              <a:t>Advantages</a:t>
            </a:r>
            <a:endParaRPr sz="2750">
              <a:latin typeface="Tahoma"/>
              <a:cs typeface="Tahoma"/>
            </a:endParaRPr>
          </a:p>
          <a:p>
            <a:pPr marL="342265">
              <a:lnSpc>
                <a:spcPct val="100000"/>
              </a:lnSpc>
              <a:spcBef>
                <a:spcPts val="1575"/>
              </a:spcBef>
            </a:pPr>
            <a:r>
              <a:rPr dirty="0" sz="2150">
                <a:solidFill>
                  <a:srgbClr val="4A4A45"/>
                </a:solidFill>
                <a:latin typeface="Tahoma"/>
                <a:cs typeface="Tahoma"/>
              </a:rPr>
              <a:t>Enables</a:t>
            </a:r>
            <a:r>
              <a:rPr dirty="0" sz="2150" spc="-75">
                <a:solidFill>
                  <a:srgbClr val="4A4A45"/>
                </a:solidFill>
                <a:latin typeface="Tahoma"/>
                <a:cs typeface="Tahoma"/>
              </a:rPr>
              <a:t> </a:t>
            </a:r>
            <a:r>
              <a:rPr dirty="0" sz="2150">
                <a:solidFill>
                  <a:srgbClr val="4A4A45"/>
                </a:solidFill>
                <a:latin typeface="Tahoma"/>
                <a:cs typeface="Tahoma"/>
              </a:rPr>
              <a:t>dense</a:t>
            </a:r>
            <a:r>
              <a:rPr dirty="0" sz="2150" spc="-75">
                <a:solidFill>
                  <a:srgbClr val="4A4A45"/>
                </a:solidFill>
                <a:latin typeface="Tahoma"/>
                <a:cs typeface="Tahoma"/>
              </a:rPr>
              <a:t> </a:t>
            </a:r>
            <a:r>
              <a:rPr dirty="0" sz="2150">
                <a:solidFill>
                  <a:srgbClr val="4A4A45"/>
                </a:solidFill>
                <a:latin typeface="Tahoma"/>
                <a:cs typeface="Tahoma"/>
              </a:rPr>
              <a:t>sensor</a:t>
            </a:r>
            <a:r>
              <a:rPr dirty="0" sz="2150" spc="-70">
                <a:solidFill>
                  <a:srgbClr val="4A4A45"/>
                </a:solidFill>
                <a:latin typeface="Tahoma"/>
                <a:cs typeface="Tahoma"/>
              </a:rPr>
              <a:t> </a:t>
            </a:r>
            <a:r>
              <a:rPr dirty="0" sz="2150" spc="-10">
                <a:solidFill>
                  <a:srgbClr val="4A4A45"/>
                </a:solidFill>
                <a:latin typeface="Tahoma"/>
                <a:cs typeface="Tahoma"/>
              </a:rPr>
              <a:t>deployment</a:t>
            </a:r>
            <a:endParaRPr sz="2150">
              <a:latin typeface="Tahoma"/>
              <a:cs typeface="Tahoma"/>
            </a:endParaRPr>
          </a:p>
        </p:txBody>
      </p:sp>
      <p:pic>
        <p:nvPicPr>
          <p:cNvPr id="10" name="object 10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659319" y="5863380"/>
            <a:ext cx="85725" cy="85724"/>
          </a:xfrm>
          <a:prstGeom prst="rect">
            <a:avLst/>
          </a:prstGeom>
        </p:spPr>
      </p:pic>
      <p:sp>
        <p:nvSpPr>
          <p:cNvPr id="11" name="object 11" descr=""/>
          <p:cNvSpPr txBox="1"/>
          <p:nvPr/>
        </p:nvSpPr>
        <p:spPr>
          <a:xfrm>
            <a:off x="12881172" y="5696756"/>
            <a:ext cx="4283710" cy="3587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150">
                <a:solidFill>
                  <a:srgbClr val="4A4A45"/>
                </a:solidFill>
                <a:latin typeface="Tahoma"/>
                <a:cs typeface="Tahoma"/>
              </a:rPr>
              <a:t>Delivers</a:t>
            </a:r>
            <a:r>
              <a:rPr dirty="0" sz="2150" spc="55">
                <a:solidFill>
                  <a:srgbClr val="4A4A45"/>
                </a:solidFill>
                <a:latin typeface="Tahoma"/>
                <a:cs typeface="Tahoma"/>
              </a:rPr>
              <a:t> </a:t>
            </a:r>
            <a:r>
              <a:rPr dirty="0" sz="2150">
                <a:solidFill>
                  <a:srgbClr val="4A4A45"/>
                </a:solidFill>
                <a:latin typeface="Tahoma"/>
                <a:cs typeface="Tahoma"/>
              </a:rPr>
              <a:t>real-</a:t>
            </a:r>
            <a:r>
              <a:rPr dirty="0" sz="2150" spc="-10">
                <a:solidFill>
                  <a:srgbClr val="4A4A45"/>
                </a:solidFill>
                <a:latin typeface="Tahoma"/>
                <a:cs typeface="Tahoma"/>
              </a:rPr>
              <a:t>time,</a:t>
            </a:r>
            <a:r>
              <a:rPr dirty="0" sz="2150" spc="55">
                <a:solidFill>
                  <a:srgbClr val="4A4A45"/>
                </a:solidFill>
                <a:latin typeface="Tahoma"/>
                <a:cs typeface="Tahoma"/>
              </a:rPr>
              <a:t> </a:t>
            </a:r>
            <a:r>
              <a:rPr dirty="0" sz="2150">
                <a:solidFill>
                  <a:srgbClr val="4A4A45"/>
                </a:solidFill>
                <a:latin typeface="Tahoma"/>
                <a:cs typeface="Tahoma"/>
              </a:rPr>
              <a:t>continuous</a:t>
            </a:r>
            <a:r>
              <a:rPr dirty="0" sz="2150" spc="55">
                <a:solidFill>
                  <a:srgbClr val="4A4A45"/>
                </a:solidFill>
                <a:latin typeface="Tahoma"/>
                <a:cs typeface="Tahoma"/>
              </a:rPr>
              <a:t> </a:t>
            </a:r>
            <a:r>
              <a:rPr dirty="0" sz="2150" spc="-20">
                <a:solidFill>
                  <a:srgbClr val="4A4A45"/>
                </a:solidFill>
                <a:latin typeface="Tahoma"/>
                <a:cs typeface="Tahoma"/>
              </a:rPr>
              <a:t>data</a:t>
            </a:r>
            <a:endParaRPr sz="2150">
              <a:latin typeface="Tahoma"/>
              <a:cs typeface="Tahoma"/>
            </a:endParaRPr>
          </a:p>
        </p:txBody>
      </p:sp>
      <p:pic>
        <p:nvPicPr>
          <p:cNvPr id="12" name="object 1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659319" y="6869757"/>
            <a:ext cx="85725" cy="85724"/>
          </a:xfrm>
          <a:prstGeom prst="rect">
            <a:avLst/>
          </a:prstGeom>
        </p:spPr>
      </p:pic>
      <p:sp>
        <p:nvSpPr>
          <p:cNvPr id="13" name="object 13" descr=""/>
          <p:cNvSpPr txBox="1"/>
          <p:nvPr/>
        </p:nvSpPr>
        <p:spPr>
          <a:xfrm>
            <a:off x="12881172" y="6703132"/>
            <a:ext cx="4199255" cy="3587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150">
                <a:solidFill>
                  <a:srgbClr val="4A4A45"/>
                </a:solidFill>
                <a:latin typeface="Tahoma"/>
                <a:cs typeface="Tahoma"/>
              </a:rPr>
              <a:t>Public</a:t>
            </a:r>
            <a:r>
              <a:rPr dirty="0" sz="2150" spc="-5">
                <a:solidFill>
                  <a:srgbClr val="4A4A45"/>
                </a:solidFill>
                <a:latin typeface="Tahoma"/>
                <a:cs typeface="Tahoma"/>
              </a:rPr>
              <a:t> </a:t>
            </a:r>
            <a:r>
              <a:rPr dirty="0" sz="2150">
                <a:solidFill>
                  <a:srgbClr val="4A4A45"/>
                </a:solidFill>
                <a:latin typeface="Tahoma"/>
                <a:cs typeface="Tahoma"/>
              </a:rPr>
              <a:t>access through</a:t>
            </a:r>
            <a:r>
              <a:rPr dirty="0" sz="2150" spc="5">
                <a:solidFill>
                  <a:srgbClr val="4A4A45"/>
                </a:solidFill>
                <a:latin typeface="Tahoma"/>
                <a:cs typeface="Tahoma"/>
              </a:rPr>
              <a:t> </a:t>
            </a:r>
            <a:r>
              <a:rPr dirty="0" sz="2150">
                <a:solidFill>
                  <a:srgbClr val="4A4A45"/>
                </a:solidFill>
                <a:latin typeface="Tahoma"/>
                <a:cs typeface="Tahoma"/>
              </a:rPr>
              <a:t>mobile</a:t>
            </a:r>
            <a:r>
              <a:rPr dirty="0" sz="2150" spc="5">
                <a:solidFill>
                  <a:srgbClr val="4A4A45"/>
                </a:solidFill>
                <a:latin typeface="Tahoma"/>
                <a:cs typeface="Tahoma"/>
              </a:rPr>
              <a:t> </a:t>
            </a:r>
            <a:r>
              <a:rPr dirty="0" sz="2150" spc="-20">
                <a:solidFill>
                  <a:srgbClr val="4A4A45"/>
                </a:solidFill>
                <a:latin typeface="Tahoma"/>
                <a:cs typeface="Tahoma"/>
              </a:rPr>
              <a:t>apps</a:t>
            </a:r>
            <a:endParaRPr sz="2150">
              <a:latin typeface="Tahoma"/>
              <a:cs typeface="Tahoma"/>
            </a:endParaRPr>
          </a:p>
        </p:txBody>
      </p:sp>
      <p:pic>
        <p:nvPicPr>
          <p:cNvPr id="14" name="object 1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290816" y="3016894"/>
            <a:ext cx="5705474" cy="5705474"/>
          </a:xfrm>
          <a:prstGeom prst="rect">
            <a:avLst/>
          </a:prstGeom>
        </p:spPr>
      </p:pic>
      <p:sp>
        <p:nvSpPr>
          <p:cNvPr id="15" name="object 15" descr=""/>
          <p:cNvSpPr txBox="1"/>
          <p:nvPr/>
        </p:nvSpPr>
        <p:spPr>
          <a:xfrm>
            <a:off x="10886578" y="5915584"/>
            <a:ext cx="269875" cy="5302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3300" spc="-125" b="1">
                <a:solidFill>
                  <a:srgbClr val="4A4A45"/>
                </a:solidFill>
                <a:latin typeface="Tahoma"/>
                <a:cs typeface="Tahoma"/>
              </a:rPr>
              <a:t>2</a:t>
            </a:r>
            <a:endParaRPr sz="33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11430000" y="0"/>
            <a:ext cx="6858000" cy="10287000"/>
            <a:chOff x="11430000" y="0"/>
            <a:chExt cx="6858000" cy="10287000"/>
          </a:xfrm>
        </p:grpSpPr>
        <p:pic>
          <p:nvPicPr>
            <p:cNvPr id="3" name="object 3">
              <a:hlinkClick r:id="rId2"/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049019" y="9686925"/>
              <a:ext cx="2152649" cy="51434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430000" y="0"/>
              <a:ext cx="6857999" cy="10286999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93216" y="680491"/>
            <a:ext cx="8284845" cy="79692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5050" spc="-295">
                <a:solidFill>
                  <a:srgbClr val="282824"/>
                </a:solidFill>
                <a:latin typeface="Tahoma"/>
                <a:cs typeface="Tahoma"/>
              </a:rPr>
              <a:t>Project</a:t>
            </a:r>
            <a:r>
              <a:rPr dirty="0" sz="5050" spc="-240">
                <a:solidFill>
                  <a:srgbClr val="282824"/>
                </a:solidFill>
                <a:latin typeface="Tahoma"/>
                <a:cs typeface="Tahoma"/>
              </a:rPr>
              <a:t> </a:t>
            </a:r>
            <a:r>
              <a:rPr dirty="0" sz="5050" spc="-300">
                <a:solidFill>
                  <a:srgbClr val="282824"/>
                </a:solidFill>
                <a:latin typeface="Tahoma"/>
                <a:cs typeface="Tahoma"/>
              </a:rPr>
              <a:t>Goals</a:t>
            </a:r>
            <a:r>
              <a:rPr dirty="0" sz="5050" spc="-240">
                <a:solidFill>
                  <a:srgbClr val="282824"/>
                </a:solidFill>
                <a:latin typeface="Tahoma"/>
                <a:cs typeface="Tahoma"/>
              </a:rPr>
              <a:t> </a:t>
            </a:r>
            <a:r>
              <a:rPr dirty="0" sz="5050" spc="-400">
                <a:solidFill>
                  <a:srgbClr val="282824"/>
                </a:solidFill>
                <a:latin typeface="Tahoma"/>
                <a:cs typeface="Tahoma"/>
              </a:rPr>
              <a:t>and</a:t>
            </a:r>
            <a:r>
              <a:rPr dirty="0" sz="5050" spc="-240">
                <a:solidFill>
                  <a:srgbClr val="282824"/>
                </a:solidFill>
                <a:latin typeface="Tahoma"/>
                <a:cs typeface="Tahoma"/>
              </a:rPr>
              <a:t> </a:t>
            </a:r>
            <a:r>
              <a:rPr dirty="0" sz="5050" spc="-280">
                <a:solidFill>
                  <a:srgbClr val="282824"/>
                </a:solidFill>
                <a:latin typeface="Tahoma"/>
                <a:cs typeface="Tahoma"/>
              </a:rPr>
              <a:t>Objectives</a:t>
            </a:r>
            <a:endParaRPr sz="5050">
              <a:latin typeface="Tahoma"/>
              <a:cs typeface="Tahoma"/>
            </a:endParaRPr>
          </a:p>
        </p:txBody>
      </p:sp>
      <p:pic>
        <p:nvPicPr>
          <p:cNvPr id="6" name="object 6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05916" y="1910060"/>
            <a:ext cx="1294618" cy="7659440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664469" y="7505003"/>
            <a:ext cx="85724" cy="85724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664469" y="8009531"/>
            <a:ext cx="85724" cy="85724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664469" y="8514059"/>
            <a:ext cx="85724" cy="85724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664469" y="9018586"/>
            <a:ext cx="85724" cy="85724"/>
          </a:xfrm>
          <a:prstGeom prst="rect">
            <a:avLst/>
          </a:prstGeom>
        </p:spPr>
      </p:pic>
      <p:sp>
        <p:nvSpPr>
          <p:cNvPr id="11" name="object 11" descr=""/>
          <p:cNvSpPr txBox="1"/>
          <p:nvPr/>
        </p:nvSpPr>
        <p:spPr>
          <a:xfrm>
            <a:off x="2575569" y="2135567"/>
            <a:ext cx="6066790" cy="70707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500" spc="-160" b="1">
                <a:solidFill>
                  <a:srgbClr val="4A4A45"/>
                </a:solidFill>
                <a:latin typeface="Tahoma"/>
                <a:cs typeface="Tahoma"/>
              </a:rPr>
              <a:t>Democratize</a:t>
            </a:r>
            <a:r>
              <a:rPr dirty="0" sz="2500" spc="-90" b="1">
                <a:solidFill>
                  <a:srgbClr val="4A4A45"/>
                </a:solidFill>
                <a:latin typeface="Tahoma"/>
                <a:cs typeface="Tahoma"/>
              </a:rPr>
              <a:t> </a:t>
            </a:r>
            <a:r>
              <a:rPr dirty="0" sz="2500" spc="-20" b="1">
                <a:solidFill>
                  <a:srgbClr val="4A4A45"/>
                </a:solidFill>
                <a:latin typeface="Tahoma"/>
                <a:cs typeface="Tahoma"/>
              </a:rPr>
              <a:t>Data</a:t>
            </a:r>
            <a:endParaRPr sz="25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465"/>
              </a:spcBef>
            </a:pPr>
            <a:r>
              <a:rPr dirty="0" sz="2000" spc="55">
                <a:solidFill>
                  <a:srgbClr val="4A4A45"/>
                </a:solidFill>
                <a:latin typeface="Tahoma"/>
                <a:cs typeface="Tahoma"/>
              </a:rPr>
              <a:t>Make</a:t>
            </a:r>
            <a:r>
              <a:rPr dirty="0" sz="2000" spc="-90">
                <a:solidFill>
                  <a:srgbClr val="4A4A45"/>
                </a:solidFill>
                <a:latin typeface="Tahoma"/>
                <a:cs typeface="Tahoma"/>
              </a:rPr>
              <a:t> </a:t>
            </a:r>
            <a:r>
              <a:rPr dirty="0" sz="2000" spc="-10">
                <a:solidFill>
                  <a:srgbClr val="4A4A45"/>
                </a:solidFill>
                <a:latin typeface="Tahoma"/>
                <a:cs typeface="Tahoma"/>
              </a:rPr>
              <a:t>air</a:t>
            </a:r>
            <a:r>
              <a:rPr dirty="0" sz="2000" spc="-90">
                <a:solidFill>
                  <a:srgbClr val="4A4A45"/>
                </a:solidFill>
                <a:latin typeface="Tahoma"/>
                <a:cs typeface="Tahoma"/>
              </a:rPr>
              <a:t> </a:t>
            </a:r>
            <a:r>
              <a:rPr dirty="0" sz="2000">
                <a:solidFill>
                  <a:srgbClr val="4A4A45"/>
                </a:solidFill>
                <a:latin typeface="Tahoma"/>
                <a:cs typeface="Tahoma"/>
              </a:rPr>
              <a:t>quality</a:t>
            </a:r>
            <a:r>
              <a:rPr dirty="0" sz="2000" spc="-90">
                <a:solidFill>
                  <a:srgbClr val="4A4A45"/>
                </a:solidFill>
                <a:latin typeface="Tahoma"/>
                <a:cs typeface="Tahoma"/>
              </a:rPr>
              <a:t> </a:t>
            </a:r>
            <a:r>
              <a:rPr dirty="0" sz="2000">
                <a:solidFill>
                  <a:srgbClr val="4A4A45"/>
                </a:solidFill>
                <a:latin typeface="Tahoma"/>
                <a:cs typeface="Tahoma"/>
              </a:rPr>
              <a:t>info</a:t>
            </a:r>
            <a:r>
              <a:rPr dirty="0" sz="2000" spc="-85">
                <a:solidFill>
                  <a:srgbClr val="4A4A45"/>
                </a:solidFill>
                <a:latin typeface="Tahoma"/>
                <a:cs typeface="Tahoma"/>
              </a:rPr>
              <a:t> </a:t>
            </a:r>
            <a:r>
              <a:rPr dirty="0" sz="2000" spc="-10">
                <a:solidFill>
                  <a:srgbClr val="4A4A45"/>
                </a:solidFill>
                <a:latin typeface="Tahoma"/>
                <a:cs typeface="Tahoma"/>
              </a:rPr>
              <a:t>accessible</a:t>
            </a:r>
            <a:r>
              <a:rPr dirty="0" sz="2000" spc="-90">
                <a:solidFill>
                  <a:srgbClr val="4A4A45"/>
                </a:solidFill>
                <a:latin typeface="Tahoma"/>
                <a:cs typeface="Tahoma"/>
              </a:rPr>
              <a:t> </a:t>
            </a:r>
            <a:r>
              <a:rPr dirty="0" sz="2000">
                <a:solidFill>
                  <a:srgbClr val="4A4A45"/>
                </a:solidFill>
                <a:latin typeface="Tahoma"/>
                <a:cs typeface="Tahoma"/>
              </a:rPr>
              <a:t>to</a:t>
            </a:r>
            <a:r>
              <a:rPr dirty="0" sz="2000" spc="-90">
                <a:solidFill>
                  <a:srgbClr val="4A4A45"/>
                </a:solidFill>
                <a:latin typeface="Tahoma"/>
                <a:cs typeface="Tahoma"/>
              </a:rPr>
              <a:t> </a:t>
            </a:r>
            <a:r>
              <a:rPr dirty="0" sz="2000" spc="-10">
                <a:solidFill>
                  <a:srgbClr val="4A4A45"/>
                </a:solidFill>
                <a:latin typeface="Tahoma"/>
                <a:cs typeface="Tahoma"/>
              </a:rPr>
              <a:t>all</a:t>
            </a:r>
            <a:r>
              <a:rPr dirty="0" sz="2000" spc="-90">
                <a:solidFill>
                  <a:srgbClr val="4A4A45"/>
                </a:solidFill>
                <a:latin typeface="Tahoma"/>
                <a:cs typeface="Tahoma"/>
              </a:rPr>
              <a:t> </a:t>
            </a:r>
            <a:r>
              <a:rPr dirty="0" sz="2000" spc="-10">
                <a:solidFill>
                  <a:srgbClr val="4A4A45"/>
                </a:solidFill>
                <a:latin typeface="Tahoma"/>
                <a:cs typeface="Tahoma"/>
              </a:rPr>
              <a:t>citizens.</a:t>
            </a:r>
            <a:endParaRPr sz="20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2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35"/>
              </a:spcBef>
            </a:pP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 sz="2500" spc="-185" b="1">
                <a:solidFill>
                  <a:srgbClr val="4A4A45"/>
                </a:solidFill>
                <a:latin typeface="Tahoma"/>
                <a:cs typeface="Tahoma"/>
              </a:rPr>
              <a:t>Strengthen</a:t>
            </a:r>
            <a:r>
              <a:rPr dirty="0" sz="2500" spc="-110" b="1">
                <a:solidFill>
                  <a:srgbClr val="4A4A45"/>
                </a:solidFill>
                <a:latin typeface="Tahoma"/>
                <a:cs typeface="Tahoma"/>
              </a:rPr>
              <a:t> </a:t>
            </a:r>
            <a:r>
              <a:rPr dirty="0" sz="2500" spc="-60" b="1">
                <a:solidFill>
                  <a:srgbClr val="4A4A45"/>
                </a:solidFill>
                <a:latin typeface="Tahoma"/>
                <a:cs typeface="Tahoma"/>
              </a:rPr>
              <a:t>Resilience</a:t>
            </a:r>
            <a:endParaRPr sz="25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465"/>
              </a:spcBef>
            </a:pPr>
            <a:r>
              <a:rPr dirty="0" sz="2000">
                <a:solidFill>
                  <a:srgbClr val="4A4A45"/>
                </a:solidFill>
                <a:latin typeface="Tahoma"/>
                <a:cs typeface="Tahoma"/>
              </a:rPr>
              <a:t>Build</a:t>
            </a:r>
            <a:r>
              <a:rPr dirty="0" sz="2000" spc="-50">
                <a:solidFill>
                  <a:srgbClr val="4A4A45"/>
                </a:solidFill>
                <a:latin typeface="Tahoma"/>
                <a:cs typeface="Tahoma"/>
              </a:rPr>
              <a:t> </a:t>
            </a:r>
            <a:r>
              <a:rPr dirty="0" sz="2000" spc="-20">
                <a:solidFill>
                  <a:srgbClr val="4A4A45"/>
                </a:solidFill>
                <a:latin typeface="Tahoma"/>
                <a:cs typeface="Tahoma"/>
              </a:rPr>
              <a:t>smarter</a:t>
            </a:r>
            <a:r>
              <a:rPr dirty="0" sz="2000" spc="-45">
                <a:solidFill>
                  <a:srgbClr val="4A4A45"/>
                </a:solidFill>
                <a:latin typeface="Tahoma"/>
                <a:cs typeface="Tahoma"/>
              </a:rPr>
              <a:t> </a:t>
            </a:r>
            <a:r>
              <a:rPr dirty="0" sz="2000">
                <a:solidFill>
                  <a:srgbClr val="4A4A45"/>
                </a:solidFill>
                <a:latin typeface="Tahoma"/>
                <a:cs typeface="Tahoma"/>
              </a:rPr>
              <a:t>cities</a:t>
            </a:r>
            <a:r>
              <a:rPr dirty="0" sz="2000" spc="-45">
                <a:solidFill>
                  <a:srgbClr val="4A4A45"/>
                </a:solidFill>
                <a:latin typeface="Tahoma"/>
                <a:cs typeface="Tahoma"/>
              </a:rPr>
              <a:t> </a:t>
            </a:r>
            <a:r>
              <a:rPr dirty="0" sz="2000">
                <a:solidFill>
                  <a:srgbClr val="4A4A45"/>
                </a:solidFill>
                <a:latin typeface="Tahoma"/>
                <a:cs typeface="Tahoma"/>
              </a:rPr>
              <a:t>responsive</a:t>
            </a:r>
            <a:r>
              <a:rPr dirty="0" sz="2000" spc="-45">
                <a:solidFill>
                  <a:srgbClr val="4A4A45"/>
                </a:solidFill>
                <a:latin typeface="Tahoma"/>
                <a:cs typeface="Tahoma"/>
              </a:rPr>
              <a:t> </a:t>
            </a:r>
            <a:r>
              <a:rPr dirty="0" sz="2000">
                <a:solidFill>
                  <a:srgbClr val="4A4A45"/>
                </a:solidFill>
                <a:latin typeface="Tahoma"/>
                <a:cs typeface="Tahoma"/>
              </a:rPr>
              <a:t>to</a:t>
            </a:r>
            <a:r>
              <a:rPr dirty="0" sz="2000" spc="-50">
                <a:solidFill>
                  <a:srgbClr val="4A4A45"/>
                </a:solidFill>
                <a:latin typeface="Tahoma"/>
                <a:cs typeface="Tahoma"/>
              </a:rPr>
              <a:t> </a:t>
            </a:r>
            <a:r>
              <a:rPr dirty="0" sz="2000">
                <a:solidFill>
                  <a:srgbClr val="4A4A45"/>
                </a:solidFill>
                <a:latin typeface="Tahoma"/>
                <a:cs typeface="Tahoma"/>
              </a:rPr>
              <a:t>pollution</a:t>
            </a:r>
            <a:r>
              <a:rPr dirty="0" sz="2000" spc="-45">
                <a:solidFill>
                  <a:srgbClr val="4A4A45"/>
                </a:solidFill>
                <a:latin typeface="Tahoma"/>
                <a:cs typeface="Tahoma"/>
              </a:rPr>
              <a:t> </a:t>
            </a:r>
            <a:r>
              <a:rPr dirty="0" sz="2000" spc="-10">
                <a:solidFill>
                  <a:srgbClr val="4A4A45"/>
                </a:solidFill>
                <a:latin typeface="Tahoma"/>
                <a:cs typeface="Tahoma"/>
              </a:rPr>
              <a:t>changes.</a:t>
            </a:r>
            <a:endParaRPr sz="20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2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35"/>
              </a:spcBef>
            </a:pP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 sz="2500" spc="-145" b="1">
                <a:solidFill>
                  <a:srgbClr val="4A4A45"/>
                </a:solidFill>
                <a:latin typeface="Tahoma"/>
                <a:cs typeface="Tahoma"/>
              </a:rPr>
              <a:t>Foster</a:t>
            </a:r>
            <a:r>
              <a:rPr dirty="0" sz="2500" spc="-75" b="1">
                <a:solidFill>
                  <a:srgbClr val="4A4A45"/>
                </a:solidFill>
                <a:latin typeface="Tahoma"/>
                <a:cs typeface="Tahoma"/>
              </a:rPr>
              <a:t> </a:t>
            </a:r>
            <a:r>
              <a:rPr dirty="0" sz="2500" spc="-85" b="1">
                <a:solidFill>
                  <a:srgbClr val="4A4A45"/>
                </a:solidFill>
                <a:latin typeface="Tahoma"/>
                <a:cs typeface="Tahoma"/>
              </a:rPr>
              <a:t>Responsibility</a:t>
            </a:r>
            <a:endParaRPr sz="25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470"/>
              </a:spcBef>
            </a:pPr>
            <a:r>
              <a:rPr dirty="0" sz="2000" spc="-10">
                <a:solidFill>
                  <a:srgbClr val="4A4A45"/>
                </a:solidFill>
                <a:latin typeface="Tahoma"/>
                <a:cs typeface="Tahoma"/>
              </a:rPr>
              <a:t>Encourage</a:t>
            </a:r>
            <a:r>
              <a:rPr dirty="0" sz="2000" spc="-125">
                <a:solidFill>
                  <a:srgbClr val="4A4A45"/>
                </a:solidFill>
                <a:latin typeface="Tahoma"/>
                <a:cs typeface="Tahoma"/>
              </a:rPr>
              <a:t> </a:t>
            </a:r>
            <a:r>
              <a:rPr dirty="0" sz="2000">
                <a:solidFill>
                  <a:srgbClr val="4A4A45"/>
                </a:solidFill>
                <a:latin typeface="Tahoma"/>
                <a:cs typeface="Tahoma"/>
              </a:rPr>
              <a:t>environmental</a:t>
            </a:r>
            <a:r>
              <a:rPr dirty="0" sz="2000" spc="-120">
                <a:solidFill>
                  <a:srgbClr val="4A4A45"/>
                </a:solidFill>
                <a:latin typeface="Tahoma"/>
                <a:cs typeface="Tahoma"/>
              </a:rPr>
              <a:t> </a:t>
            </a:r>
            <a:r>
              <a:rPr dirty="0" sz="2000">
                <a:solidFill>
                  <a:srgbClr val="4A4A45"/>
                </a:solidFill>
                <a:latin typeface="Tahoma"/>
                <a:cs typeface="Tahoma"/>
              </a:rPr>
              <a:t>stewardship</a:t>
            </a:r>
            <a:r>
              <a:rPr dirty="0" sz="2000" spc="-120">
                <a:solidFill>
                  <a:srgbClr val="4A4A45"/>
                </a:solidFill>
                <a:latin typeface="Tahoma"/>
                <a:cs typeface="Tahoma"/>
              </a:rPr>
              <a:t> </a:t>
            </a:r>
            <a:r>
              <a:rPr dirty="0" sz="2000" spc="-20">
                <a:solidFill>
                  <a:srgbClr val="4A4A45"/>
                </a:solidFill>
                <a:latin typeface="Tahoma"/>
                <a:cs typeface="Tahoma"/>
              </a:rPr>
              <a:t>and</a:t>
            </a:r>
            <a:r>
              <a:rPr dirty="0" sz="2000" spc="-120">
                <a:solidFill>
                  <a:srgbClr val="4A4A45"/>
                </a:solidFill>
                <a:latin typeface="Tahoma"/>
                <a:cs typeface="Tahoma"/>
              </a:rPr>
              <a:t> </a:t>
            </a:r>
            <a:r>
              <a:rPr dirty="0" sz="2000" spc="-10">
                <a:solidFill>
                  <a:srgbClr val="4A4A45"/>
                </a:solidFill>
                <a:latin typeface="Tahoma"/>
                <a:cs typeface="Tahoma"/>
              </a:rPr>
              <a:t>awareness.</a:t>
            </a:r>
            <a:endParaRPr sz="20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2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30"/>
              </a:spcBef>
            </a:pP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 sz="2500" spc="-120" b="1">
                <a:solidFill>
                  <a:srgbClr val="4A4A45"/>
                </a:solidFill>
                <a:latin typeface="Tahoma"/>
                <a:cs typeface="Tahoma"/>
              </a:rPr>
              <a:t>Key</a:t>
            </a:r>
            <a:r>
              <a:rPr dirty="0" sz="2500" spc="-110" b="1">
                <a:solidFill>
                  <a:srgbClr val="4A4A45"/>
                </a:solidFill>
                <a:latin typeface="Tahoma"/>
                <a:cs typeface="Tahoma"/>
              </a:rPr>
              <a:t> </a:t>
            </a:r>
            <a:r>
              <a:rPr dirty="0" sz="2500" spc="-10" b="1">
                <a:solidFill>
                  <a:srgbClr val="4A4A45"/>
                </a:solidFill>
                <a:latin typeface="Tahoma"/>
                <a:cs typeface="Tahoma"/>
              </a:rPr>
              <a:t>Actions</a:t>
            </a:r>
            <a:endParaRPr sz="2500">
              <a:latin typeface="Tahoma"/>
              <a:cs typeface="Tahoma"/>
            </a:endParaRPr>
          </a:p>
          <a:p>
            <a:pPr marL="313690" marR="4065904">
              <a:lnSpc>
                <a:spcPts val="3970"/>
              </a:lnSpc>
              <a:spcBef>
                <a:spcPts val="90"/>
              </a:spcBef>
            </a:pPr>
            <a:r>
              <a:rPr dirty="0" sz="2000">
                <a:solidFill>
                  <a:srgbClr val="4A4A45"/>
                </a:solidFill>
                <a:latin typeface="Tahoma"/>
                <a:cs typeface="Tahoma"/>
              </a:rPr>
              <a:t>Design</a:t>
            </a:r>
            <a:r>
              <a:rPr dirty="0" sz="2000" spc="-70">
                <a:solidFill>
                  <a:srgbClr val="4A4A45"/>
                </a:solidFill>
                <a:latin typeface="Tahoma"/>
                <a:cs typeface="Tahoma"/>
              </a:rPr>
              <a:t> </a:t>
            </a:r>
            <a:r>
              <a:rPr dirty="0" sz="2000" spc="-10">
                <a:solidFill>
                  <a:srgbClr val="4A4A45"/>
                </a:solidFill>
                <a:latin typeface="Tahoma"/>
                <a:cs typeface="Tahoma"/>
              </a:rPr>
              <a:t>sensors </a:t>
            </a:r>
            <a:r>
              <a:rPr dirty="0" sz="2000">
                <a:solidFill>
                  <a:srgbClr val="4A4A45"/>
                </a:solidFill>
                <a:latin typeface="Tahoma"/>
                <a:cs typeface="Tahoma"/>
              </a:rPr>
              <a:t>Deploy</a:t>
            </a:r>
            <a:r>
              <a:rPr dirty="0" sz="2000" spc="100">
                <a:solidFill>
                  <a:srgbClr val="4A4A45"/>
                </a:solidFill>
                <a:latin typeface="Tahoma"/>
                <a:cs typeface="Tahoma"/>
              </a:rPr>
              <a:t> </a:t>
            </a:r>
            <a:r>
              <a:rPr dirty="0" sz="2000" spc="-10">
                <a:solidFill>
                  <a:srgbClr val="4A4A45"/>
                </a:solidFill>
                <a:latin typeface="Tahoma"/>
                <a:cs typeface="Tahoma"/>
              </a:rPr>
              <a:t>system </a:t>
            </a:r>
            <a:r>
              <a:rPr dirty="0" sz="2000">
                <a:solidFill>
                  <a:srgbClr val="4A4A45"/>
                </a:solidFill>
                <a:latin typeface="Tahoma"/>
                <a:cs typeface="Tahoma"/>
              </a:rPr>
              <a:t>Analyze</a:t>
            </a:r>
            <a:r>
              <a:rPr dirty="0" sz="2000" spc="-20">
                <a:solidFill>
                  <a:srgbClr val="4A4A45"/>
                </a:solidFill>
                <a:latin typeface="Tahoma"/>
                <a:cs typeface="Tahoma"/>
              </a:rPr>
              <a:t> data </a:t>
            </a:r>
            <a:r>
              <a:rPr dirty="0" sz="2000">
                <a:solidFill>
                  <a:srgbClr val="4A4A45"/>
                </a:solidFill>
                <a:latin typeface="Tahoma"/>
                <a:cs typeface="Tahoma"/>
              </a:rPr>
              <a:t>Educate</a:t>
            </a:r>
            <a:r>
              <a:rPr dirty="0" sz="2000" spc="-110">
                <a:solidFill>
                  <a:srgbClr val="4A4A45"/>
                </a:solidFill>
                <a:latin typeface="Tahoma"/>
                <a:cs typeface="Tahoma"/>
              </a:rPr>
              <a:t> </a:t>
            </a:r>
            <a:r>
              <a:rPr dirty="0" sz="2000" spc="-10">
                <a:solidFill>
                  <a:srgbClr val="4A4A45"/>
                </a:solidFill>
                <a:latin typeface="Tahoma"/>
                <a:cs typeface="Tahoma"/>
              </a:rPr>
              <a:t>public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857999" cy="10286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37537" y="835435"/>
            <a:ext cx="6977380" cy="1749425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ts val="6900"/>
              </a:lnSpc>
            </a:pPr>
            <a:r>
              <a:rPr dirty="0" spc="-295">
                <a:solidFill>
                  <a:srgbClr val="282824"/>
                </a:solidFill>
                <a:latin typeface="Tahoma"/>
                <a:cs typeface="Tahoma"/>
              </a:rPr>
              <a:t>Historical</a:t>
            </a:r>
            <a:r>
              <a:rPr dirty="0" spc="-270">
                <a:solidFill>
                  <a:srgbClr val="282824"/>
                </a:solidFill>
                <a:latin typeface="Tahoma"/>
                <a:cs typeface="Tahoma"/>
              </a:rPr>
              <a:t> </a:t>
            </a:r>
            <a:r>
              <a:rPr dirty="0" spc="-440">
                <a:solidFill>
                  <a:srgbClr val="282824"/>
                </a:solidFill>
                <a:latin typeface="Tahoma"/>
                <a:cs typeface="Tahoma"/>
              </a:rPr>
              <a:t>and</a:t>
            </a:r>
            <a:r>
              <a:rPr dirty="0" spc="-254">
                <a:solidFill>
                  <a:srgbClr val="282824"/>
                </a:solidFill>
                <a:latin typeface="Tahoma"/>
                <a:cs typeface="Tahoma"/>
              </a:rPr>
              <a:t> </a:t>
            </a:r>
            <a:r>
              <a:rPr dirty="0" spc="-330">
                <a:solidFill>
                  <a:srgbClr val="282824"/>
                </a:solidFill>
                <a:latin typeface="Tahoma"/>
                <a:cs typeface="Tahoma"/>
              </a:rPr>
              <a:t>Current </a:t>
            </a:r>
            <a:r>
              <a:rPr dirty="0" spc="-305">
                <a:solidFill>
                  <a:srgbClr val="282824"/>
                </a:solidFill>
                <a:latin typeface="Tahoma"/>
                <a:cs typeface="Tahoma"/>
              </a:rPr>
              <a:t>Context</a:t>
            </a:r>
          </a:p>
        </p:txBody>
      </p:sp>
      <p:grpSp>
        <p:nvGrpSpPr>
          <p:cNvPr id="4" name="object 4" descr=""/>
          <p:cNvGrpSpPr/>
          <p:nvPr/>
        </p:nvGrpSpPr>
        <p:grpSpPr>
          <a:xfrm>
            <a:off x="7850237" y="3063478"/>
            <a:ext cx="1450975" cy="6357620"/>
            <a:chOff x="7850237" y="3063478"/>
            <a:chExt cx="1450975" cy="6357620"/>
          </a:xfrm>
        </p:grpSpPr>
        <p:sp>
          <p:nvSpPr>
            <p:cNvPr id="5" name="object 5" descr=""/>
            <p:cNvSpPr/>
            <p:nvPr/>
          </p:nvSpPr>
          <p:spPr>
            <a:xfrm>
              <a:off x="8169173" y="3063480"/>
              <a:ext cx="1131570" cy="6357620"/>
            </a:xfrm>
            <a:custGeom>
              <a:avLst/>
              <a:gdLst/>
              <a:ahLst/>
              <a:cxnLst/>
              <a:rect l="l" t="t" r="r" b="b"/>
              <a:pathLst>
                <a:path w="1131570" h="6357620">
                  <a:moveTo>
                    <a:pt x="38100" y="19050"/>
                  </a:moveTo>
                  <a:lnTo>
                    <a:pt x="36588" y="11658"/>
                  </a:lnTo>
                  <a:lnTo>
                    <a:pt x="32499" y="5600"/>
                  </a:lnTo>
                  <a:lnTo>
                    <a:pt x="26441" y="1511"/>
                  </a:lnTo>
                  <a:lnTo>
                    <a:pt x="19050" y="0"/>
                  </a:lnTo>
                  <a:lnTo>
                    <a:pt x="11645" y="1511"/>
                  </a:lnTo>
                  <a:lnTo>
                    <a:pt x="5588" y="5600"/>
                  </a:lnTo>
                  <a:lnTo>
                    <a:pt x="1498" y="11658"/>
                  </a:lnTo>
                  <a:lnTo>
                    <a:pt x="0" y="19050"/>
                  </a:lnTo>
                  <a:lnTo>
                    <a:pt x="0" y="6338036"/>
                  </a:lnTo>
                  <a:lnTo>
                    <a:pt x="1498" y="6345428"/>
                  </a:lnTo>
                  <a:lnTo>
                    <a:pt x="5588" y="6351486"/>
                  </a:lnTo>
                  <a:lnTo>
                    <a:pt x="11645" y="6355575"/>
                  </a:lnTo>
                  <a:lnTo>
                    <a:pt x="19050" y="6357086"/>
                  </a:lnTo>
                  <a:lnTo>
                    <a:pt x="26441" y="6355575"/>
                  </a:lnTo>
                  <a:lnTo>
                    <a:pt x="32499" y="6351486"/>
                  </a:lnTo>
                  <a:lnTo>
                    <a:pt x="36588" y="6345428"/>
                  </a:lnTo>
                  <a:lnTo>
                    <a:pt x="38100" y="6338036"/>
                  </a:lnTo>
                  <a:lnTo>
                    <a:pt x="38100" y="19050"/>
                  </a:lnTo>
                  <a:close/>
                </a:path>
                <a:path w="1131570" h="6357620">
                  <a:moveTo>
                    <a:pt x="1131417" y="318935"/>
                  </a:moveTo>
                  <a:lnTo>
                    <a:pt x="1129919" y="311543"/>
                  </a:lnTo>
                  <a:lnTo>
                    <a:pt x="1125816" y="305485"/>
                  </a:lnTo>
                  <a:lnTo>
                    <a:pt x="1119759" y="301396"/>
                  </a:lnTo>
                  <a:lnTo>
                    <a:pt x="1112367" y="299885"/>
                  </a:lnTo>
                  <a:lnTo>
                    <a:pt x="299885" y="299885"/>
                  </a:lnTo>
                  <a:lnTo>
                    <a:pt x="292493" y="301396"/>
                  </a:lnTo>
                  <a:lnTo>
                    <a:pt x="286435" y="305485"/>
                  </a:lnTo>
                  <a:lnTo>
                    <a:pt x="282333" y="311543"/>
                  </a:lnTo>
                  <a:lnTo>
                    <a:pt x="280835" y="318935"/>
                  </a:lnTo>
                  <a:lnTo>
                    <a:pt x="282333" y="326339"/>
                  </a:lnTo>
                  <a:lnTo>
                    <a:pt x="286435" y="332397"/>
                  </a:lnTo>
                  <a:lnTo>
                    <a:pt x="292493" y="336486"/>
                  </a:lnTo>
                  <a:lnTo>
                    <a:pt x="299885" y="337985"/>
                  </a:lnTo>
                  <a:lnTo>
                    <a:pt x="1112367" y="337985"/>
                  </a:lnTo>
                  <a:lnTo>
                    <a:pt x="1119759" y="336486"/>
                  </a:lnTo>
                  <a:lnTo>
                    <a:pt x="1125816" y="332397"/>
                  </a:lnTo>
                  <a:lnTo>
                    <a:pt x="1129919" y="326339"/>
                  </a:lnTo>
                  <a:lnTo>
                    <a:pt x="1131417" y="318935"/>
                  </a:lnTo>
                  <a:close/>
                </a:path>
              </a:pathLst>
            </a:custGeom>
            <a:solidFill>
              <a:srgbClr val="CBC4B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7850237" y="3063478"/>
              <a:ext cx="638175" cy="638175"/>
            </a:xfrm>
            <a:custGeom>
              <a:avLst/>
              <a:gdLst/>
              <a:ahLst/>
              <a:cxnLst/>
              <a:rect l="l" t="t" r="r" b="b"/>
              <a:pathLst>
                <a:path w="638175" h="638175">
                  <a:moveTo>
                    <a:pt x="595312" y="637794"/>
                  </a:moveTo>
                  <a:lnTo>
                    <a:pt x="42481" y="637794"/>
                  </a:lnTo>
                  <a:lnTo>
                    <a:pt x="25958" y="634505"/>
                  </a:lnTo>
                  <a:lnTo>
                    <a:pt x="12453" y="625411"/>
                  </a:lnTo>
                  <a:lnTo>
                    <a:pt x="3342" y="611889"/>
                  </a:lnTo>
                  <a:lnTo>
                    <a:pt x="0" y="595312"/>
                  </a:lnTo>
                  <a:lnTo>
                    <a:pt x="0" y="42481"/>
                  </a:lnTo>
                  <a:lnTo>
                    <a:pt x="3342" y="25958"/>
                  </a:lnTo>
                  <a:lnTo>
                    <a:pt x="12453" y="12453"/>
                  </a:lnTo>
                  <a:lnTo>
                    <a:pt x="25958" y="3342"/>
                  </a:lnTo>
                  <a:lnTo>
                    <a:pt x="42481" y="0"/>
                  </a:lnTo>
                  <a:lnTo>
                    <a:pt x="595312" y="0"/>
                  </a:lnTo>
                  <a:lnTo>
                    <a:pt x="611875" y="3342"/>
                  </a:lnTo>
                  <a:lnTo>
                    <a:pt x="625375" y="12453"/>
                  </a:lnTo>
                  <a:lnTo>
                    <a:pt x="634464" y="25958"/>
                  </a:lnTo>
                  <a:lnTo>
                    <a:pt x="637794" y="42481"/>
                  </a:lnTo>
                  <a:lnTo>
                    <a:pt x="637794" y="595312"/>
                  </a:lnTo>
                  <a:lnTo>
                    <a:pt x="634442" y="611889"/>
                  </a:lnTo>
                  <a:lnTo>
                    <a:pt x="625287" y="625411"/>
                  </a:lnTo>
                  <a:lnTo>
                    <a:pt x="611775" y="634505"/>
                  </a:lnTo>
                  <a:lnTo>
                    <a:pt x="611636" y="634505"/>
                  </a:lnTo>
                  <a:lnTo>
                    <a:pt x="595312" y="637794"/>
                  </a:lnTo>
                  <a:close/>
                </a:path>
              </a:pathLst>
            </a:custGeom>
            <a:solidFill>
              <a:srgbClr val="E4DED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/>
          <p:nvPr/>
        </p:nvSpPr>
        <p:spPr>
          <a:xfrm>
            <a:off x="8034362" y="3087304"/>
            <a:ext cx="269875" cy="5302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3300" spc="-125" b="1">
                <a:solidFill>
                  <a:srgbClr val="4A4A45"/>
                </a:solidFill>
                <a:latin typeface="Tahoma"/>
                <a:cs typeface="Tahoma"/>
              </a:rPr>
              <a:t>1</a:t>
            </a:r>
            <a:endParaRPr sz="3300">
              <a:latin typeface="Tahoma"/>
              <a:cs typeface="Tahoma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9574063" y="2887199"/>
            <a:ext cx="6537959" cy="1219200"/>
          </a:xfrm>
          <a:prstGeom prst="rect">
            <a:avLst/>
          </a:prstGeom>
        </p:spPr>
        <p:txBody>
          <a:bodyPr wrap="square" lIns="0" tIns="2584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35"/>
              </a:spcBef>
            </a:pPr>
            <a:r>
              <a:rPr dirty="0" sz="2750" spc="-170" b="1">
                <a:solidFill>
                  <a:srgbClr val="4A4A45"/>
                </a:solidFill>
                <a:latin typeface="Tahoma"/>
                <a:cs typeface="Tahoma"/>
              </a:rPr>
              <a:t>1952</a:t>
            </a:r>
            <a:r>
              <a:rPr dirty="0" sz="2750" spc="-130" b="1">
                <a:solidFill>
                  <a:srgbClr val="4A4A45"/>
                </a:solidFill>
                <a:latin typeface="Tahoma"/>
                <a:cs typeface="Tahoma"/>
              </a:rPr>
              <a:t> </a:t>
            </a:r>
            <a:r>
              <a:rPr dirty="0" sz="2750" spc="-175" b="1">
                <a:solidFill>
                  <a:srgbClr val="4A4A45"/>
                </a:solidFill>
                <a:latin typeface="Tahoma"/>
                <a:cs typeface="Tahoma"/>
              </a:rPr>
              <a:t>London</a:t>
            </a:r>
            <a:r>
              <a:rPr dirty="0" sz="2750" spc="-125" b="1">
                <a:solidFill>
                  <a:srgbClr val="4A4A45"/>
                </a:solidFill>
                <a:latin typeface="Tahoma"/>
                <a:cs typeface="Tahoma"/>
              </a:rPr>
              <a:t> </a:t>
            </a:r>
            <a:r>
              <a:rPr dirty="0" sz="2750" spc="-275" b="1">
                <a:solidFill>
                  <a:srgbClr val="4A4A45"/>
                </a:solidFill>
                <a:latin typeface="Tahoma"/>
                <a:cs typeface="Tahoma"/>
              </a:rPr>
              <a:t>Smog</a:t>
            </a:r>
            <a:endParaRPr sz="27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575"/>
              </a:spcBef>
            </a:pPr>
            <a:r>
              <a:rPr dirty="0" sz="2150" spc="60">
                <a:solidFill>
                  <a:srgbClr val="4A4A45"/>
                </a:solidFill>
                <a:latin typeface="Tahoma"/>
                <a:cs typeface="Tahoma"/>
              </a:rPr>
              <a:t>Major</a:t>
            </a:r>
            <a:r>
              <a:rPr dirty="0" sz="2150" spc="-60">
                <a:solidFill>
                  <a:srgbClr val="4A4A45"/>
                </a:solidFill>
                <a:latin typeface="Tahoma"/>
                <a:cs typeface="Tahoma"/>
              </a:rPr>
              <a:t> </a:t>
            </a:r>
            <a:r>
              <a:rPr dirty="0" sz="2150">
                <a:solidFill>
                  <a:srgbClr val="4A4A45"/>
                </a:solidFill>
                <a:latin typeface="Tahoma"/>
                <a:cs typeface="Tahoma"/>
              </a:rPr>
              <a:t>air</a:t>
            </a:r>
            <a:r>
              <a:rPr dirty="0" sz="2150" spc="-55">
                <a:solidFill>
                  <a:srgbClr val="4A4A45"/>
                </a:solidFill>
                <a:latin typeface="Tahoma"/>
                <a:cs typeface="Tahoma"/>
              </a:rPr>
              <a:t> </a:t>
            </a:r>
            <a:r>
              <a:rPr dirty="0" sz="2150">
                <a:solidFill>
                  <a:srgbClr val="4A4A45"/>
                </a:solidFill>
                <a:latin typeface="Tahoma"/>
                <a:cs typeface="Tahoma"/>
              </a:rPr>
              <a:t>pollution</a:t>
            </a:r>
            <a:r>
              <a:rPr dirty="0" sz="2150" spc="-60">
                <a:solidFill>
                  <a:srgbClr val="4A4A45"/>
                </a:solidFill>
                <a:latin typeface="Tahoma"/>
                <a:cs typeface="Tahoma"/>
              </a:rPr>
              <a:t> </a:t>
            </a:r>
            <a:r>
              <a:rPr dirty="0" sz="2150">
                <a:solidFill>
                  <a:srgbClr val="4A4A45"/>
                </a:solidFill>
                <a:latin typeface="Tahoma"/>
                <a:cs typeface="Tahoma"/>
              </a:rPr>
              <a:t>crisis</a:t>
            </a:r>
            <a:r>
              <a:rPr dirty="0" sz="2150" spc="-60">
                <a:solidFill>
                  <a:srgbClr val="4A4A45"/>
                </a:solidFill>
                <a:latin typeface="Tahoma"/>
                <a:cs typeface="Tahoma"/>
              </a:rPr>
              <a:t> </a:t>
            </a:r>
            <a:r>
              <a:rPr dirty="0" sz="2150">
                <a:solidFill>
                  <a:srgbClr val="4A4A45"/>
                </a:solidFill>
                <a:latin typeface="Tahoma"/>
                <a:cs typeface="Tahoma"/>
              </a:rPr>
              <a:t>causing</a:t>
            </a:r>
            <a:r>
              <a:rPr dirty="0" sz="2150" spc="-55">
                <a:solidFill>
                  <a:srgbClr val="4A4A45"/>
                </a:solidFill>
                <a:latin typeface="Tahoma"/>
                <a:cs typeface="Tahoma"/>
              </a:rPr>
              <a:t> </a:t>
            </a:r>
            <a:r>
              <a:rPr dirty="0" sz="2150">
                <a:solidFill>
                  <a:srgbClr val="4A4A45"/>
                </a:solidFill>
                <a:latin typeface="Tahoma"/>
                <a:cs typeface="Tahoma"/>
              </a:rPr>
              <a:t>thousands</a:t>
            </a:r>
            <a:r>
              <a:rPr dirty="0" sz="2150" spc="-60">
                <a:solidFill>
                  <a:srgbClr val="4A4A45"/>
                </a:solidFill>
                <a:latin typeface="Tahoma"/>
                <a:cs typeface="Tahoma"/>
              </a:rPr>
              <a:t> </a:t>
            </a:r>
            <a:r>
              <a:rPr dirty="0" sz="2150" spc="70">
                <a:solidFill>
                  <a:srgbClr val="4A4A45"/>
                </a:solidFill>
                <a:latin typeface="Tahoma"/>
                <a:cs typeface="Tahoma"/>
              </a:rPr>
              <a:t>of</a:t>
            </a:r>
            <a:r>
              <a:rPr dirty="0" sz="2150" spc="-55">
                <a:solidFill>
                  <a:srgbClr val="4A4A45"/>
                </a:solidFill>
                <a:latin typeface="Tahoma"/>
                <a:cs typeface="Tahoma"/>
              </a:rPr>
              <a:t> </a:t>
            </a:r>
            <a:r>
              <a:rPr dirty="0" sz="2150" spc="-10">
                <a:solidFill>
                  <a:srgbClr val="4A4A45"/>
                </a:solidFill>
                <a:latin typeface="Tahoma"/>
                <a:cs typeface="Tahoma"/>
              </a:rPr>
              <a:t>deaths.</a:t>
            </a:r>
            <a:endParaRPr sz="2150">
              <a:latin typeface="Tahoma"/>
              <a:cs typeface="Tahoma"/>
            </a:endParaRPr>
          </a:p>
        </p:txBody>
      </p:sp>
      <p:grpSp>
        <p:nvGrpSpPr>
          <p:cNvPr id="9" name="object 9" descr=""/>
          <p:cNvGrpSpPr/>
          <p:nvPr/>
        </p:nvGrpSpPr>
        <p:grpSpPr>
          <a:xfrm>
            <a:off x="7850237" y="4794496"/>
            <a:ext cx="1450975" cy="638175"/>
            <a:chOff x="7850237" y="4794496"/>
            <a:chExt cx="1450975" cy="638175"/>
          </a:xfrm>
        </p:grpSpPr>
        <p:sp>
          <p:nvSpPr>
            <p:cNvPr id="10" name="object 10" descr=""/>
            <p:cNvSpPr/>
            <p:nvPr/>
          </p:nvSpPr>
          <p:spPr>
            <a:xfrm>
              <a:off x="8450014" y="5094385"/>
              <a:ext cx="850900" cy="38100"/>
            </a:xfrm>
            <a:custGeom>
              <a:avLst/>
              <a:gdLst/>
              <a:ahLst/>
              <a:cxnLst/>
              <a:rect l="l" t="t" r="r" b="b"/>
              <a:pathLst>
                <a:path w="850900" h="38100">
                  <a:moveTo>
                    <a:pt x="831532" y="38100"/>
                  </a:moveTo>
                  <a:lnTo>
                    <a:pt x="19049" y="38100"/>
                  </a:lnTo>
                  <a:lnTo>
                    <a:pt x="11653" y="36596"/>
                  </a:lnTo>
                  <a:lnTo>
                    <a:pt x="5595" y="32504"/>
                  </a:lnTo>
                  <a:lnTo>
                    <a:pt x="1503" y="26446"/>
                  </a:lnTo>
                  <a:lnTo>
                    <a:pt x="0" y="19049"/>
                  </a:lnTo>
                  <a:lnTo>
                    <a:pt x="1503" y="11653"/>
                  </a:lnTo>
                  <a:lnTo>
                    <a:pt x="5595" y="5595"/>
                  </a:lnTo>
                  <a:lnTo>
                    <a:pt x="11653" y="1503"/>
                  </a:lnTo>
                  <a:lnTo>
                    <a:pt x="19049" y="0"/>
                  </a:lnTo>
                  <a:lnTo>
                    <a:pt x="831532" y="0"/>
                  </a:lnTo>
                  <a:lnTo>
                    <a:pt x="838929" y="1503"/>
                  </a:lnTo>
                  <a:lnTo>
                    <a:pt x="844986" y="5595"/>
                  </a:lnTo>
                  <a:lnTo>
                    <a:pt x="849079" y="11653"/>
                  </a:lnTo>
                  <a:lnTo>
                    <a:pt x="850582" y="19049"/>
                  </a:lnTo>
                  <a:lnTo>
                    <a:pt x="849079" y="26446"/>
                  </a:lnTo>
                  <a:lnTo>
                    <a:pt x="844986" y="32504"/>
                  </a:lnTo>
                  <a:lnTo>
                    <a:pt x="838929" y="36596"/>
                  </a:lnTo>
                  <a:lnTo>
                    <a:pt x="831532" y="38100"/>
                  </a:lnTo>
                  <a:close/>
                </a:path>
              </a:pathLst>
            </a:custGeom>
            <a:solidFill>
              <a:srgbClr val="CBC4B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7850237" y="4794496"/>
              <a:ext cx="638175" cy="638175"/>
            </a:xfrm>
            <a:custGeom>
              <a:avLst/>
              <a:gdLst/>
              <a:ahLst/>
              <a:cxnLst/>
              <a:rect l="l" t="t" r="r" b="b"/>
              <a:pathLst>
                <a:path w="638175" h="638175">
                  <a:moveTo>
                    <a:pt x="595312" y="637794"/>
                  </a:moveTo>
                  <a:lnTo>
                    <a:pt x="42481" y="637794"/>
                  </a:lnTo>
                  <a:lnTo>
                    <a:pt x="25958" y="634505"/>
                  </a:lnTo>
                  <a:lnTo>
                    <a:pt x="12453" y="625411"/>
                  </a:lnTo>
                  <a:lnTo>
                    <a:pt x="3342" y="611889"/>
                  </a:lnTo>
                  <a:lnTo>
                    <a:pt x="0" y="595312"/>
                  </a:lnTo>
                  <a:lnTo>
                    <a:pt x="0" y="42481"/>
                  </a:lnTo>
                  <a:lnTo>
                    <a:pt x="3342" y="25958"/>
                  </a:lnTo>
                  <a:lnTo>
                    <a:pt x="12453" y="12453"/>
                  </a:lnTo>
                  <a:lnTo>
                    <a:pt x="25958" y="3342"/>
                  </a:lnTo>
                  <a:lnTo>
                    <a:pt x="42481" y="0"/>
                  </a:lnTo>
                  <a:lnTo>
                    <a:pt x="595312" y="0"/>
                  </a:lnTo>
                  <a:lnTo>
                    <a:pt x="611875" y="3342"/>
                  </a:lnTo>
                  <a:lnTo>
                    <a:pt x="625375" y="12453"/>
                  </a:lnTo>
                  <a:lnTo>
                    <a:pt x="634464" y="25958"/>
                  </a:lnTo>
                  <a:lnTo>
                    <a:pt x="637794" y="42481"/>
                  </a:lnTo>
                  <a:lnTo>
                    <a:pt x="637794" y="595312"/>
                  </a:lnTo>
                  <a:lnTo>
                    <a:pt x="634442" y="611889"/>
                  </a:lnTo>
                  <a:lnTo>
                    <a:pt x="625286" y="625411"/>
                  </a:lnTo>
                  <a:lnTo>
                    <a:pt x="611775" y="634505"/>
                  </a:lnTo>
                  <a:lnTo>
                    <a:pt x="611635" y="634505"/>
                  </a:lnTo>
                  <a:lnTo>
                    <a:pt x="595312" y="637794"/>
                  </a:lnTo>
                  <a:close/>
                </a:path>
              </a:pathLst>
            </a:custGeom>
            <a:solidFill>
              <a:srgbClr val="E4DED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 descr=""/>
          <p:cNvSpPr txBox="1"/>
          <p:nvPr/>
        </p:nvSpPr>
        <p:spPr>
          <a:xfrm>
            <a:off x="8034362" y="4818324"/>
            <a:ext cx="269875" cy="5302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3300" spc="-125" b="1">
                <a:solidFill>
                  <a:srgbClr val="4A4A45"/>
                </a:solidFill>
                <a:latin typeface="Tahoma"/>
                <a:cs typeface="Tahoma"/>
              </a:rPr>
              <a:t>2</a:t>
            </a:r>
            <a:endParaRPr sz="3300">
              <a:latin typeface="Tahoma"/>
              <a:cs typeface="Tahoma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9574063" y="4618218"/>
            <a:ext cx="5643245" cy="1219200"/>
          </a:xfrm>
          <a:prstGeom prst="rect">
            <a:avLst/>
          </a:prstGeom>
        </p:spPr>
        <p:txBody>
          <a:bodyPr wrap="square" lIns="0" tIns="2584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35"/>
              </a:spcBef>
            </a:pPr>
            <a:r>
              <a:rPr dirty="0" sz="2750" spc="-170" b="1">
                <a:solidFill>
                  <a:srgbClr val="4A4A45"/>
                </a:solidFill>
                <a:latin typeface="Tahoma"/>
                <a:cs typeface="Tahoma"/>
              </a:rPr>
              <a:t>1970</a:t>
            </a:r>
            <a:r>
              <a:rPr dirty="0" sz="2750" spc="-114" b="1">
                <a:solidFill>
                  <a:srgbClr val="4A4A45"/>
                </a:solidFill>
                <a:latin typeface="Tahoma"/>
                <a:cs typeface="Tahoma"/>
              </a:rPr>
              <a:t> </a:t>
            </a:r>
            <a:r>
              <a:rPr dirty="0" sz="2750" spc="-130" b="1">
                <a:solidFill>
                  <a:srgbClr val="4A4A45"/>
                </a:solidFill>
                <a:latin typeface="Tahoma"/>
                <a:cs typeface="Tahoma"/>
              </a:rPr>
              <a:t>US</a:t>
            </a:r>
            <a:r>
              <a:rPr dirty="0" sz="2750" spc="-114" b="1">
                <a:solidFill>
                  <a:srgbClr val="4A4A45"/>
                </a:solidFill>
                <a:latin typeface="Tahoma"/>
                <a:cs typeface="Tahoma"/>
              </a:rPr>
              <a:t> </a:t>
            </a:r>
            <a:r>
              <a:rPr dirty="0" sz="2750" spc="-175" b="1">
                <a:solidFill>
                  <a:srgbClr val="4A4A45"/>
                </a:solidFill>
                <a:latin typeface="Tahoma"/>
                <a:cs typeface="Tahoma"/>
              </a:rPr>
              <a:t>Clean</a:t>
            </a:r>
            <a:r>
              <a:rPr dirty="0" sz="2750" spc="-114" b="1">
                <a:solidFill>
                  <a:srgbClr val="4A4A45"/>
                </a:solidFill>
                <a:latin typeface="Tahoma"/>
                <a:cs typeface="Tahoma"/>
              </a:rPr>
              <a:t> </a:t>
            </a:r>
            <a:r>
              <a:rPr dirty="0" sz="2750" spc="-105" b="1">
                <a:solidFill>
                  <a:srgbClr val="4A4A45"/>
                </a:solidFill>
                <a:latin typeface="Tahoma"/>
                <a:cs typeface="Tahoma"/>
              </a:rPr>
              <a:t>Air</a:t>
            </a:r>
            <a:r>
              <a:rPr dirty="0" sz="2750" spc="-114" b="1">
                <a:solidFill>
                  <a:srgbClr val="4A4A45"/>
                </a:solidFill>
                <a:latin typeface="Tahoma"/>
                <a:cs typeface="Tahoma"/>
              </a:rPr>
              <a:t> </a:t>
            </a:r>
            <a:r>
              <a:rPr dirty="0" sz="2750" spc="-25" b="1">
                <a:solidFill>
                  <a:srgbClr val="4A4A45"/>
                </a:solidFill>
                <a:latin typeface="Tahoma"/>
                <a:cs typeface="Tahoma"/>
              </a:rPr>
              <a:t>Act</a:t>
            </a:r>
            <a:endParaRPr sz="27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575"/>
              </a:spcBef>
            </a:pPr>
            <a:r>
              <a:rPr dirty="0" sz="2150">
                <a:solidFill>
                  <a:srgbClr val="4A4A45"/>
                </a:solidFill>
                <a:latin typeface="Tahoma"/>
                <a:cs typeface="Tahoma"/>
              </a:rPr>
              <a:t>Landmark</a:t>
            </a:r>
            <a:r>
              <a:rPr dirty="0" sz="2150" spc="-100">
                <a:solidFill>
                  <a:srgbClr val="4A4A45"/>
                </a:solidFill>
                <a:latin typeface="Tahoma"/>
                <a:cs typeface="Tahoma"/>
              </a:rPr>
              <a:t> </a:t>
            </a:r>
            <a:r>
              <a:rPr dirty="0" sz="2150">
                <a:solidFill>
                  <a:srgbClr val="4A4A45"/>
                </a:solidFill>
                <a:latin typeface="Tahoma"/>
                <a:cs typeface="Tahoma"/>
              </a:rPr>
              <a:t>legislation</a:t>
            </a:r>
            <a:r>
              <a:rPr dirty="0" sz="2150" spc="-100">
                <a:solidFill>
                  <a:srgbClr val="4A4A45"/>
                </a:solidFill>
                <a:latin typeface="Tahoma"/>
                <a:cs typeface="Tahoma"/>
              </a:rPr>
              <a:t> </a:t>
            </a:r>
            <a:r>
              <a:rPr dirty="0" sz="2150" spc="60">
                <a:solidFill>
                  <a:srgbClr val="4A4A45"/>
                </a:solidFill>
                <a:latin typeface="Tahoma"/>
                <a:cs typeface="Tahoma"/>
              </a:rPr>
              <a:t>to</a:t>
            </a:r>
            <a:r>
              <a:rPr dirty="0" sz="2150" spc="-100">
                <a:solidFill>
                  <a:srgbClr val="4A4A45"/>
                </a:solidFill>
                <a:latin typeface="Tahoma"/>
                <a:cs typeface="Tahoma"/>
              </a:rPr>
              <a:t> </a:t>
            </a:r>
            <a:r>
              <a:rPr dirty="0" sz="2150">
                <a:solidFill>
                  <a:srgbClr val="4A4A45"/>
                </a:solidFill>
                <a:latin typeface="Tahoma"/>
                <a:cs typeface="Tahoma"/>
              </a:rPr>
              <a:t>regulate</a:t>
            </a:r>
            <a:r>
              <a:rPr dirty="0" sz="2150" spc="-100">
                <a:solidFill>
                  <a:srgbClr val="4A4A45"/>
                </a:solidFill>
                <a:latin typeface="Tahoma"/>
                <a:cs typeface="Tahoma"/>
              </a:rPr>
              <a:t> </a:t>
            </a:r>
            <a:r>
              <a:rPr dirty="0" sz="2150">
                <a:solidFill>
                  <a:srgbClr val="4A4A45"/>
                </a:solidFill>
                <a:latin typeface="Tahoma"/>
                <a:cs typeface="Tahoma"/>
              </a:rPr>
              <a:t>air</a:t>
            </a:r>
            <a:r>
              <a:rPr dirty="0" sz="2150" spc="-95">
                <a:solidFill>
                  <a:srgbClr val="4A4A45"/>
                </a:solidFill>
                <a:latin typeface="Tahoma"/>
                <a:cs typeface="Tahoma"/>
              </a:rPr>
              <a:t> </a:t>
            </a:r>
            <a:r>
              <a:rPr dirty="0" sz="2150" spc="-10">
                <a:solidFill>
                  <a:srgbClr val="4A4A45"/>
                </a:solidFill>
                <a:latin typeface="Tahoma"/>
                <a:cs typeface="Tahoma"/>
              </a:rPr>
              <a:t>pollutants.</a:t>
            </a:r>
            <a:endParaRPr sz="2150">
              <a:latin typeface="Tahoma"/>
              <a:cs typeface="Tahoma"/>
            </a:endParaRPr>
          </a:p>
        </p:txBody>
      </p:sp>
      <p:grpSp>
        <p:nvGrpSpPr>
          <p:cNvPr id="14" name="object 14" descr=""/>
          <p:cNvGrpSpPr/>
          <p:nvPr/>
        </p:nvGrpSpPr>
        <p:grpSpPr>
          <a:xfrm>
            <a:off x="7850237" y="6525517"/>
            <a:ext cx="1450975" cy="638175"/>
            <a:chOff x="7850237" y="6525517"/>
            <a:chExt cx="1450975" cy="638175"/>
          </a:xfrm>
        </p:grpSpPr>
        <p:sp>
          <p:nvSpPr>
            <p:cNvPr id="15" name="object 15" descr=""/>
            <p:cNvSpPr/>
            <p:nvPr/>
          </p:nvSpPr>
          <p:spPr>
            <a:xfrm>
              <a:off x="8450014" y="6825406"/>
              <a:ext cx="850900" cy="38100"/>
            </a:xfrm>
            <a:custGeom>
              <a:avLst/>
              <a:gdLst/>
              <a:ahLst/>
              <a:cxnLst/>
              <a:rect l="l" t="t" r="r" b="b"/>
              <a:pathLst>
                <a:path w="850900" h="38100">
                  <a:moveTo>
                    <a:pt x="831532" y="38099"/>
                  </a:moveTo>
                  <a:lnTo>
                    <a:pt x="19049" y="38099"/>
                  </a:lnTo>
                  <a:lnTo>
                    <a:pt x="11653" y="36596"/>
                  </a:lnTo>
                  <a:lnTo>
                    <a:pt x="5595" y="32504"/>
                  </a:lnTo>
                  <a:lnTo>
                    <a:pt x="1503" y="26446"/>
                  </a:lnTo>
                  <a:lnTo>
                    <a:pt x="0" y="19049"/>
                  </a:lnTo>
                  <a:lnTo>
                    <a:pt x="1503" y="11653"/>
                  </a:lnTo>
                  <a:lnTo>
                    <a:pt x="5595" y="5595"/>
                  </a:lnTo>
                  <a:lnTo>
                    <a:pt x="11653" y="1503"/>
                  </a:lnTo>
                  <a:lnTo>
                    <a:pt x="19049" y="0"/>
                  </a:lnTo>
                  <a:lnTo>
                    <a:pt x="831532" y="0"/>
                  </a:lnTo>
                  <a:lnTo>
                    <a:pt x="838929" y="1503"/>
                  </a:lnTo>
                  <a:lnTo>
                    <a:pt x="844986" y="5595"/>
                  </a:lnTo>
                  <a:lnTo>
                    <a:pt x="849079" y="11653"/>
                  </a:lnTo>
                  <a:lnTo>
                    <a:pt x="850582" y="19049"/>
                  </a:lnTo>
                  <a:lnTo>
                    <a:pt x="849079" y="26446"/>
                  </a:lnTo>
                  <a:lnTo>
                    <a:pt x="844986" y="32504"/>
                  </a:lnTo>
                  <a:lnTo>
                    <a:pt x="838929" y="36596"/>
                  </a:lnTo>
                  <a:lnTo>
                    <a:pt x="831532" y="38099"/>
                  </a:lnTo>
                  <a:close/>
                </a:path>
              </a:pathLst>
            </a:custGeom>
            <a:solidFill>
              <a:srgbClr val="CBC4B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7850237" y="6525517"/>
              <a:ext cx="638175" cy="638175"/>
            </a:xfrm>
            <a:custGeom>
              <a:avLst/>
              <a:gdLst/>
              <a:ahLst/>
              <a:cxnLst/>
              <a:rect l="l" t="t" r="r" b="b"/>
              <a:pathLst>
                <a:path w="638175" h="638175">
                  <a:moveTo>
                    <a:pt x="595312" y="637794"/>
                  </a:moveTo>
                  <a:lnTo>
                    <a:pt x="42481" y="637794"/>
                  </a:lnTo>
                  <a:lnTo>
                    <a:pt x="25958" y="634505"/>
                  </a:lnTo>
                  <a:lnTo>
                    <a:pt x="12453" y="625411"/>
                  </a:lnTo>
                  <a:lnTo>
                    <a:pt x="3342" y="611889"/>
                  </a:lnTo>
                  <a:lnTo>
                    <a:pt x="0" y="595312"/>
                  </a:lnTo>
                  <a:lnTo>
                    <a:pt x="0" y="42481"/>
                  </a:lnTo>
                  <a:lnTo>
                    <a:pt x="3342" y="25958"/>
                  </a:lnTo>
                  <a:lnTo>
                    <a:pt x="12453" y="12453"/>
                  </a:lnTo>
                  <a:lnTo>
                    <a:pt x="25958" y="3342"/>
                  </a:lnTo>
                  <a:lnTo>
                    <a:pt x="42481" y="0"/>
                  </a:lnTo>
                  <a:lnTo>
                    <a:pt x="595312" y="0"/>
                  </a:lnTo>
                  <a:lnTo>
                    <a:pt x="611875" y="3342"/>
                  </a:lnTo>
                  <a:lnTo>
                    <a:pt x="625375" y="12453"/>
                  </a:lnTo>
                  <a:lnTo>
                    <a:pt x="634464" y="25958"/>
                  </a:lnTo>
                  <a:lnTo>
                    <a:pt x="637794" y="42481"/>
                  </a:lnTo>
                  <a:lnTo>
                    <a:pt x="637794" y="595312"/>
                  </a:lnTo>
                  <a:lnTo>
                    <a:pt x="634442" y="611889"/>
                  </a:lnTo>
                  <a:lnTo>
                    <a:pt x="625286" y="625411"/>
                  </a:lnTo>
                  <a:lnTo>
                    <a:pt x="611775" y="634505"/>
                  </a:lnTo>
                  <a:lnTo>
                    <a:pt x="611635" y="634505"/>
                  </a:lnTo>
                  <a:lnTo>
                    <a:pt x="595312" y="637794"/>
                  </a:lnTo>
                  <a:close/>
                </a:path>
              </a:pathLst>
            </a:custGeom>
            <a:solidFill>
              <a:srgbClr val="E4DED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 descr=""/>
          <p:cNvSpPr txBox="1"/>
          <p:nvPr/>
        </p:nvSpPr>
        <p:spPr>
          <a:xfrm>
            <a:off x="8034362" y="6549345"/>
            <a:ext cx="269875" cy="5302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3300" spc="-125" b="1">
                <a:solidFill>
                  <a:srgbClr val="4A4A45"/>
                </a:solidFill>
                <a:latin typeface="Tahoma"/>
                <a:cs typeface="Tahoma"/>
              </a:rPr>
              <a:t>3</a:t>
            </a:r>
            <a:endParaRPr sz="3300">
              <a:latin typeface="Tahoma"/>
              <a:cs typeface="Tahoma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9574063" y="6349238"/>
            <a:ext cx="6915784" cy="1219200"/>
          </a:xfrm>
          <a:prstGeom prst="rect">
            <a:avLst/>
          </a:prstGeom>
        </p:spPr>
        <p:txBody>
          <a:bodyPr wrap="square" lIns="0" tIns="2584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35"/>
              </a:spcBef>
            </a:pPr>
            <a:r>
              <a:rPr dirty="0" sz="2750" spc="-170" b="1">
                <a:solidFill>
                  <a:srgbClr val="4A4A45"/>
                </a:solidFill>
                <a:latin typeface="Tahoma"/>
                <a:cs typeface="Tahoma"/>
              </a:rPr>
              <a:t>2024</a:t>
            </a:r>
            <a:r>
              <a:rPr dirty="0" sz="2750" spc="-114" b="1">
                <a:solidFill>
                  <a:srgbClr val="4A4A45"/>
                </a:solidFill>
                <a:latin typeface="Tahoma"/>
                <a:cs typeface="Tahoma"/>
              </a:rPr>
              <a:t> </a:t>
            </a:r>
            <a:r>
              <a:rPr dirty="0" sz="2750" spc="-75" b="1">
                <a:solidFill>
                  <a:srgbClr val="4A4A45"/>
                </a:solidFill>
                <a:latin typeface="Tahoma"/>
                <a:cs typeface="Tahoma"/>
              </a:rPr>
              <a:t>UNEP</a:t>
            </a:r>
            <a:r>
              <a:rPr dirty="0" sz="2750" spc="-114" b="1">
                <a:solidFill>
                  <a:srgbClr val="4A4A45"/>
                </a:solidFill>
                <a:latin typeface="Tahoma"/>
                <a:cs typeface="Tahoma"/>
              </a:rPr>
              <a:t> </a:t>
            </a:r>
            <a:r>
              <a:rPr dirty="0" sz="2750" spc="-20" b="1">
                <a:solidFill>
                  <a:srgbClr val="4A4A45"/>
                </a:solidFill>
                <a:latin typeface="Tahoma"/>
                <a:cs typeface="Tahoma"/>
              </a:rPr>
              <a:t>Call</a:t>
            </a:r>
            <a:endParaRPr sz="27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575"/>
              </a:spcBef>
            </a:pPr>
            <a:r>
              <a:rPr dirty="0" sz="2150">
                <a:solidFill>
                  <a:srgbClr val="4A4A45"/>
                </a:solidFill>
                <a:latin typeface="Tahoma"/>
                <a:cs typeface="Tahoma"/>
              </a:rPr>
              <a:t>Global</a:t>
            </a:r>
            <a:r>
              <a:rPr dirty="0" sz="2150" spc="-5">
                <a:solidFill>
                  <a:srgbClr val="4A4A45"/>
                </a:solidFill>
                <a:latin typeface="Tahoma"/>
                <a:cs typeface="Tahoma"/>
              </a:rPr>
              <a:t> </a:t>
            </a:r>
            <a:r>
              <a:rPr dirty="0" sz="2150">
                <a:solidFill>
                  <a:srgbClr val="4A4A45"/>
                </a:solidFill>
                <a:latin typeface="Tahoma"/>
                <a:cs typeface="Tahoma"/>
              </a:rPr>
              <a:t>push </a:t>
            </a:r>
            <a:r>
              <a:rPr dirty="0" sz="2150" spc="50">
                <a:solidFill>
                  <a:srgbClr val="4A4A45"/>
                </a:solidFill>
                <a:latin typeface="Tahoma"/>
                <a:cs typeface="Tahoma"/>
              </a:rPr>
              <a:t>for</a:t>
            </a:r>
            <a:r>
              <a:rPr dirty="0" sz="2150">
                <a:solidFill>
                  <a:srgbClr val="4A4A45"/>
                </a:solidFill>
                <a:latin typeface="Tahoma"/>
                <a:cs typeface="Tahoma"/>
              </a:rPr>
              <a:t> citizen sensor deployment in</a:t>
            </a:r>
            <a:r>
              <a:rPr dirty="0" sz="2150" spc="-5">
                <a:solidFill>
                  <a:srgbClr val="4A4A45"/>
                </a:solidFill>
                <a:latin typeface="Tahoma"/>
                <a:cs typeface="Tahoma"/>
              </a:rPr>
              <a:t> </a:t>
            </a:r>
            <a:r>
              <a:rPr dirty="0" sz="2150" spc="-10">
                <a:solidFill>
                  <a:srgbClr val="4A4A45"/>
                </a:solidFill>
                <a:latin typeface="Tahoma"/>
                <a:cs typeface="Tahoma"/>
              </a:rPr>
              <a:t>monitoring.</a:t>
            </a:r>
            <a:endParaRPr sz="2150">
              <a:latin typeface="Tahoma"/>
              <a:cs typeface="Tahoma"/>
            </a:endParaRPr>
          </a:p>
        </p:txBody>
      </p:sp>
      <p:grpSp>
        <p:nvGrpSpPr>
          <p:cNvPr id="19" name="object 19" descr=""/>
          <p:cNvGrpSpPr/>
          <p:nvPr/>
        </p:nvGrpSpPr>
        <p:grpSpPr>
          <a:xfrm>
            <a:off x="7850237" y="8256536"/>
            <a:ext cx="1450975" cy="638175"/>
            <a:chOff x="7850237" y="8256536"/>
            <a:chExt cx="1450975" cy="638175"/>
          </a:xfrm>
        </p:grpSpPr>
        <p:sp>
          <p:nvSpPr>
            <p:cNvPr id="20" name="object 20" descr=""/>
            <p:cNvSpPr/>
            <p:nvPr/>
          </p:nvSpPr>
          <p:spPr>
            <a:xfrm>
              <a:off x="8450014" y="8556425"/>
              <a:ext cx="850900" cy="38100"/>
            </a:xfrm>
            <a:custGeom>
              <a:avLst/>
              <a:gdLst/>
              <a:ahLst/>
              <a:cxnLst/>
              <a:rect l="l" t="t" r="r" b="b"/>
              <a:pathLst>
                <a:path w="850900" h="38100">
                  <a:moveTo>
                    <a:pt x="831532" y="38099"/>
                  </a:moveTo>
                  <a:lnTo>
                    <a:pt x="19049" y="38099"/>
                  </a:lnTo>
                  <a:lnTo>
                    <a:pt x="11653" y="36596"/>
                  </a:lnTo>
                  <a:lnTo>
                    <a:pt x="5595" y="32504"/>
                  </a:lnTo>
                  <a:lnTo>
                    <a:pt x="1503" y="26446"/>
                  </a:lnTo>
                  <a:lnTo>
                    <a:pt x="0" y="19049"/>
                  </a:lnTo>
                  <a:lnTo>
                    <a:pt x="1503" y="11653"/>
                  </a:lnTo>
                  <a:lnTo>
                    <a:pt x="5595" y="5595"/>
                  </a:lnTo>
                  <a:lnTo>
                    <a:pt x="11653" y="1503"/>
                  </a:lnTo>
                  <a:lnTo>
                    <a:pt x="19049" y="0"/>
                  </a:lnTo>
                  <a:lnTo>
                    <a:pt x="831532" y="0"/>
                  </a:lnTo>
                  <a:lnTo>
                    <a:pt x="838929" y="1503"/>
                  </a:lnTo>
                  <a:lnTo>
                    <a:pt x="844986" y="5595"/>
                  </a:lnTo>
                  <a:lnTo>
                    <a:pt x="849079" y="11653"/>
                  </a:lnTo>
                  <a:lnTo>
                    <a:pt x="850582" y="19049"/>
                  </a:lnTo>
                  <a:lnTo>
                    <a:pt x="849079" y="26446"/>
                  </a:lnTo>
                  <a:lnTo>
                    <a:pt x="844986" y="32504"/>
                  </a:lnTo>
                  <a:lnTo>
                    <a:pt x="838929" y="36596"/>
                  </a:lnTo>
                  <a:lnTo>
                    <a:pt x="831532" y="38099"/>
                  </a:lnTo>
                  <a:close/>
                </a:path>
              </a:pathLst>
            </a:custGeom>
            <a:solidFill>
              <a:srgbClr val="CBC4B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7850237" y="8256536"/>
              <a:ext cx="638175" cy="638175"/>
            </a:xfrm>
            <a:custGeom>
              <a:avLst/>
              <a:gdLst/>
              <a:ahLst/>
              <a:cxnLst/>
              <a:rect l="l" t="t" r="r" b="b"/>
              <a:pathLst>
                <a:path w="638175" h="638175">
                  <a:moveTo>
                    <a:pt x="595312" y="637794"/>
                  </a:moveTo>
                  <a:lnTo>
                    <a:pt x="42481" y="637794"/>
                  </a:lnTo>
                  <a:lnTo>
                    <a:pt x="25958" y="634505"/>
                  </a:lnTo>
                  <a:lnTo>
                    <a:pt x="12453" y="625411"/>
                  </a:lnTo>
                  <a:lnTo>
                    <a:pt x="3342" y="611889"/>
                  </a:lnTo>
                  <a:lnTo>
                    <a:pt x="0" y="595312"/>
                  </a:lnTo>
                  <a:lnTo>
                    <a:pt x="0" y="42481"/>
                  </a:lnTo>
                  <a:lnTo>
                    <a:pt x="3342" y="25958"/>
                  </a:lnTo>
                  <a:lnTo>
                    <a:pt x="12453" y="12453"/>
                  </a:lnTo>
                  <a:lnTo>
                    <a:pt x="25958" y="3342"/>
                  </a:lnTo>
                  <a:lnTo>
                    <a:pt x="42481" y="0"/>
                  </a:lnTo>
                  <a:lnTo>
                    <a:pt x="595312" y="0"/>
                  </a:lnTo>
                  <a:lnTo>
                    <a:pt x="611875" y="3342"/>
                  </a:lnTo>
                  <a:lnTo>
                    <a:pt x="625375" y="12453"/>
                  </a:lnTo>
                  <a:lnTo>
                    <a:pt x="634464" y="25958"/>
                  </a:lnTo>
                  <a:lnTo>
                    <a:pt x="637794" y="42481"/>
                  </a:lnTo>
                  <a:lnTo>
                    <a:pt x="637794" y="595312"/>
                  </a:lnTo>
                  <a:lnTo>
                    <a:pt x="634442" y="611889"/>
                  </a:lnTo>
                  <a:lnTo>
                    <a:pt x="625286" y="625411"/>
                  </a:lnTo>
                  <a:lnTo>
                    <a:pt x="611775" y="634505"/>
                  </a:lnTo>
                  <a:lnTo>
                    <a:pt x="611635" y="634505"/>
                  </a:lnTo>
                  <a:lnTo>
                    <a:pt x="595312" y="637794"/>
                  </a:lnTo>
                  <a:close/>
                </a:path>
              </a:pathLst>
            </a:custGeom>
            <a:solidFill>
              <a:srgbClr val="E4DED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 descr=""/>
          <p:cNvSpPr txBox="1"/>
          <p:nvPr/>
        </p:nvSpPr>
        <p:spPr>
          <a:xfrm>
            <a:off x="8034362" y="8280365"/>
            <a:ext cx="269875" cy="5302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3300" spc="-125" b="1">
                <a:solidFill>
                  <a:srgbClr val="4A4A45"/>
                </a:solidFill>
                <a:latin typeface="Tahoma"/>
                <a:cs typeface="Tahoma"/>
              </a:rPr>
              <a:t>4</a:t>
            </a:r>
            <a:endParaRPr sz="3300">
              <a:latin typeface="Tahoma"/>
              <a:cs typeface="Tahoma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9574063" y="8080259"/>
            <a:ext cx="7514590" cy="1219200"/>
          </a:xfrm>
          <a:prstGeom prst="rect">
            <a:avLst/>
          </a:prstGeom>
        </p:spPr>
        <p:txBody>
          <a:bodyPr wrap="square" lIns="0" tIns="2584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35"/>
              </a:spcBef>
            </a:pPr>
            <a:r>
              <a:rPr dirty="0" sz="2750" spc="-165" b="1">
                <a:solidFill>
                  <a:srgbClr val="4A4A45"/>
                </a:solidFill>
                <a:latin typeface="Tahoma"/>
                <a:cs typeface="Tahoma"/>
              </a:rPr>
              <a:t>Current</a:t>
            </a:r>
            <a:r>
              <a:rPr dirty="0" sz="2750" spc="-95" b="1">
                <a:solidFill>
                  <a:srgbClr val="4A4A45"/>
                </a:solidFill>
                <a:latin typeface="Tahoma"/>
                <a:cs typeface="Tahoma"/>
              </a:rPr>
              <a:t> </a:t>
            </a:r>
            <a:r>
              <a:rPr dirty="0" sz="2750" spc="-10" b="1">
                <a:solidFill>
                  <a:srgbClr val="4A4A45"/>
                </a:solidFill>
                <a:latin typeface="Tahoma"/>
                <a:cs typeface="Tahoma"/>
              </a:rPr>
              <a:t>Trends</a:t>
            </a:r>
            <a:endParaRPr sz="27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575"/>
              </a:spcBef>
            </a:pPr>
            <a:r>
              <a:rPr dirty="0" sz="2150" spc="-70">
                <a:solidFill>
                  <a:srgbClr val="4A4A45"/>
                </a:solidFill>
                <a:latin typeface="Tahoma"/>
                <a:cs typeface="Tahoma"/>
              </a:rPr>
              <a:t>IoT,</a:t>
            </a:r>
            <a:r>
              <a:rPr dirty="0" sz="2150" spc="-60">
                <a:solidFill>
                  <a:srgbClr val="4A4A45"/>
                </a:solidFill>
                <a:latin typeface="Tahoma"/>
                <a:cs typeface="Tahoma"/>
              </a:rPr>
              <a:t> </a:t>
            </a:r>
            <a:r>
              <a:rPr dirty="0" sz="2150">
                <a:solidFill>
                  <a:srgbClr val="4A4A45"/>
                </a:solidFill>
                <a:latin typeface="Tahoma"/>
                <a:cs typeface="Tahoma"/>
              </a:rPr>
              <a:t>machine</a:t>
            </a:r>
            <a:r>
              <a:rPr dirty="0" sz="2150" spc="-60">
                <a:solidFill>
                  <a:srgbClr val="4A4A45"/>
                </a:solidFill>
                <a:latin typeface="Tahoma"/>
                <a:cs typeface="Tahoma"/>
              </a:rPr>
              <a:t> </a:t>
            </a:r>
            <a:r>
              <a:rPr dirty="0" sz="2150" spc="-25">
                <a:solidFill>
                  <a:srgbClr val="4A4A45"/>
                </a:solidFill>
                <a:latin typeface="Tahoma"/>
                <a:cs typeface="Tahoma"/>
              </a:rPr>
              <a:t>learning,</a:t>
            </a:r>
            <a:r>
              <a:rPr dirty="0" sz="2150" spc="-60">
                <a:solidFill>
                  <a:srgbClr val="4A4A45"/>
                </a:solidFill>
                <a:latin typeface="Tahoma"/>
                <a:cs typeface="Tahoma"/>
              </a:rPr>
              <a:t> </a:t>
            </a:r>
            <a:r>
              <a:rPr dirty="0" sz="2150">
                <a:solidFill>
                  <a:srgbClr val="4A4A45"/>
                </a:solidFill>
                <a:latin typeface="Tahoma"/>
                <a:cs typeface="Tahoma"/>
              </a:rPr>
              <a:t>and</a:t>
            </a:r>
            <a:r>
              <a:rPr dirty="0" sz="2150" spc="-60">
                <a:solidFill>
                  <a:srgbClr val="4A4A45"/>
                </a:solidFill>
                <a:latin typeface="Tahoma"/>
                <a:cs typeface="Tahoma"/>
              </a:rPr>
              <a:t> </a:t>
            </a:r>
            <a:r>
              <a:rPr dirty="0" sz="2150">
                <a:solidFill>
                  <a:srgbClr val="4A4A45"/>
                </a:solidFill>
                <a:latin typeface="Tahoma"/>
                <a:cs typeface="Tahoma"/>
              </a:rPr>
              <a:t>citizen</a:t>
            </a:r>
            <a:r>
              <a:rPr dirty="0" sz="2150" spc="-55">
                <a:solidFill>
                  <a:srgbClr val="4A4A45"/>
                </a:solidFill>
                <a:latin typeface="Tahoma"/>
                <a:cs typeface="Tahoma"/>
              </a:rPr>
              <a:t> </a:t>
            </a:r>
            <a:r>
              <a:rPr dirty="0" sz="2150" spc="-10">
                <a:solidFill>
                  <a:srgbClr val="4A4A45"/>
                </a:solidFill>
                <a:latin typeface="Tahoma"/>
                <a:cs typeface="Tahoma"/>
              </a:rPr>
              <a:t>engagement</a:t>
            </a:r>
            <a:r>
              <a:rPr dirty="0" sz="2150" spc="-60">
                <a:solidFill>
                  <a:srgbClr val="4A4A45"/>
                </a:solidFill>
                <a:latin typeface="Tahoma"/>
                <a:cs typeface="Tahoma"/>
              </a:rPr>
              <a:t> </a:t>
            </a:r>
            <a:r>
              <a:rPr dirty="0" sz="2150">
                <a:solidFill>
                  <a:srgbClr val="4A4A45"/>
                </a:solidFill>
                <a:latin typeface="Tahoma"/>
                <a:cs typeface="Tahoma"/>
              </a:rPr>
              <a:t>drive</a:t>
            </a:r>
            <a:r>
              <a:rPr dirty="0" sz="2150" spc="-60">
                <a:solidFill>
                  <a:srgbClr val="4A4A45"/>
                </a:solidFill>
                <a:latin typeface="Tahoma"/>
                <a:cs typeface="Tahoma"/>
              </a:rPr>
              <a:t> </a:t>
            </a:r>
            <a:r>
              <a:rPr dirty="0" sz="2150" spc="-10">
                <a:solidFill>
                  <a:srgbClr val="4A4A45"/>
                </a:solidFill>
                <a:latin typeface="Tahoma"/>
                <a:cs typeface="Tahoma"/>
              </a:rPr>
              <a:t>progress.</a:t>
            </a:r>
            <a:endParaRPr sz="21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11430000" y="0"/>
            <a:ext cx="6858000" cy="10287000"/>
            <a:chOff x="11430000" y="0"/>
            <a:chExt cx="6858000" cy="10287000"/>
          </a:xfrm>
        </p:grpSpPr>
        <p:pic>
          <p:nvPicPr>
            <p:cNvPr id="3" name="object 3">
              <a:hlinkClick r:id="rId2"/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049019" y="9686925"/>
              <a:ext cx="2152649" cy="51434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430000" y="0"/>
              <a:ext cx="6857999" cy="10286999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79537" y="1313621"/>
            <a:ext cx="8536305" cy="1749425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ts val="6900"/>
              </a:lnSpc>
            </a:pPr>
            <a:r>
              <a:rPr dirty="0" spc="-245">
                <a:solidFill>
                  <a:srgbClr val="282824"/>
                </a:solidFill>
                <a:latin typeface="Tahoma"/>
                <a:cs typeface="Tahoma"/>
              </a:rPr>
              <a:t>Key</a:t>
            </a:r>
            <a:r>
              <a:rPr dirty="0" spc="-250">
                <a:solidFill>
                  <a:srgbClr val="282824"/>
                </a:solidFill>
                <a:latin typeface="Tahoma"/>
                <a:cs typeface="Tahoma"/>
              </a:rPr>
              <a:t> </a:t>
            </a:r>
            <a:r>
              <a:rPr dirty="0" spc="-409">
                <a:solidFill>
                  <a:srgbClr val="282824"/>
                </a:solidFill>
                <a:latin typeface="Tahoma"/>
                <a:cs typeface="Tahoma"/>
              </a:rPr>
              <a:t>Takeaways</a:t>
            </a:r>
            <a:r>
              <a:rPr dirty="0" spc="-250">
                <a:solidFill>
                  <a:srgbClr val="282824"/>
                </a:solidFill>
                <a:latin typeface="Tahoma"/>
                <a:cs typeface="Tahoma"/>
              </a:rPr>
              <a:t> </a:t>
            </a:r>
            <a:r>
              <a:rPr dirty="0" spc="-440">
                <a:solidFill>
                  <a:srgbClr val="282824"/>
                </a:solidFill>
                <a:latin typeface="Tahoma"/>
                <a:cs typeface="Tahoma"/>
              </a:rPr>
              <a:t>and</a:t>
            </a:r>
            <a:r>
              <a:rPr dirty="0" spc="-250">
                <a:solidFill>
                  <a:srgbClr val="282824"/>
                </a:solidFill>
                <a:latin typeface="Tahoma"/>
                <a:cs typeface="Tahoma"/>
              </a:rPr>
              <a:t> </a:t>
            </a:r>
            <a:r>
              <a:rPr dirty="0" spc="-330">
                <a:solidFill>
                  <a:srgbClr val="282824"/>
                </a:solidFill>
                <a:latin typeface="Tahoma"/>
                <a:cs typeface="Tahoma"/>
              </a:rPr>
              <a:t>Future </a:t>
            </a:r>
            <a:r>
              <a:rPr dirty="0" spc="-300">
                <a:solidFill>
                  <a:srgbClr val="282824"/>
                </a:solidFill>
                <a:latin typeface="Tahoma"/>
                <a:cs typeface="Tahoma"/>
              </a:rPr>
              <a:t>Directions</a:t>
            </a:r>
          </a:p>
        </p:txBody>
      </p:sp>
      <p:sp>
        <p:nvSpPr>
          <p:cNvPr id="6" name="object 6" descr=""/>
          <p:cNvSpPr/>
          <p:nvPr/>
        </p:nvSpPr>
        <p:spPr>
          <a:xfrm>
            <a:off x="992237" y="3541662"/>
            <a:ext cx="212725" cy="1066800"/>
          </a:xfrm>
          <a:custGeom>
            <a:avLst/>
            <a:gdLst/>
            <a:ahLst/>
            <a:cxnLst/>
            <a:rect l="l" t="t" r="r" b="b"/>
            <a:pathLst>
              <a:path w="212725" h="1066800">
                <a:moveTo>
                  <a:pt x="170021" y="1066704"/>
                </a:moveTo>
                <a:lnTo>
                  <a:pt x="42576" y="1066704"/>
                </a:lnTo>
                <a:lnTo>
                  <a:pt x="25998" y="1063360"/>
                </a:lnTo>
                <a:lnTo>
                  <a:pt x="12465" y="1054238"/>
                </a:lnTo>
                <a:lnTo>
                  <a:pt x="3344" y="1040705"/>
                </a:lnTo>
                <a:lnTo>
                  <a:pt x="0" y="1024127"/>
                </a:lnTo>
                <a:lnTo>
                  <a:pt x="0" y="42576"/>
                </a:lnTo>
                <a:lnTo>
                  <a:pt x="3344" y="25998"/>
                </a:lnTo>
                <a:lnTo>
                  <a:pt x="12465" y="12465"/>
                </a:lnTo>
                <a:lnTo>
                  <a:pt x="25998" y="3344"/>
                </a:lnTo>
                <a:lnTo>
                  <a:pt x="42576" y="0"/>
                </a:lnTo>
                <a:lnTo>
                  <a:pt x="170021" y="0"/>
                </a:lnTo>
                <a:lnTo>
                  <a:pt x="186599" y="3344"/>
                </a:lnTo>
                <a:lnTo>
                  <a:pt x="200132" y="12465"/>
                </a:lnTo>
                <a:lnTo>
                  <a:pt x="209253" y="25998"/>
                </a:lnTo>
                <a:lnTo>
                  <a:pt x="212597" y="42576"/>
                </a:lnTo>
                <a:lnTo>
                  <a:pt x="212597" y="1024127"/>
                </a:lnTo>
                <a:lnTo>
                  <a:pt x="209253" y="1040705"/>
                </a:lnTo>
                <a:lnTo>
                  <a:pt x="200132" y="1054238"/>
                </a:lnTo>
                <a:lnTo>
                  <a:pt x="186599" y="1063360"/>
                </a:lnTo>
                <a:lnTo>
                  <a:pt x="170021" y="1066704"/>
                </a:lnTo>
                <a:close/>
              </a:path>
            </a:pathLst>
          </a:custGeom>
          <a:solidFill>
            <a:srgbClr val="E4DED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1417438" y="4891830"/>
            <a:ext cx="212725" cy="1066800"/>
          </a:xfrm>
          <a:custGeom>
            <a:avLst/>
            <a:gdLst/>
            <a:ahLst/>
            <a:cxnLst/>
            <a:rect l="l" t="t" r="r" b="b"/>
            <a:pathLst>
              <a:path w="212725" h="1066800">
                <a:moveTo>
                  <a:pt x="170021" y="1066704"/>
                </a:moveTo>
                <a:lnTo>
                  <a:pt x="42576" y="1066704"/>
                </a:lnTo>
                <a:lnTo>
                  <a:pt x="25998" y="1063360"/>
                </a:lnTo>
                <a:lnTo>
                  <a:pt x="12465" y="1054238"/>
                </a:lnTo>
                <a:lnTo>
                  <a:pt x="3344" y="1040705"/>
                </a:lnTo>
                <a:lnTo>
                  <a:pt x="0" y="1024127"/>
                </a:lnTo>
                <a:lnTo>
                  <a:pt x="0" y="42576"/>
                </a:lnTo>
                <a:lnTo>
                  <a:pt x="3344" y="25998"/>
                </a:lnTo>
                <a:lnTo>
                  <a:pt x="12465" y="12465"/>
                </a:lnTo>
                <a:lnTo>
                  <a:pt x="25998" y="3344"/>
                </a:lnTo>
                <a:lnTo>
                  <a:pt x="42576" y="0"/>
                </a:lnTo>
                <a:lnTo>
                  <a:pt x="170021" y="0"/>
                </a:lnTo>
                <a:lnTo>
                  <a:pt x="186599" y="3344"/>
                </a:lnTo>
                <a:lnTo>
                  <a:pt x="200132" y="12465"/>
                </a:lnTo>
                <a:lnTo>
                  <a:pt x="209253" y="25998"/>
                </a:lnTo>
                <a:lnTo>
                  <a:pt x="212597" y="42576"/>
                </a:lnTo>
                <a:lnTo>
                  <a:pt x="212597" y="1024127"/>
                </a:lnTo>
                <a:lnTo>
                  <a:pt x="209253" y="1040705"/>
                </a:lnTo>
                <a:lnTo>
                  <a:pt x="200132" y="1054238"/>
                </a:lnTo>
                <a:lnTo>
                  <a:pt x="186599" y="1063360"/>
                </a:lnTo>
                <a:lnTo>
                  <a:pt x="170021" y="1066704"/>
                </a:lnTo>
                <a:close/>
              </a:path>
            </a:pathLst>
          </a:custGeom>
          <a:solidFill>
            <a:srgbClr val="E4DED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1842790" y="6241999"/>
            <a:ext cx="212725" cy="1066800"/>
          </a:xfrm>
          <a:custGeom>
            <a:avLst/>
            <a:gdLst/>
            <a:ahLst/>
            <a:cxnLst/>
            <a:rect l="l" t="t" r="r" b="b"/>
            <a:pathLst>
              <a:path w="212725" h="1066800">
                <a:moveTo>
                  <a:pt x="170021" y="1066704"/>
                </a:moveTo>
                <a:lnTo>
                  <a:pt x="42576" y="1066704"/>
                </a:lnTo>
                <a:lnTo>
                  <a:pt x="25998" y="1063360"/>
                </a:lnTo>
                <a:lnTo>
                  <a:pt x="12465" y="1054238"/>
                </a:lnTo>
                <a:lnTo>
                  <a:pt x="3344" y="1040705"/>
                </a:lnTo>
                <a:lnTo>
                  <a:pt x="0" y="1024127"/>
                </a:lnTo>
                <a:lnTo>
                  <a:pt x="0" y="42576"/>
                </a:lnTo>
                <a:lnTo>
                  <a:pt x="3344" y="25998"/>
                </a:lnTo>
                <a:lnTo>
                  <a:pt x="12465" y="12465"/>
                </a:lnTo>
                <a:lnTo>
                  <a:pt x="25998" y="3344"/>
                </a:lnTo>
                <a:lnTo>
                  <a:pt x="42576" y="0"/>
                </a:lnTo>
                <a:lnTo>
                  <a:pt x="170021" y="0"/>
                </a:lnTo>
                <a:lnTo>
                  <a:pt x="186599" y="3344"/>
                </a:lnTo>
                <a:lnTo>
                  <a:pt x="200132" y="12465"/>
                </a:lnTo>
                <a:lnTo>
                  <a:pt x="209253" y="25998"/>
                </a:lnTo>
                <a:lnTo>
                  <a:pt x="212597" y="42576"/>
                </a:lnTo>
                <a:lnTo>
                  <a:pt x="212597" y="1024127"/>
                </a:lnTo>
                <a:lnTo>
                  <a:pt x="209253" y="1040705"/>
                </a:lnTo>
                <a:lnTo>
                  <a:pt x="200132" y="1054238"/>
                </a:lnTo>
                <a:lnTo>
                  <a:pt x="186599" y="1063360"/>
                </a:lnTo>
                <a:lnTo>
                  <a:pt x="170021" y="1066704"/>
                </a:lnTo>
                <a:close/>
              </a:path>
            </a:pathLst>
          </a:custGeom>
          <a:solidFill>
            <a:srgbClr val="E4DED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/>
          <p:nvPr/>
        </p:nvSpPr>
        <p:spPr>
          <a:xfrm>
            <a:off x="2268141" y="7592168"/>
            <a:ext cx="212725" cy="1066800"/>
          </a:xfrm>
          <a:custGeom>
            <a:avLst/>
            <a:gdLst/>
            <a:ahLst/>
            <a:cxnLst/>
            <a:rect l="l" t="t" r="r" b="b"/>
            <a:pathLst>
              <a:path w="212725" h="1066800">
                <a:moveTo>
                  <a:pt x="170021" y="1066704"/>
                </a:moveTo>
                <a:lnTo>
                  <a:pt x="42576" y="1066704"/>
                </a:lnTo>
                <a:lnTo>
                  <a:pt x="25998" y="1063360"/>
                </a:lnTo>
                <a:lnTo>
                  <a:pt x="12465" y="1054238"/>
                </a:lnTo>
                <a:lnTo>
                  <a:pt x="3344" y="1040705"/>
                </a:lnTo>
                <a:lnTo>
                  <a:pt x="0" y="1024127"/>
                </a:lnTo>
                <a:lnTo>
                  <a:pt x="0" y="42576"/>
                </a:lnTo>
                <a:lnTo>
                  <a:pt x="3344" y="25998"/>
                </a:lnTo>
                <a:lnTo>
                  <a:pt x="12465" y="12465"/>
                </a:lnTo>
                <a:lnTo>
                  <a:pt x="25998" y="3344"/>
                </a:lnTo>
                <a:lnTo>
                  <a:pt x="42576" y="0"/>
                </a:lnTo>
                <a:lnTo>
                  <a:pt x="170021" y="0"/>
                </a:lnTo>
                <a:lnTo>
                  <a:pt x="186599" y="3344"/>
                </a:lnTo>
                <a:lnTo>
                  <a:pt x="200132" y="12465"/>
                </a:lnTo>
                <a:lnTo>
                  <a:pt x="209253" y="25998"/>
                </a:lnTo>
                <a:lnTo>
                  <a:pt x="212597" y="42576"/>
                </a:lnTo>
                <a:lnTo>
                  <a:pt x="212597" y="1024127"/>
                </a:lnTo>
                <a:lnTo>
                  <a:pt x="209253" y="1040705"/>
                </a:lnTo>
                <a:lnTo>
                  <a:pt x="200132" y="1054238"/>
                </a:lnTo>
                <a:lnTo>
                  <a:pt x="186599" y="1063360"/>
                </a:lnTo>
                <a:lnTo>
                  <a:pt x="170021" y="1066704"/>
                </a:lnTo>
                <a:close/>
              </a:path>
            </a:pathLst>
          </a:custGeom>
          <a:solidFill>
            <a:srgbClr val="E4DED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258445" rIns="0" bIns="0" rtlCol="0" vert="horz">
            <a:spAutoFit/>
          </a:bodyPr>
          <a:lstStyle/>
          <a:p>
            <a:pPr algn="ctr" marR="4537710">
              <a:lnSpc>
                <a:spcPct val="100000"/>
              </a:lnSpc>
              <a:spcBef>
                <a:spcPts val="2035"/>
              </a:spcBef>
            </a:pPr>
            <a:r>
              <a:rPr dirty="0" spc="-145"/>
              <a:t>Affordable</a:t>
            </a:r>
            <a:r>
              <a:rPr dirty="0" spc="-125"/>
              <a:t> </a:t>
            </a:r>
            <a:r>
              <a:rPr dirty="0" spc="-110"/>
              <a:t>Monitoring</a:t>
            </a:r>
          </a:p>
          <a:p>
            <a:pPr algn="ctr" marR="2605405">
              <a:lnSpc>
                <a:spcPct val="100000"/>
              </a:lnSpc>
              <a:spcBef>
                <a:spcPts val="1575"/>
              </a:spcBef>
            </a:pPr>
            <a:r>
              <a:rPr dirty="0" sz="2150" spc="55" b="0">
                <a:latin typeface="Tahoma"/>
                <a:cs typeface="Tahoma"/>
              </a:rPr>
              <a:t>Low-</a:t>
            </a:r>
            <a:r>
              <a:rPr dirty="0" sz="2150" b="0">
                <a:latin typeface="Tahoma"/>
                <a:cs typeface="Tahoma"/>
              </a:rPr>
              <a:t>cost</a:t>
            </a:r>
            <a:r>
              <a:rPr dirty="0" sz="2150" spc="-45" b="0">
                <a:latin typeface="Tahoma"/>
                <a:cs typeface="Tahoma"/>
              </a:rPr>
              <a:t> </a:t>
            </a:r>
            <a:r>
              <a:rPr dirty="0" sz="2150" spc="-30" b="0">
                <a:latin typeface="Tahoma"/>
                <a:cs typeface="Tahoma"/>
              </a:rPr>
              <a:t>IoT</a:t>
            </a:r>
            <a:r>
              <a:rPr dirty="0" sz="2150" spc="-40" b="0">
                <a:latin typeface="Tahoma"/>
                <a:cs typeface="Tahoma"/>
              </a:rPr>
              <a:t> </a:t>
            </a:r>
            <a:r>
              <a:rPr dirty="0" sz="2150" b="0">
                <a:latin typeface="Tahoma"/>
                <a:cs typeface="Tahoma"/>
              </a:rPr>
              <a:t>systems</a:t>
            </a:r>
            <a:r>
              <a:rPr dirty="0" sz="2150" spc="-45" b="0">
                <a:latin typeface="Tahoma"/>
                <a:cs typeface="Tahoma"/>
              </a:rPr>
              <a:t> </a:t>
            </a:r>
            <a:r>
              <a:rPr dirty="0" sz="2150" b="0">
                <a:latin typeface="Tahoma"/>
                <a:cs typeface="Tahoma"/>
              </a:rPr>
              <a:t>enable</a:t>
            </a:r>
            <a:r>
              <a:rPr dirty="0" sz="2150" spc="-40" b="0">
                <a:latin typeface="Tahoma"/>
                <a:cs typeface="Tahoma"/>
              </a:rPr>
              <a:t> </a:t>
            </a:r>
            <a:r>
              <a:rPr dirty="0" sz="2150" b="0">
                <a:latin typeface="Tahoma"/>
                <a:cs typeface="Tahoma"/>
              </a:rPr>
              <a:t>wide</a:t>
            </a:r>
            <a:r>
              <a:rPr dirty="0" sz="2150" spc="-45" b="0">
                <a:latin typeface="Tahoma"/>
                <a:cs typeface="Tahoma"/>
              </a:rPr>
              <a:t> </a:t>
            </a:r>
            <a:r>
              <a:rPr dirty="0" sz="2150" spc="-10" b="0">
                <a:latin typeface="Tahoma"/>
                <a:cs typeface="Tahoma"/>
              </a:rPr>
              <a:t>coverage.</a:t>
            </a:r>
            <a:endParaRPr sz="21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80"/>
              </a:spcBef>
            </a:pPr>
            <a:endParaRPr sz="2150">
              <a:latin typeface="Tahoma"/>
              <a:cs typeface="Tahoma"/>
            </a:endParaRPr>
          </a:p>
          <a:p>
            <a:pPr algn="ctr" marR="4529455">
              <a:lnSpc>
                <a:spcPct val="100000"/>
              </a:lnSpc>
            </a:pPr>
            <a:r>
              <a:rPr dirty="0" spc="-210"/>
              <a:t>Real-</a:t>
            </a:r>
            <a:r>
              <a:rPr dirty="0" spc="-204"/>
              <a:t>time</a:t>
            </a:r>
            <a:r>
              <a:rPr dirty="0" spc="-90"/>
              <a:t> </a:t>
            </a:r>
            <a:r>
              <a:rPr dirty="0" spc="-10"/>
              <a:t>Access</a:t>
            </a:r>
          </a:p>
          <a:p>
            <a:pPr marL="437515">
              <a:lnSpc>
                <a:spcPct val="100000"/>
              </a:lnSpc>
              <a:spcBef>
                <a:spcPts val="1575"/>
              </a:spcBef>
            </a:pPr>
            <a:r>
              <a:rPr dirty="0" sz="2150" b="0">
                <a:latin typeface="Tahoma"/>
                <a:cs typeface="Tahoma"/>
              </a:rPr>
              <a:t>Public</a:t>
            </a:r>
            <a:r>
              <a:rPr dirty="0" sz="2150" spc="15" b="0">
                <a:latin typeface="Tahoma"/>
                <a:cs typeface="Tahoma"/>
              </a:rPr>
              <a:t> </a:t>
            </a:r>
            <a:r>
              <a:rPr dirty="0" sz="2150" b="0">
                <a:latin typeface="Tahoma"/>
                <a:cs typeface="Tahoma"/>
              </a:rPr>
              <a:t>apps</a:t>
            </a:r>
            <a:r>
              <a:rPr dirty="0" sz="2150" spc="20" b="0">
                <a:latin typeface="Tahoma"/>
                <a:cs typeface="Tahoma"/>
              </a:rPr>
              <a:t> </a:t>
            </a:r>
            <a:r>
              <a:rPr dirty="0" sz="2150" b="0">
                <a:latin typeface="Tahoma"/>
                <a:cs typeface="Tahoma"/>
              </a:rPr>
              <a:t>empower</a:t>
            </a:r>
            <a:r>
              <a:rPr dirty="0" sz="2150" spc="25" b="0">
                <a:latin typeface="Tahoma"/>
                <a:cs typeface="Tahoma"/>
              </a:rPr>
              <a:t> </a:t>
            </a:r>
            <a:r>
              <a:rPr dirty="0" sz="2150" b="0">
                <a:latin typeface="Tahoma"/>
                <a:cs typeface="Tahoma"/>
              </a:rPr>
              <a:t>citizens</a:t>
            </a:r>
            <a:r>
              <a:rPr dirty="0" sz="2150" spc="20" b="0">
                <a:latin typeface="Tahoma"/>
                <a:cs typeface="Tahoma"/>
              </a:rPr>
              <a:t> </a:t>
            </a:r>
            <a:r>
              <a:rPr dirty="0" sz="2150" spc="50" b="0">
                <a:latin typeface="Tahoma"/>
                <a:cs typeface="Tahoma"/>
              </a:rPr>
              <a:t>with</a:t>
            </a:r>
            <a:r>
              <a:rPr dirty="0" sz="2150" spc="25" b="0">
                <a:latin typeface="Tahoma"/>
                <a:cs typeface="Tahoma"/>
              </a:rPr>
              <a:t> </a:t>
            </a:r>
            <a:r>
              <a:rPr dirty="0" sz="2150" b="0">
                <a:latin typeface="Tahoma"/>
                <a:cs typeface="Tahoma"/>
              </a:rPr>
              <a:t>hyperlocal</a:t>
            </a:r>
            <a:r>
              <a:rPr dirty="0" sz="2150" spc="25" b="0">
                <a:latin typeface="Tahoma"/>
                <a:cs typeface="Tahoma"/>
              </a:rPr>
              <a:t> </a:t>
            </a:r>
            <a:r>
              <a:rPr dirty="0" sz="2150" spc="-10" b="0">
                <a:latin typeface="Tahoma"/>
                <a:cs typeface="Tahoma"/>
              </a:rPr>
              <a:t>data.</a:t>
            </a:r>
            <a:endParaRPr sz="21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80"/>
              </a:spcBef>
            </a:pPr>
            <a:endParaRPr sz="2150">
              <a:latin typeface="Tahoma"/>
              <a:cs typeface="Tahoma"/>
            </a:endParaRPr>
          </a:p>
          <a:p>
            <a:pPr marL="862965">
              <a:lnSpc>
                <a:spcPct val="100000"/>
              </a:lnSpc>
            </a:pPr>
            <a:r>
              <a:rPr dirty="0" spc="-190"/>
              <a:t>Community</a:t>
            </a:r>
            <a:r>
              <a:rPr dirty="0" spc="-130"/>
              <a:t> </a:t>
            </a:r>
            <a:r>
              <a:rPr dirty="0" spc="-120"/>
              <a:t>Engagement</a:t>
            </a:r>
          </a:p>
          <a:p>
            <a:pPr algn="r" marR="69215">
              <a:lnSpc>
                <a:spcPct val="100000"/>
              </a:lnSpc>
              <a:spcBef>
                <a:spcPts val="1580"/>
              </a:spcBef>
            </a:pPr>
            <a:r>
              <a:rPr dirty="0" sz="2150" b="0">
                <a:latin typeface="Tahoma"/>
                <a:cs typeface="Tahoma"/>
              </a:rPr>
              <a:t>Awareness</a:t>
            </a:r>
            <a:r>
              <a:rPr dirty="0" sz="2150" spc="15" b="0">
                <a:latin typeface="Tahoma"/>
                <a:cs typeface="Tahoma"/>
              </a:rPr>
              <a:t> </a:t>
            </a:r>
            <a:r>
              <a:rPr dirty="0" sz="2150" b="0">
                <a:latin typeface="Tahoma"/>
                <a:cs typeface="Tahoma"/>
              </a:rPr>
              <a:t>and</a:t>
            </a:r>
            <a:r>
              <a:rPr dirty="0" sz="2150" spc="15" b="0">
                <a:latin typeface="Tahoma"/>
                <a:cs typeface="Tahoma"/>
              </a:rPr>
              <a:t> </a:t>
            </a:r>
            <a:r>
              <a:rPr dirty="0" sz="2150" b="0">
                <a:latin typeface="Tahoma"/>
                <a:cs typeface="Tahoma"/>
              </a:rPr>
              <a:t>participation</a:t>
            </a:r>
            <a:r>
              <a:rPr dirty="0" sz="2150" spc="20" b="0">
                <a:latin typeface="Tahoma"/>
                <a:cs typeface="Tahoma"/>
              </a:rPr>
              <a:t> </a:t>
            </a:r>
            <a:r>
              <a:rPr dirty="0" sz="2150" b="0">
                <a:latin typeface="Tahoma"/>
                <a:cs typeface="Tahoma"/>
              </a:rPr>
              <a:t>improve</a:t>
            </a:r>
            <a:r>
              <a:rPr dirty="0" sz="2150" spc="15" b="0">
                <a:latin typeface="Tahoma"/>
                <a:cs typeface="Tahoma"/>
              </a:rPr>
              <a:t> </a:t>
            </a:r>
            <a:r>
              <a:rPr dirty="0" sz="2150" b="0">
                <a:latin typeface="Tahoma"/>
                <a:cs typeface="Tahoma"/>
              </a:rPr>
              <a:t>air</a:t>
            </a:r>
            <a:r>
              <a:rPr dirty="0" sz="2150" spc="15" b="0">
                <a:latin typeface="Tahoma"/>
                <a:cs typeface="Tahoma"/>
              </a:rPr>
              <a:t> </a:t>
            </a:r>
            <a:r>
              <a:rPr dirty="0" sz="2150" b="0">
                <a:latin typeface="Tahoma"/>
                <a:cs typeface="Tahoma"/>
              </a:rPr>
              <a:t>quality</a:t>
            </a:r>
            <a:r>
              <a:rPr dirty="0" sz="2150" spc="15" b="0">
                <a:latin typeface="Tahoma"/>
                <a:cs typeface="Tahoma"/>
              </a:rPr>
              <a:t> </a:t>
            </a:r>
            <a:r>
              <a:rPr dirty="0" sz="2150" spc="-10" b="0">
                <a:latin typeface="Tahoma"/>
                <a:cs typeface="Tahoma"/>
              </a:rPr>
              <a:t>outcomes.</a:t>
            </a:r>
            <a:endParaRPr sz="21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75"/>
              </a:spcBef>
            </a:pPr>
            <a:endParaRPr sz="2150">
              <a:latin typeface="Tahoma"/>
              <a:cs typeface="Tahoma"/>
            </a:endParaRPr>
          </a:p>
          <a:p>
            <a:pPr algn="ctr" marR="2685415">
              <a:lnSpc>
                <a:spcPct val="100000"/>
              </a:lnSpc>
              <a:spcBef>
                <a:spcPts val="5"/>
              </a:spcBef>
            </a:pPr>
            <a:r>
              <a:rPr dirty="0" spc="-210"/>
              <a:t>Scalable</a:t>
            </a:r>
            <a:r>
              <a:rPr dirty="0" spc="-65"/>
              <a:t> </a:t>
            </a:r>
            <a:r>
              <a:rPr dirty="0" spc="-60"/>
              <a:t>Solutions</a:t>
            </a:r>
          </a:p>
          <a:p>
            <a:pPr algn="r" marR="5080">
              <a:lnSpc>
                <a:spcPct val="100000"/>
              </a:lnSpc>
              <a:spcBef>
                <a:spcPts val="1575"/>
              </a:spcBef>
            </a:pPr>
            <a:r>
              <a:rPr dirty="0" sz="2150" b="0">
                <a:latin typeface="Tahoma"/>
                <a:cs typeface="Tahoma"/>
              </a:rPr>
              <a:t>Systems</a:t>
            </a:r>
            <a:r>
              <a:rPr dirty="0" sz="2150" spc="-85" b="0">
                <a:latin typeface="Tahoma"/>
                <a:cs typeface="Tahoma"/>
              </a:rPr>
              <a:t> </a:t>
            </a:r>
            <a:r>
              <a:rPr dirty="0" sz="2150" b="0">
                <a:latin typeface="Tahoma"/>
                <a:cs typeface="Tahoma"/>
              </a:rPr>
              <a:t>adaptable</a:t>
            </a:r>
            <a:r>
              <a:rPr dirty="0" sz="2150" spc="-85" b="0">
                <a:latin typeface="Tahoma"/>
                <a:cs typeface="Tahoma"/>
              </a:rPr>
              <a:t> </a:t>
            </a:r>
            <a:r>
              <a:rPr dirty="0" sz="2150" spc="60" b="0">
                <a:latin typeface="Tahoma"/>
                <a:cs typeface="Tahoma"/>
              </a:rPr>
              <a:t>to</a:t>
            </a:r>
            <a:r>
              <a:rPr dirty="0" sz="2150" spc="-85" b="0">
                <a:latin typeface="Tahoma"/>
                <a:cs typeface="Tahoma"/>
              </a:rPr>
              <a:t> </a:t>
            </a:r>
            <a:r>
              <a:rPr dirty="0" sz="2150" b="0">
                <a:latin typeface="Tahoma"/>
                <a:cs typeface="Tahoma"/>
              </a:rPr>
              <a:t>diverse</a:t>
            </a:r>
            <a:r>
              <a:rPr dirty="0" sz="2150" spc="-85" b="0">
                <a:latin typeface="Tahoma"/>
                <a:cs typeface="Tahoma"/>
              </a:rPr>
              <a:t> </a:t>
            </a:r>
            <a:r>
              <a:rPr dirty="0" sz="2150" b="0">
                <a:latin typeface="Tahoma"/>
                <a:cs typeface="Tahoma"/>
              </a:rPr>
              <a:t>urban</a:t>
            </a:r>
            <a:r>
              <a:rPr dirty="0" sz="2150" spc="-85" b="0">
                <a:latin typeface="Tahoma"/>
                <a:cs typeface="Tahoma"/>
              </a:rPr>
              <a:t> </a:t>
            </a:r>
            <a:r>
              <a:rPr dirty="0" sz="2150" b="0">
                <a:latin typeface="Tahoma"/>
                <a:cs typeface="Tahoma"/>
              </a:rPr>
              <a:t>settings</a:t>
            </a:r>
            <a:r>
              <a:rPr dirty="0" sz="2150" spc="-85" b="0">
                <a:latin typeface="Tahoma"/>
                <a:cs typeface="Tahoma"/>
              </a:rPr>
              <a:t> </a:t>
            </a:r>
            <a:r>
              <a:rPr dirty="0" sz="2150" spc="-10" b="0">
                <a:latin typeface="Tahoma"/>
                <a:cs typeface="Tahoma"/>
              </a:rPr>
              <a:t>worldwide.</a:t>
            </a:r>
            <a:endParaRPr sz="21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Ritik Rana</dc:creator>
  <cp:keywords>DAGl-5_Kleg,BAEUGkkFHPA,0</cp:keywords>
  <dc:title>Team</dc:title>
  <dcterms:created xsi:type="dcterms:W3CDTF">2025-04-29T04:55:56Z</dcterms:created>
  <dcterms:modified xsi:type="dcterms:W3CDTF">2025-04-29T04:55:56Z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2025-04-29T00:00:00Z</vt:filetime>
  </property>
  <property fmtid="{D5CDD505-2E9C-101B-9397-08002B2CF9AE}" pid="3" name="Creator">
    <vt:lpwstr>Canva</vt:lpwstr>
  </property>
  <property fmtid="{D5CDD505-2E9C-101B-9397-08002B2CF9AE}" pid="4" name="LastSaved">
    <vt:filetime>2025-04-29T00:00:00Z</vt:filetime>
  </property>
  <property fmtid="{D5CDD505-2E9C-101B-9397-08002B2CF9AE}" pid="5" name="Producer">
    <vt:lpwstr>Canva</vt:lpwstr>
  </property>
</Properties>
</file>