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DAB51D-FAB5-4DCE-9BB0-629D0722AF97}"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B51D-FAB5-4DCE-9BB0-629D0722AF97}"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B51D-FAB5-4DCE-9BB0-629D0722AF97}"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AB51D-FAB5-4DCE-9BB0-629D0722AF97}"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AB51D-FAB5-4DCE-9BB0-629D0722AF97}"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DAB51D-FAB5-4DCE-9BB0-629D0722AF97}"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DAB51D-FAB5-4DCE-9BB0-629D0722AF97}"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DAB51D-FAB5-4DCE-9BB0-629D0722AF97}"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B51D-FAB5-4DCE-9BB0-629D0722AF97}" type="datetimeFigureOut">
              <a:rPr lang="en-US" smtClean="0"/>
              <a:t>4/8/2019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AB51D-FAB5-4DCE-9BB0-629D0722AF97}"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AB51D-FAB5-4DCE-9BB0-629D0722AF97}"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5DE50-4FF5-4186-8860-83100D6D396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AB51D-FAB5-4DCE-9BB0-629D0722AF97}" type="datetimeFigureOut">
              <a:rPr lang="en-US" smtClean="0"/>
              <a:t>4/8/2019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5DE50-4FF5-4186-8860-83100D6D396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714511"/>
          </a:xfrm>
        </p:spPr>
        <p:txBody>
          <a:bodyPr/>
          <a:lstStyle/>
          <a:p>
            <a:r>
              <a:rPr lang="en-IN" dirty="0" smtClean="0"/>
              <a:t>DIGITAL SIGNAL PROCESSING PROJECT	</a:t>
            </a:r>
            <a:endParaRPr lang="en-US" dirty="0"/>
          </a:p>
        </p:txBody>
      </p:sp>
      <p:sp>
        <p:nvSpPr>
          <p:cNvPr id="3" name="Subtitle 2"/>
          <p:cNvSpPr>
            <a:spLocks noGrp="1"/>
          </p:cNvSpPr>
          <p:nvPr>
            <p:ph type="subTitle" idx="1"/>
          </p:nvPr>
        </p:nvSpPr>
        <p:spPr>
          <a:xfrm>
            <a:off x="1371600" y="2643182"/>
            <a:ext cx="6400800" cy="2995618"/>
          </a:xfrm>
        </p:spPr>
        <p:txBody>
          <a:bodyPr>
            <a:normAutofit/>
          </a:bodyPr>
          <a:lstStyle/>
          <a:p>
            <a:r>
              <a:rPr lang="en-IN" sz="3900" b="1" dirty="0" smtClean="0"/>
              <a:t>VEHICLE NUMBER PLATE DETECTION</a:t>
            </a:r>
          </a:p>
          <a:p>
            <a:pPr algn="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PLATE DETECTION</a:t>
            </a:r>
            <a:endParaRPr lang="en-US" dirty="0"/>
          </a:p>
        </p:txBody>
      </p:sp>
      <p:sp>
        <p:nvSpPr>
          <p:cNvPr id="3" name="Content Placeholder 2"/>
          <p:cNvSpPr>
            <a:spLocks noGrp="1"/>
          </p:cNvSpPr>
          <p:nvPr>
            <p:ph idx="1"/>
          </p:nvPr>
        </p:nvSpPr>
        <p:spPr/>
        <p:txBody>
          <a:bodyPr/>
          <a:lstStyle/>
          <a:p>
            <a:r>
              <a:rPr lang="en-US" dirty="0"/>
              <a:t> we are calling the input image and converting it into the grayscale. Then the grayscale is converted into the binary image, and the edge of the binary images is detected by the </a:t>
            </a:r>
            <a:r>
              <a:rPr lang="en-US" b="1" dirty="0"/>
              <a:t>Prewitt method.</a:t>
            </a:r>
            <a:endParaRPr lang="en-US" dirty="0"/>
          </a:p>
          <a:p>
            <a:r>
              <a:rPr lang="en-US" dirty="0"/>
              <a:t>Then the below code is used to </a:t>
            </a:r>
            <a:r>
              <a:rPr lang="en-US" b="1" dirty="0"/>
              <a:t>detect the location of the number plate in the entire input image</a:t>
            </a:r>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D_1.JPG"/>
          <p:cNvPicPr>
            <a:picLocks noGrp="1" noChangeAspect="1"/>
          </p:cNvPicPr>
          <p:nvPr>
            <p:ph idx="1"/>
          </p:nvPr>
        </p:nvPicPr>
        <p:blipFill>
          <a:blip r:embed="rId2"/>
          <a:stretch>
            <a:fillRect/>
          </a:stretch>
        </p:blipFill>
        <p:spPr>
          <a:xfrm>
            <a:off x="214282" y="285728"/>
            <a:ext cx="8501090" cy="440797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4" name="Content Placeholder 3" descr="image2.png"/>
          <p:cNvPicPr>
            <a:picLocks noGrp="1" noChangeAspect="1"/>
          </p:cNvPicPr>
          <p:nvPr>
            <p:ph idx="1"/>
          </p:nvPr>
        </p:nvPicPr>
        <p:blipFill>
          <a:blip r:embed="rId2"/>
          <a:stretch>
            <a:fillRect/>
          </a:stretch>
        </p:blipFill>
        <p:spPr>
          <a:xfrm>
            <a:off x="0" y="2214554"/>
            <a:ext cx="4500594" cy="2497500"/>
          </a:xfrm>
        </p:spPr>
      </p:pic>
      <p:pic>
        <p:nvPicPr>
          <p:cNvPr id="4098" name="Picture 2" descr="C:\Users\hp\Desktop\FIG2.JPG"/>
          <p:cNvPicPr>
            <a:picLocks noChangeAspect="1" noChangeArrowheads="1"/>
          </p:cNvPicPr>
          <p:nvPr/>
        </p:nvPicPr>
        <p:blipFill>
          <a:blip r:embed="rId3"/>
          <a:srcRect/>
          <a:stretch>
            <a:fillRect/>
          </a:stretch>
        </p:blipFill>
        <p:spPr bwMode="auto">
          <a:xfrm>
            <a:off x="4953000" y="2928934"/>
            <a:ext cx="4191000" cy="1076325"/>
          </a:xfrm>
          <a:prstGeom prst="rect">
            <a:avLst/>
          </a:prstGeom>
          <a:noFill/>
        </p:spPr>
      </p:pic>
      <p:cxnSp>
        <p:nvCxnSpPr>
          <p:cNvPr id="7" name="Straight Arrow Connector 6"/>
          <p:cNvCxnSpPr>
            <a:stCxn id="4" idx="3"/>
            <a:endCxn id="4098" idx="1"/>
          </p:cNvCxnSpPr>
          <p:nvPr/>
        </p:nvCxnSpPr>
        <p:spPr>
          <a:xfrm>
            <a:off x="4500594" y="3463304"/>
            <a:ext cx="452406" cy="3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FIG6.JPG"/>
          <p:cNvPicPr>
            <a:picLocks noGrp="1" noChangeAspect="1"/>
          </p:cNvPicPr>
          <p:nvPr>
            <p:ph idx="1"/>
          </p:nvPr>
        </p:nvPicPr>
        <p:blipFill>
          <a:blip r:embed="rId2"/>
          <a:stretch>
            <a:fillRect/>
          </a:stretch>
        </p:blipFill>
        <p:spPr>
          <a:xfrm>
            <a:off x="4581525" y="2285992"/>
            <a:ext cx="4562475" cy="1143000"/>
          </a:xfrm>
        </p:spPr>
      </p:pic>
      <p:pic>
        <p:nvPicPr>
          <p:cNvPr id="5122" name="Picture 2" descr="C:\Users\hp\Desktop\DSP Project\Number Plate Detection\Number Plate Images\image6.png"/>
          <p:cNvPicPr>
            <a:picLocks noChangeAspect="1" noChangeArrowheads="1"/>
          </p:cNvPicPr>
          <p:nvPr/>
        </p:nvPicPr>
        <p:blipFill>
          <a:blip r:embed="rId3" cstate="print"/>
          <a:srcRect/>
          <a:stretch>
            <a:fillRect/>
          </a:stretch>
        </p:blipFill>
        <p:spPr bwMode="auto">
          <a:xfrm>
            <a:off x="0" y="1714488"/>
            <a:ext cx="3489161" cy="2286002"/>
          </a:xfrm>
          <a:prstGeom prst="rect">
            <a:avLst/>
          </a:prstGeom>
          <a:noFill/>
        </p:spPr>
      </p:pic>
      <p:cxnSp>
        <p:nvCxnSpPr>
          <p:cNvPr id="7" name="Straight Arrow Connector 6"/>
          <p:cNvCxnSpPr>
            <a:stCxn id="5122" idx="3"/>
            <a:endCxn id="5" idx="1"/>
          </p:cNvCxnSpPr>
          <p:nvPr/>
        </p:nvCxnSpPr>
        <p:spPr>
          <a:xfrm>
            <a:off x="3489161" y="2857489"/>
            <a:ext cx="1092364"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Parking :- The NPR is used to automatically enter prepaid members and calculate parking fee for nonmembers.</a:t>
            </a:r>
          </a:p>
          <a:p>
            <a:r>
              <a:rPr lang="en-US" dirty="0" smtClean="0"/>
              <a:t> Access control :- A gate automatically opens for authorized members in a secured area, thus replacing or assisting the security guard. </a:t>
            </a:r>
          </a:p>
          <a:p>
            <a:r>
              <a:rPr lang="en-US" dirty="0" smtClean="0"/>
              <a:t> Tolling :- The car number is used to calculate the travel fee in a toll-road or used to double check the ticket.</a:t>
            </a:r>
          </a:p>
          <a:p>
            <a:r>
              <a:rPr lang="en-US" dirty="0" smtClean="0"/>
              <a:t>Border Security :- The car number is registered in the entry or exits to the country and used to monitor the border crossings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this system , an application software is designed for the detection of number plate of vehicles using their number plate.</a:t>
            </a:r>
          </a:p>
          <a:p>
            <a:r>
              <a:rPr lang="en-US" dirty="0" smtClean="0"/>
              <a:t>Some of possible difficulties: </a:t>
            </a:r>
          </a:p>
          <a:p>
            <a:r>
              <a:rPr lang="en-US" dirty="0" smtClean="0"/>
              <a:t>1. Broken number plate.</a:t>
            </a:r>
          </a:p>
          <a:p>
            <a:r>
              <a:rPr lang="en-US" dirty="0" smtClean="0"/>
              <a:t> 2. Blurry images. </a:t>
            </a:r>
          </a:p>
          <a:p>
            <a:r>
              <a:rPr lang="en-US" dirty="0" smtClean="0"/>
              <a:t>3. Number plate not within the legal specification.</a:t>
            </a:r>
          </a:p>
          <a:p>
            <a:r>
              <a:rPr lang="en-US" dirty="0" smtClean="0"/>
              <a:t> 4. Low resolution of the characters.</a:t>
            </a:r>
          </a:p>
          <a:p>
            <a:r>
              <a:rPr lang="en-US" dirty="0" smtClean="0"/>
              <a:t> 5. Poor maintenance of the vehicle plate. </a:t>
            </a:r>
          </a:p>
          <a:p>
            <a:r>
              <a:rPr lang="en-US" dirty="0" smtClean="0"/>
              <a:t>Similarity between certain characters, namely, O and D; 5 and S; 8 and B, E; O and 0, etc.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REFERNCES</a:t>
            </a:r>
            <a:endParaRPr lang="en-US" dirty="0"/>
          </a:p>
        </p:txBody>
      </p:sp>
      <p:sp>
        <p:nvSpPr>
          <p:cNvPr id="3" name="Content Placeholder 2"/>
          <p:cNvSpPr>
            <a:spLocks noGrp="1"/>
          </p:cNvSpPr>
          <p:nvPr>
            <p:ph idx="1"/>
          </p:nvPr>
        </p:nvSpPr>
        <p:spPr/>
        <p:txBody>
          <a:bodyPr>
            <a:normAutofit/>
          </a:bodyPr>
          <a:lstStyle/>
          <a:p>
            <a:r>
              <a:rPr lang="en-US" sz="2000" dirty="0" smtClean="0"/>
              <a:t>INTERNATIONAL JOURNAL OF INNOVATIVE RESEARCH IN ELECTRICAL, ELECTRONICS, INSTRUMENTATION AND CONTROL ENGINEERING Vol. 2, Issue 8, August 2014 Copyright to IJIREEICE www.ijireeice.com  </a:t>
            </a:r>
          </a:p>
          <a:p>
            <a:r>
              <a:rPr lang="en-US" sz="2000" dirty="0" smtClean="0"/>
              <a:t>Circuit Digest</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smtClean="0"/>
              <a:t>PREPARED BY:</a:t>
            </a:r>
          </a:p>
          <a:p>
            <a:pPr algn="ctr">
              <a:buNone/>
            </a:pPr>
            <a:r>
              <a:rPr lang="en-IN" dirty="0" smtClean="0"/>
              <a:t>ABHISHEK JENA</a:t>
            </a:r>
          </a:p>
          <a:p>
            <a:pPr algn="ctr">
              <a:buNone/>
            </a:pPr>
            <a:r>
              <a:rPr lang="en-IN" dirty="0" smtClean="0"/>
              <a:t>B216002</a:t>
            </a:r>
          </a:p>
          <a:p>
            <a:pPr algn="ctr">
              <a:buNone/>
            </a:pPr>
            <a:r>
              <a:rPr lang="en-IN" dirty="0" smtClean="0"/>
              <a:t>ETC</a:t>
            </a:r>
          </a:p>
          <a:p>
            <a:pPr>
              <a:buNone/>
            </a:pPr>
            <a:r>
              <a:rPr lang="en-IN" dirty="0" smtClean="0"/>
              <a:t>UNDER THE GUIDANCE OF:</a:t>
            </a:r>
          </a:p>
          <a:p>
            <a:pPr algn="ctr">
              <a:buNone/>
            </a:pPr>
            <a:r>
              <a:rPr lang="en-IN" dirty="0" smtClean="0"/>
              <a:t>Dr. BIJAYANANDA PATNAIK</a:t>
            </a:r>
          </a:p>
          <a:p>
            <a:pPr algn="ctr">
              <a:buNone/>
            </a:pPr>
            <a:r>
              <a:rPr lang="en-IN" dirty="0" smtClean="0"/>
              <a:t>ETC DEPARTMENT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US" dirty="0"/>
          </a:p>
        </p:txBody>
      </p:sp>
      <p:sp>
        <p:nvSpPr>
          <p:cNvPr id="5" name="Content Placeholder 4"/>
          <p:cNvSpPr>
            <a:spLocks noGrp="1"/>
          </p:cNvSpPr>
          <p:nvPr>
            <p:ph idx="1"/>
          </p:nvPr>
        </p:nvSpPr>
        <p:spPr/>
        <p:txBody>
          <a:bodyPr>
            <a:normAutofit/>
          </a:bodyPr>
          <a:lstStyle/>
          <a:p>
            <a:pPr algn="ctr">
              <a:buNone/>
            </a:pPr>
            <a:r>
              <a:rPr lang="en-IN" sz="6600" dirty="0" smtClean="0"/>
              <a:t>THANK</a:t>
            </a:r>
          </a:p>
          <a:p>
            <a:pPr algn="ctr">
              <a:buNone/>
            </a:pPr>
            <a:r>
              <a:rPr lang="en-IN" sz="6600" dirty="0" smtClean="0"/>
              <a:t>YOU</a:t>
            </a:r>
            <a:endParaRPr 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US" dirty="0"/>
          </a:p>
        </p:txBody>
      </p:sp>
      <p:sp>
        <p:nvSpPr>
          <p:cNvPr id="3" name="Content Placeholder 2"/>
          <p:cNvSpPr>
            <a:spLocks noGrp="1"/>
          </p:cNvSpPr>
          <p:nvPr>
            <p:ph idx="1"/>
          </p:nvPr>
        </p:nvSpPr>
        <p:spPr/>
        <p:txBody>
          <a:bodyPr>
            <a:normAutofit/>
          </a:bodyPr>
          <a:lstStyle/>
          <a:p>
            <a:r>
              <a:rPr lang="en-US" dirty="0" smtClean="0"/>
              <a:t>Number plates are used for identification of vehicles all over the nations. Vehicles are identified either manually or automatically. </a:t>
            </a:r>
          </a:p>
          <a:p>
            <a:r>
              <a:rPr lang="en-US" dirty="0" smtClean="0"/>
              <a:t>Automatic vehicle identification is an image processing technique of identify vehicles by their number plates.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NPR</a:t>
            </a:r>
            <a:endParaRPr lang="en-US" dirty="0"/>
          </a:p>
        </p:txBody>
      </p:sp>
      <p:sp>
        <p:nvSpPr>
          <p:cNvPr id="3" name="Content Placeholder 2"/>
          <p:cNvSpPr>
            <a:spLocks noGrp="1"/>
          </p:cNvSpPr>
          <p:nvPr>
            <p:ph idx="1"/>
          </p:nvPr>
        </p:nvSpPr>
        <p:spPr/>
        <p:txBody>
          <a:bodyPr>
            <a:normAutofit/>
          </a:bodyPr>
          <a:lstStyle/>
          <a:p>
            <a:r>
              <a:rPr lang="en-US" dirty="0" smtClean="0"/>
              <a:t>Automatic vehicle identification systems are used for the purpose of effective traffic control and security applications such as access control to restricted areas and tracking of wanted vehicles.</a:t>
            </a:r>
          </a:p>
          <a:p>
            <a:r>
              <a:rPr lang="en-US" dirty="0" smtClean="0"/>
              <a:t>NPR system for Indian license plate is difficult compared to the foreign license plate.</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TECHNIQUES USED </a:t>
            </a:r>
            <a:endParaRPr lang="en-US" dirty="0"/>
          </a:p>
        </p:txBody>
      </p:sp>
      <p:sp>
        <p:nvSpPr>
          <p:cNvPr id="3" name="Content Placeholder 2"/>
          <p:cNvSpPr>
            <a:spLocks noGrp="1"/>
          </p:cNvSpPr>
          <p:nvPr>
            <p:ph idx="1"/>
          </p:nvPr>
        </p:nvSpPr>
        <p:spPr/>
        <p:txBody>
          <a:bodyPr/>
          <a:lstStyle/>
          <a:p>
            <a:r>
              <a:rPr lang="en-US" dirty="0"/>
              <a:t>Template Creation </a:t>
            </a:r>
            <a:endParaRPr lang="en-US" dirty="0" smtClean="0"/>
          </a:p>
          <a:p>
            <a:r>
              <a:rPr lang="en-US" dirty="0"/>
              <a:t>Letter </a:t>
            </a:r>
            <a:r>
              <a:rPr lang="en-US" dirty="0" smtClean="0"/>
              <a:t>Detection</a:t>
            </a:r>
          </a:p>
          <a:p>
            <a:r>
              <a:rPr lang="en-US" dirty="0"/>
              <a:t>Plate Detection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TEMPLATE CREATION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t>
            </a:r>
            <a:r>
              <a:rPr lang="en-US" dirty="0" smtClean="0"/>
              <a:t>ere</a:t>
            </a:r>
            <a:r>
              <a:rPr lang="en-US" dirty="0"/>
              <a:t>, in the </a:t>
            </a:r>
            <a:r>
              <a:rPr lang="en-US" dirty="0" smtClean="0"/>
              <a:t>code </a:t>
            </a:r>
            <a:r>
              <a:rPr lang="en-US" dirty="0"/>
              <a:t>we are saving the images into a </a:t>
            </a:r>
            <a:r>
              <a:rPr lang="en-US" dirty="0" smtClean="0"/>
              <a:t>variables </a:t>
            </a:r>
            <a:r>
              <a:rPr lang="en-US" dirty="0"/>
              <a:t>by using command </a:t>
            </a:r>
            <a:r>
              <a:rPr lang="en-US" b="1" dirty="0"/>
              <a:t>‘</a:t>
            </a:r>
            <a:r>
              <a:rPr lang="en-US" b="1" i="1" dirty="0" err="1"/>
              <a:t>imread</a:t>
            </a:r>
            <a:r>
              <a:rPr lang="en-US" b="1" i="1" dirty="0"/>
              <a:t>()</a:t>
            </a:r>
            <a:r>
              <a:rPr lang="en-US" b="1" dirty="0"/>
              <a:t>’</a:t>
            </a:r>
            <a:r>
              <a:rPr lang="en-US" dirty="0"/>
              <a:t>. This function is used to call the images from the folder or from any </a:t>
            </a:r>
            <a:r>
              <a:rPr lang="en-US" dirty="0" smtClean="0"/>
              <a:t>location </a:t>
            </a:r>
            <a:r>
              <a:rPr lang="en-US" dirty="0"/>
              <a:t>of the PC into the </a:t>
            </a:r>
            <a:r>
              <a:rPr lang="en-US" dirty="0" smtClean="0"/>
              <a:t>MATLAB.</a:t>
            </a:r>
          </a:p>
          <a:p>
            <a:r>
              <a:rPr lang="en-US" dirty="0"/>
              <a:t>Where A is the variable, and in ‘</a:t>
            </a:r>
            <a:r>
              <a:rPr lang="en-US" i="1" dirty="0"/>
              <a:t>alpha/A.bmp’</a:t>
            </a:r>
            <a:r>
              <a:rPr lang="en-US" dirty="0"/>
              <a:t>, </a:t>
            </a:r>
            <a:r>
              <a:rPr lang="en-US" i="1" dirty="0"/>
              <a:t>‘alpha’</a:t>
            </a:r>
            <a:r>
              <a:rPr lang="en-US" dirty="0"/>
              <a:t> is the folder name and ‘</a:t>
            </a:r>
            <a:r>
              <a:rPr lang="en-US" i="1" dirty="0"/>
              <a:t>A.bmp’</a:t>
            </a:r>
            <a:r>
              <a:rPr lang="en-US" dirty="0"/>
              <a:t> is the file name.</a:t>
            </a:r>
          </a:p>
          <a:p>
            <a:r>
              <a:rPr lang="en-US" dirty="0"/>
              <a:t>Then create a matrix of ‘</a:t>
            </a:r>
            <a:r>
              <a:rPr lang="en-US" i="1" dirty="0"/>
              <a:t>letter</a:t>
            </a:r>
            <a:r>
              <a:rPr lang="en-US" dirty="0"/>
              <a:t>’ and ‘</a:t>
            </a:r>
            <a:r>
              <a:rPr lang="en-US" i="1" dirty="0"/>
              <a:t>number</a:t>
            </a:r>
            <a:r>
              <a:rPr lang="en-US" dirty="0"/>
              <a:t>’ and save it in variable ‘</a:t>
            </a:r>
            <a:r>
              <a:rPr lang="en-US" i="1" dirty="0" err="1"/>
              <a:t>NewTemplates</a:t>
            </a:r>
            <a:r>
              <a:rPr lang="en-US" dirty="0"/>
              <a:t>’ by using command ‘</a:t>
            </a:r>
            <a:r>
              <a:rPr lang="en-US" i="1" dirty="0"/>
              <a:t>save(</a:t>
            </a:r>
            <a:r>
              <a:rPr lang="en-US" i="1" dirty="0" err="1"/>
              <a:t>filename,variables</a:t>
            </a:r>
            <a:r>
              <a:rPr lang="en-US" i="1" dirty="0"/>
              <a:t>)’</a:t>
            </a:r>
            <a:r>
              <a:rPr lang="en-US" dirty="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EMP_CREA.JPG"/>
          <p:cNvPicPr>
            <a:picLocks noGrp="1" noChangeAspect="1"/>
          </p:cNvPicPr>
          <p:nvPr>
            <p:ph idx="1"/>
          </p:nvPr>
        </p:nvPicPr>
        <p:blipFill>
          <a:blip r:embed="rId2"/>
          <a:stretch>
            <a:fillRect/>
          </a:stretch>
        </p:blipFill>
        <p:spPr>
          <a:xfrm>
            <a:off x="428597" y="357166"/>
            <a:ext cx="8001056" cy="4148975"/>
          </a:xfrm>
        </p:spPr>
      </p:pic>
      <p:pic>
        <p:nvPicPr>
          <p:cNvPr id="1026" name="Picture 2" descr="C:\Users\hp\Desktop\TEMP_CREA2.JPG"/>
          <p:cNvPicPr>
            <a:picLocks noChangeAspect="1" noChangeArrowheads="1"/>
          </p:cNvPicPr>
          <p:nvPr/>
        </p:nvPicPr>
        <p:blipFill>
          <a:blip r:embed="rId3"/>
          <a:srcRect/>
          <a:stretch>
            <a:fillRect/>
          </a:stretch>
        </p:blipFill>
        <p:spPr bwMode="auto">
          <a:xfrm>
            <a:off x="428596" y="4632512"/>
            <a:ext cx="8072494" cy="178258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LETTER DETECTION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Here, in the </a:t>
            </a:r>
            <a:r>
              <a:rPr lang="en-US" dirty="0" smtClean="0"/>
              <a:t>code </a:t>
            </a:r>
            <a:r>
              <a:rPr lang="en-US" dirty="0"/>
              <a:t>we have created a function named </a:t>
            </a:r>
            <a:r>
              <a:rPr lang="en-US" i="1" dirty="0"/>
              <a:t>letter</a:t>
            </a:r>
            <a:r>
              <a:rPr lang="en-US" dirty="0"/>
              <a:t> which gives us the alphanumeric output of the input image from class ‘</a:t>
            </a:r>
            <a:r>
              <a:rPr lang="en-US" i="1" dirty="0"/>
              <a:t>alpha</a:t>
            </a:r>
            <a:r>
              <a:rPr lang="en-US" dirty="0"/>
              <a:t>’ by using command </a:t>
            </a:r>
            <a:r>
              <a:rPr lang="en-US" b="1" i="1" dirty="0"/>
              <a:t>‘</a:t>
            </a:r>
            <a:r>
              <a:rPr lang="en-US" b="1" i="1" dirty="0" err="1"/>
              <a:t>readLetter</a:t>
            </a:r>
            <a:r>
              <a:rPr lang="en-US" b="1" i="1" dirty="0"/>
              <a:t>()’. </a:t>
            </a:r>
            <a:r>
              <a:rPr lang="en-US" dirty="0"/>
              <a:t>And then load the saved templates by using command </a:t>
            </a:r>
            <a:r>
              <a:rPr lang="en-US" i="1" dirty="0"/>
              <a:t>load </a:t>
            </a:r>
            <a:r>
              <a:rPr lang="en-US" i="1" dirty="0" err="1" smtClean="0"/>
              <a:t>NewTemplates</a:t>
            </a:r>
            <a:r>
              <a:rPr lang="en-US" dirty="0"/>
              <a:t>.</a:t>
            </a:r>
          </a:p>
          <a:p>
            <a:r>
              <a:rPr lang="en-US" dirty="0"/>
              <a:t>After that, we have </a:t>
            </a:r>
            <a:r>
              <a:rPr lang="en-US" b="1" dirty="0"/>
              <a:t>resized the input image so it can be compared with the template’s images</a:t>
            </a:r>
            <a:r>
              <a:rPr lang="en-US" dirty="0"/>
              <a:t> by using the command </a:t>
            </a:r>
            <a:r>
              <a:rPr lang="en-US" i="1" dirty="0"/>
              <a:t>‘</a:t>
            </a:r>
            <a:r>
              <a:rPr lang="en-US" i="1" dirty="0" err="1"/>
              <a:t>imresize</a:t>
            </a:r>
            <a:r>
              <a:rPr lang="en-US" i="1" dirty="0"/>
              <a:t>(</a:t>
            </a:r>
            <a:r>
              <a:rPr lang="en-US" i="1" dirty="0" err="1"/>
              <a:t>filename,size</a:t>
            </a:r>
            <a:r>
              <a:rPr lang="en-US" i="1" dirty="0"/>
              <a:t>)’</a:t>
            </a:r>
            <a:r>
              <a:rPr lang="en-US" dirty="0"/>
              <a:t>. Then </a:t>
            </a:r>
            <a:r>
              <a:rPr lang="en-US" b="1" i="1" dirty="0"/>
              <a:t>for</a:t>
            </a:r>
            <a:r>
              <a:rPr lang="en-US" dirty="0"/>
              <a:t> loop is used to correlates the input image with every image in the template to get the best match.</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 matrix ‘</a:t>
            </a:r>
            <a:r>
              <a:rPr lang="en-US" i="1" dirty="0" err="1" smtClean="0"/>
              <a:t>rec</a:t>
            </a:r>
            <a:r>
              <a:rPr lang="en-US" dirty="0" smtClean="0"/>
              <a:t>’ is created to record the value of correlation for each alphanumeric template with the characters template from the input image.</a:t>
            </a:r>
          </a:p>
          <a:p>
            <a:r>
              <a:rPr lang="en-US" dirty="0" smtClean="0"/>
              <a:t>Then</a:t>
            </a:r>
            <a:r>
              <a:rPr lang="en-US" dirty="0"/>
              <a:t> </a:t>
            </a:r>
            <a:r>
              <a:rPr lang="en-US" i="1" dirty="0"/>
              <a:t>‘find()’</a:t>
            </a:r>
            <a:r>
              <a:rPr lang="en-US" dirty="0"/>
              <a:t> command is used to find the index which corresponds to the highest matched character. Then according to that index, corresponding character is printed </a:t>
            </a:r>
            <a:r>
              <a:rPr lang="en-US" dirty="0" err="1"/>
              <a:t>using</a:t>
            </a:r>
            <a:r>
              <a:rPr lang="en-US" i="1" dirty="0" err="1"/>
              <a:t>‘if</a:t>
            </a:r>
            <a:r>
              <a:rPr lang="en-US" i="1" dirty="0"/>
              <a:t>-else’</a:t>
            </a:r>
            <a:r>
              <a:rPr lang="en-US" dirty="0"/>
              <a:t> statement.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d1.JPG"/>
          <p:cNvPicPr>
            <a:picLocks noGrp="1" noChangeAspect="1"/>
          </p:cNvPicPr>
          <p:nvPr>
            <p:ph idx="1"/>
          </p:nvPr>
        </p:nvPicPr>
        <p:blipFill>
          <a:blip r:embed="rId2"/>
          <a:stretch>
            <a:fillRect/>
          </a:stretch>
        </p:blipFill>
        <p:spPr>
          <a:xfrm>
            <a:off x="642910" y="1571612"/>
            <a:ext cx="4786346" cy="3137488"/>
          </a:xfrm>
        </p:spPr>
      </p:pic>
      <p:pic>
        <p:nvPicPr>
          <p:cNvPr id="2050" name="Picture 2" descr="C:\Users\hp\Desktop\LD2.JPG"/>
          <p:cNvPicPr>
            <a:picLocks noChangeAspect="1" noChangeArrowheads="1"/>
          </p:cNvPicPr>
          <p:nvPr/>
        </p:nvPicPr>
        <p:blipFill>
          <a:blip r:embed="rId3"/>
          <a:srcRect/>
          <a:stretch>
            <a:fillRect/>
          </a:stretch>
        </p:blipFill>
        <p:spPr bwMode="auto">
          <a:xfrm>
            <a:off x="714348" y="4929198"/>
            <a:ext cx="3643338" cy="163134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396</Words>
  <Application>Microsoft Office PowerPoint</Application>
  <PresentationFormat>On-screen Show (4:3)</PresentationFormat>
  <Paragraphs>52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DIGITAL SIGNAL PROCESSING PROJECT </vt:lpstr>
      <vt:lpstr>INTRODUCTION </vt:lpstr>
      <vt:lpstr>IMPORTANCE OF NPR</vt:lpstr>
      <vt:lpstr>TECHNIQUES USED </vt:lpstr>
      <vt:lpstr>TEMPLATE CREATION</vt:lpstr>
      <vt:lpstr>Slide 6</vt:lpstr>
      <vt:lpstr>LETTER DETECTION </vt:lpstr>
      <vt:lpstr>Slide 8</vt:lpstr>
      <vt:lpstr>Slide 9</vt:lpstr>
      <vt:lpstr>PLATE DETECTION</vt:lpstr>
      <vt:lpstr>Slide 11</vt:lpstr>
      <vt:lpstr>RESULTS</vt:lpstr>
      <vt:lpstr>Slide 13</vt:lpstr>
      <vt:lpstr>APPLICATIONS</vt:lpstr>
      <vt:lpstr>CONCLUSION</vt:lpstr>
      <vt:lpstr>REFERNCES</vt:lpstr>
      <vt:lpstr>Slide 17</vt:lpstr>
      <vt:lpstr>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SIGNAL PROCESSING PROJECT</dc:title>
  <dc:creator>HP</dc:creator>
  <cp:lastModifiedBy>HP</cp:lastModifiedBy>
  <cp:revision>36</cp:revision>
  <dcterms:created xsi:type="dcterms:W3CDTF">2019-04-08T03:14:52Z</dcterms:created>
  <dcterms:modified xsi:type="dcterms:W3CDTF">2019-04-08T10:22:07Z</dcterms:modified>
</cp:coreProperties>
</file>