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1"/>
  </p:sldMasterIdLst>
  <p:notesMasterIdLst>
    <p:notesMasterId r:id="rId95"/>
  </p:notesMasterIdLst>
  <p:sldIdLst>
    <p:sldId id="338" r:id="rId2"/>
    <p:sldId id="257" r:id="rId3"/>
    <p:sldId id="394" r:id="rId4"/>
    <p:sldId id="265" r:id="rId5"/>
    <p:sldId id="390" r:id="rId6"/>
    <p:sldId id="391" r:id="rId7"/>
    <p:sldId id="392" r:id="rId8"/>
    <p:sldId id="393" r:id="rId9"/>
    <p:sldId id="389" r:id="rId10"/>
    <p:sldId id="411" r:id="rId11"/>
    <p:sldId id="401" r:id="rId12"/>
    <p:sldId id="402" r:id="rId13"/>
    <p:sldId id="403" r:id="rId14"/>
    <p:sldId id="404" r:id="rId15"/>
    <p:sldId id="405" r:id="rId16"/>
    <p:sldId id="400" r:id="rId17"/>
    <p:sldId id="398" r:id="rId18"/>
    <p:sldId id="396" r:id="rId19"/>
    <p:sldId id="397" r:id="rId20"/>
    <p:sldId id="395" r:id="rId21"/>
    <p:sldId id="399" r:id="rId22"/>
    <p:sldId id="346" r:id="rId23"/>
    <p:sldId id="412" r:id="rId24"/>
    <p:sldId id="414" r:id="rId25"/>
    <p:sldId id="425" r:id="rId26"/>
    <p:sldId id="428" r:id="rId27"/>
    <p:sldId id="426" r:id="rId28"/>
    <p:sldId id="427" r:id="rId29"/>
    <p:sldId id="424" r:id="rId30"/>
    <p:sldId id="343" r:id="rId31"/>
    <p:sldId id="266" r:id="rId32"/>
    <p:sldId id="267" r:id="rId33"/>
    <p:sldId id="344" r:id="rId34"/>
    <p:sldId id="423" r:id="rId35"/>
    <p:sldId id="259" r:id="rId36"/>
    <p:sldId id="260" r:id="rId37"/>
    <p:sldId id="263" r:id="rId38"/>
    <p:sldId id="264" r:id="rId39"/>
    <p:sldId id="268" r:id="rId40"/>
    <p:sldId id="345" r:id="rId41"/>
    <p:sldId id="347" r:id="rId42"/>
    <p:sldId id="348" r:id="rId43"/>
    <p:sldId id="349" r:id="rId44"/>
    <p:sldId id="350" r:id="rId45"/>
    <p:sldId id="351" r:id="rId46"/>
    <p:sldId id="352" r:id="rId47"/>
    <p:sldId id="353" r:id="rId48"/>
    <p:sldId id="429" r:id="rId49"/>
    <p:sldId id="415" r:id="rId50"/>
    <p:sldId id="430" r:id="rId51"/>
    <p:sldId id="354" r:id="rId52"/>
    <p:sldId id="355" r:id="rId53"/>
    <p:sldId id="431" r:id="rId54"/>
    <p:sldId id="432" r:id="rId55"/>
    <p:sldId id="433" r:id="rId56"/>
    <p:sldId id="356" r:id="rId57"/>
    <p:sldId id="357" r:id="rId58"/>
    <p:sldId id="361" r:id="rId59"/>
    <p:sldId id="362" r:id="rId60"/>
    <p:sldId id="363" r:id="rId61"/>
    <p:sldId id="365" r:id="rId62"/>
    <p:sldId id="358" r:id="rId63"/>
    <p:sldId id="359" r:id="rId64"/>
    <p:sldId id="360" r:id="rId65"/>
    <p:sldId id="366" r:id="rId66"/>
    <p:sldId id="367" r:id="rId67"/>
    <p:sldId id="368" r:id="rId68"/>
    <p:sldId id="369" r:id="rId69"/>
    <p:sldId id="416" r:id="rId70"/>
    <p:sldId id="371" r:id="rId71"/>
    <p:sldId id="372" r:id="rId72"/>
    <p:sldId id="374" r:id="rId73"/>
    <p:sldId id="375" r:id="rId74"/>
    <p:sldId id="377" r:id="rId75"/>
    <p:sldId id="422" r:id="rId76"/>
    <p:sldId id="407" r:id="rId77"/>
    <p:sldId id="408" r:id="rId78"/>
    <p:sldId id="378" r:id="rId79"/>
    <p:sldId id="417" r:id="rId80"/>
    <p:sldId id="418" r:id="rId81"/>
    <p:sldId id="419" r:id="rId82"/>
    <p:sldId id="420" r:id="rId83"/>
    <p:sldId id="381" r:id="rId84"/>
    <p:sldId id="383" r:id="rId85"/>
    <p:sldId id="421" r:id="rId86"/>
    <p:sldId id="382" r:id="rId87"/>
    <p:sldId id="388" r:id="rId88"/>
    <p:sldId id="385" r:id="rId89"/>
    <p:sldId id="410" r:id="rId90"/>
    <p:sldId id="409" r:id="rId91"/>
    <p:sldId id="413" r:id="rId92"/>
    <p:sldId id="386" r:id="rId93"/>
    <p:sldId id="387" r:id="rId9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26" y="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217A93-3401-41BD-A1FC-FDE92E4E3EB3}" type="datetimeFigureOut">
              <a:rPr lang="en-US" smtClean="0"/>
              <a:t>1/14/2020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5E3565-70EE-47FC-9168-668F6D979B5A}" type="slidenum">
              <a:rPr lang="en-US" smtClean="0"/>
              <a:t>‹#›</a:t>
            </a:fld>
            <a:endParaRPr lang="en-US"/>
          </a:p>
        </p:txBody>
      </p:sp>
    </p:spTree>
    <p:extLst>
      <p:ext uri="{BB962C8B-B14F-4D97-AF65-F5344CB8AC3E}">
        <p14:creationId xmlns:p14="http://schemas.microsoft.com/office/powerpoint/2010/main" val="35483384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75E3565-70EE-47FC-9168-668F6D979B5A}" type="slidenum">
              <a:rPr lang="en-US" smtClean="0"/>
              <a:t>76</a:t>
            </a:fld>
            <a:endParaRPr lang="en-US"/>
          </a:p>
        </p:txBody>
      </p:sp>
    </p:spTree>
    <p:extLst>
      <p:ext uri="{BB962C8B-B14F-4D97-AF65-F5344CB8AC3E}">
        <p14:creationId xmlns:p14="http://schemas.microsoft.com/office/powerpoint/2010/main" val="5661936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endParaRPr lang="en-US" alt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lt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A0643B43-E5C4-4497-9D8A-22FF5F996EE6}" type="slidenum">
              <a:rPr lang="en-US" altLang="en-US" smtClean="0"/>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3B065508-A3D9-461D-A425-0EAF792BAA84}" type="slidenum">
              <a:rPr lang="en-US" altLang="en-US" smtClean="0"/>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D3354E55-6A2E-4AC3-B90D-B66B80F1A885}" type="slidenum">
              <a:rPr lang="en-US" altLang="en-US" smtClean="0"/>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73A446A0-6403-46F9-A3D7-927F9E6C4AC4}" type="slidenum">
              <a:rPr lang="en-US" altLang="en-US" smtClean="0"/>
              <a:pPr/>
              <a:t>‹#›</a:t>
            </a:fld>
            <a:endParaRPr lang="en-US" alt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4B2378B0-58C2-47B7-9B6B-92DAB3B00053}" type="slidenum">
              <a:rPr lang="en-US" altLang="en-US" smtClean="0"/>
              <a:pPr/>
              <a:t>‹#›</a:t>
            </a:fld>
            <a:endParaRPr lang="en-US" alt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524B3113-7120-41E0-8248-FD9E5BAB553E}" type="slidenum">
              <a:rPr lang="en-US" altLang="en-US" smtClean="0"/>
              <a:pPr/>
              <a:t>‹#›</a:t>
            </a:fld>
            <a:endParaRPr lang="en-US" alt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endParaRPr lang="en-US" altLang="en-US"/>
          </a:p>
        </p:txBody>
      </p:sp>
      <p:sp>
        <p:nvSpPr>
          <p:cNvPr id="9" name="Slide Number Placeholder 8"/>
          <p:cNvSpPr>
            <a:spLocks noGrp="1"/>
          </p:cNvSpPr>
          <p:nvPr>
            <p:ph type="sldNum" sz="quarter" idx="12"/>
          </p:nvPr>
        </p:nvSpPr>
        <p:spPr/>
        <p:txBody>
          <a:bodyPr/>
          <a:lstStyle/>
          <a:p>
            <a:fld id="{3D1B5A2D-647D-460F-8A8D-5F89C7AEF89D}" type="slidenum">
              <a:rPr lang="en-US" altLang="en-US" smtClean="0"/>
              <a:pPr/>
              <a:t>‹#›</a:t>
            </a:fld>
            <a:endParaRPr lang="en-US"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C8A238D1-A76D-425A-B029-B7A4EAD00A48}" type="slidenum">
              <a:rPr lang="en-US" altLang="en-US" smtClean="0"/>
              <a:pPr/>
              <a:t>‹#›</a:t>
            </a:fld>
            <a:endParaRPr lang="en-US" altLang="en-US"/>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en-US"/>
          </a:p>
        </p:txBody>
      </p:sp>
      <p:sp>
        <p:nvSpPr>
          <p:cNvPr id="3" name="Footer Placeholder 2"/>
          <p:cNvSpPr>
            <a:spLocks noGrp="1"/>
          </p:cNvSpPr>
          <p:nvPr>
            <p:ph type="ftr" sz="quarter" idx="11"/>
          </p:nvPr>
        </p:nvSpPr>
        <p:spPr/>
        <p:txBody>
          <a:bodyPr/>
          <a:lstStyle/>
          <a:p>
            <a:endParaRPr lang="en-US" altLang="en-US"/>
          </a:p>
        </p:txBody>
      </p:sp>
      <p:sp>
        <p:nvSpPr>
          <p:cNvPr id="4" name="Slide Number Placeholder 3"/>
          <p:cNvSpPr>
            <a:spLocks noGrp="1"/>
          </p:cNvSpPr>
          <p:nvPr>
            <p:ph type="sldNum" sz="quarter" idx="12"/>
          </p:nvPr>
        </p:nvSpPr>
        <p:spPr/>
        <p:txBody>
          <a:bodyPr/>
          <a:lstStyle/>
          <a:p>
            <a:fld id="{7B52877B-9543-4CC3-AB70-E06953491806}" type="slidenum">
              <a:rPr lang="en-US" altLang="en-US" smtClean="0"/>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488B46A3-8AE5-4B82-9439-8D166E35E9AE}" type="slidenum">
              <a:rPr lang="en-US" altLang="en-US" smtClean="0"/>
              <a:pPr/>
              <a:t>‹#›</a:t>
            </a:fld>
            <a:endParaRPr lang="en-US"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endParaRPr lang="en-US" alt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lt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8304071A-46B7-447E-98B6-676BAE01DCEF}" type="slidenum">
              <a:rPr lang="en-US" altLang="en-US" smtClean="0"/>
              <a:pPr/>
              <a:t>‹#›</a:t>
            </a:fld>
            <a:endParaRPr lang="en-US" alt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endParaRPr lang="en-US" alt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lt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F2E58A6-E659-4ECC-BA74-C7C92AEB5B09}" type="slidenum">
              <a:rPr lang="en-US" altLang="en-US" smtClean="0"/>
              <a:pPr/>
              <a:t>‹#›</a:t>
            </a:fld>
            <a:endParaRPr lang="en-US" altLang="en-US"/>
          </a:p>
        </p:txBody>
      </p:sp>
    </p:spTree>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en.wikipedia.org/wiki/Inversion_of_control" TargetMode="External"/><Relationship Id="rId2" Type="http://schemas.openxmlformats.org/officeDocument/2006/relationships/hyperlink" Target="https://en.wikipedia.org/wiki/Software_design_pattern" TargetMode="External"/><Relationship Id="rId1" Type="http://schemas.openxmlformats.org/officeDocument/2006/relationships/slideLayout" Target="../slideLayouts/slideLayout2.xml"/><Relationship Id="rId6" Type="http://schemas.openxmlformats.org/officeDocument/2006/relationships/hyperlink" Target="https://en.wikipedia.org/wiki/Client_(computing)" TargetMode="External"/><Relationship Id="rId5" Type="http://schemas.openxmlformats.org/officeDocument/2006/relationships/hyperlink" Target="https://en.wikipedia.org/wiki/Service_(systems_architecture)" TargetMode="External"/><Relationship Id="rId4" Type="http://schemas.openxmlformats.org/officeDocument/2006/relationships/hyperlink" Target="https://en.wikipedia.org/wiki/Object_(computer_scienc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www.javaguides.net/2018/09/spring-configuration-annotation-with-example.html" TargetMode="External"/><Relationship Id="rId2" Type="http://schemas.openxmlformats.org/officeDocument/2006/relationships/hyperlink" Target="http://www.javaguides.net/2018/09/spring-bean-annotation-with-example.htm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howtodoinjava.com/spring-3/"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howtodoinjava.com/design-patterns/singleton-design-pattern-in-java/"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www.w3.org/2001/XMLSchema-instance" TargetMode="External"/><Relationship Id="rId2" Type="http://schemas.openxmlformats.org/officeDocument/2006/relationships/hyperlink" Target="http://www.springframework.org/schema/beans" TargetMode="External"/><Relationship Id="rId1" Type="http://schemas.openxmlformats.org/officeDocument/2006/relationships/slideLayout" Target="../slideLayouts/slideLayout2.xml"/><Relationship Id="rId4" Type="http://schemas.openxmlformats.org/officeDocument/2006/relationships/hyperlink" Target="http://www.springframework.org/schema/beans/spring-beans-2.5.xs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www.javagf.com/what-is-autowiring-in-spring/"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www.javagf.com/bean-scope-spring/"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2" name="Rectangle 4"/>
          <p:cNvSpPr>
            <a:spLocks noGrp="1" noChangeArrowheads="1"/>
          </p:cNvSpPr>
          <p:nvPr>
            <p:ph type="title"/>
          </p:nvPr>
        </p:nvSpPr>
        <p:spPr>
          <a:xfrm>
            <a:off x="457200" y="1981200"/>
            <a:ext cx="7543800" cy="1295400"/>
          </a:xfrm>
        </p:spPr>
        <p:txBody>
          <a:bodyPr/>
          <a:lstStyle/>
          <a:p>
            <a:pPr algn="ctr"/>
            <a:r>
              <a:rPr lang="en-US" dirty="0"/>
              <a:t>Introduction to </a:t>
            </a:r>
            <a:r>
              <a:rPr lang="en-US" dirty="0" smtClean="0"/>
              <a:t>DI(IOC)</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idx="1"/>
          </p:nvPr>
        </p:nvSpPr>
        <p:spPr/>
        <p:txBody>
          <a:bodyPr>
            <a:normAutofit/>
          </a:bodyPr>
          <a:lstStyle/>
          <a:p>
            <a:pPr fontAlgn="base"/>
            <a:r>
              <a:rPr lang="en-US" sz="2000" b="1" dirty="0" smtClean="0"/>
              <a:t>public</a:t>
            </a:r>
            <a:r>
              <a:rPr lang="en-US" sz="2000" dirty="0" smtClean="0"/>
              <a:t> </a:t>
            </a:r>
            <a:r>
              <a:rPr lang="en-US" sz="2000" b="1" dirty="0" smtClean="0"/>
              <a:t>class</a:t>
            </a:r>
            <a:r>
              <a:rPr lang="en-US" sz="2000" dirty="0" smtClean="0"/>
              <a:t> </a:t>
            </a:r>
            <a:r>
              <a:rPr lang="en-US" sz="2000" b="1" dirty="0" err="1" smtClean="0"/>
              <a:t>TestApp</a:t>
            </a:r>
            <a:r>
              <a:rPr lang="en-US" sz="2000" dirty="0" smtClean="0"/>
              <a:t>{</a:t>
            </a:r>
            <a:br>
              <a:rPr lang="en-US" sz="2000" dirty="0" smtClean="0"/>
            </a:b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a:t>
            </a:r>
            <a:r>
              <a:rPr lang="en-US" sz="2000" b="1" dirty="0" smtClean="0"/>
              <a:t>String</a:t>
            </a:r>
            <a:r>
              <a:rPr lang="en-US" sz="2000" dirty="0" smtClean="0"/>
              <a:t>[] </a:t>
            </a:r>
            <a:r>
              <a:rPr lang="en-US" sz="2000" dirty="0" err="1" smtClean="0"/>
              <a:t>args</a:t>
            </a:r>
            <a:r>
              <a:rPr lang="en-US" sz="2000" dirty="0" smtClean="0"/>
              <a:t>) {</a:t>
            </a:r>
            <a:br>
              <a:rPr lang="en-US" sz="2000" dirty="0" smtClean="0"/>
            </a:br>
            <a:r>
              <a:rPr lang="en-US" sz="2000" b="1" dirty="0" err="1" smtClean="0"/>
              <a:t>ApplicationContext</a:t>
            </a:r>
            <a:r>
              <a:rPr lang="en-US" sz="2000" dirty="0" smtClean="0"/>
              <a:t> context =</a:t>
            </a:r>
            <a:br>
              <a:rPr lang="en-US" sz="2000" dirty="0" smtClean="0"/>
            </a:br>
            <a:r>
              <a:rPr lang="en-US" sz="2000" b="1" dirty="0" smtClean="0"/>
              <a:t>new</a:t>
            </a:r>
            <a:r>
              <a:rPr lang="en-US" sz="2000" dirty="0" smtClean="0"/>
              <a:t> </a:t>
            </a:r>
            <a:r>
              <a:rPr lang="en-US" sz="2000" b="1" dirty="0" err="1" smtClean="0"/>
              <a:t>ClassPathXmlApplicationContext</a:t>
            </a:r>
            <a:r>
              <a:rPr lang="en-US" sz="2000" dirty="0" smtClean="0"/>
              <a:t>("Beans.xml");</a:t>
            </a:r>
            <a:br>
              <a:rPr lang="en-US" sz="2000" dirty="0" smtClean="0"/>
            </a:br>
            <a:r>
              <a:rPr lang="en-US" sz="2000" b="1" dirty="0" err="1" smtClean="0"/>
              <a:t>HelloWorld</a:t>
            </a:r>
            <a:r>
              <a:rPr lang="en-US" sz="2000" dirty="0" smtClean="0"/>
              <a:t> </a:t>
            </a:r>
            <a:r>
              <a:rPr lang="en-US" sz="2000" dirty="0" err="1" smtClean="0"/>
              <a:t>obj</a:t>
            </a:r>
            <a:r>
              <a:rPr lang="en-US" sz="2000" dirty="0" smtClean="0"/>
              <a:t> = (</a:t>
            </a:r>
            <a:r>
              <a:rPr lang="en-US" sz="2000" b="1" dirty="0" err="1" smtClean="0"/>
              <a:t>HelloWorld</a:t>
            </a:r>
            <a:r>
              <a:rPr lang="en-US" sz="2000" dirty="0" smtClean="0"/>
              <a:t>)</a:t>
            </a:r>
            <a:r>
              <a:rPr lang="en-US" sz="2000" dirty="0" err="1" smtClean="0"/>
              <a:t>context.getBean</a:t>
            </a:r>
            <a:r>
              <a:rPr lang="en-US" sz="2000" dirty="0" smtClean="0"/>
              <a:t>(“h");</a:t>
            </a:r>
            <a:br>
              <a:rPr lang="en-US" sz="2000" dirty="0" smtClean="0"/>
            </a:br>
            <a:r>
              <a:rPr lang="en-US" sz="2000" dirty="0" err="1" smtClean="0"/>
              <a:t>obj.getMessage</a:t>
            </a:r>
            <a:r>
              <a:rPr lang="en-US" sz="2000" dirty="0" smtClean="0"/>
              <a:t>();</a:t>
            </a:r>
            <a:br>
              <a:rPr lang="en-US" sz="2000" dirty="0" smtClean="0"/>
            </a:br>
            <a:r>
              <a:rPr lang="en-US" sz="2000" dirty="0" smtClean="0"/>
              <a:t>}</a:t>
            </a:r>
            <a:br>
              <a:rPr lang="en-US" sz="2000" dirty="0" smtClean="0"/>
            </a:br>
            <a:r>
              <a:rPr lang="en-US" sz="2000" dirty="0" smtClean="0"/>
              <a:t/>
            </a:r>
            <a:br>
              <a:rPr lang="en-US" sz="2000" dirty="0" smtClean="0"/>
            </a:br>
            <a:r>
              <a:rPr lang="en-US" sz="2000" dirty="0" smtClean="0"/>
              <a:t>}</a:t>
            </a:r>
            <a:endParaRPr lang="en-US" sz="2000" dirty="0"/>
          </a:p>
        </p:txBody>
      </p:sp>
      <p:sp>
        <p:nvSpPr>
          <p:cNvPr id="66562" name="Rectangle 2"/>
          <p:cNvSpPr>
            <a:spLocks noGrp="1" noChangeArrowheads="1"/>
          </p:cNvSpPr>
          <p:nvPr>
            <p:ph type="title"/>
          </p:nvPr>
        </p:nvSpPr>
        <p:spPr/>
        <p:txBody>
          <a:bodyPr/>
          <a:lstStyle/>
          <a:p>
            <a:r>
              <a:rPr lang="en-US" dirty="0" smtClean="0"/>
              <a:t>Example</a:t>
            </a:r>
            <a:endParaRPr lang="en-US" dirty="0"/>
          </a:p>
        </p:txBody>
      </p:sp>
    </p:spTree>
    <p:extLst>
      <p:ext uri="{BB962C8B-B14F-4D97-AF65-F5344CB8AC3E}">
        <p14:creationId xmlns:p14="http://schemas.microsoft.com/office/powerpoint/2010/main" val="26967610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idx="1"/>
          </p:nvPr>
        </p:nvSpPr>
        <p:spPr/>
        <p:txBody>
          <a:bodyPr>
            <a:normAutofit/>
          </a:bodyPr>
          <a:lstStyle/>
          <a:p>
            <a:pPr fontAlgn="base"/>
            <a:r>
              <a:rPr lang="en-US" sz="2000" dirty="0" smtClean="0"/>
              <a:t> Application context is created using framework API </a:t>
            </a:r>
            <a:r>
              <a:rPr lang="en-US" sz="2000" dirty="0" err="1" smtClean="0"/>
              <a:t>ClassPathXmlApplicationContext</a:t>
            </a:r>
            <a:r>
              <a:rPr lang="en-US" sz="2000" dirty="0" smtClean="0"/>
              <a:t>(String ref). </a:t>
            </a:r>
          </a:p>
          <a:p>
            <a:pPr fontAlgn="base"/>
            <a:r>
              <a:rPr lang="en-US" sz="2000" dirty="0" smtClean="0"/>
              <a:t>This API loads beans configuration </a:t>
            </a:r>
            <a:r>
              <a:rPr lang="en-US" sz="2000" dirty="0" err="1" smtClean="0"/>
              <a:t>fileâ</a:t>
            </a:r>
            <a:r>
              <a:rPr lang="en-US" sz="2000" dirty="0" smtClean="0"/>
              <a:t>Beans.xml(in our case)which contains details of the beans and the corresponding property values.</a:t>
            </a:r>
          </a:p>
          <a:p>
            <a:pPr fontAlgn="base"/>
            <a:r>
              <a:rPr lang="en-US" sz="2000" dirty="0" smtClean="0"/>
              <a:t> Then it takes care of creating and initializing all the objects i.e., beans mentioned in the configuration file</a:t>
            </a:r>
          </a:p>
          <a:p>
            <a:pPr fontAlgn="base"/>
            <a:r>
              <a:rPr lang="en-US" sz="2000" dirty="0" smtClean="0"/>
              <a:t>Each &lt;bean &gt;&lt;/bean&gt; tags.</a:t>
            </a:r>
          </a:p>
          <a:p>
            <a:pPr fontAlgn="base"/>
            <a:r>
              <a:rPr lang="en-US" sz="2000" dirty="0" smtClean="0"/>
              <a:t>The configuration xml file has been loaded. Now, the bean ID is used to obtain a generic object of the required class using </a:t>
            </a:r>
            <a:r>
              <a:rPr lang="en-US" sz="2000" dirty="0" err="1" smtClean="0"/>
              <a:t>getBean</a:t>
            </a:r>
            <a:r>
              <a:rPr lang="en-US" sz="2000" dirty="0" smtClean="0"/>
              <a:t>() method on the created context. This method returns a generic object which can be finally casted to actual object</a:t>
            </a:r>
            <a:endParaRPr lang="en-US" sz="2000" dirty="0"/>
          </a:p>
        </p:txBody>
      </p:sp>
      <p:sp>
        <p:nvSpPr>
          <p:cNvPr id="66562" name="Rectangle 2"/>
          <p:cNvSpPr>
            <a:spLocks noGrp="1" noChangeArrowheads="1"/>
          </p:cNvSpPr>
          <p:nvPr>
            <p:ph type="title"/>
          </p:nvPr>
        </p:nvSpPr>
        <p:spPr/>
        <p:txBody>
          <a:bodyPr/>
          <a:lstStyle/>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idx="1"/>
          </p:nvPr>
        </p:nvSpPr>
        <p:spPr/>
        <p:txBody>
          <a:bodyPr>
            <a:normAutofit/>
          </a:bodyPr>
          <a:lstStyle/>
          <a:p>
            <a:pPr fontAlgn="base"/>
            <a:r>
              <a:rPr lang="en-US" sz="2000" b="1" u="sng" dirty="0" smtClean="0"/>
              <a:t>File : </a:t>
            </a:r>
            <a:r>
              <a:rPr lang="en-US" sz="2000" u="sng" dirty="0" smtClean="0"/>
              <a:t>Beans.xml</a:t>
            </a:r>
            <a:endParaRPr lang="en-US" sz="2000" dirty="0" smtClean="0"/>
          </a:p>
          <a:p>
            <a:pPr fontAlgn="base"/>
            <a:r>
              <a:rPr lang="en-US" sz="2000" b="1" dirty="0" smtClean="0"/>
              <a:t>Xml components Description</a:t>
            </a:r>
            <a:endParaRPr lang="en-US" sz="2000" dirty="0" smtClean="0"/>
          </a:p>
          <a:p>
            <a:pPr fontAlgn="base"/>
            <a:r>
              <a:rPr lang="en-US" sz="2000" dirty="0" smtClean="0"/>
              <a:t>1. </a:t>
            </a:r>
            <a:r>
              <a:rPr lang="en-US" sz="2000" b="1" dirty="0" smtClean="0"/>
              <a:t>Bean Id</a:t>
            </a:r>
            <a:r>
              <a:rPr lang="en-US" sz="2000" dirty="0" smtClean="0"/>
              <a:t> -A unique Id defined for a particular class object/an aspect. Once this is defined, it can be used to access the corresponding class, just as a </a:t>
            </a:r>
            <a:r>
              <a:rPr lang="en-US" sz="2000" dirty="0" err="1" smtClean="0"/>
              <a:t>className</a:t>
            </a:r>
            <a:r>
              <a:rPr lang="en-US" sz="2000" dirty="0" smtClean="0"/>
              <a:t> is used</a:t>
            </a:r>
            <a:br>
              <a:rPr lang="en-US" sz="2000" dirty="0" smtClean="0"/>
            </a:br>
            <a:r>
              <a:rPr lang="en-US" sz="2000" dirty="0" smtClean="0"/>
              <a:t>2. </a:t>
            </a:r>
            <a:r>
              <a:rPr lang="en-US" sz="2000" b="1" dirty="0" smtClean="0"/>
              <a:t>Class –</a:t>
            </a:r>
            <a:r>
              <a:rPr lang="en-US" sz="2000" dirty="0" smtClean="0"/>
              <a:t> Path of the class that is mapped to this particular bean</a:t>
            </a:r>
            <a:br>
              <a:rPr lang="en-US" sz="2000" dirty="0" smtClean="0"/>
            </a:br>
            <a:r>
              <a:rPr lang="en-US" sz="2000" dirty="0" smtClean="0"/>
              <a:t>3.</a:t>
            </a:r>
            <a:r>
              <a:rPr lang="en-US" sz="2000" b="1" dirty="0" smtClean="0"/>
              <a:t> Scope</a:t>
            </a:r>
            <a:r>
              <a:rPr lang="en-US" sz="2000" dirty="0" smtClean="0"/>
              <a:t> -Defines the bean scope, as in singleton, prototype etc.,</a:t>
            </a:r>
            <a:br>
              <a:rPr lang="en-US" sz="2000" dirty="0" smtClean="0"/>
            </a:br>
            <a:r>
              <a:rPr lang="en-US" sz="2000" dirty="0" smtClean="0"/>
              <a:t>4. </a:t>
            </a:r>
            <a:r>
              <a:rPr lang="en-US" sz="2000" b="1" dirty="0" smtClean="0"/>
              <a:t>Property-</a:t>
            </a:r>
            <a:r>
              <a:rPr lang="en-US" sz="2000" dirty="0" smtClean="0"/>
              <a:t> For one, used to inject values to attribute using setter injection. Name Attribute name , Value </a:t>
            </a:r>
            <a:r>
              <a:rPr lang="en-US" sz="2000" dirty="0" err="1" smtClean="0"/>
              <a:t>value</a:t>
            </a:r>
            <a:r>
              <a:rPr lang="en-US" sz="2000" dirty="0" smtClean="0"/>
              <a:t> to the attribute that is being injected</a:t>
            </a:r>
            <a:br>
              <a:rPr lang="en-US" sz="2000" dirty="0" smtClean="0"/>
            </a:br>
            <a:r>
              <a:rPr lang="en-US" sz="2000" dirty="0" smtClean="0"/>
              <a:t>5.</a:t>
            </a:r>
            <a:r>
              <a:rPr lang="en-US" sz="2000" b="1" dirty="0" smtClean="0"/>
              <a:t> Constructor</a:t>
            </a:r>
            <a:r>
              <a:rPr lang="en-US" sz="2000" dirty="0" smtClean="0"/>
              <a:t>-</a:t>
            </a:r>
            <a:r>
              <a:rPr lang="en-US" sz="2000" dirty="0" err="1" smtClean="0"/>
              <a:t>arg</a:t>
            </a:r>
            <a:r>
              <a:rPr lang="en-US" sz="2000" dirty="0" smtClean="0"/>
              <a:t> Used to inject values to attribute using constructor injection</a:t>
            </a:r>
            <a:endParaRPr lang="en-US" sz="2000" dirty="0"/>
          </a:p>
        </p:txBody>
      </p:sp>
      <p:sp>
        <p:nvSpPr>
          <p:cNvPr id="66562" name="Rectangle 2"/>
          <p:cNvSpPr>
            <a:spLocks noGrp="1" noChangeArrowheads="1"/>
          </p:cNvSpPr>
          <p:nvPr>
            <p:ph type="title"/>
          </p:nvPr>
        </p:nvSpPr>
        <p:spPr/>
        <p:txBody>
          <a:bodyPr/>
          <a:lstStyle/>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304800" y="1219200"/>
          <a:ext cx="8229600" cy="4654731"/>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xmlns="" val="20000"/>
                    </a:ext>
                  </a:extLst>
                </a:gridCol>
                <a:gridCol w="4114800">
                  <a:extLst>
                    <a:ext uri="{9D8B030D-6E8A-4147-A177-3AD203B41FA5}">
                      <a16:colId xmlns:a16="http://schemas.microsoft.com/office/drawing/2014/main" xmlns="" val="20001"/>
                    </a:ext>
                  </a:extLst>
                </a:gridCol>
              </a:tblGrid>
              <a:tr h="522514">
                <a:tc>
                  <a:txBody>
                    <a:bodyPr/>
                    <a:lstStyle/>
                    <a:p>
                      <a:r>
                        <a:rPr kumimoji="0" lang="en-US" b="1" i="0" kern="1200" dirty="0" smtClean="0">
                          <a:solidFill>
                            <a:schemeClr val="lt1"/>
                          </a:solidFill>
                          <a:latin typeface="+mn-lt"/>
                          <a:ea typeface="+mn-ea"/>
                          <a:cs typeface="+mn-cs"/>
                        </a:rPr>
                        <a:t>Scope</a:t>
                      </a:r>
                      <a:endParaRPr lang="en-US" dirty="0"/>
                    </a:p>
                  </a:txBody>
                  <a:tcPr/>
                </a:tc>
                <a:tc>
                  <a:txBody>
                    <a:bodyPr/>
                    <a:lstStyle/>
                    <a:p>
                      <a:pPr algn="ctr"/>
                      <a:r>
                        <a:rPr lang="en-US" b="1" dirty="0">
                          <a:solidFill>
                            <a:srgbClr val="000000"/>
                          </a:solidFill>
                        </a:rPr>
                        <a:t/>
                      </a:r>
                      <a:br>
                        <a:rPr lang="en-US" b="1" dirty="0">
                          <a:solidFill>
                            <a:srgbClr val="000000"/>
                          </a:solidFill>
                        </a:rPr>
                      </a:br>
                      <a:r>
                        <a:rPr lang="en-US" b="1" dirty="0">
                          <a:solidFill>
                            <a:srgbClr val="000000"/>
                          </a:solidFill>
                        </a:rPr>
                        <a:t>Description</a:t>
                      </a:r>
                      <a:endParaRPr lang="en-US" dirty="0"/>
                    </a:p>
                  </a:txBody>
                  <a:tcPr marL="0" marR="0" marT="0" marB="0"/>
                </a:tc>
                <a:extLst>
                  <a:ext uri="{0D108BD9-81ED-4DB2-BD59-A6C34878D82A}">
                    <a16:rowId xmlns:a16="http://schemas.microsoft.com/office/drawing/2014/main" xmlns="" val="10000"/>
                  </a:ext>
                </a:extLst>
              </a:tr>
              <a:tr h="1132114">
                <a:tc>
                  <a:txBody>
                    <a:bodyPr/>
                    <a:lstStyle/>
                    <a:p>
                      <a:r>
                        <a:rPr kumimoji="0" lang="en-US" b="0" i="0" kern="1200" dirty="0" smtClean="0">
                          <a:solidFill>
                            <a:schemeClr val="dk1"/>
                          </a:solidFill>
                          <a:latin typeface="+mn-lt"/>
                          <a:ea typeface="+mn-ea"/>
                          <a:cs typeface="+mn-cs"/>
                        </a:rPr>
                        <a:t>Singleton</a:t>
                      </a:r>
                      <a:endParaRPr lang="en-US" dirty="0"/>
                    </a:p>
                  </a:txBody>
                  <a:tcPr/>
                </a:tc>
                <a:tc>
                  <a:txBody>
                    <a:bodyPr/>
                    <a:lstStyle/>
                    <a:p>
                      <a:r>
                        <a:rPr kumimoji="0" lang="en-US" b="0" i="0" kern="1200" dirty="0" smtClean="0">
                          <a:solidFill>
                            <a:schemeClr val="dk1"/>
                          </a:solidFill>
                          <a:latin typeface="+mn-lt"/>
                          <a:ea typeface="+mn-ea"/>
                          <a:cs typeface="+mn-cs"/>
                        </a:rPr>
                        <a:t>Only one instance of the bean will be available per Spring IOC container. By default, a bean has singleton scope.</a:t>
                      </a:r>
                      <a:endParaRPr lang="en-US" dirty="0"/>
                    </a:p>
                  </a:txBody>
                  <a:tcPr/>
                </a:tc>
                <a:extLst>
                  <a:ext uri="{0D108BD9-81ED-4DB2-BD59-A6C34878D82A}">
                    <a16:rowId xmlns:a16="http://schemas.microsoft.com/office/drawing/2014/main" xmlns="" val="10001"/>
                  </a:ext>
                </a:extLst>
              </a:tr>
              <a:tr h="972457">
                <a:tc>
                  <a:txBody>
                    <a:bodyPr/>
                    <a:lstStyle/>
                    <a:p>
                      <a:r>
                        <a:rPr kumimoji="0" lang="en-US" b="0" i="0" kern="1200" dirty="0" smtClean="0">
                          <a:solidFill>
                            <a:schemeClr val="dk1"/>
                          </a:solidFill>
                          <a:latin typeface="+mn-lt"/>
                          <a:ea typeface="+mn-ea"/>
                          <a:cs typeface="+mn-cs"/>
                        </a:rPr>
                        <a:t>Prototype</a:t>
                      </a:r>
                      <a:endParaRPr lang="en-US" dirty="0"/>
                    </a:p>
                  </a:txBody>
                  <a:tcPr/>
                </a:tc>
                <a:tc>
                  <a:txBody>
                    <a:bodyPr/>
                    <a:lstStyle/>
                    <a:p>
                      <a:r>
                        <a:rPr kumimoji="0" lang="en-US" b="0" i="0" kern="1200" dirty="0" smtClean="0">
                          <a:solidFill>
                            <a:schemeClr val="dk1"/>
                          </a:solidFill>
                          <a:latin typeface="+mn-lt"/>
                          <a:ea typeface="+mn-ea"/>
                          <a:cs typeface="+mn-cs"/>
                        </a:rPr>
                        <a:t>A new bean instance is returned, every time there is a request</a:t>
                      </a:r>
                      <a:endParaRPr lang="en-US" dirty="0"/>
                    </a:p>
                  </a:txBody>
                  <a:tcPr/>
                </a:tc>
                <a:extLst>
                  <a:ext uri="{0D108BD9-81ED-4DB2-BD59-A6C34878D82A}">
                    <a16:rowId xmlns:a16="http://schemas.microsoft.com/office/drawing/2014/main" xmlns="" val="10002"/>
                  </a:ext>
                </a:extLst>
              </a:tr>
              <a:tr h="972457">
                <a:tc>
                  <a:txBody>
                    <a:bodyPr/>
                    <a:lstStyle/>
                    <a:p>
                      <a:r>
                        <a:rPr kumimoji="0" lang="en-US" b="0" i="0" kern="1200" dirty="0" smtClean="0">
                          <a:solidFill>
                            <a:schemeClr val="dk1"/>
                          </a:solidFill>
                          <a:latin typeface="+mn-lt"/>
                          <a:ea typeface="+mn-ea"/>
                          <a:cs typeface="+mn-cs"/>
                        </a:rPr>
                        <a:t>Request</a:t>
                      </a:r>
                      <a:endParaRPr lang="en-US" dirty="0"/>
                    </a:p>
                  </a:txBody>
                  <a:tcPr/>
                </a:tc>
                <a:tc>
                  <a:txBody>
                    <a:bodyPr/>
                    <a:lstStyle/>
                    <a:p>
                      <a:r>
                        <a:rPr kumimoji="0" lang="en-US" b="0" i="0" kern="1200" dirty="0" smtClean="0">
                          <a:solidFill>
                            <a:schemeClr val="dk1"/>
                          </a:solidFill>
                          <a:latin typeface="+mn-lt"/>
                          <a:ea typeface="+mn-ea"/>
                          <a:cs typeface="+mn-cs"/>
                        </a:rPr>
                        <a:t>Returns a single bean instance per HTTP request</a:t>
                      </a:r>
                      <a:endParaRPr lang="en-US" dirty="0"/>
                    </a:p>
                  </a:txBody>
                  <a:tcPr/>
                </a:tc>
                <a:extLst>
                  <a:ext uri="{0D108BD9-81ED-4DB2-BD59-A6C34878D82A}">
                    <a16:rowId xmlns:a16="http://schemas.microsoft.com/office/drawing/2014/main" xmlns="" val="10003"/>
                  </a:ext>
                </a:extLst>
              </a:tr>
              <a:tr h="972457">
                <a:tc>
                  <a:txBody>
                    <a:bodyPr/>
                    <a:lstStyle/>
                    <a:p>
                      <a:r>
                        <a:rPr kumimoji="0" lang="en-US" b="0" i="0" kern="1200" dirty="0" smtClean="0">
                          <a:solidFill>
                            <a:schemeClr val="dk1"/>
                          </a:solidFill>
                          <a:latin typeface="+mn-lt"/>
                          <a:ea typeface="+mn-ea"/>
                          <a:cs typeface="+mn-cs"/>
                        </a:rPr>
                        <a:t>Session</a:t>
                      </a:r>
                      <a:endParaRPr lang="en-US" dirty="0"/>
                    </a:p>
                  </a:txBody>
                  <a:tcPr/>
                </a:tc>
                <a:tc>
                  <a:txBody>
                    <a:bodyPr/>
                    <a:lstStyle/>
                    <a:p>
                      <a:r>
                        <a:rPr kumimoji="0" lang="en-US" b="0" i="0" kern="1200" dirty="0" smtClean="0">
                          <a:solidFill>
                            <a:schemeClr val="dk1"/>
                          </a:solidFill>
                          <a:latin typeface="+mn-lt"/>
                          <a:ea typeface="+mn-ea"/>
                          <a:cs typeface="+mn-cs"/>
                        </a:rPr>
                        <a:t>Returns a single bean instance per HTTP session</a:t>
                      </a:r>
                      <a:endParaRPr lang="en-US" dirty="0"/>
                    </a:p>
                  </a:txBody>
                  <a:tcPr/>
                </a:tc>
                <a:extLst>
                  <a:ext uri="{0D108BD9-81ED-4DB2-BD59-A6C34878D82A}">
                    <a16:rowId xmlns:a16="http://schemas.microsoft.com/office/drawing/2014/main" xmlns="" val="10004"/>
                  </a:ext>
                </a:extLst>
              </a:tr>
            </a:tbl>
          </a:graphicData>
        </a:graphic>
      </p:graphicFrame>
      <p:sp>
        <p:nvSpPr>
          <p:cNvPr id="66562" name="Rectangle 2"/>
          <p:cNvSpPr>
            <a:spLocks noGrp="1" noChangeArrowheads="1"/>
          </p:cNvSpPr>
          <p:nvPr>
            <p:ph type="title"/>
          </p:nvPr>
        </p:nvSpPr>
        <p:spPr>
          <a:xfrm>
            <a:off x="381000" y="0"/>
            <a:ext cx="8229600" cy="1143000"/>
          </a:xfrm>
        </p:spPr>
        <p:txBody>
          <a:bodyPr/>
          <a:lstStyle/>
          <a:p>
            <a:r>
              <a:rPr lang="en-US" b="0" dirty="0" smtClean="0"/>
              <a:t>scopes </a:t>
            </a:r>
            <a:endParaRPr lang="en-US" dirty="0"/>
          </a:p>
        </p:txBody>
      </p:sp>
      <p:graphicFrame>
        <p:nvGraphicFramePr>
          <p:cNvPr id="7" name="Table 6"/>
          <p:cNvGraphicFramePr>
            <a:graphicFrameLocks noGrp="1"/>
          </p:cNvGraphicFramePr>
          <p:nvPr/>
        </p:nvGraphicFramePr>
        <p:xfrm>
          <a:off x="304800" y="6019800"/>
          <a:ext cx="8382000" cy="822960"/>
        </p:xfrm>
        <a:graphic>
          <a:graphicData uri="http://schemas.openxmlformats.org/drawingml/2006/table">
            <a:tbl>
              <a:tblPr firstRow="1" bandRow="1">
                <a:tableStyleId>{5C22544A-7EE6-4342-B048-85BDC9FD1C3A}</a:tableStyleId>
              </a:tblPr>
              <a:tblGrid>
                <a:gridCol w="4191000">
                  <a:extLst>
                    <a:ext uri="{9D8B030D-6E8A-4147-A177-3AD203B41FA5}">
                      <a16:colId xmlns:a16="http://schemas.microsoft.com/office/drawing/2014/main" xmlns="" val="20000"/>
                    </a:ext>
                  </a:extLst>
                </a:gridCol>
                <a:gridCol w="4191000">
                  <a:extLst>
                    <a:ext uri="{9D8B030D-6E8A-4147-A177-3AD203B41FA5}">
                      <a16:colId xmlns:a16="http://schemas.microsoft.com/office/drawing/2014/main" xmlns="" val="20001"/>
                    </a:ext>
                  </a:extLst>
                </a:gridCol>
              </a:tblGrid>
              <a:tr h="447040">
                <a:tc>
                  <a:txBody>
                    <a:bodyPr/>
                    <a:lstStyle/>
                    <a:p>
                      <a:r>
                        <a:rPr kumimoji="0" lang="en-US" b="0" i="0" kern="1200" dirty="0" err="1" smtClean="0">
                          <a:solidFill>
                            <a:schemeClr val="lt1"/>
                          </a:solidFill>
                          <a:latin typeface="+mn-lt"/>
                          <a:ea typeface="+mn-ea"/>
                          <a:cs typeface="+mn-cs"/>
                        </a:rPr>
                        <a:t>globalSession</a:t>
                      </a:r>
                      <a:endParaRPr lang="en-US" dirty="0"/>
                    </a:p>
                  </a:txBody>
                  <a:tcPr/>
                </a:tc>
                <a:tc>
                  <a:txBody>
                    <a:bodyPr/>
                    <a:lstStyle/>
                    <a:p>
                      <a:pPr algn="ctr"/>
                      <a:r>
                        <a:rPr lang="en-US" dirty="0"/>
                        <a:t/>
                      </a:r>
                      <a:br>
                        <a:rPr lang="en-US" dirty="0"/>
                      </a:br>
                      <a:r>
                        <a:rPr lang="en-US" dirty="0"/>
                        <a:t>Returns a single bean instance per global HTTP session</a:t>
                      </a:r>
                    </a:p>
                  </a:txBody>
                  <a:tcPr marL="0" marR="0" marT="0" marB="0"/>
                </a:tc>
                <a:extLst>
                  <a:ext uri="{0D108BD9-81ED-4DB2-BD59-A6C34878D82A}">
                    <a16:rowId xmlns:a16="http://schemas.microsoft.com/office/drawing/2014/main" xmlns="" val="10000"/>
                  </a:ext>
                </a:extLst>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idx="1"/>
          </p:nvPr>
        </p:nvSpPr>
        <p:spPr>
          <a:xfrm>
            <a:off x="457200" y="990600"/>
            <a:ext cx="8229600" cy="5016691"/>
          </a:xfrm>
        </p:spPr>
        <p:txBody>
          <a:bodyPr>
            <a:normAutofit/>
          </a:bodyPr>
          <a:lstStyle/>
          <a:p>
            <a:pPr fontAlgn="base"/>
            <a:r>
              <a:rPr lang="en-US" sz="2000" dirty="0" smtClean="0"/>
              <a:t>When a bean is a singleton, only one </a:t>
            </a:r>
            <a:r>
              <a:rPr lang="en-US" sz="2000" i="1" dirty="0" smtClean="0"/>
              <a:t>shared</a:t>
            </a:r>
            <a:r>
              <a:rPr lang="en-US" sz="2000" dirty="0" smtClean="0"/>
              <a:t> instance of the bean will be managed, and all requests for beans with an id or ids matching that bean definition will result in that one specific bean instance being returned by the Spring container.</a:t>
            </a:r>
          </a:p>
          <a:p>
            <a:pPr fontAlgn="base"/>
            <a:r>
              <a:rPr lang="en-US" sz="2000" dirty="0" smtClean="0"/>
              <a:t>To put it another way, when you define a bean definition and it is scoped as a singleton, then the Spring </a:t>
            </a:r>
            <a:r>
              <a:rPr lang="en-US" sz="2000" dirty="0" err="1" smtClean="0"/>
              <a:t>IoC</a:t>
            </a:r>
            <a:r>
              <a:rPr lang="en-US" sz="2000" dirty="0" smtClean="0"/>
              <a:t> container will create </a:t>
            </a:r>
            <a:r>
              <a:rPr lang="en-US" sz="2000" i="1" dirty="0" smtClean="0"/>
              <a:t>exactly one</a:t>
            </a:r>
            <a:r>
              <a:rPr lang="en-US" sz="2000" dirty="0" smtClean="0"/>
              <a:t> instance of the object defined by that bean definition. This single instance will be stored in a cache of such singleton beans, and </a:t>
            </a:r>
            <a:r>
              <a:rPr lang="en-US" sz="2000" i="1" dirty="0" smtClean="0"/>
              <a:t>all subsequent requests and references</a:t>
            </a:r>
            <a:r>
              <a:rPr lang="en-US" sz="2000" dirty="0" smtClean="0"/>
              <a:t> for that named bean will result in the cached object being returned.</a:t>
            </a:r>
          </a:p>
          <a:p>
            <a:pPr fontAlgn="base"/>
            <a:r>
              <a:rPr lang="en-US" sz="2000" dirty="0" smtClean="0"/>
              <a:t>Defined as:&lt;bean id=“h" class="</a:t>
            </a:r>
            <a:r>
              <a:rPr lang="en-US" sz="2000" dirty="0" err="1" smtClean="0"/>
              <a:t>com.adam.app</a:t>
            </a:r>
            <a:r>
              <a:rPr lang="en-US" sz="2000" dirty="0" smtClean="0"/>
              <a:t>&gt;</a:t>
            </a:r>
            <a:r>
              <a:rPr lang="en-US" sz="2000" dirty="0" err="1" smtClean="0"/>
              <a:t>helloWorld</a:t>
            </a:r>
            <a:r>
              <a:rPr lang="en-US" sz="2000" dirty="0" smtClean="0"/>
              <a:t>" singleton </a:t>
            </a:r>
            <a:r>
              <a:rPr lang="en-US" sz="2000" smtClean="0"/>
              <a:t>=“true“/&gt;</a:t>
            </a:r>
            <a:endParaRPr lang="en-US" sz="2000" dirty="0" smtClean="0"/>
          </a:p>
          <a:p>
            <a:pPr fontAlgn="base"/>
            <a:r>
              <a:rPr lang="en-US" sz="2000" dirty="0" smtClean="0"/>
              <a:t>R</a:t>
            </a:r>
          </a:p>
          <a:p>
            <a:pPr fontAlgn="base"/>
            <a:r>
              <a:rPr lang="en-US" sz="2000" dirty="0" smtClean="0"/>
              <a:t>:&lt;bean id=“h" class="</a:t>
            </a:r>
            <a:r>
              <a:rPr lang="en-US" sz="2000" dirty="0" err="1" smtClean="0"/>
              <a:t>com.adam.app</a:t>
            </a:r>
            <a:r>
              <a:rPr lang="en-US" sz="2000" dirty="0" smtClean="0"/>
              <a:t>&gt;</a:t>
            </a:r>
            <a:r>
              <a:rPr lang="en-US" sz="2000" dirty="0" err="1" smtClean="0"/>
              <a:t>helloWorld</a:t>
            </a:r>
            <a:r>
              <a:rPr lang="en-US" sz="2000" dirty="0" smtClean="0"/>
              <a:t>" /&gt;</a:t>
            </a:r>
          </a:p>
          <a:p>
            <a:pPr fontAlgn="base"/>
            <a:endParaRPr lang="en-US" sz="2000" dirty="0"/>
          </a:p>
        </p:txBody>
      </p:sp>
      <p:sp>
        <p:nvSpPr>
          <p:cNvPr id="66562" name="Rectangle 2"/>
          <p:cNvSpPr>
            <a:spLocks noGrp="1" noChangeArrowheads="1"/>
          </p:cNvSpPr>
          <p:nvPr>
            <p:ph type="title"/>
          </p:nvPr>
        </p:nvSpPr>
        <p:spPr/>
        <p:txBody>
          <a:bodyPr>
            <a:normAutofit fontScale="90000"/>
          </a:bodyPr>
          <a:lstStyle/>
          <a:p>
            <a:pPr fontAlgn="base"/>
            <a:r>
              <a:rPr lang="en-US" b="0" dirty="0" smtClean="0"/>
              <a:t>Singleton scope</a:t>
            </a:r>
            <a:br>
              <a:rPr lang="en-US" b="0" dirty="0" smtClean="0"/>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idx="1"/>
          </p:nvPr>
        </p:nvSpPr>
        <p:spPr/>
        <p:txBody>
          <a:bodyPr>
            <a:normAutofit/>
          </a:bodyPr>
          <a:lstStyle/>
          <a:p>
            <a:pPr fontAlgn="base"/>
            <a:r>
              <a:rPr lang="en-US" sz="2000" dirty="0" smtClean="0"/>
              <a:t>This results in creation of a new bean instance </a:t>
            </a:r>
            <a:r>
              <a:rPr lang="en-US" sz="2000" dirty="0" err="1" smtClean="0"/>
              <a:t>everytime</a:t>
            </a:r>
            <a:r>
              <a:rPr lang="en-US" sz="2000" dirty="0" smtClean="0"/>
              <a:t> a request is made with that particular </a:t>
            </a:r>
            <a:r>
              <a:rPr lang="en-US" sz="2000" dirty="0" err="1" smtClean="0"/>
              <a:t>beanId</a:t>
            </a:r>
            <a:r>
              <a:rPr lang="en-US" sz="2000" dirty="0" smtClean="0"/>
              <a:t>(say, using </a:t>
            </a:r>
            <a:r>
              <a:rPr lang="en-US" sz="2000" dirty="0" err="1" smtClean="0"/>
              <a:t>getBean</a:t>
            </a:r>
            <a:r>
              <a:rPr lang="en-US" sz="2000" dirty="0" smtClean="0"/>
              <a:t>(“</a:t>
            </a:r>
            <a:r>
              <a:rPr lang="en-US" sz="2000" dirty="0" err="1" smtClean="0"/>
              <a:t>beanID</a:t>
            </a:r>
            <a:r>
              <a:rPr lang="en-US" sz="2000" dirty="0" smtClean="0"/>
              <a:t>”) ) . A bean of prototype scope can be defined as</a:t>
            </a:r>
          </a:p>
          <a:p>
            <a:pPr fontAlgn="base"/>
            <a:r>
              <a:rPr lang="en-US" sz="2000" dirty="0" smtClean="0"/>
              <a:t>&lt;bean id=“h" class="</a:t>
            </a:r>
            <a:r>
              <a:rPr lang="en-US" sz="2000" dirty="0" err="1" smtClean="0"/>
              <a:t>com.adam.app</a:t>
            </a:r>
            <a:r>
              <a:rPr lang="en-US" sz="2000" dirty="0" smtClean="0"/>
              <a:t>&gt;</a:t>
            </a:r>
            <a:r>
              <a:rPr lang="en-US" sz="2000" dirty="0" err="1" smtClean="0"/>
              <a:t>helloWorld</a:t>
            </a:r>
            <a:r>
              <a:rPr lang="en-US" sz="2000" dirty="0" smtClean="0"/>
              <a:t>" singleton="false"/&gt;</a:t>
            </a:r>
          </a:p>
          <a:p>
            <a:pPr fontAlgn="base"/>
            <a:r>
              <a:rPr lang="en-US" sz="2000" dirty="0" smtClean="0"/>
              <a:t>R</a:t>
            </a:r>
          </a:p>
          <a:p>
            <a:pPr fontAlgn="base"/>
            <a:r>
              <a:rPr lang="en-US" sz="2000" dirty="0" smtClean="0"/>
              <a:t>&lt;bean id=“h" class="</a:t>
            </a:r>
            <a:r>
              <a:rPr lang="en-US" sz="2000" dirty="0" err="1" smtClean="0"/>
              <a:t>com.adam.app</a:t>
            </a:r>
            <a:r>
              <a:rPr lang="en-US" sz="2000" dirty="0" smtClean="0"/>
              <a:t>&gt;</a:t>
            </a:r>
            <a:r>
              <a:rPr lang="en-US" sz="2000" dirty="0" err="1" smtClean="0"/>
              <a:t>helloWorld</a:t>
            </a:r>
            <a:r>
              <a:rPr lang="en-US" sz="2000" dirty="0" smtClean="0"/>
              <a:t>" scope="prototype"/&gt;</a:t>
            </a:r>
          </a:p>
          <a:p>
            <a:pPr fontAlgn="base"/>
            <a:endParaRPr lang="en-US" sz="2000" dirty="0"/>
          </a:p>
        </p:txBody>
      </p:sp>
      <p:sp>
        <p:nvSpPr>
          <p:cNvPr id="66562" name="Rectangle 2"/>
          <p:cNvSpPr>
            <a:spLocks noGrp="1" noChangeArrowheads="1"/>
          </p:cNvSpPr>
          <p:nvPr>
            <p:ph type="title"/>
          </p:nvPr>
        </p:nvSpPr>
        <p:spPr/>
        <p:txBody>
          <a:bodyPr>
            <a:normAutofit fontScale="90000"/>
          </a:bodyPr>
          <a:lstStyle/>
          <a:p>
            <a:pPr fontAlgn="base"/>
            <a:r>
              <a:rPr lang="en-US" b="0" dirty="0" smtClean="0"/>
              <a:t/>
            </a:r>
            <a:br>
              <a:rPr lang="en-US" b="0" dirty="0" smtClean="0"/>
            </a:br>
            <a:r>
              <a:rPr lang="en-US" b="0" dirty="0" smtClean="0"/>
              <a:t/>
            </a:r>
            <a:br>
              <a:rPr lang="en-US" b="0" dirty="0" smtClean="0"/>
            </a:br>
            <a:r>
              <a:rPr lang="en-US" b="0" dirty="0" smtClean="0"/>
              <a:t> Prototype  scope </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idx="1"/>
          </p:nvPr>
        </p:nvSpPr>
        <p:spPr/>
        <p:txBody>
          <a:bodyPr>
            <a:normAutofit/>
          </a:bodyPr>
          <a:lstStyle/>
          <a:p>
            <a:pPr fontAlgn="base"/>
            <a:r>
              <a:rPr lang="en-US" dirty="0" smtClean="0"/>
              <a:t>One of the core concepts in Spring is Inversion Of Control(IOC). It makes use of  </a:t>
            </a:r>
            <a:r>
              <a:rPr lang="en-US" i="1" dirty="0" err="1" smtClean="0"/>
              <a:t>BeanFactory</a:t>
            </a:r>
            <a:r>
              <a:rPr lang="en-US" i="1" dirty="0" smtClean="0"/>
              <a:t> </a:t>
            </a:r>
            <a:r>
              <a:rPr lang="en-US" dirty="0" smtClean="0"/>
              <a:t>to manage Java objects from instantiation to destruction.</a:t>
            </a:r>
          </a:p>
          <a:p>
            <a:pPr fontAlgn="base"/>
            <a:r>
              <a:rPr lang="en-US" dirty="0" smtClean="0"/>
              <a:t> The IOC implements </a:t>
            </a:r>
            <a:r>
              <a:rPr lang="en-US" i="1" dirty="0" smtClean="0"/>
              <a:t>Dependency Injection, </a:t>
            </a:r>
            <a:r>
              <a:rPr lang="en-US" dirty="0" smtClean="0"/>
              <a:t>thereby facilitating loose coupling between components(POJOs). When it comes to large codes, one of the main problems at hand would be the dependencies between the various classes. </a:t>
            </a:r>
            <a:endParaRPr lang="en-US" dirty="0"/>
          </a:p>
        </p:txBody>
      </p:sp>
      <p:sp>
        <p:nvSpPr>
          <p:cNvPr id="66562" name="Rectangle 2"/>
          <p:cNvSpPr>
            <a:spLocks noGrp="1" noChangeArrowheads="1"/>
          </p:cNvSpPr>
          <p:nvPr>
            <p:ph type="title"/>
          </p:nvPr>
        </p:nvSpPr>
        <p:spPr/>
        <p:txBody>
          <a:bodyPr/>
          <a:lstStyle/>
          <a:p>
            <a:r>
              <a:rPr lang="en-US" b="0" dirty="0" smtClean="0"/>
              <a:t>IOC/DI</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609600"/>
            <a:ext cx="1143000" cy="274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POJO Classes</a:t>
            </a:r>
            <a:endParaRPr lang="en-US" dirty="0"/>
          </a:p>
        </p:txBody>
      </p:sp>
      <p:sp>
        <p:nvSpPr>
          <p:cNvPr id="5" name="Rectangle 4"/>
          <p:cNvSpPr/>
          <p:nvPr/>
        </p:nvSpPr>
        <p:spPr>
          <a:xfrm>
            <a:off x="2971800" y="685800"/>
            <a:ext cx="1600200" cy="2667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Spring F/m</a:t>
            </a:r>
            <a:endParaRPr lang="en-US" dirty="0"/>
          </a:p>
        </p:txBody>
      </p:sp>
      <p:sp>
        <p:nvSpPr>
          <p:cNvPr id="6" name="Rectangle 5"/>
          <p:cNvSpPr/>
          <p:nvPr/>
        </p:nvSpPr>
        <p:spPr>
          <a:xfrm>
            <a:off x="5867400" y="533400"/>
            <a:ext cx="2971800" cy="2514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MetaData</a:t>
            </a:r>
            <a:r>
              <a:rPr lang="en-US" dirty="0" smtClean="0"/>
              <a:t>/</a:t>
            </a:r>
            <a:r>
              <a:rPr lang="en-US" dirty="0" err="1" smtClean="0"/>
              <a:t>Configration</a:t>
            </a:r>
            <a:r>
              <a:rPr lang="en-US" dirty="0" smtClean="0"/>
              <a:t> file(springBean.xml)</a:t>
            </a:r>
            <a:endParaRPr lang="en-US" dirty="0"/>
          </a:p>
        </p:txBody>
      </p:sp>
      <p:sp>
        <p:nvSpPr>
          <p:cNvPr id="8" name="Rectangle 7"/>
          <p:cNvSpPr/>
          <p:nvPr/>
        </p:nvSpPr>
        <p:spPr>
          <a:xfrm>
            <a:off x="1752600" y="4724400"/>
            <a:ext cx="48768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Ready to use Application</a:t>
            </a:r>
            <a:endParaRPr lang="en-US" dirty="0"/>
          </a:p>
        </p:txBody>
      </p:sp>
      <p:sp>
        <p:nvSpPr>
          <p:cNvPr id="11" name="Right Arrow 10"/>
          <p:cNvSpPr/>
          <p:nvPr/>
        </p:nvSpPr>
        <p:spPr>
          <a:xfrm>
            <a:off x="1905000" y="1752600"/>
            <a:ext cx="10668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eft Arrow 11"/>
          <p:cNvSpPr/>
          <p:nvPr/>
        </p:nvSpPr>
        <p:spPr>
          <a:xfrm>
            <a:off x="4648200" y="1752600"/>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a:off x="3810000" y="3581400"/>
            <a:ext cx="76200" cy="990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idx="1"/>
          </p:nvPr>
        </p:nvSpPr>
        <p:spPr/>
        <p:txBody>
          <a:bodyPr>
            <a:normAutofit lnSpcReduction="10000"/>
          </a:bodyPr>
          <a:lstStyle/>
          <a:p>
            <a:pPr fontAlgn="base"/>
            <a:r>
              <a:rPr lang="en-US" dirty="0" smtClean="0"/>
              <a:t>Typically high level modules depend on low level modules for their values/functionalities. Here, whenever a change is required we have to face the problem of</a:t>
            </a:r>
          </a:p>
          <a:p>
            <a:pPr fontAlgn="base"/>
            <a:r>
              <a:rPr lang="en-US" b="1" dirty="0" smtClean="0"/>
              <a:t>Rigidity</a:t>
            </a:r>
            <a:r>
              <a:rPr lang="en-US" dirty="0" smtClean="0"/>
              <a:t> : Changing one part of code might affect other parts of the code</a:t>
            </a:r>
          </a:p>
          <a:p>
            <a:pPr fontAlgn="base"/>
            <a:r>
              <a:rPr lang="en-US" b="1" dirty="0" smtClean="0"/>
              <a:t>Fragility</a:t>
            </a:r>
            <a:r>
              <a:rPr lang="en-US" dirty="0" smtClean="0"/>
              <a:t> : One change might lead to unexpected changes from other parts</a:t>
            </a:r>
          </a:p>
          <a:p>
            <a:pPr fontAlgn="base"/>
            <a:r>
              <a:rPr lang="en-US" b="1" dirty="0" smtClean="0"/>
              <a:t>Immobility</a:t>
            </a:r>
            <a:r>
              <a:rPr lang="en-US" dirty="0" smtClean="0"/>
              <a:t> : Reuse of the code is impossible because the application is so much tangled already.</a:t>
            </a:r>
            <a:endParaRPr lang="en-US" dirty="0"/>
          </a:p>
        </p:txBody>
      </p:sp>
      <p:sp>
        <p:nvSpPr>
          <p:cNvPr id="66562" name="Rectangle 2"/>
          <p:cNvSpPr>
            <a:spLocks noGrp="1" noChangeArrowheads="1"/>
          </p:cNvSpPr>
          <p:nvPr>
            <p:ph type="title"/>
          </p:nvPr>
        </p:nvSpPr>
        <p:spPr/>
        <p:txBody>
          <a:bodyPr/>
          <a:lstStyle/>
          <a:p>
            <a:r>
              <a:rPr lang="en-US" b="0" dirty="0" smtClean="0"/>
              <a:t>IOC/DI cont..</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idx="1"/>
          </p:nvPr>
        </p:nvSpPr>
        <p:spPr/>
        <p:txBody>
          <a:bodyPr/>
          <a:lstStyle/>
          <a:p>
            <a:r>
              <a:rPr lang="en-US" dirty="0" smtClean="0"/>
              <a:t>Spring uses Dependency Injection[DI] as a rescue for this problem. The underlying classes are made abstract and the instantiation, management and class casting of the objects are done by the spring framework’s IOC container.</a:t>
            </a:r>
            <a:endParaRPr lang="en-US" dirty="0"/>
          </a:p>
        </p:txBody>
      </p:sp>
      <p:sp>
        <p:nvSpPr>
          <p:cNvPr id="66562" name="Rectangle 2"/>
          <p:cNvSpPr>
            <a:spLocks noGrp="1" noChangeArrowheads="1"/>
          </p:cNvSpPr>
          <p:nvPr>
            <p:ph type="title"/>
          </p:nvPr>
        </p:nvSpPr>
        <p:spPr/>
        <p:txBody>
          <a:bodyPr/>
          <a:lstStyle/>
          <a:p>
            <a:r>
              <a:rPr lang="en-US" b="0" dirty="0" smtClean="0"/>
              <a:t>IOC/DI cont..</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304800" y="304800"/>
            <a:ext cx="8229600" cy="1143000"/>
          </a:xfrm>
        </p:spPr>
        <p:txBody>
          <a:bodyPr>
            <a:normAutofit fontScale="90000"/>
          </a:bodyPr>
          <a:lstStyle/>
          <a:p>
            <a:r>
              <a:rPr lang="en-US" dirty="0" smtClean="0"/>
              <a:t>Spring Modules</a:t>
            </a:r>
            <a:r>
              <a:rPr lang="en-US" b="0" dirty="0" smtClean="0">
                <a:effectLst/>
              </a:rPr>
              <a:t> /Architecture</a:t>
            </a:r>
            <a:br>
              <a:rPr lang="en-US" b="0" dirty="0" smtClean="0">
                <a:effectLst/>
              </a:rPr>
            </a:br>
            <a:endParaRPr lang="en-US" dirty="0"/>
          </a:p>
        </p:txBody>
      </p:sp>
      <p:pic>
        <p:nvPicPr>
          <p:cNvPr id="4" name="Picture 2"/>
          <p:cNvPicPr>
            <a:picLocks noChangeAspect="1" noChangeArrowheads="1"/>
          </p:cNvPicPr>
          <p:nvPr/>
        </p:nvPicPr>
        <p:blipFill>
          <a:blip r:embed="rId2"/>
          <a:srcRect/>
          <a:stretch>
            <a:fillRect/>
          </a:stretch>
        </p:blipFill>
        <p:spPr>
          <a:xfrm>
            <a:off x="1066800" y="1447800"/>
            <a:ext cx="6438794" cy="4970882"/>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idx="1"/>
          </p:nvPr>
        </p:nvSpPr>
        <p:spPr>
          <a:xfrm>
            <a:off x="457200" y="457200"/>
            <a:ext cx="8229600" cy="5550091"/>
          </a:xfrm>
        </p:spPr>
        <p:txBody>
          <a:bodyPr>
            <a:normAutofit/>
          </a:bodyPr>
          <a:lstStyle/>
          <a:p>
            <a:r>
              <a:rPr lang="en-US" dirty="0" smtClean="0"/>
              <a:t>It is clear from the above diagram representation, Spring container acts as a bridge between the abstract POJO classes which contains the blue print of the required model and the metadata which provides data for the POJO classes. </a:t>
            </a:r>
          </a:p>
          <a:p>
            <a:r>
              <a:rPr lang="en-US" dirty="0" smtClean="0"/>
              <a:t>This way, there is no dependency for classes on one another. Making the programming abstract through dependency injection is the solution for handling the above stated problems which are mainly associated with development, enhancement and maintenance of large codes.</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idx="1"/>
          </p:nvPr>
        </p:nvSpPr>
        <p:spPr/>
        <p:txBody>
          <a:bodyPr/>
          <a:lstStyle/>
          <a:p>
            <a:r>
              <a:rPr lang="en-US" dirty="0" smtClean="0"/>
              <a:t>If resource/application is spending time to search and gather its dependent values then it is called Dependency lookup.</a:t>
            </a:r>
          </a:p>
          <a:p>
            <a:r>
              <a:rPr lang="en-US" dirty="0" smtClean="0"/>
              <a:t>In Dependency lookup the resource/application pulls the values from other resources.</a:t>
            </a:r>
          </a:p>
          <a:p>
            <a:r>
              <a:rPr lang="en-US" dirty="0" err="1" smtClean="0"/>
              <a:t>Ex:Student</a:t>
            </a:r>
            <a:r>
              <a:rPr lang="en-US" dirty="0" smtClean="0"/>
              <a:t> gathers his course material(</a:t>
            </a:r>
            <a:r>
              <a:rPr lang="en-US" sz="1800" dirty="0" smtClean="0"/>
              <a:t>dependent value </a:t>
            </a:r>
            <a:r>
              <a:rPr lang="en-US" dirty="0" smtClean="0"/>
              <a:t>) from institute by requesting(</a:t>
            </a:r>
            <a:r>
              <a:rPr lang="en-US" sz="1800" dirty="0" smtClean="0"/>
              <a:t>gathering</a:t>
            </a:r>
            <a:r>
              <a:rPr lang="en-US" dirty="0" smtClean="0"/>
              <a:t> </a:t>
            </a:r>
            <a:r>
              <a:rPr lang="en-US" sz="1800" dirty="0" smtClean="0"/>
              <a:t>explicitly</a:t>
            </a:r>
            <a:r>
              <a:rPr lang="en-US" dirty="0" smtClean="0"/>
              <a:t>) for it.</a:t>
            </a:r>
            <a:endParaRPr lang="en-US" dirty="0"/>
          </a:p>
        </p:txBody>
      </p:sp>
      <p:sp>
        <p:nvSpPr>
          <p:cNvPr id="66562" name="Rectangle 2"/>
          <p:cNvSpPr>
            <a:spLocks noGrp="1" noChangeArrowheads="1"/>
          </p:cNvSpPr>
          <p:nvPr>
            <p:ph type="title"/>
          </p:nvPr>
        </p:nvSpPr>
        <p:spPr/>
        <p:txBody>
          <a:bodyPr/>
          <a:lstStyle/>
          <a:p>
            <a:r>
              <a:rPr lang="en-US" b="0" dirty="0" smtClean="0"/>
              <a:t>Dependency lookup</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7924" y="1417638"/>
            <a:ext cx="5764813" cy="3683793"/>
          </a:xfrm>
        </p:spPr>
      </p:pic>
      <p:sp>
        <p:nvSpPr>
          <p:cNvPr id="66562" name="Rectangle 2"/>
          <p:cNvSpPr>
            <a:spLocks noGrp="1" noChangeArrowheads="1"/>
          </p:cNvSpPr>
          <p:nvPr>
            <p:ph type="title"/>
          </p:nvPr>
        </p:nvSpPr>
        <p:spPr/>
        <p:txBody>
          <a:bodyPr/>
          <a:lstStyle/>
          <a:p>
            <a:r>
              <a:rPr lang="en-US" b="0" dirty="0" smtClean="0"/>
              <a:t>What is dependency injection ?</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idx="1"/>
          </p:nvPr>
        </p:nvSpPr>
        <p:spPr>
          <a:xfrm>
            <a:off x="457200" y="1219200"/>
            <a:ext cx="8229600" cy="4788091"/>
          </a:xfrm>
        </p:spPr>
        <p:txBody>
          <a:bodyPr>
            <a:normAutofit fontScale="85000" lnSpcReduction="10000"/>
          </a:bodyPr>
          <a:lstStyle/>
          <a:p>
            <a:r>
              <a:rPr lang="en-US" b="1" dirty="0"/>
              <a:t>dependency injection</a:t>
            </a:r>
            <a:r>
              <a:rPr lang="en-US" dirty="0"/>
              <a:t> is a technique whereby one object supplies the dependencies of another object. A "dependency" is an object that can be </a:t>
            </a:r>
            <a:r>
              <a:rPr lang="en-US" dirty="0" smtClean="0"/>
              <a:t>used</a:t>
            </a:r>
          </a:p>
          <a:p>
            <a:r>
              <a:rPr lang="en-US" dirty="0"/>
              <a:t>The "injection" refers to the passing of a dependency (a service) into the </a:t>
            </a:r>
            <a:r>
              <a:rPr lang="en-US" dirty="0" smtClean="0"/>
              <a:t>object</a:t>
            </a:r>
          </a:p>
          <a:p>
            <a:endParaRPr lang="en-US" dirty="0" smtClean="0"/>
          </a:p>
          <a:p>
            <a:r>
              <a:rPr lang="en-US" dirty="0" smtClean="0"/>
              <a:t>Dependency injection (also called inversion of control) is basically giving an object what it needs instead of letting this object get it by itself.</a:t>
            </a:r>
          </a:p>
          <a:p>
            <a:r>
              <a:rPr lang="en-US" dirty="0" smtClean="0"/>
              <a:t>In Dependency injection container dynamically pushes the dependent value to resource/application.</a:t>
            </a:r>
          </a:p>
          <a:p>
            <a:r>
              <a:rPr lang="en-US" dirty="0" err="1" smtClean="0"/>
              <a:t>Ex:Student</a:t>
            </a:r>
            <a:r>
              <a:rPr lang="en-US" dirty="0" smtClean="0"/>
              <a:t> is getting course material(</a:t>
            </a:r>
            <a:r>
              <a:rPr lang="en-US" sz="1800" dirty="0" smtClean="0"/>
              <a:t>dependent value </a:t>
            </a:r>
            <a:r>
              <a:rPr lang="en-US" dirty="0" smtClean="0"/>
              <a:t>) automatically the moment he registered for Course.</a:t>
            </a:r>
          </a:p>
          <a:p>
            <a:endParaRPr lang="en-US" dirty="0"/>
          </a:p>
        </p:txBody>
      </p:sp>
      <p:sp>
        <p:nvSpPr>
          <p:cNvPr id="66562" name="Rectangle 2"/>
          <p:cNvSpPr>
            <a:spLocks noGrp="1" noChangeArrowheads="1"/>
          </p:cNvSpPr>
          <p:nvPr>
            <p:ph type="title"/>
          </p:nvPr>
        </p:nvSpPr>
        <p:spPr/>
        <p:txBody>
          <a:bodyPr/>
          <a:lstStyle/>
          <a:p>
            <a:r>
              <a:rPr lang="en-US" b="0" dirty="0" smtClean="0"/>
              <a:t>What is dependency injection ?</a:t>
            </a:r>
            <a:endParaRPr lang="en-US" dirty="0"/>
          </a:p>
        </p:txBody>
      </p:sp>
    </p:spTree>
    <p:extLst>
      <p:ext uri="{BB962C8B-B14F-4D97-AF65-F5344CB8AC3E}">
        <p14:creationId xmlns:p14="http://schemas.microsoft.com/office/powerpoint/2010/main" val="34027168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An injection is the passing of a dependency (a service) to a dependent object (a client).</a:t>
            </a:r>
          </a:p>
          <a:p>
            <a:r>
              <a:rPr lang="en-US" sz="2400" dirty="0">
                <a:latin typeface="Times New Roman" panose="02020603050405020304" pitchFamily="18" charset="0"/>
                <a:cs typeface="Times New Roman" panose="02020603050405020304" pitchFamily="18" charset="0"/>
              </a:rPr>
              <a:t>Passing the service to the client, rather than allowing a client to build or find the service, is</a:t>
            </a:r>
          </a:p>
          <a:p>
            <a:r>
              <a:rPr lang="en-US" sz="2400" dirty="0">
                <a:latin typeface="Times New Roman" panose="02020603050405020304" pitchFamily="18" charset="0"/>
                <a:cs typeface="Times New Roman" panose="02020603050405020304" pitchFamily="18" charset="0"/>
              </a:rPr>
              <a:t>the fundamental requirement of the pattern</a:t>
            </a:r>
            <a:r>
              <a:rPr lang="en-US" sz="2400" dirty="0" smtClean="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“Dependency injection is a pattern where the container passes objects by name to</a:t>
            </a:r>
          </a:p>
          <a:p>
            <a:r>
              <a:rPr lang="en-US" sz="2400" dirty="0">
                <a:latin typeface="Times New Roman" panose="02020603050405020304" pitchFamily="18" charset="0"/>
                <a:cs typeface="Times New Roman" panose="02020603050405020304" pitchFamily="18" charset="0"/>
              </a:rPr>
              <a:t>other objects, via either constructors, properties, or factory methods.”</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4549633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b="1" dirty="0">
                <a:latin typeface="Calibri" panose="020F0502020204030204" pitchFamily="34" charset="0"/>
              </a:rPr>
              <a:t>Dependency injection (DI) </a:t>
            </a:r>
            <a:r>
              <a:rPr lang="en-US" sz="2000" dirty="0">
                <a:latin typeface="Calibri" panose="020F0502020204030204" pitchFamily="34" charset="0"/>
              </a:rPr>
              <a:t>is a process whereby objects define their dependencies, that is, the other objects they work </a:t>
            </a:r>
            <a:r>
              <a:rPr lang="en-US" sz="2000" dirty="0" smtClean="0">
                <a:latin typeface="Calibri" panose="020F0502020204030204" pitchFamily="34" charset="0"/>
              </a:rPr>
              <a:t>with.</a:t>
            </a:r>
          </a:p>
          <a:p>
            <a:r>
              <a:rPr lang="en-US" sz="2000" dirty="0" smtClean="0">
                <a:latin typeface="Calibri" panose="020F0502020204030204" pitchFamily="34" charset="0"/>
              </a:rPr>
              <a:t> </a:t>
            </a:r>
            <a:r>
              <a:rPr lang="en-US" sz="2000" dirty="0">
                <a:latin typeface="Calibri" panose="020F0502020204030204" pitchFamily="34" charset="0"/>
              </a:rPr>
              <a:t>The container then injects those dependencies when it creates the bean. This process is fundamentally the inverse, hence the name Inversion of Control (</a:t>
            </a:r>
            <a:r>
              <a:rPr lang="en-US" sz="2000" dirty="0" err="1">
                <a:latin typeface="Calibri" panose="020F0502020204030204" pitchFamily="34" charset="0"/>
              </a:rPr>
              <a:t>IoC</a:t>
            </a:r>
            <a:r>
              <a:rPr lang="en-US" sz="2000" dirty="0">
                <a:latin typeface="Calibri" panose="020F0502020204030204" pitchFamily="34" charset="0"/>
              </a:rPr>
              <a:t>), of the bean itself controlling the instantiation or location of its dependencies on its </a:t>
            </a:r>
            <a:r>
              <a:rPr lang="en-US" sz="2000" dirty="0" smtClean="0">
                <a:latin typeface="Calibri" panose="020F0502020204030204" pitchFamily="34" charset="0"/>
              </a:rPr>
              <a:t>own.</a:t>
            </a:r>
            <a:endParaRPr lang="en-US" sz="2000" dirty="0">
              <a:latin typeface="Calibri" panose="020F0502020204030204" pitchFamily="34" charset="0"/>
            </a:endParaRP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0175106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b="1" dirty="0">
                <a:latin typeface="Calibri" panose="020F0502020204030204" pitchFamily="34" charset="0"/>
              </a:rPr>
              <a:t>Advantages of Dependency Injection</a:t>
            </a:r>
          </a:p>
          <a:p>
            <a:r>
              <a:rPr lang="en-US" sz="2000" b="1" dirty="0">
                <a:latin typeface="Calibri" panose="020F0502020204030204" pitchFamily="34" charset="0"/>
              </a:rPr>
              <a:t>Decoupling: </a:t>
            </a:r>
            <a:r>
              <a:rPr lang="en-US" sz="2000" dirty="0">
                <a:latin typeface="Calibri" panose="020F0502020204030204" pitchFamily="34" charset="0"/>
              </a:rPr>
              <a:t>Code is cleaner with the DI principle and decoupling is more effective when objects are provided with their dependencies.</a:t>
            </a:r>
          </a:p>
          <a:p>
            <a:r>
              <a:rPr lang="en-US" sz="2000" b="1" dirty="0">
                <a:latin typeface="Calibri" panose="020F0502020204030204" pitchFamily="34" charset="0"/>
              </a:rPr>
              <a:t>Easier to test:</a:t>
            </a:r>
            <a:r>
              <a:rPr lang="en-US" sz="2000" dirty="0">
                <a:latin typeface="Calibri" panose="020F0502020204030204" pitchFamily="34" charset="0"/>
              </a:rPr>
              <a:t> As such, your classes become easier to test, in particular when the dependencies are on interfaces or abstract base classes, which allow for stub or mock implementations to be used in unit tests.</a:t>
            </a:r>
          </a:p>
          <a:p>
            <a:endParaRPr lang="en-US" sz="2000" dirty="0">
              <a:latin typeface="Calibri" panose="020F0502020204030204" pitchFamily="34" charset="0"/>
            </a:endParaRP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5694930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1600" dirty="0">
                <a:latin typeface="Calibri" panose="020F0502020204030204" pitchFamily="34" charset="0"/>
              </a:rPr>
              <a:t>IOC (Inversion of control) is a general parent term while DI (Dependency injection) is a subset of IOC.</a:t>
            </a:r>
          </a:p>
          <a:p>
            <a:r>
              <a:rPr lang="en-US" sz="1600" dirty="0">
                <a:latin typeface="Calibri" panose="020F0502020204030204" pitchFamily="34" charset="0"/>
              </a:rPr>
              <a:t> IOC is a concept where the flow of application is inverted. So for example rather than the caller calling the method</a:t>
            </a:r>
            <a:r>
              <a:rPr lang="en-US" sz="1600" dirty="0" smtClean="0">
                <a:latin typeface="Calibri" panose="020F0502020204030204" pitchFamily="34" charset="0"/>
              </a:rPr>
              <a:t>.</a:t>
            </a:r>
            <a:endParaRPr lang="en-US" sz="1600" dirty="0">
              <a:latin typeface="Calibri" panose="020F0502020204030204" pitchFamily="34" charset="0"/>
            </a:endParaRPr>
          </a:p>
          <a:p>
            <a:r>
              <a:rPr lang="en-US" sz="1600" dirty="0" err="1">
                <a:latin typeface="Calibri" panose="020F0502020204030204" pitchFamily="34" charset="0"/>
              </a:rPr>
              <a:t>SomeObject.Call</a:t>
            </a:r>
            <a:r>
              <a:rPr lang="en-US" sz="1600" dirty="0">
                <a:latin typeface="Calibri" panose="020F0502020204030204" pitchFamily="34" charset="0"/>
              </a:rPr>
              <a:t>();</a:t>
            </a:r>
          </a:p>
          <a:p>
            <a:pPr marL="109728" indent="0">
              <a:buNone/>
            </a:pPr>
            <a:endParaRPr lang="en-US" sz="1600" dirty="0">
              <a:latin typeface="Calibri" panose="020F0502020204030204" pitchFamily="34" charset="0"/>
            </a:endParaRPr>
          </a:p>
          <a:p>
            <a:r>
              <a:rPr lang="en-US" sz="1600" dirty="0">
                <a:latin typeface="Calibri" panose="020F0502020204030204" pitchFamily="34" charset="0"/>
              </a:rPr>
              <a:t>Will get replaced with an event based approach as shown below.</a:t>
            </a:r>
          </a:p>
          <a:p>
            <a:endParaRPr lang="en-US" sz="1600" dirty="0">
              <a:latin typeface="Calibri" panose="020F0502020204030204" pitchFamily="34" charset="0"/>
            </a:endParaRPr>
          </a:p>
          <a:p>
            <a:r>
              <a:rPr lang="en-US" sz="1600" dirty="0" err="1">
                <a:latin typeface="Calibri" panose="020F0502020204030204" pitchFamily="34" charset="0"/>
              </a:rPr>
              <a:t>SomeObject.WhenEvent</a:t>
            </a:r>
            <a:r>
              <a:rPr lang="en-US" sz="1600" dirty="0">
                <a:latin typeface="Calibri" panose="020F0502020204030204" pitchFamily="34" charset="0"/>
              </a:rPr>
              <a:t> += Call();</a:t>
            </a:r>
            <a:endParaRPr lang="en-US" sz="1600" dirty="0" smtClean="0">
              <a:latin typeface="Calibri" panose="020F0502020204030204" pitchFamily="34" charset="0"/>
            </a:endParaRPr>
          </a:p>
          <a:p>
            <a:endParaRPr lang="en-US" sz="1600" dirty="0">
              <a:latin typeface="Calibri" panose="020F0502020204030204" pitchFamily="34" charset="0"/>
            </a:endParaRPr>
          </a:p>
          <a:p>
            <a:r>
              <a:rPr lang="en-US" sz="1600" b="1" u="sng" dirty="0" smtClean="0">
                <a:latin typeface="Calibri" panose="020F0502020204030204" pitchFamily="34" charset="0"/>
              </a:rPr>
              <a:t>The </a:t>
            </a:r>
            <a:r>
              <a:rPr lang="en-US" sz="1600" b="1" u="sng" dirty="0">
                <a:latin typeface="Calibri" panose="020F0502020204030204" pitchFamily="34" charset="0"/>
              </a:rPr>
              <a:t>responsibilities of IOC container are:</a:t>
            </a:r>
          </a:p>
          <a:p>
            <a:r>
              <a:rPr lang="en-US" sz="1600" dirty="0">
                <a:latin typeface="Calibri" panose="020F0502020204030204" pitchFamily="34" charset="0"/>
              </a:rPr>
              <a:t>Instantiating the bean</a:t>
            </a:r>
          </a:p>
          <a:p>
            <a:r>
              <a:rPr lang="en-US" sz="1600" dirty="0">
                <a:latin typeface="Calibri" panose="020F0502020204030204" pitchFamily="34" charset="0"/>
              </a:rPr>
              <a:t>Wiring the beans together</a:t>
            </a:r>
          </a:p>
          <a:p>
            <a:r>
              <a:rPr lang="en-US" sz="1600" dirty="0">
                <a:latin typeface="Calibri" panose="020F0502020204030204" pitchFamily="34" charset="0"/>
              </a:rPr>
              <a:t>Configuring the beans</a:t>
            </a:r>
          </a:p>
          <a:p>
            <a:r>
              <a:rPr lang="en-US" sz="1600" dirty="0">
                <a:latin typeface="Calibri" panose="020F0502020204030204" pitchFamily="34" charset="0"/>
              </a:rPr>
              <a:t>Managing the bean’s entire life-cycle</a:t>
            </a:r>
          </a:p>
          <a:p>
            <a:endParaRPr lang="en-US" sz="1600" dirty="0">
              <a:latin typeface="Calibri" panose="020F0502020204030204" pitchFamily="34" charset="0"/>
            </a:endParaRPr>
          </a:p>
        </p:txBody>
      </p:sp>
      <p:sp>
        <p:nvSpPr>
          <p:cNvPr id="3" name="Title 2"/>
          <p:cNvSpPr>
            <a:spLocks noGrp="1"/>
          </p:cNvSpPr>
          <p:nvPr>
            <p:ph type="title"/>
          </p:nvPr>
        </p:nvSpPr>
        <p:spPr/>
        <p:txBody>
          <a:bodyPr/>
          <a:lstStyle/>
          <a:p>
            <a:r>
              <a:rPr lang="en-US" smtClean="0"/>
              <a:t>IOC</a:t>
            </a:r>
            <a:endParaRPr lang="en-US" dirty="0"/>
          </a:p>
        </p:txBody>
      </p:sp>
    </p:spTree>
    <p:extLst>
      <p:ext uri="{BB962C8B-B14F-4D97-AF65-F5344CB8AC3E}">
        <p14:creationId xmlns:p14="http://schemas.microsoft.com/office/powerpoint/2010/main" val="26580113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1200" y="1295400"/>
            <a:ext cx="5562600" cy="5409629"/>
          </a:xfrm>
        </p:spPr>
      </p:pic>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9065327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457200"/>
            <a:ext cx="4929187" cy="2997287"/>
          </a:xfrm>
        </p:spPr>
      </p:pic>
      <p:sp>
        <p:nvSpPr>
          <p:cNvPr id="3" name="Title 2"/>
          <p:cNvSpPr>
            <a:spLocks noGrp="1"/>
          </p:cNvSpPr>
          <p:nvPr>
            <p:ph type="title"/>
          </p:nvPr>
        </p:nvSpPr>
        <p:spPr>
          <a:xfrm>
            <a:off x="533400" y="3733800"/>
            <a:ext cx="8229600" cy="2590800"/>
          </a:xfrm>
        </p:spPr>
        <p:txBody>
          <a:bodyPr>
            <a:noAutofit/>
          </a:bodyPr>
          <a:lstStyle/>
          <a:p>
            <a:r>
              <a:rPr lang="en-US" sz="2000" dirty="0" smtClean="0">
                <a:latin typeface="Calibri" panose="020F0502020204030204" pitchFamily="34" charset="0"/>
              </a:rPr>
              <a:t>The above </a:t>
            </a:r>
            <a:r>
              <a:rPr lang="en-US" sz="2000" dirty="0" err="1" smtClean="0">
                <a:latin typeface="Calibri" panose="020F0502020204030204" pitchFamily="34" charset="0"/>
              </a:rPr>
              <a:t>digram</a:t>
            </a:r>
            <a:r>
              <a:rPr lang="en-US" sz="2000" dirty="0" smtClean="0">
                <a:latin typeface="Calibri" panose="020F0502020204030204" pitchFamily="34" charset="0"/>
              </a:rPr>
              <a:t> shows spring container creates two beans from configuration instructions, and injects a dependency between the two beans. </a:t>
            </a:r>
            <a:br>
              <a:rPr lang="en-US" sz="2000" dirty="0" smtClean="0">
                <a:latin typeface="Calibri" panose="020F0502020204030204" pitchFamily="34" charset="0"/>
              </a:rPr>
            </a:br>
            <a:r>
              <a:rPr lang="en-US" sz="2000" dirty="0" smtClean="0">
                <a:latin typeface="Calibri" panose="020F0502020204030204" pitchFamily="34" charset="0"/>
              </a:rPr>
              <a:t>In particular, bean A automatically gets a reference to bean B without explicitly asking for it or creating it.</a:t>
            </a:r>
            <a:endParaRPr lang="en-US" sz="2000" dirty="0">
              <a:latin typeface="Calibri" panose="020F0502020204030204" pitchFamily="34" charset="0"/>
            </a:endParaRPr>
          </a:p>
        </p:txBody>
      </p:sp>
    </p:spTree>
    <p:extLst>
      <p:ext uri="{BB962C8B-B14F-4D97-AF65-F5344CB8AC3E}">
        <p14:creationId xmlns:p14="http://schemas.microsoft.com/office/powerpoint/2010/main" val="3596844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idx="1"/>
          </p:nvPr>
        </p:nvSpPr>
        <p:spPr/>
        <p:txBody>
          <a:bodyPr>
            <a:normAutofit lnSpcReduction="10000"/>
          </a:bodyPr>
          <a:lstStyle/>
          <a:p>
            <a:pPr fontAlgn="base"/>
            <a:r>
              <a:rPr lang="en-US" dirty="0" smtClean="0"/>
              <a:t> Spring has a layered architecture which consists of various modules.</a:t>
            </a:r>
          </a:p>
          <a:p>
            <a:pPr fontAlgn="base"/>
            <a:r>
              <a:rPr lang="en-US" dirty="0" smtClean="0"/>
              <a:t> All the modules are </a:t>
            </a:r>
            <a:r>
              <a:rPr lang="en-US" dirty="0" err="1" smtClean="0"/>
              <a:t>buit</a:t>
            </a:r>
            <a:r>
              <a:rPr lang="en-US" dirty="0" smtClean="0"/>
              <a:t> on top of the core container and are mostly independent.</a:t>
            </a:r>
          </a:p>
          <a:p>
            <a:pPr fontAlgn="base"/>
            <a:r>
              <a:rPr lang="en-US" dirty="0" smtClean="0"/>
              <a:t> This way, the developer is free to use only the modules that are needed for the particular requirements. </a:t>
            </a:r>
          </a:p>
          <a:p>
            <a:pPr fontAlgn="base"/>
            <a:r>
              <a:rPr lang="en-US" dirty="0" smtClean="0"/>
              <a:t>The modules in Spring </a:t>
            </a:r>
            <a:r>
              <a:rPr lang="en-US" dirty="0" err="1" smtClean="0"/>
              <a:t>frmework</a:t>
            </a:r>
            <a:r>
              <a:rPr lang="en-US" dirty="0" smtClean="0"/>
              <a:t> are grouped into Core Container, Data Access/Integration, Web, AOP (Aspect Oriented Programming), Instrumentation, and Test.</a:t>
            </a:r>
            <a:endParaRPr lang="en-US" dirty="0"/>
          </a:p>
        </p:txBody>
      </p:sp>
      <p:sp>
        <p:nvSpPr>
          <p:cNvPr id="66562" name="Rectangle 2"/>
          <p:cNvSpPr>
            <a:spLocks noGrp="1" noChangeArrowheads="1"/>
          </p:cNvSpPr>
          <p:nvPr>
            <p:ph type="title"/>
          </p:nvPr>
        </p:nvSpPr>
        <p:spPr/>
        <p:txBody>
          <a:bodyPr/>
          <a:lstStyle/>
          <a:p>
            <a:pPr fontAlgn="base"/>
            <a:r>
              <a:rPr lang="en-US" b="0" dirty="0" smtClean="0">
                <a:effectLst/>
              </a:rPr>
              <a:t>Spring framework architecture</a:t>
            </a:r>
            <a:endParaRPr lang="en-US" b="0" dirty="0">
              <a:effectLst/>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idx="1"/>
          </p:nvPr>
        </p:nvSpPr>
        <p:spPr/>
        <p:txBody>
          <a:bodyPr/>
          <a:lstStyle/>
          <a:p>
            <a:r>
              <a:rPr lang="en-US" dirty="0" smtClean="0"/>
              <a:t> </a:t>
            </a:r>
            <a:r>
              <a:rPr lang="en-US" b="1" dirty="0" smtClean="0"/>
              <a:t>Dependency injection</a:t>
            </a:r>
            <a:r>
              <a:rPr lang="en-US" dirty="0" smtClean="0"/>
              <a:t> is a </a:t>
            </a:r>
            <a:r>
              <a:rPr lang="en-US" dirty="0" smtClean="0">
                <a:hlinkClick r:id="rId2" tooltip="Software design pattern"/>
              </a:rPr>
              <a:t>software design pattern</a:t>
            </a:r>
            <a:r>
              <a:rPr lang="en-US" dirty="0" smtClean="0"/>
              <a:t> that implements </a:t>
            </a:r>
            <a:r>
              <a:rPr lang="en-US" dirty="0" smtClean="0">
                <a:hlinkClick r:id="rId3" tooltip="Inversion of control"/>
              </a:rPr>
              <a:t>inversion of control</a:t>
            </a:r>
            <a:r>
              <a:rPr lang="en-US" dirty="0" smtClean="0"/>
              <a:t> for resolving dependencies. </a:t>
            </a:r>
          </a:p>
          <a:p>
            <a:r>
              <a:rPr lang="en-US" dirty="0" smtClean="0"/>
              <a:t>A dependency is an </a:t>
            </a:r>
            <a:r>
              <a:rPr lang="en-US" dirty="0" smtClean="0">
                <a:hlinkClick r:id="rId4" tooltip="Object (computer science)"/>
              </a:rPr>
              <a:t>object</a:t>
            </a:r>
            <a:r>
              <a:rPr lang="en-US" dirty="0" smtClean="0"/>
              <a:t> that can be used (a </a:t>
            </a:r>
            <a:r>
              <a:rPr lang="en-US" dirty="0" smtClean="0">
                <a:hlinkClick r:id="rId5" tooltip="Service (systems architecture)"/>
              </a:rPr>
              <a:t>service</a:t>
            </a:r>
            <a:r>
              <a:rPr lang="en-US" dirty="0" smtClean="0"/>
              <a:t>). An injection is the passing of a dependency to a dependent object (a </a:t>
            </a:r>
            <a:r>
              <a:rPr lang="en-US" dirty="0" smtClean="0">
                <a:hlinkClick r:id="rId6" tooltip="Client (computing)"/>
              </a:rPr>
              <a:t>client</a:t>
            </a:r>
            <a:r>
              <a:rPr lang="en-US" dirty="0" smtClean="0"/>
              <a:t>) that would use it. </a:t>
            </a:r>
            <a:endParaRPr lang="en-US" dirty="0"/>
          </a:p>
        </p:txBody>
      </p:sp>
      <p:sp>
        <p:nvSpPr>
          <p:cNvPr id="66562" name="Rectangle 2"/>
          <p:cNvSpPr>
            <a:spLocks noGrp="1" noChangeArrowheads="1"/>
          </p:cNvSpPr>
          <p:nvPr>
            <p:ph type="title"/>
          </p:nvPr>
        </p:nvSpPr>
        <p:spPr/>
        <p:txBody>
          <a:bodyPr/>
          <a:lstStyle/>
          <a:p>
            <a:r>
              <a:rPr lang="en-US" b="0" dirty="0" smtClean="0"/>
              <a:t>dependency injection</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idx="1"/>
          </p:nvPr>
        </p:nvSpPr>
        <p:spPr/>
        <p:txBody>
          <a:bodyPr>
            <a:normAutofit/>
          </a:bodyPr>
          <a:lstStyle/>
          <a:p>
            <a:pPr marL="109728" indent="0" fontAlgn="base">
              <a:buNone/>
            </a:pPr>
            <a:endParaRPr lang="en-US" dirty="0" smtClean="0"/>
          </a:p>
          <a:p>
            <a:pPr fontAlgn="base"/>
            <a:r>
              <a:rPr lang="en-US" dirty="0" smtClean="0"/>
              <a:t>Separation of Concerns</a:t>
            </a:r>
          </a:p>
          <a:p>
            <a:pPr fontAlgn="base"/>
            <a:r>
              <a:rPr lang="en-US" dirty="0" smtClean="0"/>
              <a:t>Boilerplate Code reduction in application classes because all work to initialize dependencies is handled by the injector component</a:t>
            </a:r>
          </a:p>
          <a:p>
            <a:pPr fontAlgn="base"/>
            <a:r>
              <a:rPr lang="en-US" dirty="0" smtClean="0"/>
              <a:t>Configurable components makes application easily extendable</a:t>
            </a:r>
          </a:p>
          <a:p>
            <a:pPr fontAlgn="base"/>
            <a:r>
              <a:rPr lang="en-US" dirty="0" smtClean="0"/>
              <a:t>Unit testing is easy with mock objects</a:t>
            </a:r>
          </a:p>
          <a:p>
            <a:pPr lvl="2">
              <a:buFontTx/>
              <a:buChar char="-"/>
            </a:pPr>
            <a:endParaRPr lang="en-US" dirty="0"/>
          </a:p>
        </p:txBody>
      </p:sp>
      <p:sp>
        <p:nvSpPr>
          <p:cNvPr id="67586" name="Rectangle 2"/>
          <p:cNvSpPr>
            <a:spLocks noGrp="1" noChangeArrowheads="1"/>
          </p:cNvSpPr>
          <p:nvPr>
            <p:ph type="title"/>
          </p:nvPr>
        </p:nvSpPr>
        <p:spPr/>
        <p:txBody>
          <a:bodyPr>
            <a:normAutofit fontScale="90000"/>
          </a:bodyPr>
          <a:lstStyle/>
          <a:p>
            <a:pPr fontAlgn="base"/>
            <a:r>
              <a:rPr lang="en-US" dirty="0" smtClean="0"/>
              <a:t>Benefits of Dependency Injection</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idx="1"/>
          </p:nvPr>
        </p:nvSpPr>
        <p:spPr/>
        <p:txBody>
          <a:bodyPr/>
          <a:lstStyle/>
          <a:p>
            <a:pPr fontAlgn="base"/>
            <a:r>
              <a:rPr lang="en-US" dirty="0" smtClean="0"/>
              <a:t>Dependency injection has some disadvantages too:</a:t>
            </a:r>
          </a:p>
          <a:p>
            <a:pPr fontAlgn="base"/>
            <a:r>
              <a:rPr lang="en-US" dirty="0" smtClean="0"/>
              <a:t>If overused, it can lead to maintenance issues because effect of changes are known at runtime.</a:t>
            </a:r>
          </a:p>
          <a:p>
            <a:pPr fontAlgn="base"/>
            <a:r>
              <a:rPr lang="en-US" dirty="0" smtClean="0"/>
              <a:t>Dependency injection hides the service class dependencies that can lead to runtime errors that would have been caught at compile time.</a:t>
            </a:r>
          </a:p>
        </p:txBody>
      </p:sp>
      <p:sp>
        <p:nvSpPr>
          <p:cNvPr id="68610" name="Rectangle 2"/>
          <p:cNvSpPr>
            <a:spLocks noGrp="1" noChangeArrowheads="1"/>
          </p:cNvSpPr>
          <p:nvPr>
            <p:ph type="title"/>
          </p:nvPr>
        </p:nvSpPr>
        <p:spPr/>
        <p:txBody>
          <a:bodyPr>
            <a:normAutofit fontScale="90000"/>
          </a:bodyPr>
          <a:lstStyle/>
          <a:p>
            <a:pPr fontAlgn="base"/>
            <a:r>
              <a:rPr lang="en-US" sz="3600" dirty="0" smtClean="0"/>
              <a:t>Disadvantages of Dependency Injection</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idx="1"/>
          </p:nvPr>
        </p:nvSpPr>
        <p:spPr>
          <a:xfrm>
            <a:off x="457200" y="1371600"/>
            <a:ext cx="8229600" cy="4953000"/>
          </a:xfrm>
        </p:spPr>
        <p:txBody>
          <a:bodyPr>
            <a:normAutofit fontScale="85000" lnSpcReduction="20000"/>
          </a:bodyPr>
          <a:lstStyle/>
          <a:p>
            <a:pPr fontAlgn="base"/>
            <a:r>
              <a:rPr lang="en-US" b="1" u="sng" dirty="0" smtClean="0"/>
              <a:t>constructor injection</a:t>
            </a:r>
            <a:r>
              <a:rPr lang="en-US" u="sng" dirty="0" smtClean="0"/>
              <a:t>:</a:t>
            </a:r>
          </a:p>
          <a:p>
            <a:pPr fontAlgn="base"/>
            <a:r>
              <a:rPr lang="en-US" dirty="0" smtClean="0"/>
              <a:t>Constructor Injection is the DI technique of passing an object's dependencies to its constructor</a:t>
            </a:r>
          </a:p>
          <a:p>
            <a:pPr fontAlgn="base"/>
            <a:r>
              <a:rPr lang="en-US" b="1" dirty="0" smtClean="0"/>
              <a:t>bean</a:t>
            </a:r>
            <a:r>
              <a:rPr lang="en-US" dirty="0" smtClean="0"/>
              <a:t> </a:t>
            </a:r>
            <a:r>
              <a:rPr lang="en-US" dirty="0"/>
              <a:t>id=“ref" class=“class Name"</a:t>
            </a:r>
            <a:r>
              <a:rPr lang="en-US" b="1" dirty="0"/>
              <a:t>&gt;</a:t>
            </a:r>
            <a:r>
              <a:rPr lang="en-US" dirty="0"/>
              <a:t> </a:t>
            </a:r>
            <a:r>
              <a:rPr lang="en-US" b="1" dirty="0"/>
              <a:t>&lt;constructor-</a:t>
            </a:r>
            <a:r>
              <a:rPr lang="en-US" b="1" dirty="0" err="1"/>
              <a:t>arg</a:t>
            </a:r>
            <a:r>
              <a:rPr lang="en-US" dirty="0"/>
              <a:t>  value=“parameter value" </a:t>
            </a:r>
            <a:r>
              <a:rPr lang="en-US" b="1" dirty="0"/>
              <a:t>/&gt;</a:t>
            </a:r>
            <a:r>
              <a:rPr lang="en-US" dirty="0"/>
              <a:t> </a:t>
            </a:r>
            <a:r>
              <a:rPr lang="en-US" b="1" dirty="0"/>
              <a:t>&lt;/bean&gt;</a:t>
            </a:r>
            <a:endParaRPr lang="en-US" dirty="0"/>
          </a:p>
          <a:p>
            <a:pPr fontAlgn="base"/>
            <a:endParaRPr lang="en-US" dirty="0" smtClean="0"/>
          </a:p>
          <a:p>
            <a:pPr fontAlgn="base"/>
            <a:endParaRPr lang="en-US" dirty="0" smtClean="0"/>
          </a:p>
          <a:p>
            <a:pPr fontAlgn="base"/>
            <a:r>
              <a:rPr lang="en-US" dirty="0" smtClean="0"/>
              <a:t> </a:t>
            </a:r>
            <a:r>
              <a:rPr lang="en-US" b="1" u="sng" dirty="0" smtClean="0"/>
              <a:t>And setter injection:</a:t>
            </a:r>
          </a:p>
          <a:p>
            <a:pPr fontAlgn="base"/>
            <a:r>
              <a:rPr lang="en-US" dirty="0" smtClean="0"/>
              <a:t>Setter Injection does not force dependencies to be passed to the constructor. Instead, the dependencies are set onto public properties exposed by the object in need</a:t>
            </a:r>
          </a:p>
          <a:p>
            <a:pPr fontAlgn="base"/>
            <a:r>
              <a:rPr lang="en-US" b="1" dirty="0"/>
              <a:t>&lt;bean</a:t>
            </a:r>
            <a:r>
              <a:rPr lang="en-US" dirty="0"/>
              <a:t> id=“ref" class=“class Name"</a:t>
            </a:r>
            <a:r>
              <a:rPr lang="en-US" b="1" dirty="0"/>
              <a:t>&gt;</a:t>
            </a:r>
          </a:p>
          <a:p>
            <a:pPr fontAlgn="base"/>
            <a:r>
              <a:rPr lang="en-US" dirty="0"/>
              <a:t> &lt;property name=“</a:t>
            </a:r>
            <a:r>
              <a:rPr lang="en-US" dirty="0" err="1"/>
              <a:t>propertyfiledName</a:t>
            </a:r>
            <a:r>
              <a:rPr lang="en-US" dirty="0"/>
              <a:t>"  value=“value"/&gt; </a:t>
            </a:r>
            <a:r>
              <a:rPr lang="en-US" b="1" dirty="0"/>
              <a:t>&lt;/bean&gt;&lt;</a:t>
            </a:r>
            <a:endParaRPr lang="en-US" dirty="0" smtClean="0"/>
          </a:p>
        </p:txBody>
      </p:sp>
      <p:sp>
        <p:nvSpPr>
          <p:cNvPr id="67586" name="Rectangle 2"/>
          <p:cNvSpPr>
            <a:spLocks noGrp="1" noChangeArrowheads="1"/>
          </p:cNvSpPr>
          <p:nvPr>
            <p:ph type="title"/>
          </p:nvPr>
        </p:nvSpPr>
        <p:spPr>
          <a:xfrm>
            <a:off x="381000" y="304800"/>
            <a:ext cx="8229600" cy="914400"/>
          </a:xfrm>
        </p:spPr>
        <p:txBody>
          <a:bodyPr>
            <a:normAutofit fontScale="90000"/>
          </a:bodyPr>
          <a:lstStyle/>
          <a:p>
            <a:pPr fontAlgn="base"/>
            <a:r>
              <a:rPr lang="en-US" b="0" dirty="0" smtClean="0"/>
              <a:t>There are two primary approaches to implementing DI: </a:t>
            </a:r>
            <a:endParaRPr lang="en-US"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2000" dirty="0">
                <a:latin typeface="Calibri" panose="020F0502020204030204" pitchFamily="34" charset="0"/>
              </a:rPr>
              <a:t>The </a:t>
            </a:r>
            <a:r>
              <a:rPr lang="en-US" sz="2000" dirty="0">
                <a:latin typeface="Calibri" panose="020F0502020204030204" pitchFamily="34" charset="0"/>
                <a:hlinkClick r:id="rId2"/>
              </a:rPr>
              <a:t>@Bean</a:t>
            </a:r>
            <a:r>
              <a:rPr lang="en-US" sz="2000" dirty="0">
                <a:latin typeface="Calibri" panose="020F0502020204030204" pitchFamily="34" charset="0"/>
              </a:rPr>
              <a:t> annotation is used to indicate that a method instantiates, configures, and initializes a new object to be managed by the Spring </a:t>
            </a:r>
            <a:r>
              <a:rPr lang="en-US" sz="2000" dirty="0" err="1">
                <a:latin typeface="Calibri" panose="020F0502020204030204" pitchFamily="34" charset="0"/>
              </a:rPr>
              <a:t>IoC</a:t>
            </a:r>
            <a:r>
              <a:rPr lang="en-US" sz="2000" dirty="0">
                <a:latin typeface="Calibri" panose="020F0502020204030204" pitchFamily="34" charset="0"/>
              </a:rPr>
              <a:t> </a:t>
            </a:r>
            <a:r>
              <a:rPr lang="en-US" sz="2000" dirty="0" smtClean="0">
                <a:latin typeface="Calibri" panose="020F0502020204030204" pitchFamily="34" charset="0"/>
              </a:rPr>
              <a:t>container.</a:t>
            </a:r>
          </a:p>
          <a:p>
            <a:r>
              <a:rPr lang="en-US" sz="2000" i="1" dirty="0">
                <a:latin typeface="Calibri" panose="020F0502020204030204" pitchFamily="34" charset="0"/>
              </a:rPr>
              <a:t>@Bean</a:t>
            </a:r>
            <a:r>
              <a:rPr lang="en-US" sz="2000" dirty="0">
                <a:latin typeface="Calibri" panose="020F0502020204030204" pitchFamily="34" charset="0"/>
              </a:rPr>
              <a:t> is a method-level annotation and a direct analog of the XML element </a:t>
            </a:r>
            <a:r>
              <a:rPr lang="en-US" sz="2000" b="1" dirty="0">
                <a:latin typeface="Calibri" panose="020F0502020204030204" pitchFamily="34" charset="0"/>
              </a:rPr>
              <a:t>&lt;bean </a:t>
            </a:r>
            <a:r>
              <a:rPr lang="en-US" sz="2000" b="1" dirty="0" smtClean="0">
                <a:latin typeface="Calibri" panose="020F0502020204030204" pitchFamily="34" charset="0"/>
              </a:rPr>
              <a:t>/&gt;</a:t>
            </a:r>
          </a:p>
          <a:p>
            <a:r>
              <a:rPr lang="en-US" sz="2000" dirty="0" smtClean="0">
                <a:latin typeface="Calibri" panose="020F0502020204030204" pitchFamily="34" charset="0"/>
              </a:rPr>
              <a:t>We can </a:t>
            </a:r>
            <a:r>
              <a:rPr lang="en-US" sz="2000" dirty="0">
                <a:latin typeface="Calibri" panose="020F0502020204030204" pitchFamily="34" charset="0"/>
              </a:rPr>
              <a:t>use the @Bean annotation in a @Configuration-annotated or in a @Component-annotated class</a:t>
            </a:r>
            <a:endParaRPr lang="en-US" sz="2000" dirty="0" smtClean="0">
              <a:latin typeface="Calibri" panose="020F0502020204030204" pitchFamily="34" charset="0"/>
            </a:endParaRPr>
          </a:p>
          <a:p>
            <a:endParaRPr lang="en-US" sz="2000" dirty="0">
              <a:latin typeface="Calibri" panose="020F0502020204030204" pitchFamily="34" charset="0"/>
            </a:endParaRPr>
          </a:p>
          <a:p>
            <a:r>
              <a:rPr lang="en-US" sz="2000" dirty="0">
                <a:latin typeface="Calibri" panose="020F0502020204030204" pitchFamily="34" charset="0"/>
              </a:rPr>
              <a:t>Annotating a class with </a:t>
            </a:r>
            <a:r>
              <a:rPr lang="en-US" sz="2000" dirty="0">
                <a:latin typeface="Calibri" panose="020F0502020204030204" pitchFamily="34" charset="0"/>
                <a:hlinkClick r:id="rId3"/>
              </a:rPr>
              <a:t>@Configuration</a:t>
            </a:r>
            <a:r>
              <a:rPr lang="en-US" sz="2000" dirty="0">
                <a:latin typeface="Calibri" panose="020F0502020204030204" pitchFamily="34" charset="0"/>
              </a:rPr>
              <a:t> indicates that its primary purpose is as a source of bean definitions. </a:t>
            </a:r>
            <a:endParaRPr lang="en-US" sz="2000" dirty="0" smtClean="0">
              <a:latin typeface="Calibri" panose="020F0502020204030204" pitchFamily="34" charset="0"/>
            </a:endParaRPr>
          </a:p>
          <a:p>
            <a:r>
              <a:rPr lang="en-US" sz="2000" dirty="0">
                <a:latin typeface="Calibri" panose="020F0502020204030204" pitchFamily="34" charset="0"/>
              </a:rPr>
              <a:t>Spring Configuration annotation indicates that the class has </a:t>
            </a:r>
            <a:r>
              <a:rPr lang="en-US" sz="2000" i="1" dirty="0">
                <a:latin typeface="Calibri" panose="020F0502020204030204" pitchFamily="34" charset="0"/>
                <a:hlinkClick r:id="rId2"/>
              </a:rPr>
              <a:t>@Bean</a:t>
            </a:r>
            <a:r>
              <a:rPr lang="en-US" sz="2000" dirty="0">
                <a:latin typeface="Calibri" panose="020F0502020204030204" pitchFamily="34" charset="0"/>
              </a:rPr>
              <a:t> definition methods</a:t>
            </a:r>
            <a:r>
              <a:rPr lang="en-US" sz="2000" dirty="0" smtClean="0">
                <a:latin typeface="Calibri" panose="020F0502020204030204" pitchFamily="34" charset="0"/>
              </a:rPr>
              <a:t>.</a:t>
            </a:r>
          </a:p>
          <a:p>
            <a:r>
              <a:rPr lang="en-US" sz="2000" dirty="0" smtClean="0">
                <a:latin typeface="Calibri" panose="020F0502020204030204" pitchFamily="34" charset="0"/>
              </a:rPr>
              <a:t> </a:t>
            </a:r>
            <a:r>
              <a:rPr lang="en-US" sz="2000" dirty="0">
                <a:latin typeface="Calibri" panose="020F0502020204030204" pitchFamily="34" charset="0"/>
              </a:rPr>
              <a:t>So Spring container can process the class and generate Spring </a:t>
            </a:r>
            <a:r>
              <a:rPr lang="en-US" sz="2000" dirty="0" smtClean="0">
                <a:latin typeface="Calibri" panose="020F0502020204030204" pitchFamily="34" charset="0"/>
              </a:rPr>
              <a:t>Beans(object) </a:t>
            </a:r>
            <a:r>
              <a:rPr lang="en-US" sz="2000" dirty="0">
                <a:latin typeface="Calibri" panose="020F0502020204030204" pitchFamily="34" charset="0"/>
              </a:rPr>
              <a:t>to be used in the application.</a:t>
            </a:r>
          </a:p>
        </p:txBody>
      </p:sp>
      <p:sp>
        <p:nvSpPr>
          <p:cNvPr id="3" name="Title 2"/>
          <p:cNvSpPr>
            <a:spLocks noGrp="1"/>
          </p:cNvSpPr>
          <p:nvPr>
            <p:ph type="title"/>
          </p:nvPr>
        </p:nvSpPr>
        <p:spPr/>
        <p:txBody>
          <a:bodyPr/>
          <a:lstStyle/>
          <a:p>
            <a:r>
              <a:rPr lang="en-US" dirty="0" smtClean="0"/>
              <a:t>Spring java based Annotation</a:t>
            </a:r>
            <a:endParaRPr lang="en-US" dirty="0"/>
          </a:p>
        </p:txBody>
      </p:sp>
    </p:spTree>
    <p:extLst>
      <p:ext uri="{BB962C8B-B14F-4D97-AF65-F5344CB8AC3E}">
        <p14:creationId xmlns:p14="http://schemas.microsoft.com/office/powerpoint/2010/main" val="9311613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idx="1"/>
          </p:nvPr>
        </p:nvSpPr>
        <p:spPr/>
        <p:txBody>
          <a:bodyPr/>
          <a:lstStyle/>
          <a:p>
            <a:pPr>
              <a:lnSpc>
                <a:spcPct val="80000"/>
              </a:lnSpc>
            </a:pPr>
            <a:r>
              <a:rPr lang="en-US" sz="2000" dirty="0" smtClean="0"/>
              <a:t>The core of </a:t>
            </a:r>
            <a:r>
              <a:rPr lang="en-US" sz="2000" b="1" dirty="0" smtClean="0">
                <a:hlinkClick r:id="rId2" tooltip="Spring 3 tutorials"/>
              </a:rPr>
              <a:t>spring framework</a:t>
            </a:r>
            <a:r>
              <a:rPr lang="en-US" sz="2000" dirty="0" smtClean="0"/>
              <a:t> is it’s bean factory and mechanisms to create and manage such beans inside Spring container. The beans in spring container can be created in </a:t>
            </a:r>
            <a:r>
              <a:rPr lang="en-US" sz="2000" b="1" dirty="0" smtClean="0"/>
              <a:t>five scopes</a:t>
            </a:r>
            <a:r>
              <a:rPr lang="en-US" sz="2000" dirty="0" smtClean="0"/>
              <a:t>.</a:t>
            </a:r>
          </a:p>
          <a:p>
            <a:r>
              <a:rPr lang="en-US" sz="2400" dirty="0" smtClean="0"/>
              <a:t>singleton</a:t>
            </a:r>
          </a:p>
          <a:p>
            <a:r>
              <a:rPr lang="en-US" sz="2400" dirty="0" smtClean="0"/>
              <a:t>prototype</a:t>
            </a:r>
          </a:p>
          <a:p>
            <a:r>
              <a:rPr lang="en-US" sz="2400" dirty="0" smtClean="0"/>
              <a:t>request</a:t>
            </a:r>
          </a:p>
          <a:p>
            <a:r>
              <a:rPr lang="en-US" sz="2400" dirty="0" smtClean="0"/>
              <a:t>session</a:t>
            </a:r>
          </a:p>
          <a:p>
            <a:r>
              <a:rPr lang="en-US" sz="2400" dirty="0" smtClean="0"/>
              <a:t>global-sessio</a:t>
            </a:r>
            <a:r>
              <a:rPr lang="en-US" sz="1600" dirty="0" smtClean="0"/>
              <a:t>n</a:t>
            </a:r>
          </a:p>
          <a:p>
            <a:pPr>
              <a:lnSpc>
                <a:spcPct val="80000"/>
              </a:lnSpc>
            </a:pPr>
            <a:endParaRPr lang="en-US" sz="1600" dirty="0"/>
          </a:p>
        </p:txBody>
      </p:sp>
      <p:sp>
        <p:nvSpPr>
          <p:cNvPr id="60418" name="Rectangle 2"/>
          <p:cNvSpPr>
            <a:spLocks noGrp="1" noChangeArrowheads="1"/>
          </p:cNvSpPr>
          <p:nvPr>
            <p:ph type="title"/>
          </p:nvPr>
        </p:nvSpPr>
        <p:spPr/>
        <p:txBody>
          <a:bodyPr/>
          <a:lstStyle/>
          <a:p>
            <a:r>
              <a:rPr lang="en-US" sz="3600" b="0" dirty="0" smtClean="0"/>
              <a:t>Spring Bean Scopes</a:t>
            </a:r>
            <a:endParaRPr lang="en-US" sz="3600" b="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2" name="Picture 2" descr="Spring Bean Scopes"/>
          <p:cNvPicPr>
            <a:picLocks noChangeAspect="1" noChangeArrowheads="1"/>
          </p:cNvPicPr>
          <p:nvPr/>
        </p:nvPicPr>
        <p:blipFill>
          <a:blip r:embed="rId2"/>
          <a:srcRect/>
          <a:stretch>
            <a:fillRect/>
          </a:stretch>
        </p:blipFill>
        <p:spPr bwMode="auto">
          <a:xfrm>
            <a:off x="457200" y="1066800"/>
            <a:ext cx="8020050" cy="4362451"/>
          </a:xfrm>
          <a:prstGeom prst="rect">
            <a:avLst/>
          </a:prstGeom>
          <a:noFill/>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idx="1"/>
          </p:nvPr>
        </p:nvSpPr>
        <p:spPr/>
        <p:txBody>
          <a:bodyPr>
            <a:normAutofit/>
          </a:bodyPr>
          <a:lstStyle/>
          <a:p>
            <a:r>
              <a:rPr lang="en-US" sz="1800" b="1" dirty="0" smtClean="0"/>
              <a:t>singleton</a:t>
            </a:r>
            <a:r>
              <a:rPr lang="en-US" sz="1800" dirty="0" smtClean="0"/>
              <a:t>: This bean scope is default and it enforces the container to have only one instance per spring container irrespective of how much time you request for its instance. This </a:t>
            </a:r>
            <a:r>
              <a:rPr lang="en-US" sz="1800" dirty="0" smtClean="0">
                <a:hlinkClick r:id="rId2" tooltip="Singleton"/>
              </a:rPr>
              <a:t>singleton</a:t>
            </a:r>
            <a:r>
              <a:rPr lang="en-US" sz="1800" dirty="0" smtClean="0"/>
              <a:t> behavior is maintained by bean factory itself.</a:t>
            </a:r>
          </a:p>
          <a:p>
            <a:r>
              <a:rPr lang="en-US" sz="1800" b="1" dirty="0" smtClean="0"/>
              <a:t>prototype</a:t>
            </a:r>
            <a:r>
              <a:rPr lang="en-US" sz="1800" dirty="0" smtClean="0"/>
              <a:t>: This bean scope just reverses the behavior of singleton scope and produces a new instance each and every time a bean is requested.</a:t>
            </a:r>
          </a:p>
          <a:p>
            <a:r>
              <a:rPr lang="en-US" sz="1800" dirty="0" smtClean="0"/>
              <a:t>Remaining three bean scopes are web applications related. Essentially these are available through web aware application context (e.g. </a:t>
            </a:r>
            <a:r>
              <a:rPr lang="en-US" sz="1800" dirty="0" err="1" smtClean="0"/>
              <a:t>WebApplicationContext</a:t>
            </a:r>
            <a:r>
              <a:rPr lang="en-US" sz="1800" dirty="0" smtClean="0"/>
              <a:t>). Global-session is a little different in sense that it is used when application is </a:t>
            </a:r>
            <a:r>
              <a:rPr lang="en-US" sz="1800" dirty="0" err="1" smtClean="0"/>
              <a:t>portlet</a:t>
            </a:r>
            <a:r>
              <a:rPr lang="en-US" sz="1800" dirty="0" smtClean="0"/>
              <a:t> based. In </a:t>
            </a:r>
            <a:r>
              <a:rPr lang="en-US" sz="1800" dirty="0" err="1" smtClean="0"/>
              <a:t>portlets</a:t>
            </a:r>
            <a:r>
              <a:rPr lang="en-US" sz="1800" dirty="0" smtClean="0"/>
              <a:t>, there will be many applications inside a big application and a bean with scope of ‘global-session’ will have only one instance for a global user session.</a:t>
            </a:r>
          </a:p>
          <a:p>
            <a:endParaRPr lang="en-US" sz="1800" dirty="0" smtClean="0"/>
          </a:p>
          <a:p>
            <a:pPr>
              <a:lnSpc>
                <a:spcPct val="80000"/>
              </a:lnSpc>
              <a:buFont typeface="Wingdings" pitchFamily="2" charset="2"/>
              <a:buNone/>
            </a:pPr>
            <a:endParaRPr lang="en-US" sz="17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idx="1"/>
          </p:nvPr>
        </p:nvSpPr>
        <p:spPr/>
        <p:txBody>
          <a:bodyPr>
            <a:normAutofit/>
          </a:bodyPr>
          <a:lstStyle/>
          <a:p>
            <a:r>
              <a:rPr lang="en-US" sz="2800" b="1" dirty="0" smtClean="0"/>
              <a:t>request</a:t>
            </a:r>
            <a:r>
              <a:rPr lang="en-US" sz="2800" dirty="0" smtClean="0"/>
              <a:t>: With this bean scope, a new bean instance will be created for each web request made by client. As soon as request completes, bean will be out of scope and garbage collected.</a:t>
            </a:r>
          </a:p>
          <a:p>
            <a:r>
              <a:rPr lang="en-US" sz="2800" b="1" dirty="0" smtClean="0"/>
              <a:t>session</a:t>
            </a:r>
            <a:r>
              <a:rPr lang="en-US" sz="2800" dirty="0" smtClean="0"/>
              <a:t>: Just like request scope, this ensures one instance of bean per user session. As soon as user ends its session, bean is out of scope.</a:t>
            </a:r>
          </a:p>
          <a:p>
            <a:r>
              <a:rPr lang="en-US" sz="2800" b="1" dirty="0" smtClean="0"/>
              <a:t>global-session</a:t>
            </a:r>
            <a:r>
              <a:rPr lang="en-US" sz="2800" dirty="0" smtClean="0"/>
              <a:t>: </a:t>
            </a:r>
          </a:p>
          <a:p>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p:cNvSpPr>
            <a:spLocks noGrp="1" noChangeArrowheads="1"/>
          </p:cNvSpPr>
          <p:nvPr>
            <p:ph idx="1"/>
          </p:nvPr>
        </p:nvSpPr>
        <p:spPr/>
        <p:txBody>
          <a:bodyPr>
            <a:normAutofit/>
          </a:bodyPr>
          <a:lstStyle/>
          <a:p>
            <a:r>
              <a:rPr lang="en-US" sz="1400" dirty="0" smtClean="0"/>
              <a:t>How to define the bean scope</a:t>
            </a:r>
          </a:p>
          <a:p>
            <a:r>
              <a:rPr lang="en-US" sz="1400" b="1" dirty="0" smtClean="0"/>
              <a:t>1) In bean configuration file</a:t>
            </a:r>
            <a:endParaRPr lang="en-US" sz="1400" dirty="0" smtClean="0"/>
          </a:p>
          <a:p>
            <a:pPr fontAlgn="base"/>
            <a:endParaRPr lang="en-US" sz="1400" dirty="0" smtClean="0"/>
          </a:p>
          <a:p>
            <a:pPr fontAlgn="base"/>
            <a:endParaRPr lang="en-US" sz="1400" dirty="0" smtClean="0"/>
          </a:p>
          <a:p>
            <a:pPr fontAlgn="base"/>
            <a:r>
              <a:rPr lang="en-US" sz="1400" dirty="0" smtClean="0"/>
              <a:t>&lt;beans </a:t>
            </a:r>
            <a:r>
              <a:rPr lang="en-US" sz="1400" dirty="0" err="1" smtClean="0"/>
              <a:t>xmlns</a:t>
            </a:r>
            <a:r>
              <a:rPr lang="en-US" sz="1400" dirty="0" smtClean="0"/>
              <a:t>="</a:t>
            </a:r>
            <a:r>
              <a:rPr lang="en-US" sz="1400" dirty="0" smtClean="0">
                <a:hlinkClick r:id="rId2"/>
              </a:rPr>
              <a:t>http://www.springframework.org/schema/beans</a:t>
            </a:r>
            <a:r>
              <a:rPr lang="en-US" sz="1400" dirty="0" smtClean="0"/>
              <a:t>"</a:t>
            </a:r>
          </a:p>
          <a:p>
            <a:pPr fontAlgn="base"/>
            <a:r>
              <a:rPr lang="en-US" sz="1400" dirty="0" smtClean="0"/>
              <a:t>    </a:t>
            </a:r>
            <a:r>
              <a:rPr lang="en-US" sz="1400" dirty="0" err="1" smtClean="0"/>
              <a:t>xmlns:xsi</a:t>
            </a:r>
            <a:r>
              <a:rPr lang="en-US" sz="1400" dirty="0" smtClean="0"/>
              <a:t>="</a:t>
            </a:r>
            <a:r>
              <a:rPr lang="en-US" sz="1400" dirty="0" smtClean="0">
                <a:hlinkClick r:id="rId3"/>
              </a:rPr>
              <a:t>http://www.w3.org/2001/XMLSchema-instance</a:t>
            </a:r>
            <a:r>
              <a:rPr lang="en-US" sz="1400" dirty="0" smtClean="0"/>
              <a:t>"</a:t>
            </a:r>
          </a:p>
          <a:p>
            <a:pPr fontAlgn="base"/>
            <a:r>
              <a:rPr lang="en-US" sz="1400" dirty="0" smtClean="0"/>
              <a:t>    </a:t>
            </a:r>
            <a:r>
              <a:rPr lang="en-US" sz="1400" dirty="0" err="1" smtClean="0"/>
              <a:t>xsi:schemaLocation</a:t>
            </a:r>
            <a:r>
              <a:rPr lang="en-US" sz="1400" dirty="0" smtClean="0"/>
              <a:t>="</a:t>
            </a:r>
            <a:r>
              <a:rPr lang="en-US" sz="1400" dirty="0" smtClean="0">
                <a:hlinkClick r:id="rId2"/>
              </a:rPr>
              <a:t>http://www.springframework.org/schema/beans</a:t>
            </a:r>
            <a:endParaRPr lang="en-US" sz="1400" dirty="0" smtClean="0"/>
          </a:p>
          <a:p>
            <a:pPr fontAlgn="base"/>
            <a:r>
              <a:rPr lang="en-US" sz="1400" dirty="0" smtClean="0"/>
              <a:t>    </a:t>
            </a:r>
            <a:r>
              <a:rPr lang="en-US" sz="1400" dirty="0" smtClean="0">
                <a:hlinkClick r:id="rId4"/>
              </a:rPr>
              <a:t>http://www.springframework.org/schema/beans/spring-beans-2.5.xsd</a:t>
            </a:r>
            <a:r>
              <a:rPr lang="en-US" sz="1400" dirty="0" smtClean="0"/>
              <a:t>"&gt;</a:t>
            </a:r>
          </a:p>
          <a:p>
            <a:pPr fontAlgn="base"/>
            <a:r>
              <a:rPr lang="en-US" sz="1400" dirty="0" smtClean="0"/>
              <a:t>  </a:t>
            </a:r>
          </a:p>
          <a:p>
            <a:pPr fontAlgn="base"/>
            <a:r>
              <a:rPr lang="en-US" sz="1400" dirty="0" smtClean="0"/>
              <a:t>       &lt;bean id="</a:t>
            </a:r>
            <a:r>
              <a:rPr lang="en-US" sz="1400" dirty="0" err="1" smtClean="0"/>
              <a:t>demoBean</a:t>
            </a:r>
            <a:r>
              <a:rPr lang="en-US" sz="1400" dirty="0" smtClean="0"/>
              <a:t>" class="</a:t>
            </a:r>
            <a:r>
              <a:rPr lang="en-US" sz="1400" dirty="0" err="1" smtClean="0"/>
              <a:t>com.howtodoinjava.application.web.DemoBean</a:t>
            </a:r>
            <a:r>
              <a:rPr lang="en-US" sz="1400" dirty="0" smtClean="0"/>
              <a:t>" scope="session" /&gt;</a:t>
            </a:r>
          </a:p>
          <a:p>
            <a:pPr fontAlgn="base"/>
            <a:r>
              <a:rPr lang="en-US" sz="1400" dirty="0" smtClean="0"/>
              <a:t>  </a:t>
            </a:r>
          </a:p>
          <a:p>
            <a:pPr fontAlgn="base"/>
            <a:r>
              <a:rPr lang="en-US" sz="1400" dirty="0" smtClean="0"/>
              <a:t>&lt;/beans&gt;</a:t>
            </a:r>
            <a:endParaRPr lang="en-US" sz="1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idx="1"/>
          </p:nvPr>
        </p:nvSpPr>
        <p:spPr/>
        <p:txBody>
          <a:bodyPr>
            <a:normAutofit fontScale="85000" lnSpcReduction="20000"/>
          </a:bodyPr>
          <a:lstStyle/>
          <a:p>
            <a:pPr fontAlgn="base"/>
            <a:r>
              <a:rPr lang="en-US" dirty="0" smtClean="0"/>
              <a:t> </a:t>
            </a:r>
            <a:r>
              <a:rPr lang="en-US" b="1" dirty="0" smtClean="0"/>
              <a:t>Core and Beans</a:t>
            </a:r>
            <a:r>
              <a:rPr lang="en-US" dirty="0" smtClean="0"/>
              <a:t> provide the most fundamental part of the framework including IOC </a:t>
            </a:r>
            <a:r>
              <a:rPr lang="en-US" dirty="0" err="1" smtClean="0"/>
              <a:t>continer</a:t>
            </a:r>
            <a:r>
              <a:rPr lang="en-US" dirty="0" smtClean="0"/>
              <a:t> and Dependency Injection(DI)</a:t>
            </a:r>
          </a:p>
          <a:p>
            <a:pPr fontAlgn="base"/>
            <a:r>
              <a:rPr lang="en-US" b="1" dirty="0" smtClean="0"/>
              <a:t>Context</a:t>
            </a:r>
            <a:r>
              <a:rPr lang="en-US" dirty="0" smtClean="0"/>
              <a:t> provides a means to access objects in a framework-style manner. It inherits its features from the Beans module and adds support for internationalization (using, for example, resource bundles), event-propagation and resource-loading,</a:t>
            </a:r>
          </a:p>
          <a:p>
            <a:pPr fontAlgn="base"/>
            <a:r>
              <a:rPr lang="en-US" b="1" dirty="0" smtClean="0"/>
              <a:t>Expression Language(EL)</a:t>
            </a:r>
            <a:r>
              <a:rPr lang="en-US" dirty="0" smtClean="0"/>
              <a:t> supports </a:t>
            </a:r>
            <a:r>
              <a:rPr lang="en-US" dirty="0" err="1" smtClean="0"/>
              <a:t>seting</a:t>
            </a:r>
            <a:r>
              <a:rPr lang="en-US" dirty="0" smtClean="0"/>
              <a:t> and getting property values, property </a:t>
            </a:r>
            <a:r>
              <a:rPr lang="en-US" dirty="0" err="1" smtClean="0"/>
              <a:t>assigment</a:t>
            </a:r>
            <a:r>
              <a:rPr lang="en-US" dirty="0" smtClean="0"/>
              <a:t>, method invocation, accessing the context of arrays, collections and indexers, logical and arithmetic operators, named variables and </a:t>
            </a:r>
            <a:r>
              <a:rPr lang="en-US" dirty="0" err="1" smtClean="0"/>
              <a:t>retieval</a:t>
            </a:r>
            <a:r>
              <a:rPr lang="en-US" dirty="0" smtClean="0"/>
              <a:t> of objects by name from Spring’s </a:t>
            </a:r>
            <a:r>
              <a:rPr lang="en-US" dirty="0" err="1" smtClean="0"/>
              <a:t>IoC</a:t>
            </a:r>
            <a:r>
              <a:rPr lang="en-US" dirty="0" smtClean="0"/>
              <a:t> container</a:t>
            </a:r>
            <a:endParaRPr lang="en-US" dirty="0"/>
          </a:p>
        </p:txBody>
      </p:sp>
      <p:sp>
        <p:nvSpPr>
          <p:cNvPr id="66562" name="Rectangle 2"/>
          <p:cNvSpPr>
            <a:spLocks noGrp="1" noChangeArrowheads="1"/>
          </p:cNvSpPr>
          <p:nvPr>
            <p:ph type="title"/>
          </p:nvPr>
        </p:nvSpPr>
        <p:spPr/>
        <p:txBody>
          <a:bodyPr/>
          <a:lstStyle/>
          <a:p>
            <a:pPr fontAlgn="base"/>
            <a:r>
              <a:rPr lang="en-US" dirty="0" smtClean="0"/>
              <a:t>CORE CONTAINER</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Non-IoC versus IoC</a:t>
            </a:r>
            <a:endParaRPr lang="en-GB" smtClean="0"/>
          </a:p>
        </p:txBody>
      </p:sp>
      <p:pic>
        <p:nvPicPr>
          <p:cNvPr id="16387" name="Picture 4" descr="ioc2"/>
          <p:cNvPicPr>
            <a:picLocks noChangeAspect="1" noChangeArrowheads="1"/>
          </p:cNvPicPr>
          <p:nvPr/>
        </p:nvPicPr>
        <p:blipFill>
          <a:blip r:embed="rId2"/>
          <a:srcRect/>
          <a:stretch>
            <a:fillRect/>
          </a:stretch>
        </p:blipFill>
        <p:spPr bwMode="auto">
          <a:xfrm>
            <a:off x="5562600" y="2514600"/>
            <a:ext cx="3429000" cy="2889250"/>
          </a:xfrm>
          <a:prstGeom prst="rect">
            <a:avLst/>
          </a:prstGeom>
          <a:noFill/>
          <a:ln w="9525">
            <a:noFill/>
            <a:miter lim="800000"/>
            <a:headEnd/>
            <a:tailEnd/>
          </a:ln>
        </p:spPr>
      </p:pic>
      <p:pic>
        <p:nvPicPr>
          <p:cNvPr id="16388" name="Picture 5" descr="nonioc"/>
          <p:cNvPicPr>
            <a:picLocks noChangeAspect="1" noChangeArrowheads="1"/>
          </p:cNvPicPr>
          <p:nvPr/>
        </p:nvPicPr>
        <p:blipFill>
          <a:blip r:embed="rId3"/>
          <a:srcRect/>
          <a:stretch>
            <a:fillRect/>
          </a:stretch>
        </p:blipFill>
        <p:spPr bwMode="auto">
          <a:xfrm>
            <a:off x="1219200" y="2514600"/>
            <a:ext cx="3429000" cy="2914650"/>
          </a:xfrm>
          <a:prstGeom prst="rect">
            <a:avLst/>
          </a:prstGeom>
          <a:noFill/>
          <a:ln w="9525">
            <a:noFill/>
            <a:miter lim="800000"/>
            <a:headEnd/>
            <a:tailEnd/>
          </a:ln>
        </p:spPr>
      </p:pic>
      <p:sp>
        <p:nvSpPr>
          <p:cNvPr id="16389" name="Text Box 6"/>
          <p:cNvSpPr txBox="1">
            <a:spLocks noChangeArrowheads="1"/>
          </p:cNvSpPr>
          <p:nvPr/>
        </p:nvSpPr>
        <p:spPr bwMode="auto">
          <a:xfrm>
            <a:off x="1219200" y="5715000"/>
            <a:ext cx="3505200" cy="831850"/>
          </a:xfrm>
          <a:prstGeom prst="rect">
            <a:avLst/>
          </a:prstGeom>
          <a:noFill/>
          <a:ln w="9525">
            <a:solidFill>
              <a:schemeClr val="tx1"/>
            </a:solidFill>
            <a:miter lim="800000"/>
            <a:headEnd/>
            <a:tailEnd/>
          </a:ln>
        </p:spPr>
        <p:txBody>
          <a:bodyPr>
            <a:spAutoFit/>
          </a:bodyPr>
          <a:lstStyle/>
          <a:p>
            <a:pPr algn="ctr">
              <a:spcBef>
                <a:spcPct val="50000"/>
              </a:spcBef>
            </a:pPr>
            <a:r>
              <a:rPr lang="en-US" dirty="0"/>
              <a:t>Non Inversion of Control approach</a:t>
            </a:r>
            <a:endParaRPr lang="en-GB" dirty="0"/>
          </a:p>
        </p:txBody>
      </p:sp>
      <p:sp>
        <p:nvSpPr>
          <p:cNvPr id="16390" name="Text Box 7"/>
          <p:cNvSpPr txBox="1">
            <a:spLocks noChangeArrowheads="1"/>
          </p:cNvSpPr>
          <p:nvPr/>
        </p:nvSpPr>
        <p:spPr bwMode="auto">
          <a:xfrm>
            <a:off x="5791200" y="5715000"/>
            <a:ext cx="2819400" cy="831850"/>
          </a:xfrm>
          <a:prstGeom prst="rect">
            <a:avLst/>
          </a:prstGeom>
          <a:noFill/>
          <a:ln w="9525">
            <a:solidFill>
              <a:schemeClr val="tx1"/>
            </a:solidFill>
            <a:miter lim="800000"/>
            <a:headEnd/>
            <a:tailEnd/>
          </a:ln>
        </p:spPr>
        <p:txBody>
          <a:bodyPr>
            <a:spAutoFit/>
          </a:bodyPr>
          <a:lstStyle/>
          <a:p>
            <a:pPr algn="ctr">
              <a:spcBef>
                <a:spcPct val="50000"/>
              </a:spcBef>
            </a:pPr>
            <a:r>
              <a:rPr lang="en-US"/>
              <a:t>Inversion of Control approach</a:t>
            </a:r>
            <a:endParaRPr lang="en-GB"/>
          </a:p>
        </p:txBody>
      </p:sp>
      <p:sp>
        <p:nvSpPr>
          <p:cNvPr id="16391" name="Line 8"/>
          <p:cNvSpPr>
            <a:spLocks noChangeShapeType="1"/>
          </p:cNvSpPr>
          <p:nvPr/>
        </p:nvSpPr>
        <p:spPr bwMode="auto">
          <a:xfrm>
            <a:off x="5181600" y="2209800"/>
            <a:ext cx="0" cy="4343400"/>
          </a:xfrm>
          <a:prstGeom prst="line">
            <a:avLst/>
          </a:prstGeom>
          <a:noFill/>
          <a:ln w="9525">
            <a:solidFill>
              <a:schemeClr val="tx1"/>
            </a:solidFill>
            <a:miter lim="800000"/>
            <a:headEnd/>
            <a:tailEnd/>
          </a:ln>
        </p:spPr>
        <p:txBody>
          <a:bodyPr wrap="none"/>
          <a:lstStyle/>
          <a:p>
            <a:endParaRPr lang="en-US"/>
          </a:p>
        </p:txBody>
      </p:sp>
    </p:spTree>
  </p:cSld>
  <p:clrMapOvr>
    <a:masterClrMapping/>
  </p:clrMapOvr>
  <p:transition spd="slow" advTm="8000">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idx="1"/>
          </p:nvPr>
        </p:nvSpPr>
        <p:spPr>
          <a:xfrm>
            <a:off x="457200" y="1371600"/>
            <a:ext cx="8229600" cy="4953000"/>
          </a:xfrm>
        </p:spPr>
        <p:txBody>
          <a:bodyPr>
            <a:normAutofit/>
          </a:bodyPr>
          <a:lstStyle/>
          <a:p>
            <a:pPr fontAlgn="base"/>
            <a:r>
              <a:rPr lang="en-US" dirty="0" smtClean="0"/>
              <a:t>DI is process where container is </a:t>
            </a:r>
            <a:r>
              <a:rPr lang="en-US" dirty="0" err="1" smtClean="0"/>
              <a:t>resonsible</a:t>
            </a:r>
            <a:r>
              <a:rPr lang="en-US" dirty="0" smtClean="0"/>
              <a:t> to create the bean instances and </a:t>
            </a:r>
            <a:r>
              <a:rPr lang="en-US" dirty="0" err="1" smtClean="0"/>
              <a:t>alsoresonsible</a:t>
            </a:r>
            <a:r>
              <a:rPr lang="en-US" dirty="0" smtClean="0"/>
              <a:t> to associate the dependencies.</a:t>
            </a:r>
          </a:p>
          <a:p>
            <a:pPr fontAlgn="base"/>
            <a:r>
              <a:rPr lang="en-US" dirty="0" smtClean="0"/>
              <a:t>The main advantage of DI s loose coupling.</a:t>
            </a:r>
          </a:p>
          <a:p>
            <a:pPr fontAlgn="base"/>
            <a:r>
              <a:rPr lang="en-US" dirty="0" smtClean="0"/>
              <a:t>Using DI we can Inject the following types of values:</a:t>
            </a:r>
          </a:p>
          <a:p>
            <a:pPr fontAlgn="base"/>
            <a:r>
              <a:rPr lang="en-US" dirty="0" smtClean="0"/>
              <a:t>1)primitives:</a:t>
            </a:r>
          </a:p>
          <a:p>
            <a:pPr fontAlgn="base"/>
            <a:r>
              <a:rPr lang="en-US" sz="2400" dirty="0" smtClean="0"/>
              <a:t>&lt;property name="</a:t>
            </a:r>
            <a:r>
              <a:rPr lang="en-US" sz="2400" dirty="0" err="1" smtClean="0"/>
              <a:t>id“value</a:t>
            </a:r>
            <a:r>
              <a:rPr lang="en-US" sz="2400" dirty="0" smtClean="0"/>
              <a:t>="1"&gt;&lt;/property&gt;</a:t>
            </a:r>
          </a:p>
          <a:p>
            <a:pPr fontAlgn="base"/>
            <a:r>
              <a:rPr lang="en-US" dirty="0" smtClean="0"/>
              <a:t>2)String:</a:t>
            </a:r>
            <a:r>
              <a:rPr lang="en-US" sz="2800" dirty="0" smtClean="0"/>
              <a:t>&lt;property name=“</a:t>
            </a:r>
            <a:r>
              <a:rPr lang="en-US" sz="2800" dirty="0" err="1" smtClean="0"/>
              <a:t>name“value</a:t>
            </a:r>
            <a:r>
              <a:rPr lang="en-US" sz="2800" dirty="0" smtClean="0"/>
              <a:t>=“Adam"&gt;&lt;/property&gt;</a:t>
            </a:r>
          </a:p>
          <a:p>
            <a:pPr fontAlgn="base"/>
            <a:endParaRPr lang="en-US" dirty="0"/>
          </a:p>
        </p:txBody>
      </p:sp>
      <p:sp>
        <p:nvSpPr>
          <p:cNvPr id="67586" name="Rectangle 2"/>
          <p:cNvSpPr>
            <a:spLocks noGrp="1" noChangeArrowheads="1"/>
          </p:cNvSpPr>
          <p:nvPr>
            <p:ph type="title"/>
          </p:nvPr>
        </p:nvSpPr>
        <p:spPr>
          <a:xfrm>
            <a:off x="381000" y="304800"/>
            <a:ext cx="8229600" cy="914400"/>
          </a:xfrm>
        </p:spPr>
        <p:txBody>
          <a:bodyPr>
            <a:normAutofit/>
          </a:bodyPr>
          <a:lstStyle/>
          <a:p>
            <a:pPr fontAlgn="base"/>
            <a:r>
              <a:rPr lang="en-US" b="0" dirty="0" smtClean="0"/>
              <a:t>DI/IOC/Bean wiring</a:t>
            </a:r>
            <a:endParaRPr lang="en-US"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idx="1"/>
          </p:nvPr>
        </p:nvSpPr>
        <p:spPr>
          <a:xfrm>
            <a:off x="457200" y="1371600"/>
            <a:ext cx="8229600" cy="4953000"/>
          </a:xfrm>
        </p:spPr>
        <p:txBody>
          <a:bodyPr>
            <a:normAutofit fontScale="92500" lnSpcReduction="20000"/>
          </a:bodyPr>
          <a:lstStyle/>
          <a:p>
            <a:pPr fontAlgn="base"/>
            <a:r>
              <a:rPr lang="en-US" dirty="0" err="1" smtClean="0"/>
              <a:t>List:</a:t>
            </a:r>
            <a:r>
              <a:rPr lang="en-US" sz="2800" dirty="0" err="1" smtClean="0"/>
              <a:t>using</a:t>
            </a:r>
            <a:r>
              <a:rPr lang="en-US" sz="2800" dirty="0" smtClean="0"/>
              <a:t>  &lt;list&gt; tag in our configuration file </a:t>
            </a:r>
            <a:endParaRPr lang="en-US" dirty="0" smtClean="0"/>
          </a:p>
          <a:p>
            <a:r>
              <a:rPr lang="en-US" sz="1600" dirty="0" smtClean="0"/>
              <a:t>&lt;property name=“</a:t>
            </a:r>
            <a:r>
              <a:rPr lang="en-US" sz="1600" dirty="0" err="1" smtClean="0"/>
              <a:t>listofcar</a:t>
            </a:r>
            <a:r>
              <a:rPr lang="en-US" sz="1600" dirty="0" smtClean="0"/>
              <a:t>" &gt;</a:t>
            </a:r>
          </a:p>
          <a:p>
            <a:r>
              <a:rPr lang="en-US" sz="1600" dirty="0" smtClean="0"/>
              <a:t>      &lt;list&gt;</a:t>
            </a:r>
          </a:p>
          <a:p>
            <a:r>
              <a:rPr lang="en-US" sz="1600" dirty="0" smtClean="0"/>
              <a:t>         &lt;value&gt;</a:t>
            </a:r>
            <a:r>
              <a:rPr lang="en-US" sz="1600" dirty="0" err="1" smtClean="0"/>
              <a:t>bmw</a:t>
            </a:r>
            <a:r>
              <a:rPr lang="en-US" sz="1600" dirty="0" smtClean="0"/>
              <a:t>&lt;/value&gt;</a:t>
            </a:r>
          </a:p>
          <a:p>
            <a:r>
              <a:rPr lang="en-US" sz="1600" dirty="0" smtClean="0"/>
              <a:t>         &lt;value&gt;</a:t>
            </a:r>
            <a:r>
              <a:rPr lang="en-US" sz="1600" dirty="0" err="1" smtClean="0"/>
              <a:t>zen</a:t>
            </a:r>
            <a:r>
              <a:rPr lang="en-US" sz="1600" dirty="0" smtClean="0"/>
              <a:t>&lt;/value&gt;</a:t>
            </a:r>
          </a:p>
          <a:p>
            <a:r>
              <a:rPr lang="en-US" sz="1600" dirty="0" smtClean="0"/>
              <a:t>         &lt;value&gt;</a:t>
            </a:r>
            <a:r>
              <a:rPr lang="en-US" sz="1600" dirty="0" err="1" smtClean="0"/>
              <a:t>audi</a:t>
            </a:r>
            <a:r>
              <a:rPr lang="en-US" sz="1600" dirty="0" smtClean="0"/>
              <a:t> a6&lt;/value&gt;</a:t>
            </a:r>
          </a:p>
          <a:p>
            <a:r>
              <a:rPr lang="en-US" sz="1600" dirty="0" smtClean="0"/>
              <a:t>         &lt;value&gt;polo&lt;/value&gt;</a:t>
            </a:r>
          </a:p>
          <a:p>
            <a:r>
              <a:rPr lang="en-US" sz="1600" dirty="0" smtClean="0"/>
              <a:t>      &lt;/list&gt;</a:t>
            </a:r>
          </a:p>
          <a:p>
            <a:r>
              <a:rPr lang="en-US" sz="1600" dirty="0" smtClean="0"/>
              <a:t>     &lt;/property&gt;</a:t>
            </a:r>
          </a:p>
          <a:p>
            <a:r>
              <a:rPr lang="en-US" sz="2400" dirty="0" smtClean="0"/>
              <a:t>Set</a:t>
            </a:r>
            <a:r>
              <a:rPr lang="en-US" sz="1900" dirty="0" smtClean="0"/>
              <a:t>:</a:t>
            </a:r>
            <a:r>
              <a:rPr lang="en-US" sz="2000" dirty="0" smtClean="0"/>
              <a:t> </a:t>
            </a:r>
            <a:r>
              <a:rPr lang="en-US" sz="2000" dirty="0" err="1" smtClean="0"/>
              <a:t>List:using</a:t>
            </a:r>
            <a:r>
              <a:rPr lang="en-US" sz="2000" dirty="0" smtClean="0"/>
              <a:t>    &lt;set&gt; tag in our configuration file</a:t>
            </a:r>
            <a:endParaRPr lang="en-US" sz="1900" dirty="0" smtClean="0"/>
          </a:p>
          <a:p>
            <a:r>
              <a:rPr lang="en-US" sz="1900" dirty="0" smtClean="0"/>
              <a:t>&lt;property name=“</a:t>
            </a:r>
            <a:r>
              <a:rPr lang="en-US" sz="1900" dirty="0" err="1" smtClean="0"/>
              <a:t>listofcar</a:t>
            </a:r>
            <a:r>
              <a:rPr lang="en-US" sz="1900" dirty="0" smtClean="0"/>
              <a:t>" &gt;</a:t>
            </a:r>
          </a:p>
          <a:p>
            <a:r>
              <a:rPr lang="en-US" sz="1900" dirty="0" smtClean="0"/>
              <a:t>      &lt;set&gt;</a:t>
            </a:r>
          </a:p>
          <a:p>
            <a:r>
              <a:rPr lang="en-US" sz="1900" dirty="0" smtClean="0"/>
              <a:t>         &lt;value&gt;</a:t>
            </a:r>
            <a:r>
              <a:rPr lang="en-US" sz="1900" dirty="0" err="1" smtClean="0"/>
              <a:t>bmw</a:t>
            </a:r>
            <a:r>
              <a:rPr lang="en-US" sz="1900" dirty="0" smtClean="0"/>
              <a:t>&lt;/value&gt;</a:t>
            </a:r>
          </a:p>
          <a:p>
            <a:r>
              <a:rPr lang="en-US" sz="1900" dirty="0" smtClean="0"/>
              <a:t>         &lt;value&gt;</a:t>
            </a:r>
            <a:r>
              <a:rPr lang="en-US" sz="1900" dirty="0" err="1" smtClean="0"/>
              <a:t>zen</a:t>
            </a:r>
            <a:r>
              <a:rPr lang="en-US" sz="1900" dirty="0" smtClean="0"/>
              <a:t>&lt;/value&gt;</a:t>
            </a:r>
          </a:p>
          <a:p>
            <a:r>
              <a:rPr lang="en-US" sz="1900" dirty="0" smtClean="0"/>
              <a:t>         &lt;value&gt;</a:t>
            </a:r>
            <a:r>
              <a:rPr lang="en-US" sz="1900" dirty="0" err="1" smtClean="0"/>
              <a:t>audi</a:t>
            </a:r>
            <a:r>
              <a:rPr lang="en-US" sz="1900" dirty="0" smtClean="0"/>
              <a:t> a6&lt;/value&gt;</a:t>
            </a:r>
          </a:p>
          <a:p>
            <a:r>
              <a:rPr lang="en-US" sz="1900" dirty="0" smtClean="0"/>
              <a:t>         &lt;value&gt;polo&lt;/value&gt;</a:t>
            </a:r>
          </a:p>
          <a:p>
            <a:r>
              <a:rPr lang="en-US" sz="1900" dirty="0" smtClean="0"/>
              <a:t>      &lt;/set&gt;</a:t>
            </a:r>
          </a:p>
          <a:p>
            <a:r>
              <a:rPr lang="en-US" sz="1900" dirty="0" smtClean="0"/>
              <a:t>     &lt;/property&gt;</a:t>
            </a:r>
          </a:p>
          <a:p>
            <a:endParaRPr lang="en-US" sz="2400" dirty="0" smtClean="0"/>
          </a:p>
          <a:p>
            <a:pPr fontAlgn="base"/>
            <a:endParaRPr lang="en-US" sz="2800" dirty="0" smtClean="0"/>
          </a:p>
          <a:p>
            <a:pPr fontAlgn="base"/>
            <a:endParaRPr lang="en-US" dirty="0"/>
          </a:p>
        </p:txBody>
      </p:sp>
      <p:sp>
        <p:nvSpPr>
          <p:cNvPr id="67586" name="Rectangle 2"/>
          <p:cNvSpPr>
            <a:spLocks noGrp="1" noChangeArrowheads="1"/>
          </p:cNvSpPr>
          <p:nvPr>
            <p:ph type="title"/>
          </p:nvPr>
        </p:nvSpPr>
        <p:spPr>
          <a:xfrm>
            <a:off x="381000" y="304800"/>
            <a:ext cx="8229600" cy="914400"/>
          </a:xfrm>
        </p:spPr>
        <p:txBody>
          <a:bodyPr>
            <a:normAutofit/>
          </a:bodyPr>
          <a:lstStyle/>
          <a:p>
            <a:pPr fontAlgn="base"/>
            <a:r>
              <a:rPr lang="en-US" b="0" dirty="0" smtClean="0"/>
              <a:t>DI/IOC/Bean wiring</a:t>
            </a:r>
            <a:endParaRPr lang="en-US"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idx="1"/>
          </p:nvPr>
        </p:nvSpPr>
        <p:spPr>
          <a:xfrm>
            <a:off x="457200" y="1371600"/>
            <a:ext cx="8229600" cy="4953000"/>
          </a:xfrm>
        </p:spPr>
        <p:txBody>
          <a:bodyPr>
            <a:normAutofit/>
          </a:bodyPr>
          <a:lstStyle/>
          <a:p>
            <a:pPr fontAlgn="base"/>
            <a:r>
              <a:rPr lang="en-US" dirty="0" err="1" smtClean="0"/>
              <a:t>Map:</a:t>
            </a:r>
            <a:r>
              <a:rPr lang="en-US" sz="2100" dirty="0" err="1" smtClean="0"/>
              <a:t>Map</a:t>
            </a:r>
            <a:r>
              <a:rPr lang="en-US" sz="2100" dirty="0" smtClean="0"/>
              <a:t> uses key, value pair to store the values. A pair of </a:t>
            </a:r>
            <a:r>
              <a:rPr lang="en-US" sz="2100" b="1" dirty="0" smtClean="0"/>
              <a:t>key and value</a:t>
            </a:r>
            <a:r>
              <a:rPr lang="en-US" sz="2100" dirty="0" smtClean="0"/>
              <a:t> is called as a entry. We will be using </a:t>
            </a:r>
            <a:r>
              <a:rPr lang="en-US" sz="2100" b="1" dirty="0" smtClean="0"/>
              <a:t>&lt;entry&gt;</a:t>
            </a:r>
            <a:r>
              <a:rPr lang="en-US" sz="2100" dirty="0" smtClean="0"/>
              <a:t> tag in our configuration file </a:t>
            </a:r>
          </a:p>
          <a:p>
            <a:r>
              <a:rPr lang="en-US" sz="1600" dirty="0" smtClean="0"/>
              <a:t>&lt;property name=“</a:t>
            </a:r>
            <a:r>
              <a:rPr lang="en-US" sz="1600" dirty="0" err="1" smtClean="0"/>
              <a:t>listofcar</a:t>
            </a:r>
            <a:r>
              <a:rPr lang="en-US" sz="1600" dirty="0" smtClean="0"/>
              <a:t>" &gt;</a:t>
            </a:r>
          </a:p>
          <a:p>
            <a:r>
              <a:rPr lang="en-US" sz="1600" dirty="0" smtClean="0"/>
              <a:t>     </a:t>
            </a:r>
            <a:r>
              <a:rPr lang="en-US" sz="2000" dirty="0" smtClean="0"/>
              <a:t> &lt;map&gt;</a:t>
            </a:r>
          </a:p>
          <a:p>
            <a:r>
              <a:rPr lang="en-US" sz="2000" dirty="0" smtClean="0"/>
              <a:t> &lt;entry key="</a:t>
            </a:r>
            <a:r>
              <a:rPr lang="en-US" sz="2000" dirty="0" err="1" smtClean="0"/>
              <a:t>bmw</a:t>
            </a:r>
            <a:r>
              <a:rPr lang="en-US" sz="2000" dirty="0" smtClean="0"/>
              <a:t>"&gt; &lt;value&gt;black&lt;/value&gt; &lt;/entry&gt; &lt;entry key="</a:t>
            </a:r>
            <a:r>
              <a:rPr lang="en-US" sz="2000" dirty="0" err="1" smtClean="0"/>
              <a:t>zen</a:t>
            </a:r>
            <a:r>
              <a:rPr lang="en-US" sz="2000" dirty="0" smtClean="0"/>
              <a:t>"&gt; &lt;value&gt;black&lt;/value&gt; &lt;/entry&gt;</a:t>
            </a:r>
          </a:p>
          <a:p>
            <a:r>
              <a:rPr lang="en-US" sz="2000" dirty="0" smtClean="0"/>
              <a:t> &lt;entry key=" </a:t>
            </a:r>
            <a:r>
              <a:rPr lang="en-US" sz="2000" dirty="0" err="1" smtClean="0"/>
              <a:t>audi</a:t>
            </a:r>
            <a:r>
              <a:rPr lang="en-US" sz="2000" dirty="0" smtClean="0"/>
              <a:t> a6 "&gt; &lt;value&gt;red&lt;/value&gt;&lt;/entry&gt;</a:t>
            </a:r>
          </a:p>
          <a:p>
            <a:r>
              <a:rPr lang="en-US" sz="2000" dirty="0" smtClean="0"/>
              <a:t>&lt;/map&gt;     </a:t>
            </a:r>
          </a:p>
          <a:p>
            <a:r>
              <a:rPr lang="en-US" sz="2000" dirty="0" smtClean="0"/>
              <a:t>&lt;/property&gt;</a:t>
            </a:r>
          </a:p>
          <a:p>
            <a:endParaRPr lang="en-US" sz="2400" dirty="0" smtClean="0"/>
          </a:p>
          <a:p>
            <a:pPr fontAlgn="base"/>
            <a:endParaRPr lang="en-US" sz="2800" dirty="0" smtClean="0"/>
          </a:p>
          <a:p>
            <a:pPr fontAlgn="base"/>
            <a:endParaRPr lang="en-US" dirty="0"/>
          </a:p>
        </p:txBody>
      </p:sp>
      <p:sp>
        <p:nvSpPr>
          <p:cNvPr id="67586" name="Rectangle 2"/>
          <p:cNvSpPr>
            <a:spLocks noGrp="1" noChangeArrowheads="1"/>
          </p:cNvSpPr>
          <p:nvPr>
            <p:ph type="title"/>
          </p:nvPr>
        </p:nvSpPr>
        <p:spPr>
          <a:xfrm>
            <a:off x="381000" y="304800"/>
            <a:ext cx="8229600" cy="914400"/>
          </a:xfrm>
        </p:spPr>
        <p:txBody>
          <a:bodyPr>
            <a:normAutofit/>
          </a:bodyPr>
          <a:lstStyle/>
          <a:p>
            <a:pPr fontAlgn="base"/>
            <a:r>
              <a:rPr lang="en-US" b="0" dirty="0" smtClean="0"/>
              <a:t>DI/IOC/Bean wiring</a:t>
            </a:r>
            <a:endParaRPr lang="en-US"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idx="1"/>
          </p:nvPr>
        </p:nvSpPr>
        <p:spPr>
          <a:xfrm>
            <a:off x="457200" y="1371600"/>
            <a:ext cx="8229600" cy="4953000"/>
          </a:xfrm>
        </p:spPr>
        <p:txBody>
          <a:bodyPr>
            <a:normAutofit/>
          </a:bodyPr>
          <a:lstStyle/>
          <a:p>
            <a:pPr fontAlgn="base"/>
            <a:r>
              <a:rPr lang="en-US" b="1" dirty="0" smtClean="0"/>
              <a:t>Properties:</a:t>
            </a:r>
          </a:p>
          <a:p>
            <a:pPr fontAlgn="base"/>
            <a:r>
              <a:rPr lang="en-US" sz="2000" dirty="0" smtClean="0"/>
              <a:t>Like Map we have key and values associated to the Property as well. We will be using</a:t>
            </a:r>
            <a:r>
              <a:rPr lang="en-US" sz="2000" b="1" dirty="0" smtClean="0"/>
              <a:t>&lt;props&gt;</a:t>
            </a:r>
            <a:r>
              <a:rPr lang="en-US" sz="2000" dirty="0" smtClean="0"/>
              <a:t> tag in our configuration file to inject values</a:t>
            </a:r>
            <a:r>
              <a:rPr lang="en-US" dirty="0" smtClean="0"/>
              <a:t>. </a:t>
            </a:r>
            <a:r>
              <a:rPr lang="en-US" sz="2100" dirty="0" smtClean="0"/>
              <a:t> </a:t>
            </a:r>
          </a:p>
          <a:p>
            <a:r>
              <a:rPr lang="en-US" sz="1600" dirty="0" smtClean="0"/>
              <a:t> &lt;property name="props"&gt;</a:t>
            </a:r>
          </a:p>
          <a:p>
            <a:r>
              <a:rPr lang="en-US" sz="1600" dirty="0" smtClean="0"/>
              <a:t> &lt;props&gt; </a:t>
            </a:r>
          </a:p>
          <a:p>
            <a:r>
              <a:rPr lang="en-US" sz="1600" dirty="0" smtClean="0"/>
              <a:t>&lt;prop key="admin"&gt;admin@gmail.com&lt;/prop&gt;</a:t>
            </a:r>
          </a:p>
          <a:p>
            <a:r>
              <a:rPr lang="en-US" sz="1600" dirty="0" smtClean="0"/>
              <a:t> &lt;prop key="manager"&gt;manager@gmail.com&lt;/prop&gt;</a:t>
            </a:r>
          </a:p>
          <a:p>
            <a:r>
              <a:rPr lang="en-US" sz="1600" dirty="0" smtClean="0"/>
              <a:t> &lt;/props&gt; </a:t>
            </a:r>
          </a:p>
          <a:p>
            <a:r>
              <a:rPr lang="en-US" sz="1600" dirty="0" smtClean="0"/>
              <a:t>&lt;/property&gt;.</a:t>
            </a:r>
          </a:p>
          <a:p>
            <a:r>
              <a:rPr lang="en-US" sz="2400" dirty="0" smtClean="0"/>
              <a:t>User Defined </a:t>
            </a:r>
            <a:r>
              <a:rPr lang="en-US" sz="2400" dirty="0" err="1" smtClean="0"/>
              <a:t>DataTypes</a:t>
            </a:r>
            <a:endParaRPr lang="en-US" sz="2400" dirty="0" smtClean="0"/>
          </a:p>
          <a:p>
            <a:pPr fontAlgn="base"/>
            <a:endParaRPr lang="en-US" sz="2800" dirty="0" smtClean="0"/>
          </a:p>
          <a:p>
            <a:pPr fontAlgn="base"/>
            <a:endParaRPr lang="en-US" dirty="0"/>
          </a:p>
        </p:txBody>
      </p:sp>
      <p:sp>
        <p:nvSpPr>
          <p:cNvPr id="67586" name="Rectangle 2"/>
          <p:cNvSpPr>
            <a:spLocks noGrp="1" noChangeArrowheads="1"/>
          </p:cNvSpPr>
          <p:nvPr>
            <p:ph type="title"/>
          </p:nvPr>
        </p:nvSpPr>
        <p:spPr>
          <a:xfrm>
            <a:off x="381000" y="304800"/>
            <a:ext cx="8229600" cy="914400"/>
          </a:xfrm>
        </p:spPr>
        <p:txBody>
          <a:bodyPr>
            <a:normAutofit/>
          </a:bodyPr>
          <a:lstStyle/>
          <a:p>
            <a:pPr fontAlgn="base"/>
            <a:r>
              <a:rPr lang="en-US" b="0" dirty="0" smtClean="0"/>
              <a:t>DI/IOC/Bean wiring</a:t>
            </a:r>
            <a:endParaRPr lang="en-US"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381000" y="304800"/>
            <a:ext cx="8229600" cy="914400"/>
          </a:xfrm>
        </p:spPr>
        <p:txBody>
          <a:bodyPr>
            <a:normAutofit fontScale="90000"/>
          </a:bodyPr>
          <a:lstStyle/>
          <a:p>
            <a:pPr fontAlgn="base"/>
            <a:r>
              <a:rPr lang="en-US" b="0" dirty="0" smtClean="0"/>
              <a:t>Diff b/w setter and constructor </a:t>
            </a:r>
            <a:r>
              <a:rPr lang="en-US" b="0" dirty="0" err="1" smtClean="0"/>
              <a:t>InJ</a:t>
            </a:r>
            <a:r>
              <a:rPr lang="en-US" b="0" dirty="0" smtClean="0"/>
              <a:t>…</a:t>
            </a:r>
            <a:endParaRPr lang="en-US" dirty="0" smtClean="0"/>
          </a:p>
        </p:txBody>
      </p:sp>
      <p:graphicFrame>
        <p:nvGraphicFramePr>
          <p:cNvPr id="7" name="Content Placeholder 6"/>
          <p:cNvGraphicFramePr>
            <a:graphicFrameLocks noGrp="1"/>
          </p:cNvGraphicFramePr>
          <p:nvPr>
            <p:ph idx="1"/>
          </p:nvPr>
        </p:nvGraphicFramePr>
        <p:xfrm>
          <a:off x="381000" y="1600200"/>
          <a:ext cx="8229600" cy="393192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xmlns="" val="20000"/>
                    </a:ext>
                  </a:extLst>
                </a:gridCol>
                <a:gridCol w="4114800">
                  <a:extLst>
                    <a:ext uri="{9D8B030D-6E8A-4147-A177-3AD203B41FA5}">
                      <a16:colId xmlns:a16="http://schemas.microsoft.com/office/drawing/2014/main" xmlns="" val="20001"/>
                    </a:ext>
                  </a:extLst>
                </a:gridCol>
              </a:tblGrid>
              <a:tr h="457200">
                <a:tc>
                  <a:txBody>
                    <a:bodyPr/>
                    <a:lstStyle/>
                    <a:p>
                      <a:r>
                        <a:rPr lang="en-US" sz="2000" b="0" dirty="0" smtClean="0"/>
                        <a:t>setter</a:t>
                      </a:r>
                      <a:endParaRPr lang="en-US" sz="2000" dirty="0"/>
                    </a:p>
                  </a:txBody>
                  <a:tcPr/>
                </a:tc>
                <a:tc>
                  <a:txBody>
                    <a:bodyPr/>
                    <a:lstStyle/>
                    <a:p>
                      <a:r>
                        <a:rPr lang="en-US" sz="2000" b="0" dirty="0" smtClean="0"/>
                        <a:t>constructor</a:t>
                      </a:r>
                      <a:endParaRPr lang="en-US" sz="2000" dirty="0"/>
                    </a:p>
                  </a:txBody>
                  <a:tcPr/>
                </a:tc>
                <a:extLst>
                  <a:ext uri="{0D108BD9-81ED-4DB2-BD59-A6C34878D82A}">
                    <a16:rowId xmlns:a16="http://schemas.microsoft.com/office/drawing/2014/main" xmlns="" val="10000"/>
                  </a:ext>
                </a:extLst>
              </a:tr>
              <a:tr h="1051560">
                <a:tc>
                  <a:txBody>
                    <a:bodyPr/>
                    <a:lstStyle/>
                    <a:p>
                      <a:r>
                        <a:rPr kumimoji="0" lang="en-US" sz="1400" b="0" i="0" kern="1200" dirty="0" smtClean="0">
                          <a:solidFill>
                            <a:schemeClr val="dk1"/>
                          </a:solidFill>
                          <a:latin typeface="Arial" pitchFamily="34" charset="0"/>
                          <a:ea typeface="+mn-ea"/>
                          <a:cs typeface="Arial" pitchFamily="34" charset="0"/>
                        </a:rPr>
                        <a:t>In Setter Injection, partial injection of dependencies can possible, means if we have 3 dependencies like </a:t>
                      </a:r>
                      <a:r>
                        <a:rPr kumimoji="0" lang="en-US" sz="1400" b="0" i="0" kern="1200" dirty="0" err="1" smtClean="0">
                          <a:solidFill>
                            <a:schemeClr val="dk1"/>
                          </a:solidFill>
                          <a:latin typeface="Arial" pitchFamily="34" charset="0"/>
                          <a:ea typeface="+mn-ea"/>
                          <a:cs typeface="Arial" pitchFamily="34" charset="0"/>
                        </a:rPr>
                        <a:t>int</a:t>
                      </a:r>
                      <a:r>
                        <a:rPr kumimoji="0" lang="en-US" sz="1400" b="0" i="0" kern="1200" dirty="0" smtClean="0">
                          <a:solidFill>
                            <a:schemeClr val="dk1"/>
                          </a:solidFill>
                          <a:latin typeface="Arial" pitchFamily="34" charset="0"/>
                          <a:ea typeface="+mn-ea"/>
                          <a:cs typeface="Arial" pitchFamily="34" charset="0"/>
                        </a:rPr>
                        <a:t>, string, long, then its not necessary to inject all values if we use setter injection. If you are not inject it will takes default values for those primitives</a:t>
                      </a:r>
                      <a:endParaRPr lang="en-US" sz="1400" dirty="0">
                        <a:latin typeface="Arial" pitchFamily="34" charset="0"/>
                        <a:cs typeface="Arial" pitchFamily="34" charset="0"/>
                      </a:endParaRPr>
                    </a:p>
                  </a:txBody>
                  <a:tcPr/>
                </a:tc>
                <a:tc>
                  <a:txBody>
                    <a:bodyPr/>
                    <a:lstStyle/>
                    <a:p>
                      <a:r>
                        <a:rPr kumimoji="0" lang="en-US" sz="1400" b="0" i="0" kern="1200" dirty="0" smtClean="0">
                          <a:solidFill>
                            <a:schemeClr val="dk1"/>
                          </a:solidFill>
                          <a:latin typeface="Arial" pitchFamily="34" charset="0"/>
                          <a:ea typeface="+mn-ea"/>
                          <a:cs typeface="Arial" pitchFamily="34" charset="0"/>
                        </a:rPr>
                        <a:t>In constructor injection, partial injection of dependencies cannot possible, because for calling constructor we must pass all the arguments right, if not so we may get error</a:t>
                      </a:r>
                      <a:endParaRPr lang="en-US" sz="1400" dirty="0">
                        <a:latin typeface="Arial" pitchFamily="34" charset="0"/>
                        <a:cs typeface="Arial" pitchFamily="34" charset="0"/>
                      </a:endParaRPr>
                    </a:p>
                  </a:txBody>
                  <a:tcPr/>
                </a:tc>
                <a:extLst>
                  <a:ext uri="{0D108BD9-81ED-4DB2-BD59-A6C34878D82A}">
                    <a16:rowId xmlns:a16="http://schemas.microsoft.com/office/drawing/2014/main" xmlns="" val="10001"/>
                  </a:ext>
                </a:extLst>
              </a:tr>
              <a:tr h="1051560">
                <a:tc>
                  <a:txBody>
                    <a:bodyPr/>
                    <a:lstStyle/>
                    <a:p>
                      <a:r>
                        <a:rPr kumimoji="0" lang="en-US" sz="1400" b="0" i="0" kern="1200" dirty="0" smtClean="0">
                          <a:solidFill>
                            <a:schemeClr val="dk1"/>
                          </a:solidFill>
                          <a:latin typeface="Arial" pitchFamily="34" charset="0"/>
                          <a:ea typeface="+mn-ea"/>
                          <a:cs typeface="Arial" pitchFamily="34" charset="0"/>
                        </a:rPr>
                        <a:t> Setter injection makes bean class object as mutable [We can change ]</a:t>
                      </a:r>
                      <a:endParaRPr lang="en-US" sz="1400" dirty="0">
                        <a:latin typeface="Arial" pitchFamily="34" charset="0"/>
                        <a:cs typeface="Arial" pitchFamily="34" charset="0"/>
                      </a:endParaRPr>
                    </a:p>
                  </a:txBody>
                  <a:tcPr/>
                </a:tc>
                <a:tc>
                  <a:txBody>
                    <a:bodyPr/>
                    <a:lstStyle/>
                    <a:p>
                      <a:r>
                        <a:rPr kumimoji="0" lang="en-US" sz="1400" b="0" i="0" kern="1200" dirty="0" smtClean="0">
                          <a:solidFill>
                            <a:schemeClr val="dk1"/>
                          </a:solidFill>
                          <a:latin typeface="Arial" pitchFamily="34" charset="0"/>
                          <a:ea typeface="+mn-ea"/>
                          <a:cs typeface="Arial" pitchFamily="34" charset="0"/>
                        </a:rPr>
                        <a:t> Constructor injection makes bean class object as immutable [We cannot change ]</a:t>
                      </a:r>
                      <a:endParaRPr lang="en-US" sz="1400" dirty="0">
                        <a:latin typeface="Arial" pitchFamily="34" charset="0"/>
                        <a:cs typeface="Arial" pitchFamily="34" charset="0"/>
                      </a:endParaRPr>
                    </a:p>
                  </a:txBody>
                  <a:tcPr/>
                </a:tc>
                <a:extLst>
                  <a:ext uri="{0D108BD9-81ED-4DB2-BD59-A6C34878D82A}">
                    <a16:rowId xmlns:a16="http://schemas.microsoft.com/office/drawing/2014/main" xmlns="" val="10002"/>
                  </a:ext>
                </a:extLst>
              </a:tr>
              <a:tr h="1051560">
                <a:tc>
                  <a:txBody>
                    <a:bodyPr/>
                    <a:lstStyle/>
                    <a:p>
                      <a:r>
                        <a:rPr lang="en-US" sz="1400" dirty="0" smtClean="0">
                          <a:latin typeface="Arial" pitchFamily="34" charset="0"/>
                          <a:cs typeface="Arial" pitchFamily="34" charset="0"/>
                        </a:rPr>
                        <a:t>It is optional</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It is mandatory</a:t>
                      </a:r>
                      <a:endParaRPr lang="en-US" sz="1400" dirty="0">
                        <a:latin typeface="Arial" pitchFamily="34" charset="0"/>
                        <a:cs typeface="Arial" pitchFamily="34" charset="0"/>
                      </a:endParaRPr>
                    </a:p>
                  </a:txBody>
                  <a:tcPr/>
                </a:tc>
                <a:extLst>
                  <a:ext uri="{0D108BD9-81ED-4DB2-BD59-A6C34878D82A}">
                    <a16:rowId xmlns:a16="http://schemas.microsoft.com/office/drawing/2014/main" xmlns="" val="10003"/>
                  </a:ext>
                </a:extLst>
              </a:tr>
            </a:tbl>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381000" y="304800"/>
            <a:ext cx="8229600" cy="914400"/>
          </a:xfrm>
        </p:spPr>
        <p:txBody>
          <a:bodyPr>
            <a:normAutofit/>
          </a:bodyPr>
          <a:lstStyle/>
          <a:p>
            <a:pPr fontAlgn="base"/>
            <a:r>
              <a:rPr lang="en-US" b="0" dirty="0" err="1" smtClean="0"/>
              <a:t>Implict</a:t>
            </a:r>
            <a:r>
              <a:rPr lang="en-US" b="0" dirty="0" smtClean="0"/>
              <a:t> </a:t>
            </a:r>
            <a:r>
              <a:rPr lang="en-US" b="0" dirty="0" err="1" smtClean="0"/>
              <a:t>autowiring</a:t>
            </a:r>
            <a:endParaRPr lang="en-US" dirty="0" smtClean="0"/>
          </a:p>
        </p:txBody>
      </p:sp>
      <p:sp>
        <p:nvSpPr>
          <p:cNvPr id="4" name="Content Placeholder 3"/>
          <p:cNvSpPr>
            <a:spLocks noGrp="1"/>
          </p:cNvSpPr>
          <p:nvPr>
            <p:ph idx="1"/>
          </p:nvPr>
        </p:nvSpPr>
        <p:spPr/>
        <p:txBody>
          <a:bodyPr>
            <a:normAutofit/>
          </a:bodyPr>
          <a:lstStyle/>
          <a:p>
            <a:r>
              <a:rPr lang="en-US" sz="2400" dirty="0" smtClean="0">
                <a:latin typeface="Arial" pitchFamily="34" charset="0"/>
                <a:cs typeface="Arial" pitchFamily="34" charset="0"/>
              </a:rPr>
              <a:t>The  major drawback of </a:t>
            </a:r>
            <a:r>
              <a:rPr lang="en-US" sz="2400" dirty="0" err="1" smtClean="0">
                <a:latin typeface="Arial" pitchFamily="34" charset="0"/>
                <a:cs typeface="Arial" pitchFamily="34" charset="0"/>
              </a:rPr>
              <a:t>explict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autowirung</a:t>
            </a:r>
            <a:r>
              <a:rPr lang="en-US" sz="2400" dirty="0" smtClean="0">
                <a:latin typeface="Arial" pitchFamily="34" charset="0"/>
                <a:cs typeface="Arial" pitchFamily="34" charset="0"/>
              </a:rPr>
              <a:t> is the bean wiring has to be done explicitly by the developer and requires too much of xml configuration.</a:t>
            </a:r>
          </a:p>
          <a:p>
            <a:endParaRPr lang="en-US" sz="2400" dirty="0" smtClean="0">
              <a:latin typeface="Arial" pitchFamily="34" charset="0"/>
              <a:cs typeface="Arial" pitchFamily="34" charset="0"/>
            </a:endParaRPr>
          </a:p>
          <a:p>
            <a:r>
              <a:rPr lang="en-US" sz="2400" dirty="0" smtClean="0">
                <a:latin typeface="Arial" pitchFamily="34" charset="0"/>
                <a:cs typeface="Arial" pitchFamily="34" charset="0"/>
              </a:rPr>
              <a:t>If we use </a:t>
            </a:r>
            <a:r>
              <a:rPr lang="en-US" sz="2400" dirty="0" err="1" smtClean="0">
                <a:latin typeface="Arial" pitchFamily="34" charset="0"/>
                <a:cs typeface="Arial" pitchFamily="34" charset="0"/>
              </a:rPr>
              <a:t>implict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autowiring</a:t>
            </a:r>
            <a:r>
              <a:rPr lang="en-US" sz="2400" dirty="0" smtClean="0">
                <a:latin typeface="Arial" pitchFamily="34" charset="0"/>
                <a:cs typeface="Arial" pitchFamily="34" charset="0"/>
              </a:rPr>
              <a:t> the bean wiring be taken care </a:t>
            </a:r>
            <a:r>
              <a:rPr lang="en-US" sz="2400" dirty="0" err="1" smtClean="0">
                <a:latin typeface="Arial" pitchFamily="34" charset="0"/>
                <a:cs typeface="Arial" pitchFamily="34" charset="0"/>
              </a:rPr>
              <a:t>impliclty</a:t>
            </a:r>
            <a:r>
              <a:rPr lang="en-US" sz="2400" dirty="0" smtClean="0">
                <a:latin typeface="Arial" pitchFamily="34" charset="0"/>
                <a:cs typeface="Arial" pitchFamily="34" charset="0"/>
              </a:rPr>
              <a:t> by spring </a:t>
            </a:r>
            <a:r>
              <a:rPr lang="en-US" sz="2400" dirty="0" err="1" smtClean="0">
                <a:latin typeface="Arial" pitchFamily="34" charset="0"/>
                <a:cs typeface="Arial" pitchFamily="34" charset="0"/>
              </a:rPr>
              <a:t>conatiner</a:t>
            </a:r>
            <a:r>
              <a:rPr lang="en-US" sz="2400" dirty="0" smtClean="0">
                <a:latin typeface="Arial" pitchFamily="34" charset="0"/>
                <a:cs typeface="Arial" pitchFamily="34" charset="0"/>
              </a:rPr>
              <a:t>.</a:t>
            </a:r>
          </a:p>
          <a:p>
            <a:r>
              <a:rPr lang="en-US" sz="2400" dirty="0" err="1" smtClean="0">
                <a:latin typeface="Arial" pitchFamily="34" charset="0"/>
                <a:cs typeface="Arial" pitchFamily="34" charset="0"/>
              </a:rPr>
              <a:t>Implict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autowiring</a:t>
            </a:r>
            <a:r>
              <a:rPr lang="en-US" sz="2400" dirty="0" smtClean="0">
                <a:latin typeface="Arial" pitchFamily="34" charset="0"/>
                <a:cs typeface="Arial" pitchFamily="34" charset="0"/>
              </a:rPr>
              <a:t> can be done two ways.</a:t>
            </a:r>
          </a:p>
          <a:p>
            <a:r>
              <a:rPr lang="en-US" sz="2400" dirty="0" smtClean="0">
                <a:latin typeface="Arial" pitchFamily="34" charset="0"/>
                <a:cs typeface="Arial" pitchFamily="34" charset="0"/>
              </a:rPr>
              <a:t>1)using xml(</a:t>
            </a:r>
            <a:r>
              <a:rPr lang="en-US" sz="2400" dirty="0" err="1" smtClean="0">
                <a:latin typeface="Arial" pitchFamily="34" charset="0"/>
                <a:cs typeface="Arial" pitchFamily="34" charset="0"/>
              </a:rPr>
              <a:t>autowire</a:t>
            </a:r>
            <a:r>
              <a:rPr lang="en-US" sz="2400" dirty="0" smtClean="0">
                <a:latin typeface="Arial" pitchFamily="34" charset="0"/>
                <a:cs typeface="Arial" pitchFamily="34" charset="0"/>
              </a:rPr>
              <a:t> attribute of &lt;bean&gt; tag)</a:t>
            </a:r>
          </a:p>
          <a:p>
            <a:r>
              <a:rPr lang="en-US" sz="2400" dirty="0" smtClean="0">
                <a:latin typeface="Arial" pitchFamily="34" charset="0"/>
                <a:cs typeface="Arial" pitchFamily="34" charset="0"/>
              </a:rPr>
              <a:t>2)using annotations (using @</a:t>
            </a:r>
            <a:r>
              <a:rPr lang="en-US" sz="2400" dirty="0" err="1" smtClean="0">
                <a:latin typeface="Arial" pitchFamily="34" charset="0"/>
                <a:cs typeface="Arial" pitchFamily="34" charset="0"/>
              </a:rPr>
              <a:t>Autowired</a:t>
            </a:r>
            <a:r>
              <a:rPr lang="en-US" sz="2400" dirty="0" smtClean="0">
                <a:latin typeface="Arial" pitchFamily="34" charset="0"/>
                <a:cs typeface="Arial" pitchFamily="34" charset="0"/>
              </a:rPr>
              <a:t> spring annotation)</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381000" y="304800"/>
            <a:ext cx="8229600" cy="914400"/>
          </a:xfrm>
        </p:spPr>
        <p:txBody>
          <a:bodyPr>
            <a:normAutofit/>
          </a:bodyPr>
          <a:lstStyle/>
          <a:p>
            <a:pPr fontAlgn="base"/>
            <a:r>
              <a:rPr lang="en-US" b="0" dirty="0" err="1" smtClean="0"/>
              <a:t>autowiring</a:t>
            </a:r>
            <a:r>
              <a:rPr lang="en-US" b="0" dirty="0" smtClean="0"/>
              <a:t> </a:t>
            </a:r>
            <a:endParaRPr lang="en-US" dirty="0" smtClean="0"/>
          </a:p>
        </p:txBody>
      </p:sp>
      <p:sp>
        <p:nvSpPr>
          <p:cNvPr id="3" name="Content Placeholder 2"/>
          <p:cNvSpPr>
            <a:spLocks noGrp="1" noChangeArrowheads="1"/>
          </p:cNvSpPr>
          <p:nvPr>
            <p:ph idx="1"/>
          </p:nvPr>
        </p:nvSpPr>
        <p:spPr bwMode="auto">
          <a:xfrm>
            <a:off x="122327" y="1600200"/>
            <a:ext cx="8746946"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US" sz="1800" dirty="0"/>
              <a:t>Auto-wiring is feature given by spring framework which is use to </a:t>
            </a:r>
            <a:endParaRPr lang="en-US" sz="1800" dirty="0" smtClean="0"/>
          </a:p>
          <a:p>
            <a:r>
              <a:rPr lang="en-US" sz="1800" dirty="0" smtClean="0"/>
              <a:t>manage </a:t>
            </a:r>
            <a:r>
              <a:rPr lang="en-US" sz="1800" dirty="0"/>
              <a:t>the dependency automatically.</a:t>
            </a:r>
          </a:p>
          <a:p>
            <a:r>
              <a:rPr lang="en-US" sz="1800" b="1" dirty="0"/>
              <a:t>Spring </a:t>
            </a:r>
            <a:r>
              <a:rPr lang="en-US" sz="1800" b="1" dirty="0" err="1"/>
              <a:t>IoC</a:t>
            </a:r>
            <a:r>
              <a:rPr lang="en-US" sz="1800" dirty="0"/>
              <a:t> container is able to find dependency and </a:t>
            </a:r>
            <a:r>
              <a:rPr lang="en-US" sz="1800" dirty="0" smtClean="0"/>
              <a:t>manage</a:t>
            </a:r>
          </a:p>
          <a:p>
            <a:r>
              <a:rPr lang="en-US" sz="1800" dirty="0" smtClean="0"/>
              <a:t> </a:t>
            </a:r>
            <a:r>
              <a:rPr lang="en-US" sz="1800" dirty="0"/>
              <a:t>dependency implicitly.</a:t>
            </a:r>
          </a:p>
          <a:p>
            <a:r>
              <a:rPr lang="en-US" sz="1800" dirty="0"/>
              <a:t>By </a:t>
            </a:r>
            <a:r>
              <a:rPr lang="en-US" sz="1800" b="1" dirty="0"/>
              <a:t>default</a:t>
            </a:r>
            <a:r>
              <a:rPr lang="en-US" sz="1800" dirty="0"/>
              <a:t> </a:t>
            </a:r>
            <a:r>
              <a:rPr lang="en-US" sz="1800" b="1" dirty="0"/>
              <a:t>Auto-Wiring</a:t>
            </a:r>
            <a:r>
              <a:rPr lang="en-US" sz="1800" dirty="0"/>
              <a:t> is </a:t>
            </a:r>
            <a:r>
              <a:rPr lang="en-US" sz="1800" b="1" dirty="0"/>
              <a:t>disable</a:t>
            </a:r>
            <a:r>
              <a:rPr lang="en-US" sz="1800" dirty="0"/>
              <a:t> in </a:t>
            </a:r>
            <a:r>
              <a:rPr lang="en-US" sz="1800" b="1" dirty="0"/>
              <a:t>spring framework.</a:t>
            </a:r>
            <a:endParaRPr lang="en-US" sz="1800" dirty="0"/>
          </a:p>
          <a:p>
            <a:r>
              <a:rPr lang="en-US" sz="1800" dirty="0"/>
              <a:t>If we want to enable </a:t>
            </a:r>
            <a:r>
              <a:rPr lang="en-US" sz="1800" b="1" dirty="0"/>
              <a:t>Auto-Wiring </a:t>
            </a:r>
            <a:r>
              <a:rPr lang="en-US" sz="1800" dirty="0"/>
              <a:t>to manage dependency  automatically </a:t>
            </a:r>
            <a:r>
              <a:rPr lang="en-US" sz="1800" dirty="0" smtClean="0"/>
              <a:t>t</a:t>
            </a:r>
          </a:p>
          <a:p>
            <a:r>
              <a:rPr lang="en-US" sz="1800" dirty="0" smtClean="0"/>
              <a:t>hen </a:t>
            </a:r>
            <a:r>
              <a:rPr lang="en-US" sz="1800" dirty="0"/>
              <a:t>we have to use </a:t>
            </a:r>
            <a:r>
              <a:rPr lang="en-US" sz="1800" b="1" dirty="0" err="1"/>
              <a:t>autowire</a:t>
            </a:r>
            <a:r>
              <a:rPr lang="en-US" sz="1800" dirty="0"/>
              <a:t> attribute in </a:t>
            </a:r>
            <a:r>
              <a:rPr lang="en-US" sz="1800" b="1" dirty="0"/>
              <a:t>spring XML configuration</a:t>
            </a:r>
            <a:r>
              <a:rPr lang="en-US" sz="1800" dirty="0"/>
              <a:t> file</a:t>
            </a:r>
            <a:r>
              <a:rPr lang="en-US" sz="1800" dirty="0" smtClean="0"/>
              <a:t>.</a:t>
            </a:r>
          </a:p>
          <a:p>
            <a:endParaRPr lang="en-US" sz="1800" dirty="0"/>
          </a:p>
          <a:p>
            <a:endParaRPr lang="en-US" sz="1800" dirty="0" smtClean="0"/>
          </a:p>
          <a:p>
            <a:endParaRPr lang="en-US" sz="18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381000" y="304800"/>
            <a:ext cx="8229600" cy="914400"/>
          </a:xfrm>
        </p:spPr>
        <p:txBody>
          <a:bodyPr>
            <a:normAutofit/>
          </a:bodyPr>
          <a:lstStyle/>
          <a:p>
            <a:pPr fontAlgn="base"/>
            <a:r>
              <a:rPr lang="en-US" b="0" dirty="0" err="1" smtClean="0"/>
              <a:t>autowiring</a:t>
            </a:r>
            <a:r>
              <a:rPr lang="en-US" b="0" dirty="0" smtClean="0"/>
              <a:t> </a:t>
            </a:r>
            <a:endParaRPr lang="en-US" dirty="0" smtClean="0"/>
          </a:p>
        </p:txBody>
      </p:sp>
      <p:sp>
        <p:nvSpPr>
          <p:cNvPr id="3" name="Content Placeholder 2"/>
          <p:cNvSpPr>
            <a:spLocks noGrp="1" noChangeArrowheads="1"/>
          </p:cNvSpPr>
          <p:nvPr>
            <p:ph idx="1"/>
          </p:nvPr>
        </p:nvSpPr>
        <p:spPr bwMode="auto">
          <a:xfrm>
            <a:off x="122327" y="2256789"/>
            <a:ext cx="7196842" cy="2010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US" sz="1800" dirty="0"/>
              <a:t>We can enable auto-wire </a:t>
            </a:r>
            <a:r>
              <a:rPr lang="en-US" sz="1800" b="1" dirty="0"/>
              <a:t>spring </a:t>
            </a:r>
            <a:r>
              <a:rPr lang="en-US" sz="1800" b="1" dirty="0" err="1"/>
              <a:t>IoC</a:t>
            </a:r>
            <a:r>
              <a:rPr lang="en-US" sz="1800" b="1" dirty="0"/>
              <a:t> container</a:t>
            </a:r>
            <a:r>
              <a:rPr lang="en-US" sz="1800" dirty="0"/>
              <a:t> in four ways.</a:t>
            </a:r>
          </a:p>
          <a:p>
            <a:r>
              <a:rPr lang="en-US" sz="1800" b="1" dirty="0" err="1"/>
              <a:t>byName</a:t>
            </a:r>
            <a:endParaRPr lang="en-US" sz="1800" dirty="0"/>
          </a:p>
          <a:p>
            <a:r>
              <a:rPr lang="en-US" sz="1800" b="1" dirty="0" err="1"/>
              <a:t>byType</a:t>
            </a:r>
            <a:endParaRPr lang="en-US" sz="1800" dirty="0"/>
          </a:p>
          <a:p>
            <a:r>
              <a:rPr lang="en-US" sz="1800" b="1" dirty="0"/>
              <a:t>Constructor</a:t>
            </a:r>
            <a:endParaRPr lang="en-US" sz="1800" dirty="0"/>
          </a:p>
          <a:p>
            <a:r>
              <a:rPr lang="en-US" sz="1800" b="1" dirty="0" err="1" smtClean="0"/>
              <a:t>Autodetect</a:t>
            </a:r>
            <a:r>
              <a:rPr lang="en-US" sz="1800" b="1" dirty="0" smtClean="0"/>
              <a:t>.</a:t>
            </a:r>
          </a:p>
          <a:p>
            <a:r>
              <a:rPr lang="en-US" sz="1800" dirty="0" err="1"/>
              <a:t>autodetect</a:t>
            </a:r>
            <a:r>
              <a:rPr lang="en-US" sz="1800" dirty="0"/>
              <a:t> has been removed in spring 3.0 onward.</a:t>
            </a:r>
          </a:p>
        </p:txBody>
      </p:sp>
    </p:spTree>
    <p:extLst>
      <p:ext uri="{BB962C8B-B14F-4D97-AF65-F5344CB8AC3E}">
        <p14:creationId xmlns:p14="http://schemas.microsoft.com/office/powerpoint/2010/main" val="15140845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381000" y="304800"/>
            <a:ext cx="8229600" cy="914400"/>
          </a:xfrm>
        </p:spPr>
        <p:txBody>
          <a:bodyPr>
            <a:normAutofit/>
          </a:bodyPr>
          <a:lstStyle/>
          <a:p>
            <a:pPr fontAlgn="base"/>
            <a:r>
              <a:rPr lang="en-US" b="0" dirty="0" err="1" smtClean="0"/>
              <a:t>Implict</a:t>
            </a:r>
            <a:r>
              <a:rPr lang="en-US" b="0" dirty="0" smtClean="0"/>
              <a:t> </a:t>
            </a:r>
            <a:r>
              <a:rPr lang="en-US" b="0" dirty="0" err="1" smtClean="0"/>
              <a:t>autowiring</a:t>
            </a:r>
            <a:r>
              <a:rPr lang="en-US" b="0" dirty="0" smtClean="0"/>
              <a:t> cont..</a:t>
            </a:r>
            <a:endParaRPr lang="en-US" dirty="0" smtClean="0"/>
          </a:p>
        </p:txBody>
      </p:sp>
      <p:sp>
        <p:nvSpPr>
          <p:cNvPr id="4" name="Content Placeholder 3"/>
          <p:cNvSpPr>
            <a:spLocks noGrp="1"/>
          </p:cNvSpPr>
          <p:nvPr>
            <p:ph idx="1"/>
          </p:nvPr>
        </p:nvSpPr>
        <p:spPr/>
        <p:txBody>
          <a:bodyPr>
            <a:normAutofit/>
          </a:bodyPr>
          <a:lstStyle/>
          <a:p>
            <a:r>
              <a:rPr lang="en-US" sz="2400" b="1" u="sng" dirty="0"/>
              <a:t>Spring </a:t>
            </a:r>
            <a:r>
              <a:rPr lang="en-US" sz="2400" b="1" u="sng" dirty="0" err="1"/>
              <a:t>Aut</a:t>
            </a:r>
            <a:r>
              <a:rPr lang="en-US" sz="2400" b="1" u="sng" dirty="0"/>
              <a:t>-Wiring </a:t>
            </a:r>
            <a:r>
              <a:rPr lang="en-US" sz="2400" b="1" u="sng" dirty="0" err="1"/>
              <a:t>byName</a:t>
            </a:r>
            <a:endParaRPr lang="en-US" sz="2400" b="1" u="sng" dirty="0"/>
          </a:p>
          <a:p>
            <a:r>
              <a:rPr lang="en-US" sz="2400" dirty="0"/>
              <a:t>If we will enable </a:t>
            </a:r>
            <a:r>
              <a:rPr lang="en-US" sz="2400" b="1" dirty="0"/>
              <a:t>Auto Wiring</a:t>
            </a:r>
            <a:r>
              <a:rPr lang="en-US" sz="2400" dirty="0"/>
              <a:t> by using </a:t>
            </a:r>
            <a:r>
              <a:rPr lang="en-US" sz="2400" b="1" dirty="0" err="1"/>
              <a:t>byName</a:t>
            </a:r>
            <a:r>
              <a:rPr lang="en-US" sz="2400" dirty="0"/>
              <a:t> then </a:t>
            </a:r>
            <a:r>
              <a:rPr lang="en-US" sz="2400" b="1" dirty="0"/>
              <a:t>Spring  </a:t>
            </a:r>
            <a:r>
              <a:rPr lang="en-US" sz="2400" b="1" dirty="0" err="1"/>
              <a:t>IoC</a:t>
            </a:r>
            <a:r>
              <a:rPr lang="en-US" sz="2400" b="1" dirty="0"/>
              <a:t> Container</a:t>
            </a:r>
            <a:r>
              <a:rPr lang="en-US" sz="2400" dirty="0"/>
              <a:t> will find dependency by using </a:t>
            </a:r>
            <a:r>
              <a:rPr lang="en-US" sz="2400" b="1" dirty="0"/>
              <a:t>property name</a:t>
            </a:r>
            <a:r>
              <a:rPr lang="en-US" sz="2400" dirty="0"/>
              <a:t> in target class.</a:t>
            </a:r>
          </a:p>
          <a:p>
            <a:r>
              <a:rPr lang="en-US" sz="2400" dirty="0"/>
              <a:t>If  </a:t>
            </a:r>
            <a:r>
              <a:rPr lang="en-US" sz="2400" b="1" dirty="0"/>
              <a:t>property name</a:t>
            </a:r>
            <a:r>
              <a:rPr lang="en-US" sz="2400" dirty="0"/>
              <a:t> of dependent class and </a:t>
            </a:r>
            <a:r>
              <a:rPr lang="en-US" sz="2400" b="1" dirty="0"/>
              <a:t>bean id</a:t>
            </a:r>
            <a:r>
              <a:rPr lang="en-US" sz="2400" dirty="0"/>
              <a:t> must be same then only </a:t>
            </a:r>
            <a:r>
              <a:rPr lang="en-US" sz="2400" b="1" dirty="0"/>
              <a:t>Spring </a:t>
            </a:r>
            <a:r>
              <a:rPr lang="en-US" sz="2400" b="1" dirty="0" err="1"/>
              <a:t>IoC</a:t>
            </a:r>
            <a:r>
              <a:rPr lang="en-US" sz="2400" b="1" dirty="0"/>
              <a:t> Container</a:t>
            </a:r>
            <a:r>
              <a:rPr lang="en-US" sz="2400" dirty="0"/>
              <a:t> will manage dependency automatically.</a:t>
            </a:r>
          </a:p>
        </p:txBody>
      </p:sp>
    </p:spTree>
    <p:extLst>
      <p:ext uri="{BB962C8B-B14F-4D97-AF65-F5344CB8AC3E}">
        <p14:creationId xmlns:p14="http://schemas.microsoft.com/office/powerpoint/2010/main" val="1146770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idx="1"/>
          </p:nvPr>
        </p:nvSpPr>
        <p:spPr/>
        <p:txBody>
          <a:bodyPr>
            <a:normAutofit fontScale="77500" lnSpcReduction="20000"/>
          </a:bodyPr>
          <a:lstStyle/>
          <a:p>
            <a:pPr fontAlgn="base"/>
            <a:r>
              <a:rPr lang="en-US" dirty="0" smtClean="0"/>
              <a:t> </a:t>
            </a:r>
          </a:p>
          <a:p>
            <a:pPr fontAlgn="base"/>
            <a:r>
              <a:rPr lang="en-US" b="1" dirty="0" smtClean="0"/>
              <a:t>JDBC[Java </a:t>
            </a:r>
            <a:r>
              <a:rPr lang="en-US" b="1" dirty="0" err="1" smtClean="0"/>
              <a:t>DataBase</a:t>
            </a:r>
            <a:r>
              <a:rPr lang="en-US" b="1" dirty="0" smtClean="0"/>
              <a:t> Connectivity] </a:t>
            </a:r>
            <a:r>
              <a:rPr lang="en-US" dirty="0" smtClean="0"/>
              <a:t>provides a JDBC abstraction layer</a:t>
            </a:r>
          </a:p>
          <a:p>
            <a:pPr fontAlgn="base"/>
            <a:r>
              <a:rPr lang="en-US" b="1" dirty="0" smtClean="0"/>
              <a:t>ORM[Object Relational Mapping]</a:t>
            </a:r>
            <a:r>
              <a:rPr lang="en-US" dirty="0" smtClean="0"/>
              <a:t> is responsible for Database access and related activities. It provides integration layers for popular object-relational mapping APIs, including JDO, </a:t>
            </a:r>
            <a:r>
              <a:rPr lang="en-US" dirty="0" err="1" smtClean="0"/>
              <a:t>Hibernate,any</a:t>
            </a:r>
            <a:r>
              <a:rPr lang="en-US" dirty="0" smtClean="0"/>
              <a:t> </a:t>
            </a:r>
            <a:r>
              <a:rPr lang="en-US" dirty="0" err="1" smtClean="0"/>
              <a:t>Orm</a:t>
            </a:r>
            <a:r>
              <a:rPr lang="en-US" smtClean="0"/>
              <a:t> Tools</a:t>
            </a:r>
            <a:endParaRPr lang="en-US" dirty="0" smtClean="0"/>
          </a:p>
          <a:p>
            <a:pPr fontAlgn="base"/>
            <a:r>
              <a:rPr lang="en-US" b="1" dirty="0" smtClean="0"/>
              <a:t>OXM [Object/XML Mapping] </a:t>
            </a:r>
            <a:r>
              <a:rPr lang="en-US" dirty="0" smtClean="0"/>
              <a:t>provides an abstraction layer that supports Object/XML mapping implementations for JAXB, Castor, </a:t>
            </a:r>
            <a:r>
              <a:rPr lang="en-US" dirty="0" err="1" smtClean="0"/>
              <a:t>XMLBeans</a:t>
            </a:r>
            <a:r>
              <a:rPr lang="en-US" dirty="0" smtClean="0"/>
              <a:t>, </a:t>
            </a:r>
            <a:r>
              <a:rPr lang="en-US" dirty="0" err="1" smtClean="0"/>
              <a:t>JiBX</a:t>
            </a:r>
            <a:r>
              <a:rPr lang="en-US" dirty="0" smtClean="0"/>
              <a:t> and </a:t>
            </a:r>
            <a:r>
              <a:rPr lang="en-US" dirty="0" err="1" smtClean="0"/>
              <a:t>XStream</a:t>
            </a:r>
            <a:r>
              <a:rPr lang="en-US" dirty="0" smtClean="0"/>
              <a:t>.</a:t>
            </a:r>
          </a:p>
          <a:p>
            <a:pPr fontAlgn="base"/>
            <a:r>
              <a:rPr lang="en-US" b="1" dirty="0" smtClean="0"/>
              <a:t>JMS [Java Messaging Service] </a:t>
            </a:r>
            <a:r>
              <a:rPr lang="en-US" dirty="0" smtClean="0"/>
              <a:t>provides features for creating and consuming messages.</a:t>
            </a:r>
          </a:p>
          <a:p>
            <a:pPr fontAlgn="base"/>
            <a:r>
              <a:rPr lang="en-US" b="1" dirty="0" smtClean="0"/>
              <a:t>Transaction </a:t>
            </a:r>
            <a:r>
              <a:rPr lang="en-US" dirty="0" smtClean="0"/>
              <a:t>provides support to programmatic and declarative transaction management for classes that implement special interfaces and for all the POJOs (Plain Old Java Objects)</a:t>
            </a:r>
            <a:endParaRPr lang="en-US" dirty="0"/>
          </a:p>
        </p:txBody>
      </p:sp>
      <p:sp>
        <p:nvSpPr>
          <p:cNvPr id="66562" name="Rectangle 2"/>
          <p:cNvSpPr>
            <a:spLocks noGrp="1" noChangeArrowheads="1"/>
          </p:cNvSpPr>
          <p:nvPr>
            <p:ph type="title"/>
          </p:nvPr>
        </p:nvSpPr>
        <p:spPr/>
        <p:txBody>
          <a:bodyPr/>
          <a:lstStyle/>
          <a:p>
            <a:pPr fontAlgn="base"/>
            <a:r>
              <a:rPr lang="en-US" dirty="0" smtClean="0"/>
              <a:t>DATA ACCESS/INTEGRATION</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381000" y="304800"/>
            <a:ext cx="8229600" cy="914400"/>
          </a:xfrm>
        </p:spPr>
        <p:txBody>
          <a:bodyPr>
            <a:normAutofit/>
          </a:bodyPr>
          <a:lstStyle/>
          <a:p>
            <a:pPr fontAlgn="base"/>
            <a:r>
              <a:rPr lang="en-US" b="0" dirty="0" err="1" smtClean="0"/>
              <a:t>Implict</a:t>
            </a:r>
            <a:r>
              <a:rPr lang="en-US" b="0" dirty="0" smtClean="0"/>
              <a:t> </a:t>
            </a:r>
            <a:r>
              <a:rPr lang="en-US" b="0" dirty="0" err="1" smtClean="0"/>
              <a:t>autowiring</a:t>
            </a:r>
            <a:r>
              <a:rPr lang="en-US" b="0" dirty="0" smtClean="0"/>
              <a:t> cont..</a:t>
            </a:r>
            <a:endParaRPr lang="en-US" dirty="0" smtClean="0"/>
          </a:p>
        </p:txBody>
      </p:sp>
      <p:sp>
        <p:nvSpPr>
          <p:cNvPr id="4" name="Content Placeholder 3"/>
          <p:cNvSpPr>
            <a:spLocks noGrp="1"/>
          </p:cNvSpPr>
          <p:nvPr>
            <p:ph idx="1"/>
          </p:nvPr>
        </p:nvSpPr>
        <p:spPr/>
        <p:txBody>
          <a:bodyPr>
            <a:normAutofit/>
          </a:bodyPr>
          <a:lstStyle/>
          <a:p>
            <a:r>
              <a:rPr lang="en-US" sz="2400" b="1" u="sng" dirty="0"/>
              <a:t>Spring </a:t>
            </a:r>
            <a:r>
              <a:rPr lang="en-US" sz="2400" b="1" u="sng" dirty="0" err="1"/>
              <a:t>autowire</a:t>
            </a:r>
            <a:r>
              <a:rPr lang="en-US" sz="2400" b="1" u="sng" dirty="0"/>
              <a:t> using </a:t>
            </a:r>
            <a:r>
              <a:rPr lang="en-US" sz="2400" b="1" u="sng" dirty="0" err="1"/>
              <a:t>byType</a:t>
            </a:r>
            <a:endParaRPr lang="en-US" sz="2400" b="1" u="sng" dirty="0"/>
          </a:p>
          <a:p>
            <a:r>
              <a:rPr lang="en-US" sz="2400" dirty="0"/>
              <a:t>In case of spring </a:t>
            </a:r>
            <a:r>
              <a:rPr lang="en-US" sz="2400" b="1" dirty="0"/>
              <a:t>auto wiring</a:t>
            </a:r>
            <a:r>
              <a:rPr lang="en-US" sz="2400" dirty="0"/>
              <a:t> by using </a:t>
            </a:r>
            <a:r>
              <a:rPr lang="en-US" sz="2400" b="1" dirty="0" err="1"/>
              <a:t>byType</a:t>
            </a:r>
            <a:r>
              <a:rPr lang="en-US" sz="2400" dirty="0"/>
              <a:t> </a:t>
            </a:r>
            <a:r>
              <a:rPr lang="en-US" sz="2400" b="1" dirty="0"/>
              <a:t>spring </a:t>
            </a:r>
            <a:r>
              <a:rPr lang="en-US" sz="2400" b="1" dirty="0" err="1"/>
              <a:t>IoC</a:t>
            </a:r>
            <a:r>
              <a:rPr lang="en-US" sz="2400" b="1" dirty="0"/>
              <a:t> Container</a:t>
            </a:r>
            <a:r>
              <a:rPr lang="en-US" sz="2400" dirty="0"/>
              <a:t> will search class type of the attribute.</a:t>
            </a:r>
          </a:p>
          <a:p>
            <a:r>
              <a:rPr lang="en-US" sz="2400" dirty="0"/>
              <a:t>In this case </a:t>
            </a:r>
            <a:r>
              <a:rPr lang="en-US" sz="2400" b="1" dirty="0"/>
              <a:t>class type</a:t>
            </a:r>
            <a:r>
              <a:rPr lang="en-US" sz="2400" dirty="0"/>
              <a:t> of the attribute and</a:t>
            </a:r>
            <a:r>
              <a:rPr lang="en-US" sz="2400" b="1" dirty="0"/>
              <a:t> given class name in bean configuration</a:t>
            </a:r>
            <a:r>
              <a:rPr lang="en-US" sz="2400" dirty="0"/>
              <a:t> </a:t>
            </a:r>
            <a:r>
              <a:rPr lang="en-US" sz="2400" b="1" dirty="0"/>
              <a:t>must be sam</a:t>
            </a:r>
            <a:r>
              <a:rPr lang="en-US" sz="2400" dirty="0"/>
              <a:t>e other wise it will be </a:t>
            </a:r>
            <a:r>
              <a:rPr lang="en-US" sz="2400" b="1" dirty="0"/>
              <a:t>initialized</a:t>
            </a:r>
            <a:r>
              <a:rPr lang="en-US" sz="2400" dirty="0"/>
              <a:t> with </a:t>
            </a:r>
            <a:r>
              <a:rPr lang="en-US" sz="2400" b="1" dirty="0"/>
              <a:t>null</a:t>
            </a:r>
            <a:r>
              <a:rPr lang="en-US" sz="2400" dirty="0"/>
              <a:t> value.</a:t>
            </a:r>
          </a:p>
        </p:txBody>
      </p:sp>
    </p:spTree>
    <p:extLst>
      <p:ext uri="{BB962C8B-B14F-4D97-AF65-F5344CB8AC3E}">
        <p14:creationId xmlns:p14="http://schemas.microsoft.com/office/powerpoint/2010/main" val="209892287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381000" y="304800"/>
            <a:ext cx="8229600" cy="914400"/>
          </a:xfrm>
        </p:spPr>
        <p:txBody>
          <a:bodyPr>
            <a:normAutofit/>
          </a:bodyPr>
          <a:lstStyle/>
          <a:p>
            <a:pPr fontAlgn="base"/>
            <a:r>
              <a:rPr lang="en-US" b="0" dirty="0" err="1" smtClean="0"/>
              <a:t>Implict</a:t>
            </a:r>
            <a:r>
              <a:rPr lang="en-US" b="0" dirty="0" smtClean="0"/>
              <a:t> </a:t>
            </a:r>
            <a:r>
              <a:rPr lang="en-US" b="0" dirty="0" err="1" smtClean="0"/>
              <a:t>autowiring</a:t>
            </a:r>
            <a:r>
              <a:rPr lang="en-US" b="0" dirty="0" smtClean="0"/>
              <a:t> cont..</a:t>
            </a:r>
            <a:endParaRPr lang="en-US" dirty="0" smtClean="0"/>
          </a:p>
        </p:txBody>
      </p:sp>
      <p:sp>
        <p:nvSpPr>
          <p:cNvPr id="4" name="Content Placeholder 3"/>
          <p:cNvSpPr>
            <a:spLocks noGrp="1"/>
          </p:cNvSpPr>
          <p:nvPr>
            <p:ph idx="1"/>
          </p:nvPr>
        </p:nvSpPr>
        <p:spPr/>
        <p:txBody>
          <a:bodyPr>
            <a:normAutofit/>
          </a:bodyPr>
          <a:lstStyle/>
          <a:p>
            <a:r>
              <a:rPr lang="en-US" sz="2400" b="1" u="sng" dirty="0"/>
              <a:t>Spring Auto-Wire Constructor</a:t>
            </a:r>
          </a:p>
          <a:p>
            <a:r>
              <a:rPr lang="en-US" sz="2400" dirty="0"/>
              <a:t>if we will enable </a:t>
            </a:r>
            <a:r>
              <a:rPr lang="en-US" sz="2400" b="1" dirty="0"/>
              <a:t>auto-wiring</a:t>
            </a:r>
            <a:r>
              <a:rPr lang="en-US" sz="2400" dirty="0"/>
              <a:t> by using </a:t>
            </a:r>
            <a:r>
              <a:rPr lang="en-US" sz="2400" b="1" dirty="0"/>
              <a:t>constructor attribute</a:t>
            </a:r>
            <a:r>
              <a:rPr lang="en-US" sz="2400" dirty="0"/>
              <a:t> then </a:t>
            </a:r>
            <a:r>
              <a:rPr lang="en-US" sz="2400" b="1" dirty="0"/>
              <a:t>spring </a:t>
            </a:r>
            <a:r>
              <a:rPr lang="en-US" sz="2400" b="1" dirty="0" err="1"/>
              <a:t>IoC</a:t>
            </a:r>
            <a:r>
              <a:rPr lang="en-US" sz="2400" b="1" dirty="0"/>
              <a:t> Container</a:t>
            </a:r>
            <a:r>
              <a:rPr lang="en-US" sz="2400" dirty="0"/>
              <a:t>  will try to find a bean whose </a:t>
            </a:r>
            <a:r>
              <a:rPr lang="en-US" sz="2400" b="1" dirty="0"/>
              <a:t>class type</a:t>
            </a:r>
            <a:r>
              <a:rPr lang="en-US" sz="2400" dirty="0"/>
              <a:t> is same as </a:t>
            </a:r>
            <a:r>
              <a:rPr lang="en-US" sz="2400" b="1" dirty="0"/>
              <a:t>constructor parameter</a:t>
            </a:r>
            <a:r>
              <a:rPr lang="en-US" sz="2400" dirty="0"/>
              <a:t> type if a matching constructor found in target class then </a:t>
            </a:r>
            <a:r>
              <a:rPr lang="en-US" sz="2400" b="1" dirty="0"/>
              <a:t>IOC</a:t>
            </a:r>
            <a:r>
              <a:rPr lang="en-US" sz="2400" dirty="0"/>
              <a:t> will inject other it we will get exception.</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381000" y="304800"/>
            <a:ext cx="8229600" cy="914400"/>
          </a:xfrm>
        </p:spPr>
        <p:txBody>
          <a:bodyPr>
            <a:normAutofit fontScale="90000"/>
          </a:bodyPr>
          <a:lstStyle/>
          <a:p>
            <a:r>
              <a:rPr lang="en-US" sz="4400" dirty="0"/>
              <a:t>Spring @</a:t>
            </a:r>
            <a:r>
              <a:rPr lang="en-US" sz="4400" dirty="0" err="1"/>
              <a:t>Autowired</a:t>
            </a:r>
            <a:r>
              <a:rPr lang="en-US" sz="4400" dirty="0"/>
              <a:t> Annotation</a:t>
            </a:r>
            <a:endParaRPr lang="en-US" sz="4400" dirty="0"/>
          </a:p>
        </p:txBody>
      </p:sp>
      <p:sp>
        <p:nvSpPr>
          <p:cNvPr id="4" name="Content Placeholder 3"/>
          <p:cNvSpPr>
            <a:spLocks noGrp="1"/>
          </p:cNvSpPr>
          <p:nvPr>
            <p:ph idx="1"/>
          </p:nvPr>
        </p:nvSpPr>
        <p:spPr/>
        <p:txBody>
          <a:bodyPr>
            <a:normAutofit/>
          </a:bodyPr>
          <a:lstStyle/>
          <a:p>
            <a:r>
              <a:rPr lang="en-US" sz="2400" dirty="0" smtClean="0"/>
              <a:t>Spring </a:t>
            </a:r>
            <a:r>
              <a:rPr lang="en-US" sz="2400" b="1" dirty="0"/>
              <a:t>@</a:t>
            </a:r>
            <a:r>
              <a:rPr lang="en-US" sz="2400" b="1" dirty="0" err="1"/>
              <a:t>Autowired</a:t>
            </a:r>
            <a:r>
              <a:rPr lang="en-US" sz="2400" dirty="0"/>
              <a:t> Annotation is use to manage the dependency automatic</a:t>
            </a:r>
            <a:r>
              <a:rPr lang="en-US" sz="2400" dirty="0" smtClean="0"/>
              <a:t>.</a:t>
            </a:r>
          </a:p>
          <a:p>
            <a:r>
              <a:rPr lang="en-US" sz="2400" dirty="0" smtClean="0"/>
              <a:t> </a:t>
            </a:r>
            <a:r>
              <a:rPr lang="en-US" sz="2400" dirty="0"/>
              <a:t>If we annotated any dependent class by using </a:t>
            </a:r>
            <a:r>
              <a:rPr lang="en-US" sz="2400" b="1" dirty="0"/>
              <a:t>@</a:t>
            </a:r>
            <a:r>
              <a:rPr lang="en-US" sz="2400" b="1" dirty="0" err="1"/>
              <a:t>Autowired</a:t>
            </a:r>
            <a:r>
              <a:rPr lang="en-US" sz="2400" b="1" dirty="0"/>
              <a:t> </a:t>
            </a:r>
            <a:r>
              <a:rPr lang="en-US" sz="2400" dirty="0"/>
              <a:t>annotation then </a:t>
            </a:r>
            <a:r>
              <a:rPr lang="en-US" sz="2400" b="1" dirty="0"/>
              <a:t>Spring </a:t>
            </a:r>
            <a:r>
              <a:rPr lang="en-US" sz="2400" b="1" dirty="0" err="1"/>
              <a:t>IoC</a:t>
            </a:r>
            <a:r>
              <a:rPr lang="en-US" sz="2400" dirty="0"/>
              <a:t> container is able to find dependency and manage dependency implicitly.</a:t>
            </a:r>
          </a:p>
          <a:p>
            <a:r>
              <a:rPr lang="en-US" sz="2400" dirty="0"/>
              <a:t>We can manage dependency in spring framework by using </a:t>
            </a:r>
            <a:r>
              <a:rPr lang="en-US" sz="2400" b="1" dirty="0" err="1">
                <a:hlinkClick r:id="rId2"/>
              </a:rPr>
              <a:t>autowire</a:t>
            </a:r>
            <a:r>
              <a:rPr lang="en-US" sz="2400" dirty="0">
                <a:hlinkClick r:id="rId2"/>
              </a:rPr>
              <a:t> attribute in </a:t>
            </a:r>
            <a:r>
              <a:rPr lang="en-US" sz="2400" b="1" dirty="0">
                <a:hlinkClick r:id="rId2"/>
              </a:rPr>
              <a:t>spring XML configuration</a:t>
            </a:r>
            <a:r>
              <a:rPr lang="en-US" sz="2400" dirty="0">
                <a:hlinkClick r:id="rId2"/>
              </a:rPr>
              <a:t> file</a:t>
            </a:r>
            <a:r>
              <a:rPr lang="en-US" sz="2400" dirty="0"/>
              <a:t> using </a:t>
            </a:r>
            <a:r>
              <a:rPr lang="en-US" sz="2400" b="1" dirty="0"/>
              <a:t>ref</a:t>
            </a:r>
            <a:r>
              <a:rPr lang="en-US" sz="2400" dirty="0"/>
              <a:t> attribute or by using </a:t>
            </a:r>
            <a:r>
              <a:rPr lang="en-US" sz="2400" b="1" dirty="0"/>
              <a:t>@</a:t>
            </a:r>
            <a:r>
              <a:rPr lang="en-US" sz="2400" b="1" dirty="0" err="1"/>
              <a:t>Autowired</a:t>
            </a:r>
            <a:r>
              <a:rPr lang="en-US" sz="2400" b="1" dirty="0"/>
              <a:t> </a:t>
            </a:r>
            <a:r>
              <a:rPr lang="en-US" sz="2400" dirty="0"/>
              <a:t>annotation</a:t>
            </a:r>
            <a:r>
              <a:rPr lang="en-US" sz="2400" dirty="0" smtClean="0"/>
              <a:t>.</a:t>
            </a:r>
            <a:endParaRPr lang="en-US" sz="240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381000" y="304800"/>
            <a:ext cx="8229600" cy="914400"/>
          </a:xfrm>
        </p:spPr>
        <p:txBody>
          <a:bodyPr>
            <a:normAutofit/>
          </a:bodyPr>
          <a:lstStyle/>
          <a:p>
            <a:pPr fontAlgn="base"/>
            <a:r>
              <a:rPr lang="en-US" sz="4000" dirty="0"/>
              <a:t>Spring @</a:t>
            </a:r>
            <a:r>
              <a:rPr lang="en-US" sz="4000" dirty="0" err="1"/>
              <a:t>Autowired</a:t>
            </a:r>
            <a:r>
              <a:rPr lang="en-US" sz="4000" dirty="0"/>
              <a:t> Annotation</a:t>
            </a:r>
            <a:endParaRPr lang="en-US" dirty="0" smtClean="0"/>
          </a:p>
        </p:txBody>
      </p:sp>
      <p:sp>
        <p:nvSpPr>
          <p:cNvPr id="4" name="Content Placeholder 3"/>
          <p:cNvSpPr>
            <a:spLocks noGrp="1"/>
          </p:cNvSpPr>
          <p:nvPr>
            <p:ph idx="1"/>
          </p:nvPr>
        </p:nvSpPr>
        <p:spPr/>
        <p:txBody>
          <a:bodyPr>
            <a:normAutofit/>
          </a:bodyPr>
          <a:lstStyle/>
          <a:p>
            <a:pPr fontAlgn="base"/>
            <a:r>
              <a:rPr lang="en-US" sz="2400" dirty="0" smtClean="0"/>
              <a:t>@</a:t>
            </a:r>
            <a:r>
              <a:rPr lang="en-US" sz="2400" dirty="0" err="1" smtClean="0"/>
              <a:t>Autowired</a:t>
            </a:r>
            <a:r>
              <a:rPr lang="en-US" sz="2400" dirty="0" smtClean="0"/>
              <a:t> :</a:t>
            </a:r>
          </a:p>
          <a:p>
            <a:pPr fontAlgn="base"/>
            <a:r>
              <a:rPr lang="en-US" sz="2400" dirty="0" smtClean="0"/>
              <a:t>The basic idea of using annotations is to avoid too much coding of complicated XML.</a:t>
            </a:r>
          </a:p>
          <a:p>
            <a:pPr fontAlgn="base"/>
            <a:r>
              <a:rPr lang="en-US" sz="2400" dirty="0" smtClean="0"/>
              <a:t>we need to enable annotation based </a:t>
            </a:r>
            <a:r>
              <a:rPr lang="en-US" sz="2400" dirty="0" err="1" smtClean="0"/>
              <a:t>configuraiton</a:t>
            </a:r>
            <a:r>
              <a:rPr lang="en-US" sz="2400" dirty="0" smtClean="0"/>
              <a:t> in spring bean configuration file using below tag</a:t>
            </a:r>
          </a:p>
          <a:p>
            <a:pPr fontAlgn="base"/>
            <a:r>
              <a:rPr lang="en-US" sz="2400" dirty="0" smtClean="0"/>
              <a:t>&lt;</a:t>
            </a:r>
            <a:r>
              <a:rPr lang="en-US" sz="2400" b="1" dirty="0" smtClean="0"/>
              <a:t> </a:t>
            </a:r>
            <a:r>
              <a:rPr lang="en-US" sz="2400" b="1" dirty="0" err="1" smtClean="0"/>
              <a:t>context:annotation-config</a:t>
            </a:r>
            <a:r>
              <a:rPr lang="en-US" sz="2400" b="1" dirty="0" smtClean="0"/>
              <a:t>/&gt;</a:t>
            </a:r>
            <a:endParaRPr lang="en-US" sz="2400" b="1" dirty="0" smtClean="0"/>
          </a:p>
        </p:txBody>
      </p:sp>
    </p:spTree>
    <p:extLst>
      <p:ext uri="{BB962C8B-B14F-4D97-AF65-F5344CB8AC3E}">
        <p14:creationId xmlns:p14="http://schemas.microsoft.com/office/powerpoint/2010/main" val="423142854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381000" y="304800"/>
            <a:ext cx="8229600" cy="914400"/>
          </a:xfrm>
        </p:spPr>
        <p:txBody>
          <a:bodyPr>
            <a:normAutofit/>
          </a:bodyPr>
          <a:lstStyle/>
          <a:p>
            <a:r>
              <a:rPr lang="en-US" sz="4000" dirty="0"/>
              <a:t>@Qualifier annotation in spring</a:t>
            </a:r>
            <a:endParaRPr lang="en-US" sz="4000" dirty="0"/>
          </a:p>
        </p:txBody>
      </p:sp>
      <p:sp>
        <p:nvSpPr>
          <p:cNvPr id="4" name="Content Placeholder 3"/>
          <p:cNvSpPr>
            <a:spLocks noGrp="1"/>
          </p:cNvSpPr>
          <p:nvPr>
            <p:ph idx="1"/>
          </p:nvPr>
        </p:nvSpPr>
        <p:spPr/>
        <p:txBody>
          <a:bodyPr>
            <a:normAutofit/>
          </a:bodyPr>
          <a:lstStyle/>
          <a:p>
            <a:r>
              <a:rPr lang="en-US" sz="2400" b="1" dirty="0" smtClean="0">
                <a:latin typeface="Calibri" panose="020F0502020204030204" pitchFamily="34" charset="0"/>
              </a:rPr>
              <a:t>@</a:t>
            </a:r>
            <a:r>
              <a:rPr lang="en-US" sz="2400" b="1" dirty="0">
                <a:latin typeface="Calibri" panose="020F0502020204030204" pitchFamily="34" charset="0"/>
              </a:rPr>
              <a:t>Qualifier annotation in spring</a:t>
            </a:r>
            <a:r>
              <a:rPr lang="en-US" sz="2400" dirty="0">
                <a:latin typeface="Calibri" panose="020F0502020204030204" pitchFamily="34" charset="0"/>
              </a:rPr>
              <a:t> is use to resolve the spring bean ambiguity problem</a:t>
            </a:r>
            <a:r>
              <a:rPr lang="en-US" sz="2400" dirty="0" smtClean="0">
                <a:latin typeface="Calibri" panose="020F0502020204030204" pitchFamily="34" charset="0"/>
              </a:rPr>
              <a:t>.</a:t>
            </a:r>
          </a:p>
          <a:p>
            <a:r>
              <a:rPr lang="en-US" sz="2400" dirty="0" smtClean="0">
                <a:latin typeface="Calibri" panose="020F0502020204030204" pitchFamily="34" charset="0"/>
              </a:rPr>
              <a:t> </a:t>
            </a:r>
            <a:r>
              <a:rPr lang="en-US" sz="2400" dirty="0">
                <a:latin typeface="Calibri" panose="020F0502020204030204" pitchFamily="34" charset="0"/>
              </a:rPr>
              <a:t>When two or more than two similar beans having same class are declared in bean configuration.</a:t>
            </a:r>
          </a:p>
          <a:p>
            <a:r>
              <a:rPr lang="en-US" sz="2400" dirty="0">
                <a:latin typeface="Calibri" panose="020F0502020204030204" pitchFamily="34" charset="0"/>
              </a:rPr>
              <a:t>If  two similar beans having same class are declared in bean configuration file then Spring </a:t>
            </a:r>
            <a:r>
              <a:rPr lang="en-US" sz="2400" dirty="0" err="1">
                <a:latin typeface="Calibri" panose="020F0502020204030204" pitchFamily="34" charset="0"/>
              </a:rPr>
              <a:t>IoC</a:t>
            </a:r>
            <a:r>
              <a:rPr lang="en-US" sz="2400" dirty="0">
                <a:latin typeface="Calibri" panose="020F0502020204030204" pitchFamily="34" charset="0"/>
              </a:rPr>
              <a:t> Container will not able to understand which bean should </a:t>
            </a:r>
            <a:r>
              <a:rPr lang="en-US" sz="2400" dirty="0" err="1">
                <a:latin typeface="Calibri" panose="020F0502020204030204" pitchFamily="34" charset="0"/>
              </a:rPr>
              <a:t>autowired</a:t>
            </a:r>
            <a:r>
              <a:rPr lang="en-US" sz="2400" dirty="0">
                <a:latin typeface="Calibri" panose="020F0502020204030204" pitchFamily="34" charset="0"/>
              </a:rPr>
              <a:t> and Spring </a:t>
            </a:r>
            <a:r>
              <a:rPr lang="en-US" sz="2400" dirty="0" err="1">
                <a:latin typeface="Calibri" panose="020F0502020204030204" pitchFamily="34" charset="0"/>
              </a:rPr>
              <a:t>IoC</a:t>
            </a:r>
            <a:r>
              <a:rPr lang="en-US" sz="2400" dirty="0">
                <a:latin typeface="Calibri" panose="020F0502020204030204" pitchFamily="34" charset="0"/>
              </a:rPr>
              <a:t> Container will ends up with some exception  </a:t>
            </a:r>
            <a:r>
              <a:rPr lang="en-US" sz="2400" b="1" dirty="0" err="1">
                <a:latin typeface="Calibri" panose="020F0502020204030204" pitchFamily="34" charset="0"/>
              </a:rPr>
              <a:t>org.springframework.beans.factory.BeanCreationException</a:t>
            </a:r>
            <a:r>
              <a:rPr lang="en-US" sz="2400" dirty="0">
                <a:latin typeface="Calibri" panose="020F0502020204030204" pitchFamily="34" charset="0"/>
              </a:rPr>
              <a:t> with message No unique bean of type.</a:t>
            </a:r>
          </a:p>
        </p:txBody>
      </p:sp>
    </p:spTree>
    <p:extLst>
      <p:ext uri="{BB962C8B-B14F-4D97-AF65-F5344CB8AC3E}">
        <p14:creationId xmlns:p14="http://schemas.microsoft.com/office/powerpoint/2010/main" val="84835122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381000" y="304800"/>
            <a:ext cx="8229600" cy="914400"/>
          </a:xfrm>
        </p:spPr>
        <p:txBody>
          <a:bodyPr>
            <a:normAutofit/>
          </a:bodyPr>
          <a:lstStyle/>
          <a:p>
            <a:r>
              <a:rPr lang="en-US" sz="4000" dirty="0"/>
              <a:t>@Required</a:t>
            </a:r>
            <a:endParaRPr lang="en-US" sz="4000" dirty="0"/>
          </a:p>
        </p:txBody>
      </p:sp>
      <p:sp>
        <p:nvSpPr>
          <p:cNvPr id="4" name="Content Placeholder 3"/>
          <p:cNvSpPr>
            <a:spLocks noGrp="1"/>
          </p:cNvSpPr>
          <p:nvPr>
            <p:ph idx="1"/>
          </p:nvPr>
        </p:nvSpPr>
        <p:spPr/>
        <p:txBody>
          <a:bodyPr>
            <a:normAutofit/>
          </a:bodyPr>
          <a:lstStyle/>
          <a:p>
            <a:r>
              <a:rPr lang="en-US" sz="2400" dirty="0"/>
              <a:t>if we want to mandate some fields to be </a:t>
            </a:r>
            <a:r>
              <a:rPr lang="en-US" sz="2400" b="1" dirty="0"/>
              <a:t>mandatory to be injected </a:t>
            </a:r>
            <a:r>
              <a:rPr lang="en-US" sz="2400" dirty="0"/>
              <a:t>then we have to use </a:t>
            </a:r>
            <a:r>
              <a:rPr lang="en-US" sz="2400" b="1" dirty="0"/>
              <a:t>@Required</a:t>
            </a:r>
            <a:r>
              <a:rPr lang="en-US" sz="2400" dirty="0"/>
              <a:t> </a:t>
            </a:r>
            <a:r>
              <a:rPr lang="en-US" sz="2400" dirty="0"/>
              <a:t>annotation with setter method</a:t>
            </a:r>
            <a:r>
              <a:rPr lang="en-US" sz="2400" b="1" dirty="0" smtClean="0"/>
              <a:t>.</a:t>
            </a:r>
          </a:p>
          <a:p>
            <a:endParaRPr lang="en-US" sz="2400" b="1" dirty="0">
              <a:latin typeface="Calibri" panose="020F0502020204030204" pitchFamily="34" charset="0"/>
            </a:endParaRPr>
          </a:p>
          <a:p>
            <a:r>
              <a:rPr lang="en-US" sz="2400" b="1" dirty="0"/>
              <a:t>@Scope annotation in spring</a:t>
            </a:r>
          </a:p>
          <a:p>
            <a:r>
              <a:rPr lang="en-US" sz="2400" b="1" dirty="0"/>
              <a:t>@Scope annotation in spring </a:t>
            </a:r>
            <a:r>
              <a:rPr lang="en-US" sz="2400" dirty="0"/>
              <a:t>is use to change the scope of bean life cycle  within the Spring </a:t>
            </a:r>
            <a:r>
              <a:rPr lang="en-US" sz="2400" dirty="0" err="1"/>
              <a:t>IoC</a:t>
            </a:r>
            <a:r>
              <a:rPr lang="en-US" sz="2400" dirty="0"/>
              <a:t> Container as we know  by default </a:t>
            </a:r>
            <a:r>
              <a:rPr lang="en-US" sz="2400" b="1" dirty="0">
                <a:hlinkClick r:id="rId2"/>
              </a:rPr>
              <a:t>Scope of bean is singleton</a:t>
            </a:r>
            <a:r>
              <a:rPr lang="en-US" sz="2400" dirty="0"/>
              <a:t> but if want to change the scope of bean then we can use </a:t>
            </a:r>
            <a:r>
              <a:rPr lang="en-US" sz="2400" b="1" dirty="0"/>
              <a:t>@Scope annotation in spring</a:t>
            </a:r>
            <a:r>
              <a:rPr lang="en-US" sz="2400" dirty="0"/>
              <a:t> Framework.</a:t>
            </a:r>
          </a:p>
          <a:p>
            <a:endParaRPr lang="en-US" sz="2400" dirty="0">
              <a:latin typeface="Calibri" panose="020F0502020204030204" pitchFamily="34" charset="0"/>
            </a:endParaRPr>
          </a:p>
        </p:txBody>
      </p:sp>
    </p:spTree>
    <p:extLst>
      <p:ext uri="{BB962C8B-B14F-4D97-AF65-F5344CB8AC3E}">
        <p14:creationId xmlns:p14="http://schemas.microsoft.com/office/powerpoint/2010/main" val="211296649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381000" y="304800"/>
            <a:ext cx="8229600" cy="914400"/>
          </a:xfrm>
        </p:spPr>
        <p:txBody>
          <a:bodyPr>
            <a:normAutofit fontScale="90000"/>
          </a:bodyPr>
          <a:lstStyle/>
          <a:p>
            <a:pPr fontAlgn="base"/>
            <a:r>
              <a:rPr lang="en-US" sz="4400" dirty="0" smtClean="0"/>
              <a:t>Stereotype Annotations in Spring</a:t>
            </a:r>
            <a:br>
              <a:rPr lang="en-US" sz="4400" dirty="0" smtClean="0"/>
            </a:br>
            <a:endParaRPr lang="en-US" dirty="0" smtClean="0"/>
          </a:p>
        </p:txBody>
      </p:sp>
      <p:sp>
        <p:nvSpPr>
          <p:cNvPr id="4" name="Content Placeholder 3"/>
          <p:cNvSpPr>
            <a:spLocks noGrp="1"/>
          </p:cNvSpPr>
          <p:nvPr>
            <p:ph idx="1"/>
          </p:nvPr>
        </p:nvSpPr>
        <p:spPr/>
        <p:txBody>
          <a:bodyPr>
            <a:normAutofit/>
          </a:bodyPr>
          <a:lstStyle/>
          <a:p>
            <a:pPr>
              <a:buNone/>
            </a:pPr>
            <a:r>
              <a:rPr lang="en-US" sz="2400" dirty="0" smtClean="0">
                <a:latin typeface="Arial" pitchFamily="34" charset="0"/>
                <a:cs typeface="Arial" pitchFamily="34" charset="0"/>
              </a:rPr>
              <a:t>Stereotype Annotations Cut Down XML Configuration in Spring.</a:t>
            </a:r>
          </a:p>
          <a:p>
            <a:pPr>
              <a:buNone/>
            </a:pPr>
            <a:r>
              <a:rPr lang="en-US" sz="2000" dirty="0" smtClean="0">
                <a:latin typeface="Arial" pitchFamily="34" charset="0"/>
                <a:cs typeface="Arial" pitchFamily="34" charset="0"/>
              </a:rPr>
              <a:t>In </a:t>
            </a:r>
            <a:r>
              <a:rPr lang="en-US" sz="2000" b="1" dirty="0" smtClean="0">
                <a:latin typeface="Arial" pitchFamily="34" charset="0"/>
                <a:cs typeface="Arial" pitchFamily="34" charset="0"/>
              </a:rPr>
              <a:t>Spring 2.0</a:t>
            </a:r>
            <a:r>
              <a:rPr lang="en-US" sz="2000" dirty="0" smtClean="0">
                <a:latin typeface="Arial" pitchFamily="34" charset="0"/>
                <a:cs typeface="Arial" pitchFamily="34" charset="0"/>
              </a:rPr>
              <a:t> introduce the first </a:t>
            </a:r>
            <a:r>
              <a:rPr lang="en-US" sz="2000" b="1" dirty="0" err="1" smtClean="0">
                <a:latin typeface="Arial" pitchFamily="34" charset="0"/>
                <a:cs typeface="Arial" pitchFamily="34" charset="0"/>
              </a:rPr>
              <a:t>StereotypeAnnotations</a:t>
            </a:r>
            <a:r>
              <a:rPr lang="en-US" sz="2000" b="1" dirty="0" smtClean="0">
                <a:latin typeface="Arial" pitchFamily="34" charset="0"/>
                <a:cs typeface="Arial" pitchFamily="34" charset="0"/>
              </a:rPr>
              <a:t> </a:t>
            </a:r>
            <a:r>
              <a:rPr lang="en-US" sz="2000" dirty="0" smtClean="0">
                <a:latin typeface="Arial" pitchFamily="34" charset="0"/>
                <a:cs typeface="Arial" pitchFamily="34" charset="0"/>
              </a:rPr>
              <a:t>name as </a:t>
            </a:r>
            <a:r>
              <a:rPr lang="en-US" sz="2000" b="1" i="1" dirty="0" smtClean="0">
                <a:latin typeface="Arial" pitchFamily="34" charset="0"/>
                <a:cs typeface="Arial" pitchFamily="34" charset="0"/>
              </a:rPr>
              <a:t>@Repository.</a:t>
            </a:r>
            <a:r>
              <a:rPr lang="en-US" sz="2000" dirty="0" smtClean="0">
                <a:latin typeface="Arial" pitchFamily="34" charset="0"/>
                <a:cs typeface="Arial" pitchFamily="34" charset="0"/>
              </a:rPr>
              <a:t> The</a:t>
            </a:r>
            <a:r>
              <a:rPr lang="en-US" sz="2000" dirty="0" smtClean="0">
                <a:solidFill>
                  <a:srgbClr val="FF0000"/>
                </a:solidFill>
                <a:latin typeface="Arial" pitchFamily="34" charset="0"/>
                <a:cs typeface="Arial" pitchFamily="34" charset="0"/>
              </a:rPr>
              <a:t> </a:t>
            </a:r>
            <a:r>
              <a:rPr lang="en-US" sz="2000" b="1" dirty="0" smtClean="0">
                <a:latin typeface="Arial" pitchFamily="34" charset="0"/>
                <a:cs typeface="Arial" pitchFamily="34" charset="0"/>
              </a:rPr>
              <a:t>@Component Annotation</a:t>
            </a:r>
            <a:r>
              <a:rPr lang="en-US" sz="2000" dirty="0" smtClean="0">
                <a:latin typeface="Arial" pitchFamily="34" charset="0"/>
                <a:cs typeface="Arial" pitchFamily="34" charset="0"/>
              </a:rPr>
              <a:t> introduced in </a:t>
            </a:r>
            <a:r>
              <a:rPr lang="en-US" sz="2000" b="1" dirty="0" smtClean="0">
                <a:latin typeface="Arial" pitchFamily="34" charset="0"/>
                <a:cs typeface="Arial" pitchFamily="34" charset="0"/>
              </a:rPr>
              <a:t>Spring 2.5 </a:t>
            </a:r>
            <a:r>
              <a:rPr lang="en-US" sz="2000" dirty="0" smtClean="0">
                <a:latin typeface="Arial" pitchFamily="34" charset="0"/>
                <a:cs typeface="Arial" pitchFamily="34" charset="0"/>
              </a:rPr>
              <a:t>. </a:t>
            </a:r>
          </a:p>
          <a:p>
            <a:pPr>
              <a:buNone/>
            </a:pPr>
            <a:r>
              <a:rPr lang="en-US" sz="2000" dirty="0" smtClean="0"/>
              <a:t>If we want to  enable </a:t>
            </a:r>
            <a:r>
              <a:rPr lang="en-US" sz="2000" dirty="0" err="1" smtClean="0">
                <a:latin typeface="Arial" pitchFamily="34" charset="0"/>
                <a:cs typeface="Arial" pitchFamily="34" charset="0"/>
              </a:rPr>
              <a:t>StereotypeAnnotations</a:t>
            </a:r>
            <a:r>
              <a:rPr lang="en-US" sz="2000" dirty="0" smtClean="0">
                <a:latin typeface="Arial" pitchFamily="34" charset="0"/>
                <a:cs typeface="Arial" pitchFamily="34" charset="0"/>
              </a:rPr>
              <a:t> </a:t>
            </a:r>
          </a:p>
          <a:p>
            <a:pPr>
              <a:buNone/>
            </a:pPr>
            <a:r>
              <a:rPr lang="en-US" sz="2000" dirty="0" smtClean="0">
                <a:latin typeface="Arial" pitchFamily="34" charset="0"/>
                <a:cs typeface="Arial" pitchFamily="34" charset="0"/>
              </a:rPr>
              <a:t>We need declare </a:t>
            </a:r>
            <a:r>
              <a:rPr lang="en-US" sz="2000" dirty="0" smtClean="0"/>
              <a:t>&lt;</a:t>
            </a:r>
            <a:r>
              <a:rPr lang="en-US" sz="2000" dirty="0" err="1" smtClean="0"/>
              <a:t>context:component</a:t>
            </a:r>
            <a:r>
              <a:rPr lang="en-US" sz="2000" dirty="0" smtClean="0"/>
              <a:t>-scan base-package=</a:t>
            </a:r>
            <a:r>
              <a:rPr lang="en-US" sz="2000" i="1" dirty="0" smtClean="0"/>
              <a:t>“</a:t>
            </a:r>
            <a:r>
              <a:rPr lang="en-US" sz="2000" i="1" dirty="0" err="1" smtClean="0"/>
              <a:t>packagename</a:t>
            </a:r>
            <a:r>
              <a:rPr lang="en-US" sz="2000" i="1" dirty="0" smtClean="0"/>
              <a:t>" /&gt;</a:t>
            </a:r>
            <a:r>
              <a:rPr lang="en-US" sz="2000" dirty="0" smtClean="0"/>
              <a:t>is in the Spring XML configuration(spring.xml).</a:t>
            </a:r>
          </a:p>
          <a:p>
            <a:pPr>
              <a:buNone/>
            </a:pPr>
            <a:endParaRPr lang="en-US" sz="20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381000" y="304800"/>
            <a:ext cx="8229600" cy="914400"/>
          </a:xfrm>
        </p:spPr>
        <p:txBody>
          <a:bodyPr>
            <a:normAutofit/>
          </a:bodyPr>
          <a:lstStyle/>
          <a:p>
            <a:pPr fontAlgn="base"/>
            <a:endParaRPr lang="en-US" dirty="0" smtClean="0"/>
          </a:p>
        </p:txBody>
      </p:sp>
      <p:sp>
        <p:nvSpPr>
          <p:cNvPr id="4" name="Content Placeholder 3"/>
          <p:cNvSpPr>
            <a:spLocks noGrp="1"/>
          </p:cNvSpPr>
          <p:nvPr>
            <p:ph idx="1"/>
          </p:nvPr>
        </p:nvSpPr>
        <p:spPr/>
        <p:txBody>
          <a:bodyPr>
            <a:normAutofit/>
          </a:bodyPr>
          <a:lstStyle/>
          <a:p>
            <a:r>
              <a:rPr lang="en-US" sz="2400" dirty="0" smtClean="0"/>
              <a:t>&lt;</a:t>
            </a:r>
            <a:r>
              <a:rPr lang="en-US" sz="2400" dirty="0" err="1" smtClean="0"/>
              <a:t>context:annotation-config</a:t>
            </a:r>
            <a:r>
              <a:rPr lang="en-US" sz="2400" dirty="0" smtClean="0"/>
              <a:t>&gt; is used to activate annotations in beans already registered in the application context (no matter if they were defined with XML or by package scanning).</a:t>
            </a:r>
          </a:p>
          <a:p>
            <a:r>
              <a:rPr lang="en-US" sz="2400" dirty="0" smtClean="0"/>
              <a:t>&lt;</a:t>
            </a:r>
            <a:r>
              <a:rPr lang="en-US" sz="2400" dirty="0" err="1" smtClean="0"/>
              <a:t>context:component</a:t>
            </a:r>
            <a:r>
              <a:rPr lang="en-US" sz="2400" dirty="0" smtClean="0"/>
              <a:t>-scan&gt; can also do what &lt;</a:t>
            </a:r>
            <a:r>
              <a:rPr lang="en-US" sz="2400" dirty="0" err="1" smtClean="0"/>
              <a:t>context:annotation-config</a:t>
            </a:r>
            <a:r>
              <a:rPr lang="en-US" sz="2400" dirty="0" smtClean="0"/>
              <a:t>&gt; does but &lt;</a:t>
            </a:r>
            <a:r>
              <a:rPr lang="en-US" sz="2400" dirty="0" err="1" smtClean="0"/>
              <a:t>context:component</a:t>
            </a:r>
            <a:r>
              <a:rPr lang="en-US" sz="2400" dirty="0" smtClean="0"/>
              <a:t>-scan&gt; also scans packages to find and register beans within the application context.</a:t>
            </a:r>
          </a:p>
          <a:p>
            <a:pPr fontAlgn="base"/>
            <a:endParaRPr lang="en-US" sz="2400"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381000" y="304800"/>
            <a:ext cx="8229600" cy="914400"/>
          </a:xfrm>
        </p:spPr>
        <p:txBody>
          <a:bodyPr>
            <a:normAutofit fontScale="90000"/>
          </a:bodyPr>
          <a:lstStyle/>
          <a:p>
            <a:pPr fontAlgn="base"/>
            <a:r>
              <a:rPr lang="en-US" sz="4400" dirty="0" smtClean="0"/>
              <a:t>The Four Types :</a:t>
            </a:r>
            <a:br>
              <a:rPr lang="en-US" sz="4400" dirty="0" smtClean="0"/>
            </a:br>
            <a:endParaRPr lang="en-US" dirty="0" smtClean="0"/>
          </a:p>
        </p:txBody>
      </p:sp>
      <p:sp>
        <p:nvSpPr>
          <p:cNvPr id="4" name="Content Placeholder 3"/>
          <p:cNvSpPr>
            <a:spLocks noGrp="1"/>
          </p:cNvSpPr>
          <p:nvPr>
            <p:ph idx="1"/>
          </p:nvPr>
        </p:nvSpPr>
        <p:spPr/>
        <p:txBody>
          <a:bodyPr>
            <a:normAutofit/>
          </a:bodyPr>
          <a:lstStyle/>
          <a:p>
            <a:r>
              <a:rPr lang="en-US" sz="2400" b="1" dirty="0" smtClean="0">
                <a:latin typeface="Arial" pitchFamily="34" charset="0"/>
                <a:cs typeface="Arial" pitchFamily="34" charset="0"/>
              </a:rPr>
              <a:t>@Component generic stereotype for any Spring-managed component</a:t>
            </a:r>
            <a:endParaRPr lang="en-US" sz="2400" dirty="0" smtClean="0">
              <a:latin typeface="Arial" pitchFamily="34" charset="0"/>
              <a:cs typeface="Arial" pitchFamily="34" charset="0"/>
            </a:endParaRPr>
          </a:p>
          <a:p>
            <a:r>
              <a:rPr lang="en-US" sz="2400" dirty="0" smtClean="0">
                <a:latin typeface="Arial" pitchFamily="34" charset="0"/>
                <a:cs typeface="Arial" pitchFamily="34" charset="0"/>
              </a:rPr>
              <a:t> </a:t>
            </a:r>
            <a:r>
              <a:rPr lang="en-US" sz="2400" b="1" dirty="0" smtClean="0">
                <a:latin typeface="Arial" pitchFamily="34" charset="0"/>
                <a:cs typeface="Arial" pitchFamily="34" charset="0"/>
              </a:rPr>
              <a:t>@Repository stereotype for persistence layer</a:t>
            </a:r>
            <a:r>
              <a:rPr lang="en-US" sz="2400" dirty="0" smtClean="0">
                <a:latin typeface="Arial" pitchFamily="34" charset="0"/>
                <a:cs typeface="Arial" pitchFamily="34" charset="0"/>
              </a:rPr>
              <a:t>                  </a:t>
            </a:r>
          </a:p>
          <a:p>
            <a:r>
              <a:rPr lang="en-US" sz="2400" b="1" dirty="0" smtClean="0">
                <a:latin typeface="Arial" pitchFamily="34" charset="0"/>
                <a:cs typeface="Arial" pitchFamily="34" charset="0"/>
              </a:rPr>
              <a:t>@Service   stereotype for service layer</a:t>
            </a:r>
            <a:r>
              <a:rPr lang="en-US" sz="2400" dirty="0" smtClean="0">
                <a:latin typeface="Arial" pitchFamily="34" charset="0"/>
                <a:cs typeface="Arial" pitchFamily="34" charset="0"/>
              </a:rPr>
              <a:t>                      </a:t>
            </a:r>
          </a:p>
          <a:p>
            <a:r>
              <a:rPr lang="en-US" sz="2400" dirty="0" smtClean="0">
                <a:latin typeface="Arial" pitchFamily="34" charset="0"/>
                <a:cs typeface="Arial" pitchFamily="34" charset="0"/>
              </a:rPr>
              <a:t> </a:t>
            </a:r>
            <a:r>
              <a:rPr lang="en-US" sz="2400" b="1" dirty="0" smtClean="0">
                <a:latin typeface="Arial" pitchFamily="34" charset="0"/>
                <a:cs typeface="Arial" pitchFamily="34" charset="0"/>
              </a:rPr>
              <a:t>@Controller|</a:t>
            </a:r>
            <a:r>
              <a:rPr lang="en-US" sz="2400" dirty="0" smtClean="0">
                <a:latin typeface="Arial" pitchFamily="34" charset="0"/>
                <a:cs typeface="Arial" pitchFamily="34" charset="0"/>
              </a:rPr>
              <a:t> </a:t>
            </a:r>
            <a:r>
              <a:rPr lang="en-US" sz="2400" b="1" dirty="0" smtClean="0">
                <a:latin typeface="Arial" pitchFamily="34" charset="0"/>
                <a:cs typeface="Arial" pitchFamily="34" charset="0"/>
              </a:rPr>
              <a:t>stereotype for presentation layer (spring-</a:t>
            </a:r>
            <a:r>
              <a:rPr lang="en-US" sz="2400" b="1" dirty="0" err="1" smtClean="0">
                <a:latin typeface="Arial" pitchFamily="34" charset="0"/>
                <a:cs typeface="Arial" pitchFamily="34" charset="0"/>
              </a:rPr>
              <a:t>mvc</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  </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a:buNone/>
            </a:pPr>
            <a:r>
              <a:rPr lang="en-US" sz="2400" b="1" dirty="0" smtClean="0">
                <a:latin typeface="Arial" pitchFamily="34" charset="0"/>
                <a:cs typeface="Arial" pitchFamily="34" charset="0"/>
              </a:rPr>
              <a:t>@Component </a:t>
            </a:r>
            <a:r>
              <a:rPr lang="en-US" sz="2400" dirty="0" smtClean="0"/>
              <a:t> is a generic stereotype for any Spring-managed component.</a:t>
            </a:r>
          </a:p>
          <a:p>
            <a:pPr>
              <a:buNone/>
            </a:pPr>
            <a:r>
              <a:rPr lang="en-US" sz="2400" dirty="0" smtClean="0"/>
              <a:t>Example:</a:t>
            </a:r>
          </a:p>
          <a:p>
            <a:pPr>
              <a:buNone/>
            </a:pPr>
            <a:r>
              <a:rPr lang="en-US" sz="2400" dirty="0" smtClean="0"/>
              <a:t>@Component </a:t>
            </a:r>
          </a:p>
          <a:p>
            <a:pPr>
              <a:buNone/>
            </a:pPr>
            <a:r>
              <a:rPr lang="en-US" sz="2400" dirty="0" smtClean="0"/>
              <a:t>public class Employee{ </a:t>
            </a:r>
          </a:p>
          <a:p>
            <a:pPr>
              <a:buNone/>
            </a:pPr>
            <a:r>
              <a:rPr lang="en-US" sz="2400" dirty="0" smtClean="0"/>
              <a:t>private Address </a:t>
            </a:r>
            <a:r>
              <a:rPr lang="en-US" sz="2400" dirty="0" err="1" smtClean="0"/>
              <a:t>address</a:t>
            </a:r>
            <a:r>
              <a:rPr lang="en-US" sz="2400" dirty="0" smtClean="0"/>
              <a:t>;</a:t>
            </a:r>
          </a:p>
          <a:p>
            <a:pPr>
              <a:buNone/>
            </a:pPr>
            <a:endParaRPr lang="en-US" sz="2400" dirty="0" smtClean="0"/>
          </a:p>
          <a:p>
            <a:pPr>
              <a:buNone/>
            </a:pPr>
            <a:r>
              <a:rPr lang="en-US" sz="2400" dirty="0" smtClean="0"/>
              <a:t>}</a:t>
            </a:r>
            <a:endParaRPr 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idx="1"/>
          </p:nvPr>
        </p:nvSpPr>
        <p:spPr/>
        <p:txBody>
          <a:bodyPr>
            <a:normAutofit lnSpcReduction="10000"/>
          </a:bodyPr>
          <a:lstStyle/>
          <a:p>
            <a:pPr fontAlgn="base">
              <a:buNone/>
            </a:pPr>
            <a:r>
              <a:rPr lang="en-US" dirty="0" smtClean="0"/>
              <a:t>  </a:t>
            </a:r>
          </a:p>
          <a:p>
            <a:pPr fontAlgn="base">
              <a:buNone/>
            </a:pPr>
            <a:r>
              <a:rPr lang="en-US" dirty="0" smtClean="0"/>
              <a:t>It is used as a replacement for EJB container and is much simpler than EJBs. </a:t>
            </a:r>
          </a:p>
          <a:p>
            <a:pPr fontAlgn="base">
              <a:buNone/>
            </a:pPr>
            <a:r>
              <a:rPr lang="en-US" dirty="0" smtClean="0"/>
              <a:t>The most important service provided by AOP is </a:t>
            </a:r>
            <a:r>
              <a:rPr lang="en-US" i="1" dirty="0" smtClean="0"/>
              <a:t>declarative transaction management. </a:t>
            </a:r>
          </a:p>
          <a:p>
            <a:pPr fontAlgn="base">
              <a:buNone/>
            </a:pPr>
            <a:r>
              <a:rPr lang="en-US" dirty="0" smtClean="0"/>
              <a:t>The AOP implementation allows the developer to define point-cuts and method interceptors to keep the ‘concerns’ apart. </a:t>
            </a:r>
          </a:p>
          <a:p>
            <a:pPr fontAlgn="base">
              <a:buNone/>
            </a:pPr>
            <a:r>
              <a:rPr lang="en-US" dirty="0" smtClean="0"/>
              <a:t>This clearly enables decoupling the functionality of the code that needs to be separated.</a:t>
            </a:r>
            <a:endParaRPr lang="en-US" dirty="0"/>
          </a:p>
        </p:txBody>
      </p:sp>
      <p:sp>
        <p:nvSpPr>
          <p:cNvPr id="66562" name="Rectangle 2"/>
          <p:cNvSpPr>
            <a:spLocks noGrp="1" noChangeArrowheads="1"/>
          </p:cNvSpPr>
          <p:nvPr>
            <p:ph type="title"/>
          </p:nvPr>
        </p:nvSpPr>
        <p:spPr/>
        <p:txBody>
          <a:bodyPr/>
          <a:lstStyle/>
          <a:p>
            <a:pPr fontAlgn="base"/>
            <a:r>
              <a:rPr lang="en-US" dirty="0" smtClean="0"/>
              <a:t>AOP</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685800"/>
            <a:ext cx="8229600" cy="5321491"/>
          </a:xfrm>
        </p:spPr>
        <p:txBody>
          <a:bodyPr>
            <a:normAutofit/>
          </a:bodyPr>
          <a:lstStyle/>
          <a:p>
            <a:r>
              <a:rPr lang="en-US" sz="2400" b="1" dirty="0" smtClean="0"/>
              <a:t> @Repository:</a:t>
            </a:r>
            <a:r>
              <a:rPr lang="en-US" sz="2400" dirty="0" smtClean="0"/>
              <a:t>  </a:t>
            </a:r>
            <a:r>
              <a:rPr lang="en-US" sz="2000" b="1" i="1" dirty="0" smtClean="0">
                <a:latin typeface="Arial" pitchFamily="34" charset="0"/>
                <a:cs typeface="Arial" pitchFamily="34" charset="0"/>
              </a:rPr>
              <a:t>@Repository</a:t>
            </a:r>
            <a:r>
              <a:rPr lang="en-US" sz="2000" dirty="0" smtClean="0">
                <a:latin typeface="Arial" pitchFamily="34" charset="0"/>
                <a:cs typeface="Arial" pitchFamily="34" charset="0"/>
              </a:rPr>
              <a:t> annotation is a marker for any class that fulfills the role or stereotype (</a:t>
            </a:r>
            <a:r>
              <a:rPr lang="en-US" sz="2000" b="1" dirty="0" smtClean="0">
                <a:latin typeface="Arial" pitchFamily="34" charset="0"/>
                <a:cs typeface="Arial" pitchFamily="34" charset="0"/>
              </a:rPr>
              <a:t>also known as Data Access Object or DAO</a:t>
            </a:r>
            <a:r>
              <a:rPr lang="en-US" sz="2000" dirty="0" smtClean="0">
                <a:latin typeface="Arial" pitchFamily="34" charset="0"/>
                <a:cs typeface="Arial" pitchFamily="34" charset="0"/>
              </a:rPr>
              <a:t>) of a repository.</a:t>
            </a:r>
          </a:p>
          <a:p>
            <a:r>
              <a:rPr lang="en-US" sz="2000" dirty="0" smtClean="0">
                <a:latin typeface="Arial" pitchFamily="34" charset="0"/>
                <a:cs typeface="Arial" pitchFamily="34" charset="0"/>
              </a:rPr>
              <a:t> All your database access logic should be in </a:t>
            </a:r>
            <a:r>
              <a:rPr lang="en-US" sz="2000" b="1" dirty="0" err="1" smtClean="0">
                <a:latin typeface="Arial" pitchFamily="34" charset="0"/>
                <a:cs typeface="Arial" pitchFamily="34" charset="0"/>
              </a:rPr>
              <a:t>DAO</a:t>
            </a:r>
            <a:r>
              <a:rPr lang="en-US" sz="2000" dirty="0" err="1" smtClean="0">
                <a:latin typeface="Arial" pitchFamily="34" charset="0"/>
                <a:cs typeface="Arial" pitchFamily="34" charset="0"/>
              </a:rPr>
              <a:t>classes</a:t>
            </a:r>
            <a:r>
              <a:rPr lang="en-US" sz="2000" dirty="0" smtClean="0">
                <a:latin typeface="Arial" pitchFamily="34" charset="0"/>
                <a:cs typeface="Arial" pitchFamily="34" charset="0"/>
              </a:rPr>
              <a:t>.</a:t>
            </a:r>
          </a:p>
          <a:p>
            <a:r>
              <a:rPr lang="en-US" sz="2000" dirty="0" smtClean="0">
                <a:latin typeface="Arial" pitchFamily="34" charset="0"/>
                <a:cs typeface="Arial" pitchFamily="34" charset="0"/>
              </a:rPr>
              <a:t>Ex:</a:t>
            </a:r>
          </a:p>
          <a:p>
            <a:r>
              <a:rPr lang="en-US" sz="2000" dirty="0" smtClean="0">
                <a:latin typeface="Arial" pitchFamily="34" charset="0"/>
                <a:cs typeface="Arial" pitchFamily="34" charset="0"/>
              </a:rPr>
              <a:t>@Repository </a:t>
            </a:r>
          </a:p>
          <a:p>
            <a:r>
              <a:rPr lang="en-US" sz="2000" dirty="0" smtClean="0">
                <a:latin typeface="Arial" pitchFamily="34" charset="0"/>
                <a:cs typeface="Arial" pitchFamily="34" charset="0"/>
              </a:rPr>
              <a:t>public class </a:t>
            </a:r>
            <a:r>
              <a:rPr lang="en-US" sz="2000" dirty="0" err="1" smtClean="0">
                <a:latin typeface="Arial" pitchFamily="34" charset="0"/>
                <a:cs typeface="Arial" pitchFamily="34" charset="0"/>
              </a:rPr>
              <a:t>EmployeeDaoImpl</a:t>
            </a:r>
            <a:r>
              <a:rPr lang="en-US" sz="2000" dirty="0" smtClean="0">
                <a:latin typeface="Arial" pitchFamily="34" charset="0"/>
                <a:cs typeface="Arial" pitchFamily="34" charset="0"/>
              </a:rPr>
              <a:t> implements </a:t>
            </a:r>
            <a:r>
              <a:rPr lang="en-US" sz="2000" dirty="0" err="1" smtClean="0">
                <a:latin typeface="Arial" pitchFamily="34" charset="0"/>
                <a:cs typeface="Arial" pitchFamily="34" charset="0"/>
              </a:rPr>
              <a:t>EmployeeDao</a:t>
            </a:r>
            <a:r>
              <a:rPr lang="en-US" sz="2000" dirty="0" smtClean="0">
                <a:latin typeface="Arial" pitchFamily="34" charset="0"/>
                <a:cs typeface="Arial" pitchFamily="34" charset="0"/>
              </a:rPr>
              <a:t> { </a:t>
            </a:r>
          </a:p>
          <a:p>
            <a:r>
              <a:rPr lang="en-US" sz="2000" dirty="0" smtClean="0">
                <a:latin typeface="Arial" pitchFamily="34" charset="0"/>
                <a:cs typeface="Arial" pitchFamily="34" charset="0"/>
              </a:rPr>
              <a:t>//database logic like </a:t>
            </a:r>
            <a:r>
              <a:rPr lang="en-US" sz="2000" dirty="0" err="1" smtClean="0">
                <a:latin typeface="Arial" pitchFamily="34" charset="0"/>
                <a:cs typeface="Arial" pitchFamily="34" charset="0"/>
              </a:rPr>
              <a:t>jdbc</a:t>
            </a:r>
            <a:r>
              <a:rPr lang="en-US" sz="2000" dirty="0" smtClean="0">
                <a:latin typeface="Arial" pitchFamily="34" charset="0"/>
                <a:cs typeface="Arial" pitchFamily="34" charset="0"/>
              </a:rPr>
              <a:t> r hibernate r any </a:t>
            </a:r>
            <a:r>
              <a:rPr lang="en-US" sz="2000" dirty="0" err="1" smtClean="0">
                <a:latin typeface="Arial" pitchFamily="34" charset="0"/>
                <a:cs typeface="Arial" pitchFamily="34" charset="0"/>
              </a:rPr>
              <a:t>orm</a:t>
            </a:r>
            <a:r>
              <a:rPr lang="en-US" sz="2000" dirty="0" smtClean="0">
                <a:latin typeface="Arial" pitchFamily="34" charset="0"/>
                <a:cs typeface="Arial" pitchFamily="34" charset="0"/>
              </a:rPr>
              <a:t> tool</a:t>
            </a:r>
          </a:p>
          <a:p>
            <a:r>
              <a:rPr lang="en-US" sz="2000" dirty="0" smtClean="0">
                <a:latin typeface="Arial" pitchFamily="34" charset="0"/>
                <a:cs typeface="Arial" pitchFamily="34" charset="0"/>
              </a:rPr>
              <a:t> }</a:t>
            </a:r>
            <a:endParaRPr lang="en-US"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457200"/>
            <a:ext cx="8229600" cy="5550091"/>
          </a:xfrm>
        </p:spPr>
        <p:txBody>
          <a:bodyPr>
            <a:normAutofit lnSpcReduction="10000"/>
          </a:bodyPr>
          <a:lstStyle/>
          <a:p>
            <a:r>
              <a:rPr lang="en-US" sz="2400" b="1" dirty="0" smtClean="0"/>
              <a:t>@Service:</a:t>
            </a:r>
            <a:r>
              <a:rPr lang="en-US" sz="2000" dirty="0" smtClean="0"/>
              <a:t> Annotate all your service classes with </a:t>
            </a:r>
            <a:r>
              <a:rPr lang="en-US" sz="2000" b="1" i="1" dirty="0" smtClean="0"/>
              <a:t>@Service</a:t>
            </a:r>
            <a:r>
              <a:rPr lang="en-US" sz="2000" dirty="0" smtClean="0"/>
              <a:t>. All your business logic should be in Service classes.</a:t>
            </a:r>
          </a:p>
          <a:p>
            <a:pPr>
              <a:buNone/>
            </a:pPr>
            <a:r>
              <a:rPr lang="en-US" sz="2000" dirty="0" smtClean="0"/>
              <a:t>@Service </a:t>
            </a:r>
          </a:p>
          <a:p>
            <a:r>
              <a:rPr lang="en-US" sz="2000" dirty="0" smtClean="0"/>
              <a:t>public class </a:t>
            </a:r>
            <a:r>
              <a:rPr lang="en-US" sz="2000" dirty="0" err="1" smtClean="0"/>
              <a:t>EmployeeServiceImpl</a:t>
            </a:r>
            <a:r>
              <a:rPr lang="en-US" sz="2000" dirty="0" smtClean="0"/>
              <a:t> implements </a:t>
            </a:r>
            <a:r>
              <a:rPr lang="en-US" sz="2000" dirty="0" err="1" smtClean="0"/>
              <a:t>EmployeeService</a:t>
            </a:r>
            <a:r>
              <a:rPr lang="en-US" sz="2000" dirty="0" smtClean="0"/>
              <a:t> { </a:t>
            </a:r>
          </a:p>
          <a:p>
            <a:r>
              <a:rPr lang="en-US" sz="2000" dirty="0" smtClean="0"/>
              <a:t>// business logic r </a:t>
            </a:r>
            <a:r>
              <a:rPr lang="en-US" sz="2000" dirty="0" err="1" smtClean="0"/>
              <a:t>servicelogic</a:t>
            </a:r>
            <a:endParaRPr lang="en-US" sz="2000" dirty="0" smtClean="0"/>
          </a:p>
          <a:p>
            <a:r>
              <a:rPr lang="en-US" sz="2000" dirty="0" smtClean="0"/>
              <a:t>}.</a:t>
            </a:r>
          </a:p>
          <a:p>
            <a:r>
              <a:rPr lang="en-US" sz="2000" b="1" dirty="0" smtClean="0"/>
              <a:t>@Controller:</a:t>
            </a:r>
          </a:p>
          <a:p>
            <a:r>
              <a:rPr lang="en-US" sz="2000" dirty="0" smtClean="0"/>
              <a:t>The </a:t>
            </a:r>
            <a:r>
              <a:rPr lang="en-US" sz="2000" b="1" i="1" dirty="0" smtClean="0"/>
              <a:t>@Controller</a:t>
            </a:r>
            <a:r>
              <a:rPr lang="en-US" sz="2000" dirty="0" smtClean="0"/>
              <a:t> annotation indicates that a particular class serves the role of a controller. </a:t>
            </a:r>
          </a:p>
          <a:p>
            <a:r>
              <a:rPr lang="en-US" sz="2000" dirty="0" smtClean="0"/>
              <a:t>Spring does not require you to extend any controller base class or reference the </a:t>
            </a:r>
            <a:r>
              <a:rPr lang="en-US" sz="2000" b="1" dirty="0" err="1" smtClean="0"/>
              <a:t>Servlet</a:t>
            </a:r>
            <a:r>
              <a:rPr lang="en-US" sz="2000" b="1" dirty="0" smtClean="0"/>
              <a:t> API.</a:t>
            </a:r>
          </a:p>
          <a:p>
            <a:r>
              <a:rPr lang="en-US" sz="2000" dirty="0" smtClean="0"/>
              <a:t>@Controller </a:t>
            </a:r>
          </a:p>
          <a:p>
            <a:r>
              <a:rPr lang="en-US" sz="2000" dirty="0" smtClean="0"/>
              <a:t>public class </a:t>
            </a:r>
            <a:r>
              <a:rPr lang="en-US" sz="2000" dirty="0" err="1" smtClean="0"/>
              <a:t>EmployeeController</a:t>
            </a:r>
            <a:r>
              <a:rPr lang="en-US" sz="2000" dirty="0" smtClean="0"/>
              <a:t> {</a:t>
            </a:r>
          </a:p>
          <a:p>
            <a:r>
              <a:rPr lang="en-US" sz="2000" dirty="0" smtClean="0"/>
              <a:t> //controller logic</a:t>
            </a:r>
          </a:p>
          <a:p>
            <a:r>
              <a:rPr lang="en-US" sz="2000" dirty="0" smtClean="0"/>
              <a:t>}</a:t>
            </a:r>
            <a:endParaRPr lang="en-US"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381000" y="304800"/>
            <a:ext cx="8229600" cy="914400"/>
          </a:xfrm>
        </p:spPr>
        <p:txBody>
          <a:bodyPr>
            <a:normAutofit fontScale="90000"/>
          </a:bodyPr>
          <a:lstStyle/>
          <a:p>
            <a:pPr fontAlgn="base"/>
            <a:r>
              <a:rPr lang="en-US" sz="4400" dirty="0" smtClean="0"/>
              <a:t>Spring allows you to do two things:</a:t>
            </a:r>
            <a:br>
              <a:rPr lang="en-US" sz="4400" dirty="0" smtClean="0"/>
            </a:br>
            <a:endParaRPr lang="en-US" dirty="0" smtClean="0"/>
          </a:p>
        </p:txBody>
      </p:sp>
      <p:sp>
        <p:nvSpPr>
          <p:cNvPr id="4" name="Content Placeholder 3"/>
          <p:cNvSpPr>
            <a:spLocks noGrp="1"/>
          </p:cNvSpPr>
          <p:nvPr>
            <p:ph idx="1"/>
          </p:nvPr>
        </p:nvSpPr>
        <p:spPr/>
        <p:txBody>
          <a:bodyPr>
            <a:normAutofit fontScale="92500" lnSpcReduction="20000"/>
          </a:bodyPr>
          <a:lstStyle/>
          <a:p>
            <a:pPr fontAlgn="t">
              <a:buNone/>
            </a:pPr>
            <a:r>
              <a:rPr lang="en-US" sz="2400" dirty="0" smtClean="0">
                <a:latin typeface="Arial" pitchFamily="34" charset="0"/>
                <a:cs typeface="Arial" pitchFamily="34" charset="0"/>
              </a:rPr>
              <a:t>1)</a:t>
            </a:r>
            <a:r>
              <a:rPr lang="en-US" sz="2400" dirty="0" err="1" smtClean="0">
                <a:latin typeface="Arial" pitchFamily="34" charset="0"/>
                <a:cs typeface="Arial" pitchFamily="34" charset="0"/>
              </a:rPr>
              <a:t>Autowiring</a:t>
            </a:r>
            <a:r>
              <a:rPr lang="en-US" sz="2400" dirty="0" smtClean="0">
                <a:latin typeface="Arial" pitchFamily="34" charset="0"/>
                <a:cs typeface="Arial" pitchFamily="34" charset="0"/>
              </a:rPr>
              <a:t> of beans</a:t>
            </a:r>
          </a:p>
          <a:p>
            <a:pPr fontAlgn="t">
              <a:buNone/>
            </a:pPr>
            <a:r>
              <a:rPr lang="en-US" sz="2400" dirty="0" smtClean="0">
                <a:latin typeface="Arial" pitchFamily="34" charset="0"/>
                <a:cs typeface="Arial" pitchFamily="34" charset="0"/>
              </a:rPr>
              <a:t>2)</a:t>
            </a:r>
            <a:r>
              <a:rPr lang="en-US" sz="2400" dirty="0" err="1" smtClean="0">
                <a:latin typeface="Arial" pitchFamily="34" charset="0"/>
                <a:cs typeface="Arial" pitchFamily="34" charset="0"/>
              </a:rPr>
              <a:t>Autodiscovery</a:t>
            </a:r>
            <a:r>
              <a:rPr lang="en-US" sz="2400" dirty="0" smtClean="0">
                <a:latin typeface="Arial" pitchFamily="34" charset="0"/>
                <a:cs typeface="Arial" pitchFamily="34" charset="0"/>
              </a:rPr>
              <a:t> of beans</a:t>
            </a:r>
          </a:p>
          <a:p>
            <a:pPr fontAlgn="t"/>
            <a:r>
              <a:rPr lang="en-US" sz="2400" b="1" dirty="0" smtClean="0">
                <a:latin typeface="Arial" pitchFamily="34" charset="0"/>
                <a:cs typeface="Arial" pitchFamily="34" charset="0"/>
              </a:rPr>
              <a:t>1. </a:t>
            </a:r>
            <a:r>
              <a:rPr lang="en-US" sz="2400" b="1" dirty="0" err="1" smtClean="0">
                <a:latin typeface="Arial" pitchFamily="34" charset="0"/>
                <a:cs typeface="Arial" pitchFamily="34" charset="0"/>
              </a:rPr>
              <a:t>Autowiring</a:t>
            </a:r>
            <a:r>
              <a:rPr lang="en-US" sz="2400" dirty="0" smtClean="0">
                <a:latin typeface="Arial" pitchFamily="34" charset="0"/>
                <a:cs typeface="Arial" pitchFamily="34" charset="0"/>
              </a:rPr>
              <a:t/>
            </a:r>
            <a:br>
              <a:rPr lang="en-US" sz="2400" dirty="0" smtClean="0">
                <a:latin typeface="Arial" pitchFamily="34" charset="0"/>
                <a:cs typeface="Arial" pitchFamily="34" charset="0"/>
              </a:rPr>
            </a:br>
            <a:r>
              <a:rPr lang="en-US" sz="2400" dirty="0" smtClean="0">
                <a:latin typeface="Arial" pitchFamily="34" charset="0"/>
                <a:cs typeface="Arial" pitchFamily="34" charset="0"/>
              </a:rPr>
              <a:t>Usually in </a:t>
            </a:r>
            <a:r>
              <a:rPr lang="en-US" sz="2400" i="1" dirty="0" smtClean="0">
                <a:latin typeface="Arial" pitchFamily="34" charset="0"/>
                <a:cs typeface="Arial" pitchFamily="34" charset="0"/>
              </a:rPr>
              <a:t>springfile.xml</a:t>
            </a:r>
            <a:r>
              <a:rPr lang="en-US" sz="2400" dirty="0" smtClean="0">
                <a:latin typeface="Arial" pitchFamily="34" charset="0"/>
                <a:cs typeface="Arial" pitchFamily="34" charset="0"/>
              </a:rPr>
              <a:t> you define beans and other beans are wired using constructor or setter methods. </a:t>
            </a:r>
          </a:p>
          <a:p>
            <a:pPr fontAlgn="t"/>
            <a:r>
              <a:rPr lang="en-US" sz="2400" dirty="0" smtClean="0">
                <a:latin typeface="Arial" pitchFamily="34" charset="0"/>
                <a:cs typeface="Arial" pitchFamily="34" charset="0"/>
              </a:rPr>
              <a:t>You can wire beans using XML or annotations.</a:t>
            </a:r>
          </a:p>
          <a:p>
            <a:pPr fontAlgn="t"/>
            <a:r>
              <a:rPr lang="en-US" sz="2400" dirty="0" smtClean="0">
                <a:latin typeface="Arial" pitchFamily="34" charset="0"/>
                <a:cs typeface="Arial" pitchFamily="34" charset="0"/>
              </a:rPr>
              <a:t> In case you use annotations, you need to activate annotations and you have to add &lt;</a:t>
            </a:r>
            <a:r>
              <a:rPr lang="en-US" sz="2400" dirty="0" err="1" smtClean="0">
                <a:latin typeface="Arial" pitchFamily="34" charset="0"/>
                <a:cs typeface="Arial" pitchFamily="34" charset="0"/>
              </a:rPr>
              <a:t>context:annotation-config</a:t>
            </a:r>
            <a:r>
              <a:rPr lang="en-US" sz="2400" dirty="0" smtClean="0">
                <a:latin typeface="Arial" pitchFamily="34" charset="0"/>
                <a:cs typeface="Arial" pitchFamily="34" charset="0"/>
              </a:rPr>
              <a:t> /&gt; in </a:t>
            </a:r>
            <a:r>
              <a:rPr lang="en-US" sz="2400" i="1" dirty="0" smtClean="0">
                <a:latin typeface="Arial" pitchFamily="34" charset="0"/>
                <a:cs typeface="Arial" pitchFamily="34" charset="0"/>
              </a:rPr>
              <a:t> springfile.xml</a:t>
            </a:r>
            <a:r>
              <a:rPr lang="en-US" sz="2400" dirty="0" smtClean="0">
                <a:latin typeface="Arial" pitchFamily="34" charset="0"/>
                <a:cs typeface="Arial" pitchFamily="34" charset="0"/>
              </a:rPr>
              <a:t>. </a:t>
            </a:r>
          </a:p>
          <a:p>
            <a:pPr fontAlgn="t"/>
            <a:r>
              <a:rPr lang="en-US" sz="2400" dirty="0" smtClean="0">
                <a:latin typeface="Arial" pitchFamily="34" charset="0"/>
                <a:cs typeface="Arial" pitchFamily="34" charset="0"/>
              </a:rPr>
              <a:t>This will simplify the structure of the tag from </a:t>
            </a:r>
            <a:r>
              <a:rPr lang="en-US" sz="2400" i="1" dirty="0" smtClean="0">
                <a:latin typeface="Arial" pitchFamily="34" charset="0"/>
                <a:cs typeface="Arial" pitchFamily="34" charset="0"/>
              </a:rPr>
              <a:t>applicationContext.xml</a:t>
            </a:r>
            <a:r>
              <a:rPr lang="en-US" sz="2400" dirty="0" smtClean="0">
                <a:latin typeface="Arial" pitchFamily="34" charset="0"/>
                <a:cs typeface="Arial" pitchFamily="34" charset="0"/>
              </a:rPr>
              <a:t>, because you will not have to manually wire beans (constructor or setter). You can use @</a:t>
            </a:r>
            <a:r>
              <a:rPr lang="en-US" sz="2400" dirty="0" err="1" smtClean="0">
                <a:latin typeface="Arial" pitchFamily="34" charset="0"/>
                <a:cs typeface="Arial" pitchFamily="34" charset="0"/>
              </a:rPr>
              <a:t>Autowire</a:t>
            </a:r>
            <a:r>
              <a:rPr lang="en-US" sz="2400" dirty="0" smtClean="0">
                <a:latin typeface="Arial" pitchFamily="34" charset="0"/>
                <a:cs typeface="Arial" pitchFamily="34" charset="0"/>
              </a:rPr>
              <a:t> annotation and the beans will be wired by type.</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381000" y="304800"/>
            <a:ext cx="8229600" cy="914400"/>
          </a:xfrm>
        </p:spPr>
        <p:txBody>
          <a:bodyPr>
            <a:normAutofit fontScale="90000"/>
          </a:bodyPr>
          <a:lstStyle/>
          <a:p>
            <a:pPr fontAlgn="base"/>
            <a:r>
              <a:rPr lang="en-US" sz="4400" dirty="0" smtClean="0"/>
              <a:t/>
            </a:r>
            <a:br>
              <a:rPr lang="en-US" sz="4400" dirty="0" smtClean="0"/>
            </a:br>
            <a:endParaRPr lang="en-US" dirty="0" smtClean="0"/>
          </a:p>
        </p:txBody>
      </p:sp>
      <p:sp>
        <p:nvSpPr>
          <p:cNvPr id="4" name="Content Placeholder 3"/>
          <p:cNvSpPr>
            <a:spLocks noGrp="1"/>
          </p:cNvSpPr>
          <p:nvPr>
            <p:ph idx="1"/>
          </p:nvPr>
        </p:nvSpPr>
        <p:spPr>
          <a:xfrm>
            <a:off x="457200" y="1143000"/>
            <a:ext cx="8229600" cy="4864291"/>
          </a:xfrm>
        </p:spPr>
        <p:txBody>
          <a:bodyPr>
            <a:normAutofit lnSpcReduction="10000"/>
          </a:bodyPr>
          <a:lstStyle/>
          <a:p>
            <a:pPr fontAlgn="t"/>
            <a:r>
              <a:rPr lang="en-US" sz="2400" b="1" dirty="0" smtClean="0">
                <a:latin typeface="Arial" pitchFamily="34" charset="0"/>
                <a:cs typeface="Arial" pitchFamily="34" charset="0"/>
              </a:rPr>
              <a:t>2. </a:t>
            </a:r>
            <a:r>
              <a:rPr lang="en-US" sz="2400" b="1" dirty="0" err="1" smtClean="0">
                <a:latin typeface="Arial" pitchFamily="34" charset="0"/>
                <a:cs typeface="Arial" pitchFamily="34" charset="0"/>
              </a:rPr>
              <a:t>Autodiscovery</a:t>
            </a:r>
            <a:r>
              <a:rPr lang="en-US" sz="2400" dirty="0" smtClean="0">
                <a:latin typeface="Arial" pitchFamily="34" charset="0"/>
                <a:cs typeface="Arial" pitchFamily="34" charset="0"/>
              </a:rPr>
              <a:t/>
            </a:r>
            <a:br>
              <a:rPr lang="en-US" sz="2400" dirty="0" smtClean="0">
                <a:latin typeface="Arial" pitchFamily="34" charset="0"/>
                <a:cs typeface="Arial" pitchFamily="34" charset="0"/>
              </a:rPr>
            </a:br>
            <a:r>
              <a:rPr lang="en-US" sz="2400" dirty="0" err="1" smtClean="0">
                <a:latin typeface="Arial" pitchFamily="34" charset="0"/>
                <a:cs typeface="Arial" pitchFamily="34" charset="0"/>
              </a:rPr>
              <a:t>Autodiscovery</a:t>
            </a:r>
            <a:r>
              <a:rPr lang="en-US" sz="2400" dirty="0" smtClean="0">
                <a:latin typeface="Arial" pitchFamily="34" charset="0"/>
                <a:cs typeface="Arial" pitchFamily="34" charset="0"/>
              </a:rPr>
              <a:t> is simplifying the XML one step further, in the sense that you don't even need too add the &lt;bean&gt; tag in </a:t>
            </a:r>
            <a:r>
              <a:rPr lang="en-US" sz="2400" i="1" dirty="0" smtClean="0"/>
              <a:t> springfile.xml</a:t>
            </a:r>
            <a:r>
              <a:rPr lang="en-US" sz="2400" dirty="0" smtClean="0">
                <a:latin typeface="Arial" pitchFamily="34" charset="0"/>
                <a:cs typeface="Arial" pitchFamily="34" charset="0"/>
              </a:rPr>
              <a:t>. </a:t>
            </a:r>
          </a:p>
          <a:p>
            <a:pPr fontAlgn="t"/>
            <a:r>
              <a:rPr lang="en-US" sz="2400" dirty="0" smtClean="0">
                <a:latin typeface="Arial" pitchFamily="34" charset="0"/>
                <a:cs typeface="Arial" pitchFamily="34" charset="0"/>
              </a:rPr>
              <a:t>You just mark the specific beans with one of the following annotation and Spring will automatically wire the marked beans and their dependencies into the Spring container. The annotations are as follow: </a:t>
            </a:r>
            <a:r>
              <a:rPr lang="en-US" sz="2400" i="1" dirty="0" smtClean="0">
                <a:latin typeface="Arial" pitchFamily="34" charset="0"/>
                <a:cs typeface="Arial" pitchFamily="34" charset="0"/>
              </a:rPr>
              <a:t>@Controller</a:t>
            </a:r>
            <a:r>
              <a:rPr lang="en-US" sz="2400" dirty="0" smtClean="0">
                <a:latin typeface="Arial" pitchFamily="34" charset="0"/>
                <a:cs typeface="Arial" pitchFamily="34" charset="0"/>
              </a:rPr>
              <a:t>, </a:t>
            </a:r>
            <a:r>
              <a:rPr lang="en-US" sz="2400" i="1" dirty="0" smtClean="0">
                <a:latin typeface="Arial" pitchFamily="34" charset="0"/>
                <a:cs typeface="Arial" pitchFamily="34" charset="0"/>
              </a:rPr>
              <a:t>@</a:t>
            </a:r>
            <a:r>
              <a:rPr lang="en-US" sz="2400" i="1" dirty="0" err="1" smtClean="0">
                <a:latin typeface="Arial" pitchFamily="34" charset="0"/>
                <a:cs typeface="Arial" pitchFamily="34" charset="0"/>
              </a:rPr>
              <a:t>Service</a:t>
            </a:r>
            <a:r>
              <a:rPr lang="en-US" sz="2400" dirty="0" err="1" smtClean="0">
                <a:latin typeface="Arial" pitchFamily="34" charset="0"/>
                <a:cs typeface="Arial" pitchFamily="34" charset="0"/>
              </a:rPr>
              <a:t>,</a:t>
            </a:r>
            <a:r>
              <a:rPr lang="en-US" sz="2400" i="1" dirty="0" err="1" smtClean="0">
                <a:latin typeface="Arial" pitchFamily="34" charset="0"/>
                <a:cs typeface="Arial" pitchFamily="34" charset="0"/>
              </a:rPr>
              <a:t>@Component</a:t>
            </a:r>
            <a:r>
              <a:rPr lang="en-US" sz="2400" dirty="0" smtClean="0">
                <a:latin typeface="Arial" pitchFamily="34" charset="0"/>
                <a:cs typeface="Arial" pitchFamily="34" charset="0"/>
              </a:rPr>
              <a:t>, </a:t>
            </a:r>
            <a:r>
              <a:rPr lang="en-US" sz="2400" i="1" dirty="0" smtClean="0">
                <a:latin typeface="Arial" pitchFamily="34" charset="0"/>
                <a:cs typeface="Arial" pitchFamily="34" charset="0"/>
              </a:rPr>
              <a:t>@Repository</a:t>
            </a:r>
            <a:r>
              <a:rPr lang="en-US" sz="2400" dirty="0" smtClean="0">
                <a:latin typeface="Arial" pitchFamily="34" charset="0"/>
                <a:cs typeface="Arial" pitchFamily="34" charset="0"/>
              </a:rPr>
              <a:t>.</a:t>
            </a:r>
          </a:p>
          <a:p>
            <a:pPr fontAlgn="t"/>
            <a:r>
              <a:rPr lang="en-US" sz="2400" dirty="0" smtClean="0">
                <a:latin typeface="Arial" pitchFamily="34" charset="0"/>
                <a:cs typeface="Arial" pitchFamily="34" charset="0"/>
              </a:rPr>
              <a:t> By using &lt;</a:t>
            </a:r>
            <a:r>
              <a:rPr lang="en-US" sz="2400" dirty="0" err="1" smtClean="0">
                <a:latin typeface="Arial" pitchFamily="34" charset="0"/>
                <a:cs typeface="Arial" pitchFamily="34" charset="0"/>
              </a:rPr>
              <a:t>context:component</a:t>
            </a:r>
            <a:r>
              <a:rPr lang="en-US" sz="2400" dirty="0" smtClean="0">
                <a:latin typeface="Arial" pitchFamily="34" charset="0"/>
                <a:cs typeface="Arial" pitchFamily="34" charset="0"/>
              </a:rPr>
              <a:t>-scan&gt; and pointing the base package, Spring will auto-discover and wire the components into Spring container.</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381000" y="304800"/>
            <a:ext cx="8229600" cy="6019800"/>
          </a:xfrm>
        </p:spPr>
        <p:txBody>
          <a:bodyPr>
            <a:normAutofit/>
          </a:bodyPr>
          <a:lstStyle/>
          <a:p>
            <a:pPr fontAlgn="base"/>
            <a:r>
              <a:rPr lang="en-US" sz="4400" dirty="0" smtClean="0"/>
              <a:t/>
            </a:r>
            <a:br>
              <a:rPr lang="en-US" sz="4400" dirty="0" smtClean="0"/>
            </a:br>
            <a:endParaRPr lang="en-US" dirty="0" smtClean="0"/>
          </a:p>
        </p:txBody>
      </p:sp>
      <p:sp>
        <p:nvSpPr>
          <p:cNvPr id="4" name="Content Placeholder 3"/>
          <p:cNvSpPr>
            <a:spLocks noGrp="1"/>
          </p:cNvSpPr>
          <p:nvPr>
            <p:ph idx="1"/>
          </p:nvPr>
        </p:nvSpPr>
        <p:spPr>
          <a:xfrm>
            <a:off x="457200" y="304800"/>
            <a:ext cx="8229600" cy="5702491"/>
          </a:xfrm>
        </p:spPr>
        <p:txBody>
          <a:bodyPr>
            <a:normAutofit/>
          </a:bodyPr>
          <a:lstStyle/>
          <a:p>
            <a:pPr fontAlgn="t"/>
            <a:r>
              <a:rPr lang="en-US" sz="2400" b="1" dirty="0" smtClean="0"/>
              <a:t>Spring DAO Module:</a:t>
            </a:r>
          </a:p>
          <a:p>
            <a:r>
              <a:rPr lang="en-US" sz="2400" dirty="0" smtClean="0"/>
              <a:t>The Spring JDBC Template has the following advantages compared with standard JDBC.</a:t>
            </a:r>
          </a:p>
          <a:p>
            <a:r>
              <a:rPr lang="en-US" sz="2400" dirty="0" smtClean="0"/>
              <a:t>The Spring JDBC template allows to clean-up the resources automatically, e.g. release the database connections.</a:t>
            </a:r>
          </a:p>
          <a:p>
            <a:r>
              <a:rPr lang="en-US" sz="2400" dirty="0" smtClean="0"/>
              <a:t>The Spring JDBC template converts the standard JDBC </a:t>
            </a:r>
            <a:r>
              <a:rPr lang="en-US" sz="2400" dirty="0" err="1" smtClean="0"/>
              <a:t>SQLExceptions</a:t>
            </a:r>
            <a:r>
              <a:rPr lang="en-US" sz="2400" dirty="0" smtClean="0"/>
              <a:t> into </a:t>
            </a:r>
            <a:r>
              <a:rPr lang="en-US" sz="2400" dirty="0" err="1" smtClean="0"/>
              <a:t>RuntimeExceptions</a:t>
            </a:r>
            <a:r>
              <a:rPr lang="en-US" sz="2400" dirty="0" smtClean="0"/>
              <a:t>. This allows the programmer to react more flexible to the errors. The Spring JDBC template converts also the vendor specific error messages into better understandable error messages.</a:t>
            </a:r>
          </a:p>
          <a:p>
            <a:pPr fontAlgn="t"/>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381000" y="304800"/>
            <a:ext cx="8229600" cy="914400"/>
          </a:xfrm>
        </p:spPr>
        <p:txBody>
          <a:bodyPr>
            <a:normAutofit fontScale="90000"/>
          </a:bodyPr>
          <a:lstStyle/>
          <a:p>
            <a:pPr fontAlgn="base"/>
            <a:r>
              <a:rPr lang="en-US" sz="4400" dirty="0" smtClean="0"/>
              <a:t/>
            </a:r>
            <a:br>
              <a:rPr lang="en-US" sz="4400" dirty="0" smtClean="0"/>
            </a:br>
            <a:endParaRPr lang="en-US" dirty="0" smtClean="0"/>
          </a:p>
        </p:txBody>
      </p:sp>
      <p:sp>
        <p:nvSpPr>
          <p:cNvPr id="4" name="Content Placeholder 3"/>
          <p:cNvSpPr>
            <a:spLocks noGrp="1"/>
          </p:cNvSpPr>
          <p:nvPr>
            <p:ph idx="1"/>
          </p:nvPr>
        </p:nvSpPr>
        <p:spPr>
          <a:xfrm>
            <a:off x="457200" y="1143000"/>
            <a:ext cx="8229600" cy="4864291"/>
          </a:xfrm>
        </p:spPr>
        <p:txBody>
          <a:bodyPr>
            <a:normAutofit/>
          </a:bodyPr>
          <a:lstStyle/>
          <a:p>
            <a:r>
              <a:rPr lang="en-US" sz="2000" dirty="0" smtClean="0">
                <a:latin typeface="Arial" pitchFamily="34" charset="0"/>
                <a:cs typeface="Arial" pitchFamily="34" charset="0"/>
              </a:rPr>
              <a:t>The </a:t>
            </a:r>
            <a:r>
              <a:rPr lang="en-US" sz="2000" dirty="0" err="1" smtClean="0">
                <a:latin typeface="Arial" pitchFamily="34" charset="0"/>
                <a:cs typeface="Arial" pitchFamily="34" charset="0"/>
              </a:rPr>
              <a:t>JdbcTemplate</a:t>
            </a:r>
            <a:r>
              <a:rPr lang="en-US" sz="2000" dirty="0" smtClean="0">
                <a:latin typeface="Arial" pitchFamily="34" charset="0"/>
                <a:cs typeface="Arial" pitchFamily="34" charset="0"/>
              </a:rPr>
              <a:t> class is the central class in the JDBC </a:t>
            </a:r>
            <a:r>
              <a:rPr lang="en-US" sz="2000" b="1" dirty="0" smtClean="0">
                <a:latin typeface="Arial" pitchFamily="34" charset="0"/>
                <a:cs typeface="Arial" pitchFamily="34" charset="0"/>
              </a:rPr>
              <a:t>core package</a:t>
            </a:r>
            <a:r>
              <a:rPr lang="en-US" sz="2000" dirty="0" smtClean="0">
                <a:latin typeface="Arial" pitchFamily="34" charset="0"/>
                <a:cs typeface="Arial" pitchFamily="34" charset="0"/>
              </a:rPr>
              <a:t>. It simplifies the use of JDBC since it handles the creation and release of resources</a:t>
            </a:r>
            <a:r>
              <a:rPr lang="en-US" sz="2000" dirty="0" smtClean="0"/>
              <a:t>.</a:t>
            </a:r>
          </a:p>
          <a:p>
            <a:r>
              <a:rPr lang="en-US" sz="2000" dirty="0" smtClean="0">
                <a:latin typeface="Arial" pitchFamily="34" charset="0"/>
                <a:cs typeface="Arial" pitchFamily="34" charset="0"/>
              </a:rPr>
              <a:t>This class executes SQL queries, update statements or stored procedure calls, imitating iteration over </a:t>
            </a:r>
            <a:r>
              <a:rPr lang="en-US" sz="2000" dirty="0" err="1" smtClean="0">
                <a:latin typeface="Arial" pitchFamily="34" charset="0"/>
                <a:cs typeface="Arial" pitchFamily="34" charset="0"/>
              </a:rPr>
              <a:t>ResultSets</a:t>
            </a:r>
            <a:r>
              <a:rPr lang="en-US" sz="2000" dirty="0" smtClean="0">
                <a:latin typeface="Arial" pitchFamily="34" charset="0"/>
                <a:cs typeface="Arial" pitchFamily="34" charset="0"/>
              </a:rPr>
              <a:t> and extraction of returned parameter values.</a:t>
            </a:r>
            <a:endParaRPr lang="en-US"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381000" y="304800"/>
            <a:ext cx="8229600" cy="914400"/>
          </a:xfrm>
        </p:spPr>
        <p:txBody>
          <a:bodyPr>
            <a:normAutofit fontScale="90000"/>
          </a:bodyPr>
          <a:lstStyle/>
          <a:p>
            <a:pPr fontAlgn="base"/>
            <a:r>
              <a:rPr lang="en-US" sz="4400" dirty="0" smtClean="0"/>
              <a:t/>
            </a:r>
            <a:br>
              <a:rPr lang="en-US" sz="4400" dirty="0" smtClean="0"/>
            </a:br>
            <a:endParaRPr lang="en-US" dirty="0" smtClean="0"/>
          </a:p>
        </p:txBody>
      </p:sp>
      <p:sp>
        <p:nvSpPr>
          <p:cNvPr id="4" name="Content Placeholder 3"/>
          <p:cNvSpPr>
            <a:spLocks noGrp="1"/>
          </p:cNvSpPr>
          <p:nvPr>
            <p:ph idx="1"/>
          </p:nvPr>
        </p:nvSpPr>
        <p:spPr>
          <a:xfrm>
            <a:off x="457200" y="304800"/>
            <a:ext cx="8229600" cy="6019800"/>
          </a:xfrm>
        </p:spPr>
        <p:txBody>
          <a:bodyPr>
            <a:normAutofit fontScale="92500" lnSpcReduction="20000"/>
          </a:bodyPr>
          <a:lstStyle/>
          <a:p>
            <a:pPr fontAlgn="t"/>
            <a:r>
              <a:rPr lang="en-US" sz="2000" dirty="0" smtClean="0">
                <a:latin typeface="Arial" pitchFamily="34" charset="0"/>
                <a:cs typeface="Arial" pitchFamily="34" charset="0"/>
              </a:rPr>
              <a:t>Spring obtains a connection to the database through a </a:t>
            </a:r>
            <a:r>
              <a:rPr lang="en-US" sz="2000" dirty="0" err="1" smtClean="0">
                <a:latin typeface="Arial" pitchFamily="34" charset="0"/>
                <a:cs typeface="Arial" pitchFamily="34" charset="0"/>
              </a:rPr>
              <a:t>DataSource</a:t>
            </a:r>
            <a:r>
              <a:rPr lang="en-US" sz="2000" dirty="0" smtClean="0">
                <a:latin typeface="Arial" pitchFamily="34" charset="0"/>
                <a:cs typeface="Arial" pitchFamily="34" charset="0"/>
              </a:rPr>
              <a:t>. A </a:t>
            </a:r>
            <a:r>
              <a:rPr lang="en-US" sz="2000" b="1" dirty="0" err="1" smtClean="0">
                <a:latin typeface="Arial" pitchFamily="34" charset="0"/>
                <a:cs typeface="Arial" pitchFamily="34" charset="0"/>
              </a:rPr>
              <a:t>DataSource</a:t>
            </a:r>
            <a:r>
              <a:rPr lang="en-US" sz="2000" b="1" dirty="0" smtClean="0">
                <a:latin typeface="Arial" pitchFamily="34" charset="0"/>
                <a:cs typeface="Arial" pitchFamily="34" charset="0"/>
              </a:rPr>
              <a:t>(I)</a:t>
            </a:r>
            <a:r>
              <a:rPr lang="en-US" sz="2000" dirty="0" smtClean="0">
                <a:latin typeface="Arial" pitchFamily="34" charset="0"/>
                <a:cs typeface="Arial" pitchFamily="34" charset="0"/>
              </a:rPr>
              <a:t> is part of the JDBC specification and is a generalized connection factory.</a:t>
            </a:r>
          </a:p>
          <a:p>
            <a:pPr fontAlgn="t"/>
            <a:r>
              <a:rPr lang="en-US" sz="2000" dirty="0" smtClean="0">
                <a:latin typeface="Arial" pitchFamily="34" charset="0"/>
                <a:cs typeface="Arial" pitchFamily="34" charset="0"/>
              </a:rPr>
              <a:t> It allows a container or a framework to hide connection pooling and transaction management issues from the application code.</a:t>
            </a:r>
          </a:p>
          <a:p>
            <a:pPr fontAlgn="t"/>
            <a:r>
              <a:rPr lang="en-US" sz="2000" dirty="0" smtClean="0">
                <a:latin typeface="Arial" pitchFamily="34" charset="0"/>
                <a:cs typeface="Arial" pitchFamily="34" charset="0"/>
              </a:rPr>
              <a:t> As a developer, you need not know details about how to connect to the database; that is the responsibility of the administrator that sets up the </a:t>
            </a:r>
            <a:r>
              <a:rPr lang="en-US" sz="2000" dirty="0" err="1" smtClean="0">
                <a:latin typeface="Arial" pitchFamily="34" charset="0"/>
                <a:cs typeface="Arial" pitchFamily="34" charset="0"/>
              </a:rPr>
              <a:t>datasource.and</a:t>
            </a:r>
            <a:r>
              <a:rPr lang="en-US" sz="2000" dirty="0" smtClean="0">
                <a:latin typeface="Arial" pitchFamily="34" charset="0"/>
                <a:cs typeface="Arial" pitchFamily="34" charset="0"/>
              </a:rPr>
              <a:t> wire the components into Spring container.</a:t>
            </a:r>
          </a:p>
          <a:p>
            <a:pPr fontAlgn="t"/>
            <a:r>
              <a:rPr lang="en-US" sz="2000" dirty="0" err="1" smtClean="0">
                <a:latin typeface="Arial" pitchFamily="34" charset="0"/>
                <a:cs typeface="Arial" pitchFamily="34" charset="0"/>
              </a:rPr>
              <a:t>DataSource</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Implimentation</a:t>
            </a:r>
            <a:r>
              <a:rPr lang="en-US" sz="2000" dirty="0" smtClean="0">
                <a:latin typeface="Arial" pitchFamily="34" charset="0"/>
                <a:cs typeface="Arial" pitchFamily="34" charset="0"/>
              </a:rPr>
              <a:t> classes:</a:t>
            </a:r>
          </a:p>
          <a:p>
            <a:pPr fontAlgn="t"/>
            <a:r>
              <a:rPr lang="en-US" sz="2000" dirty="0" smtClean="0">
                <a:latin typeface="Arial" pitchFamily="34" charset="0"/>
                <a:cs typeface="Arial" pitchFamily="34" charset="0"/>
              </a:rPr>
              <a:t>1)From Spring </a:t>
            </a:r>
            <a:r>
              <a:rPr lang="en-US" sz="2000" dirty="0" smtClean="0"/>
              <a:t>.</a:t>
            </a:r>
            <a:r>
              <a:rPr lang="en-US" sz="2000" dirty="0" err="1" smtClean="0"/>
              <a:t>DriverManagerDataSource</a:t>
            </a:r>
            <a:endParaRPr lang="en-US" sz="2000" dirty="0" smtClean="0">
              <a:latin typeface="Arial" pitchFamily="34" charset="0"/>
              <a:cs typeface="Arial" pitchFamily="34" charset="0"/>
            </a:endParaRPr>
          </a:p>
          <a:p>
            <a:pPr fontAlgn="base"/>
            <a:r>
              <a:rPr lang="en-US" sz="2000" dirty="0" smtClean="0"/>
              <a:t>   </a:t>
            </a:r>
          </a:p>
          <a:p>
            <a:pPr fontAlgn="base"/>
            <a:r>
              <a:rPr lang="en-US" sz="2000" dirty="0" smtClean="0"/>
              <a:t>    &lt;bean id="</a:t>
            </a:r>
            <a:r>
              <a:rPr lang="en-US" sz="2000" dirty="0" err="1" smtClean="0"/>
              <a:t>dataSource</a:t>
            </a:r>
            <a:r>
              <a:rPr lang="en-US" sz="2000" dirty="0" smtClean="0"/>
              <a:t>" class="</a:t>
            </a:r>
            <a:r>
              <a:rPr lang="en-US" sz="2000" dirty="0" err="1" smtClean="0"/>
              <a:t>org.springframework.jdbc.datasource.DriverManagerDataSource</a:t>
            </a:r>
            <a:r>
              <a:rPr lang="en-US" sz="2000" dirty="0" smtClean="0"/>
              <a:t>"&gt;</a:t>
            </a:r>
          </a:p>
          <a:p>
            <a:pPr fontAlgn="base"/>
            <a:r>
              <a:rPr lang="en-US" sz="2000" dirty="0" smtClean="0"/>
              <a:t> </a:t>
            </a:r>
          </a:p>
          <a:p>
            <a:pPr fontAlgn="base"/>
            <a:r>
              <a:rPr lang="en-US" sz="2000" dirty="0" smtClean="0"/>
              <a:t>        &lt;property name="</a:t>
            </a:r>
            <a:r>
              <a:rPr lang="en-US" sz="2000" dirty="0" err="1" smtClean="0"/>
              <a:t>driverClassName</a:t>
            </a:r>
            <a:r>
              <a:rPr lang="en-US" sz="2000" dirty="0" smtClean="0"/>
              <a:t>" value="</a:t>
            </a:r>
            <a:r>
              <a:rPr lang="en-US" sz="2000" dirty="0" err="1" smtClean="0"/>
              <a:t>com.mysql.jdbc.Driver</a:t>
            </a:r>
            <a:r>
              <a:rPr lang="en-US" sz="2000" dirty="0" smtClean="0"/>
              <a:t>" /&gt;</a:t>
            </a:r>
          </a:p>
          <a:p>
            <a:pPr fontAlgn="base"/>
            <a:r>
              <a:rPr lang="en-US" sz="2000" dirty="0" smtClean="0"/>
              <a:t>        &lt;property name="</a:t>
            </a:r>
            <a:r>
              <a:rPr lang="en-US" sz="2000" dirty="0" err="1" smtClean="0"/>
              <a:t>url</a:t>
            </a:r>
            <a:r>
              <a:rPr lang="en-US" sz="2000" dirty="0" smtClean="0"/>
              <a:t>" value="</a:t>
            </a:r>
            <a:r>
              <a:rPr lang="en-US" sz="2000" dirty="0" err="1" smtClean="0"/>
              <a:t>jdbc:mysql</a:t>
            </a:r>
            <a:r>
              <a:rPr lang="en-US" sz="2000" dirty="0" smtClean="0"/>
              <a:t>://localhost:3306/</a:t>
            </a:r>
            <a:r>
              <a:rPr lang="en-US" sz="2000" dirty="0" err="1" smtClean="0"/>
              <a:t>TestDB</a:t>
            </a:r>
            <a:r>
              <a:rPr lang="en-US" sz="2000" dirty="0" smtClean="0"/>
              <a:t>" /&gt;</a:t>
            </a:r>
          </a:p>
          <a:p>
            <a:pPr fontAlgn="base"/>
            <a:r>
              <a:rPr lang="en-US" sz="2000" dirty="0" smtClean="0"/>
              <a:t>        &lt;property name="username" value="</a:t>
            </a:r>
            <a:r>
              <a:rPr lang="en-US" sz="2000" dirty="0" err="1" smtClean="0"/>
              <a:t>pankaj</a:t>
            </a:r>
            <a:r>
              <a:rPr lang="en-US" sz="2000" dirty="0" smtClean="0"/>
              <a:t>" /&gt;</a:t>
            </a:r>
          </a:p>
          <a:p>
            <a:pPr fontAlgn="base"/>
            <a:r>
              <a:rPr lang="en-US" sz="2000" dirty="0" smtClean="0"/>
              <a:t>        &lt;property name="password" value="pankaj123" /&gt;</a:t>
            </a:r>
          </a:p>
          <a:p>
            <a:pPr fontAlgn="base"/>
            <a:r>
              <a:rPr lang="en-US" sz="2000" dirty="0" smtClean="0"/>
              <a:t>    &lt;/bean&gt;</a:t>
            </a:r>
          </a:p>
          <a:p>
            <a:pPr fontAlgn="t"/>
            <a:endParaRPr lang="en-US"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381000" y="304800"/>
            <a:ext cx="8229600" cy="914400"/>
          </a:xfrm>
        </p:spPr>
        <p:txBody>
          <a:bodyPr>
            <a:normAutofit fontScale="90000"/>
          </a:bodyPr>
          <a:lstStyle/>
          <a:p>
            <a:pPr fontAlgn="base"/>
            <a:r>
              <a:rPr lang="en-US" sz="4400" dirty="0" smtClean="0"/>
              <a:t/>
            </a:r>
            <a:br>
              <a:rPr lang="en-US" sz="4400" dirty="0" smtClean="0"/>
            </a:br>
            <a:endParaRPr lang="en-US" dirty="0" smtClean="0"/>
          </a:p>
        </p:txBody>
      </p:sp>
      <p:sp>
        <p:nvSpPr>
          <p:cNvPr id="4" name="Content Placeholder 3"/>
          <p:cNvSpPr>
            <a:spLocks noGrp="1"/>
          </p:cNvSpPr>
          <p:nvPr>
            <p:ph idx="1"/>
          </p:nvPr>
        </p:nvSpPr>
        <p:spPr>
          <a:xfrm>
            <a:off x="457200" y="1143000"/>
            <a:ext cx="8229600" cy="4864291"/>
          </a:xfrm>
        </p:spPr>
        <p:txBody>
          <a:bodyPr>
            <a:normAutofit fontScale="92500" lnSpcReduction="10000"/>
          </a:bodyPr>
          <a:lstStyle/>
          <a:p>
            <a:r>
              <a:rPr lang="en-US" sz="1800" dirty="0" smtClean="0">
                <a:latin typeface="Arial" pitchFamily="34" charset="0"/>
                <a:cs typeface="Arial" pitchFamily="34" charset="0"/>
              </a:rPr>
              <a:t>From </a:t>
            </a:r>
            <a:r>
              <a:rPr lang="en-US" sz="1800" dirty="0" err="1" smtClean="0">
                <a:latin typeface="Arial" pitchFamily="34" charset="0"/>
                <a:cs typeface="Arial" pitchFamily="34" charset="0"/>
              </a:rPr>
              <a:t>Tomcat</a:t>
            </a:r>
            <a:r>
              <a:rPr lang="en-US" sz="1800" b="1" dirty="0" err="1" smtClean="0">
                <a:latin typeface="Arial" pitchFamily="34" charset="0"/>
                <a:cs typeface="Arial" pitchFamily="34" charset="0"/>
              </a:rPr>
              <a:t>:</a:t>
            </a:r>
            <a:r>
              <a:rPr lang="en-US" sz="1800" b="1" dirty="0" err="1" smtClean="0"/>
              <a:t>DBCP</a:t>
            </a:r>
            <a:r>
              <a:rPr lang="en-US" sz="1800" b="1" dirty="0" smtClean="0"/>
              <a:t> </a:t>
            </a:r>
            <a:endParaRPr lang="en-US" sz="1800" dirty="0" smtClean="0">
              <a:latin typeface="Arial" pitchFamily="34" charset="0"/>
              <a:cs typeface="Arial" pitchFamily="34" charset="0"/>
            </a:endParaRPr>
          </a:p>
          <a:p>
            <a:r>
              <a:rPr lang="en-US" sz="1800" dirty="0" smtClean="0">
                <a:latin typeface="Arial" pitchFamily="34" charset="0"/>
                <a:cs typeface="Arial" pitchFamily="34" charset="0"/>
              </a:rPr>
              <a:t>&lt;bean id=</a:t>
            </a:r>
            <a:r>
              <a:rPr lang="en-US" sz="1800" i="1" dirty="0" smtClean="0">
                <a:latin typeface="Arial" pitchFamily="34" charset="0"/>
                <a:cs typeface="Arial" pitchFamily="34" charset="0"/>
              </a:rPr>
              <a:t>"</a:t>
            </a:r>
            <a:r>
              <a:rPr lang="en-US" sz="1800" i="1" dirty="0" err="1" smtClean="0">
                <a:latin typeface="Arial" pitchFamily="34" charset="0"/>
                <a:cs typeface="Arial" pitchFamily="34" charset="0"/>
              </a:rPr>
              <a:t>dataSource</a:t>
            </a:r>
            <a:r>
              <a:rPr lang="en-US" sz="1800" i="1" dirty="0" smtClean="0">
                <a:latin typeface="Arial" pitchFamily="34" charset="0"/>
                <a:cs typeface="Arial" pitchFamily="34" charset="0"/>
              </a:rPr>
              <a:t>" class="</a:t>
            </a:r>
            <a:r>
              <a:rPr lang="en-US" sz="1800" i="1" dirty="0" err="1" smtClean="0">
                <a:latin typeface="Arial" pitchFamily="34" charset="0"/>
                <a:cs typeface="Arial" pitchFamily="34" charset="0"/>
              </a:rPr>
              <a:t>org.apache.commons.dbcp.BasicDataSource</a:t>
            </a:r>
            <a:r>
              <a:rPr lang="en-US" sz="1800" i="1" dirty="0" smtClean="0">
                <a:latin typeface="Arial" pitchFamily="34" charset="0"/>
                <a:cs typeface="Arial" pitchFamily="34" charset="0"/>
              </a:rPr>
              <a:t>""&gt;</a:t>
            </a:r>
          </a:p>
          <a:p>
            <a:r>
              <a:rPr lang="en-US" sz="1800" dirty="0" smtClean="0">
                <a:latin typeface="Arial" pitchFamily="34" charset="0"/>
                <a:cs typeface="Arial" pitchFamily="34" charset="0"/>
              </a:rPr>
              <a:t>&lt;property name=</a:t>
            </a:r>
            <a:r>
              <a:rPr lang="en-US" sz="1800" i="1" dirty="0" smtClean="0">
                <a:latin typeface="Arial" pitchFamily="34" charset="0"/>
                <a:cs typeface="Arial" pitchFamily="34" charset="0"/>
              </a:rPr>
              <a:t>"</a:t>
            </a:r>
            <a:r>
              <a:rPr lang="en-US" sz="1800" i="1" dirty="0" err="1" smtClean="0">
                <a:latin typeface="Arial" pitchFamily="34" charset="0"/>
                <a:cs typeface="Arial" pitchFamily="34" charset="0"/>
              </a:rPr>
              <a:t>driverClassName</a:t>
            </a:r>
            <a:r>
              <a:rPr lang="en-US" sz="1800" i="1" dirty="0" smtClean="0">
                <a:latin typeface="Arial" pitchFamily="34" charset="0"/>
                <a:cs typeface="Arial" pitchFamily="34" charset="0"/>
              </a:rPr>
              <a:t>" value="</a:t>
            </a:r>
            <a:r>
              <a:rPr lang="en-US" sz="1800" i="1" dirty="0" err="1" smtClean="0">
                <a:latin typeface="Arial" pitchFamily="34" charset="0"/>
                <a:cs typeface="Arial" pitchFamily="34" charset="0"/>
              </a:rPr>
              <a:t>com.mysql.jdbc.Driver</a:t>
            </a:r>
            <a:r>
              <a:rPr lang="en-US" sz="1800" i="1" dirty="0" smtClean="0">
                <a:latin typeface="Arial" pitchFamily="34" charset="0"/>
                <a:cs typeface="Arial" pitchFamily="34" charset="0"/>
              </a:rPr>
              <a:t>" /&gt;</a:t>
            </a:r>
          </a:p>
          <a:p>
            <a:r>
              <a:rPr lang="en-US" sz="1800" dirty="0" smtClean="0">
                <a:latin typeface="Arial" pitchFamily="34" charset="0"/>
                <a:cs typeface="Arial" pitchFamily="34" charset="0"/>
              </a:rPr>
              <a:t>&lt;property name=</a:t>
            </a:r>
            <a:r>
              <a:rPr lang="en-US" sz="1800" i="1" dirty="0" smtClean="0">
                <a:latin typeface="Arial" pitchFamily="34" charset="0"/>
                <a:cs typeface="Arial" pitchFamily="34" charset="0"/>
              </a:rPr>
              <a:t>"</a:t>
            </a:r>
            <a:r>
              <a:rPr lang="en-US" sz="1800" i="1" dirty="0" err="1" smtClean="0">
                <a:latin typeface="Arial" pitchFamily="34" charset="0"/>
                <a:cs typeface="Arial" pitchFamily="34" charset="0"/>
              </a:rPr>
              <a:t>url</a:t>
            </a:r>
            <a:r>
              <a:rPr lang="en-US" sz="1800" i="1" dirty="0" smtClean="0">
                <a:latin typeface="Arial" pitchFamily="34" charset="0"/>
                <a:cs typeface="Arial" pitchFamily="34" charset="0"/>
              </a:rPr>
              <a:t>" value="</a:t>
            </a:r>
            <a:r>
              <a:rPr lang="en-US" sz="1800" i="1" dirty="0" err="1" smtClean="0">
                <a:latin typeface="Arial" pitchFamily="34" charset="0"/>
                <a:cs typeface="Arial" pitchFamily="34" charset="0"/>
              </a:rPr>
              <a:t>jdbc:mysql</a:t>
            </a:r>
            <a:r>
              <a:rPr lang="en-US" sz="1800" i="1" dirty="0" smtClean="0">
                <a:latin typeface="Arial" pitchFamily="34" charset="0"/>
                <a:cs typeface="Arial" pitchFamily="34" charset="0"/>
              </a:rPr>
              <a:t>://127.0.250.1:3306/</a:t>
            </a:r>
            <a:r>
              <a:rPr lang="en-US" sz="1800" i="1" dirty="0" err="1" smtClean="0">
                <a:latin typeface="Arial" pitchFamily="34" charset="0"/>
                <a:cs typeface="Arial" pitchFamily="34" charset="0"/>
              </a:rPr>
              <a:t>omg</a:t>
            </a:r>
            <a:r>
              <a:rPr lang="en-US" sz="1800" i="1" dirty="0" smtClean="0">
                <a:latin typeface="Arial" pitchFamily="34" charset="0"/>
                <a:cs typeface="Arial" pitchFamily="34" charset="0"/>
              </a:rPr>
              <a:t>" /&gt;</a:t>
            </a:r>
          </a:p>
          <a:p>
            <a:r>
              <a:rPr lang="en-US" sz="1800" dirty="0" smtClean="0">
                <a:latin typeface="Arial" pitchFamily="34" charset="0"/>
                <a:cs typeface="Arial" pitchFamily="34" charset="0"/>
              </a:rPr>
              <a:t>&lt;property name=</a:t>
            </a:r>
            <a:r>
              <a:rPr lang="en-US" sz="1800" i="1" dirty="0" smtClean="0">
                <a:latin typeface="Arial" pitchFamily="34" charset="0"/>
                <a:cs typeface="Arial" pitchFamily="34" charset="0"/>
              </a:rPr>
              <a:t>"username" value="adminFu9C5ne" /&gt;</a:t>
            </a:r>
          </a:p>
          <a:p>
            <a:r>
              <a:rPr lang="en-US" sz="1800" dirty="0" smtClean="0">
                <a:latin typeface="Arial" pitchFamily="34" charset="0"/>
                <a:cs typeface="Arial" pitchFamily="34" charset="0"/>
              </a:rPr>
              <a:t>&lt;property name=</a:t>
            </a:r>
            <a:r>
              <a:rPr lang="en-US" sz="1800" i="1" dirty="0" smtClean="0">
                <a:latin typeface="Arial" pitchFamily="34" charset="0"/>
                <a:cs typeface="Arial" pitchFamily="34" charset="0"/>
              </a:rPr>
              <a:t>"password" value="</a:t>
            </a:r>
            <a:r>
              <a:rPr lang="en-US" sz="1800" i="1" dirty="0" err="1" smtClean="0">
                <a:latin typeface="Arial" pitchFamily="34" charset="0"/>
                <a:cs typeface="Arial" pitchFamily="34" charset="0"/>
              </a:rPr>
              <a:t>cQwukjVQExGI</a:t>
            </a:r>
            <a:r>
              <a:rPr lang="en-US" sz="1800" i="1" dirty="0" smtClean="0">
                <a:latin typeface="Arial" pitchFamily="34" charset="0"/>
                <a:cs typeface="Arial" pitchFamily="34" charset="0"/>
              </a:rPr>
              <a:t>" /&gt;</a:t>
            </a:r>
          </a:p>
          <a:p>
            <a:r>
              <a:rPr lang="en-US" sz="1800" dirty="0" smtClean="0">
                <a:latin typeface="Arial" pitchFamily="34" charset="0"/>
                <a:cs typeface="Arial" pitchFamily="34" charset="0"/>
              </a:rPr>
              <a:t>&lt;/bean&gt;.</a:t>
            </a:r>
          </a:p>
          <a:p>
            <a:r>
              <a:rPr lang="en-US" sz="1800" dirty="0" smtClean="0">
                <a:latin typeface="Arial" pitchFamily="34" charset="0"/>
                <a:cs typeface="Arial" pitchFamily="34" charset="0"/>
              </a:rPr>
              <a:t>From </a:t>
            </a:r>
            <a:r>
              <a:rPr lang="en-US" sz="1800" b="1" dirty="0" smtClean="0"/>
              <a:t>C3P0 configuration:</a:t>
            </a:r>
          </a:p>
          <a:p>
            <a:r>
              <a:rPr lang="en-US" sz="1800" dirty="0" smtClean="0">
                <a:latin typeface="Arial" pitchFamily="34" charset="0"/>
                <a:cs typeface="Arial" pitchFamily="34" charset="0"/>
              </a:rPr>
              <a:t>&lt;bean id=</a:t>
            </a:r>
            <a:r>
              <a:rPr lang="en-US" sz="1800" i="1" dirty="0" smtClean="0">
                <a:latin typeface="Arial" pitchFamily="34" charset="0"/>
                <a:cs typeface="Arial" pitchFamily="34" charset="0"/>
              </a:rPr>
              <a:t>"</a:t>
            </a:r>
            <a:r>
              <a:rPr lang="en-US" sz="1800" i="1" dirty="0" err="1" smtClean="0">
                <a:latin typeface="Arial" pitchFamily="34" charset="0"/>
                <a:cs typeface="Arial" pitchFamily="34" charset="0"/>
              </a:rPr>
              <a:t>dataSource</a:t>
            </a:r>
            <a:r>
              <a:rPr lang="en-US" sz="1800" i="1" dirty="0" smtClean="0">
                <a:latin typeface="Arial" pitchFamily="34" charset="0"/>
                <a:cs typeface="Arial" pitchFamily="34" charset="0"/>
              </a:rPr>
              <a:t>" class="com.mchange.v2.c3p0.ComboPooledDataSource"</a:t>
            </a:r>
          </a:p>
          <a:p>
            <a:r>
              <a:rPr lang="en-US" sz="1800" dirty="0" smtClean="0">
                <a:latin typeface="Arial" pitchFamily="34" charset="0"/>
                <a:cs typeface="Arial" pitchFamily="34" charset="0"/>
              </a:rPr>
              <a:t>destroy-method=</a:t>
            </a:r>
            <a:r>
              <a:rPr lang="en-US" sz="1800" i="1" dirty="0" smtClean="0">
                <a:latin typeface="Arial" pitchFamily="34" charset="0"/>
                <a:cs typeface="Arial" pitchFamily="34" charset="0"/>
              </a:rPr>
              <a:t>"close" scope="prototype"&gt;</a:t>
            </a:r>
          </a:p>
          <a:p>
            <a:r>
              <a:rPr lang="en-US" sz="1800" dirty="0" smtClean="0">
                <a:latin typeface="Arial" pitchFamily="34" charset="0"/>
                <a:cs typeface="Arial" pitchFamily="34" charset="0"/>
              </a:rPr>
              <a:t>&lt;property name=</a:t>
            </a:r>
            <a:r>
              <a:rPr lang="en-US" sz="1800" i="1" dirty="0" smtClean="0">
                <a:latin typeface="Arial" pitchFamily="34" charset="0"/>
                <a:cs typeface="Arial" pitchFamily="34" charset="0"/>
              </a:rPr>
              <a:t>"</a:t>
            </a:r>
            <a:r>
              <a:rPr lang="en-US" sz="1800" i="1" dirty="0" err="1" smtClean="0">
                <a:latin typeface="Arial" pitchFamily="34" charset="0"/>
                <a:cs typeface="Arial" pitchFamily="34" charset="0"/>
              </a:rPr>
              <a:t>driverClass</a:t>
            </a:r>
            <a:r>
              <a:rPr lang="en-US" sz="1800" i="1" dirty="0" smtClean="0">
                <a:latin typeface="Arial" pitchFamily="34" charset="0"/>
                <a:cs typeface="Arial" pitchFamily="34" charset="0"/>
              </a:rPr>
              <a:t>" value="</a:t>
            </a:r>
            <a:r>
              <a:rPr lang="en-US" sz="1800" i="1" dirty="0" err="1" smtClean="0">
                <a:latin typeface="Arial" pitchFamily="34" charset="0"/>
                <a:cs typeface="Arial" pitchFamily="34" charset="0"/>
              </a:rPr>
              <a:t>org.postgresql.Driver</a:t>
            </a:r>
            <a:r>
              <a:rPr lang="en-US" sz="1800" i="1" dirty="0" smtClean="0">
                <a:latin typeface="Arial" pitchFamily="34" charset="0"/>
                <a:cs typeface="Arial" pitchFamily="34" charset="0"/>
              </a:rPr>
              <a:t>" /&gt;</a:t>
            </a:r>
          </a:p>
          <a:p>
            <a:r>
              <a:rPr lang="en-US" sz="1800" dirty="0" smtClean="0">
                <a:latin typeface="Arial" pitchFamily="34" charset="0"/>
                <a:cs typeface="Arial" pitchFamily="34" charset="0"/>
              </a:rPr>
              <a:t>&lt;property name=</a:t>
            </a:r>
            <a:r>
              <a:rPr lang="en-US" sz="1800" i="1" dirty="0" smtClean="0">
                <a:latin typeface="Arial" pitchFamily="34" charset="0"/>
                <a:cs typeface="Arial" pitchFamily="34" charset="0"/>
              </a:rPr>
              <a:t>"</a:t>
            </a:r>
            <a:r>
              <a:rPr lang="en-US" sz="1800" i="1" dirty="0" err="1" smtClean="0">
                <a:latin typeface="Arial" pitchFamily="34" charset="0"/>
                <a:cs typeface="Arial" pitchFamily="34" charset="0"/>
              </a:rPr>
              <a:t>url</a:t>
            </a:r>
            <a:r>
              <a:rPr lang="en-US" sz="1800" i="1" dirty="0" smtClean="0">
                <a:latin typeface="Arial" pitchFamily="34" charset="0"/>
                <a:cs typeface="Arial" pitchFamily="34" charset="0"/>
              </a:rPr>
              <a:t>" value="</a:t>
            </a:r>
            <a:r>
              <a:rPr lang="en-US" sz="1800" i="1" dirty="0" err="1" smtClean="0">
                <a:latin typeface="Arial" pitchFamily="34" charset="0"/>
                <a:cs typeface="Arial" pitchFamily="34" charset="0"/>
              </a:rPr>
              <a:t>jdbc:mysql</a:t>
            </a:r>
            <a:r>
              <a:rPr lang="en-US" sz="1800" i="1" dirty="0" smtClean="0">
                <a:latin typeface="Arial" pitchFamily="34" charset="0"/>
                <a:cs typeface="Arial" pitchFamily="34" charset="0"/>
              </a:rPr>
              <a:t>://127.0.250.1:3306/</a:t>
            </a:r>
            <a:r>
              <a:rPr lang="en-US" sz="1800" i="1" dirty="0" err="1" smtClean="0">
                <a:latin typeface="Arial" pitchFamily="34" charset="0"/>
                <a:cs typeface="Arial" pitchFamily="34" charset="0"/>
              </a:rPr>
              <a:t>omg</a:t>
            </a:r>
            <a:r>
              <a:rPr lang="en-US" sz="1800" i="1" dirty="0" smtClean="0">
                <a:latin typeface="Arial" pitchFamily="34" charset="0"/>
                <a:cs typeface="Arial" pitchFamily="34" charset="0"/>
              </a:rPr>
              <a:t>" /&gt;</a:t>
            </a:r>
          </a:p>
          <a:p>
            <a:r>
              <a:rPr lang="en-US" sz="1800" dirty="0" smtClean="0">
                <a:latin typeface="Arial" pitchFamily="34" charset="0"/>
                <a:cs typeface="Arial" pitchFamily="34" charset="0"/>
              </a:rPr>
              <a:t>&lt;property name=</a:t>
            </a:r>
            <a:r>
              <a:rPr lang="en-US" sz="1800" i="1" dirty="0" smtClean="0">
                <a:latin typeface="Arial" pitchFamily="34" charset="0"/>
                <a:cs typeface="Arial" pitchFamily="34" charset="0"/>
              </a:rPr>
              <a:t>"username" value="adminFu9C5ne" /&gt;</a:t>
            </a:r>
          </a:p>
          <a:p>
            <a:r>
              <a:rPr lang="en-US" sz="1800" dirty="0" smtClean="0">
                <a:latin typeface="Arial" pitchFamily="34" charset="0"/>
                <a:cs typeface="Arial" pitchFamily="34" charset="0"/>
              </a:rPr>
              <a:t>&lt;property name=</a:t>
            </a:r>
            <a:r>
              <a:rPr lang="en-US" sz="1800" i="1" dirty="0" smtClean="0">
                <a:latin typeface="Arial" pitchFamily="34" charset="0"/>
                <a:cs typeface="Arial" pitchFamily="34" charset="0"/>
              </a:rPr>
              <a:t>"password" value="</a:t>
            </a:r>
            <a:r>
              <a:rPr lang="en-US" sz="1800" i="1" dirty="0" err="1" smtClean="0">
                <a:latin typeface="Arial" pitchFamily="34" charset="0"/>
                <a:cs typeface="Arial" pitchFamily="34" charset="0"/>
              </a:rPr>
              <a:t>cQwukjVQExGI</a:t>
            </a:r>
            <a:r>
              <a:rPr lang="en-US" sz="1800" i="1" dirty="0" smtClean="0">
                <a:latin typeface="Arial" pitchFamily="34" charset="0"/>
                <a:cs typeface="Arial" pitchFamily="34" charset="0"/>
              </a:rPr>
              <a:t>" /&gt;</a:t>
            </a:r>
          </a:p>
          <a:p>
            <a:endParaRPr lang="en-US" sz="1800" i="1" dirty="0" smtClean="0">
              <a:latin typeface="Arial" pitchFamily="34" charset="0"/>
              <a:cs typeface="Arial" pitchFamily="34" charset="0"/>
            </a:endParaRPr>
          </a:p>
          <a:p>
            <a:r>
              <a:rPr lang="en-US" sz="1800" dirty="0" smtClean="0">
                <a:latin typeface="Arial" pitchFamily="34" charset="0"/>
                <a:cs typeface="Arial" pitchFamily="34" charset="0"/>
              </a:rPr>
              <a:t>&lt;/bean&gt;</a:t>
            </a:r>
            <a:endParaRPr lang="en-US" sz="18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Spring </a:t>
            </a:r>
            <a:r>
              <a:rPr lang="en-US" dirty="0"/>
              <a:t>MVC</a:t>
            </a:r>
          </a:p>
        </p:txBody>
      </p:sp>
      <p:sp>
        <p:nvSpPr>
          <p:cNvPr id="3" name="Content Placeholder 2"/>
          <p:cNvSpPr>
            <a:spLocks noGrp="1"/>
          </p:cNvSpPr>
          <p:nvPr>
            <p:ph idx="1"/>
          </p:nvPr>
        </p:nvSpPr>
        <p:spPr>
          <a:xfrm>
            <a:off x="457200" y="990600"/>
            <a:ext cx="8229600" cy="5867400"/>
          </a:xfrm>
        </p:spPr>
        <p:txBody>
          <a:bodyPr>
            <a:noAutofit/>
          </a:bodyPr>
          <a:lstStyle/>
          <a:p>
            <a:r>
              <a:rPr lang="en-US" sz="2000" dirty="0"/>
              <a:t>The Spring web MVC framework provides model-view-controller architecture and ready components that can be used to develop flexible and loosely coupled web applications. </a:t>
            </a:r>
            <a:endParaRPr lang="en-US" sz="2000" dirty="0" smtClean="0"/>
          </a:p>
          <a:p>
            <a:endParaRPr lang="en-US" sz="2000" dirty="0"/>
          </a:p>
          <a:p>
            <a:r>
              <a:rPr lang="en-US" sz="2000" dirty="0" smtClean="0"/>
              <a:t>1.The </a:t>
            </a:r>
            <a:r>
              <a:rPr lang="en-US" sz="2000" b="1" dirty="0"/>
              <a:t>Model</a:t>
            </a:r>
            <a:r>
              <a:rPr lang="en-US" sz="2000" dirty="0"/>
              <a:t> encapsulates the application data and in general they will consist of POJO.</a:t>
            </a:r>
          </a:p>
          <a:p>
            <a:r>
              <a:rPr lang="en-US" sz="2000" dirty="0" smtClean="0"/>
              <a:t>2.The </a:t>
            </a:r>
            <a:r>
              <a:rPr lang="en-US" sz="2000" b="1" dirty="0"/>
              <a:t>View</a:t>
            </a:r>
            <a:r>
              <a:rPr lang="en-US" sz="2000" dirty="0"/>
              <a:t> is responsible for rendering the model data and in general it generates HTML output that the client's browser can interpret</a:t>
            </a:r>
            <a:r>
              <a:rPr lang="en-US" sz="2000" dirty="0" smtClean="0"/>
              <a:t>.</a:t>
            </a:r>
            <a:r>
              <a:rPr lang="en-US" sz="2000" dirty="0"/>
              <a:t> </a:t>
            </a:r>
            <a:endParaRPr lang="en-US" sz="2000" dirty="0" smtClean="0"/>
          </a:p>
          <a:p>
            <a:r>
              <a:rPr lang="en-US" sz="2000" dirty="0" smtClean="0"/>
              <a:t>spring </a:t>
            </a:r>
            <a:r>
              <a:rPr lang="en-US" sz="2000" dirty="0"/>
              <a:t>also supports other view technologies such as Apache Velocity, </a:t>
            </a:r>
            <a:r>
              <a:rPr lang="en-US" sz="2000" dirty="0" err="1"/>
              <a:t>Thymeleaf</a:t>
            </a:r>
            <a:r>
              <a:rPr lang="en-US" sz="2000" dirty="0"/>
              <a:t> and </a:t>
            </a:r>
            <a:r>
              <a:rPr lang="en-US" sz="2000" dirty="0" err="1"/>
              <a:t>FreeMarker</a:t>
            </a:r>
            <a:r>
              <a:rPr lang="en-US" sz="2000" dirty="0"/>
              <a:t>.</a:t>
            </a:r>
          </a:p>
          <a:p>
            <a:r>
              <a:rPr lang="en-US" sz="2000" dirty="0" smtClean="0"/>
              <a:t>3.The </a:t>
            </a:r>
            <a:r>
              <a:rPr lang="en-US" sz="2000" b="1" dirty="0"/>
              <a:t>Controller</a:t>
            </a:r>
            <a:r>
              <a:rPr lang="en-US" sz="2000" dirty="0"/>
              <a:t> is responsible for processing user requests and building appropriate model and passes it to the view for </a:t>
            </a:r>
            <a:r>
              <a:rPr lang="en-US" sz="2000" dirty="0" smtClean="0"/>
              <a:t>rendering.</a:t>
            </a:r>
            <a:r>
              <a:rPr lang="en-US" sz="2000" dirty="0"/>
              <a:t> the @Controller annotation is used to mark the class as the controller.</a:t>
            </a:r>
          </a:p>
        </p:txBody>
      </p:sp>
    </p:spTree>
    <p:extLst>
      <p:ext uri="{BB962C8B-B14F-4D97-AF65-F5344CB8AC3E}">
        <p14:creationId xmlns:p14="http://schemas.microsoft.com/office/powerpoint/2010/main" val="249195353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Spring </a:t>
            </a:r>
            <a:r>
              <a:rPr lang="en-US" dirty="0"/>
              <a:t>MVC</a:t>
            </a:r>
          </a:p>
        </p:txBody>
      </p:sp>
      <p:sp>
        <p:nvSpPr>
          <p:cNvPr id="3" name="Content Placeholder 2"/>
          <p:cNvSpPr>
            <a:spLocks noGrp="1"/>
          </p:cNvSpPr>
          <p:nvPr>
            <p:ph idx="1"/>
          </p:nvPr>
        </p:nvSpPr>
        <p:spPr>
          <a:xfrm>
            <a:off x="457200" y="990600"/>
            <a:ext cx="8229600" cy="5867400"/>
          </a:xfrm>
        </p:spPr>
        <p:txBody>
          <a:bodyPr>
            <a:noAutofit/>
          </a:bodyPr>
          <a:lstStyle/>
          <a:p>
            <a:r>
              <a:rPr lang="en-US" sz="2000" b="1" dirty="0"/>
              <a:t>Front Controller</a:t>
            </a:r>
            <a:r>
              <a:rPr lang="en-US" sz="2000" dirty="0"/>
              <a:t> - In Spring Web MVC, the </a:t>
            </a:r>
            <a:r>
              <a:rPr lang="en-US" sz="2000" dirty="0" err="1"/>
              <a:t>DispatcherServlet</a:t>
            </a:r>
            <a:r>
              <a:rPr lang="en-US" sz="2000" dirty="0"/>
              <a:t> class works as the front controller. It is responsible to manage the flow of the Spring MVC application.</a:t>
            </a:r>
          </a:p>
        </p:txBody>
      </p:sp>
    </p:spTree>
    <p:extLst>
      <p:ext uri="{BB962C8B-B14F-4D97-AF65-F5344CB8AC3E}">
        <p14:creationId xmlns:p14="http://schemas.microsoft.com/office/powerpoint/2010/main" val="1703031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idx="1"/>
          </p:nvPr>
        </p:nvSpPr>
        <p:spPr/>
        <p:txBody>
          <a:bodyPr>
            <a:normAutofit fontScale="85000" lnSpcReduction="20000"/>
          </a:bodyPr>
          <a:lstStyle/>
          <a:p>
            <a:pPr fontAlgn="base">
              <a:buNone/>
            </a:pPr>
            <a:r>
              <a:rPr lang="en-US" dirty="0" smtClean="0"/>
              <a:t>  The WEB module consists of Web, Web-</a:t>
            </a:r>
            <a:r>
              <a:rPr lang="en-US" dirty="0" err="1" smtClean="0"/>
              <a:t>servlet</a:t>
            </a:r>
            <a:r>
              <a:rPr lang="en-US" dirty="0" smtClean="0"/>
              <a:t>, Web-</a:t>
            </a:r>
            <a:r>
              <a:rPr lang="en-US" dirty="0" err="1" smtClean="0"/>
              <a:t>porlet</a:t>
            </a:r>
            <a:r>
              <a:rPr lang="en-US" dirty="0" smtClean="0"/>
              <a:t>, Web-struts as sub-modules.</a:t>
            </a:r>
          </a:p>
          <a:p>
            <a:pPr fontAlgn="base"/>
            <a:r>
              <a:rPr lang="en-US" b="1" dirty="0" smtClean="0"/>
              <a:t>Web</a:t>
            </a:r>
            <a:r>
              <a:rPr lang="en-US" dirty="0" smtClean="0"/>
              <a:t> provides the basic web-oriented integration features such as multi part file upload functionality , a web-oriented application context and the initialization of the </a:t>
            </a:r>
            <a:r>
              <a:rPr lang="en-US" dirty="0" err="1" smtClean="0"/>
              <a:t>IoC</a:t>
            </a:r>
            <a:r>
              <a:rPr lang="en-US" dirty="0" smtClean="0"/>
              <a:t> using </a:t>
            </a:r>
            <a:r>
              <a:rPr lang="en-US" dirty="0" err="1" smtClean="0"/>
              <a:t>servlet</a:t>
            </a:r>
            <a:r>
              <a:rPr lang="en-US" dirty="0" smtClean="0"/>
              <a:t> listeners and.</a:t>
            </a:r>
          </a:p>
          <a:p>
            <a:pPr fontAlgn="base"/>
            <a:r>
              <a:rPr lang="en-US" b="1" dirty="0" smtClean="0"/>
              <a:t>Web-</a:t>
            </a:r>
            <a:r>
              <a:rPr lang="en-US" b="1" dirty="0" err="1" smtClean="0"/>
              <a:t>Servlet</a:t>
            </a:r>
            <a:r>
              <a:rPr lang="en-US" dirty="0" smtClean="0"/>
              <a:t> contains Spring’s MVC for the web applications. It is a part of Spring’s web application development stack.</a:t>
            </a:r>
          </a:p>
          <a:p>
            <a:pPr fontAlgn="base"/>
            <a:r>
              <a:rPr lang="en-US" b="1" dirty="0" smtClean="0"/>
              <a:t>Web-Struts</a:t>
            </a:r>
            <a:r>
              <a:rPr lang="en-US" dirty="0" smtClean="0"/>
              <a:t> helps in integrating a Struts web tier within a Spring application.</a:t>
            </a:r>
          </a:p>
          <a:p>
            <a:pPr fontAlgn="base"/>
            <a:r>
              <a:rPr lang="en-US" b="1" dirty="0" smtClean="0"/>
              <a:t>Web-</a:t>
            </a:r>
            <a:r>
              <a:rPr lang="en-US" b="1" dirty="0" err="1" smtClean="0"/>
              <a:t>Portlet</a:t>
            </a:r>
            <a:r>
              <a:rPr lang="en-US" b="1" dirty="0" smtClean="0"/>
              <a:t> </a:t>
            </a:r>
            <a:r>
              <a:rPr lang="en-US" dirty="0" smtClean="0"/>
              <a:t>typically mirrors the functionality of the web-</a:t>
            </a:r>
            <a:r>
              <a:rPr lang="en-US" dirty="0" err="1" smtClean="0"/>
              <a:t>servlet</a:t>
            </a:r>
            <a:r>
              <a:rPr lang="en-US" dirty="0" smtClean="0"/>
              <a:t> module. It provides the MVC implementation for </a:t>
            </a:r>
            <a:r>
              <a:rPr lang="en-US" dirty="0" err="1" smtClean="0"/>
              <a:t>portlet</a:t>
            </a:r>
            <a:r>
              <a:rPr lang="en-US" dirty="0" smtClean="0"/>
              <a:t> environment.</a:t>
            </a:r>
          </a:p>
        </p:txBody>
      </p:sp>
      <p:sp>
        <p:nvSpPr>
          <p:cNvPr id="66562" name="Rectangle 2"/>
          <p:cNvSpPr>
            <a:spLocks noGrp="1" noChangeArrowheads="1"/>
          </p:cNvSpPr>
          <p:nvPr>
            <p:ph type="title"/>
          </p:nvPr>
        </p:nvSpPr>
        <p:spPr/>
        <p:txBody>
          <a:bodyPr/>
          <a:lstStyle/>
          <a:p>
            <a:pPr fontAlgn="base"/>
            <a:r>
              <a:rPr lang="en-US" dirty="0" smtClean="0"/>
              <a:t>WEB</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normAutofit/>
          </a:bodyPr>
          <a:lstStyle/>
          <a:p>
            <a:pPr eaLnBrk="1" hangingPunct="1"/>
            <a:r>
              <a:rPr lang="en-GB" sz="4800" b="1" dirty="0" smtClean="0">
                <a:solidFill>
                  <a:schemeClr val="tx1"/>
                </a:solidFill>
              </a:rPr>
              <a:t>Advantages of Spring MVC</a:t>
            </a:r>
          </a:p>
        </p:txBody>
      </p:sp>
      <p:sp>
        <p:nvSpPr>
          <p:cNvPr id="3" name="Content Placeholder 2"/>
          <p:cNvSpPr>
            <a:spLocks noGrp="1"/>
          </p:cNvSpPr>
          <p:nvPr>
            <p:ph idx="1"/>
          </p:nvPr>
        </p:nvSpPr>
        <p:spPr/>
        <p:txBody>
          <a:bodyPr rtlCol="0">
            <a:normAutofit/>
          </a:bodyPr>
          <a:lstStyle/>
          <a:p>
            <a:pPr eaLnBrk="1" fontAlgn="auto" hangingPunct="1">
              <a:spcAft>
                <a:spcPts val="0"/>
              </a:spcAft>
              <a:buFont typeface="Arial" pitchFamily="34" charset="0"/>
              <a:buChar char="•"/>
              <a:defRPr/>
            </a:pPr>
            <a:r>
              <a:rPr lang="en-GB" sz="2400" b="1" dirty="0" smtClean="0">
                <a:latin typeface="Times New Roman" panose="02020603050405020304" pitchFamily="18" charset="0"/>
                <a:cs typeface="Times New Roman" panose="02020603050405020304" pitchFamily="18" charset="0"/>
              </a:rPr>
              <a:t>Supports </a:t>
            </a:r>
            <a:r>
              <a:rPr lang="en-GB" sz="2400" b="1" dirty="0" err="1" smtClean="0">
                <a:latin typeface="Times New Roman" panose="02020603050405020304" pitchFamily="18" charset="0"/>
                <a:cs typeface="Times New Roman" panose="02020603050405020304" pitchFamily="18" charset="0"/>
              </a:rPr>
              <a:t>RESTful</a:t>
            </a:r>
            <a:r>
              <a:rPr lang="en-GB" sz="2400" b="1" dirty="0" smtClean="0">
                <a:latin typeface="Times New Roman" panose="02020603050405020304" pitchFamily="18" charset="0"/>
                <a:cs typeface="Times New Roman" panose="02020603050405020304" pitchFamily="18" charset="0"/>
              </a:rPr>
              <a:t> URLs.</a:t>
            </a:r>
          </a:p>
          <a:p>
            <a:pPr eaLnBrk="1" fontAlgn="auto" hangingPunct="1">
              <a:spcAft>
                <a:spcPts val="0"/>
              </a:spcAft>
              <a:buFont typeface="Arial" pitchFamily="34" charset="0"/>
              <a:buChar char="•"/>
              <a:defRPr/>
            </a:pPr>
            <a:r>
              <a:rPr lang="en-GB" sz="2400" b="1" dirty="0" smtClean="0">
                <a:latin typeface="Times New Roman" panose="02020603050405020304" pitchFamily="18" charset="0"/>
                <a:cs typeface="Times New Roman" panose="02020603050405020304" pitchFamily="18" charset="0"/>
              </a:rPr>
              <a:t>Annotation based configuration.</a:t>
            </a:r>
          </a:p>
          <a:p>
            <a:pPr eaLnBrk="1" fontAlgn="auto" hangingPunct="1">
              <a:spcAft>
                <a:spcPts val="0"/>
              </a:spcAft>
              <a:buFont typeface="Arial" pitchFamily="34" charset="0"/>
              <a:buChar char="•"/>
              <a:defRPr/>
            </a:pPr>
            <a:r>
              <a:rPr lang="en-GB" sz="2400" b="1" dirty="0" smtClean="0">
                <a:latin typeface="Times New Roman" panose="02020603050405020304" pitchFamily="18" charset="0"/>
                <a:cs typeface="Times New Roman" panose="02020603050405020304" pitchFamily="18" charset="0"/>
              </a:rPr>
              <a:t>Supports to plug with other MVC frameworks like Struts etc.</a:t>
            </a:r>
          </a:p>
          <a:p>
            <a:pPr>
              <a:buFont typeface="Arial" pitchFamily="34" charset="0"/>
              <a:buChar char="•"/>
              <a:defRPr/>
            </a:pPr>
            <a:r>
              <a:rPr lang="en-US" sz="2400" b="1" dirty="0">
                <a:latin typeface="Times New Roman" panose="02020603050405020304" pitchFamily="18" charset="0"/>
                <a:cs typeface="Times New Roman" panose="02020603050405020304" pitchFamily="18" charset="0"/>
              </a:rPr>
              <a:t>Separate roles </a:t>
            </a:r>
            <a:r>
              <a:rPr lang="en-US" sz="2400" dirty="0">
                <a:latin typeface="Times New Roman" panose="02020603050405020304" pitchFamily="18" charset="0"/>
                <a:cs typeface="Times New Roman" panose="02020603050405020304" pitchFamily="18" charset="0"/>
              </a:rPr>
              <a:t>- The Spring MVC separates each role, where the model object, controller</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view resolver, </a:t>
            </a:r>
            <a:r>
              <a:rPr lang="en-US" sz="2400" dirty="0" err="1">
                <a:latin typeface="Times New Roman" panose="02020603050405020304" pitchFamily="18" charset="0"/>
                <a:cs typeface="Times New Roman" panose="02020603050405020304" pitchFamily="18" charset="0"/>
              </a:rPr>
              <a:t>DispatcherServlet</a:t>
            </a:r>
            <a:r>
              <a:rPr lang="en-US" sz="2400" dirty="0">
                <a:latin typeface="Times New Roman" panose="02020603050405020304" pitchFamily="18" charset="0"/>
                <a:cs typeface="Times New Roman" panose="02020603050405020304" pitchFamily="18" charset="0"/>
              </a:rPr>
              <a:t>, validator, etc. can be fulfilled by a specialized object.</a:t>
            </a:r>
          </a:p>
          <a:p>
            <a:pPr>
              <a:buFont typeface="Arial" pitchFamily="34" charset="0"/>
              <a:buChar char="•"/>
              <a:defRPr/>
            </a:pPr>
            <a:r>
              <a:rPr lang="en-US" sz="2400" b="1" dirty="0">
                <a:latin typeface="Times New Roman" panose="02020603050405020304" pitchFamily="18" charset="0"/>
                <a:cs typeface="Times New Roman" panose="02020603050405020304" pitchFamily="18" charset="0"/>
              </a:rPr>
              <a:t>Light-weight</a:t>
            </a:r>
            <a:r>
              <a:rPr lang="en-US" sz="2400" dirty="0">
                <a:latin typeface="Times New Roman" panose="02020603050405020304" pitchFamily="18" charset="0"/>
                <a:cs typeface="Times New Roman" panose="02020603050405020304" pitchFamily="18" charset="0"/>
              </a:rPr>
              <a:t> - It uses light-weight servlet container to develop and deploy your application.</a:t>
            </a:r>
            <a:endParaRPr lang="en-GB" sz="2400" b="1"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GB" sz="5400" b="1" dirty="0" smtClean="0">
                <a:solidFill>
                  <a:schemeClr val="tx1"/>
                </a:solidFill>
              </a:rPr>
              <a:t>MVC – An overview</a:t>
            </a:r>
          </a:p>
        </p:txBody>
      </p:sp>
      <p:sp>
        <p:nvSpPr>
          <p:cNvPr id="4" name="Rectangle 3"/>
          <p:cNvSpPr/>
          <p:nvPr/>
        </p:nvSpPr>
        <p:spPr>
          <a:xfrm>
            <a:off x="1371600" y="2438400"/>
            <a:ext cx="2133600"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GB" sz="2800" dirty="0"/>
              <a:t>Controller</a:t>
            </a:r>
          </a:p>
        </p:txBody>
      </p:sp>
      <p:sp>
        <p:nvSpPr>
          <p:cNvPr id="5" name="Rectangle 4"/>
          <p:cNvSpPr/>
          <p:nvPr/>
        </p:nvSpPr>
        <p:spPr>
          <a:xfrm>
            <a:off x="5029200" y="4724400"/>
            <a:ext cx="21336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GB" sz="3200" dirty="0"/>
              <a:t>View</a:t>
            </a:r>
          </a:p>
        </p:txBody>
      </p:sp>
      <p:sp>
        <p:nvSpPr>
          <p:cNvPr id="6" name="Rectangle 5"/>
          <p:cNvSpPr/>
          <p:nvPr/>
        </p:nvSpPr>
        <p:spPr>
          <a:xfrm>
            <a:off x="5029200" y="1524000"/>
            <a:ext cx="21336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GB" sz="2800" dirty="0"/>
              <a:t>Model</a:t>
            </a:r>
          </a:p>
        </p:txBody>
      </p:sp>
      <p:cxnSp>
        <p:nvCxnSpPr>
          <p:cNvPr id="8" name="Straight Arrow Connector 7"/>
          <p:cNvCxnSpPr/>
          <p:nvPr/>
        </p:nvCxnSpPr>
        <p:spPr>
          <a:xfrm>
            <a:off x="152400" y="2970213"/>
            <a:ext cx="1219200" cy="1587"/>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endCxn id="6" idx="1"/>
          </p:cNvCxnSpPr>
          <p:nvPr/>
        </p:nvCxnSpPr>
        <p:spPr>
          <a:xfrm flipV="1">
            <a:off x="3505200" y="2286000"/>
            <a:ext cx="1524000" cy="838200"/>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5" idx="1"/>
          </p:cNvCxnSpPr>
          <p:nvPr/>
        </p:nvCxnSpPr>
        <p:spPr>
          <a:xfrm rot="16200000" flipH="1">
            <a:off x="3505200" y="3962400"/>
            <a:ext cx="1524000" cy="1524000"/>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0800000" flipV="1">
            <a:off x="3505200" y="2667000"/>
            <a:ext cx="1524000" cy="762000"/>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2"/>
            <a:endCxn id="5" idx="0"/>
          </p:cNvCxnSpPr>
          <p:nvPr/>
        </p:nvCxnSpPr>
        <p:spPr>
          <a:xfrm rot="5400000">
            <a:off x="5257801" y="3886200"/>
            <a:ext cx="1676400" cy="3175"/>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10800000">
            <a:off x="1676400" y="5562600"/>
            <a:ext cx="3352800" cy="1588"/>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a:spLocks noChangeArrowheads="1"/>
          </p:cNvSpPr>
          <p:nvPr/>
        </p:nvSpPr>
        <p:spPr bwMode="auto">
          <a:xfrm>
            <a:off x="228600" y="2590800"/>
            <a:ext cx="944563" cy="369888"/>
          </a:xfrm>
          <a:prstGeom prst="rect">
            <a:avLst/>
          </a:prstGeom>
          <a:noFill/>
          <a:ln w="9525">
            <a:noFill/>
            <a:miter lim="800000"/>
            <a:headEnd/>
            <a:tailEnd/>
          </a:ln>
        </p:spPr>
        <p:txBody>
          <a:bodyPr wrap="none">
            <a:spAutoFit/>
          </a:bodyPr>
          <a:lstStyle/>
          <a:p>
            <a:r>
              <a:rPr lang="en-GB">
                <a:latin typeface="Calibri" pitchFamily="34" charset="0"/>
              </a:rPr>
              <a:t>Request</a:t>
            </a:r>
          </a:p>
        </p:txBody>
      </p:sp>
      <p:sp>
        <p:nvSpPr>
          <p:cNvPr id="33" name="TextBox 32"/>
          <p:cNvSpPr txBox="1">
            <a:spLocks noChangeArrowheads="1"/>
          </p:cNvSpPr>
          <p:nvPr/>
        </p:nvSpPr>
        <p:spPr bwMode="auto">
          <a:xfrm>
            <a:off x="3033713" y="5638800"/>
            <a:ext cx="1081087" cy="369888"/>
          </a:xfrm>
          <a:prstGeom prst="rect">
            <a:avLst/>
          </a:prstGeom>
          <a:noFill/>
          <a:ln w="9525">
            <a:noFill/>
            <a:miter lim="800000"/>
            <a:headEnd/>
            <a:tailEnd/>
          </a:ln>
        </p:spPr>
        <p:txBody>
          <a:bodyPr wrap="none">
            <a:spAutoFit/>
          </a:bodyPr>
          <a:lstStyle/>
          <a:p>
            <a:r>
              <a:rPr lang="en-GB">
                <a:latin typeface="Calibri" pitchFamily="34" charset="0"/>
              </a:rPr>
              <a:t>Response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linds(horizontal)">
                                      <p:cBhvr>
                                        <p:cTn id="7" dur="500"/>
                                        <p:tgtEl>
                                          <p:spTgt spid="32"/>
                                        </p:tgtEl>
                                      </p:cBhvr>
                                    </p:animEffect>
                                  </p:childTnLst>
                                </p:cTn>
                              </p:par>
                              <p:par>
                                <p:cTn id="8" presetID="3"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blinds(horizontal)">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blinds(horizontal)">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blinds(horizontal)">
                                      <p:cBhvr>
                                        <p:cTn id="31" dur="500"/>
                                        <p:tgtEl>
                                          <p:spTgt spid="13"/>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blinds(horizontal)">
                                      <p:cBhvr>
                                        <p:cTn id="34" dur="50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blinds(horizontal)">
                                      <p:cBhvr>
                                        <p:cTn id="39" dur="500"/>
                                        <p:tgtEl>
                                          <p:spTgt spid="19"/>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blinds(horizontal)">
                                      <p:cBhvr>
                                        <p:cTn id="44" dur="500"/>
                                        <p:tgtEl>
                                          <p:spTgt spid="29"/>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blinds(horizontal)">
                                      <p:cBhvr>
                                        <p:cTn id="4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32" grpId="0"/>
      <p:bldP spid="33"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normAutofit fontScale="90000"/>
          </a:bodyPr>
          <a:lstStyle/>
          <a:p>
            <a:r>
              <a:rPr lang="en-GB" dirty="0" err="1" smtClean="0">
                <a:solidFill>
                  <a:schemeClr val="tx1"/>
                </a:solidFill>
              </a:rPr>
              <a:t>DispatcherServlet</a:t>
            </a:r>
            <a:r>
              <a:rPr lang="en-GB" b="1" dirty="0" smtClean="0">
                <a:solidFill>
                  <a:schemeClr val="tx1"/>
                </a:solidFill>
              </a:rPr>
              <a:t>- </a:t>
            </a:r>
            <a:r>
              <a:rPr lang="en-GB" b="1" dirty="0" err="1" smtClean="0">
                <a:solidFill>
                  <a:schemeClr val="tx1"/>
                </a:solidFill>
              </a:rPr>
              <a:t>Responsiblities</a:t>
            </a:r>
            <a:endParaRPr lang="en-GB" b="1" dirty="0" smtClean="0">
              <a:solidFill>
                <a:schemeClr val="tx1"/>
              </a:solidFill>
            </a:endParaRPr>
          </a:p>
        </p:txBody>
      </p:sp>
      <p:sp>
        <p:nvSpPr>
          <p:cNvPr id="6147" name="Content Placeholder 2"/>
          <p:cNvSpPr>
            <a:spLocks noGrp="1"/>
          </p:cNvSpPr>
          <p:nvPr>
            <p:ph idx="1"/>
          </p:nvPr>
        </p:nvSpPr>
        <p:spPr/>
        <p:txBody>
          <a:bodyPr/>
          <a:lstStyle/>
          <a:p>
            <a:pPr eaLnBrk="1" hangingPunct="1"/>
            <a:r>
              <a:rPr lang="en-GB" b="1" dirty="0" smtClean="0"/>
              <a:t>Initialize the framework to cater to the requests.</a:t>
            </a:r>
          </a:p>
          <a:p>
            <a:pPr eaLnBrk="1" hangingPunct="1"/>
            <a:r>
              <a:rPr lang="en-GB" b="1" dirty="0" smtClean="0"/>
              <a:t>Load the map of all the URLs and the components responsible to handle the request.</a:t>
            </a:r>
          </a:p>
          <a:p>
            <a:pPr eaLnBrk="1" hangingPunct="1"/>
            <a:r>
              <a:rPr lang="en-GB" b="1" dirty="0" smtClean="0"/>
              <a:t>Prepare the map for the views.</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normAutofit fontScale="90000"/>
          </a:bodyPr>
          <a:lstStyle/>
          <a:p>
            <a:pPr eaLnBrk="1" hangingPunct="1"/>
            <a:r>
              <a:rPr lang="en-GB" b="1" dirty="0" smtClean="0">
                <a:solidFill>
                  <a:schemeClr val="tx1"/>
                </a:solidFill>
              </a:rPr>
              <a:t>Spring 3 MVC- Basic Architecture</a:t>
            </a:r>
          </a:p>
        </p:txBody>
      </p:sp>
      <p:sp>
        <p:nvSpPr>
          <p:cNvPr id="4" name="Rectangle 3"/>
          <p:cNvSpPr/>
          <p:nvPr/>
        </p:nvSpPr>
        <p:spPr>
          <a:xfrm>
            <a:off x="1066800" y="2286000"/>
            <a:ext cx="2362200" cy="36576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GB" sz="3600" b="1" dirty="0" err="1"/>
              <a:t>DispactherServlet</a:t>
            </a:r>
            <a:endParaRPr lang="en-GB" sz="3600" b="1" dirty="0"/>
          </a:p>
          <a:p>
            <a:pPr algn="ctr" fontAlgn="auto">
              <a:spcBef>
                <a:spcPts val="0"/>
              </a:spcBef>
              <a:spcAft>
                <a:spcPts val="0"/>
              </a:spcAft>
              <a:defRPr/>
            </a:pPr>
            <a:r>
              <a:rPr lang="en-GB" sz="2400" b="1" dirty="0"/>
              <a:t>(Front controller)</a:t>
            </a:r>
          </a:p>
        </p:txBody>
      </p:sp>
      <p:sp>
        <p:nvSpPr>
          <p:cNvPr id="5" name="Rectangle 4"/>
          <p:cNvSpPr/>
          <p:nvPr/>
        </p:nvSpPr>
        <p:spPr>
          <a:xfrm>
            <a:off x="5257800" y="1219200"/>
            <a:ext cx="2667000" cy="12954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GB" sz="2400" b="1" dirty="0" err="1">
                <a:solidFill>
                  <a:schemeClr val="tx1"/>
                </a:solidFill>
              </a:rPr>
              <a:t>HandlerMapping</a:t>
            </a:r>
            <a:endParaRPr lang="en-GB" sz="2400" b="1" dirty="0">
              <a:solidFill>
                <a:schemeClr val="tx1"/>
              </a:solidFill>
            </a:endParaRPr>
          </a:p>
          <a:p>
            <a:pPr algn="ctr" fontAlgn="auto">
              <a:spcBef>
                <a:spcPts val="0"/>
              </a:spcBef>
              <a:spcAft>
                <a:spcPts val="0"/>
              </a:spcAft>
              <a:defRPr/>
            </a:pPr>
            <a:r>
              <a:rPr lang="en-GB" sz="1600" b="1" dirty="0">
                <a:solidFill>
                  <a:schemeClr val="tx1"/>
                </a:solidFill>
              </a:rPr>
              <a:t>(Map of URL and controllers)</a:t>
            </a:r>
          </a:p>
        </p:txBody>
      </p:sp>
      <p:sp>
        <p:nvSpPr>
          <p:cNvPr id="6" name="Rectangle 5"/>
          <p:cNvSpPr/>
          <p:nvPr/>
        </p:nvSpPr>
        <p:spPr>
          <a:xfrm>
            <a:off x="6019800" y="3048000"/>
            <a:ext cx="2362200" cy="15240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GB" sz="3200" b="1" dirty="0">
                <a:solidFill>
                  <a:schemeClr val="tx1"/>
                </a:solidFill>
              </a:rPr>
              <a:t>Controller</a:t>
            </a:r>
          </a:p>
          <a:p>
            <a:pPr algn="ctr" fontAlgn="auto">
              <a:spcBef>
                <a:spcPts val="0"/>
              </a:spcBef>
              <a:spcAft>
                <a:spcPts val="0"/>
              </a:spcAft>
              <a:defRPr/>
            </a:pPr>
            <a:r>
              <a:rPr lang="en-GB" sz="2000" b="1" dirty="0">
                <a:solidFill>
                  <a:schemeClr val="tx1"/>
                </a:solidFill>
              </a:rPr>
              <a:t>(Responsible to handle request)</a:t>
            </a:r>
          </a:p>
        </p:txBody>
      </p:sp>
      <p:sp>
        <p:nvSpPr>
          <p:cNvPr id="7" name="Rectangle 6"/>
          <p:cNvSpPr/>
          <p:nvPr/>
        </p:nvSpPr>
        <p:spPr>
          <a:xfrm>
            <a:off x="5105400" y="5257800"/>
            <a:ext cx="1524000" cy="12954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GB" b="1" dirty="0">
                <a:solidFill>
                  <a:schemeClr val="tx1"/>
                </a:solidFill>
              </a:rPr>
              <a:t>View (JSP, XML, Velocity)</a:t>
            </a:r>
          </a:p>
        </p:txBody>
      </p:sp>
      <p:cxnSp>
        <p:nvCxnSpPr>
          <p:cNvPr id="9" name="Straight Arrow Connector 8"/>
          <p:cNvCxnSpPr>
            <a:endCxn id="5" idx="1"/>
          </p:cNvCxnSpPr>
          <p:nvPr/>
        </p:nvCxnSpPr>
        <p:spPr>
          <a:xfrm flipV="1">
            <a:off x="3429000" y="1866900"/>
            <a:ext cx="1828800" cy="1143000"/>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0800000" flipV="1">
            <a:off x="3429000" y="2209800"/>
            <a:ext cx="1828800" cy="1257300"/>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3"/>
            <a:endCxn id="6" idx="1"/>
          </p:cNvCxnSpPr>
          <p:nvPr/>
        </p:nvCxnSpPr>
        <p:spPr>
          <a:xfrm flipV="1">
            <a:off x="3429000" y="3810000"/>
            <a:ext cx="2590800" cy="304800"/>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0800000" flipV="1">
            <a:off x="3429000" y="4191000"/>
            <a:ext cx="2590800" cy="152400"/>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7" idx="1"/>
          </p:cNvCxnSpPr>
          <p:nvPr/>
        </p:nvCxnSpPr>
        <p:spPr>
          <a:xfrm>
            <a:off x="3429000" y="5181600"/>
            <a:ext cx="1676400" cy="723900"/>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10800000">
            <a:off x="3429000" y="5486400"/>
            <a:ext cx="1676400" cy="762000"/>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76200" y="4038600"/>
            <a:ext cx="990600" cy="1588"/>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7391400" y="4953000"/>
            <a:ext cx="1371600" cy="129540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GB" sz="2400" b="1" dirty="0">
                <a:solidFill>
                  <a:schemeClr val="tx1"/>
                </a:solidFill>
              </a:rPr>
              <a:t>Model</a:t>
            </a:r>
          </a:p>
          <a:p>
            <a:pPr algn="ctr" fontAlgn="auto">
              <a:spcBef>
                <a:spcPts val="0"/>
              </a:spcBef>
              <a:spcAft>
                <a:spcPts val="0"/>
              </a:spcAft>
              <a:defRPr/>
            </a:pPr>
            <a:r>
              <a:rPr lang="en-GB" b="1" dirty="0">
                <a:solidFill>
                  <a:schemeClr val="tx1"/>
                </a:solidFill>
              </a:rPr>
              <a:t>(POJO)</a:t>
            </a:r>
            <a:endParaRPr lang="en-GB" sz="2400" b="1" dirty="0">
              <a:solidFill>
                <a:schemeClr val="tx1"/>
              </a:solidFill>
            </a:endParaRPr>
          </a:p>
        </p:txBody>
      </p:sp>
      <p:cxnSp>
        <p:nvCxnSpPr>
          <p:cNvPr id="36" name="Straight Arrow Connector 35"/>
          <p:cNvCxnSpPr>
            <a:stCxn id="6" idx="2"/>
            <a:endCxn id="34" idx="0"/>
          </p:cNvCxnSpPr>
          <p:nvPr/>
        </p:nvCxnSpPr>
        <p:spPr>
          <a:xfrm rot="16200000" flipH="1">
            <a:off x="7448550" y="4324350"/>
            <a:ext cx="381000" cy="876300"/>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4" idx="1"/>
            <a:endCxn id="7" idx="3"/>
          </p:cNvCxnSpPr>
          <p:nvPr/>
        </p:nvCxnSpPr>
        <p:spPr>
          <a:xfrm rot="10800000" flipV="1">
            <a:off x="6629400" y="5600700"/>
            <a:ext cx="762000" cy="304800"/>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a:spLocks noChangeArrowheads="1"/>
          </p:cNvSpPr>
          <p:nvPr/>
        </p:nvSpPr>
        <p:spPr bwMode="auto">
          <a:xfrm>
            <a:off x="76200" y="3657600"/>
            <a:ext cx="957263" cy="369888"/>
          </a:xfrm>
          <a:prstGeom prst="rect">
            <a:avLst/>
          </a:prstGeom>
          <a:noFill/>
          <a:ln w="9525">
            <a:noFill/>
            <a:miter lim="800000"/>
            <a:headEnd/>
            <a:tailEnd/>
          </a:ln>
        </p:spPr>
        <p:txBody>
          <a:bodyPr wrap="none">
            <a:spAutoFit/>
          </a:bodyPr>
          <a:lstStyle/>
          <a:p>
            <a:r>
              <a:rPr lang="en-GB" b="1">
                <a:latin typeface="Calibri" pitchFamily="34" charset="0"/>
              </a:rPr>
              <a:t>Request</a:t>
            </a:r>
          </a:p>
        </p:txBody>
      </p:sp>
      <p:sp>
        <p:nvSpPr>
          <p:cNvPr id="41" name="Oval 40"/>
          <p:cNvSpPr/>
          <p:nvPr/>
        </p:nvSpPr>
        <p:spPr>
          <a:xfrm>
            <a:off x="304800" y="4191000"/>
            <a:ext cx="381000" cy="381000"/>
          </a:xfrm>
          <a:prstGeom prst="ellips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GB" b="1" dirty="0">
                <a:solidFill>
                  <a:srgbClr val="C00000"/>
                </a:solidFill>
              </a:rPr>
              <a:t>1</a:t>
            </a:r>
          </a:p>
        </p:txBody>
      </p:sp>
      <p:sp>
        <p:nvSpPr>
          <p:cNvPr id="42" name="Oval 41"/>
          <p:cNvSpPr/>
          <p:nvPr/>
        </p:nvSpPr>
        <p:spPr>
          <a:xfrm>
            <a:off x="4343400" y="5257800"/>
            <a:ext cx="381000" cy="381000"/>
          </a:xfrm>
          <a:prstGeom prst="ellips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GB" b="1" dirty="0">
                <a:solidFill>
                  <a:srgbClr val="C00000"/>
                </a:solidFill>
              </a:rPr>
              <a:t>5</a:t>
            </a:r>
          </a:p>
        </p:txBody>
      </p:sp>
      <p:sp>
        <p:nvSpPr>
          <p:cNvPr id="43" name="Oval 42"/>
          <p:cNvSpPr/>
          <p:nvPr/>
        </p:nvSpPr>
        <p:spPr>
          <a:xfrm>
            <a:off x="6934200" y="4648200"/>
            <a:ext cx="381000" cy="381000"/>
          </a:xfrm>
          <a:prstGeom prst="ellips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GB" b="1" dirty="0">
                <a:solidFill>
                  <a:srgbClr val="C00000"/>
                </a:solidFill>
              </a:rPr>
              <a:t>4</a:t>
            </a:r>
          </a:p>
        </p:txBody>
      </p:sp>
      <p:sp>
        <p:nvSpPr>
          <p:cNvPr id="44" name="Oval 43"/>
          <p:cNvSpPr/>
          <p:nvPr/>
        </p:nvSpPr>
        <p:spPr>
          <a:xfrm>
            <a:off x="4343400" y="3581400"/>
            <a:ext cx="381000" cy="381000"/>
          </a:xfrm>
          <a:prstGeom prst="ellips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GB" b="1" dirty="0">
                <a:solidFill>
                  <a:srgbClr val="C00000"/>
                </a:solidFill>
              </a:rPr>
              <a:t>3</a:t>
            </a:r>
          </a:p>
        </p:txBody>
      </p:sp>
      <p:sp>
        <p:nvSpPr>
          <p:cNvPr id="45" name="Oval 44"/>
          <p:cNvSpPr/>
          <p:nvPr/>
        </p:nvSpPr>
        <p:spPr>
          <a:xfrm>
            <a:off x="4114800" y="1981200"/>
            <a:ext cx="381000" cy="381000"/>
          </a:xfrm>
          <a:prstGeom prst="ellips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GB" b="1" dirty="0">
                <a:solidFill>
                  <a:srgbClr val="C00000"/>
                </a:solidFill>
              </a:rPr>
              <a:t>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checkerboard(across)">
                                      <p:cBhvr>
                                        <p:cTn id="12" dur="500"/>
                                        <p:tgtEl>
                                          <p:spTgt spid="41"/>
                                        </p:tgtEl>
                                      </p:cBhvr>
                                    </p:animEffect>
                                  </p:childTnLst>
                                </p:cTn>
                              </p:par>
                              <p:par>
                                <p:cTn id="13" presetID="5" presetClass="entr" presetSubtype="1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checkerboard(across)">
                                      <p:cBhvr>
                                        <p:cTn id="15" dur="500"/>
                                        <p:tgtEl>
                                          <p:spTgt spid="25"/>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checkerboard(across)">
                                      <p:cBhvr>
                                        <p:cTn id="18" dur="500"/>
                                        <p:tgtEl>
                                          <p:spTgt spid="39"/>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checkerboard(across)">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checkerboard(across)">
                                      <p:cBhvr>
                                        <p:cTn id="28" dur="500"/>
                                        <p:tgtEl>
                                          <p:spTgt spid="9"/>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checkerboard(across)">
                                      <p:cBhvr>
                                        <p:cTn id="31" dur="500"/>
                                        <p:tgtEl>
                                          <p:spTgt spid="45"/>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checkerboard(across)">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checkerboard(across)">
                                      <p:cBhvr>
                                        <p:cTn id="41" dur="500"/>
                                        <p:tgtEl>
                                          <p:spTgt spid="6"/>
                                        </p:tgtEl>
                                      </p:cBhvr>
                                    </p:animEffect>
                                  </p:childTnLst>
                                </p:cTn>
                              </p:par>
                            </p:childTnLst>
                          </p:cTn>
                        </p:par>
                      </p:childTnLst>
                    </p:cTn>
                  </p:par>
                  <p:par>
                    <p:cTn id="42" fill="hold">
                      <p:stCondLst>
                        <p:cond delay="indefinite"/>
                      </p:stCondLst>
                      <p:childTnLst>
                        <p:par>
                          <p:cTn id="43" fill="hold">
                            <p:stCondLst>
                              <p:cond delay="0"/>
                            </p:stCondLst>
                            <p:childTnLst>
                              <p:par>
                                <p:cTn id="44" presetID="5" presetClass="entr" presetSubtype="10" fill="hold"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checkerboard(across)">
                                      <p:cBhvr>
                                        <p:cTn id="46" dur="500"/>
                                        <p:tgtEl>
                                          <p:spTgt spid="14"/>
                                        </p:tgtEl>
                                      </p:cBhvr>
                                    </p:animEffect>
                                  </p:childTnLst>
                                </p:cTn>
                              </p:par>
                              <p:par>
                                <p:cTn id="47" presetID="5" presetClass="entr" presetSubtype="10" fill="hold" grpId="0" nodeType="with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checkerboard(across)">
                                      <p:cBhvr>
                                        <p:cTn id="49" dur="500"/>
                                        <p:tgtEl>
                                          <p:spTgt spid="44"/>
                                        </p:tgtEl>
                                      </p:cBhvr>
                                    </p:animEffect>
                                  </p:childTnLst>
                                </p:cTn>
                              </p:par>
                            </p:childTnLst>
                          </p:cTn>
                        </p:par>
                      </p:childTnLst>
                    </p:cTn>
                  </p:par>
                  <p:par>
                    <p:cTn id="50" fill="hold">
                      <p:stCondLst>
                        <p:cond delay="indefinite"/>
                      </p:stCondLst>
                      <p:childTnLst>
                        <p:par>
                          <p:cTn id="51" fill="hold">
                            <p:stCondLst>
                              <p:cond delay="0"/>
                            </p:stCondLst>
                            <p:childTnLst>
                              <p:par>
                                <p:cTn id="52" presetID="5" presetClass="entr" presetSubtype="10" fill="hold" grpId="0" nodeType="clickEffect">
                                  <p:stCondLst>
                                    <p:cond delay="0"/>
                                  </p:stCondLst>
                                  <p:childTnLst>
                                    <p:set>
                                      <p:cBhvr>
                                        <p:cTn id="53" dur="1" fill="hold">
                                          <p:stCondLst>
                                            <p:cond delay="0"/>
                                          </p:stCondLst>
                                        </p:cTn>
                                        <p:tgtEl>
                                          <p:spTgt spid="34"/>
                                        </p:tgtEl>
                                        <p:attrNameLst>
                                          <p:attrName>style.visibility</p:attrName>
                                        </p:attrNameLst>
                                      </p:cBhvr>
                                      <p:to>
                                        <p:strVal val="visible"/>
                                      </p:to>
                                    </p:set>
                                    <p:animEffect transition="in" filter="checkerboard(across)">
                                      <p:cBhvr>
                                        <p:cTn id="54" dur="500"/>
                                        <p:tgtEl>
                                          <p:spTgt spid="34"/>
                                        </p:tgtEl>
                                      </p:cBhvr>
                                    </p:animEffect>
                                  </p:childTnLst>
                                </p:cTn>
                              </p:par>
                            </p:childTnLst>
                          </p:cTn>
                        </p:par>
                      </p:childTnLst>
                    </p:cTn>
                  </p:par>
                  <p:par>
                    <p:cTn id="55" fill="hold">
                      <p:stCondLst>
                        <p:cond delay="indefinite"/>
                      </p:stCondLst>
                      <p:childTnLst>
                        <p:par>
                          <p:cTn id="56" fill="hold">
                            <p:stCondLst>
                              <p:cond delay="0"/>
                            </p:stCondLst>
                            <p:childTnLst>
                              <p:par>
                                <p:cTn id="57" presetID="5" presetClass="entr" presetSubtype="10" fill="hold" nodeType="clickEffect">
                                  <p:stCondLst>
                                    <p:cond delay="0"/>
                                  </p:stCondLst>
                                  <p:childTnLst>
                                    <p:set>
                                      <p:cBhvr>
                                        <p:cTn id="58" dur="1" fill="hold">
                                          <p:stCondLst>
                                            <p:cond delay="0"/>
                                          </p:stCondLst>
                                        </p:cTn>
                                        <p:tgtEl>
                                          <p:spTgt spid="36"/>
                                        </p:tgtEl>
                                        <p:attrNameLst>
                                          <p:attrName>style.visibility</p:attrName>
                                        </p:attrNameLst>
                                      </p:cBhvr>
                                      <p:to>
                                        <p:strVal val="visible"/>
                                      </p:to>
                                    </p:set>
                                    <p:animEffect transition="in" filter="checkerboard(across)">
                                      <p:cBhvr>
                                        <p:cTn id="59" dur="500"/>
                                        <p:tgtEl>
                                          <p:spTgt spid="36"/>
                                        </p:tgtEl>
                                      </p:cBhvr>
                                    </p:animEffect>
                                  </p:childTnLst>
                                </p:cTn>
                              </p:par>
                              <p:par>
                                <p:cTn id="60" presetID="5" presetClass="entr" presetSubtype="10" fill="hold" grpId="0" nodeType="withEffect">
                                  <p:stCondLst>
                                    <p:cond delay="0"/>
                                  </p:stCondLst>
                                  <p:childTnLst>
                                    <p:set>
                                      <p:cBhvr>
                                        <p:cTn id="61" dur="1" fill="hold">
                                          <p:stCondLst>
                                            <p:cond delay="0"/>
                                          </p:stCondLst>
                                        </p:cTn>
                                        <p:tgtEl>
                                          <p:spTgt spid="43"/>
                                        </p:tgtEl>
                                        <p:attrNameLst>
                                          <p:attrName>style.visibility</p:attrName>
                                        </p:attrNameLst>
                                      </p:cBhvr>
                                      <p:to>
                                        <p:strVal val="visible"/>
                                      </p:to>
                                    </p:set>
                                    <p:animEffect transition="in" filter="checkerboard(across)">
                                      <p:cBhvr>
                                        <p:cTn id="62" dur="500"/>
                                        <p:tgtEl>
                                          <p:spTgt spid="43"/>
                                        </p:tgtEl>
                                      </p:cBhvr>
                                    </p:animEffect>
                                  </p:childTnLst>
                                </p:cTn>
                              </p:par>
                            </p:childTnLst>
                          </p:cTn>
                        </p:par>
                      </p:childTnLst>
                    </p:cTn>
                  </p:par>
                  <p:par>
                    <p:cTn id="63" fill="hold">
                      <p:stCondLst>
                        <p:cond delay="indefinite"/>
                      </p:stCondLst>
                      <p:childTnLst>
                        <p:par>
                          <p:cTn id="64" fill="hold">
                            <p:stCondLst>
                              <p:cond delay="0"/>
                            </p:stCondLst>
                            <p:childTnLst>
                              <p:par>
                                <p:cTn id="65" presetID="5" presetClass="entr" presetSubtype="10" fill="hold" nodeType="click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checkerboard(across)">
                                      <p:cBhvr>
                                        <p:cTn id="67" dur="500"/>
                                        <p:tgtEl>
                                          <p:spTgt spid="16"/>
                                        </p:tgtEl>
                                      </p:cBhvr>
                                    </p:animEffect>
                                  </p:childTnLst>
                                </p:cTn>
                              </p:par>
                            </p:childTnLst>
                          </p:cTn>
                        </p:par>
                      </p:childTnLst>
                    </p:cTn>
                  </p:par>
                  <p:par>
                    <p:cTn id="68" fill="hold">
                      <p:stCondLst>
                        <p:cond delay="indefinite"/>
                      </p:stCondLst>
                      <p:childTnLst>
                        <p:par>
                          <p:cTn id="69" fill="hold">
                            <p:stCondLst>
                              <p:cond delay="0"/>
                            </p:stCondLst>
                            <p:childTnLst>
                              <p:par>
                                <p:cTn id="70" presetID="5" presetClass="entr" presetSubtype="10" fill="hold" grpId="0" nodeType="clickEffect">
                                  <p:stCondLst>
                                    <p:cond delay="0"/>
                                  </p:stCondLst>
                                  <p:childTnLst>
                                    <p:set>
                                      <p:cBhvr>
                                        <p:cTn id="71" dur="1" fill="hold">
                                          <p:stCondLst>
                                            <p:cond delay="0"/>
                                          </p:stCondLst>
                                        </p:cTn>
                                        <p:tgtEl>
                                          <p:spTgt spid="7"/>
                                        </p:tgtEl>
                                        <p:attrNameLst>
                                          <p:attrName>style.visibility</p:attrName>
                                        </p:attrNameLst>
                                      </p:cBhvr>
                                      <p:to>
                                        <p:strVal val="visible"/>
                                      </p:to>
                                    </p:set>
                                    <p:animEffect transition="in" filter="checkerboard(across)">
                                      <p:cBhvr>
                                        <p:cTn id="72" dur="500"/>
                                        <p:tgtEl>
                                          <p:spTgt spid="7"/>
                                        </p:tgtEl>
                                      </p:cBhvr>
                                    </p:animEffect>
                                  </p:childTnLst>
                                </p:cTn>
                              </p:par>
                            </p:childTnLst>
                          </p:cTn>
                        </p:par>
                      </p:childTnLst>
                    </p:cTn>
                  </p:par>
                  <p:par>
                    <p:cTn id="73" fill="hold">
                      <p:stCondLst>
                        <p:cond delay="indefinite"/>
                      </p:stCondLst>
                      <p:childTnLst>
                        <p:par>
                          <p:cTn id="74" fill="hold">
                            <p:stCondLst>
                              <p:cond delay="0"/>
                            </p:stCondLst>
                            <p:childTnLst>
                              <p:par>
                                <p:cTn id="75" presetID="5" presetClass="entr" presetSubtype="10" fill="hold" grpId="0" nodeType="clickEffect">
                                  <p:stCondLst>
                                    <p:cond delay="0"/>
                                  </p:stCondLst>
                                  <p:childTnLst>
                                    <p:set>
                                      <p:cBhvr>
                                        <p:cTn id="76" dur="1" fill="hold">
                                          <p:stCondLst>
                                            <p:cond delay="0"/>
                                          </p:stCondLst>
                                        </p:cTn>
                                        <p:tgtEl>
                                          <p:spTgt spid="42"/>
                                        </p:tgtEl>
                                        <p:attrNameLst>
                                          <p:attrName>style.visibility</p:attrName>
                                        </p:attrNameLst>
                                      </p:cBhvr>
                                      <p:to>
                                        <p:strVal val="visible"/>
                                      </p:to>
                                    </p:set>
                                    <p:animEffect transition="in" filter="checkerboard(across)">
                                      <p:cBhvr>
                                        <p:cTn id="77" dur="500"/>
                                        <p:tgtEl>
                                          <p:spTgt spid="42"/>
                                        </p:tgtEl>
                                      </p:cBhvr>
                                    </p:animEffect>
                                  </p:childTnLst>
                                </p:cTn>
                              </p:par>
                              <p:par>
                                <p:cTn id="78" presetID="5" presetClass="entr" presetSubtype="10" fill="hold" nodeType="with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checkerboard(across)">
                                      <p:cBhvr>
                                        <p:cTn id="80" dur="500"/>
                                        <p:tgtEl>
                                          <p:spTgt spid="19"/>
                                        </p:tgtEl>
                                      </p:cBhvr>
                                    </p:animEffect>
                                  </p:childTnLst>
                                </p:cTn>
                              </p:par>
                            </p:childTnLst>
                          </p:cTn>
                        </p:par>
                      </p:childTnLst>
                    </p:cTn>
                  </p:par>
                  <p:par>
                    <p:cTn id="81" fill="hold">
                      <p:stCondLst>
                        <p:cond delay="indefinite"/>
                      </p:stCondLst>
                      <p:childTnLst>
                        <p:par>
                          <p:cTn id="82" fill="hold">
                            <p:stCondLst>
                              <p:cond delay="0"/>
                            </p:stCondLst>
                            <p:childTnLst>
                              <p:par>
                                <p:cTn id="83" presetID="5" presetClass="entr" presetSubtype="10" fill="hold" nodeType="clickEffect">
                                  <p:stCondLst>
                                    <p:cond delay="0"/>
                                  </p:stCondLst>
                                  <p:childTnLst>
                                    <p:set>
                                      <p:cBhvr>
                                        <p:cTn id="84" dur="1" fill="hold">
                                          <p:stCondLst>
                                            <p:cond delay="0"/>
                                          </p:stCondLst>
                                        </p:cTn>
                                        <p:tgtEl>
                                          <p:spTgt spid="38"/>
                                        </p:tgtEl>
                                        <p:attrNameLst>
                                          <p:attrName>style.visibility</p:attrName>
                                        </p:attrNameLst>
                                      </p:cBhvr>
                                      <p:to>
                                        <p:strVal val="visible"/>
                                      </p:to>
                                    </p:set>
                                    <p:animEffect transition="in" filter="checkerboard(across)">
                                      <p:cBhvr>
                                        <p:cTn id="85" dur="500"/>
                                        <p:tgtEl>
                                          <p:spTgt spid="38"/>
                                        </p:tgtEl>
                                      </p:cBhvr>
                                    </p:animEffect>
                                  </p:childTnLst>
                                </p:cTn>
                              </p:par>
                            </p:childTnLst>
                          </p:cTn>
                        </p:par>
                      </p:childTnLst>
                    </p:cTn>
                  </p:par>
                  <p:par>
                    <p:cTn id="86" fill="hold">
                      <p:stCondLst>
                        <p:cond delay="indefinite"/>
                      </p:stCondLst>
                      <p:childTnLst>
                        <p:par>
                          <p:cTn id="87" fill="hold">
                            <p:stCondLst>
                              <p:cond delay="0"/>
                            </p:stCondLst>
                            <p:childTnLst>
                              <p:par>
                                <p:cTn id="88" presetID="5" presetClass="entr" presetSubtype="10" fill="hold" nodeType="clickEffect">
                                  <p:stCondLst>
                                    <p:cond delay="0"/>
                                  </p:stCondLst>
                                  <p:childTnLst>
                                    <p:set>
                                      <p:cBhvr>
                                        <p:cTn id="89" dur="1" fill="hold">
                                          <p:stCondLst>
                                            <p:cond delay="0"/>
                                          </p:stCondLst>
                                        </p:cTn>
                                        <p:tgtEl>
                                          <p:spTgt spid="21"/>
                                        </p:tgtEl>
                                        <p:attrNameLst>
                                          <p:attrName>style.visibility</p:attrName>
                                        </p:attrNameLst>
                                      </p:cBhvr>
                                      <p:to>
                                        <p:strVal val="visible"/>
                                      </p:to>
                                    </p:set>
                                    <p:animEffect transition="in" filter="checkerboard(across)">
                                      <p:cBhvr>
                                        <p:cTn id="9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34" grpId="0" animBg="1"/>
      <p:bldP spid="39" grpId="0"/>
      <p:bldP spid="41" grpId="0" animBg="1"/>
      <p:bldP spid="42" grpId="0" animBg="1"/>
      <p:bldP spid="43" grpId="0" animBg="1"/>
      <p:bldP spid="44" grpId="0" animBg="1"/>
      <p:bldP spid="45"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66800" y="2057400"/>
            <a:ext cx="2362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Dispatcher-</a:t>
            </a:r>
            <a:r>
              <a:rPr lang="en-US" dirty="0" err="1" smtClean="0"/>
              <a:t>Servlet</a:t>
            </a:r>
            <a:endParaRPr lang="en-US" dirty="0"/>
          </a:p>
        </p:txBody>
      </p:sp>
      <p:sp>
        <p:nvSpPr>
          <p:cNvPr id="6" name="Rectangle 5"/>
          <p:cNvSpPr/>
          <p:nvPr/>
        </p:nvSpPr>
        <p:spPr>
          <a:xfrm>
            <a:off x="6248400" y="1981200"/>
            <a:ext cx="25146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Controller</a:t>
            </a:r>
            <a:endParaRPr lang="en-US" dirty="0"/>
          </a:p>
        </p:txBody>
      </p:sp>
      <p:sp>
        <p:nvSpPr>
          <p:cNvPr id="7" name="Rectangle 6"/>
          <p:cNvSpPr/>
          <p:nvPr/>
        </p:nvSpPr>
        <p:spPr>
          <a:xfrm>
            <a:off x="4724400" y="304800"/>
            <a:ext cx="4191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HandlerMapping</a:t>
            </a:r>
            <a:endParaRPr lang="en-US" dirty="0"/>
          </a:p>
        </p:txBody>
      </p:sp>
      <p:sp>
        <p:nvSpPr>
          <p:cNvPr id="8" name="Rectangle 7"/>
          <p:cNvSpPr/>
          <p:nvPr/>
        </p:nvSpPr>
        <p:spPr>
          <a:xfrm>
            <a:off x="4191000" y="2133600"/>
            <a:ext cx="1447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ModelAndView</a:t>
            </a:r>
            <a:endParaRPr lang="en-US" dirty="0"/>
          </a:p>
        </p:txBody>
      </p:sp>
      <p:sp>
        <p:nvSpPr>
          <p:cNvPr id="9" name="Rectangle 8"/>
          <p:cNvSpPr/>
          <p:nvPr/>
        </p:nvSpPr>
        <p:spPr>
          <a:xfrm>
            <a:off x="6096000" y="4343400"/>
            <a:ext cx="2362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ViewReslover</a:t>
            </a:r>
            <a:endParaRPr lang="en-US" dirty="0"/>
          </a:p>
        </p:txBody>
      </p:sp>
      <p:sp>
        <p:nvSpPr>
          <p:cNvPr id="10" name="Rectangle 9"/>
          <p:cNvSpPr/>
          <p:nvPr/>
        </p:nvSpPr>
        <p:spPr>
          <a:xfrm>
            <a:off x="1447800" y="4343400"/>
            <a:ext cx="2362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View</a:t>
            </a:r>
            <a:endParaRPr lang="en-US" dirty="0"/>
          </a:p>
        </p:txBody>
      </p:sp>
      <p:sp>
        <p:nvSpPr>
          <p:cNvPr id="14" name="Right Arrow 13"/>
          <p:cNvSpPr/>
          <p:nvPr/>
        </p:nvSpPr>
        <p:spPr>
          <a:xfrm>
            <a:off x="0" y="2438400"/>
            <a:ext cx="8382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rot="18973460">
            <a:off x="3160543" y="1284603"/>
            <a:ext cx="1615004" cy="3133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rot="5619431">
            <a:off x="6761966" y="1634308"/>
            <a:ext cx="41667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eft Arrow 17"/>
          <p:cNvSpPr/>
          <p:nvPr/>
        </p:nvSpPr>
        <p:spPr>
          <a:xfrm>
            <a:off x="5638800" y="2362200"/>
            <a:ext cx="5334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Left Arrow 18"/>
          <p:cNvSpPr/>
          <p:nvPr/>
        </p:nvSpPr>
        <p:spPr>
          <a:xfrm>
            <a:off x="3505200" y="2438400"/>
            <a:ext cx="5334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Elbow Connector 22"/>
          <p:cNvCxnSpPr/>
          <p:nvPr/>
        </p:nvCxnSpPr>
        <p:spPr>
          <a:xfrm>
            <a:off x="3429000" y="2895600"/>
            <a:ext cx="2590800" cy="19050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Down Arrow 24"/>
          <p:cNvSpPr/>
          <p:nvPr/>
        </p:nvSpPr>
        <p:spPr>
          <a:xfrm flipH="1">
            <a:off x="2514600" y="3048000"/>
            <a:ext cx="76200" cy="1066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5791200" y="2743200"/>
            <a:ext cx="312906" cy="369332"/>
          </a:xfrm>
          <a:prstGeom prst="rect">
            <a:avLst/>
          </a:prstGeom>
          <a:noFill/>
        </p:spPr>
        <p:txBody>
          <a:bodyPr wrap="none" rtlCol="0">
            <a:spAutoFit/>
          </a:bodyPr>
          <a:lstStyle/>
          <a:p>
            <a:r>
              <a:rPr lang="en-US" dirty="0" smtClean="0"/>
              <a:t>4</a:t>
            </a:r>
            <a:endParaRPr lang="en-US" dirty="0"/>
          </a:p>
        </p:txBody>
      </p:sp>
      <p:sp>
        <p:nvSpPr>
          <p:cNvPr id="30" name="TextBox 29"/>
          <p:cNvSpPr txBox="1"/>
          <p:nvPr/>
        </p:nvSpPr>
        <p:spPr>
          <a:xfrm>
            <a:off x="6324600" y="1600200"/>
            <a:ext cx="312906" cy="369332"/>
          </a:xfrm>
          <a:prstGeom prst="rect">
            <a:avLst/>
          </a:prstGeom>
          <a:noFill/>
        </p:spPr>
        <p:txBody>
          <a:bodyPr wrap="none" rtlCol="0">
            <a:spAutoFit/>
          </a:bodyPr>
          <a:lstStyle/>
          <a:p>
            <a:r>
              <a:rPr lang="en-US" dirty="0" smtClean="0"/>
              <a:t>3</a:t>
            </a:r>
            <a:endParaRPr lang="en-US" dirty="0"/>
          </a:p>
        </p:txBody>
      </p:sp>
      <p:sp>
        <p:nvSpPr>
          <p:cNvPr id="31" name="TextBox 30"/>
          <p:cNvSpPr txBox="1"/>
          <p:nvPr/>
        </p:nvSpPr>
        <p:spPr>
          <a:xfrm>
            <a:off x="2971800" y="4038600"/>
            <a:ext cx="312906" cy="369332"/>
          </a:xfrm>
          <a:prstGeom prst="rect">
            <a:avLst/>
          </a:prstGeom>
          <a:noFill/>
        </p:spPr>
        <p:txBody>
          <a:bodyPr wrap="none" rtlCol="0">
            <a:spAutoFit/>
          </a:bodyPr>
          <a:lstStyle/>
          <a:p>
            <a:r>
              <a:rPr lang="en-US" dirty="0" smtClean="0"/>
              <a:t>6</a:t>
            </a:r>
            <a:endParaRPr lang="en-US" dirty="0"/>
          </a:p>
        </p:txBody>
      </p:sp>
      <p:sp>
        <p:nvSpPr>
          <p:cNvPr id="32" name="TextBox 31"/>
          <p:cNvSpPr txBox="1"/>
          <p:nvPr/>
        </p:nvSpPr>
        <p:spPr>
          <a:xfrm>
            <a:off x="4267200" y="3581400"/>
            <a:ext cx="312906" cy="369332"/>
          </a:xfrm>
          <a:prstGeom prst="rect">
            <a:avLst/>
          </a:prstGeom>
          <a:noFill/>
        </p:spPr>
        <p:txBody>
          <a:bodyPr wrap="none" rtlCol="0">
            <a:spAutoFit/>
          </a:bodyPr>
          <a:lstStyle/>
          <a:p>
            <a:r>
              <a:rPr lang="en-US" dirty="0" smtClean="0"/>
              <a:t>5</a:t>
            </a:r>
            <a:endParaRPr lang="en-US" dirty="0"/>
          </a:p>
        </p:txBody>
      </p:sp>
      <p:sp>
        <p:nvSpPr>
          <p:cNvPr id="33" name="TextBox 32"/>
          <p:cNvSpPr txBox="1"/>
          <p:nvPr/>
        </p:nvSpPr>
        <p:spPr>
          <a:xfrm>
            <a:off x="304800" y="1905000"/>
            <a:ext cx="312906" cy="369332"/>
          </a:xfrm>
          <a:prstGeom prst="rect">
            <a:avLst/>
          </a:prstGeom>
          <a:noFill/>
        </p:spPr>
        <p:txBody>
          <a:bodyPr wrap="none" rtlCol="0">
            <a:spAutoFit/>
          </a:bodyPr>
          <a:lstStyle/>
          <a:p>
            <a:r>
              <a:rPr lang="en-US" dirty="0" smtClean="0"/>
              <a:t>1</a:t>
            </a:r>
            <a:endParaRPr lang="en-US" dirty="0"/>
          </a:p>
        </p:txBody>
      </p:sp>
      <p:sp>
        <p:nvSpPr>
          <p:cNvPr id="34" name="TextBox 33"/>
          <p:cNvSpPr txBox="1"/>
          <p:nvPr/>
        </p:nvSpPr>
        <p:spPr>
          <a:xfrm>
            <a:off x="3505200" y="838200"/>
            <a:ext cx="312906" cy="369332"/>
          </a:xfrm>
          <a:prstGeom prst="rect">
            <a:avLst/>
          </a:prstGeom>
          <a:noFill/>
        </p:spPr>
        <p:txBody>
          <a:bodyPr wrap="none" rtlCol="0">
            <a:spAutoFit/>
          </a:bodyPr>
          <a:lstStyle/>
          <a:p>
            <a:r>
              <a:rPr lang="en-US" dirty="0" smtClean="0"/>
              <a:t>2</a:t>
            </a:r>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762000"/>
            <a:ext cx="7261307" cy="5105400"/>
          </a:xfrm>
          <a:prstGeom prst="rect">
            <a:avLst/>
          </a:prstGeom>
        </p:spPr>
      </p:pic>
    </p:spTree>
    <p:extLst>
      <p:ext uri="{BB962C8B-B14F-4D97-AF65-F5344CB8AC3E}">
        <p14:creationId xmlns:p14="http://schemas.microsoft.com/office/powerpoint/2010/main" val="94952542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609600" y="609600"/>
            <a:ext cx="8382000" cy="5638800"/>
          </a:xfrm>
          <a:prstGeom prst="rect">
            <a:avLst/>
          </a:prstGeom>
        </p:spPr>
        <p:style>
          <a:lnRef idx="2">
            <a:schemeClr val="dk1"/>
          </a:lnRef>
          <a:fillRef idx="1">
            <a:schemeClr val="lt1"/>
          </a:fillRef>
          <a:effectRef idx="0">
            <a:schemeClr val="dk1"/>
          </a:effectRef>
          <a:fontRef idx="minor">
            <a:schemeClr val="dk1"/>
          </a:fontRef>
        </p:style>
        <p:txBody>
          <a:bodyPr anchor="ctr"/>
          <a:lstStyle/>
          <a:p>
            <a:r>
              <a:rPr lang="en-US" sz="2000" dirty="0" smtClean="0"/>
              <a:t>Following is the Request process lifecycle of Spring MVC:</a:t>
            </a:r>
          </a:p>
          <a:p>
            <a:r>
              <a:rPr lang="en-US" sz="2000" dirty="0" smtClean="0"/>
              <a:t>1)The client sends a request to web container in the form of http request.</a:t>
            </a:r>
          </a:p>
          <a:p>
            <a:r>
              <a:rPr lang="en-US" sz="2000" dirty="0" smtClean="0"/>
              <a:t>2)This incoming request is intercepted by </a:t>
            </a:r>
            <a:r>
              <a:rPr lang="en-US" sz="2000" b="1" dirty="0" smtClean="0"/>
              <a:t>Front controller</a:t>
            </a:r>
            <a:r>
              <a:rPr lang="en-US" sz="2000" dirty="0" smtClean="0"/>
              <a:t>(</a:t>
            </a:r>
            <a:r>
              <a:rPr lang="en-US" sz="2000" dirty="0" err="1" smtClean="0"/>
              <a:t>DispatcherServlet</a:t>
            </a:r>
            <a:r>
              <a:rPr lang="en-US" sz="2000" dirty="0" smtClean="0"/>
              <a:t>) and it will then tries to find out appropriate </a:t>
            </a:r>
            <a:r>
              <a:rPr lang="en-US" sz="2000" b="1" dirty="0" smtClean="0"/>
              <a:t>Handler Mappings</a:t>
            </a:r>
            <a:r>
              <a:rPr lang="en-US" sz="2000" dirty="0" smtClean="0"/>
              <a:t>.</a:t>
            </a:r>
          </a:p>
          <a:p>
            <a:r>
              <a:rPr lang="en-US" sz="2000" dirty="0" smtClean="0"/>
              <a:t>3)With the help of Handler Mappings, the </a:t>
            </a:r>
            <a:r>
              <a:rPr lang="en-US" sz="2000" dirty="0" err="1" smtClean="0"/>
              <a:t>DispatcherServlet</a:t>
            </a:r>
            <a:r>
              <a:rPr lang="en-US" sz="2000" dirty="0" smtClean="0"/>
              <a:t> will dispatch the request to appropriate Controller.</a:t>
            </a:r>
          </a:p>
          <a:p>
            <a:r>
              <a:rPr lang="en-US" sz="2000" dirty="0" smtClean="0"/>
              <a:t>4)The Controller tries to process the request and returns the Model and View object in form of </a:t>
            </a:r>
            <a:r>
              <a:rPr lang="en-US" sz="2000" b="1" dirty="0" err="1" smtClean="0"/>
              <a:t>ModelAndView</a:t>
            </a:r>
            <a:r>
              <a:rPr lang="en-US" sz="2000" dirty="0" smtClean="0"/>
              <a:t> instance to the Front Controller.</a:t>
            </a:r>
          </a:p>
          <a:p>
            <a:r>
              <a:rPr lang="en-US" sz="2000" dirty="0" smtClean="0"/>
              <a:t>5)The Front Controller then tries to resolve the View (which can be JSP, </a:t>
            </a:r>
            <a:r>
              <a:rPr lang="en-US" sz="2000" dirty="0" err="1" smtClean="0"/>
              <a:t>Freemarker</a:t>
            </a:r>
            <a:r>
              <a:rPr lang="en-US" sz="2000" dirty="0" smtClean="0"/>
              <a:t>, Velocity etc) by consulting the </a:t>
            </a:r>
            <a:r>
              <a:rPr lang="en-US" sz="2000" b="1" dirty="0" smtClean="0"/>
              <a:t>View Resolver</a:t>
            </a:r>
            <a:r>
              <a:rPr lang="en-US" sz="2000" dirty="0" smtClean="0"/>
              <a:t> object.</a:t>
            </a:r>
          </a:p>
          <a:p>
            <a:r>
              <a:rPr lang="en-US" sz="2000" dirty="0" smtClean="0"/>
              <a:t>6)The selected view is then rendered back to client.</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checkerboard(across)">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dirty="0" smtClean="0">
                <a:solidFill>
                  <a:schemeClr val="tx1"/>
                </a:solidFill>
              </a:rPr>
              <a:t>Important Components</a:t>
            </a:r>
            <a:endParaRPr lang="en-GB" b="1" dirty="0" smtClean="0">
              <a:solidFill>
                <a:schemeClr val="tx1"/>
              </a:solidFill>
            </a:endParaRPr>
          </a:p>
        </p:txBody>
      </p:sp>
      <p:sp>
        <p:nvSpPr>
          <p:cNvPr id="22" name="Rectangle 21"/>
          <p:cNvSpPr/>
          <p:nvPr/>
        </p:nvSpPr>
        <p:spPr>
          <a:xfrm>
            <a:off x="609600" y="1371600"/>
            <a:ext cx="8382000" cy="4876800"/>
          </a:xfrm>
          <a:prstGeom prst="rect">
            <a:avLst/>
          </a:prstGeom>
        </p:spPr>
        <p:style>
          <a:lnRef idx="2">
            <a:schemeClr val="dk1"/>
          </a:lnRef>
          <a:fillRef idx="1">
            <a:schemeClr val="lt1"/>
          </a:fillRef>
          <a:effectRef idx="0">
            <a:schemeClr val="dk1"/>
          </a:effectRef>
          <a:fontRef idx="minor">
            <a:schemeClr val="dk1"/>
          </a:fontRef>
        </p:style>
        <p:txBody>
          <a:bodyPr anchor="ctr"/>
          <a:lstStyle/>
          <a:p>
            <a:pPr>
              <a:buFont typeface="Arial" pitchFamily="34" charset="0"/>
              <a:buChar char="•"/>
            </a:pPr>
            <a:r>
              <a:rPr lang="en-US" sz="4000" dirty="0" err="1" smtClean="0"/>
              <a:t>DispatcherServlet</a:t>
            </a:r>
            <a:endParaRPr lang="en-US" sz="4000" dirty="0" smtClean="0"/>
          </a:p>
          <a:p>
            <a:pPr>
              <a:buFont typeface="Arial" pitchFamily="34" charset="0"/>
              <a:buChar char="•"/>
            </a:pPr>
            <a:r>
              <a:rPr lang="en-US" sz="4000" dirty="0" smtClean="0"/>
              <a:t>Controller</a:t>
            </a:r>
          </a:p>
          <a:p>
            <a:pPr>
              <a:buFont typeface="Arial" pitchFamily="34" charset="0"/>
              <a:buChar char="•"/>
            </a:pPr>
            <a:r>
              <a:rPr lang="en-US" sz="4000" dirty="0" err="1" smtClean="0"/>
              <a:t>HandlerMapping</a:t>
            </a:r>
            <a:r>
              <a:rPr lang="en-US" sz="4000" dirty="0" smtClean="0"/>
              <a:t>/@</a:t>
            </a:r>
            <a:r>
              <a:rPr lang="en-US" sz="4000" dirty="0" err="1" smtClean="0"/>
              <a:t>RequestMapping</a:t>
            </a:r>
            <a:endParaRPr lang="en-US" sz="4000" dirty="0" smtClean="0"/>
          </a:p>
          <a:p>
            <a:pPr>
              <a:buFont typeface="Arial" pitchFamily="34" charset="0"/>
              <a:buChar char="•"/>
            </a:pPr>
            <a:r>
              <a:rPr lang="en-US" sz="4000" dirty="0" err="1" smtClean="0"/>
              <a:t>ModelAndView</a:t>
            </a:r>
            <a:endParaRPr lang="en-US" sz="4000" dirty="0" smtClean="0"/>
          </a:p>
          <a:p>
            <a:pPr>
              <a:buFont typeface="Arial" pitchFamily="34" charset="0"/>
              <a:buChar char="•"/>
            </a:pPr>
            <a:r>
              <a:rPr lang="en-US" sz="4000" dirty="0" smtClean="0"/>
              <a:t>@</a:t>
            </a:r>
            <a:r>
              <a:rPr lang="en-US" sz="4000" dirty="0" err="1" smtClean="0"/>
              <a:t>ModelAttribute</a:t>
            </a:r>
            <a:endParaRPr lang="en-US" sz="4000" dirty="0" smtClean="0"/>
          </a:p>
          <a:p>
            <a:pPr>
              <a:buFont typeface="Arial" pitchFamily="34" charset="0"/>
              <a:buChar char="•"/>
            </a:pPr>
            <a:r>
              <a:rPr lang="en-US" sz="4000" dirty="0" err="1" smtClean="0"/>
              <a:t>ViewResolver</a:t>
            </a:r>
            <a:endParaRPr lang="en-US" sz="4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checkerboard(across)">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err="1" smtClean="0">
                <a:solidFill>
                  <a:schemeClr val="tx1"/>
                </a:solidFill>
              </a:rPr>
              <a:t>DispatcherServlet</a:t>
            </a:r>
            <a:endParaRPr lang="en-US" dirty="0" smtClean="0">
              <a:solidFill>
                <a:schemeClr val="tx1"/>
              </a:solidFill>
            </a:endParaRPr>
          </a:p>
        </p:txBody>
      </p:sp>
      <p:sp>
        <p:nvSpPr>
          <p:cNvPr id="22" name="Rectangle 21"/>
          <p:cNvSpPr/>
          <p:nvPr/>
        </p:nvSpPr>
        <p:spPr>
          <a:xfrm>
            <a:off x="609600" y="1371600"/>
            <a:ext cx="8382000" cy="4876800"/>
          </a:xfrm>
          <a:prstGeom prst="rect">
            <a:avLst/>
          </a:prstGeom>
        </p:spPr>
        <p:style>
          <a:lnRef idx="2">
            <a:schemeClr val="dk1"/>
          </a:lnRef>
          <a:fillRef idx="1">
            <a:schemeClr val="lt1"/>
          </a:fillRef>
          <a:effectRef idx="0">
            <a:schemeClr val="dk1"/>
          </a:effectRef>
          <a:fontRef idx="minor">
            <a:schemeClr val="dk1"/>
          </a:fontRef>
        </p:style>
        <p:txBody>
          <a:bodyPr anchor="ctr"/>
          <a:lstStyle/>
          <a:p>
            <a:endParaRPr lang="en-US" sz="2800" dirty="0" smtClean="0"/>
          </a:p>
          <a:p>
            <a:r>
              <a:rPr lang="en-US" sz="2800" dirty="0" smtClean="0"/>
              <a:t>The </a:t>
            </a:r>
            <a:r>
              <a:rPr lang="en-US" sz="2800" i="1" dirty="0" smtClean="0"/>
              <a:t>Dispatcher </a:t>
            </a:r>
            <a:r>
              <a:rPr lang="en-US" sz="2800" i="1" dirty="0" err="1" smtClean="0"/>
              <a:t>Servlet</a:t>
            </a:r>
            <a:r>
              <a:rPr lang="en-US" sz="2800" dirty="0" smtClean="0"/>
              <a:t> follows the </a:t>
            </a:r>
            <a:r>
              <a:rPr lang="en-US" sz="2800" i="1" dirty="0" smtClean="0"/>
              <a:t>Front Controller Design Pattern</a:t>
            </a:r>
            <a:r>
              <a:rPr lang="en-US" sz="2800" dirty="0" smtClean="0"/>
              <a:t> for handling Client Requests.</a:t>
            </a:r>
          </a:p>
          <a:p>
            <a:endParaRPr lang="en-US" sz="2800" dirty="0" smtClean="0"/>
          </a:p>
          <a:p>
            <a:r>
              <a:rPr lang="en-US" sz="2800" dirty="0" smtClean="0"/>
              <a:t>It means that whatever </a:t>
            </a:r>
            <a:r>
              <a:rPr lang="en-US" sz="2800" dirty="0" err="1" smtClean="0"/>
              <a:t>Url</a:t>
            </a:r>
            <a:r>
              <a:rPr lang="en-US" sz="2800" dirty="0" smtClean="0"/>
              <a:t> comes from the Client, this </a:t>
            </a:r>
            <a:r>
              <a:rPr lang="en-US" sz="2800" dirty="0" err="1" smtClean="0"/>
              <a:t>Servlet</a:t>
            </a:r>
            <a:r>
              <a:rPr lang="en-US" sz="2800" dirty="0" smtClean="0"/>
              <a:t> will intercept the Client Request before passing the Request Object to the Controller.</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checkerboard(across)">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err="1" smtClean="0">
                <a:solidFill>
                  <a:schemeClr val="tx1"/>
                </a:solidFill>
              </a:rPr>
              <a:t>DispatcherServlet</a:t>
            </a:r>
            <a:endParaRPr lang="en-US" dirty="0" smtClean="0">
              <a:solidFill>
                <a:schemeClr val="tx1"/>
              </a:solidFill>
            </a:endParaRPr>
          </a:p>
        </p:txBody>
      </p:sp>
      <p:sp>
        <p:nvSpPr>
          <p:cNvPr id="22" name="Rectangle 21"/>
          <p:cNvSpPr/>
          <p:nvPr/>
        </p:nvSpPr>
        <p:spPr>
          <a:xfrm>
            <a:off x="304800" y="1066800"/>
            <a:ext cx="8382000" cy="4876800"/>
          </a:xfrm>
          <a:prstGeom prst="rect">
            <a:avLst/>
          </a:prstGeom>
        </p:spPr>
        <p:style>
          <a:lnRef idx="2">
            <a:schemeClr val="dk1"/>
          </a:lnRef>
          <a:fillRef idx="1">
            <a:schemeClr val="lt1"/>
          </a:fillRef>
          <a:effectRef idx="0">
            <a:schemeClr val="dk1"/>
          </a:effectRef>
          <a:fontRef idx="minor">
            <a:schemeClr val="dk1"/>
          </a:fontRef>
        </p:style>
        <p:txBody>
          <a:bodyPr anchor="ctr"/>
          <a:lstStyle/>
          <a:p>
            <a:r>
              <a:rPr lang="en-US" sz="2000" dirty="0"/>
              <a:t>The </a:t>
            </a:r>
            <a:r>
              <a:rPr lang="en-US" sz="2000" dirty="0" err="1"/>
              <a:t>DispatcherServlet</a:t>
            </a:r>
            <a:r>
              <a:rPr lang="en-US" sz="2000" dirty="0"/>
              <a:t> is an actual Servlet (it inherits from the </a:t>
            </a:r>
            <a:r>
              <a:rPr lang="en-US" sz="2000" dirty="0" err="1"/>
              <a:t>HttpServlet</a:t>
            </a:r>
            <a:r>
              <a:rPr lang="en-US" sz="2000" dirty="0"/>
              <a:t> base class), and as such is declared in the web.xml of </a:t>
            </a:r>
            <a:r>
              <a:rPr lang="en-US" sz="2000" dirty="0" smtClean="0"/>
              <a:t>web </a:t>
            </a:r>
            <a:r>
              <a:rPr lang="en-US" sz="2000" dirty="0"/>
              <a:t>application.</a:t>
            </a:r>
          </a:p>
          <a:p>
            <a:r>
              <a:rPr lang="en-US" sz="2000" dirty="0"/>
              <a:t> </a:t>
            </a:r>
            <a:r>
              <a:rPr lang="en-US" sz="2000" dirty="0" smtClean="0"/>
              <a:t>we need </a:t>
            </a:r>
            <a:r>
              <a:rPr lang="en-US" sz="2000" dirty="0"/>
              <a:t>to map requests that you want the </a:t>
            </a:r>
            <a:r>
              <a:rPr lang="en-US" sz="2000" dirty="0" err="1"/>
              <a:t>DispatcherServlet</a:t>
            </a:r>
            <a:r>
              <a:rPr lang="en-US" sz="2000" dirty="0"/>
              <a:t> to handle, by using a URL mapping in the same web.xml file.</a:t>
            </a:r>
          </a:p>
        </p:txBody>
      </p:sp>
    </p:spTree>
    <p:extLst>
      <p:ext uri="{BB962C8B-B14F-4D97-AF65-F5344CB8AC3E}">
        <p14:creationId xmlns:p14="http://schemas.microsoft.com/office/powerpoint/2010/main" val="3131252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checkerboard(across)">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idx="1"/>
          </p:nvPr>
        </p:nvSpPr>
        <p:spPr/>
        <p:txBody>
          <a:bodyPr>
            <a:normAutofit/>
          </a:bodyPr>
          <a:lstStyle/>
          <a:p>
            <a:pPr fontAlgn="base">
              <a:buNone/>
            </a:pPr>
            <a:r>
              <a:rPr lang="en-US" dirty="0" smtClean="0"/>
              <a:t> </a:t>
            </a:r>
          </a:p>
          <a:p>
            <a:pPr fontAlgn="base"/>
            <a:r>
              <a:rPr lang="en-US" dirty="0" smtClean="0"/>
              <a:t>It provides class instrumentation support and also class loader implementations to be used in a certain application servers.</a:t>
            </a:r>
          </a:p>
          <a:p>
            <a:pPr fontAlgn="base"/>
            <a:r>
              <a:rPr lang="en-US" dirty="0" smtClean="0"/>
              <a:t> Supports testing of Components using </a:t>
            </a:r>
            <a:r>
              <a:rPr lang="en-US" dirty="0" err="1" smtClean="0"/>
              <a:t>Junits</a:t>
            </a:r>
            <a:r>
              <a:rPr lang="en-US" dirty="0" smtClean="0"/>
              <a:t>.</a:t>
            </a:r>
          </a:p>
          <a:p>
            <a:pPr fontAlgn="base"/>
            <a:endParaRPr lang="en-US" dirty="0"/>
          </a:p>
        </p:txBody>
      </p:sp>
      <p:sp>
        <p:nvSpPr>
          <p:cNvPr id="66562" name="Rectangle 2"/>
          <p:cNvSpPr>
            <a:spLocks noGrp="1" noChangeArrowheads="1"/>
          </p:cNvSpPr>
          <p:nvPr>
            <p:ph type="title"/>
          </p:nvPr>
        </p:nvSpPr>
        <p:spPr/>
        <p:txBody>
          <a:bodyPr>
            <a:normAutofit/>
          </a:bodyPr>
          <a:lstStyle/>
          <a:p>
            <a:pPr fontAlgn="base"/>
            <a:r>
              <a:rPr lang="en-US" dirty="0" smtClean="0"/>
              <a:t> INSTRUMENTATION n TEST</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err="1" smtClean="0">
                <a:solidFill>
                  <a:schemeClr val="tx1"/>
                </a:solidFill>
              </a:rPr>
              <a:t>DispatcherServlet</a:t>
            </a:r>
            <a:endParaRPr lang="en-US" dirty="0" smtClean="0">
              <a:solidFill>
                <a:schemeClr val="tx1"/>
              </a:solidFill>
            </a:endParaRPr>
          </a:p>
        </p:txBody>
      </p:sp>
      <p:sp>
        <p:nvSpPr>
          <p:cNvPr id="2" name="Rectangle 1"/>
          <p:cNvSpPr/>
          <p:nvPr/>
        </p:nvSpPr>
        <p:spPr>
          <a:xfrm>
            <a:off x="1143000" y="1600200"/>
            <a:ext cx="6858000" cy="5355312"/>
          </a:xfrm>
          <a:prstGeom prst="rect">
            <a:avLst/>
          </a:prstGeom>
        </p:spPr>
        <p:txBody>
          <a:bodyPr wrap="square">
            <a:spAutoFit/>
          </a:bodyPr>
          <a:lstStyle/>
          <a:p>
            <a:r>
              <a:rPr lang="en-US" dirty="0"/>
              <a:t>It is the heart of the Spring Web MVC framework; this core component receives all requests to your application</a:t>
            </a:r>
            <a:r>
              <a:rPr lang="en-US" dirty="0" smtClean="0"/>
              <a:t>.</a:t>
            </a:r>
          </a:p>
          <a:p>
            <a:endParaRPr lang="en-US" dirty="0" smtClean="0"/>
          </a:p>
          <a:p>
            <a:r>
              <a:rPr lang="en-US" dirty="0" smtClean="0"/>
              <a:t>It map </a:t>
            </a:r>
            <a:r>
              <a:rPr lang="en-US" dirty="0"/>
              <a:t>a request to a class or method that should handle it (implementations of the </a:t>
            </a:r>
            <a:r>
              <a:rPr lang="en-US" dirty="0" err="1"/>
              <a:t>HandlerMapping</a:t>
            </a:r>
            <a:r>
              <a:rPr lang="en-US" dirty="0"/>
              <a:t> interface</a:t>
            </a:r>
            <a:r>
              <a:rPr lang="en-US" dirty="0" smtClean="0"/>
              <a:t>).</a:t>
            </a:r>
          </a:p>
          <a:p>
            <a:r>
              <a:rPr lang="en-US" dirty="0"/>
              <a:t>handle a request using a specific pattern, like a regular </a:t>
            </a:r>
            <a:r>
              <a:rPr lang="en-US" dirty="0" smtClean="0"/>
              <a:t>servlet.</a:t>
            </a:r>
          </a:p>
          <a:p>
            <a:endParaRPr lang="en-US" dirty="0" smtClean="0"/>
          </a:p>
          <a:p>
            <a:r>
              <a:rPr lang="en-US" dirty="0" smtClean="0"/>
              <a:t>It resolve </a:t>
            </a:r>
            <a:r>
              <a:rPr lang="en-US" dirty="0"/>
              <a:t>views by name, allowing you to use different </a:t>
            </a:r>
            <a:r>
              <a:rPr lang="en-US" dirty="0" err="1"/>
              <a:t>templating</a:t>
            </a:r>
            <a:r>
              <a:rPr lang="en-US" dirty="0"/>
              <a:t> </a:t>
            </a:r>
            <a:r>
              <a:rPr lang="en-US" dirty="0" err="1" smtClean="0"/>
              <a:t>engines,XML</a:t>
            </a:r>
            <a:r>
              <a:rPr lang="en-US" dirty="0"/>
              <a:t>, XSLT or any other view technology (implementations of the </a:t>
            </a:r>
            <a:r>
              <a:rPr lang="en-US" dirty="0" err="1"/>
              <a:t>ViewResolver</a:t>
            </a:r>
            <a:r>
              <a:rPr lang="en-US" dirty="0"/>
              <a:t> interface)</a:t>
            </a: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153874278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Processing of an HTTP Request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1295400"/>
            <a:ext cx="3200400" cy="4343400"/>
          </a:xfrm>
          <a:prstGeom prst="rect">
            <a:avLst/>
          </a:prstGeom>
        </p:spPr>
      </p:pic>
    </p:spTree>
    <p:extLst>
      <p:ext uri="{BB962C8B-B14F-4D97-AF65-F5344CB8AC3E}">
        <p14:creationId xmlns:p14="http://schemas.microsoft.com/office/powerpoint/2010/main" val="88702646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dirty="0" smtClean="0">
                <a:solidFill>
                  <a:schemeClr val="tx1"/>
                </a:solidFill>
              </a:rPr>
              <a:t>Controller</a:t>
            </a:r>
            <a:endParaRPr lang="en-GB" b="1" dirty="0" smtClean="0">
              <a:solidFill>
                <a:schemeClr val="tx1"/>
              </a:solidFill>
            </a:endParaRPr>
          </a:p>
        </p:txBody>
      </p:sp>
      <p:sp>
        <p:nvSpPr>
          <p:cNvPr id="22" name="Rectangle 21"/>
          <p:cNvSpPr/>
          <p:nvPr/>
        </p:nvSpPr>
        <p:spPr>
          <a:xfrm>
            <a:off x="609600" y="1371600"/>
            <a:ext cx="8382000" cy="4876800"/>
          </a:xfrm>
          <a:prstGeom prst="rect">
            <a:avLst/>
          </a:prstGeom>
        </p:spPr>
        <p:style>
          <a:lnRef idx="2">
            <a:schemeClr val="dk1"/>
          </a:lnRef>
          <a:fillRef idx="1">
            <a:schemeClr val="lt1"/>
          </a:fillRef>
          <a:effectRef idx="0">
            <a:schemeClr val="dk1"/>
          </a:effectRef>
          <a:fontRef idx="minor">
            <a:schemeClr val="dk1"/>
          </a:fontRef>
        </p:style>
        <p:txBody>
          <a:bodyPr anchor="ctr"/>
          <a:lstStyle/>
          <a:p>
            <a:r>
              <a:rPr lang="en-US" sz="2400" dirty="0" smtClean="0"/>
              <a:t>Controllers are components that are being called by the Dispatcher </a:t>
            </a:r>
            <a:r>
              <a:rPr lang="en-US" sz="2400" dirty="0" err="1" smtClean="0"/>
              <a:t>Servlet</a:t>
            </a:r>
            <a:r>
              <a:rPr lang="en-US" sz="2400" dirty="0" smtClean="0"/>
              <a:t> for doing any kind of Business Logic</a:t>
            </a:r>
          </a:p>
          <a:p>
            <a:r>
              <a:rPr lang="en-US" sz="2400" dirty="0" smtClean="0"/>
              <a:t>Spring Distribution already comes with a variety of </a:t>
            </a:r>
            <a:r>
              <a:rPr lang="en-US" sz="2400" i="1" dirty="0" smtClean="0"/>
              <a:t>Controller Components</a:t>
            </a:r>
            <a:r>
              <a:rPr lang="en-US" sz="2400" dirty="0" smtClean="0"/>
              <a:t> each doing a specific purpose - spring 2.x</a:t>
            </a:r>
          </a:p>
          <a:p>
            <a:pPr lvl="1"/>
            <a:r>
              <a:rPr lang="en-US" sz="2400" dirty="0" err="1" smtClean="0"/>
              <a:t>SimpleFormController</a:t>
            </a:r>
            <a:endParaRPr lang="en-US" sz="2400" dirty="0" smtClean="0"/>
          </a:p>
          <a:p>
            <a:pPr lvl="1"/>
            <a:r>
              <a:rPr lang="en-US" sz="2400" dirty="0" err="1" smtClean="0"/>
              <a:t>AbstractController</a:t>
            </a:r>
            <a:endParaRPr lang="en-US" sz="2400" dirty="0" smtClean="0"/>
          </a:p>
          <a:p>
            <a:pPr lvl="1"/>
            <a:r>
              <a:rPr lang="en-US" sz="2400" dirty="0" err="1" smtClean="0"/>
              <a:t>MultiActionController</a:t>
            </a:r>
            <a:endParaRPr lang="en-US" sz="2400" dirty="0" smtClean="0"/>
          </a:p>
          <a:p>
            <a:r>
              <a:rPr lang="en-US" sz="2400" dirty="0" smtClean="0"/>
              <a:t>Spring 3 Controller</a:t>
            </a:r>
          </a:p>
          <a:p>
            <a:pPr lvl="1"/>
            <a:r>
              <a:rPr lang="en-US" sz="2400" dirty="0" smtClean="0"/>
              <a:t>@Controller Annotation</a:t>
            </a:r>
            <a:endParaRPr lang="en-US" sz="2400" dirty="0"/>
          </a:p>
        </p:txBody>
      </p:sp>
    </p:spTree>
    <p:extLst>
      <p:ext uri="{BB962C8B-B14F-4D97-AF65-F5344CB8AC3E}">
        <p14:creationId xmlns:p14="http://schemas.microsoft.com/office/powerpoint/2010/main" val="512914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checkerboard(across)">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dirty="0" smtClean="0">
                <a:solidFill>
                  <a:schemeClr val="tx1"/>
                </a:solidFill>
              </a:rPr>
              <a:t>Controller</a:t>
            </a:r>
            <a:endParaRPr lang="en-GB" b="1" dirty="0" smtClean="0">
              <a:solidFill>
                <a:schemeClr val="tx1"/>
              </a:solidFill>
            </a:endParaRPr>
          </a:p>
        </p:txBody>
      </p:sp>
      <p:sp>
        <p:nvSpPr>
          <p:cNvPr id="22" name="Rectangle 21"/>
          <p:cNvSpPr/>
          <p:nvPr/>
        </p:nvSpPr>
        <p:spPr>
          <a:xfrm>
            <a:off x="304800" y="1371600"/>
            <a:ext cx="8382000" cy="4876800"/>
          </a:xfrm>
          <a:prstGeom prst="rect">
            <a:avLst/>
          </a:prstGeom>
        </p:spPr>
        <p:style>
          <a:lnRef idx="2">
            <a:schemeClr val="dk1"/>
          </a:lnRef>
          <a:fillRef idx="1">
            <a:schemeClr val="lt1"/>
          </a:fillRef>
          <a:effectRef idx="0">
            <a:schemeClr val="dk1"/>
          </a:effectRef>
          <a:fontRef idx="minor">
            <a:schemeClr val="dk1"/>
          </a:fontRef>
        </p:style>
        <p:txBody>
          <a:bodyPr anchor="ctr"/>
          <a:lstStyle/>
          <a:p>
            <a:r>
              <a:rPr lang="en-US" sz="2400" dirty="0" smtClean="0"/>
              <a:t>@Controller  </a:t>
            </a:r>
          </a:p>
          <a:p>
            <a:r>
              <a:rPr lang="en-US" sz="2400" b="1" dirty="0" smtClean="0"/>
              <a:t>public</a:t>
            </a:r>
            <a:r>
              <a:rPr lang="en-US" sz="2400" dirty="0" smtClean="0"/>
              <a:t> </a:t>
            </a:r>
            <a:r>
              <a:rPr lang="en-US" sz="2400" b="1" dirty="0" smtClean="0"/>
              <a:t>class</a:t>
            </a:r>
            <a:r>
              <a:rPr lang="en-US" sz="2400" dirty="0" smtClean="0"/>
              <a:t> </a:t>
            </a:r>
            <a:r>
              <a:rPr lang="en-US" sz="2400" dirty="0" err="1" smtClean="0"/>
              <a:t>HelloWorldController</a:t>
            </a:r>
            <a:r>
              <a:rPr lang="en-US" sz="2400" dirty="0" smtClean="0"/>
              <a:t> {  </a:t>
            </a:r>
          </a:p>
          <a:p>
            <a:r>
              <a:rPr lang="en-US" sz="2400" dirty="0" smtClean="0"/>
              <a:t>    @</a:t>
            </a:r>
            <a:r>
              <a:rPr lang="en-US" sz="2400" dirty="0" err="1" smtClean="0"/>
              <a:t>RequestMapping</a:t>
            </a:r>
            <a:r>
              <a:rPr lang="en-US" sz="2400" dirty="0" smtClean="0"/>
              <a:t>("/hello")  </a:t>
            </a:r>
          </a:p>
          <a:p>
            <a:r>
              <a:rPr lang="en-US" sz="2400" dirty="0" smtClean="0"/>
              <a:t>    </a:t>
            </a:r>
            <a:r>
              <a:rPr lang="en-US" sz="2400" b="1" dirty="0" smtClean="0"/>
              <a:t>public</a:t>
            </a:r>
            <a:r>
              <a:rPr lang="en-US" sz="2400" dirty="0" smtClean="0"/>
              <a:t> </a:t>
            </a:r>
            <a:r>
              <a:rPr lang="en-US" sz="2400" dirty="0" err="1" smtClean="0"/>
              <a:t>ModelAndView</a:t>
            </a:r>
            <a:r>
              <a:rPr lang="en-US" sz="2400" dirty="0" smtClean="0"/>
              <a:t> </a:t>
            </a:r>
            <a:r>
              <a:rPr lang="en-US" sz="2400" dirty="0" err="1" smtClean="0"/>
              <a:t>helloWorld</a:t>
            </a:r>
            <a:r>
              <a:rPr lang="en-US" sz="2400" dirty="0" smtClean="0"/>
              <a:t>() {  </a:t>
            </a:r>
          </a:p>
          <a:p>
            <a:r>
              <a:rPr lang="en-US" sz="2400" dirty="0" smtClean="0"/>
              <a:t>        String </a:t>
            </a:r>
            <a:r>
              <a:rPr lang="en-US" sz="2400" dirty="0" err="1" smtClean="0"/>
              <a:t>msg</a:t>
            </a:r>
            <a:r>
              <a:rPr lang="en-US" sz="2400" dirty="0" smtClean="0"/>
              <a:t> = "HELLO Don HOW R U";  </a:t>
            </a:r>
          </a:p>
          <a:p>
            <a:r>
              <a:rPr lang="en-US" sz="2400" dirty="0" smtClean="0"/>
              <a:t>        </a:t>
            </a:r>
            <a:r>
              <a:rPr lang="en-US" sz="2400" b="1" dirty="0" smtClean="0"/>
              <a:t>return</a:t>
            </a:r>
            <a:r>
              <a:rPr lang="en-US" sz="2400" dirty="0" smtClean="0"/>
              <a:t> </a:t>
            </a:r>
            <a:r>
              <a:rPr lang="en-US" sz="2400" b="1" dirty="0" smtClean="0"/>
              <a:t>new</a:t>
            </a:r>
            <a:r>
              <a:rPr lang="en-US" sz="2400" dirty="0" smtClean="0"/>
              <a:t> </a:t>
            </a:r>
            <a:r>
              <a:rPr lang="en-US" sz="2400" dirty="0" err="1" smtClean="0"/>
              <a:t>ModelAndView</a:t>
            </a:r>
            <a:r>
              <a:rPr lang="en-US" sz="2400" dirty="0" smtClean="0"/>
              <a:t>("</a:t>
            </a:r>
            <a:r>
              <a:rPr lang="en-US" sz="2400" dirty="0" err="1" smtClean="0"/>
              <a:t>hellopage</a:t>
            </a:r>
            <a:r>
              <a:rPr lang="en-US" sz="2400" dirty="0" smtClean="0"/>
              <a:t>", "message", </a:t>
            </a:r>
            <a:r>
              <a:rPr lang="en-US" sz="2400" dirty="0" err="1" smtClean="0"/>
              <a:t>msg</a:t>
            </a:r>
            <a:r>
              <a:rPr lang="en-US" sz="2400" dirty="0" smtClean="0"/>
              <a:t>);  </a:t>
            </a:r>
          </a:p>
          <a:p>
            <a:r>
              <a:rPr lang="en-US" sz="2400" dirty="0" smtClean="0"/>
              <a:t>    }  </a:t>
            </a:r>
          </a:p>
          <a:p>
            <a:r>
              <a:rPr lang="en-US" sz="2400" dirty="0" smtClean="0"/>
              <a:t>}  </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checkerboard(across)">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dirty="0" err="1" smtClean="0">
                <a:solidFill>
                  <a:schemeClr val="tx1"/>
                </a:solidFill>
              </a:rPr>
              <a:t>HandlerMapping</a:t>
            </a:r>
            <a:endParaRPr lang="en-GB" b="1" dirty="0" smtClean="0">
              <a:solidFill>
                <a:schemeClr val="tx1"/>
              </a:solidFill>
            </a:endParaRPr>
          </a:p>
        </p:txBody>
      </p:sp>
      <p:sp>
        <p:nvSpPr>
          <p:cNvPr id="22" name="Rectangle 21"/>
          <p:cNvSpPr/>
          <p:nvPr/>
        </p:nvSpPr>
        <p:spPr>
          <a:xfrm>
            <a:off x="381000" y="1447800"/>
            <a:ext cx="8382000" cy="4876800"/>
          </a:xfrm>
          <a:prstGeom prst="rect">
            <a:avLst/>
          </a:prstGeom>
        </p:spPr>
        <p:style>
          <a:lnRef idx="2">
            <a:schemeClr val="dk1"/>
          </a:lnRef>
          <a:fillRef idx="1">
            <a:schemeClr val="lt1"/>
          </a:fillRef>
          <a:effectRef idx="0">
            <a:schemeClr val="dk1"/>
          </a:effectRef>
          <a:fontRef idx="minor">
            <a:schemeClr val="dk1"/>
          </a:fontRef>
        </p:style>
        <p:txBody>
          <a:bodyPr anchor="ctr"/>
          <a:lstStyle/>
          <a:p>
            <a:r>
              <a:rPr lang="en-US" sz="2400" dirty="0" smtClean="0"/>
              <a:t>A </a:t>
            </a:r>
            <a:r>
              <a:rPr lang="en-US" sz="2400" i="1" dirty="0" smtClean="0"/>
              <a:t>Handler Mapping</a:t>
            </a:r>
            <a:r>
              <a:rPr lang="en-US" sz="2400" dirty="0" smtClean="0"/>
              <a:t> provides an abstract way that tell how the Client's </a:t>
            </a:r>
            <a:r>
              <a:rPr lang="en-US" sz="2400" dirty="0" err="1" smtClean="0"/>
              <a:t>Url</a:t>
            </a:r>
            <a:r>
              <a:rPr lang="en-US" sz="2400" dirty="0" smtClean="0"/>
              <a:t> has to be mapped to the Handlers.</a:t>
            </a:r>
          </a:p>
          <a:p>
            <a:r>
              <a:rPr lang="en-US" sz="2400" dirty="0" smtClean="0"/>
              <a:t>Four concrete variation of Handler Mapping are available</a:t>
            </a:r>
          </a:p>
          <a:p>
            <a:pPr lvl="1"/>
            <a:r>
              <a:rPr lang="en-US" sz="2400" dirty="0" err="1" smtClean="0"/>
              <a:t>BeanNameUrl</a:t>
            </a:r>
            <a:r>
              <a:rPr lang="en-US" sz="2400" dirty="0" smtClean="0"/>
              <a:t> </a:t>
            </a:r>
            <a:r>
              <a:rPr lang="en-US" sz="2400" dirty="0" err="1" smtClean="0"/>
              <a:t>HandlerMapping</a:t>
            </a:r>
            <a:endParaRPr lang="en-US" sz="2400" dirty="0" smtClean="0"/>
          </a:p>
          <a:p>
            <a:pPr lvl="1"/>
            <a:r>
              <a:rPr lang="en-US" sz="2400" dirty="0" err="1" smtClean="0"/>
              <a:t>CommonsPathMap</a:t>
            </a:r>
            <a:r>
              <a:rPr lang="en-US" sz="2400" dirty="0" smtClean="0"/>
              <a:t> </a:t>
            </a:r>
            <a:r>
              <a:rPr lang="en-US" sz="2400" dirty="0" err="1" smtClean="0"/>
              <a:t>HandlerMapping</a:t>
            </a:r>
            <a:endParaRPr lang="en-US" sz="2400" dirty="0" smtClean="0"/>
          </a:p>
          <a:p>
            <a:pPr lvl="1"/>
            <a:r>
              <a:rPr lang="en-US" sz="2400" dirty="0" err="1" smtClean="0"/>
              <a:t>ControllerClassName</a:t>
            </a:r>
            <a:r>
              <a:rPr lang="en-US" sz="2400" dirty="0" smtClean="0"/>
              <a:t> </a:t>
            </a:r>
            <a:r>
              <a:rPr lang="en-US" sz="2400" dirty="0" err="1" smtClean="0"/>
              <a:t>HandlerMapping</a:t>
            </a:r>
            <a:endParaRPr lang="en-US" sz="2400" dirty="0" smtClean="0"/>
          </a:p>
          <a:p>
            <a:pPr lvl="1"/>
            <a:r>
              <a:rPr lang="en-US" sz="2400" dirty="0" err="1" smtClean="0"/>
              <a:t>SimpleUrl</a:t>
            </a:r>
            <a:r>
              <a:rPr lang="en-US" sz="2400" dirty="0" smtClean="0"/>
              <a:t> </a:t>
            </a:r>
            <a:r>
              <a:rPr lang="en-US" sz="2400" dirty="0" err="1" smtClean="0"/>
              <a:t>HandlerMapping</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checkerboard(across)">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dirty="0" err="1" smtClean="0">
                <a:solidFill>
                  <a:schemeClr val="tx1"/>
                </a:solidFill>
              </a:rPr>
              <a:t>ModelAndView</a:t>
            </a:r>
            <a:endParaRPr lang="en-GB" b="1" dirty="0" smtClean="0">
              <a:solidFill>
                <a:schemeClr val="tx1"/>
              </a:solidFill>
            </a:endParaRPr>
          </a:p>
        </p:txBody>
      </p:sp>
      <p:sp>
        <p:nvSpPr>
          <p:cNvPr id="22" name="Rectangle 21"/>
          <p:cNvSpPr/>
          <p:nvPr/>
        </p:nvSpPr>
        <p:spPr>
          <a:xfrm>
            <a:off x="304800" y="1371600"/>
            <a:ext cx="8382000" cy="4876800"/>
          </a:xfrm>
          <a:prstGeom prst="rect">
            <a:avLst/>
          </a:prstGeom>
        </p:spPr>
        <p:style>
          <a:lnRef idx="2">
            <a:schemeClr val="dk1"/>
          </a:lnRef>
          <a:fillRef idx="1">
            <a:schemeClr val="lt1"/>
          </a:fillRef>
          <a:effectRef idx="0">
            <a:schemeClr val="dk1"/>
          </a:effectRef>
          <a:fontRef idx="minor">
            <a:schemeClr val="dk1"/>
          </a:fontRef>
        </p:style>
        <p:txBody>
          <a:bodyPr anchor="ctr"/>
          <a:lstStyle/>
          <a:p>
            <a:endParaRPr lang="en-US" sz="2000" i="1" dirty="0" smtClean="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ModelAndView</a:t>
            </a:r>
            <a:r>
              <a:rPr lang="en-US" sz="2000" dirty="0">
                <a:latin typeface="Times New Roman" panose="02020603050405020304" pitchFamily="18" charset="0"/>
                <a:cs typeface="Times New Roman" panose="02020603050405020304" pitchFamily="18" charset="0"/>
              </a:rPr>
              <a:t> is a holder of two distinct objects: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Model – a key-value map of data used to render the page</a:t>
            </a:r>
          </a:p>
          <a:p>
            <a:r>
              <a:rPr lang="en-US" sz="2000" dirty="0">
                <a:latin typeface="Times New Roman" panose="02020603050405020304" pitchFamily="18" charset="0"/>
                <a:cs typeface="Times New Roman" panose="02020603050405020304" pitchFamily="18" charset="0"/>
              </a:rPr>
              <a:t>    View – a template of the page that is filled with data from the model</a:t>
            </a:r>
          </a:p>
          <a:p>
            <a:endParaRPr lang="en-US" sz="2000" i="1" dirty="0" smtClean="0">
              <a:latin typeface="Times New Roman" panose="02020603050405020304" pitchFamily="18" charset="0"/>
              <a:cs typeface="Times New Roman" panose="02020603050405020304" pitchFamily="18" charset="0"/>
            </a:endParaRPr>
          </a:p>
          <a:p>
            <a:r>
              <a:rPr lang="en-US" sz="2000" i="1" dirty="0" err="1" smtClean="0">
                <a:latin typeface="Times New Roman" panose="02020603050405020304" pitchFamily="18" charset="0"/>
                <a:cs typeface="Times New Roman" panose="02020603050405020304" pitchFamily="18" charset="0"/>
              </a:rPr>
              <a:t>ModelandView</a:t>
            </a:r>
            <a:r>
              <a:rPr lang="en-US" sz="2000" i="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is returned by the Controller object back to the Dispatcher Servlet. </a:t>
            </a:r>
          </a:p>
          <a:p>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endParaRPr lang="en-US" sz="2000" dirty="0" smtClean="0">
              <a:latin typeface="Times New Roman" panose="02020603050405020304" pitchFamily="18" charset="0"/>
              <a:cs typeface="Times New Roman" panose="02020603050405020304" pitchFamily="18" charset="0"/>
            </a:endParaRPr>
          </a:p>
          <a:p>
            <a:pPr marL="68580" indent="0">
              <a:buNone/>
            </a:pPr>
            <a:r>
              <a:rPr lang="en-US" sz="2000" dirty="0" err="1" smtClean="0">
                <a:latin typeface="Times New Roman" panose="02020603050405020304" pitchFamily="18" charset="0"/>
                <a:cs typeface="Times New Roman" panose="02020603050405020304" pitchFamily="18" charset="0"/>
              </a:rPr>
              <a:t>ModelAndView</a:t>
            </a:r>
            <a:r>
              <a:rPr lang="en-US" sz="2000" dirty="0" smtClean="0">
                <a:latin typeface="Times New Roman" panose="02020603050405020304" pitchFamily="18" charset="0"/>
                <a:cs typeface="Times New Roman" panose="02020603050405020304" pitchFamily="18" charset="0"/>
              </a:rPr>
              <a:t>(</a:t>
            </a:r>
            <a:r>
              <a:rPr lang="en-US" sz="2000" b="1" dirty="0" err="1" smtClean="0">
                <a:latin typeface="Times New Roman" panose="02020603050405020304" pitchFamily="18" charset="0"/>
                <a:cs typeface="Times New Roman" panose="02020603050405020304" pitchFamily="18" charset="0"/>
              </a:rPr>
              <a:t>viewName</a:t>
            </a:r>
            <a:r>
              <a:rPr lang="en-US" sz="2000" dirty="0" smtClean="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Key</a:t>
            </a:r>
            <a:r>
              <a:rPr lang="en-US" sz="2000" dirty="0" smtClean="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object</a:t>
            </a:r>
            <a:r>
              <a:rPr lang="en-US" sz="2000" dirty="0" smtClean="0">
                <a:latin typeface="Times New Roman" panose="02020603050405020304" pitchFamily="18" charset="0"/>
                <a:cs typeface="Times New Roman" panose="02020603050405020304" pitchFamily="18" charset="0"/>
              </a:rPr>
              <a:t>);</a:t>
            </a:r>
          </a:p>
          <a:p>
            <a:pPr marL="68580" indent="0">
              <a:buNone/>
            </a:pPr>
            <a:r>
              <a:rPr lang="en-US" sz="2000" dirty="0" smtClean="0">
                <a:latin typeface="Times New Roman" panose="02020603050405020304" pitchFamily="18" charset="0"/>
                <a:cs typeface="Times New Roman" panose="02020603050405020304" pitchFamily="18" charset="0"/>
              </a:rPr>
              <a:t>return new </a:t>
            </a:r>
            <a:r>
              <a:rPr lang="en-US" sz="2000" dirty="0" err="1" smtClean="0">
                <a:latin typeface="Times New Roman" panose="02020603050405020304" pitchFamily="18" charset="0"/>
                <a:cs typeface="Times New Roman" panose="02020603050405020304" pitchFamily="18" charset="0"/>
              </a:rPr>
              <a:t>ModelAndView</a:t>
            </a:r>
            <a:r>
              <a:rPr lang="en-US" sz="2000" dirty="0" smtClean="0">
                <a:latin typeface="Times New Roman" panose="02020603050405020304" pitchFamily="18" charset="0"/>
                <a:cs typeface="Times New Roman" panose="02020603050405020304" pitchFamily="18" charset="0"/>
              </a:rPr>
              <a:t>("</a:t>
            </a:r>
            <a:r>
              <a:rPr lang="en-US" sz="2000" b="1" dirty="0" err="1" smtClean="0">
                <a:latin typeface="Times New Roman" panose="02020603050405020304" pitchFamily="18" charset="0"/>
                <a:cs typeface="Times New Roman" panose="02020603050405020304" pitchFamily="18" charset="0"/>
              </a:rPr>
              <a:t>demosp</a:t>
            </a:r>
            <a:r>
              <a:rPr lang="en-US" sz="2000" dirty="0" smtClean="0">
                <a:latin typeface="Times New Roman" panose="02020603050405020304" pitchFamily="18" charset="0"/>
                <a:cs typeface="Times New Roman" panose="02020603050405020304" pitchFamily="18" charset="0"/>
              </a:rPr>
              <a:t>", "message", </a:t>
            </a:r>
            <a:r>
              <a:rPr lang="en-US" sz="2000" dirty="0" err="1" smtClean="0">
                <a:latin typeface="Times New Roman" panose="02020603050405020304" pitchFamily="18" charset="0"/>
                <a:cs typeface="Times New Roman" panose="02020603050405020304" pitchFamily="18" charset="0"/>
              </a:rPr>
              <a:t>msg</a:t>
            </a:r>
            <a:r>
              <a:rPr lang="en-US" sz="20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830058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checkerboard(across)">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dirty="0" smtClean="0">
                <a:solidFill>
                  <a:schemeClr val="tx1"/>
                </a:solidFill>
              </a:rPr>
              <a:t>Controller</a:t>
            </a:r>
            <a:endParaRPr lang="en-GB" b="1" dirty="0" smtClean="0">
              <a:solidFill>
                <a:schemeClr val="tx1"/>
              </a:solidFill>
            </a:endParaRPr>
          </a:p>
        </p:txBody>
      </p:sp>
      <p:sp>
        <p:nvSpPr>
          <p:cNvPr id="22" name="Rectangle 21"/>
          <p:cNvSpPr/>
          <p:nvPr/>
        </p:nvSpPr>
        <p:spPr>
          <a:xfrm>
            <a:off x="609600" y="1371600"/>
            <a:ext cx="8382000" cy="4876800"/>
          </a:xfrm>
          <a:prstGeom prst="rect">
            <a:avLst/>
          </a:prstGeom>
        </p:spPr>
        <p:style>
          <a:lnRef idx="2">
            <a:schemeClr val="dk1"/>
          </a:lnRef>
          <a:fillRef idx="1">
            <a:schemeClr val="lt1"/>
          </a:fillRef>
          <a:effectRef idx="0">
            <a:schemeClr val="dk1"/>
          </a:effectRef>
          <a:fontRef idx="minor">
            <a:schemeClr val="dk1"/>
          </a:fontRef>
        </p:style>
        <p:txBody>
          <a:bodyPr anchor="ctr"/>
          <a:lstStyle/>
          <a:p>
            <a:pPr marL="68580" indent="0"/>
            <a:r>
              <a:rPr lang="en-US" sz="2400" dirty="0" smtClean="0"/>
              <a:t> Spring MVC 3.0</a:t>
            </a:r>
          </a:p>
          <a:p>
            <a:r>
              <a:rPr lang="en-US" sz="2400" dirty="0" smtClean="0"/>
              <a:t>1)The </a:t>
            </a:r>
            <a:r>
              <a:rPr lang="en-US" sz="2400" b="1" dirty="0" smtClean="0"/>
              <a:t>@Controller</a:t>
            </a:r>
            <a:r>
              <a:rPr lang="en-US" sz="2400" dirty="0" smtClean="0"/>
              <a:t> annotation marks this class as Controller.</a:t>
            </a:r>
          </a:p>
          <a:p>
            <a:r>
              <a:rPr lang="en-US" sz="2400" dirty="0" smtClean="0"/>
              <a:t>2)The </a:t>
            </a:r>
            <a:r>
              <a:rPr lang="en-US" sz="2400" b="1" dirty="0" smtClean="0"/>
              <a:t>@</a:t>
            </a:r>
            <a:r>
              <a:rPr lang="en-US" sz="2400" b="1" dirty="0" err="1" smtClean="0"/>
              <a:t>Requestmapping</a:t>
            </a:r>
            <a:r>
              <a:rPr lang="en-US" sz="2400" dirty="0" smtClean="0"/>
              <a:t> annotation is used to map the class with the specified name.</a:t>
            </a:r>
          </a:p>
          <a:p>
            <a:r>
              <a:rPr lang="en-US" sz="2400" dirty="0" smtClean="0"/>
              <a:t>3) class returns the instance of </a:t>
            </a:r>
            <a:r>
              <a:rPr lang="en-US" sz="2400" dirty="0" err="1" smtClean="0"/>
              <a:t>ModelAndView</a:t>
            </a:r>
            <a:r>
              <a:rPr lang="en-US" sz="2400" dirty="0" smtClean="0"/>
              <a:t> controller with the mapped name, message name and message value. The message value will be displayed in the </a:t>
            </a:r>
            <a:r>
              <a:rPr lang="en-US" sz="2400" dirty="0" err="1" smtClean="0"/>
              <a:t>jsp</a:t>
            </a:r>
            <a:r>
              <a:rPr lang="en-US" sz="2400" dirty="0" smtClean="0"/>
              <a:t> page.</a:t>
            </a:r>
          </a:p>
          <a:p>
            <a:pPr marL="68580" indent="0">
              <a:buNone/>
            </a:pP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checkerboard(across)">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normAutofit/>
          </a:bodyPr>
          <a:lstStyle/>
          <a:p>
            <a:r>
              <a:rPr lang="en-US" sz="1600" b="0" dirty="0" smtClean="0">
                <a:solidFill>
                  <a:schemeClr val="tx1"/>
                </a:solidFill>
              </a:rPr>
              <a:t>In this xml file, we are specifying the </a:t>
            </a:r>
            <a:r>
              <a:rPr lang="en-US" sz="1600" b="0" dirty="0" err="1" smtClean="0">
                <a:solidFill>
                  <a:schemeClr val="tx1"/>
                </a:solidFill>
              </a:rPr>
              <a:t>servlet</a:t>
            </a:r>
            <a:r>
              <a:rPr lang="en-US" sz="1600" b="0" dirty="0" smtClean="0">
                <a:solidFill>
                  <a:schemeClr val="tx1"/>
                </a:solidFill>
              </a:rPr>
              <a:t> class </a:t>
            </a:r>
            <a:r>
              <a:rPr lang="en-US" sz="1600" b="0" dirty="0" err="1" smtClean="0">
                <a:solidFill>
                  <a:schemeClr val="tx1"/>
                </a:solidFill>
              </a:rPr>
              <a:t>DispatcherServlet</a:t>
            </a:r>
            <a:r>
              <a:rPr lang="en-US" sz="1600" b="0" dirty="0" smtClean="0">
                <a:solidFill>
                  <a:schemeClr val="tx1"/>
                </a:solidFill>
              </a:rPr>
              <a:t> that acts as the front controller in Spring Web MVC. All the incoming request for the html file will be forwarded to the </a:t>
            </a:r>
            <a:r>
              <a:rPr lang="en-US" sz="1600" b="0" dirty="0" err="1" smtClean="0">
                <a:solidFill>
                  <a:schemeClr val="tx1"/>
                </a:solidFill>
              </a:rPr>
              <a:t>DispatcherServlet</a:t>
            </a:r>
            <a:endParaRPr lang="en-GB" sz="1600" b="1" dirty="0" smtClean="0">
              <a:solidFill>
                <a:schemeClr val="tx1"/>
              </a:solidFill>
            </a:endParaRPr>
          </a:p>
        </p:txBody>
      </p:sp>
      <p:sp>
        <p:nvSpPr>
          <p:cNvPr id="22" name="Rectangle 21"/>
          <p:cNvSpPr/>
          <p:nvPr/>
        </p:nvSpPr>
        <p:spPr>
          <a:xfrm>
            <a:off x="609600" y="1371600"/>
            <a:ext cx="8382000" cy="4876800"/>
          </a:xfrm>
          <a:prstGeom prst="rect">
            <a:avLst/>
          </a:prstGeom>
        </p:spPr>
        <p:style>
          <a:lnRef idx="2">
            <a:schemeClr val="dk1"/>
          </a:lnRef>
          <a:fillRef idx="1">
            <a:schemeClr val="lt1"/>
          </a:fillRef>
          <a:effectRef idx="0">
            <a:schemeClr val="dk1"/>
          </a:effectRef>
          <a:fontRef idx="minor">
            <a:schemeClr val="dk1"/>
          </a:fontRef>
        </p:style>
        <p:txBody>
          <a:bodyPr anchor="ctr"/>
          <a:lstStyle/>
          <a:p>
            <a:r>
              <a:rPr lang="en-US" dirty="0" smtClean="0"/>
              <a:t> &lt;web-app&gt; &lt;</a:t>
            </a:r>
            <a:r>
              <a:rPr lang="en-US" dirty="0" err="1" smtClean="0"/>
              <a:t>servlet</a:t>
            </a:r>
            <a:r>
              <a:rPr lang="en-US" dirty="0" smtClean="0"/>
              <a:t>&gt;  </a:t>
            </a:r>
          </a:p>
          <a:p>
            <a:r>
              <a:rPr lang="en-US" dirty="0" smtClean="0"/>
              <a:t>    &lt;</a:t>
            </a:r>
            <a:r>
              <a:rPr lang="en-US" dirty="0" err="1" smtClean="0"/>
              <a:t>servlet</a:t>
            </a:r>
            <a:r>
              <a:rPr lang="en-US" dirty="0" smtClean="0"/>
              <a:t>-name&gt;spring&lt;/</a:t>
            </a:r>
            <a:r>
              <a:rPr lang="en-US" dirty="0" err="1" smtClean="0"/>
              <a:t>servlet</a:t>
            </a:r>
            <a:r>
              <a:rPr lang="en-US" dirty="0" smtClean="0"/>
              <a:t>-name&gt;  </a:t>
            </a:r>
          </a:p>
          <a:p>
            <a:r>
              <a:rPr lang="en-US" dirty="0" smtClean="0"/>
              <a:t>    &lt;</a:t>
            </a:r>
            <a:r>
              <a:rPr lang="en-US" dirty="0" err="1" smtClean="0"/>
              <a:t>servlet</a:t>
            </a:r>
            <a:r>
              <a:rPr lang="en-US" dirty="0" smtClean="0"/>
              <a:t>-</a:t>
            </a:r>
            <a:r>
              <a:rPr lang="en-US" b="1" dirty="0" smtClean="0"/>
              <a:t>class</a:t>
            </a:r>
            <a:r>
              <a:rPr lang="en-US" dirty="0" smtClean="0"/>
              <a:t>&gt;</a:t>
            </a:r>
          </a:p>
          <a:p>
            <a:r>
              <a:rPr lang="en-US" dirty="0" err="1" smtClean="0"/>
              <a:t>org.springframework.web.servlet.DispatcherServlet</a:t>
            </a:r>
            <a:r>
              <a:rPr lang="en-US" dirty="0" smtClean="0"/>
              <a:t>&lt;/</a:t>
            </a:r>
            <a:r>
              <a:rPr lang="en-US" dirty="0" err="1" smtClean="0"/>
              <a:t>servlet</a:t>
            </a:r>
            <a:r>
              <a:rPr lang="en-US" dirty="0" smtClean="0"/>
              <a:t>-</a:t>
            </a:r>
            <a:r>
              <a:rPr lang="en-US" b="1" dirty="0" smtClean="0"/>
              <a:t>class</a:t>
            </a:r>
            <a:r>
              <a:rPr lang="en-US" dirty="0" smtClean="0"/>
              <a:t>&gt;  </a:t>
            </a:r>
          </a:p>
          <a:p>
            <a:r>
              <a:rPr lang="en-US" dirty="0" smtClean="0"/>
              <a:t>    &lt;load-on-startup&gt;1&lt;/load-on-startup&gt;  </a:t>
            </a:r>
          </a:p>
          <a:p>
            <a:r>
              <a:rPr lang="en-US" dirty="0" smtClean="0"/>
              <a:t>&lt;/</a:t>
            </a:r>
            <a:r>
              <a:rPr lang="en-US" dirty="0" err="1" smtClean="0"/>
              <a:t>servlet</a:t>
            </a:r>
            <a:r>
              <a:rPr lang="en-US" dirty="0" smtClean="0"/>
              <a:t>&gt;  </a:t>
            </a:r>
          </a:p>
          <a:p>
            <a:r>
              <a:rPr lang="en-US" dirty="0" smtClean="0"/>
              <a:t>&lt;</a:t>
            </a:r>
            <a:r>
              <a:rPr lang="en-US" dirty="0" err="1" smtClean="0"/>
              <a:t>servlet</a:t>
            </a:r>
            <a:r>
              <a:rPr lang="en-US" dirty="0" smtClean="0"/>
              <a:t>-mapping&gt;  </a:t>
            </a:r>
          </a:p>
          <a:p>
            <a:r>
              <a:rPr lang="en-US" dirty="0" smtClean="0"/>
              <a:t>    &lt;</a:t>
            </a:r>
            <a:r>
              <a:rPr lang="en-US" dirty="0" err="1" smtClean="0"/>
              <a:t>servlet</a:t>
            </a:r>
            <a:r>
              <a:rPr lang="en-US" dirty="0" smtClean="0"/>
              <a:t>-name&gt;spring&lt;/</a:t>
            </a:r>
            <a:r>
              <a:rPr lang="en-US" dirty="0" err="1" smtClean="0"/>
              <a:t>servlet</a:t>
            </a:r>
            <a:r>
              <a:rPr lang="en-US" dirty="0" smtClean="0"/>
              <a:t>-name&gt;  </a:t>
            </a:r>
          </a:p>
          <a:p>
            <a:r>
              <a:rPr lang="en-US" dirty="0" smtClean="0"/>
              <a:t>    &lt;</a:t>
            </a:r>
            <a:r>
              <a:rPr lang="en-US" dirty="0" err="1" smtClean="0"/>
              <a:t>url</a:t>
            </a:r>
            <a:r>
              <a:rPr lang="en-US" dirty="0" smtClean="0"/>
              <a:t>-pattern&gt;*.html&lt;/</a:t>
            </a:r>
            <a:r>
              <a:rPr lang="en-US" dirty="0" err="1" smtClean="0"/>
              <a:t>url</a:t>
            </a:r>
            <a:r>
              <a:rPr lang="en-US" dirty="0" smtClean="0"/>
              <a:t>-pattern&gt;  </a:t>
            </a:r>
          </a:p>
          <a:p>
            <a:r>
              <a:rPr lang="en-US" dirty="0" smtClean="0"/>
              <a:t>&lt;/</a:t>
            </a:r>
            <a:r>
              <a:rPr lang="en-US" dirty="0" err="1" smtClean="0"/>
              <a:t>servlet</a:t>
            </a:r>
            <a:r>
              <a:rPr lang="en-US" dirty="0" smtClean="0"/>
              <a:t>-mapping&gt;  </a:t>
            </a:r>
          </a:p>
          <a:p>
            <a:r>
              <a:rPr lang="en-US" dirty="0" smtClean="0"/>
              <a:t>&lt;/web-app&gt; </a:t>
            </a:r>
          </a:p>
          <a:p>
            <a:r>
              <a:rPr lang="en-US" dirty="0"/>
              <a:t>Spring MVC looks for a file named [servlet-name]-servlet.xml in the WEB-INF directory of your web application and creates the beans defined there.</a:t>
            </a:r>
            <a:r>
              <a:rPr lang="en-US" dirty="0" smtClean="0"/>
              <a:t> </a:t>
            </a:r>
          </a:p>
          <a:p>
            <a:pPr marL="68580" indent="0">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checkerboard(across)">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dirty="0" smtClean="0">
                <a:solidFill>
                  <a:schemeClr val="tx1"/>
                </a:solidFill>
              </a:rPr>
              <a:t>View Resolver</a:t>
            </a:r>
            <a:endParaRPr lang="en-GB" b="1" dirty="0" smtClean="0">
              <a:solidFill>
                <a:schemeClr val="tx1"/>
              </a:solidFill>
            </a:endParaRPr>
          </a:p>
        </p:txBody>
      </p:sp>
      <p:sp>
        <p:nvSpPr>
          <p:cNvPr id="22" name="Rectangle 21"/>
          <p:cNvSpPr/>
          <p:nvPr/>
        </p:nvSpPr>
        <p:spPr>
          <a:xfrm>
            <a:off x="381000" y="1447800"/>
            <a:ext cx="8382000" cy="4876800"/>
          </a:xfrm>
          <a:prstGeom prst="rect">
            <a:avLst/>
          </a:prstGeom>
        </p:spPr>
        <p:style>
          <a:lnRef idx="2">
            <a:schemeClr val="dk1"/>
          </a:lnRef>
          <a:fillRef idx="1">
            <a:schemeClr val="lt1"/>
          </a:fillRef>
          <a:effectRef idx="0">
            <a:schemeClr val="dk1"/>
          </a:effectRef>
          <a:fontRef idx="minor">
            <a:schemeClr val="dk1"/>
          </a:fontRef>
        </p:style>
        <p:txBody>
          <a:bodyPr anchor="ctr"/>
          <a:lstStyle/>
          <a:p>
            <a:r>
              <a:rPr lang="en-US" sz="2400" dirty="0" smtClean="0"/>
              <a:t>The mapping between the Logical name and the Physical View Location is taken care by the </a:t>
            </a:r>
            <a:r>
              <a:rPr lang="en-US" sz="2400" b="1" i="1" dirty="0" smtClean="0"/>
              <a:t>View Resolver</a:t>
            </a:r>
            <a:r>
              <a:rPr lang="en-US" sz="2400" dirty="0" smtClean="0"/>
              <a:t> object. </a:t>
            </a:r>
          </a:p>
          <a:p>
            <a:r>
              <a:rPr lang="en-US" sz="2400" dirty="0" smtClean="0"/>
              <a:t>Spring comes with a set of </a:t>
            </a:r>
            <a:r>
              <a:rPr lang="en-US" sz="2400" i="1" dirty="0" smtClean="0"/>
              <a:t>Built-In Spring Resolvers</a:t>
            </a:r>
            <a:r>
              <a:rPr lang="en-US" sz="2400" dirty="0" smtClean="0"/>
              <a:t>.</a:t>
            </a:r>
          </a:p>
          <a:p>
            <a:r>
              <a:rPr lang="en-US" sz="2400" dirty="0" smtClean="0"/>
              <a:t>We can write </a:t>
            </a:r>
            <a:r>
              <a:rPr lang="en-US" sz="2400" b="1" i="1" dirty="0" smtClean="0"/>
              <a:t>Custom View Resolvers</a:t>
            </a:r>
            <a:r>
              <a:rPr lang="en-US" sz="2400" dirty="0" smtClean="0"/>
              <a:t> by implementing the </a:t>
            </a:r>
            <a:r>
              <a:rPr lang="en-US" sz="2400" dirty="0" err="1" smtClean="0"/>
              <a:t>org.springframework.web.servlet.ViewResolver</a:t>
            </a:r>
            <a:r>
              <a:rPr lang="en-US" sz="2400" dirty="0" smtClean="0"/>
              <a:t> interface</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checkerboard(across)">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normAutofit/>
          </a:bodyPr>
          <a:lstStyle/>
          <a:p>
            <a:r>
              <a:rPr lang="en-US" sz="1600" dirty="0" smtClean="0">
                <a:solidFill>
                  <a:schemeClr val="tx1"/>
                </a:solidFill>
              </a:rPr>
              <a:t> Define the bean in the xml file:filename should servletName-servlet.xml.</a:t>
            </a:r>
            <a:br>
              <a:rPr lang="en-US" sz="1600" dirty="0" smtClean="0">
                <a:solidFill>
                  <a:schemeClr val="tx1"/>
                </a:solidFill>
              </a:rPr>
            </a:br>
            <a:r>
              <a:rPr lang="en-US" sz="1600" dirty="0" smtClean="0">
                <a:solidFill>
                  <a:schemeClr val="tx1"/>
                </a:solidFill>
              </a:rPr>
              <a:t>The location of  bean file should in side WEB-INF</a:t>
            </a:r>
            <a:r>
              <a:rPr lang="en-US" sz="1600" dirty="0" smtClean="0"/>
              <a:t/>
            </a:r>
            <a:br>
              <a:rPr lang="en-US" sz="1600" dirty="0" smtClean="0"/>
            </a:br>
            <a:endParaRPr lang="en-GB" sz="1600" dirty="0" smtClean="0">
              <a:solidFill>
                <a:schemeClr val="tx1"/>
              </a:solidFill>
            </a:endParaRPr>
          </a:p>
        </p:txBody>
      </p:sp>
      <p:sp>
        <p:nvSpPr>
          <p:cNvPr id="22" name="Rectangle 21"/>
          <p:cNvSpPr/>
          <p:nvPr/>
        </p:nvSpPr>
        <p:spPr>
          <a:xfrm>
            <a:off x="609600" y="990600"/>
            <a:ext cx="8382000" cy="5257800"/>
          </a:xfrm>
          <a:prstGeom prst="rect">
            <a:avLst/>
          </a:prstGeom>
        </p:spPr>
        <p:style>
          <a:lnRef idx="2">
            <a:schemeClr val="dk1"/>
          </a:lnRef>
          <a:fillRef idx="1">
            <a:schemeClr val="lt1"/>
          </a:fillRef>
          <a:effectRef idx="0">
            <a:schemeClr val="dk1"/>
          </a:effectRef>
          <a:fontRef idx="minor">
            <a:schemeClr val="dk1"/>
          </a:fontRef>
        </p:style>
        <p:txBody>
          <a:bodyPr anchor="ctr"/>
          <a:lstStyle/>
          <a:p>
            <a:r>
              <a:rPr lang="en-US" dirty="0" smtClean="0">
                <a:solidFill>
                  <a:schemeClr val="accent2"/>
                </a:solidFill>
              </a:rPr>
              <a:t> </a:t>
            </a:r>
          </a:p>
          <a:p>
            <a:endParaRPr lang="en-US" b="1" dirty="0" smtClean="0">
              <a:solidFill>
                <a:schemeClr val="accent2"/>
              </a:solidFill>
            </a:endParaRPr>
          </a:p>
          <a:p>
            <a:r>
              <a:rPr lang="en-US" b="1" dirty="0" smtClean="0">
                <a:solidFill>
                  <a:schemeClr val="accent2"/>
                </a:solidFill>
              </a:rPr>
              <a:t>return</a:t>
            </a:r>
            <a:r>
              <a:rPr lang="en-US" dirty="0" smtClean="0">
                <a:solidFill>
                  <a:schemeClr val="accent2"/>
                </a:solidFill>
              </a:rPr>
              <a:t> </a:t>
            </a:r>
            <a:r>
              <a:rPr lang="en-US" b="1" dirty="0" smtClean="0">
                <a:solidFill>
                  <a:schemeClr val="accent2"/>
                </a:solidFill>
              </a:rPr>
              <a:t>new</a:t>
            </a:r>
            <a:r>
              <a:rPr lang="en-US" dirty="0" smtClean="0">
                <a:solidFill>
                  <a:schemeClr val="accent2"/>
                </a:solidFill>
              </a:rPr>
              <a:t> </a:t>
            </a:r>
            <a:r>
              <a:rPr lang="en-US" dirty="0" err="1" smtClean="0">
                <a:solidFill>
                  <a:schemeClr val="accent2"/>
                </a:solidFill>
              </a:rPr>
              <a:t>ModelAndView</a:t>
            </a:r>
            <a:r>
              <a:rPr lang="en-US" dirty="0" smtClean="0">
                <a:solidFill>
                  <a:schemeClr val="accent2"/>
                </a:solidFill>
              </a:rPr>
              <a:t>("</a:t>
            </a:r>
            <a:r>
              <a:rPr lang="en-US" dirty="0" err="1" smtClean="0">
                <a:solidFill>
                  <a:schemeClr val="accent2"/>
                </a:solidFill>
              </a:rPr>
              <a:t>hellopage</a:t>
            </a:r>
            <a:r>
              <a:rPr lang="en-US" dirty="0" smtClean="0">
                <a:solidFill>
                  <a:schemeClr val="accent2"/>
                </a:solidFill>
              </a:rPr>
              <a:t>", "message", </a:t>
            </a:r>
            <a:r>
              <a:rPr lang="en-US" dirty="0" err="1" smtClean="0">
                <a:solidFill>
                  <a:schemeClr val="accent2"/>
                </a:solidFill>
              </a:rPr>
              <a:t>msg</a:t>
            </a:r>
            <a:r>
              <a:rPr lang="en-US" dirty="0" smtClean="0">
                <a:solidFill>
                  <a:schemeClr val="accent2"/>
                </a:solidFill>
              </a:rPr>
              <a:t>);</a:t>
            </a:r>
          </a:p>
          <a:p>
            <a:r>
              <a:rPr lang="en-US" dirty="0" smtClean="0">
                <a:solidFill>
                  <a:schemeClr val="accent2"/>
                </a:solidFill>
              </a:rPr>
              <a:t>The above </a:t>
            </a:r>
            <a:r>
              <a:rPr lang="en-US" dirty="0" err="1" smtClean="0">
                <a:solidFill>
                  <a:schemeClr val="accent2"/>
                </a:solidFill>
              </a:rPr>
              <a:t>hellopage</a:t>
            </a:r>
            <a:r>
              <a:rPr lang="en-US" dirty="0" smtClean="0">
                <a:solidFill>
                  <a:schemeClr val="accent2"/>
                </a:solidFill>
              </a:rPr>
              <a:t> is </a:t>
            </a:r>
            <a:r>
              <a:rPr lang="en-US" dirty="0" err="1" smtClean="0">
                <a:solidFill>
                  <a:schemeClr val="accent2"/>
                </a:solidFill>
              </a:rPr>
              <a:t>jsp</a:t>
            </a:r>
            <a:r>
              <a:rPr lang="en-US" dirty="0" smtClean="0">
                <a:solidFill>
                  <a:schemeClr val="accent2"/>
                </a:solidFill>
              </a:rPr>
              <a:t> </a:t>
            </a:r>
            <a:r>
              <a:rPr lang="en-US" dirty="0" err="1" smtClean="0">
                <a:solidFill>
                  <a:schemeClr val="accent2"/>
                </a:solidFill>
              </a:rPr>
              <a:t>page,Controller</a:t>
            </a:r>
            <a:r>
              <a:rPr lang="en-US" dirty="0" smtClean="0">
                <a:solidFill>
                  <a:schemeClr val="accent2"/>
                </a:solidFill>
              </a:rPr>
              <a:t> search for </a:t>
            </a:r>
            <a:r>
              <a:rPr lang="en-US" dirty="0" err="1" smtClean="0">
                <a:solidFill>
                  <a:schemeClr val="accent2"/>
                </a:solidFill>
              </a:rPr>
              <a:t>hellopage</a:t>
            </a:r>
            <a:r>
              <a:rPr lang="en-US" dirty="0" smtClean="0">
                <a:solidFill>
                  <a:schemeClr val="accent2"/>
                </a:solidFill>
              </a:rPr>
              <a:t> inside </a:t>
            </a:r>
          </a:p>
          <a:p>
            <a:r>
              <a:rPr lang="en-US" dirty="0" smtClean="0">
                <a:solidFill>
                  <a:schemeClr val="accent2"/>
                </a:solidFill>
              </a:rPr>
              <a:t>WEB-INF/</a:t>
            </a:r>
            <a:r>
              <a:rPr lang="en-US" dirty="0" err="1" smtClean="0">
                <a:solidFill>
                  <a:schemeClr val="accent2"/>
                </a:solidFill>
              </a:rPr>
              <a:t>jsp</a:t>
            </a:r>
            <a:r>
              <a:rPr lang="en-US" dirty="0" smtClean="0">
                <a:solidFill>
                  <a:schemeClr val="accent2"/>
                </a:solidFill>
              </a:rPr>
              <a:t> folder.</a:t>
            </a:r>
          </a:p>
          <a:p>
            <a:r>
              <a:rPr lang="en-US" dirty="0" smtClean="0"/>
              <a:t>&lt;beans  </a:t>
            </a:r>
            <a:r>
              <a:rPr lang="en-US" dirty="0" err="1" smtClean="0"/>
              <a:t>XSd</a:t>
            </a:r>
            <a:r>
              <a:rPr lang="en-US" dirty="0" smtClean="0"/>
              <a:t>&gt;  </a:t>
            </a:r>
          </a:p>
          <a:p>
            <a:r>
              <a:rPr lang="en-US" dirty="0" smtClean="0"/>
              <a:t>    &lt;</a:t>
            </a:r>
            <a:r>
              <a:rPr lang="en-US" dirty="0" err="1" smtClean="0"/>
              <a:t>context:component</a:t>
            </a:r>
            <a:r>
              <a:rPr lang="en-US" dirty="0" smtClean="0"/>
              <a:t>-scan  base-</a:t>
            </a:r>
            <a:r>
              <a:rPr lang="en-US" b="1" dirty="0" smtClean="0"/>
              <a:t>package</a:t>
            </a:r>
            <a:r>
              <a:rPr lang="en-US" dirty="0" smtClean="0"/>
              <a:t>="</a:t>
            </a:r>
            <a:r>
              <a:rPr lang="en-US" dirty="0" err="1" smtClean="0"/>
              <a:t>com.adam.app</a:t>
            </a:r>
            <a:r>
              <a:rPr lang="en-US" dirty="0" smtClean="0"/>
              <a:t>" /&gt;  </a:t>
            </a:r>
          </a:p>
          <a:p>
            <a:r>
              <a:rPr lang="en-US" dirty="0" smtClean="0"/>
              <a:t>    &lt;bean </a:t>
            </a:r>
            <a:r>
              <a:rPr lang="en-US" b="1" dirty="0" smtClean="0"/>
              <a:t>class</a:t>
            </a:r>
            <a:r>
              <a:rPr lang="en-US" dirty="0" smtClean="0"/>
              <a:t>="org.springframework.web.servlet.view.InternalResourceViewResolver"&gt;  </a:t>
            </a:r>
          </a:p>
          <a:p>
            <a:r>
              <a:rPr lang="en-US" dirty="0" smtClean="0"/>
              <a:t>        &lt;property name="prefix" value="/WEB-INF/</a:t>
            </a:r>
            <a:r>
              <a:rPr lang="en-US" dirty="0" err="1" smtClean="0"/>
              <a:t>jsp</a:t>
            </a:r>
            <a:r>
              <a:rPr lang="en-US" dirty="0" smtClean="0"/>
              <a:t>/" /&gt;  </a:t>
            </a:r>
          </a:p>
          <a:p>
            <a:r>
              <a:rPr lang="en-US" dirty="0" smtClean="0"/>
              <a:t>        &lt;property name="suffix" value=".</a:t>
            </a:r>
            <a:r>
              <a:rPr lang="en-US" dirty="0" err="1" smtClean="0"/>
              <a:t>jsp</a:t>
            </a:r>
            <a:r>
              <a:rPr lang="en-US" dirty="0" smtClean="0"/>
              <a:t>" /&gt;  </a:t>
            </a:r>
          </a:p>
          <a:p>
            <a:r>
              <a:rPr lang="en-US" dirty="0" smtClean="0"/>
              <a:t>    &lt;/bean&gt;  </a:t>
            </a:r>
          </a:p>
          <a:p>
            <a:r>
              <a:rPr lang="en-US" dirty="0" smtClean="0"/>
              <a:t>&lt;/beans&gt;  </a:t>
            </a:r>
          </a:p>
          <a:p>
            <a:r>
              <a:rPr lang="en-US" dirty="0" err="1" smtClean="0"/>
              <a:t>Note:</a:t>
            </a:r>
            <a:r>
              <a:rPr lang="en-US" b="1" i="1" dirty="0" err="1" smtClean="0"/>
              <a:t>the</a:t>
            </a:r>
            <a:r>
              <a:rPr lang="en-US" b="1" i="1" dirty="0" smtClean="0"/>
              <a:t> prefix + the logical View Name + the suffix.</a:t>
            </a:r>
          </a:p>
          <a:p>
            <a:r>
              <a:rPr lang="en-US" dirty="0" smtClean="0">
                <a:solidFill>
                  <a:srgbClr val="002060"/>
                </a:solidFill>
              </a:rPr>
              <a:t>Inside hellopage.jsp write below statement(message is key which controller returned to </a:t>
            </a:r>
            <a:r>
              <a:rPr lang="en-US" dirty="0" err="1" smtClean="0">
                <a:solidFill>
                  <a:srgbClr val="002060"/>
                </a:solidFill>
              </a:rPr>
              <a:t>jsp</a:t>
            </a:r>
            <a:r>
              <a:rPr lang="en-US" dirty="0" smtClean="0">
                <a:solidFill>
                  <a:srgbClr val="002060"/>
                </a:solidFill>
              </a:rPr>
              <a:t> page</a:t>
            </a:r>
          </a:p>
          <a:p>
            <a:r>
              <a:rPr lang="en-US" dirty="0" smtClean="0">
                <a:solidFill>
                  <a:srgbClr val="002060"/>
                </a:solidFill>
              </a:rPr>
              <a:t>Message is: ${message}  </a:t>
            </a:r>
          </a:p>
          <a:p>
            <a:endParaRPr lang="en-US" b="1" i="1" dirty="0" smtClean="0"/>
          </a:p>
          <a:p>
            <a:endParaRPr lang="en-US" b="1" i="1" dirty="0" smtClean="0"/>
          </a:p>
          <a:p>
            <a:r>
              <a:rPr lang="en-US" dirty="0" smtClean="0"/>
              <a:t> </a:t>
            </a:r>
            <a:endParaRPr lang="en-US" b="1" i="1"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checkerboard(across)">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dirty="0" smtClean="0"/>
              <a:t>Example</a:t>
            </a:r>
            <a:endParaRPr lang="en-US" dirty="0"/>
          </a:p>
        </p:txBody>
      </p:sp>
      <p:pic>
        <p:nvPicPr>
          <p:cNvPr id="1026" name="Picture 2" descr="Spring IOC Contain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981200"/>
            <a:ext cx="5791200" cy="34421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dirty="0" smtClean="0">
                <a:solidFill>
                  <a:schemeClr val="tx1"/>
                </a:solidFill>
              </a:rPr>
              <a:t>Controller without MAV</a:t>
            </a:r>
            <a:endParaRPr lang="en-GB" b="1" dirty="0" smtClean="0">
              <a:solidFill>
                <a:schemeClr val="tx1"/>
              </a:solidFill>
            </a:endParaRPr>
          </a:p>
        </p:txBody>
      </p:sp>
      <p:sp>
        <p:nvSpPr>
          <p:cNvPr id="22" name="Rectangle 21"/>
          <p:cNvSpPr/>
          <p:nvPr/>
        </p:nvSpPr>
        <p:spPr>
          <a:xfrm>
            <a:off x="609600" y="1371600"/>
            <a:ext cx="8382000" cy="4876800"/>
          </a:xfrm>
          <a:prstGeom prst="rect">
            <a:avLst/>
          </a:prstGeom>
        </p:spPr>
        <p:style>
          <a:lnRef idx="2">
            <a:schemeClr val="dk1"/>
          </a:lnRef>
          <a:fillRef idx="1">
            <a:schemeClr val="lt1"/>
          </a:fillRef>
          <a:effectRef idx="0">
            <a:schemeClr val="dk1"/>
          </a:effectRef>
          <a:fontRef idx="minor">
            <a:schemeClr val="dk1"/>
          </a:fontRef>
        </p:style>
        <p:txBody>
          <a:bodyPr anchor="ctr"/>
          <a:lstStyle/>
          <a:p>
            <a:pPr marL="68580" indent="0">
              <a:buNone/>
            </a:pPr>
            <a:r>
              <a:rPr lang="en-US" sz="2400" dirty="0" smtClean="0"/>
              <a:t>@Controller</a:t>
            </a:r>
          </a:p>
          <a:p>
            <a:pPr marL="68580" indent="0">
              <a:buNone/>
            </a:pPr>
            <a:r>
              <a:rPr lang="en-US" sz="2400" dirty="0" smtClean="0"/>
              <a:t>public class DemoSpring3Controller {</a:t>
            </a:r>
          </a:p>
          <a:p>
            <a:pPr marL="68580" indent="0">
              <a:buNone/>
            </a:pPr>
            <a:r>
              <a:rPr lang="en-US" sz="2400" dirty="0" smtClean="0"/>
              <a:t>	@</a:t>
            </a:r>
            <a:r>
              <a:rPr lang="en-US" sz="2400" dirty="0" err="1" smtClean="0"/>
              <a:t>RequestMapping</a:t>
            </a:r>
            <a:r>
              <a:rPr lang="en-US" sz="2400" dirty="0" smtClean="0"/>
              <a:t>(value="demoSpring3")</a:t>
            </a:r>
          </a:p>
          <a:p>
            <a:pPr marL="68580" indent="0">
              <a:buNone/>
            </a:pPr>
            <a:r>
              <a:rPr lang="en-US" sz="2400" dirty="0" smtClean="0"/>
              <a:t>public String </a:t>
            </a:r>
            <a:r>
              <a:rPr lang="en-US" sz="2400" dirty="0" err="1" smtClean="0"/>
              <a:t>helloWorld</a:t>
            </a:r>
            <a:r>
              <a:rPr lang="en-US" sz="2400" dirty="0" smtClean="0"/>
              <a:t>(@MA </a:t>
            </a:r>
            <a:r>
              <a:rPr lang="en-US" sz="2400" dirty="0" err="1" smtClean="0"/>
              <a:t>Pojo</a:t>
            </a:r>
            <a:r>
              <a:rPr lang="en-US" sz="2400" dirty="0" smtClean="0"/>
              <a:t>/String/</a:t>
            </a:r>
            <a:r>
              <a:rPr lang="en-US" sz="2400" dirty="0" err="1" smtClean="0"/>
              <a:t>Dto,MM</a:t>
            </a:r>
            <a:r>
              <a:rPr lang="en-US" sz="2400" dirty="0" smtClean="0"/>
              <a:t> m) {</a:t>
            </a:r>
          </a:p>
          <a:p>
            <a:pPr marL="68580" indent="0">
              <a:buNone/>
            </a:pPr>
            <a:r>
              <a:rPr lang="en-US" sz="2400" dirty="0" smtClean="0"/>
              <a:t>		String </a:t>
            </a:r>
            <a:r>
              <a:rPr lang="en-US" sz="2400" dirty="0" err="1" smtClean="0"/>
              <a:t>msg</a:t>
            </a:r>
            <a:r>
              <a:rPr lang="en-US" sz="2400" dirty="0" smtClean="0"/>
              <a:t> = "Hello";</a:t>
            </a:r>
          </a:p>
          <a:p>
            <a:pPr marL="68580" indent="0">
              <a:buNone/>
            </a:pPr>
            <a:r>
              <a:rPr lang="en-US" sz="2400" dirty="0" smtClean="0"/>
              <a:t>		return “success”;</a:t>
            </a:r>
          </a:p>
          <a:p>
            <a:pPr marL="68580" indent="0">
              <a:buNone/>
            </a:pPr>
            <a:r>
              <a:rPr lang="en-US" sz="2400" dirty="0" smtClean="0"/>
              <a:t>}</a:t>
            </a:r>
          </a:p>
          <a:p>
            <a:pPr marL="68580"/>
            <a:endParaRPr lang="en-US" sz="2400" dirty="0" smtClean="0"/>
          </a:p>
          <a:p>
            <a:pPr marL="68580" indent="0">
              <a:buNone/>
            </a:pP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checkerboard(across)">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dirty="0" smtClean="0">
                <a:solidFill>
                  <a:schemeClr val="tx1"/>
                </a:solidFill>
              </a:rPr>
              <a:t>View Resolver</a:t>
            </a:r>
            <a:endParaRPr lang="en-GB" b="1" dirty="0" smtClean="0">
              <a:solidFill>
                <a:schemeClr val="tx1"/>
              </a:solidFill>
            </a:endParaRPr>
          </a:p>
        </p:txBody>
      </p:sp>
      <p:sp>
        <p:nvSpPr>
          <p:cNvPr id="22" name="Rectangle 21"/>
          <p:cNvSpPr/>
          <p:nvPr/>
        </p:nvSpPr>
        <p:spPr>
          <a:xfrm>
            <a:off x="381000" y="1411542"/>
            <a:ext cx="8382000" cy="4876800"/>
          </a:xfrm>
          <a:prstGeom prst="rect">
            <a:avLst/>
          </a:prstGeom>
        </p:spPr>
        <p:style>
          <a:lnRef idx="2">
            <a:schemeClr val="dk1"/>
          </a:lnRef>
          <a:fillRef idx="1">
            <a:schemeClr val="lt1"/>
          </a:fillRef>
          <a:effectRef idx="0">
            <a:schemeClr val="dk1"/>
          </a:effectRef>
          <a:fontRef idx="minor">
            <a:schemeClr val="dk1"/>
          </a:fontRef>
        </p:style>
        <p:txBody>
          <a:bodyPr anchor="ctr"/>
          <a:lstStyle/>
          <a:p>
            <a:r>
              <a:rPr lang="en-US" sz="2400" dirty="0"/>
              <a:t>Password Encoding is the process in which a password is converted from a literal text format into a humanly unreadable sequence of characters</a:t>
            </a:r>
            <a:r>
              <a:rPr lang="en-US" sz="2400" dirty="0" smtClean="0"/>
              <a:t>.</a:t>
            </a:r>
          </a:p>
          <a:p>
            <a:r>
              <a:rPr lang="en-US" sz="2400" dirty="0"/>
              <a:t>There are many ways to encode a password - </a:t>
            </a:r>
            <a:r>
              <a:rPr lang="en-US" sz="2400" b="1" dirty="0"/>
              <a:t>encryption</a:t>
            </a:r>
            <a:r>
              <a:rPr lang="en-US" sz="2400" dirty="0"/>
              <a:t>, </a:t>
            </a:r>
            <a:r>
              <a:rPr lang="en-US" sz="2400" b="1" dirty="0"/>
              <a:t>hashing</a:t>
            </a:r>
            <a:r>
              <a:rPr lang="en-US" sz="2400" dirty="0"/>
              <a:t>, </a:t>
            </a:r>
            <a:r>
              <a:rPr lang="en-US" sz="2400" b="1" dirty="0"/>
              <a:t>salting</a:t>
            </a:r>
            <a:r>
              <a:rPr lang="en-US" sz="2400" dirty="0"/>
              <a:t>, </a:t>
            </a:r>
            <a:r>
              <a:rPr lang="en-US" sz="2400" b="1" dirty="0"/>
              <a:t>slow hashing</a:t>
            </a:r>
            <a:endParaRPr lang="en-US" sz="2400" dirty="0"/>
          </a:p>
        </p:txBody>
      </p:sp>
    </p:spTree>
    <p:extLst>
      <p:ext uri="{BB962C8B-B14F-4D97-AF65-F5344CB8AC3E}">
        <p14:creationId xmlns:p14="http://schemas.microsoft.com/office/powerpoint/2010/main" val="866647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checkerboard(across)">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dirty="0" smtClean="0">
                <a:solidFill>
                  <a:schemeClr val="tx1"/>
                </a:solidFill>
              </a:rPr>
              <a:t>View Resolver</a:t>
            </a:r>
            <a:endParaRPr lang="en-GB" b="1" dirty="0" smtClean="0">
              <a:solidFill>
                <a:schemeClr val="tx1"/>
              </a:solidFill>
            </a:endParaRPr>
          </a:p>
        </p:txBody>
      </p:sp>
      <p:sp>
        <p:nvSpPr>
          <p:cNvPr id="22" name="Rectangle 21"/>
          <p:cNvSpPr/>
          <p:nvPr/>
        </p:nvSpPr>
        <p:spPr>
          <a:xfrm>
            <a:off x="381000" y="1066800"/>
            <a:ext cx="8382000" cy="5257800"/>
          </a:xfrm>
          <a:prstGeom prst="rect">
            <a:avLst/>
          </a:prstGeom>
        </p:spPr>
        <p:style>
          <a:lnRef idx="2">
            <a:schemeClr val="dk1"/>
          </a:lnRef>
          <a:fillRef idx="1">
            <a:schemeClr val="lt1"/>
          </a:fillRef>
          <a:effectRef idx="0">
            <a:schemeClr val="dk1"/>
          </a:effectRef>
          <a:fontRef idx="minor">
            <a:schemeClr val="dk1"/>
          </a:fontRef>
        </p:style>
        <p:txBody>
          <a:bodyPr anchor="ctr"/>
          <a:lstStyle/>
          <a:p>
            <a:r>
              <a:rPr lang="en-US" sz="2300" b="1" dirty="0" err="1" smtClean="0"/>
              <a:t>InternalResourceViewResolver</a:t>
            </a:r>
            <a:r>
              <a:rPr lang="en-US" sz="2300" dirty="0" smtClean="0"/>
              <a:t/>
            </a:r>
            <a:br>
              <a:rPr lang="en-US" sz="2300" dirty="0" smtClean="0"/>
            </a:br>
            <a:r>
              <a:rPr lang="en-US" sz="2300" dirty="0" smtClean="0"/>
              <a:t>Controller returns  - new </a:t>
            </a:r>
            <a:r>
              <a:rPr lang="en-US" sz="2300" b="1" dirty="0" err="1" smtClean="0"/>
              <a:t>ModelAndView</a:t>
            </a:r>
            <a:r>
              <a:rPr lang="en-US" sz="2300" dirty="0" smtClean="0"/>
              <a:t>("myView1") or</a:t>
            </a:r>
          </a:p>
          <a:p>
            <a:r>
              <a:rPr lang="en-US" sz="2300" dirty="0" smtClean="0"/>
              <a:t>Return “success”</a:t>
            </a:r>
          </a:p>
          <a:p>
            <a:pPr marL="68580" indent="0">
              <a:buNone/>
            </a:pPr>
            <a:r>
              <a:rPr lang="en-US" sz="2300" dirty="0" smtClean="0"/>
              <a:t>&lt;bean id="</a:t>
            </a:r>
            <a:r>
              <a:rPr lang="en-US" sz="2300" dirty="0" err="1" smtClean="0"/>
              <a:t>viewResolver</a:t>
            </a:r>
            <a:r>
              <a:rPr lang="en-US" sz="2300" dirty="0" smtClean="0"/>
              <a:t>“ class="org.springframework.web.servlet.view.InternalResourceViewResolver"&gt;</a:t>
            </a:r>
          </a:p>
          <a:p>
            <a:pPr marL="68580" indent="0">
              <a:buNone/>
            </a:pPr>
            <a:r>
              <a:rPr lang="en-US" sz="2300" dirty="0" smtClean="0"/>
              <a:t>	&lt;property name="prefix“ value=“/”&gt;</a:t>
            </a:r>
          </a:p>
          <a:p>
            <a:pPr marL="68580" indent="0">
              <a:buNone/>
            </a:pPr>
            <a:r>
              <a:rPr lang="en-US" sz="2300" dirty="0" smtClean="0"/>
              <a:t>		&lt;/property&gt;</a:t>
            </a:r>
          </a:p>
          <a:p>
            <a:pPr marL="68580" indent="0">
              <a:buNone/>
            </a:pPr>
            <a:r>
              <a:rPr lang="en-US" sz="2300" dirty="0" smtClean="0"/>
              <a:t>	&lt;property name="suffix“ value=“.</a:t>
            </a:r>
            <a:r>
              <a:rPr lang="en-US" sz="2300" dirty="0" err="1" smtClean="0"/>
              <a:t>jsp</a:t>
            </a:r>
            <a:r>
              <a:rPr lang="en-US" sz="2300" dirty="0" smtClean="0"/>
              <a:t>”&gt;</a:t>
            </a:r>
          </a:p>
          <a:p>
            <a:pPr marL="68580" indent="0">
              <a:buNone/>
            </a:pPr>
            <a:r>
              <a:rPr lang="en-US" sz="2300" dirty="0" smtClean="0"/>
              <a:t>		&lt;/property&gt;</a:t>
            </a:r>
          </a:p>
          <a:p>
            <a:pPr marL="68580" indent="0">
              <a:buNone/>
            </a:pPr>
            <a:r>
              <a:rPr lang="en-US" sz="2300" dirty="0" smtClean="0"/>
              <a:t>&lt;/bean&gt;</a:t>
            </a:r>
          </a:p>
          <a:p>
            <a:pPr marL="68580" indent="0">
              <a:buNone/>
            </a:pPr>
            <a:r>
              <a:rPr lang="en-US" sz="2300" b="1" i="1" dirty="0" smtClean="0"/>
              <a:t>the prefix + the logical View Name + the suffix</a:t>
            </a:r>
          </a:p>
          <a:p>
            <a:pPr marL="68580" indent="0">
              <a:buNone/>
            </a:pPr>
            <a:r>
              <a:rPr lang="en-US" sz="2300" dirty="0" smtClean="0"/>
              <a:t>/WEB-</a:t>
            </a:r>
            <a:r>
              <a:rPr lang="en-US" sz="2300" dirty="0" err="1" smtClean="0"/>
              <a:t>Contatent</a:t>
            </a:r>
            <a:r>
              <a:rPr lang="en-US" sz="2300" dirty="0" smtClean="0"/>
              <a:t>/myView.jsp</a:t>
            </a:r>
            <a:endParaRPr lang="en-US" sz="23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checkerboard(across)">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GB" b="1" dirty="0" smtClean="0">
                <a:solidFill>
                  <a:schemeClr val="tx1"/>
                </a:solidFill>
              </a:rPr>
              <a:t>Spring 3.0 MVC Configuration</a:t>
            </a:r>
          </a:p>
        </p:txBody>
      </p:sp>
      <p:sp>
        <p:nvSpPr>
          <p:cNvPr id="12291" name="Content Placeholder 2"/>
          <p:cNvSpPr>
            <a:spLocks noGrp="1"/>
          </p:cNvSpPr>
          <p:nvPr>
            <p:ph idx="1"/>
          </p:nvPr>
        </p:nvSpPr>
        <p:spPr/>
        <p:txBody>
          <a:bodyPr/>
          <a:lstStyle/>
          <a:p>
            <a:pPr eaLnBrk="1" hangingPunct="1"/>
            <a:r>
              <a:rPr lang="en-GB" dirty="0" smtClean="0"/>
              <a:t>Step 2:</a:t>
            </a:r>
          </a:p>
          <a:p>
            <a:pPr lvl="1" eaLnBrk="1" hangingPunct="1"/>
            <a:r>
              <a:rPr lang="en-GB" dirty="0" smtClean="0"/>
              <a:t>Configure the </a:t>
            </a:r>
            <a:r>
              <a:rPr lang="en-GB" dirty="0" err="1" smtClean="0"/>
              <a:t>contextConfigLocation</a:t>
            </a:r>
            <a:r>
              <a:rPr lang="en-GB" dirty="0" smtClean="0"/>
              <a:t> for the application context to be loaded</a:t>
            </a:r>
          </a:p>
          <a:p>
            <a:pPr eaLnBrk="1" hangingPunct="1">
              <a:buFont typeface="Arial" charset="0"/>
              <a:buNone/>
            </a:pPr>
            <a:r>
              <a:rPr lang="en-GB" sz="2000" b="1" dirty="0" smtClean="0"/>
              <a:t>&lt;context-</a:t>
            </a:r>
            <a:r>
              <a:rPr lang="en-GB" sz="2000" b="1" dirty="0" err="1" smtClean="0"/>
              <a:t>param</a:t>
            </a:r>
            <a:r>
              <a:rPr lang="en-GB" sz="2000" b="1" dirty="0" smtClean="0"/>
              <a:t>&gt;</a:t>
            </a:r>
          </a:p>
          <a:p>
            <a:pPr eaLnBrk="1" hangingPunct="1">
              <a:buFont typeface="Arial" charset="0"/>
              <a:buNone/>
            </a:pPr>
            <a:r>
              <a:rPr lang="en-GB" sz="2000" b="1" dirty="0" smtClean="0"/>
              <a:t>&lt;</a:t>
            </a:r>
            <a:r>
              <a:rPr lang="en-GB" sz="2000" b="1" dirty="0" err="1" smtClean="0"/>
              <a:t>param</a:t>
            </a:r>
            <a:r>
              <a:rPr lang="en-GB" sz="2000" b="1" dirty="0" smtClean="0"/>
              <a:t>-name&gt;</a:t>
            </a:r>
            <a:r>
              <a:rPr lang="en-GB" sz="2000" b="1" dirty="0" err="1" smtClean="0"/>
              <a:t>contextConfigLocation</a:t>
            </a:r>
            <a:r>
              <a:rPr lang="en-GB" sz="2000" b="1" dirty="0" smtClean="0"/>
              <a:t>&lt;/</a:t>
            </a:r>
            <a:r>
              <a:rPr lang="en-GB" sz="2000" b="1" dirty="0" err="1" smtClean="0"/>
              <a:t>param</a:t>
            </a:r>
            <a:r>
              <a:rPr lang="en-GB" sz="2000" b="1" dirty="0" smtClean="0"/>
              <a:t>-name&gt;</a:t>
            </a:r>
          </a:p>
          <a:p>
            <a:pPr eaLnBrk="1" hangingPunct="1">
              <a:buFont typeface="Arial" charset="0"/>
              <a:buNone/>
            </a:pPr>
            <a:r>
              <a:rPr lang="en-GB" sz="2000" b="1" dirty="0" smtClean="0"/>
              <a:t>&lt;</a:t>
            </a:r>
            <a:r>
              <a:rPr lang="en-GB" sz="2000" b="1" dirty="0" err="1" smtClean="0"/>
              <a:t>param</a:t>
            </a:r>
            <a:r>
              <a:rPr lang="en-GB" sz="2000" b="1" dirty="0" smtClean="0"/>
              <a:t>-value&gt;/WEB-INF/spring3-service.xml&lt;/</a:t>
            </a:r>
            <a:r>
              <a:rPr lang="en-GB" sz="2000" b="1" dirty="0" err="1" smtClean="0"/>
              <a:t>param</a:t>
            </a:r>
            <a:r>
              <a:rPr lang="en-GB" sz="2000" b="1" dirty="0" smtClean="0"/>
              <a:t>-value&gt;</a:t>
            </a:r>
          </a:p>
          <a:p>
            <a:pPr eaLnBrk="1" hangingPunct="1">
              <a:buFont typeface="Arial" charset="0"/>
              <a:buNone/>
            </a:pPr>
            <a:r>
              <a:rPr lang="en-GB" sz="2000" b="1" dirty="0" smtClean="0"/>
              <a:t>&lt;/context-</a:t>
            </a:r>
            <a:r>
              <a:rPr lang="en-GB" sz="2000" b="1" dirty="0" err="1" smtClean="0"/>
              <a:t>param</a:t>
            </a:r>
            <a:r>
              <a:rPr lang="en-GB" sz="2000" b="1" dirty="0" smtClean="0"/>
              <a:t>&gt;</a:t>
            </a:r>
          </a:p>
          <a:p>
            <a:pPr eaLnBrk="1" hangingPunct="1">
              <a:buFont typeface="Arial" charset="0"/>
              <a:buNone/>
            </a:pPr>
            <a:r>
              <a:rPr lang="en-GB" sz="2000" b="1" dirty="0" smtClean="0"/>
              <a:t>&lt;listener&gt;</a:t>
            </a:r>
          </a:p>
          <a:p>
            <a:pPr eaLnBrk="1" hangingPunct="1">
              <a:buFont typeface="Arial" charset="0"/>
              <a:buNone/>
            </a:pPr>
            <a:r>
              <a:rPr lang="en-GB" sz="2000" b="1" dirty="0" smtClean="0"/>
              <a:t>&lt;listener-class&gt;</a:t>
            </a:r>
          </a:p>
          <a:p>
            <a:pPr eaLnBrk="1" hangingPunct="1">
              <a:buFont typeface="Arial" charset="0"/>
              <a:buNone/>
            </a:pPr>
            <a:r>
              <a:rPr lang="en-GB" sz="2000" dirty="0" err="1" smtClean="0"/>
              <a:t>org.springframework.web.context.ContextLoaderListener</a:t>
            </a:r>
            <a:endParaRPr lang="en-GB" sz="2000" dirty="0" smtClean="0"/>
          </a:p>
          <a:p>
            <a:pPr eaLnBrk="1" hangingPunct="1">
              <a:buFont typeface="Arial" charset="0"/>
              <a:buNone/>
            </a:pPr>
            <a:r>
              <a:rPr lang="en-GB" sz="2000" b="1" dirty="0" smtClean="0"/>
              <a:t>&lt;/listener-class&gt;</a:t>
            </a:r>
          </a:p>
          <a:p>
            <a:pPr eaLnBrk="1" hangingPunct="1">
              <a:buFont typeface="Arial" charset="0"/>
              <a:buNone/>
            </a:pPr>
            <a:r>
              <a:rPr lang="en-GB" sz="2000" b="1" dirty="0" smtClean="0"/>
              <a:t>&lt;/listener&gt;</a:t>
            </a:r>
            <a:endParaRPr lang="en-GB" sz="2000"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1336</TotalTime>
  <Words>2635</Words>
  <Application>Microsoft Office PowerPoint</Application>
  <PresentationFormat>On-screen Show (4:3)</PresentationFormat>
  <Paragraphs>577</Paragraphs>
  <Slides>93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93</vt:i4>
      </vt:variant>
    </vt:vector>
  </HeadingPairs>
  <TitlesOfParts>
    <vt:vector size="102" baseType="lpstr">
      <vt:lpstr>Arial</vt:lpstr>
      <vt:lpstr>Calibri</vt:lpstr>
      <vt:lpstr>Lucida Sans Unicode</vt:lpstr>
      <vt:lpstr>Times New Roman</vt:lpstr>
      <vt:lpstr>Verdana</vt:lpstr>
      <vt:lpstr>Wingdings</vt:lpstr>
      <vt:lpstr>Wingdings 2</vt:lpstr>
      <vt:lpstr>Wingdings 3</vt:lpstr>
      <vt:lpstr>Concourse</vt:lpstr>
      <vt:lpstr>Introduction to DI(IOC)</vt:lpstr>
      <vt:lpstr>Spring Modules /Architecture </vt:lpstr>
      <vt:lpstr>Spring framework architecture</vt:lpstr>
      <vt:lpstr>CORE CONTAINER</vt:lpstr>
      <vt:lpstr>DATA ACCESS/INTEGRATION</vt:lpstr>
      <vt:lpstr>AOP</vt:lpstr>
      <vt:lpstr>WEB</vt:lpstr>
      <vt:lpstr> INSTRUMENTATION n TEST</vt:lpstr>
      <vt:lpstr>Example</vt:lpstr>
      <vt:lpstr>Example</vt:lpstr>
      <vt:lpstr>PowerPoint Presentation</vt:lpstr>
      <vt:lpstr>PowerPoint Presentation</vt:lpstr>
      <vt:lpstr>scopes </vt:lpstr>
      <vt:lpstr>Singleton scope  </vt:lpstr>
      <vt:lpstr>   Prototype  scope  </vt:lpstr>
      <vt:lpstr>IOC/DI</vt:lpstr>
      <vt:lpstr>PowerPoint Presentation</vt:lpstr>
      <vt:lpstr>IOC/DI cont..</vt:lpstr>
      <vt:lpstr>IOC/DI cont..</vt:lpstr>
      <vt:lpstr>PowerPoint Presentation</vt:lpstr>
      <vt:lpstr>Dependency lookup</vt:lpstr>
      <vt:lpstr>What is dependency injection ?</vt:lpstr>
      <vt:lpstr>What is dependency injection ?</vt:lpstr>
      <vt:lpstr>PowerPoint Presentation</vt:lpstr>
      <vt:lpstr>PowerPoint Presentation</vt:lpstr>
      <vt:lpstr>PowerPoint Presentation</vt:lpstr>
      <vt:lpstr>IOC</vt:lpstr>
      <vt:lpstr>PowerPoint Presentation</vt:lpstr>
      <vt:lpstr>The above digram shows spring container creates two beans from configuration instructions, and injects a dependency between the two beans.  In particular, bean A automatically gets a reference to bean B without explicitly asking for it or creating it.</vt:lpstr>
      <vt:lpstr>dependency injection</vt:lpstr>
      <vt:lpstr>Benefits of Dependency Injection</vt:lpstr>
      <vt:lpstr>Disadvantages of Dependency Injection</vt:lpstr>
      <vt:lpstr>There are two primary approaches to implementing DI: </vt:lpstr>
      <vt:lpstr>Spring java based Annotation</vt:lpstr>
      <vt:lpstr>Spring Bean Scopes</vt:lpstr>
      <vt:lpstr>PowerPoint Presentation</vt:lpstr>
      <vt:lpstr>PowerPoint Presentation</vt:lpstr>
      <vt:lpstr>PowerPoint Presentation</vt:lpstr>
      <vt:lpstr>PowerPoint Presentation</vt:lpstr>
      <vt:lpstr>Non-IoC versus IoC</vt:lpstr>
      <vt:lpstr>DI/IOC/Bean wiring</vt:lpstr>
      <vt:lpstr>DI/IOC/Bean wiring</vt:lpstr>
      <vt:lpstr>DI/IOC/Bean wiring</vt:lpstr>
      <vt:lpstr>DI/IOC/Bean wiring</vt:lpstr>
      <vt:lpstr>Diff b/w setter and constructor InJ…</vt:lpstr>
      <vt:lpstr>Implict autowiring</vt:lpstr>
      <vt:lpstr>autowiring </vt:lpstr>
      <vt:lpstr>autowiring </vt:lpstr>
      <vt:lpstr>Implict autowiring cont..</vt:lpstr>
      <vt:lpstr>Implict autowiring cont..</vt:lpstr>
      <vt:lpstr>Implict autowiring cont..</vt:lpstr>
      <vt:lpstr>Spring @Autowired Annotation</vt:lpstr>
      <vt:lpstr>Spring @Autowired Annotation</vt:lpstr>
      <vt:lpstr>@Qualifier annotation in spring</vt:lpstr>
      <vt:lpstr>@Required</vt:lpstr>
      <vt:lpstr>Stereotype Annotations in Spring </vt:lpstr>
      <vt:lpstr>PowerPoint Presentation</vt:lpstr>
      <vt:lpstr>The Four Types : </vt:lpstr>
      <vt:lpstr>PowerPoint Presentation</vt:lpstr>
      <vt:lpstr>PowerPoint Presentation</vt:lpstr>
      <vt:lpstr>PowerPoint Presentation</vt:lpstr>
      <vt:lpstr>Spring allows you to do two things: </vt:lpstr>
      <vt:lpstr> </vt:lpstr>
      <vt:lpstr> </vt:lpstr>
      <vt:lpstr> </vt:lpstr>
      <vt:lpstr> </vt:lpstr>
      <vt:lpstr> </vt:lpstr>
      <vt:lpstr>Spring MVC</vt:lpstr>
      <vt:lpstr>Spring MVC</vt:lpstr>
      <vt:lpstr>Advantages of Spring MVC</vt:lpstr>
      <vt:lpstr>MVC – An overview</vt:lpstr>
      <vt:lpstr>DispatcherServlet- Responsiblities</vt:lpstr>
      <vt:lpstr>Spring 3 MVC- Basic Architecture</vt:lpstr>
      <vt:lpstr>PowerPoint Presentation</vt:lpstr>
      <vt:lpstr>PowerPoint Presentation</vt:lpstr>
      <vt:lpstr>PowerPoint Presentation</vt:lpstr>
      <vt:lpstr>Important Components</vt:lpstr>
      <vt:lpstr>DispatcherServlet</vt:lpstr>
      <vt:lpstr>DispatcherServlet</vt:lpstr>
      <vt:lpstr>DispatcherServlet</vt:lpstr>
      <vt:lpstr>Processing of an HTTP Request</vt:lpstr>
      <vt:lpstr>Controller</vt:lpstr>
      <vt:lpstr>Controller</vt:lpstr>
      <vt:lpstr>HandlerMapping</vt:lpstr>
      <vt:lpstr>ModelAndView</vt:lpstr>
      <vt:lpstr>Controller</vt:lpstr>
      <vt:lpstr>In this xml file, we are specifying the servlet class DispatcherServlet that acts as the front controller in Spring Web MVC. All the incoming request for the html file will be forwarded to the DispatcherServlet</vt:lpstr>
      <vt:lpstr>View Resolver</vt:lpstr>
      <vt:lpstr> Define the bean in the xml file:filename should servletName-servlet.xml. The location of  bean file should in side WEB-INF </vt:lpstr>
      <vt:lpstr>Controller without MAV</vt:lpstr>
      <vt:lpstr>View Resolver</vt:lpstr>
      <vt:lpstr>View Resolver</vt:lpstr>
      <vt:lpstr>Spring 3.0 MVC Configuration</vt:lpstr>
    </vt:vector>
  </TitlesOfParts>
  <Company>IBM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shaileshk</dc:creator>
  <cp:lastModifiedBy>EXI-Adam, Adam H</cp:lastModifiedBy>
  <cp:revision>336</cp:revision>
  <dcterms:created xsi:type="dcterms:W3CDTF">2007-04-20T13:17:53Z</dcterms:created>
  <dcterms:modified xsi:type="dcterms:W3CDTF">2020-01-14T10:01:54Z</dcterms:modified>
</cp:coreProperties>
</file>