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338" r:id="rId2"/>
    <p:sldId id="419" r:id="rId3"/>
    <p:sldId id="257" r:id="rId4"/>
    <p:sldId id="430" r:id="rId5"/>
    <p:sldId id="420" r:id="rId6"/>
    <p:sldId id="421" r:id="rId7"/>
    <p:sldId id="423" r:id="rId8"/>
    <p:sldId id="422" r:id="rId9"/>
    <p:sldId id="424" r:id="rId10"/>
    <p:sldId id="457" r:id="rId11"/>
    <p:sldId id="425" r:id="rId12"/>
    <p:sldId id="458" r:id="rId13"/>
    <p:sldId id="426" r:id="rId14"/>
    <p:sldId id="427" r:id="rId15"/>
    <p:sldId id="428" r:id="rId16"/>
    <p:sldId id="429" r:id="rId17"/>
    <p:sldId id="417" r:id="rId18"/>
    <p:sldId id="459" r:id="rId19"/>
    <p:sldId id="460" r:id="rId20"/>
    <p:sldId id="461" r:id="rId21"/>
    <p:sldId id="462" r:id="rId22"/>
    <p:sldId id="463"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p:cViewPr varScale="1">
        <p:scale>
          <a:sx n="84" d="100"/>
          <a:sy n="84" d="100"/>
        </p:scale>
        <p:origin x="1229"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lt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lt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0643B43-E5C4-4497-9D8A-22FF5F996EE6}"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B065508-A3D9-461D-A425-0EAF792BAA84}"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3354E55-6A2E-4AC3-B90D-B66B80F1A885}"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3A446A0-6403-46F9-A3D7-927F9E6C4AC4}" type="slidenum">
              <a:rPr lang="en-US" altLang="en-US" smtClean="0"/>
              <a:pPr/>
              <a:t>‹#›</a:t>
            </a:fld>
            <a:endParaRPr lang="en-US" alt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B2378B0-58C2-47B7-9B6B-92DAB3B00053}" type="slidenum">
              <a:rPr lang="en-US" altLang="en-US" smtClean="0"/>
              <a:pPr/>
              <a:t>‹#›</a:t>
            </a:fld>
            <a:endParaRPr lang="en-US" alt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24B3113-7120-41E0-8248-FD9E5BAB553E}" type="slidenum">
              <a:rPr lang="en-US" altLang="en-US" smtClean="0"/>
              <a:pPr/>
              <a:t>‹#›</a:t>
            </a:fld>
            <a:endParaRPr lang="en-US" alt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3D1B5A2D-647D-460F-8A8D-5F89C7AEF89D}"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C8A238D1-A76D-425A-B029-B7A4EAD00A48}" type="slidenum">
              <a:rPr lang="en-US" altLang="en-US" smtClean="0"/>
              <a:pPr/>
              <a:t>‹#›</a:t>
            </a:fld>
            <a:endParaRPr lang="en-US" alt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7B52877B-9543-4CC3-AB70-E06953491806}"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88B46A3-8AE5-4B82-9439-8D166E35E9AE}"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lt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lt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304071A-46B7-447E-98B6-676BAE01DCEF}" type="slidenum">
              <a:rPr lang="en-US" altLang="en-US" smtClean="0"/>
              <a:pPr/>
              <a:t>‹#›</a:t>
            </a:fld>
            <a:endParaRPr lang="en-US" alt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lt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lt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F2E58A6-E659-4ECC-BA74-C7C92AEB5B09}"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vogella.com/tutorials/Git/article.html#versioncontrolssyste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World_Wide_Web_Consortiu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vogella.com/tutorials/Git/article.html#gitterminlog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maven.apache.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Rectangle 4"/>
          <p:cNvSpPr>
            <a:spLocks noGrp="1" noChangeArrowheads="1"/>
          </p:cNvSpPr>
          <p:nvPr>
            <p:ph type="title"/>
          </p:nvPr>
        </p:nvSpPr>
        <p:spPr>
          <a:xfrm>
            <a:off x="457200" y="914400"/>
            <a:ext cx="7543800" cy="4495800"/>
          </a:xfrm>
        </p:spPr>
        <p:txBody>
          <a:bodyPr>
            <a:normAutofit/>
          </a:bodyPr>
          <a:lstStyle/>
          <a:p>
            <a:pPr algn="ctr"/>
            <a:r>
              <a:rPr lang="en-US" sz="4400" dirty="0" smtClean="0"/>
              <a:t>Maven</a:t>
            </a:r>
            <a:endParaRPr lang="en-US" dirty="0"/>
          </a:p>
        </p:txBody>
      </p:sp>
      <p:sp>
        <p:nvSpPr>
          <p:cNvPr id="3" name="Rectangle 2"/>
          <p:cNvSpPr/>
          <p:nvPr/>
        </p:nvSpPr>
        <p:spPr>
          <a:xfrm>
            <a:off x="5943600" y="5562600"/>
            <a:ext cx="3505200" cy="584775"/>
          </a:xfrm>
          <a:prstGeom prst="rect">
            <a:avLst/>
          </a:prstGeom>
        </p:spPr>
        <p:txBody>
          <a:bodyPr wrap="square">
            <a:spAutoFit/>
          </a:bodyPr>
          <a:lstStyle/>
          <a:p>
            <a:r>
              <a:rPr lang="en-US" sz="3200" dirty="0" smtClean="0"/>
              <a:t>By Adam</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a:t>STEP 3</a:t>
            </a:r>
          </a:p>
        </p:txBody>
      </p:sp>
      <p:sp>
        <p:nvSpPr>
          <p:cNvPr id="5" name="Rectangle 3"/>
          <p:cNvSpPr>
            <a:spLocks noGrp="1" noChangeArrowheads="1"/>
          </p:cNvSpPr>
          <p:nvPr>
            <p:ph idx="1"/>
          </p:nvPr>
        </p:nvSpPr>
        <p:spPr>
          <a:xfrm>
            <a:off x="457200" y="1481328"/>
            <a:ext cx="8229600" cy="4525963"/>
          </a:xfrm>
        </p:spPr>
        <p:txBody>
          <a:bodyPr>
            <a:normAutofit/>
          </a:bodyPr>
          <a:lstStyle/>
          <a:p>
            <a:r>
              <a:rPr lang="en-US" sz="1800" dirty="0"/>
              <a:t>Now we need to set up the class path Java </a:t>
            </a:r>
            <a:r>
              <a:rPr lang="en-US" sz="1800" b="1" dirty="0"/>
              <a:t>(JAVA_HOME)</a:t>
            </a:r>
            <a:r>
              <a:rPr lang="en-US" sz="1800" dirty="0"/>
              <a:t> and Maven </a:t>
            </a:r>
            <a:r>
              <a:rPr lang="en-US" sz="1800" b="1" dirty="0"/>
              <a:t>(M2_HOME)</a:t>
            </a:r>
            <a:r>
              <a:rPr lang="en-US" sz="1800" dirty="0"/>
              <a:t>. If you already have JAVA_HOME set, then you only need to set M2_HOME for Maven. Kindly ensure that the required version of the </a:t>
            </a:r>
            <a:r>
              <a:rPr lang="en-US" sz="1800" dirty="0" err="1"/>
              <a:t>jdk</a:t>
            </a:r>
            <a:r>
              <a:rPr lang="en-US" sz="1800" dirty="0"/>
              <a:t> has been installed.</a:t>
            </a:r>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819400"/>
            <a:ext cx="4724400" cy="3651337"/>
          </a:xfrm>
          <a:prstGeom prst="rect">
            <a:avLst/>
          </a:prstGeom>
        </p:spPr>
      </p:pic>
    </p:spTree>
    <p:extLst>
      <p:ext uri="{BB962C8B-B14F-4D97-AF65-F5344CB8AC3E}">
        <p14:creationId xmlns:p14="http://schemas.microsoft.com/office/powerpoint/2010/main" val="65488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endParaRPr lang="en-US" dirty="0"/>
          </a:p>
        </p:txBody>
      </p:sp>
      <p:sp>
        <p:nvSpPr>
          <p:cNvPr id="5" name="Rectangle 3"/>
          <p:cNvSpPr>
            <a:spLocks noGrp="1" noChangeArrowheads="1"/>
          </p:cNvSpPr>
          <p:nvPr>
            <p:ph idx="1"/>
          </p:nvPr>
        </p:nvSpPr>
        <p:spPr>
          <a:xfrm>
            <a:off x="457200" y="1481328"/>
            <a:ext cx="8229600" cy="4525963"/>
          </a:xfrm>
        </p:spPr>
        <p:txBody>
          <a:bodyPr>
            <a:normAutofit/>
          </a:bodyPr>
          <a:lstStyle/>
          <a:p>
            <a:r>
              <a:rPr lang="en-US" dirty="0"/>
              <a:t>Now edit the variable </a:t>
            </a:r>
            <a:r>
              <a:rPr lang="en-US" b="1" dirty="0"/>
              <a:t>Path</a:t>
            </a:r>
            <a:r>
              <a:rPr lang="en-US" dirty="0"/>
              <a:t> in the System variables to include the JAVA_HOME and M2_HOME</a:t>
            </a:r>
            <a:r>
              <a:rPr lang="en-US" dirty="0" smtClean="0"/>
              <a:t>.</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352800"/>
            <a:ext cx="4572000" cy="178486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a:t>STEP 4</a:t>
            </a:r>
          </a:p>
        </p:txBody>
      </p:sp>
      <p:sp>
        <p:nvSpPr>
          <p:cNvPr id="8" name="Rectangle 5"/>
          <p:cNvSpPr>
            <a:spLocks noGrp="1" noChangeArrowheads="1"/>
          </p:cNvSpPr>
          <p:nvPr>
            <p:ph idx="1"/>
          </p:nvPr>
        </p:nvSpPr>
        <p:spPr bwMode="auto">
          <a:xfrm>
            <a:off x="457200" y="1537901"/>
            <a:ext cx="75905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Just open up the command prompt from the </a:t>
            </a:r>
            <a:r>
              <a:rPr kumimoji="0" lang="en-US" altLang="en-US" sz="1800" b="1" i="0" u="none" strike="noStrike" cap="none" normalizeH="0" baseline="0" dirty="0" smtClean="0">
                <a:ln>
                  <a:noFill/>
                </a:ln>
                <a:solidFill>
                  <a:schemeClr val="tx1"/>
                </a:solidFill>
                <a:effectLst/>
                <a:latin typeface="Arial" panose="020B0604020202020204" pitchFamily="34" charset="0"/>
              </a:rPr>
              <a:t>Start</a:t>
            </a:r>
            <a:r>
              <a:rPr kumimoji="0" lang="en-US" altLang="en-US" sz="1800" b="0" i="0" u="none" strike="noStrike" cap="none" normalizeH="0" baseline="0" dirty="0" smtClean="0">
                <a:ln>
                  <a:noFill/>
                </a:ln>
                <a:solidFill>
                  <a:schemeClr val="tx1"/>
                </a:solidFill>
                <a:effectLst/>
                <a:latin typeface="Arial" panose="020B0604020202020204" pitchFamily="34" charset="0"/>
              </a:rPr>
              <a:t> -&gt; </a:t>
            </a:r>
            <a:r>
              <a:rPr kumimoji="0" lang="en-US" altLang="en-US" sz="1800" b="1" i="0" u="none" strike="noStrike" cap="none" normalizeH="0" baseline="0" dirty="0" smtClean="0">
                <a:ln>
                  <a:noFill/>
                </a:ln>
                <a:solidFill>
                  <a:schemeClr val="tx1"/>
                </a:solidFill>
                <a:effectLst/>
                <a:latin typeface="Arial" panose="020B0604020202020204" pitchFamily="34" charset="0"/>
              </a:rPr>
              <a:t>Command Prompt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and in the command prompt just type the maven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Unicode MS" panose="020B0604020202020204" pitchFamily="34" charset="-128"/>
              </a:rPr>
              <a:t>mvn</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-version</a:t>
            </a:r>
            <a:r>
              <a:rPr kumimoji="0" lang="en-US" altLang="en-US" sz="1800" b="0" i="0" u="none" strike="noStrike" cap="none" normalizeH="0" baseline="0" dirty="0" smtClean="0">
                <a:ln>
                  <a:noFill/>
                </a:ln>
                <a:solidFill>
                  <a:schemeClr val="tx1"/>
                </a:solidFill>
                <a:effectLst/>
              </a:rPr>
              <a:t> and press enter.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0" y="2581494"/>
            <a:ext cx="9144000" cy="2124635"/>
          </a:xfrm>
          <a:prstGeom prst="rect">
            <a:avLst/>
          </a:prstGeom>
        </p:spPr>
      </p:pic>
    </p:spTree>
    <p:extLst>
      <p:ext uri="{BB962C8B-B14F-4D97-AF65-F5344CB8AC3E}">
        <p14:creationId xmlns:p14="http://schemas.microsoft.com/office/powerpoint/2010/main" val="4213665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a:t>What is POM?</a:t>
            </a:r>
          </a:p>
        </p:txBody>
      </p:sp>
      <p:sp>
        <p:nvSpPr>
          <p:cNvPr id="5" name="Rectangle 3"/>
          <p:cNvSpPr>
            <a:spLocks noGrp="1" noChangeArrowheads="1"/>
          </p:cNvSpPr>
          <p:nvPr>
            <p:ph idx="1"/>
          </p:nvPr>
        </p:nvSpPr>
        <p:spPr>
          <a:xfrm>
            <a:off x="457200" y="1481328"/>
            <a:ext cx="8229600" cy="4525963"/>
          </a:xfrm>
        </p:spPr>
        <p:txBody>
          <a:bodyPr>
            <a:normAutofit/>
          </a:bodyPr>
          <a:lstStyle/>
          <a:p>
            <a:r>
              <a:rPr lang="en-US" sz="2000" dirty="0"/>
              <a:t>The easiest way to describe a POM in a maven project is, it is nothing but the core element of any maven project. Basically any maven project consists of one configurable file called pom.xml, which stands for the abbreviation </a:t>
            </a:r>
            <a:r>
              <a:rPr lang="en-US" sz="2000" b="1" dirty="0"/>
              <a:t>Project Object </a:t>
            </a:r>
            <a:r>
              <a:rPr lang="en-US" sz="2000" b="1" dirty="0" smtClean="0"/>
              <a:t>Mode.</a:t>
            </a:r>
          </a:p>
          <a:p>
            <a:endParaRPr lang="en-US" sz="2000" b="1" dirty="0" smtClean="0"/>
          </a:p>
          <a:p>
            <a:r>
              <a:rPr lang="en-US" sz="2000" dirty="0"/>
              <a:t>The </a:t>
            </a:r>
            <a:r>
              <a:rPr lang="en-US" sz="2000" b="1" dirty="0"/>
              <a:t>pom.xml</a:t>
            </a:r>
            <a:r>
              <a:rPr lang="en-US" sz="2000" dirty="0"/>
              <a:t> basically contains the information related to the project which is built or to be built in. It contains all the necessary information about the configuration details, dependencies included and plug-ins included in the project. </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sz="2400" dirty="0"/>
              <a:t>A typical pom.xml of simple java project will look like as shown in the below figure.</a:t>
            </a:r>
            <a:endParaRPr lang="en-US" sz="2400" dirty="0"/>
          </a:p>
        </p:txBody>
      </p:sp>
      <p:pic>
        <p:nvPicPr>
          <p:cNvPr id="2" name="Content Placeholder 1"/>
          <p:cNvPicPr>
            <a:picLocks noGrp="1" noChangeAspect="1"/>
          </p:cNvPicPr>
          <p:nvPr>
            <p:ph idx="1"/>
          </p:nvPr>
        </p:nvPicPr>
        <p:blipFill>
          <a:blip r:embed="rId2"/>
          <a:stretch>
            <a:fillRect/>
          </a:stretch>
        </p:blipFill>
        <p:spPr>
          <a:xfrm>
            <a:off x="457199" y="1676400"/>
            <a:ext cx="8716619" cy="4114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smtClean="0"/>
              <a:t>Pom.xml</a:t>
            </a:r>
            <a:endParaRPr lang="en-US" dirty="0"/>
          </a:p>
        </p:txBody>
      </p:sp>
      <p:sp>
        <p:nvSpPr>
          <p:cNvPr id="3" name="Content Placeholder 2"/>
          <p:cNvSpPr>
            <a:spLocks noGrp="1" noChangeArrowheads="1"/>
          </p:cNvSpPr>
          <p:nvPr>
            <p:ph idx="1"/>
          </p:nvPr>
        </p:nvSpPr>
        <p:spPr bwMode="auto">
          <a:xfrm>
            <a:off x="457200" y="1715973"/>
            <a:ext cx="8512267"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 pom.xml will always start with the root element called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&lt;project&gt;</a:t>
            </a:r>
            <a:r>
              <a:rPr kumimoji="0" lang="en-US" altLang="en-US" sz="1600" b="0" i="0" u="none" strike="noStrike" cap="none" normalizeH="0" baseline="0" dirty="0" smtClean="0">
                <a:ln>
                  <a:noFill/>
                </a:ln>
                <a:solidFill>
                  <a:schemeClr val="tx1"/>
                </a:solidFill>
                <a:effectLst/>
              </a:rPr>
              <a:t> under which all the other required configurations will be made.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rPr>
              <a:t> Developers should ensure to define the below list of elements which are known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maven co-ordinates</a:t>
            </a:r>
            <a:r>
              <a:rPr kumimoji="0" lang="en-US" altLang="en-US" sz="1800" b="0" i="0" u="none" strike="noStrike" cap="none" normalizeH="0" baseline="0" dirty="0" smtClean="0">
                <a:ln>
                  <a:noFill/>
                </a:ln>
                <a:solidFill>
                  <a:schemeClr val="tx1"/>
                </a:solidFill>
                <a:effectLst/>
                <a:latin typeface="Arial" panose="020B0604020202020204" pitchFamily="34" charset="0"/>
              </a:rPr>
              <a:t> before defining a pom.xml file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groupId</a:t>
            </a:r>
            <a:r>
              <a:rPr kumimoji="0" lang="en-US" altLang="en-US" sz="1800" b="0" i="0" u="none" strike="noStrike" cap="none" normalizeH="0" baseline="0" dirty="0" smtClean="0">
                <a:ln>
                  <a:noFill/>
                </a:ln>
                <a:solidFill>
                  <a:schemeClr val="tx1"/>
                </a:solidFill>
                <a:effectLst/>
                <a:latin typeface="Arial" panose="020B0604020202020204" pitchFamily="34" charset="0"/>
              </a:rPr>
              <a:t> - as the name itself shows that this is an id which is unique for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any project in an organization.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artifactId</a:t>
            </a:r>
            <a:r>
              <a:rPr kumimoji="0" lang="en-US" altLang="en-US" sz="1800" b="0" i="0" u="none" strike="noStrike" cap="none" normalizeH="0" baseline="0" dirty="0" smtClean="0">
                <a:ln>
                  <a:noFill/>
                </a:ln>
                <a:solidFill>
                  <a:schemeClr val="tx1"/>
                </a:solidFill>
                <a:effectLst/>
                <a:latin typeface="Arial" panose="020B0604020202020204" pitchFamily="34" charset="0"/>
              </a:rPr>
              <a:t> - Even though the name says as "id", this is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basically defines the name of any project.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latin typeface="Arial" panose="020B0604020202020204" pitchFamily="34" charset="0"/>
              </a:rPr>
              <a:t>version</a:t>
            </a:r>
            <a:r>
              <a:rPr kumimoji="0" lang="en-US" altLang="en-US" sz="1800" b="0" i="0" u="none" strike="noStrike" cap="none" normalizeH="0" baseline="0" dirty="0" smtClean="0">
                <a:ln>
                  <a:noFill/>
                </a:ln>
                <a:solidFill>
                  <a:schemeClr val="tx1"/>
                </a:solidFill>
                <a:effectLst/>
                <a:latin typeface="Arial" panose="020B0604020202020204" pitchFamily="34" charset="0"/>
              </a:rPr>
              <a:t> - This element is used to derive the version of any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project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a:t>Goals in Maven</a:t>
            </a:r>
          </a:p>
        </p:txBody>
      </p:sp>
      <p:sp>
        <p:nvSpPr>
          <p:cNvPr id="5" name="Rectangle 3"/>
          <p:cNvSpPr>
            <a:spLocks noGrp="1" noChangeArrowheads="1"/>
          </p:cNvSpPr>
          <p:nvPr>
            <p:ph idx="1"/>
          </p:nvPr>
        </p:nvSpPr>
        <p:spPr>
          <a:xfrm>
            <a:off x="457200" y="1143000"/>
            <a:ext cx="8229600" cy="4864291"/>
          </a:xfrm>
        </p:spPr>
        <p:txBody>
          <a:bodyPr>
            <a:normAutofit/>
          </a:bodyPr>
          <a:lstStyle/>
          <a:p>
            <a:r>
              <a:rPr lang="en-US" dirty="0"/>
              <a:t>Goal in maven is nothing but a particular task which leads to the compiling, building and managing of a project. A goal in maven can be associated to zero or more build </a:t>
            </a:r>
            <a:r>
              <a:rPr lang="en-US" dirty="0" smtClean="0"/>
              <a:t>phases.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What is Repositories in Maven?</a:t>
            </a:r>
            <a:endParaRPr lang="en-US" dirty="0"/>
          </a:p>
        </p:txBody>
      </p:sp>
      <p:sp>
        <p:nvSpPr>
          <p:cNvPr id="5" name="Rectangle 3"/>
          <p:cNvSpPr>
            <a:spLocks noGrp="1" noChangeArrowheads="1"/>
          </p:cNvSpPr>
          <p:nvPr>
            <p:ph idx="1"/>
          </p:nvPr>
        </p:nvSpPr>
        <p:spPr>
          <a:xfrm>
            <a:off x="457200" y="1481328"/>
            <a:ext cx="8229600" cy="4525963"/>
          </a:xfrm>
        </p:spPr>
        <p:txBody>
          <a:bodyPr>
            <a:normAutofit/>
          </a:bodyPr>
          <a:lstStyle/>
          <a:p>
            <a:r>
              <a:rPr lang="en-US" sz="2000" dirty="0" smtClean="0"/>
              <a:t>For </a:t>
            </a:r>
            <a:r>
              <a:rPr lang="en-US" sz="2000" dirty="0"/>
              <a:t>maven to download the required artifacts of the build and dependencies (jar files) and other plugins which are configured as part of any project, there should be a common place where all such artifacts are placed. This common shared area is called as </a:t>
            </a:r>
            <a:r>
              <a:rPr lang="en-US" sz="2000" b="1" dirty="0"/>
              <a:t>Repository</a:t>
            </a:r>
            <a:r>
              <a:rPr lang="en-US" sz="2000" dirty="0"/>
              <a:t> in maven.</a:t>
            </a:r>
          </a:p>
          <a:p>
            <a:r>
              <a:rPr lang="en-US" sz="2000" dirty="0"/>
              <a:t>In maven, repositories are classified into 3 main categories as shown below :</a:t>
            </a:r>
          </a:p>
          <a:p>
            <a:r>
              <a:rPr lang="en-US" sz="2000" dirty="0"/>
              <a:t>Local Repository</a:t>
            </a:r>
          </a:p>
          <a:p>
            <a:r>
              <a:rPr lang="en-US" sz="2000" dirty="0"/>
              <a:t>Remote Repository</a:t>
            </a:r>
          </a:p>
          <a:p>
            <a:r>
              <a:rPr lang="en-US" sz="2000" dirty="0"/>
              <a:t>Central Repository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Maven Build Life Cycle</a:t>
            </a:r>
          </a:p>
        </p:txBody>
      </p:sp>
      <p:sp>
        <p:nvSpPr>
          <p:cNvPr id="5" name="Rectangle 3"/>
          <p:cNvSpPr>
            <a:spLocks noGrp="1" noChangeArrowheads="1"/>
          </p:cNvSpPr>
          <p:nvPr>
            <p:ph idx="1"/>
          </p:nvPr>
        </p:nvSpPr>
        <p:spPr>
          <a:xfrm>
            <a:off x="457200" y="1481328"/>
            <a:ext cx="8229600" cy="4525963"/>
          </a:xfrm>
        </p:spPr>
        <p:txBody>
          <a:bodyPr>
            <a:normAutofit/>
          </a:bodyPr>
          <a:lstStyle/>
          <a:p>
            <a:r>
              <a:rPr lang="en-US" sz="2000" dirty="0"/>
              <a:t>What is build life cycle? The sequence of steps which is defined in order to execute the tasks and goals of any maven project is known as build life cycle in </a:t>
            </a:r>
            <a:r>
              <a:rPr lang="en-US" sz="2000" dirty="0" smtClean="0"/>
              <a:t>maven.</a:t>
            </a:r>
            <a:endParaRPr lang="en-US" sz="2000" dirty="0"/>
          </a:p>
          <a:p>
            <a:r>
              <a:rPr lang="en-US" sz="2000" dirty="0"/>
              <a:t>Maven comes with 3 built-in build life cycles as shown below </a:t>
            </a:r>
          </a:p>
          <a:p>
            <a:r>
              <a:rPr lang="en-US" sz="2000" b="1" dirty="0"/>
              <a:t>Clean</a:t>
            </a:r>
            <a:r>
              <a:rPr lang="en-US" sz="2000" dirty="0"/>
              <a:t> - this phase involves cleaning of the project (for a fresh build &amp; deployment)</a:t>
            </a:r>
          </a:p>
          <a:p>
            <a:r>
              <a:rPr lang="en-US" sz="2000" b="1" dirty="0"/>
              <a:t>Default</a:t>
            </a:r>
            <a:r>
              <a:rPr lang="en-US" sz="2000" dirty="0"/>
              <a:t> - this phase handles the complete deployment of the project</a:t>
            </a:r>
          </a:p>
          <a:p>
            <a:r>
              <a:rPr lang="en-US" sz="2000" b="1" dirty="0"/>
              <a:t>Site</a:t>
            </a:r>
            <a:r>
              <a:rPr lang="en-US" sz="2000" dirty="0"/>
              <a:t> - this phase handles the generating the java documentation of the project.</a:t>
            </a:r>
          </a:p>
        </p:txBody>
      </p:sp>
    </p:spTree>
    <p:extLst>
      <p:ext uri="{BB962C8B-B14F-4D97-AF65-F5344CB8AC3E}">
        <p14:creationId xmlns:p14="http://schemas.microsoft.com/office/powerpoint/2010/main" val="2355818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hlinkClick r:id="rId2"/>
              </a:rPr>
              <a:t>What is a version control system?</a:t>
            </a:r>
            <a:endParaRPr lang="en-US" b="1" dirty="0"/>
          </a:p>
          <a:p>
            <a:r>
              <a:rPr lang="en-US" dirty="0"/>
              <a:t>A version control system (VCS) allows you to track the history of a collection of files. It supports creating different versions of this collection. </a:t>
            </a:r>
            <a:endParaRPr lang="en-US" dirty="0" smtClean="0"/>
          </a:p>
          <a:p>
            <a:r>
              <a:rPr lang="en-US" dirty="0"/>
              <a:t>These versions are stored in a specific place, typically called a </a:t>
            </a:r>
            <a:r>
              <a:rPr lang="en-US" i="1" dirty="0"/>
              <a:t>repository</a:t>
            </a:r>
            <a:r>
              <a:rPr lang="en-US" dirty="0"/>
              <a:t>.</a:t>
            </a:r>
          </a:p>
        </p:txBody>
      </p:sp>
      <p:sp>
        <p:nvSpPr>
          <p:cNvPr id="3" name="Title 2"/>
          <p:cNvSpPr>
            <a:spLocks noGrp="1"/>
          </p:cNvSpPr>
          <p:nvPr>
            <p:ph type="title"/>
          </p:nvPr>
        </p:nvSpPr>
        <p:spPr/>
        <p:txBody>
          <a:bodyPr/>
          <a:lstStyle/>
          <a:p>
            <a:r>
              <a:rPr lang="en-US" dirty="0" err="1" smtClean="0"/>
              <a:t>git</a:t>
            </a:r>
            <a:endParaRPr lang="en-US" dirty="0"/>
          </a:p>
        </p:txBody>
      </p:sp>
    </p:spTree>
    <p:extLst>
      <p:ext uri="{BB962C8B-B14F-4D97-AF65-F5344CB8AC3E}">
        <p14:creationId xmlns:p14="http://schemas.microsoft.com/office/powerpoint/2010/main" val="62864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smtClean="0"/>
              <a:t>Why xml?</a:t>
            </a:r>
          </a:p>
        </p:txBody>
      </p:sp>
      <p:sp>
        <p:nvSpPr>
          <p:cNvPr id="5" name="Rectangle 3"/>
          <p:cNvSpPr>
            <a:spLocks noGrp="1" noChangeArrowheads="1"/>
          </p:cNvSpPr>
          <p:nvPr>
            <p:ph idx="1"/>
          </p:nvPr>
        </p:nvSpPr>
        <p:spPr>
          <a:xfrm>
            <a:off x="457200" y="1481328"/>
            <a:ext cx="8229600" cy="4525963"/>
          </a:xfrm>
        </p:spPr>
        <p:txBody>
          <a:bodyPr>
            <a:normAutofit/>
          </a:bodyPr>
          <a:lstStyle/>
          <a:p>
            <a:r>
              <a:rPr lang="en-US" sz="1600" b="1" dirty="0" err="1" smtClean="0">
                <a:latin typeface="Arial" pitchFamily="34" charset="0"/>
                <a:cs typeface="Arial" pitchFamily="34" charset="0"/>
              </a:rPr>
              <a:t>XML</a:t>
            </a:r>
            <a:r>
              <a:rPr lang="en-US" sz="1600" dirty="0" err="1" smtClean="0">
                <a:latin typeface="Arial" pitchFamily="34" charset="0"/>
                <a:cs typeface="Arial" pitchFamily="34" charset="0"/>
              </a:rPr>
              <a:t>defines</a:t>
            </a:r>
            <a:r>
              <a:rPr lang="en-US" sz="1600" dirty="0" smtClean="0">
                <a:latin typeface="Arial" pitchFamily="34" charset="0"/>
                <a:cs typeface="Arial" pitchFamily="34" charset="0"/>
              </a:rPr>
              <a:t> a set of rules for encoding documents in a format that is both human readable and machine readable.</a:t>
            </a:r>
          </a:p>
          <a:p>
            <a:r>
              <a:rPr lang="en-US" sz="1600" dirty="0" smtClean="0">
                <a:latin typeface="Arial" pitchFamily="34" charset="0"/>
                <a:cs typeface="Arial" pitchFamily="34" charset="0"/>
              </a:rPr>
              <a:t> It is defined by the </a:t>
            </a:r>
            <a:r>
              <a:rPr lang="en-US" sz="1600" dirty="0" smtClean="0">
                <a:latin typeface="Arial" pitchFamily="34" charset="0"/>
                <a:cs typeface="Arial" pitchFamily="34" charset="0"/>
                <a:hlinkClick r:id="rId2" tooltip="World Wide Web Consortium"/>
              </a:rPr>
              <a:t>W3C</a:t>
            </a:r>
            <a:r>
              <a:rPr lang="en-US" sz="1600" dirty="0" smtClean="0">
                <a:latin typeface="Arial" pitchFamily="34" charset="0"/>
                <a:cs typeface="Arial" pitchFamily="34" charset="0"/>
              </a:rPr>
              <a:t>'s XML 1.0 Specification and by several other related specifications, all of which are free open source.</a:t>
            </a:r>
          </a:p>
          <a:p>
            <a:r>
              <a:rPr lang="en-US" sz="1600" dirty="0" smtClean="0">
                <a:latin typeface="Arial" pitchFamily="34" charset="0"/>
                <a:cs typeface="Arial" pitchFamily="34" charset="0"/>
              </a:rPr>
              <a:t>XML has come into common use for the interchange of data over the Internet.</a:t>
            </a:r>
          </a:p>
          <a:p>
            <a:r>
              <a:rPr lang="en-US" sz="1600" dirty="0" smtClean="0">
                <a:latin typeface="Arial" pitchFamily="34" charset="0"/>
                <a:cs typeface="Arial" pitchFamily="34" charset="0"/>
              </a:rPr>
              <a:t>Lots of framework use xml file has configuration</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err="1"/>
              <a:t>Git</a:t>
            </a:r>
            <a:r>
              <a:rPr lang="en-US" dirty="0"/>
              <a:t> is currently the most popular implementation of a distributed version control system.</a:t>
            </a:r>
          </a:p>
          <a:p>
            <a:r>
              <a:rPr lang="en-US" dirty="0" err="1"/>
              <a:t>Git</a:t>
            </a:r>
            <a:r>
              <a:rPr lang="en-US" dirty="0"/>
              <a:t> originates from the Linux kernel development and was founded in 2005 by Linus Torvalds. Nowadays it is used by many popular open source projects</a:t>
            </a:r>
          </a:p>
          <a:p>
            <a:endParaRPr lang="en-US" dirty="0"/>
          </a:p>
        </p:txBody>
      </p:sp>
      <p:sp>
        <p:nvSpPr>
          <p:cNvPr id="3" name="Title 2"/>
          <p:cNvSpPr>
            <a:spLocks noGrp="1"/>
          </p:cNvSpPr>
          <p:nvPr>
            <p:ph type="title"/>
          </p:nvPr>
        </p:nvSpPr>
        <p:spPr/>
        <p:txBody>
          <a:bodyPr>
            <a:normAutofit fontScale="90000"/>
          </a:bodyPr>
          <a:lstStyle/>
          <a:p>
            <a:r>
              <a:rPr lang="en-US" dirty="0">
                <a:hlinkClick r:id="rId2"/>
              </a:rPr>
              <a:t>What is </a:t>
            </a:r>
            <a:r>
              <a:rPr lang="en-US" dirty="0" err="1">
                <a:hlinkClick r:id="rId2"/>
              </a:rPr>
              <a:t>Git</a:t>
            </a:r>
            <a:r>
              <a:rPr lang="en-US" dirty="0">
                <a:hlinkClick r:id="rId2"/>
              </a:rPr>
              <a:t>?</a:t>
            </a:r>
            <a:r>
              <a:rPr lang="en-US" dirty="0"/>
              <a:t/>
            </a:r>
            <a:br>
              <a:rPr lang="en-US" dirty="0"/>
            </a:br>
            <a:endParaRPr lang="en-US" dirty="0"/>
          </a:p>
        </p:txBody>
      </p:sp>
    </p:spTree>
    <p:extLst>
      <p:ext uri="{BB962C8B-B14F-4D97-AF65-F5344CB8AC3E}">
        <p14:creationId xmlns:p14="http://schemas.microsoft.com/office/powerpoint/2010/main" val="3266422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Some </a:t>
            </a:r>
            <a:r>
              <a:rPr lang="en-US" dirty="0"/>
              <a:t>of the basic operations in </a:t>
            </a:r>
            <a:r>
              <a:rPr lang="en-US" dirty="0" err="1"/>
              <a:t>Git</a:t>
            </a:r>
            <a:r>
              <a:rPr lang="en-US" dirty="0"/>
              <a:t> are:</a:t>
            </a:r>
            <a:endParaRPr lang="en-US" dirty="0"/>
          </a:p>
          <a:p>
            <a:r>
              <a:rPr lang="en-US" dirty="0"/>
              <a:t>Initialize</a:t>
            </a:r>
            <a:endParaRPr lang="en-US" dirty="0"/>
          </a:p>
          <a:p>
            <a:r>
              <a:rPr lang="en-US" dirty="0"/>
              <a:t>Add</a:t>
            </a:r>
            <a:endParaRPr lang="en-US" dirty="0"/>
          </a:p>
          <a:p>
            <a:r>
              <a:rPr lang="en-US" dirty="0"/>
              <a:t>Commit</a:t>
            </a:r>
            <a:endParaRPr lang="en-US" dirty="0"/>
          </a:p>
          <a:p>
            <a:r>
              <a:rPr lang="en-US" dirty="0"/>
              <a:t>Pull</a:t>
            </a:r>
            <a:endParaRPr lang="en-US" dirty="0"/>
          </a:p>
          <a:p>
            <a:r>
              <a:rPr lang="en-US" dirty="0"/>
              <a:t>Push</a:t>
            </a:r>
            <a:endParaRPr lang="en-US" dirty="0"/>
          </a:p>
          <a:p>
            <a:r>
              <a:rPr lang="en-US" dirty="0"/>
              <a:t>Some advanced </a:t>
            </a:r>
            <a:r>
              <a:rPr lang="en-US" dirty="0" err="1"/>
              <a:t>Git</a:t>
            </a:r>
            <a:r>
              <a:rPr lang="en-US" dirty="0"/>
              <a:t> operations are:</a:t>
            </a:r>
            <a:endParaRPr lang="en-US" dirty="0"/>
          </a:p>
          <a:p>
            <a:r>
              <a:rPr lang="en-US" dirty="0"/>
              <a:t>Branching</a:t>
            </a:r>
            <a:endParaRPr lang="en-US" dirty="0"/>
          </a:p>
          <a:p>
            <a:r>
              <a:rPr lang="en-US" dirty="0"/>
              <a:t>Merging</a:t>
            </a:r>
            <a:endParaRPr lang="en-US" dirty="0"/>
          </a:p>
          <a:p>
            <a:r>
              <a:rPr lang="en-US" dirty="0"/>
              <a:t>Rebasing</a:t>
            </a:r>
            <a:endParaRPr lang="en-US" dirty="0">
              <a:effectLst/>
            </a:endParaRPr>
          </a:p>
        </p:txBody>
      </p:sp>
      <p:sp>
        <p:nvSpPr>
          <p:cNvPr id="3" name="Title 2"/>
          <p:cNvSpPr>
            <a:spLocks noGrp="1"/>
          </p:cNvSpPr>
          <p:nvPr>
            <p:ph type="title"/>
          </p:nvPr>
        </p:nvSpPr>
        <p:spPr/>
        <p:txBody>
          <a:bodyPr>
            <a:normAutofit/>
          </a:bodyPr>
          <a:lstStyle/>
          <a:p>
            <a:r>
              <a:rPr lang="en-US" dirty="0"/>
              <a:t>Operations &amp; Commands</a:t>
            </a:r>
            <a:endParaRPr lang="en-US" dirty="0"/>
          </a:p>
        </p:txBody>
      </p:sp>
    </p:spTree>
    <p:extLst>
      <p:ext uri="{BB962C8B-B14F-4D97-AF65-F5344CB8AC3E}">
        <p14:creationId xmlns:p14="http://schemas.microsoft.com/office/powerpoint/2010/main" val="1502224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417638"/>
            <a:ext cx="6477000" cy="4678362"/>
          </a:xfrm>
        </p:spPr>
      </p:pic>
      <p:sp>
        <p:nvSpPr>
          <p:cNvPr id="3" name="Title 2"/>
          <p:cNvSpPr>
            <a:spLocks noGrp="1"/>
          </p:cNvSpPr>
          <p:nvPr>
            <p:ph type="title"/>
          </p:nvPr>
        </p:nvSpPr>
        <p:spPr/>
        <p:txBody>
          <a:bodyPr>
            <a:normAutofit/>
          </a:bodyPr>
          <a:lstStyle/>
          <a:p>
            <a:r>
              <a:rPr lang="en-US" smtClean="0">
                <a:effectLst/>
              </a:rPr>
              <a:t>Architecture </a:t>
            </a:r>
            <a:r>
              <a:rPr lang="en-US" dirty="0">
                <a:effectLst/>
              </a:rPr>
              <a:t>of </a:t>
            </a:r>
            <a:r>
              <a:rPr lang="en-US" dirty="0" err="1">
                <a:effectLst/>
              </a:rPr>
              <a:t>Git</a:t>
            </a:r>
            <a:r>
              <a:rPr lang="en-US" dirty="0">
                <a:effectLst/>
              </a:rPr>
              <a:t> below:</a:t>
            </a:r>
            <a:endParaRPr lang="en-US" dirty="0"/>
          </a:p>
        </p:txBody>
      </p:sp>
    </p:spTree>
    <p:extLst>
      <p:ext uri="{BB962C8B-B14F-4D97-AF65-F5344CB8AC3E}">
        <p14:creationId xmlns:p14="http://schemas.microsoft.com/office/powerpoint/2010/main" val="33577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smtClean="0"/>
              <a:t>What is XML?</a:t>
            </a:r>
          </a:p>
        </p:txBody>
      </p:sp>
      <p:sp>
        <p:nvSpPr>
          <p:cNvPr id="5" name="Rectangle 3"/>
          <p:cNvSpPr>
            <a:spLocks noGrp="1" noChangeArrowheads="1"/>
          </p:cNvSpPr>
          <p:nvPr>
            <p:ph idx="1"/>
          </p:nvPr>
        </p:nvSpPr>
        <p:spPr>
          <a:xfrm>
            <a:off x="457200" y="1481328"/>
            <a:ext cx="8229600" cy="4525963"/>
          </a:xfrm>
        </p:spPr>
        <p:txBody>
          <a:bodyPr/>
          <a:lstStyle/>
          <a:p>
            <a:r>
              <a:rPr lang="en-US" dirty="0" smtClean="0"/>
              <a:t>XML stands for </a:t>
            </a:r>
            <a:r>
              <a:rPr lang="en-US" dirty="0" err="1" smtClean="0"/>
              <a:t>E</a:t>
            </a:r>
            <a:r>
              <a:rPr lang="en-US" b="1" dirty="0" err="1" smtClean="0"/>
              <a:t>X</a:t>
            </a:r>
            <a:r>
              <a:rPr lang="en-US" dirty="0" err="1" smtClean="0"/>
              <a:t>tensible</a:t>
            </a:r>
            <a:r>
              <a:rPr lang="en-US" dirty="0" smtClean="0"/>
              <a:t> </a:t>
            </a:r>
            <a:r>
              <a:rPr lang="en-US" b="1" dirty="0" smtClean="0"/>
              <a:t>M</a:t>
            </a:r>
            <a:r>
              <a:rPr lang="en-US" dirty="0" smtClean="0"/>
              <a:t>arkup </a:t>
            </a:r>
            <a:r>
              <a:rPr lang="en-US" b="1" dirty="0" smtClean="0"/>
              <a:t>L</a:t>
            </a:r>
            <a:r>
              <a:rPr lang="en-US" dirty="0" smtClean="0"/>
              <a:t>anguage</a:t>
            </a:r>
          </a:p>
          <a:p>
            <a:r>
              <a:rPr lang="en-US" dirty="0" smtClean="0"/>
              <a:t>XML is a </a:t>
            </a:r>
            <a:r>
              <a:rPr lang="en-US" b="1" dirty="0" smtClean="0"/>
              <a:t>markup language</a:t>
            </a:r>
            <a:r>
              <a:rPr lang="en-US" dirty="0" smtClean="0"/>
              <a:t> much like HTML.</a:t>
            </a:r>
          </a:p>
          <a:p>
            <a:r>
              <a:rPr lang="en-US" dirty="0" smtClean="0"/>
              <a:t>XML was designed to </a:t>
            </a:r>
            <a:r>
              <a:rPr lang="en-US" b="1" dirty="0" smtClean="0"/>
              <a:t>describe data</a:t>
            </a:r>
            <a:r>
              <a:rPr lang="en-US" i="1" dirty="0" smtClean="0"/>
              <a:t>.</a:t>
            </a:r>
            <a:endParaRPr lang="en-US" dirty="0" smtClean="0"/>
          </a:p>
          <a:p>
            <a:r>
              <a:rPr lang="en-US" dirty="0" smtClean="0"/>
              <a:t>XML tags are not predefined in XML. You must </a:t>
            </a:r>
            <a:r>
              <a:rPr lang="en-US" b="1" dirty="0" smtClean="0"/>
              <a:t>define your own tags</a:t>
            </a:r>
            <a:r>
              <a:rPr lang="en-US" dirty="0" smtClean="0"/>
              <a:t>.</a:t>
            </a:r>
          </a:p>
          <a:p>
            <a:r>
              <a:rPr lang="en-US" dirty="0" smtClean="0"/>
              <a:t>XML is </a:t>
            </a:r>
            <a:r>
              <a:rPr lang="en-US" b="1" dirty="0" smtClean="0"/>
              <a:t>self describing</a:t>
            </a:r>
            <a:r>
              <a:rPr lang="en-US" dirty="0" smtClean="0"/>
              <a:t>.</a:t>
            </a:r>
          </a:p>
          <a:p>
            <a:r>
              <a:rPr lang="en-US" dirty="0" smtClean="0"/>
              <a:t>XML uses a DTD (</a:t>
            </a:r>
            <a:r>
              <a:rPr lang="en-US" b="1" dirty="0" smtClean="0"/>
              <a:t>Document Type Definition</a:t>
            </a:r>
            <a:r>
              <a:rPr lang="en-US" dirty="0" smtClean="0"/>
              <a:t>) to formally describe the data.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a:effectLst>
                  <a:outerShdw blurRad="25400" dir="6000000" algn="ctr" rotWithShape="0">
                    <a:schemeClr val="accent6">
                      <a:lumMod val="40000"/>
                      <a:lumOff val="60000"/>
                      <a:alpha val="37000"/>
                    </a:schemeClr>
                  </a:outerShdw>
                </a:effectLst>
              </a:rPr>
              <a:t>Outline</a:t>
            </a:r>
            <a:endParaRPr lang="en-US" dirty="0" smtClean="0"/>
          </a:p>
        </p:txBody>
      </p:sp>
      <p:sp>
        <p:nvSpPr>
          <p:cNvPr id="5" name="Rectangle 3"/>
          <p:cNvSpPr>
            <a:spLocks noGrp="1" noChangeArrowheads="1"/>
          </p:cNvSpPr>
          <p:nvPr>
            <p:ph idx="1"/>
          </p:nvPr>
        </p:nvSpPr>
        <p:spPr>
          <a:xfrm>
            <a:off x="457200" y="1481328"/>
            <a:ext cx="8229600" cy="4525963"/>
          </a:xfrm>
        </p:spPr>
        <p:txBody>
          <a:bodyPr>
            <a:normAutofit/>
          </a:bodyPr>
          <a:lstStyle/>
          <a:p>
            <a:r>
              <a:rPr lang="en-US" altLang="en-US" dirty="0"/>
              <a:t>Introduce Maven</a:t>
            </a:r>
          </a:p>
          <a:p>
            <a:r>
              <a:rPr lang="en-US" altLang="en-US" dirty="0"/>
              <a:t>Basic Maven </a:t>
            </a:r>
            <a:r>
              <a:rPr lang="en-US" altLang="en-US" dirty="0" err="1"/>
              <a:t>Pom</a:t>
            </a:r>
            <a:r>
              <a:rPr lang="en-US" altLang="en-US" dirty="0"/>
              <a:t> File and Project Structure</a:t>
            </a:r>
          </a:p>
          <a:p>
            <a:r>
              <a:rPr lang="en-US" altLang="en-US" dirty="0"/>
              <a:t>Dependencies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altLang="en-US" dirty="0" smtClean="0"/>
              <a:t>Maven</a:t>
            </a:r>
            <a:endParaRPr lang="en-US" dirty="0" smtClean="0"/>
          </a:p>
        </p:txBody>
      </p:sp>
      <p:sp>
        <p:nvSpPr>
          <p:cNvPr id="5" name="Rectangle 3"/>
          <p:cNvSpPr>
            <a:spLocks noGrp="1" noChangeArrowheads="1"/>
          </p:cNvSpPr>
          <p:nvPr>
            <p:ph idx="1"/>
          </p:nvPr>
        </p:nvSpPr>
        <p:spPr>
          <a:xfrm>
            <a:off x="457200" y="1481328"/>
            <a:ext cx="8229600" cy="4525963"/>
          </a:xfrm>
        </p:spPr>
        <p:txBody>
          <a:bodyPr>
            <a:normAutofit/>
          </a:bodyPr>
          <a:lstStyle/>
          <a:p>
            <a:pPr>
              <a:defRPr/>
            </a:pPr>
            <a:r>
              <a:rPr lang="en-US" sz="1800" b="1" dirty="0"/>
              <a:t>Maven</a:t>
            </a:r>
            <a:r>
              <a:rPr lang="en-US" sz="1800" dirty="0"/>
              <a:t> is a simple build automation tool which is basically used with java projects. </a:t>
            </a:r>
            <a:endParaRPr lang="en-US" sz="1800" dirty="0" smtClean="0"/>
          </a:p>
          <a:p>
            <a:pPr>
              <a:defRPr/>
            </a:pPr>
            <a:r>
              <a:rPr lang="en-US" sz="1800" dirty="0"/>
              <a:t>Maven also ease up the task of developers in checking a build status, generating reports (basically </a:t>
            </a:r>
            <a:r>
              <a:rPr lang="en-US" sz="1800" dirty="0" err="1"/>
              <a:t>javadocs</a:t>
            </a:r>
            <a:r>
              <a:rPr lang="en-US" sz="1800" dirty="0"/>
              <a:t>) and setting up the automated build process and monitor the same</a:t>
            </a:r>
            <a:r>
              <a:rPr lang="en-US" sz="1800" dirty="0" smtClean="0"/>
              <a:t>.</a:t>
            </a:r>
          </a:p>
          <a:p>
            <a:r>
              <a:rPr lang="en-US" sz="1800" b="1" dirty="0"/>
              <a:t>Maven aims to describe 2 important things :</a:t>
            </a:r>
            <a:endParaRPr lang="en-US" sz="1800" dirty="0"/>
          </a:p>
          <a:p>
            <a:r>
              <a:rPr lang="en-US" sz="1800" dirty="0"/>
              <a:t>How a software is built.</a:t>
            </a:r>
          </a:p>
          <a:p>
            <a:r>
              <a:rPr lang="en-US" sz="1800" dirty="0"/>
              <a:t>The dependencies, plug-ins &amp; profiles that the project is associated in a standalone or a distributed environment.</a:t>
            </a:r>
          </a:p>
          <a:p>
            <a:pPr>
              <a:defRPr/>
            </a:pP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altLang="en-US" dirty="0"/>
              <a:t>Maven Features</a:t>
            </a:r>
            <a:endParaRPr lang="en-US" dirty="0"/>
          </a:p>
        </p:txBody>
      </p:sp>
      <p:sp>
        <p:nvSpPr>
          <p:cNvPr id="5" name="Rectangle 3"/>
          <p:cNvSpPr>
            <a:spLocks noGrp="1" noChangeArrowheads="1"/>
          </p:cNvSpPr>
          <p:nvPr>
            <p:ph idx="1"/>
          </p:nvPr>
        </p:nvSpPr>
        <p:spPr>
          <a:xfrm>
            <a:off x="457200" y="1481328"/>
            <a:ext cx="8229600" cy="4525963"/>
          </a:xfrm>
        </p:spPr>
        <p:txBody>
          <a:bodyPr>
            <a:normAutofit/>
          </a:bodyPr>
          <a:lstStyle/>
          <a:p>
            <a:r>
              <a:rPr lang="en-US" sz="2400" dirty="0"/>
              <a:t>Simple project setup that follows best practices.</a:t>
            </a:r>
          </a:p>
          <a:p>
            <a:r>
              <a:rPr lang="en-US" sz="2400" dirty="0"/>
              <a:t>Consistent usage across all projects.</a:t>
            </a:r>
          </a:p>
          <a:p>
            <a:r>
              <a:rPr lang="en-US" sz="2400" dirty="0"/>
              <a:t>Dependency management including automatic updating.</a:t>
            </a:r>
          </a:p>
          <a:p>
            <a:r>
              <a:rPr lang="en-US" sz="2400" dirty="0"/>
              <a:t>A large and growing repository of libraries.</a:t>
            </a:r>
          </a:p>
          <a:p>
            <a:r>
              <a:rPr lang="en-US" sz="2400" b="1" dirty="0"/>
              <a:t>Model-based builds</a:t>
            </a:r>
            <a:r>
              <a:rPr lang="en-US" sz="2400" dirty="0"/>
              <a:t>: Maven is able to build any number of projects into predefined output types such as jar, war, metadata</a:t>
            </a:r>
            <a:endParaRPr lang="en-US" altLang="en-US" sz="2400" dirty="0"/>
          </a:p>
          <a:p>
            <a:r>
              <a:rPr lang="en-US" sz="2400" dirty="0" smtClean="0"/>
              <a:t/>
            </a:r>
            <a:br>
              <a:rPr lang="en-US" sz="2400" dirty="0" smtClean="0"/>
            </a:b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160573"/>
            <a:ext cx="8229600" cy="1143000"/>
          </a:xfrm>
        </p:spPr>
        <p:txBody>
          <a:bodyPr>
            <a:normAutofit/>
          </a:bodyPr>
          <a:lstStyle/>
          <a:p>
            <a:r>
              <a:rPr lang="en-US" dirty="0" smtClean="0"/>
              <a:t>Maven project Str..</a:t>
            </a:r>
            <a:endParaRPr lang="en-US" dirty="0"/>
          </a:p>
        </p:txBody>
      </p:sp>
      <p:sp>
        <p:nvSpPr>
          <p:cNvPr id="5" name="Rectangle 3"/>
          <p:cNvSpPr>
            <a:spLocks noGrp="1" noChangeArrowheads="1"/>
          </p:cNvSpPr>
          <p:nvPr>
            <p:ph idx="1"/>
          </p:nvPr>
        </p:nvSpPr>
        <p:spPr>
          <a:xfrm>
            <a:off x="457200" y="914400"/>
            <a:ext cx="8229600" cy="5092891"/>
          </a:xfrm>
        </p:spPr>
        <p:txBody>
          <a:bodyPr>
            <a:normAutofit/>
          </a:bodyPr>
          <a:lstStyle/>
          <a:p>
            <a:r>
              <a:rPr lang="en-US" sz="2000" dirty="0"/>
              <a:t>As an example, following table shows the default values for project source code</a:t>
            </a:r>
          </a:p>
          <a:p>
            <a:r>
              <a:rPr lang="en-US" sz="2000" dirty="0"/>
              <a:t>files, resource files and other configurations. Assuming, </a:t>
            </a:r>
            <a:r>
              <a:rPr lang="en-US" sz="2000" b="1" dirty="0"/>
              <a:t>${</a:t>
            </a:r>
            <a:r>
              <a:rPr lang="en-US" sz="2000" b="1" dirty="0" err="1"/>
              <a:t>basedir</a:t>
            </a:r>
            <a:r>
              <a:rPr lang="en-US" sz="2000" b="1" dirty="0"/>
              <a:t>} </a:t>
            </a:r>
            <a:r>
              <a:rPr lang="en-US" sz="2000" dirty="0"/>
              <a:t>denotes the</a:t>
            </a:r>
          </a:p>
          <a:p>
            <a:r>
              <a:rPr lang="en-US" sz="2000" dirty="0"/>
              <a:t>project location</a:t>
            </a:r>
            <a:r>
              <a:rPr lang="en-US" sz="2000" dirty="0" smtClean="0"/>
              <a:t>:</a:t>
            </a:r>
          </a:p>
          <a:p>
            <a:endParaRPr lang="en-US" sz="2400" dirty="0"/>
          </a:p>
        </p:txBody>
      </p:sp>
      <p:pic>
        <p:nvPicPr>
          <p:cNvPr id="2" name="Picture 1"/>
          <p:cNvPicPr>
            <a:picLocks noChangeAspect="1"/>
          </p:cNvPicPr>
          <p:nvPr/>
        </p:nvPicPr>
        <p:blipFill>
          <a:blip r:embed="rId2"/>
          <a:stretch>
            <a:fillRect/>
          </a:stretch>
        </p:blipFill>
        <p:spPr>
          <a:xfrm>
            <a:off x="3048" y="2895600"/>
            <a:ext cx="9144000" cy="386551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a:t>Setting up Maven Environment</a:t>
            </a:r>
          </a:p>
        </p:txBody>
      </p:sp>
      <p:sp>
        <p:nvSpPr>
          <p:cNvPr id="5" name="Rectangle 3"/>
          <p:cNvSpPr>
            <a:spLocks noGrp="1" noChangeArrowheads="1"/>
          </p:cNvSpPr>
          <p:nvPr>
            <p:ph idx="1"/>
          </p:nvPr>
        </p:nvSpPr>
        <p:spPr>
          <a:xfrm>
            <a:off x="457200" y="1481328"/>
            <a:ext cx="8229600" cy="4525963"/>
          </a:xfrm>
        </p:spPr>
        <p:txBody>
          <a:bodyPr>
            <a:normAutofit/>
          </a:bodyPr>
          <a:lstStyle/>
          <a:p>
            <a:r>
              <a:rPr lang="en-US" b="1" dirty="0"/>
              <a:t>STEP 1</a:t>
            </a:r>
          </a:p>
          <a:p>
            <a:r>
              <a:rPr lang="en-US" dirty="0"/>
              <a:t>Download the latest version of the maven from </a:t>
            </a:r>
            <a:r>
              <a:rPr lang="en-US" dirty="0">
                <a:hlinkClick r:id="rId2"/>
              </a:rPr>
              <a:t>http://maven.apache.org</a:t>
            </a:r>
            <a:r>
              <a:rPr lang="en-US" dirty="0"/>
              <a:t> website.</a:t>
            </a:r>
          </a:p>
          <a:p>
            <a:endParaRPr lang="en-US" b="1" dirty="0" smtClean="0"/>
          </a:p>
          <a:p>
            <a:endParaRPr lang="en-US" b="1" dirty="0" smtClean="0"/>
          </a:p>
          <a:p>
            <a:r>
              <a:rPr lang="en-US" dirty="0" smtClean="0"/>
              <a:t/>
            </a:r>
            <a:br>
              <a:rPr lang="en-US" dirty="0" smtClean="0"/>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2895600"/>
            <a:ext cx="9194458" cy="358476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a:t>STEP 2</a:t>
            </a:r>
          </a:p>
        </p:txBody>
      </p:sp>
      <p:sp>
        <p:nvSpPr>
          <p:cNvPr id="5" name="Rectangle 3"/>
          <p:cNvSpPr>
            <a:spLocks noGrp="1" noChangeArrowheads="1"/>
          </p:cNvSpPr>
          <p:nvPr>
            <p:ph idx="1"/>
          </p:nvPr>
        </p:nvSpPr>
        <p:spPr>
          <a:xfrm>
            <a:off x="457200" y="1481328"/>
            <a:ext cx="8229600" cy="4525963"/>
          </a:xfrm>
        </p:spPr>
        <p:txBody>
          <a:bodyPr>
            <a:normAutofit/>
          </a:bodyPr>
          <a:lstStyle/>
          <a:p>
            <a:r>
              <a:rPr lang="en-US" sz="1800" dirty="0"/>
              <a:t>Once the download is successful. Unzip the downloaded maven zip and place it in a drive containing all the java related artifacts. E.g. </a:t>
            </a:r>
            <a:r>
              <a:rPr lang="en-US" sz="1800" b="1" dirty="0"/>
              <a:t>D:\Java\apache-maven-3.2.5</a:t>
            </a:r>
            <a:r>
              <a:rPr lang="en-US" sz="1800" dirty="0"/>
              <a:t> , in case you have downloaded any other latest release than the version may differ, but </a:t>
            </a:r>
            <a:r>
              <a:rPr lang="en-US" sz="1800" dirty="0" err="1"/>
              <a:t>thats</a:t>
            </a:r>
            <a:r>
              <a:rPr lang="en-US" sz="1800" dirty="0"/>
              <a:t> not a problem.</a:t>
            </a:r>
            <a:endParaRPr lang="en-US"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971800"/>
            <a:ext cx="6781800" cy="335681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1600</TotalTime>
  <Words>920</Words>
  <Application>Microsoft Office PowerPoint</Application>
  <PresentationFormat>On-screen Show (4:3)</PresentationFormat>
  <Paragraphs>99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 Unicode MS</vt:lpstr>
      <vt:lpstr>Arial</vt:lpstr>
      <vt:lpstr>Lucida Sans Unicode</vt:lpstr>
      <vt:lpstr>Verdana</vt:lpstr>
      <vt:lpstr>Wingdings 2</vt:lpstr>
      <vt:lpstr>Wingdings 3</vt:lpstr>
      <vt:lpstr>Concourse</vt:lpstr>
      <vt:lpstr>Maven</vt:lpstr>
      <vt:lpstr>Why xml?</vt:lpstr>
      <vt:lpstr>What is XML?</vt:lpstr>
      <vt:lpstr>Outline</vt:lpstr>
      <vt:lpstr>Maven</vt:lpstr>
      <vt:lpstr>Maven Features</vt:lpstr>
      <vt:lpstr>Maven project Str..</vt:lpstr>
      <vt:lpstr>Setting up Maven Environment</vt:lpstr>
      <vt:lpstr>STEP 2</vt:lpstr>
      <vt:lpstr>STEP 3</vt:lpstr>
      <vt:lpstr>PowerPoint Presentation</vt:lpstr>
      <vt:lpstr>STEP 4</vt:lpstr>
      <vt:lpstr>What is POM?</vt:lpstr>
      <vt:lpstr>A typical pom.xml of simple java project will look like as shown in the below figure.</vt:lpstr>
      <vt:lpstr>Pom.xml</vt:lpstr>
      <vt:lpstr>Goals in Maven</vt:lpstr>
      <vt:lpstr>What is Repositories in Maven?</vt:lpstr>
      <vt:lpstr>Maven Build Life Cycle</vt:lpstr>
      <vt:lpstr>git</vt:lpstr>
      <vt:lpstr>What is Git? </vt:lpstr>
      <vt:lpstr>Operations &amp; Commands</vt:lpstr>
      <vt:lpstr>Architecture of Git below:</vt:lpstr>
    </vt:vector>
  </TitlesOfParts>
  <Company>IBM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shaileshk</dc:creator>
  <cp:lastModifiedBy>EXI-Adam, Adam H</cp:lastModifiedBy>
  <cp:revision>374</cp:revision>
  <dcterms:created xsi:type="dcterms:W3CDTF">2007-04-20T13:17:53Z</dcterms:created>
  <dcterms:modified xsi:type="dcterms:W3CDTF">2019-02-02T05:00:44Z</dcterms:modified>
</cp:coreProperties>
</file>