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Times New Roman Bold Italics" charset="1" panose="02030802070405090303"/>
      <p:regular r:id="rId34"/>
    </p:embeddedFont>
    <p:embeddedFont>
      <p:font typeface="Times New Roman Bold" charset="1" panose="02030802070405020303"/>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546950" y="3341499"/>
            <a:ext cx="11315247" cy="2524131"/>
          </a:xfrm>
          <a:prstGeom prst="rect">
            <a:avLst/>
          </a:prstGeom>
        </p:spPr>
        <p:txBody>
          <a:bodyPr anchor="t" rtlCol="false" tIns="0" lIns="0" bIns="0" rIns="0">
            <a:spAutoFit/>
          </a:bodyPr>
          <a:lstStyle/>
          <a:p>
            <a:pPr algn="ctr">
              <a:lnSpc>
                <a:spcPts val="9000"/>
              </a:lnSpc>
            </a:pPr>
            <a:r>
              <a:rPr lang="en-US" sz="9000">
                <a:solidFill>
                  <a:srgbClr val="227C9D"/>
                </a:solidFill>
                <a:latin typeface="Times New Roman Bold Italics"/>
                <a:ea typeface="Times New Roman Bold Italics"/>
                <a:cs typeface="Times New Roman Bold Italics"/>
                <a:sym typeface="Times New Roman Bold Italics"/>
              </a:rPr>
              <a:t>Restaurant Rating Prediction Project</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1" id="31"/>
          <p:cNvGrpSpPr/>
          <p:nvPr/>
        </p:nvGrpSpPr>
        <p:grpSpPr>
          <a:xfrm rot="2700000">
            <a:off x="-1376391" y="-3093321"/>
            <a:ext cx="7415398" cy="3565095"/>
            <a:chOff x="0" y="0"/>
            <a:chExt cx="660400" cy="317500"/>
          </a:xfrm>
        </p:grpSpPr>
        <p:sp>
          <p:nvSpPr>
            <p:cNvPr name="Freeform 32" id="3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3" id="3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4" id="3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5" id="3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6" id="3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7" id="3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8" id="3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9" id="3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0" id="4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1" id="4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42" id="42"/>
          <p:cNvSpPr txBox="true"/>
          <p:nvPr/>
        </p:nvSpPr>
        <p:spPr>
          <a:xfrm rot="0">
            <a:off x="4947463" y="6597611"/>
            <a:ext cx="8359672" cy="650881"/>
          </a:xfrm>
          <a:prstGeom prst="rect">
            <a:avLst/>
          </a:prstGeom>
        </p:spPr>
        <p:txBody>
          <a:bodyPr anchor="t" rtlCol="false" tIns="0" lIns="0" bIns="0" rIns="0">
            <a:spAutoFit/>
          </a:bodyPr>
          <a:lstStyle/>
          <a:p>
            <a:pPr algn="ctr">
              <a:lnSpc>
                <a:spcPts val="4400"/>
              </a:lnSpc>
            </a:pPr>
            <a:r>
              <a:rPr lang="en-US" sz="4000">
                <a:solidFill>
                  <a:srgbClr val="000000"/>
                </a:solidFill>
                <a:latin typeface="Times New Roman Bold"/>
                <a:ea typeface="Times New Roman Bold"/>
                <a:cs typeface="Times New Roman Bold"/>
                <a:sym typeface="Times New Roman Bold"/>
              </a:rPr>
              <a:t>Presented by - Aditya Kumar Singh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10979" y="4102339"/>
            <a:ext cx="12866041" cy="1520824"/>
          </a:xfrm>
          <a:prstGeom prst="rect">
            <a:avLst/>
          </a:prstGeom>
        </p:spPr>
        <p:txBody>
          <a:bodyPr anchor="t" rtlCol="false" tIns="0" lIns="0" bIns="0" rIns="0">
            <a:spAutoFit/>
          </a:bodyPr>
          <a:lstStyle/>
          <a:p>
            <a:pPr algn="ctr">
              <a:lnSpc>
                <a:spcPts val="9999"/>
              </a:lnSpc>
            </a:pPr>
            <a:r>
              <a:rPr lang="en-US" sz="9999">
                <a:solidFill>
                  <a:srgbClr val="227C9D"/>
                </a:solidFill>
                <a:latin typeface="Times New Roman Bold Italics"/>
                <a:ea typeface="Times New Roman Bold Italics"/>
                <a:cs typeface="Times New Roman Bold Italics"/>
                <a:sym typeface="Times New Roman Bold Italics"/>
              </a:rPr>
              <a:t>Cuisines Distribution </a:t>
            </a: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3366284" y="0"/>
            <a:ext cx="13204307" cy="10365998"/>
          </a:xfrm>
          <a:custGeom>
            <a:avLst/>
            <a:gdLst/>
            <a:ahLst/>
            <a:cxnLst/>
            <a:rect r="r" b="b" t="t" l="l"/>
            <a:pathLst>
              <a:path h="10365998" w="13204307">
                <a:moveTo>
                  <a:pt x="0" y="0"/>
                </a:moveTo>
                <a:lnTo>
                  <a:pt x="13204307" y="0"/>
                </a:lnTo>
                <a:lnTo>
                  <a:pt x="13204307" y="10365998"/>
                </a:lnTo>
                <a:lnTo>
                  <a:pt x="0" y="10365998"/>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10979" y="3003550"/>
            <a:ext cx="12866041" cy="4054474"/>
          </a:xfrm>
          <a:prstGeom prst="rect">
            <a:avLst/>
          </a:prstGeom>
        </p:spPr>
        <p:txBody>
          <a:bodyPr anchor="t" rtlCol="false" tIns="0" lIns="0" bIns="0" rIns="0">
            <a:spAutoFit/>
          </a:bodyPr>
          <a:lstStyle/>
          <a:p>
            <a:pPr algn="ctr">
              <a:lnSpc>
                <a:spcPts val="9999"/>
              </a:lnSpc>
            </a:pPr>
            <a:r>
              <a:rPr lang="en-US" sz="9999">
                <a:solidFill>
                  <a:srgbClr val="227C9D"/>
                </a:solidFill>
                <a:latin typeface="Times New Roman Bold Italics"/>
                <a:ea typeface="Times New Roman Bold Italics"/>
                <a:cs typeface="Times New Roman Bold Italics"/>
                <a:sym typeface="Times New Roman Bold Italics"/>
              </a:rPr>
              <a:t>Percentages of all Cuisines types</a:t>
            </a:r>
          </a:p>
          <a:p>
            <a:pPr algn="ctr">
              <a:lnSpc>
                <a:spcPts val="9999"/>
              </a:lnSpc>
            </a:pP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0" y="253866"/>
            <a:ext cx="18288000" cy="9779267"/>
          </a:xfrm>
          <a:custGeom>
            <a:avLst/>
            <a:gdLst/>
            <a:ahLst/>
            <a:cxnLst/>
            <a:rect r="r" b="b" t="t" l="l"/>
            <a:pathLst>
              <a:path h="9779267" w="18288000">
                <a:moveTo>
                  <a:pt x="0" y="0"/>
                </a:moveTo>
                <a:lnTo>
                  <a:pt x="18288000" y="0"/>
                </a:lnTo>
                <a:lnTo>
                  <a:pt x="18288000" y="9779268"/>
                </a:lnTo>
                <a:lnTo>
                  <a:pt x="0" y="9779268"/>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10979" y="3754987"/>
            <a:ext cx="12866041" cy="2787649"/>
          </a:xfrm>
          <a:prstGeom prst="rect">
            <a:avLst/>
          </a:prstGeom>
        </p:spPr>
        <p:txBody>
          <a:bodyPr anchor="t" rtlCol="false" tIns="0" lIns="0" bIns="0" rIns="0">
            <a:spAutoFit/>
          </a:bodyPr>
          <a:lstStyle/>
          <a:p>
            <a:pPr algn="ctr">
              <a:lnSpc>
                <a:spcPts val="9999"/>
              </a:lnSpc>
            </a:pPr>
            <a:r>
              <a:rPr lang="en-US" sz="9999">
                <a:solidFill>
                  <a:srgbClr val="227C9D"/>
                </a:solidFill>
                <a:latin typeface="Times New Roman Bold Italics"/>
                <a:ea typeface="Times New Roman Bold Italics"/>
                <a:cs typeface="Times New Roman Bold Italics"/>
                <a:sym typeface="Times New Roman Bold Italics"/>
              </a:rPr>
              <a:t>Cuisines overall count</a:t>
            </a:r>
          </a:p>
          <a:p>
            <a:pPr algn="ctr">
              <a:lnSpc>
                <a:spcPts val="9999"/>
              </a:lnSpc>
            </a:pP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2697209" y="0"/>
            <a:ext cx="13578289" cy="10287000"/>
          </a:xfrm>
          <a:custGeom>
            <a:avLst/>
            <a:gdLst/>
            <a:ahLst/>
            <a:cxnLst/>
            <a:rect r="r" b="b" t="t" l="l"/>
            <a:pathLst>
              <a:path h="10287000" w="13578289">
                <a:moveTo>
                  <a:pt x="0" y="0"/>
                </a:moveTo>
                <a:lnTo>
                  <a:pt x="13578289" y="0"/>
                </a:lnTo>
                <a:lnTo>
                  <a:pt x="13578289" y="10287000"/>
                </a:lnTo>
                <a:lnTo>
                  <a:pt x="0" y="10287000"/>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10979" y="3754987"/>
            <a:ext cx="12866041" cy="4054474"/>
          </a:xfrm>
          <a:prstGeom prst="rect">
            <a:avLst/>
          </a:prstGeom>
        </p:spPr>
        <p:txBody>
          <a:bodyPr anchor="t" rtlCol="false" tIns="0" lIns="0" bIns="0" rIns="0">
            <a:spAutoFit/>
          </a:bodyPr>
          <a:lstStyle/>
          <a:p>
            <a:pPr algn="ctr">
              <a:lnSpc>
                <a:spcPts val="9999"/>
              </a:lnSpc>
            </a:pPr>
            <a:r>
              <a:rPr lang="en-US" sz="9999">
                <a:solidFill>
                  <a:srgbClr val="227C9D"/>
                </a:solidFill>
                <a:latin typeface="Times New Roman Bold Italics"/>
                <a:ea typeface="Times New Roman Bold Italics"/>
                <a:cs typeface="Times New Roman Bold Italics"/>
                <a:sym typeface="Times New Roman Bold Italics"/>
              </a:rPr>
              <a:t>Distribution of Aggregate Rating</a:t>
            </a:r>
          </a:p>
          <a:p>
            <a:pPr algn="ctr">
              <a:lnSpc>
                <a:spcPts val="9999"/>
              </a:lnSpc>
            </a:pP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1317242" y="0"/>
            <a:ext cx="16154539" cy="10287000"/>
          </a:xfrm>
          <a:custGeom>
            <a:avLst/>
            <a:gdLst/>
            <a:ahLst/>
            <a:cxnLst/>
            <a:rect r="r" b="b" t="t" l="l"/>
            <a:pathLst>
              <a:path h="10287000" w="16154539">
                <a:moveTo>
                  <a:pt x="0" y="0"/>
                </a:moveTo>
                <a:lnTo>
                  <a:pt x="16154539" y="0"/>
                </a:lnTo>
                <a:lnTo>
                  <a:pt x="16154539" y="10287000"/>
                </a:lnTo>
                <a:lnTo>
                  <a:pt x="0" y="10287000"/>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10979" y="3003550"/>
            <a:ext cx="12866041" cy="4054474"/>
          </a:xfrm>
          <a:prstGeom prst="rect">
            <a:avLst/>
          </a:prstGeom>
        </p:spPr>
        <p:txBody>
          <a:bodyPr anchor="t" rtlCol="false" tIns="0" lIns="0" bIns="0" rIns="0">
            <a:spAutoFit/>
          </a:bodyPr>
          <a:lstStyle/>
          <a:p>
            <a:pPr algn="ctr">
              <a:lnSpc>
                <a:spcPts val="9999"/>
              </a:lnSpc>
            </a:pPr>
            <a:r>
              <a:rPr lang="en-US" sz="9999">
                <a:solidFill>
                  <a:srgbClr val="227C9D"/>
                </a:solidFill>
                <a:latin typeface="Times New Roman Bold Italics"/>
                <a:ea typeface="Times New Roman Bold Italics"/>
                <a:cs typeface="Times New Roman Bold Italics"/>
                <a:sym typeface="Times New Roman Bold Italics"/>
              </a:rPr>
              <a:t>Average cost for 2 people in Rupees</a:t>
            </a:r>
          </a:p>
          <a:p>
            <a:pPr algn="ctr">
              <a:lnSpc>
                <a:spcPts val="9999"/>
              </a:lnSpc>
            </a:pP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4244446" y="0"/>
            <a:ext cx="10300958" cy="10287000"/>
          </a:xfrm>
          <a:custGeom>
            <a:avLst/>
            <a:gdLst/>
            <a:ahLst/>
            <a:cxnLst/>
            <a:rect r="r" b="b" t="t" l="l"/>
            <a:pathLst>
              <a:path h="10287000" w="10300958">
                <a:moveTo>
                  <a:pt x="0" y="0"/>
                </a:moveTo>
                <a:lnTo>
                  <a:pt x="10300958" y="0"/>
                </a:lnTo>
                <a:lnTo>
                  <a:pt x="10300958" y="10287000"/>
                </a:lnTo>
                <a:lnTo>
                  <a:pt x="0" y="1028700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58637" y="56515"/>
            <a:ext cx="12044053" cy="972185"/>
          </a:xfrm>
          <a:prstGeom prst="rect">
            <a:avLst/>
          </a:prstGeom>
        </p:spPr>
        <p:txBody>
          <a:bodyPr anchor="t" rtlCol="false" tIns="0" lIns="0" bIns="0" rIns="0">
            <a:spAutoFit/>
          </a:bodyPr>
          <a:lstStyle/>
          <a:p>
            <a:pPr algn="ctr">
              <a:lnSpc>
                <a:spcPts val="6399"/>
              </a:lnSpc>
            </a:pPr>
            <a:r>
              <a:rPr lang="en-US" sz="6399">
                <a:solidFill>
                  <a:srgbClr val="FE6D73"/>
                </a:solidFill>
                <a:latin typeface="Times New Roman Bold Italics"/>
                <a:ea typeface="Times New Roman Bold Italics"/>
                <a:cs typeface="Times New Roman Bold Italics"/>
                <a:sym typeface="Times New Roman Bold Italics"/>
              </a:rPr>
              <a:t>Abstract</a:t>
            </a:r>
          </a:p>
        </p:txBody>
      </p:sp>
      <p:sp>
        <p:nvSpPr>
          <p:cNvPr name="TextBox 3" id="3"/>
          <p:cNvSpPr txBox="true"/>
          <p:nvPr/>
        </p:nvSpPr>
        <p:spPr>
          <a:xfrm rot="0">
            <a:off x="-147658" y="944097"/>
            <a:ext cx="18142938" cy="12541885"/>
          </a:xfrm>
          <a:prstGeom prst="rect">
            <a:avLst/>
          </a:prstGeom>
        </p:spPr>
        <p:txBody>
          <a:bodyPr anchor="t" rtlCol="false" tIns="0" lIns="0" bIns="0" rIns="0">
            <a:spAutoFit/>
          </a:bodyPr>
          <a:lstStyle/>
          <a:p>
            <a:pPr algn="ctr" marL="1079499" indent="-539749" lvl="1">
              <a:lnSpc>
                <a:spcPts val="7749"/>
              </a:lnSpc>
              <a:buFont typeface="Arial"/>
              <a:buChar char="•"/>
            </a:pPr>
            <a:r>
              <a:rPr lang="en-US" sz="4999">
                <a:solidFill>
                  <a:srgbClr val="227C9D"/>
                </a:solidFill>
                <a:latin typeface="Times New Roman Bold Italics"/>
                <a:ea typeface="Times New Roman Bold Italics"/>
                <a:cs typeface="Times New Roman Bold Italics"/>
                <a:sym typeface="Times New Roman Bold Italics"/>
              </a:rPr>
              <a:t>This project aims to develop a machine learning model to predict the aggregate rating of restaurants based on various features. By analyzing data related to restaurant characteristics and operations, the model seeks to provide accurate predictions that can help restaurant owners and potential customers make informed decisions. The study leverages historical restaurant data and employs multiple machine learning algorithms, including Linear Regression, Decision Tree, Random Forest, and Gradient Boosting.</a:t>
            </a:r>
          </a:p>
          <a:p>
            <a:pPr algn="ctr">
              <a:lnSpc>
                <a:spcPts val="8369"/>
              </a:lnSpc>
            </a:pPr>
          </a:p>
          <a:p>
            <a:pPr algn="ctr">
              <a:lnSpc>
                <a:spcPts val="4800"/>
              </a:lnSpc>
            </a:pPr>
          </a:p>
          <a:p>
            <a:pPr algn="ctr">
              <a:lnSpc>
                <a:spcPts val="4800"/>
              </a:lnSpc>
            </a:pPr>
          </a:p>
          <a:p>
            <a:pPr algn="ctr">
              <a:lnSpc>
                <a:spcPts val="4800"/>
              </a:lnSpc>
            </a:pPr>
          </a:p>
          <a:p>
            <a:pPr algn="ctr">
              <a:lnSpc>
                <a:spcPts val="4800"/>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10979" y="3186793"/>
            <a:ext cx="12866041" cy="5358776"/>
          </a:xfrm>
          <a:prstGeom prst="rect">
            <a:avLst/>
          </a:prstGeom>
        </p:spPr>
        <p:txBody>
          <a:bodyPr anchor="t" rtlCol="false" tIns="0" lIns="0" bIns="0" rIns="0">
            <a:spAutoFit/>
          </a:bodyPr>
          <a:lstStyle/>
          <a:p>
            <a:pPr algn="ctr">
              <a:lnSpc>
                <a:spcPts val="8100"/>
              </a:lnSpc>
            </a:pPr>
            <a:r>
              <a:rPr lang="en-US" sz="8100">
                <a:solidFill>
                  <a:srgbClr val="227C9D"/>
                </a:solidFill>
                <a:latin typeface="Times New Roman Bold Italics"/>
                <a:ea typeface="Times New Roman Bold Italics"/>
                <a:cs typeface="Times New Roman Bold Italics"/>
                <a:sym typeface="Times New Roman Bold Italics"/>
              </a:rPr>
              <a:t>Model Selection: Overview of chosen models: Linear Regression, Decision Tree, Random Forest, and Gradient Boosting.</a:t>
            </a: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501893" y="3899524"/>
            <a:ext cx="12866041" cy="1243976"/>
          </a:xfrm>
          <a:prstGeom prst="rect">
            <a:avLst/>
          </a:prstGeom>
        </p:spPr>
        <p:txBody>
          <a:bodyPr anchor="t" rtlCol="false" tIns="0" lIns="0" bIns="0" rIns="0">
            <a:spAutoFit/>
          </a:bodyPr>
          <a:lstStyle/>
          <a:p>
            <a:pPr algn="ctr">
              <a:lnSpc>
                <a:spcPts val="8100"/>
              </a:lnSpc>
            </a:pPr>
            <a:r>
              <a:rPr lang="en-US" sz="8100">
                <a:solidFill>
                  <a:srgbClr val="227C9D"/>
                </a:solidFill>
                <a:latin typeface="Times New Roman Bold Italics"/>
                <a:ea typeface="Times New Roman Bold Italics"/>
                <a:cs typeface="Times New Roman Bold Italics"/>
                <a:sym typeface="Times New Roman Bold Italics"/>
              </a:rPr>
              <a:t> Linear Regression model</a:t>
            </a: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2362672" y="-77977"/>
            <a:ext cx="14425213" cy="10442955"/>
          </a:xfrm>
          <a:custGeom>
            <a:avLst/>
            <a:gdLst/>
            <a:ahLst/>
            <a:cxnLst/>
            <a:rect r="r" b="b" t="t" l="l"/>
            <a:pathLst>
              <a:path h="10442955" w="14425213">
                <a:moveTo>
                  <a:pt x="0" y="0"/>
                </a:moveTo>
                <a:lnTo>
                  <a:pt x="14425212" y="0"/>
                </a:lnTo>
                <a:lnTo>
                  <a:pt x="14425212" y="10442954"/>
                </a:lnTo>
                <a:lnTo>
                  <a:pt x="0" y="10442954"/>
                </a:lnTo>
                <a:lnTo>
                  <a:pt x="0" y="0"/>
                </a:lnTo>
                <a:close/>
              </a:path>
            </a:pathLst>
          </a:custGeom>
          <a:blipFill>
            <a:blip r:embed="rId2"/>
            <a:stretch>
              <a:fillRect l="0" t="-365" r="0" b="-365"/>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501893" y="3899524"/>
            <a:ext cx="12866041" cy="2272676"/>
          </a:xfrm>
          <a:prstGeom prst="rect">
            <a:avLst/>
          </a:prstGeom>
        </p:spPr>
        <p:txBody>
          <a:bodyPr anchor="t" rtlCol="false" tIns="0" lIns="0" bIns="0" rIns="0">
            <a:spAutoFit/>
          </a:bodyPr>
          <a:lstStyle/>
          <a:p>
            <a:pPr algn="ctr">
              <a:lnSpc>
                <a:spcPts val="8100"/>
              </a:lnSpc>
            </a:pPr>
            <a:r>
              <a:rPr lang="en-US" sz="8100">
                <a:solidFill>
                  <a:srgbClr val="227C9D"/>
                </a:solidFill>
                <a:latin typeface="Times New Roman Bold Italics"/>
                <a:ea typeface="Times New Roman Bold Italics"/>
                <a:cs typeface="Times New Roman Bold Italics"/>
                <a:sym typeface="Times New Roman Bold Italics"/>
              </a:rPr>
              <a:t>Random Forest and Gradient Boosting</a:t>
            </a: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161511" y="0"/>
            <a:ext cx="17964978" cy="10287000"/>
          </a:xfrm>
          <a:custGeom>
            <a:avLst/>
            <a:gdLst/>
            <a:ahLst/>
            <a:cxnLst/>
            <a:rect r="r" b="b" t="t" l="l"/>
            <a:pathLst>
              <a:path h="10287000" w="17964978">
                <a:moveTo>
                  <a:pt x="0" y="0"/>
                </a:moveTo>
                <a:lnTo>
                  <a:pt x="17964978" y="0"/>
                </a:lnTo>
                <a:lnTo>
                  <a:pt x="17964978" y="10287000"/>
                </a:lnTo>
                <a:lnTo>
                  <a:pt x="0" y="10287000"/>
                </a:lnTo>
                <a:lnTo>
                  <a:pt x="0" y="0"/>
                </a:lnTo>
                <a:close/>
              </a:path>
            </a:pathLst>
          </a:custGeom>
          <a:blipFill>
            <a:blip r:embed="rId2"/>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239661" y="0"/>
            <a:ext cx="17808677" cy="10287000"/>
          </a:xfrm>
          <a:custGeom>
            <a:avLst/>
            <a:gdLst/>
            <a:ahLst/>
            <a:cxnLst/>
            <a:rect r="r" b="b" t="t" l="l"/>
            <a:pathLst>
              <a:path h="10287000" w="17808677">
                <a:moveTo>
                  <a:pt x="0" y="0"/>
                </a:moveTo>
                <a:lnTo>
                  <a:pt x="17808678" y="0"/>
                </a:lnTo>
                <a:lnTo>
                  <a:pt x="17808678" y="10287000"/>
                </a:lnTo>
                <a:lnTo>
                  <a:pt x="0" y="10287000"/>
                </a:lnTo>
                <a:lnTo>
                  <a:pt x="0" y="0"/>
                </a:lnTo>
                <a:close/>
              </a:path>
            </a:pathLst>
          </a:custGeom>
          <a:blipFill>
            <a:blip r:embed="rId2"/>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634588" y="3325061"/>
            <a:ext cx="12866041" cy="4054474"/>
          </a:xfrm>
          <a:prstGeom prst="rect">
            <a:avLst/>
          </a:prstGeom>
        </p:spPr>
        <p:txBody>
          <a:bodyPr anchor="t" rtlCol="false" tIns="0" lIns="0" bIns="0" rIns="0">
            <a:spAutoFit/>
          </a:bodyPr>
          <a:lstStyle/>
          <a:p>
            <a:pPr algn="ctr">
              <a:lnSpc>
                <a:spcPts val="9999"/>
              </a:lnSpc>
            </a:pPr>
            <a:r>
              <a:rPr lang="en-US" sz="9999">
                <a:solidFill>
                  <a:srgbClr val="227C9D"/>
                </a:solidFill>
                <a:latin typeface="Times New Roman Bold Italics"/>
                <a:ea typeface="Times New Roman Bold Italics"/>
                <a:cs typeface="Times New Roman Bold Italics"/>
                <a:sym typeface="Times New Roman Bold Italics"/>
              </a:rPr>
              <a:t>Mean Squared Error (MSE) of Models</a:t>
            </a:r>
          </a:p>
          <a:p>
            <a:pPr algn="ctr">
              <a:lnSpc>
                <a:spcPts val="9999"/>
              </a:lnSpc>
            </a:pP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815037" y="0"/>
            <a:ext cx="16657926" cy="10287000"/>
          </a:xfrm>
          <a:custGeom>
            <a:avLst/>
            <a:gdLst/>
            <a:ahLst/>
            <a:cxnLst/>
            <a:rect r="r" b="b" t="t" l="l"/>
            <a:pathLst>
              <a:path h="10287000" w="16657926">
                <a:moveTo>
                  <a:pt x="0" y="0"/>
                </a:moveTo>
                <a:lnTo>
                  <a:pt x="16657926" y="0"/>
                </a:lnTo>
                <a:lnTo>
                  <a:pt x="16657926" y="10287000"/>
                </a:lnTo>
                <a:lnTo>
                  <a:pt x="0" y="10287000"/>
                </a:lnTo>
                <a:lnTo>
                  <a:pt x="0" y="0"/>
                </a:lnTo>
                <a:close/>
              </a:path>
            </a:pathLst>
          </a:custGeom>
          <a:blipFill>
            <a:blip r:embed="rId2"/>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833915" y="3960810"/>
            <a:ext cx="10620170" cy="1886584"/>
          </a:xfrm>
          <a:prstGeom prst="rect">
            <a:avLst/>
          </a:prstGeom>
        </p:spPr>
        <p:txBody>
          <a:bodyPr anchor="t" rtlCol="false" tIns="0" lIns="0" bIns="0" rIns="0">
            <a:spAutoFit/>
          </a:bodyPr>
          <a:lstStyle/>
          <a:p>
            <a:pPr algn="ctr">
              <a:lnSpc>
                <a:spcPts val="12399"/>
              </a:lnSpc>
            </a:pPr>
            <a:r>
              <a:rPr lang="en-US" sz="12399">
                <a:solidFill>
                  <a:srgbClr val="227C9D"/>
                </a:solidFill>
                <a:latin typeface="Times New Roman Bold"/>
                <a:ea typeface="Times New Roman Bold"/>
                <a:cs typeface="Times New Roman Bold"/>
                <a:sym typeface="Times New Roman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58637" y="56515"/>
            <a:ext cx="12044053" cy="972185"/>
          </a:xfrm>
          <a:prstGeom prst="rect">
            <a:avLst/>
          </a:prstGeom>
        </p:spPr>
        <p:txBody>
          <a:bodyPr anchor="t" rtlCol="false" tIns="0" lIns="0" bIns="0" rIns="0">
            <a:spAutoFit/>
          </a:bodyPr>
          <a:lstStyle/>
          <a:p>
            <a:pPr algn="ctr">
              <a:lnSpc>
                <a:spcPts val="6399"/>
              </a:lnSpc>
            </a:pPr>
            <a:r>
              <a:rPr lang="en-US" sz="6399">
                <a:solidFill>
                  <a:srgbClr val="FE6D73"/>
                </a:solidFill>
                <a:latin typeface="Times New Roman Bold Italics"/>
                <a:ea typeface="Times New Roman Bold Italics"/>
                <a:cs typeface="Times New Roman Bold Italics"/>
                <a:sym typeface="Times New Roman Bold Italics"/>
              </a:rPr>
              <a:t>Introduction</a:t>
            </a:r>
          </a:p>
        </p:txBody>
      </p:sp>
      <p:sp>
        <p:nvSpPr>
          <p:cNvPr name="TextBox 3" id="3"/>
          <p:cNvSpPr txBox="true"/>
          <p:nvPr/>
        </p:nvSpPr>
        <p:spPr>
          <a:xfrm rot="0">
            <a:off x="145062" y="1050499"/>
            <a:ext cx="18142938" cy="9008745"/>
          </a:xfrm>
          <a:prstGeom prst="rect">
            <a:avLst/>
          </a:prstGeom>
        </p:spPr>
        <p:txBody>
          <a:bodyPr anchor="t" rtlCol="false" tIns="0" lIns="0" bIns="0" rIns="0">
            <a:spAutoFit/>
          </a:bodyPr>
          <a:lstStyle/>
          <a:p>
            <a:pPr algn="ctr">
              <a:lnSpc>
                <a:spcPts val="8369"/>
              </a:lnSpc>
            </a:pPr>
            <a:r>
              <a:rPr lang="en-US" sz="5399">
                <a:solidFill>
                  <a:srgbClr val="227C9D"/>
                </a:solidFill>
                <a:latin typeface="Times New Roman Bold Italics"/>
                <a:ea typeface="Times New Roman Bold Italics"/>
                <a:cs typeface="Times New Roman Bold Italics"/>
                <a:sym typeface="Times New Roman Bold Italics"/>
              </a:rPr>
              <a:t>The restaurant industry is highly competitive, and ratings play a crucial role in influencing customer choices. Predicting restaurant ratings can help restaurant owners improve their services and attract more customers. This project focuses on building a predictive model that uses restaurant data to estimate their ratings.</a:t>
            </a:r>
          </a:p>
          <a:p>
            <a:pPr algn="ctr">
              <a:lnSpc>
                <a:spcPts val="4800"/>
              </a:lnSpc>
            </a:pPr>
          </a:p>
          <a:p>
            <a:pPr algn="ctr">
              <a:lnSpc>
                <a:spcPts val="4800"/>
              </a:lnSpc>
            </a:pPr>
          </a:p>
          <a:p>
            <a:pPr algn="ctr">
              <a:lnSpc>
                <a:spcPts val="4800"/>
              </a:lnSpc>
            </a:pPr>
          </a:p>
          <a:p>
            <a:pPr algn="ctr">
              <a:lnSpc>
                <a:spcPts val="4800"/>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58637" y="56515"/>
            <a:ext cx="12044053" cy="972185"/>
          </a:xfrm>
          <a:prstGeom prst="rect">
            <a:avLst/>
          </a:prstGeom>
        </p:spPr>
        <p:txBody>
          <a:bodyPr anchor="t" rtlCol="false" tIns="0" lIns="0" bIns="0" rIns="0">
            <a:spAutoFit/>
          </a:bodyPr>
          <a:lstStyle/>
          <a:p>
            <a:pPr algn="ctr">
              <a:lnSpc>
                <a:spcPts val="6399"/>
              </a:lnSpc>
            </a:pPr>
            <a:r>
              <a:rPr lang="en-US" sz="6399">
                <a:solidFill>
                  <a:srgbClr val="FE6D73"/>
                </a:solidFill>
                <a:latin typeface="Times New Roman Bold Italics"/>
                <a:ea typeface="Times New Roman Bold Italics"/>
                <a:cs typeface="Times New Roman Bold Italics"/>
                <a:sym typeface="Times New Roman Bold Italics"/>
              </a:rPr>
              <a:t>Objective</a:t>
            </a:r>
          </a:p>
        </p:txBody>
      </p:sp>
      <p:sp>
        <p:nvSpPr>
          <p:cNvPr name="TextBox 3" id="3"/>
          <p:cNvSpPr txBox="true"/>
          <p:nvPr/>
        </p:nvSpPr>
        <p:spPr>
          <a:xfrm rot="0">
            <a:off x="72531" y="1278255"/>
            <a:ext cx="18142938" cy="7951470"/>
          </a:xfrm>
          <a:prstGeom prst="rect">
            <a:avLst/>
          </a:prstGeom>
        </p:spPr>
        <p:txBody>
          <a:bodyPr anchor="t" rtlCol="false" tIns="0" lIns="0" bIns="0" rIns="0">
            <a:spAutoFit/>
          </a:bodyPr>
          <a:lstStyle/>
          <a:p>
            <a:pPr algn="ctr">
              <a:lnSpc>
                <a:spcPts val="8369"/>
              </a:lnSpc>
            </a:pPr>
            <a:r>
              <a:rPr lang="en-US" sz="5399">
                <a:solidFill>
                  <a:srgbClr val="227C9D"/>
                </a:solidFill>
                <a:latin typeface="Times New Roman Bold Italics"/>
                <a:ea typeface="Times New Roman Bold Italics"/>
                <a:cs typeface="Times New Roman Bold Italics"/>
                <a:sym typeface="Times New Roman Bold Italics"/>
              </a:rPr>
              <a:t>The main objective is to develop a machine learning model to predict restaurant ratings based on features such as location, cuisine, cost, and operational attributes. The model should provide accurate predictions to help stakeholders understand and improve restaurant performance.</a:t>
            </a:r>
          </a:p>
          <a:p>
            <a:pPr algn="ctr">
              <a:lnSpc>
                <a:spcPts val="4800"/>
              </a:lnSpc>
            </a:pPr>
          </a:p>
          <a:p>
            <a:pPr algn="ctr">
              <a:lnSpc>
                <a:spcPts val="4800"/>
              </a:lnSpc>
            </a:pPr>
          </a:p>
          <a:p>
            <a:pPr algn="ctr">
              <a:lnSpc>
                <a:spcPts val="4800"/>
              </a:lnSpc>
            </a:pPr>
          </a:p>
          <a:p>
            <a:pPr algn="ctr">
              <a:lnSpc>
                <a:spcPts val="4800"/>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58637" y="56515"/>
            <a:ext cx="12044053" cy="972185"/>
          </a:xfrm>
          <a:prstGeom prst="rect">
            <a:avLst/>
          </a:prstGeom>
        </p:spPr>
        <p:txBody>
          <a:bodyPr anchor="t" rtlCol="false" tIns="0" lIns="0" bIns="0" rIns="0">
            <a:spAutoFit/>
          </a:bodyPr>
          <a:lstStyle/>
          <a:p>
            <a:pPr algn="ctr">
              <a:lnSpc>
                <a:spcPts val="6399"/>
              </a:lnSpc>
            </a:pPr>
            <a:r>
              <a:rPr lang="en-US" sz="6399">
                <a:solidFill>
                  <a:srgbClr val="FE6D73"/>
                </a:solidFill>
                <a:latin typeface="Times New Roman Bold Italics"/>
                <a:ea typeface="Times New Roman Bold Italics"/>
                <a:cs typeface="Times New Roman Bold Italics"/>
                <a:sym typeface="Times New Roman Bold Italics"/>
              </a:rPr>
              <a:t>Problem Statement</a:t>
            </a:r>
          </a:p>
        </p:txBody>
      </p:sp>
      <p:sp>
        <p:nvSpPr>
          <p:cNvPr name="TextBox 3" id="3"/>
          <p:cNvSpPr txBox="true"/>
          <p:nvPr/>
        </p:nvSpPr>
        <p:spPr>
          <a:xfrm rot="0">
            <a:off x="-1298" y="1787727"/>
            <a:ext cx="18289298" cy="7052310"/>
          </a:xfrm>
          <a:prstGeom prst="rect">
            <a:avLst/>
          </a:prstGeom>
        </p:spPr>
        <p:txBody>
          <a:bodyPr anchor="t" rtlCol="false" tIns="0" lIns="0" bIns="0" rIns="0">
            <a:spAutoFit/>
          </a:bodyPr>
          <a:lstStyle/>
          <a:p>
            <a:pPr algn="ctr">
              <a:lnSpc>
                <a:spcPts val="7440"/>
              </a:lnSpc>
            </a:pPr>
            <a:r>
              <a:rPr lang="en-US" sz="4800">
                <a:solidFill>
                  <a:srgbClr val="227C9D"/>
                </a:solidFill>
                <a:latin typeface="Times New Roman Bold Italics"/>
                <a:ea typeface="Times New Roman Bold Italics"/>
                <a:cs typeface="Times New Roman Bold Italics"/>
                <a:sym typeface="Times New Roman Bold Italics"/>
              </a:rPr>
              <a:t>Given a dataset with various attributes of restaurants, including their geographical location, cuisine types, cost, booking and delivery options, and customer feedback, develop a predictive model to estimate the aggregate rating of each restaurant.</a:t>
            </a:r>
          </a:p>
          <a:p>
            <a:pPr algn="ctr">
              <a:lnSpc>
                <a:spcPts val="7440"/>
              </a:lnSpc>
            </a:pPr>
          </a:p>
          <a:p>
            <a:pPr algn="ctr">
              <a:lnSpc>
                <a:spcPts val="4200"/>
              </a:lnSpc>
            </a:pPr>
          </a:p>
          <a:p>
            <a:pPr algn="ctr">
              <a:lnSpc>
                <a:spcPts val="4200"/>
              </a:lnSpc>
            </a:pPr>
          </a:p>
          <a:p>
            <a:pPr algn="ctr">
              <a:lnSpc>
                <a:spcPts val="4200"/>
              </a:lnSpc>
            </a:pPr>
          </a:p>
          <a:p>
            <a:pPr algn="ctr">
              <a:lnSpc>
                <a:spcPts val="4200"/>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758637" y="56515"/>
            <a:ext cx="12044053" cy="972185"/>
          </a:xfrm>
          <a:prstGeom prst="rect">
            <a:avLst/>
          </a:prstGeom>
        </p:spPr>
        <p:txBody>
          <a:bodyPr anchor="t" rtlCol="false" tIns="0" lIns="0" bIns="0" rIns="0">
            <a:spAutoFit/>
          </a:bodyPr>
          <a:lstStyle/>
          <a:p>
            <a:pPr algn="ctr">
              <a:lnSpc>
                <a:spcPts val="6399"/>
              </a:lnSpc>
            </a:pPr>
            <a:r>
              <a:rPr lang="en-US" sz="6399">
                <a:solidFill>
                  <a:srgbClr val="FE6D73"/>
                </a:solidFill>
                <a:latin typeface="Times New Roman Bold Italics"/>
                <a:ea typeface="Times New Roman Bold Italics"/>
                <a:cs typeface="Times New Roman Bold Italics"/>
                <a:sym typeface="Times New Roman Bold Italics"/>
              </a:rPr>
              <a:t>Dataset description</a:t>
            </a:r>
          </a:p>
        </p:txBody>
      </p:sp>
      <p:sp>
        <p:nvSpPr>
          <p:cNvPr name="TextBox 3" id="3"/>
          <p:cNvSpPr txBox="true"/>
          <p:nvPr/>
        </p:nvSpPr>
        <p:spPr>
          <a:xfrm rot="0">
            <a:off x="-144445" y="1662276"/>
            <a:ext cx="18289298" cy="5701665"/>
          </a:xfrm>
          <a:prstGeom prst="rect">
            <a:avLst/>
          </a:prstGeom>
        </p:spPr>
        <p:txBody>
          <a:bodyPr anchor="t" rtlCol="false" tIns="0" lIns="0" bIns="0" rIns="0">
            <a:spAutoFit/>
          </a:bodyPr>
          <a:lstStyle/>
          <a:p>
            <a:pPr algn="ctr" marL="1036320" indent="-518160" lvl="1">
              <a:lnSpc>
                <a:spcPts val="7440"/>
              </a:lnSpc>
              <a:buFont typeface="Arial"/>
              <a:buChar char="•"/>
            </a:pPr>
            <a:r>
              <a:rPr lang="en-US" sz="4800">
                <a:solidFill>
                  <a:srgbClr val="227C9D"/>
                </a:solidFill>
                <a:latin typeface="Times New Roman Bold Italics"/>
                <a:ea typeface="Times New Roman Bold Italics"/>
                <a:cs typeface="Times New Roman Bold Italics"/>
                <a:sym typeface="Times New Roman Bold Italics"/>
              </a:rPr>
              <a:t> The dataset contains information about restaurants, including unique identifiers, names, location details, cuisine types, cost for two, operational features, and customer ratings. Key columns include Restaurant ID, Restaurant Name, Country Code, City, Cuisines, Average Cost for Two, Has Table Booking, Has Online Delivery, Price Range, Aggregate Rating, and Votes.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710979" y="3003550"/>
            <a:ext cx="12866041" cy="4054474"/>
          </a:xfrm>
          <a:prstGeom prst="rect">
            <a:avLst/>
          </a:prstGeom>
        </p:spPr>
        <p:txBody>
          <a:bodyPr anchor="t" rtlCol="false" tIns="0" lIns="0" bIns="0" rIns="0">
            <a:spAutoFit/>
          </a:bodyPr>
          <a:lstStyle/>
          <a:p>
            <a:pPr algn="ctr">
              <a:lnSpc>
                <a:spcPts val="9999"/>
              </a:lnSpc>
            </a:pPr>
            <a:r>
              <a:rPr lang="en-US" sz="9999">
                <a:solidFill>
                  <a:srgbClr val="227C9D"/>
                </a:solidFill>
                <a:latin typeface="Times New Roman Bold"/>
                <a:ea typeface="Times New Roman Bold"/>
                <a:cs typeface="Times New Roman Bold"/>
                <a:sym typeface="Times New Roman Bold"/>
              </a:rPr>
              <a:t>Exploratory Data Analysis and Data Visualization</a:t>
            </a: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0" y="693420"/>
            <a:ext cx="18288000" cy="8900160"/>
          </a:xfrm>
          <a:custGeom>
            <a:avLst/>
            <a:gdLst/>
            <a:ahLst/>
            <a:cxnLst/>
            <a:rect r="r" b="b" t="t" l="l"/>
            <a:pathLst>
              <a:path h="8900160" w="18288000">
                <a:moveTo>
                  <a:pt x="0" y="0"/>
                </a:moveTo>
                <a:lnTo>
                  <a:pt x="18288000" y="0"/>
                </a:lnTo>
                <a:lnTo>
                  <a:pt x="18288000" y="8900160"/>
                </a:lnTo>
                <a:lnTo>
                  <a:pt x="0" y="8900160"/>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CA9AD"/>
        </a:solidFill>
      </p:bgPr>
    </p:bg>
    <p:spTree>
      <p:nvGrpSpPr>
        <p:cNvPr id="1" name=""/>
        <p:cNvGrpSpPr/>
        <p:nvPr/>
      </p:nvGrpSpPr>
      <p:grpSpPr>
        <a:xfrm>
          <a:off x="0" y="0"/>
          <a:ext cx="0" cy="0"/>
          <a:chOff x="0" y="0"/>
          <a:chExt cx="0" cy="0"/>
        </a:xfrm>
      </p:grpSpPr>
      <p:sp>
        <p:nvSpPr>
          <p:cNvPr name="Freeform 2" id="2"/>
          <p:cNvSpPr/>
          <p:nvPr/>
        </p:nvSpPr>
        <p:spPr>
          <a:xfrm flipH="false" flipV="false" rot="0">
            <a:off x="5038972" y="0"/>
            <a:ext cx="8935423" cy="10287000"/>
          </a:xfrm>
          <a:custGeom>
            <a:avLst/>
            <a:gdLst/>
            <a:ahLst/>
            <a:cxnLst/>
            <a:rect r="r" b="b" t="t" l="l"/>
            <a:pathLst>
              <a:path h="10287000" w="8935423">
                <a:moveTo>
                  <a:pt x="0" y="0"/>
                </a:moveTo>
                <a:lnTo>
                  <a:pt x="8935424" y="0"/>
                </a:lnTo>
                <a:lnTo>
                  <a:pt x="8935424" y="10287000"/>
                </a:lnTo>
                <a:lnTo>
                  <a:pt x="0" y="10287000"/>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DAGIvXrDj6k</dc:identifier>
  <dcterms:modified xsi:type="dcterms:W3CDTF">2011-08-01T06:04:30Z</dcterms:modified>
  <cp:revision>1</cp:revision>
  <dc:title>Colorful Modern Business Infographic Presentation</dc:title>
</cp:coreProperties>
</file>