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Times New Roman Bold Italics" charset="1" panose="02030802070405090303"/>
      <p:regular r:id="rId26"/>
    </p:embeddedFont>
    <p:embeddedFont>
      <p:font typeface="Times New Roman Italics" charset="1" panose="020305020704050903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3" id="3"/>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4" id="4"/>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5" id="5"/>
          <p:cNvSpPr txBox="true"/>
          <p:nvPr/>
        </p:nvSpPr>
        <p:spPr>
          <a:xfrm rot="0">
            <a:off x="3790297" y="2763433"/>
            <a:ext cx="11315247" cy="4368799"/>
          </a:xfrm>
          <a:prstGeom prst="rect">
            <a:avLst/>
          </a:prstGeom>
        </p:spPr>
        <p:txBody>
          <a:bodyPr anchor="t" rtlCol="false" tIns="0" lIns="0" bIns="0" rIns="0">
            <a:spAutoFit/>
          </a:bodyPr>
          <a:lstStyle/>
          <a:p>
            <a:pPr algn="ctr">
              <a:lnSpc>
                <a:spcPts val="11200"/>
              </a:lnSpc>
            </a:pPr>
            <a:r>
              <a:rPr lang="en-US" sz="8000">
                <a:solidFill>
                  <a:srgbClr val="227C9D"/>
                </a:solidFill>
                <a:latin typeface="Times New Roman Bold Italics"/>
                <a:ea typeface="Times New Roman Bold Italics"/>
                <a:cs typeface="Times New Roman Bold Italics"/>
                <a:sym typeface="Times New Roman Bold Italics"/>
              </a:rPr>
              <a:t>Deep Learning-Based Skin Disease Classification</a:t>
            </a:r>
          </a:p>
        </p:txBody>
      </p:sp>
      <p:sp>
        <p:nvSpPr>
          <p:cNvPr name="Freeform 6" id="6"/>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6" id="26"/>
          <p:cNvGrpSpPr/>
          <p:nvPr/>
        </p:nvGrpSpPr>
        <p:grpSpPr>
          <a:xfrm rot="2700000">
            <a:off x="-1376391" y="-3093321"/>
            <a:ext cx="7415398" cy="3565095"/>
            <a:chOff x="0" y="0"/>
            <a:chExt cx="660400" cy="317500"/>
          </a:xfrm>
        </p:grpSpPr>
        <p:sp>
          <p:nvSpPr>
            <p:cNvPr name="Freeform 27" id="27"/>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8" id="28"/>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9" id="29"/>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0" id="30"/>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1" id="31"/>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2" id="32"/>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3" id="33"/>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4" id="34"/>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5" id="35"/>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6" id="36"/>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7" id="37"/>
          <p:cNvSpPr txBox="true"/>
          <p:nvPr/>
        </p:nvSpPr>
        <p:spPr>
          <a:xfrm rot="0">
            <a:off x="5268085" y="7256991"/>
            <a:ext cx="8359672" cy="1511306"/>
          </a:xfrm>
          <a:prstGeom prst="rect">
            <a:avLst/>
          </a:prstGeom>
        </p:spPr>
        <p:txBody>
          <a:bodyPr anchor="t" rtlCol="false" tIns="0" lIns="0" bIns="0" rIns="0">
            <a:spAutoFit/>
          </a:bodyPr>
          <a:lstStyle/>
          <a:p>
            <a:pPr algn="ctr">
              <a:lnSpc>
                <a:spcPts val="5500"/>
              </a:lnSpc>
            </a:pPr>
            <a:r>
              <a:rPr lang="en-US" sz="5000">
                <a:solidFill>
                  <a:srgbClr val="000000"/>
                </a:solidFill>
                <a:latin typeface="Times New Roman Bold Italics"/>
                <a:ea typeface="Times New Roman Bold Italics"/>
                <a:cs typeface="Times New Roman Bold Italics"/>
                <a:sym typeface="Times New Roman Bold Italics"/>
              </a:rPr>
              <a:t>Presented by - Aditya Kumar Singh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70" t="0" r="-257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70" t="0" r="-257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611" t="0" r="-2611"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693" t="0" r="-2693"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611" t="0" r="-2611"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486377" y="2717646"/>
            <a:ext cx="11315247" cy="3831589"/>
          </a:xfrm>
          <a:prstGeom prst="rect">
            <a:avLst/>
          </a:prstGeom>
        </p:spPr>
        <p:txBody>
          <a:bodyPr anchor="t" rtlCol="false" tIns="0" lIns="0" bIns="0" rIns="0">
            <a:spAutoFit/>
          </a:bodyPr>
          <a:lstStyle/>
          <a:p>
            <a:pPr algn="ctr">
              <a:lnSpc>
                <a:spcPts val="14560"/>
              </a:lnSpc>
            </a:pPr>
            <a:r>
              <a:rPr lang="en-US" sz="10400">
                <a:solidFill>
                  <a:srgbClr val="227C9D"/>
                </a:solidFill>
                <a:latin typeface="Times New Roman Bold Italics"/>
                <a:ea typeface="Times New Roman Bold Italics"/>
                <a:cs typeface="Times New Roman Bold Italics"/>
                <a:sym typeface="Times New Roman Bold Italics"/>
              </a:rPr>
              <a:t>CNN model for skin disease classification</a:t>
            </a:r>
          </a:p>
        </p:txBody>
      </p:sp>
      <p:sp>
        <p:nvSpPr>
          <p:cNvPr name="Freeform 9" id="9"/>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9" id="29"/>
          <p:cNvGrpSpPr/>
          <p:nvPr/>
        </p:nvGrpSpPr>
        <p:grpSpPr>
          <a:xfrm rot="2700000">
            <a:off x="-1376391" y="-3093321"/>
            <a:ext cx="7415398" cy="3565095"/>
            <a:chOff x="0" y="0"/>
            <a:chExt cx="660400" cy="317500"/>
          </a:xfrm>
        </p:grpSpPr>
        <p:sp>
          <p:nvSpPr>
            <p:cNvPr name="Freeform 30" id="3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1" id="3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2" id="32"/>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3" id="33"/>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4" id="34"/>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5" id="35"/>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6" id="36"/>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7" id="37"/>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8" id="38"/>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9" id="39"/>
          <p:cNvSpPr/>
          <p:nvPr/>
        </p:nvSpPr>
        <p:spPr>
          <a:xfrm>
            <a:off x="-2509797" y="905760"/>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70" t="0" r="-257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488" t="0" r="-2488"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2181359"/>
            <a:ext cx="18288000" cy="5924282"/>
          </a:xfrm>
          <a:custGeom>
            <a:avLst/>
            <a:gdLst/>
            <a:ahLst/>
            <a:cxnLst/>
            <a:rect r="r" b="b" t="t" l="l"/>
            <a:pathLst>
              <a:path h="5924282" w="18288000">
                <a:moveTo>
                  <a:pt x="0" y="0"/>
                </a:moveTo>
                <a:lnTo>
                  <a:pt x="18288000" y="0"/>
                </a:lnTo>
                <a:lnTo>
                  <a:pt x="18288000" y="5924282"/>
                </a:lnTo>
                <a:lnTo>
                  <a:pt x="0" y="5924282"/>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58637" y="56515"/>
            <a:ext cx="12044053" cy="972185"/>
          </a:xfrm>
          <a:prstGeom prst="rect">
            <a:avLst/>
          </a:prstGeom>
        </p:spPr>
        <p:txBody>
          <a:bodyPr anchor="t" rtlCol="false" tIns="0" lIns="0" bIns="0" rIns="0">
            <a:spAutoFit/>
          </a:bodyPr>
          <a:lstStyle/>
          <a:p>
            <a:pPr algn="ctr">
              <a:lnSpc>
                <a:spcPts val="6399"/>
              </a:lnSpc>
            </a:pPr>
            <a:r>
              <a:rPr lang="en-US" sz="6399" u="sng">
                <a:solidFill>
                  <a:srgbClr val="FE6D73"/>
                </a:solidFill>
                <a:latin typeface="Times New Roman Bold Italics"/>
                <a:ea typeface="Times New Roman Bold Italics"/>
                <a:cs typeface="Times New Roman Bold Italics"/>
                <a:sym typeface="Times New Roman Bold Italics"/>
              </a:rPr>
              <a:t>Conclusion</a:t>
            </a:r>
          </a:p>
        </p:txBody>
      </p:sp>
      <p:sp>
        <p:nvSpPr>
          <p:cNvPr name="TextBox 3" id="3"/>
          <p:cNvSpPr txBox="true"/>
          <p:nvPr/>
        </p:nvSpPr>
        <p:spPr>
          <a:xfrm rot="0">
            <a:off x="72531" y="1155468"/>
            <a:ext cx="18142938" cy="8846820"/>
          </a:xfrm>
          <a:prstGeom prst="rect">
            <a:avLst/>
          </a:prstGeom>
        </p:spPr>
        <p:txBody>
          <a:bodyPr anchor="t" rtlCol="false" tIns="0" lIns="0" bIns="0" rIns="0">
            <a:spAutoFit/>
          </a:bodyPr>
          <a:lstStyle/>
          <a:p>
            <a:pPr algn="ctr">
              <a:lnSpc>
                <a:spcPts val="8369"/>
              </a:lnSpc>
            </a:pPr>
            <a:r>
              <a:rPr lang="en-US" sz="5399">
                <a:solidFill>
                  <a:srgbClr val="227C9D"/>
                </a:solidFill>
                <a:latin typeface="Times New Roman Bold Italics"/>
                <a:ea typeface="Times New Roman Bold Italics"/>
                <a:cs typeface="Times New Roman Bold Italics"/>
                <a:sym typeface="Times New Roman Bold Italics"/>
              </a:rPr>
              <a:t>By developing an advanced deep learning model for skin disease classification, this project aims to significantly enhance the diagnostic process for conditions like acne, skin redness, and bags under the eyes. The model's integration into clinical practice will support dermatologists in making more accurate and timely diagnoses, ultimately improving patient outcomes and advancing the field of dermatology.</a:t>
            </a:r>
          </a:p>
          <a:p>
            <a:pPr algn="ctr">
              <a:lnSpc>
                <a:spcPts val="4800"/>
              </a:lnSpc>
            </a:pPr>
          </a:p>
          <a:p>
            <a:pPr algn="ctr">
              <a:lnSpc>
                <a:spcPts val="4800"/>
              </a:lnSpc>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58637" y="56515"/>
            <a:ext cx="12044053" cy="972185"/>
          </a:xfrm>
          <a:prstGeom prst="rect">
            <a:avLst/>
          </a:prstGeom>
        </p:spPr>
        <p:txBody>
          <a:bodyPr anchor="t" rtlCol="false" tIns="0" lIns="0" bIns="0" rIns="0">
            <a:spAutoFit/>
          </a:bodyPr>
          <a:lstStyle/>
          <a:p>
            <a:pPr algn="ctr">
              <a:lnSpc>
                <a:spcPts val="6399"/>
              </a:lnSpc>
            </a:pPr>
            <a:r>
              <a:rPr lang="en-US" sz="6399" u="sng">
                <a:solidFill>
                  <a:srgbClr val="FE6D73"/>
                </a:solidFill>
                <a:latin typeface="Times New Roman Bold Italics"/>
                <a:ea typeface="Times New Roman Bold Italics"/>
                <a:cs typeface="Times New Roman Bold Italics"/>
                <a:sym typeface="Times New Roman Bold Italics"/>
              </a:rPr>
              <a:t>Abstract</a:t>
            </a:r>
          </a:p>
        </p:txBody>
      </p:sp>
      <p:sp>
        <p:nvSpPr>
          <p:cNvPr name="TextBox 3" id="3"/>
          <p:cNvSpPr txBox="true"/>
          <p:nvPr/>
        </p:nvSpPr>
        <p:spPr>
          <a:xfrm rot="0">
            <a:off x="-147658" y="744072"/>
            <a:ext cx="18435658" cy="16016478"/>
          </a:xfrm>
          <a:prstGeom prst="rect">
            <a:avLst/>
          </a:prstGeom>
        </p:spPr>
        <p:txBody>
          <a:bodyPr anchor="t" rtlCol="false" tIns="0" lIns="0" bIns="0" rIns="0">
            <a:spAutoFit/>
          </a:bodyPr>
          <a:lstStyle/>
          <a:p>
            <a:pPr algn="ctr" marL="906780" indent="-453390" lvl="1">
              <a:lnSpc>
                <a:spcPts val="9072"/>
              </a:lnSpc>
              <a:buFont typeface="Arial"/>
              <a:buChar char="•"/>
            </a:pPr>
            <a:r>
              <a:rPr lang="en-US" sz="4200">
                <a:solidFill>
                  <a:srgbClr val="227C9D"/>
                </a:solidFill>
                <a:latin typeface="Times New Roman Bold Italics"/>
                <a:ea typeface="Times New Roman Bold Italics"/>
                <a:cs typeface="Times New Roman Bold Italics"/>
                <a:sym typeface="Times New Roman Bold Italics"/>
              </a:rPr>
              <a:t>The project aims to develop a robust deep learning model for the automatic classification of common skin diseases such as acne, skin redness, and bags under the eyes from facial images. Given the impact these conditions have on individuals' self-esteem and quality of life, an accurate and timely diagnosis is essential. The model will be designed to generalize across various demographics, skin types, and environmental conditions, providing valuable assistance to dermatologists and skincare professionals in their diagnostic processes.</a:t>
            </a:r>
          </a:p>
          <a:p>
            <a:pPr algn="ctr">
              <a:lnSpc>
                <a:spcPts val="9049"/>
              </a:lnSpc>
            </a:pPr>
          </a:p>
          <a:p>
            <a:pPr algn="ctr">
              <a:lnSpc>
                <a:spcPts val="7749"/>
              </a:lnSpc>
            </a:pPr>
          </a:p>
          <a:p>
            <a:pPr algn="ctr" marL="1079499" indent="-539749" lvl="1">
              <a:lnSpc>
                <a:spcPts val="7749"/>
              </a:lnSpc>
              <a:buFont typeface="Arial"/>
              <a:buChar char="•"/>
            </a:pPr>
          </a:p>
          <a:p>
            <a:pPr algn="ctr">
              <a:lnSpc>
                <a:spcPts val="8369"/>
              </a:lnSpc>
            </a:pPr>
          </a:p>
          <a:p>
            <a:pPr algn="ctr">
              <a:lnSpc>
                <a:spcPts val="4800"/>
              </a:lnSpc>
            </a:pPr>
          </a:p>
          <a:p>
            <a:pPr algn="ctr">
              <a:lnSpc>
                <a:spcPts val="4800"/>
              </a:lnSpc>
            </a:pPr>
          </a:p>
          <a:p>
            <a:pPr algn="ctr">
              <a:lnSpc>
                <a:spcPts val="4800"/>
              </a:lnSpc>
            </a:pPr>
          </a:p>
          <a:p>
            <a:pPr algn="ctr">
              <a:lnSpc>
                <a:spcPts val="4800"/>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833915" y="3960810"/>
            <a:ext cx="10620170" cy="1886584"/>
          </a:xfrm>
          <a:prstGeom prst="rect">
            <a:avLst/>
          </a:prstGeom>
        </p:spPr>
        <p:txBody>
          <a:bodyPr anchor="t" rtlCol="false" tIns="0" lIns="0" bIns="0" rIns="0">
            <a:spAutoFit/>
          </a:bodyPr>
          <a:lstStyle/>
          <a:p>
            <a:pPr algn="ctr">
              <a:lnSpc>
                <a:spcPts val="12399"/>
              </a:lnSpc>
            </a:pPr>
            <a:r>
              <a:rPr lang="en-US" sz="12399">
                <a:solidFill>
                  <a:srgbClr val="227C9D"/>
                </a:solidFill>
                <a:latin typeface="Times New Roman Bold Italics"/>
                <a:ea typeface="Times New Roman Bold Italics"/>
                <a:cs typeface="Times New Roman Bold Italics"/>
                <a:sym typeface="Times New Roman Bold Italics"/>
              </a:rPr>
              <a:t>THANK YOU</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58637" y="56515"/>
            <a:ext cx="12044053" cy="972185"/>
          </a:xfrm>
          <a:prstGeom prst="rect">
            <a:avLst/>
          </a:prstGeom>
        </p:spPr>
        <p:txBody>
          <a:bodyPr anchor="t" rtlCol="false" tIns="0" lIns="0" bIns="0" rIns="0">
            <a:spAutoFit/>
          </a:bodyPr>
          <a:lstStyle/>
          <a:p>
            <a:pPr algn="ctr">
              <a:lnSpc>
                <a:spcPts val="6399"/>
              </a:lnSpc>
            </a:pPr>
            <a:r>
              <a:rPr lang="en-US" sz="6399" u="sng">
                <a:solidFill>
                  <a:srgbClr val="FE6D73"/>
                </a:solidFill>
                <a:latin typeface="Times New Roman Bold Italics"/>
                <a:ea typeface="Times New Roman Bold Italics"/>
                <a:cs typeface="Times New Roman Bold Italics"/>
                <a:sym typeface="Times New Roman Bold Italics"/>
              </a:rPr>
              <a:t>Introduction</a:t>
            </a:r>
          </a:p>
        </p:txBody>
      </p:sp>
      <p:sp>
        <p:nvSpPr>
          <p:cNvPr name="TextBox 3" id="3"/>
          <p:cNvSpPr txBox="true"/>
          <p:nvPr/>
        </p:nvSpPr>
        <p:spPr>
          <a:xfrm rot="0">
            <a:off x="-147658" y="753597"/>
            <a:ext cx="18435658" cy="17003649"/>
          </a:xfrm>
          <a:prstGeom prst="rect">
            <a:avLst/>
          </a:prstGeom>
        </p:spPr>
        <p:txBody>
          <a:bodyPr anchor="t" rtlCol="false" tIns="0" lIns="0" bIns="0" rIns="0">
            <a:spAutoFit/>
          </a:bodyPr>
          <a:lstStyle/>
          <a:p>
            <a:pPr algn="ctr" marL="885191" indent="-442595" lvl="1">
              <a:lnSpc>
                <a:spcPts val="8856"/>
              </a:lnSpc>
              <a:buFont typeface="Arial"/>
              <a:buChar char="•"/>
            </a:pPr>
            <a:r>
              <a:rPr lang="en-US" sz="4100">
                <a:solidFill>
                  <a:srgbClr val="227C9D"/>
                </a:solidFill>
                <a:latin typeface="Times New Roman Bold Italics"/>
                <a:ea typeface="Times New Roman Bold Italics"/>
                <a:cs typeface="Times New Roman Bold Italics"/>
                <a:sym typeface="Times New Roman Bold Italics"/>
              </a:rPr>
              <a:t>Skin diseases, including acne, redness, and bags under the eyes, are widespread and can significantly affect individuals' mental and physical well-being. Accurate diagnosis of these conditions is challenging due to the variability in skin types, lighting conditions, and image angles. Traditional diagnosis relies heavily on visual inspection by dermatologists, which can be subjective and prone to errors. The advent of deep learning and computer vision offers an opportunity to enhance diagnostic accuracy through automated image analysis, thus improving patient outcomes and reducing the burden on healthcare professionals.</a:t>
            </a:r>
          </a:p>
          <a:p>
            <a:pPr algn="ctr" marL="906780" indent="-453390" lvl="1">
              <a:lnSpc>
                <a:spcPts val="9072"/>
              </a:lnSpc>
              <a:buFont typeface="Arial"/>
              <a:buChar char="•"/>
            </a:pPr>
          </a:p>
          <a:p>
            <a:pPr algn="ctr">
              <a:lnSpc>
                <a:spcPts val="9049"/>
              </a:lnSpc>
            </a:pPr>
          </a:p>
          <a:p>
            <a:pPr algn="ctr">
              <a:lnSpc>
                <a:spcPts val="7749"/>
              </a:lnSpc>
            </a:pPr>
          </a:p>
          <a:p>
            <a:pPr algn="ctr" marL="1079499" indent="-539749" lvl="1">
              <a:lnSpc>
                <a:spcPts val="7749"/>
              </a:lnSpc>
              <a:buFont typeface="Arial"/>
              <a:buChar char="•"/>
            </a:pPr>
          </a:p>
          <a:p>
            <a:pPr algn="ctr">
              <a:lnSpc>
                <a:spcPts val="8369"/>
              </a:lnSpc>
            </a:pPr>
          </a:p>
          <a:p>
            <a:pPr algn="ctr">
              <a:lnSpc>
                <a:spcPts val="4800"/>
              </a:lnSpc>
            </a:pPr>
          </a:p>
          <a:p>
            <a:pPr algn="ctr">
              <a:lnSpc>
                <a:spcPts val="4800"/>
              </a:lnSpc>
            </a:pPr>
          </a:p>
          <a:p>
            <a:pPr algn="ctr">
              <a:lnSpc>
                <a:spcPts val="4800"/>
              </a:lnSpc>
            </a:pPr>
          </a:p>
          <a:p>
            <a:pPr algn="ctr">
              <a:lnSpc>
                <a:spcPts val="4800"/>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58637" y="56515"/>
            <a:ext cx="12044053" cy="972185"/>
          </a:xfrm>
          <a:prstGeom prst="rect">
            <a:avLst/>
          </a:prstGeom>
        </p:spPr>
        <p:txBody>
          <a:bodyPr anchor="t" rtlCol="false" tIns="0" lIns="0" bIns="0" rIns="0">
            <a:spAutoFit/>
          </a:bodyPr>
          <a:lstStyle/>
          <a:p>
            <a:pPr algn="ctr">
              <a:lnSpc>
                <a:spcPts val="6399"/>
              </a:lnSpc>
            </a:pPr>
            <a:r>
              <a:rPr lang="en-US" sz="6399" u="sng">
                <a:solidFill>
                  <a:srgbClr val="FE6D73"/>
                </a:solidFill>
                <a:latin typeface="Times New Roman Bold Italics"/>
                <a:ea typeface="Times New Roman Bold Italics"/>
                <a:cs typeface="Times New Roman Bold Italics"/>
                <a:sym typeface="Times New Roman Bold Italics"/>
              </a:rPr>
              <a:t>Objective</a:t>
            </a:r>
          </a:p>
        </p:txBody>
      </p:sp>
      <p:sp>
        <p:nvSpPr>
          <p:cNvPr name="TextBox 3" id="3"/>
          <p:cNvSpPr txBox="true"/>
          <p:nvPr/>
        </p:nvSpPr>
        <p:spPr>
          <a:xfrm rot="0">
            <a:off x="-147658" y="1162749"/>
            <a:ext cx="18435658" cy="7409053"/>
          </a:xfrm>
          <a:prstGeom prst="rect">
            <a:avLst/>
          </a:prstGeom>
        </p:spPr>
        <p:txBody>
          <a:bodyPr anchor="t" rtlCol="false" tIns="0" lIns="0" bIns="0" rIns="0">
            <a:spAutoFit/>
          </a:bodyPr>
          <a:lstStyle/>
          <a:p>
            <a:pPr algn="ctr" marL="885191" indent="-442595" lvl="1">
              <a:lnSpc>
                <a:spcPts val="9881"/>
              </a:lnSpc>
              <a:buFont typeface="Arial"/>
              <a:buChar char="•"/>
            </a:pPr>
            <a:r>
              <a:rPr lang="en-US" sz="4100">
                <a:solidFill>
                  <a:srgbClr val="227C9D"/>
                </a:solidFill>
                <a:latin typeface="Times New Roman Bold Italics"/>
                <a:ea typeface="Times New Roman Bold Italics"/>
                <a:cs typeface="Times New Roman Bold Italics"/>
                <a:sym typeface="Times New Roman Bold Italics"/>
              </a:rPr>
              <a:t>The primary objective of this project is to design and implement a deep learning model capable of accurately classifying skin diseases from facial images. The model will focus on three specific conditions: acne, skin redness, and bags under the eyes. It aims to generalize well across diverse populations and varied conditions, assisting dermatologists in making precise and timely diagnoses, thereby improving the quality of care provided to patients.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58637" y="56515"/>
            <a:ext cx="12044053" cy="972185"/>
          </a:xfrm>
          <a:prstGeom prst="rect">
            <a:avLst/>
          </a:prstGeom>
        </p:spPr>
        <p:txBody>
          <a:bodyPr anchor="t" rtlCol="false" tIns="0" lIns="0" bIns="0" rIns="0">
            <a:spAutoFit/>
          </a:bodyPr>
          <a:lstStyle/>
          <a:p>
            <a:pPr algn="ctr">
              <a:lnSpc>
                <a:spcPts val="6399"/>
              </a:lnSpc>
            </a:pPr>
            <a:r>
              <a:rPr lang="en-US" sz="6399" u="sng">
                <a:solidFill>
                  <a:srgbClr val="FE6D73"/>
                </a:solidFill>
                <a:latin typeface="Times New Roman Bold Italics"/>
                <a:ea typeface="Times New Roman Bold Italics"/>
                <a:cs typeface="Times New Roman Bold Italics"/>
                <a:sym typeface="Times New Roman Bold Italics"/>
              </a:rPr>
              <a:t>Methodology</a:t>
            </a:r>
          </a:p>
        </p:txBody>
      </p:sp>
      <p:sp>
        <p:nvSpPr>
          <p:cNvPr name="TextBox 3" id="3"/>
          <p:cNvSpPr txBox="true"/>
          <p:nvPr/>
        </p:nvSpPr>
        <p:spPr>
          <a:xfrm rot="0">
            <a:off x="-73829" y="1099002"/>
            <a:ext cx="18435658" cy="11099863"/>
          </a:xfrm>
          <a:prstGeom prst="rect">
            <a:avLst/>
          </a:prstGeom>
        </p:spPr>
        <p:txBody>
          <a:bodyPr anchor="t" rtlCol="false" tIns="0" lIns="0" bIns="0" rIns="0">
            <a:spAutoFit/>
          </a:bodyPr>
          <a:lstStyle/>
          <a:p>
            <a:pPr algn="just" marL="885191" indent="-442595" lvl="1">
              <a:lnSpc>
                <a:spcPts val="7708"/>
              </a:lnSpc>
              <a:buFont typeface="Arial"/>
              <a:buChar char="•"/>
            </a:pPr>
            <a:r>
              <a:rPr lang="en-US" sz="4100" spc="-200" u="sng">
                <a:solidFill>
                  <a:srgbClr val="227C9D"/>
                </a:solidFill>
                <a:latin typeface="Times New Roman Bold Italics"/>
                <a:ea typeface="Times New Roman Bold Italics"/>
                <a:cs typeface="Times New Roman Bold Italics"/>
                <a:sym typeface="Times New Roman Bold Italics"/>
              </a:rPr>
              <a:t>Data Collection and Preprocessing</a:t>
            </a:r>
            <a:r>
              <a:rPr lang="en-US" sz="4100" spc="-200">
                <a:solidFill>
                  <a:srgbClr val="227C9D"/>
                </a:solidFill>
                <a:latin typeface="Times New Roman Bold Italics"/>
                <a:ea typeface="Times New Roman Bold Italics"/>
                <a:cs typeface="Times New Roman Bold Italics"/>
                <a:sym typeface="Times New Roman Bold Italics"/>
              </a:rPr>
              <a:t>: </a:t>
            </a:r>
            <a:r>
              <a:rPr lang="en-US" sz="4100" spc="-200">
                <a:solidFill>
                  <a:srgbClr val="227C9D"/>
                </a:solidFill>
                <a:latin typeface="Times New Roman Italics"/>
                <a:ea typeface="Times New Roman Italics"/>
                <a:cs typeface="Times New Roman Italics"/>
                <a:sym typeface="Times New Roman Italics"/>
              </a:rPr>
              <a:t>The dataset includes facial images of individuals with skin conditions (acne, redness, bags under the eyes), captured from three angles (front, left, right). Demographic data (age, gender, ethnicity) is used to enhance model generalizability. Preprocessing steps include resizing, resolution adjustments, and color normalization.</a:t>
            </a:r>
          </a:p>
          <a:p>
            <a:pPr algn="just">
              <a:lnSpc>
                <a:spcPts val="7708"/>
              </a:lnSpc>
            </a:pPr>
          </a:p>
          <a:p>
            <a:pPr algn="just" marL="885191" indent="-442595" lvl="1">
              <a:lnSpc>
                <a:spcPts val="7708"/>
              </a:lnSpc>
              <a:buFont typeface="Arial"/>
              <a:buChar char="•"/>
            </a:pPr>
            <a:r>
              <a:rPr lang="en-US" sz="4100" spc="-200" u="sng">
                <a:solidFill>
                  <a:srgbClr val="227C9D"/>
                </a:solidFill>
                <a:latin typeface="Times New Roman Bold Italics"/>
                <a:ea typeface="Times New Roman Bold Italics"/>
                <a:cs typeface="Times New Roman Bold Italics"/>
                <a:sym typeface="Times New Roman Bold Italics"/>
              </a:rPr>
              <a:t>Model Architecture</a:t>
            </a:r>
            <a:r>
              <a:rPr lang="en-US" sz="4100" spc="-200">
                <a:solidFill>
                  <a:srgbClr val="227C9D"/>
                </a:solidFill>
                <a:latin typeface="Times New Roman Bold Italics"/>
                <a:ea typeface="Times New Roman Bold Italics"/>
                <a:cs typeface="Times New Roman Bold Italics"/>
                <a:sym typeface="Times New Roman Bold Italics"/>
              </a:rPr>
              <a:t>: </a:t>
            </a:r>
            <a:r>
              <a:rPr lang="en-US" sz="4100" spc="-200">
                <a:solidFill>
                  <a:srgbClr val="227C9D"/>
                </a:solidFill>
                <a:latin typeface="Times New Roman Italics"/>
                <a:ea typeface="Times New Roman Italics"/>
                <a:cs typeface="Times New Roman Italics"/>
                <a:sym typeface="Times New Roman Italics"/>
              </a:rPr>
              <a:t>A deep learning model utilizing Convolutional Neural Networks (CNNs) will be developed for effective feature extraction and classification of skin conditions. The architecture will strike a balance between complexity and interpretability to ensure accurate learning of skin disease features.</a:t>
            </a:r>
          </a:p>
          <a:p>
            <a:pPr algn="ctr">
              <a:lnSpc>
                <a:spcPts val="9881"/>
              </a:lnSpc>
            </a:pPr>
          </a:p>
          <a:p>
            <a:pPr algn="ctr">
              <a:lnSpc>
                <a:spcPts val="9881"/>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58637" y="56515"/>
            <a:ext cx="12044053" cy="972185"/>
          </a:xfrm>
          <a:prstGeom prst="rect">
            <a:avLst/>
          </a:prstGeom>
        </p:spPr>
        <p:txBody>
          <a:bodyPr anchor="t" rtlCol="false" tIns="0" lIns="0" bIns="0" rIns="0">
            <a:spAutoFit/>
          </a:bodyPr>
          <a:lstStyle/>
          <a:p>
            <a:pPr algn="ctr">
              <a:lnSpc>
                <a:spcPts val="6399"/>
              </a:lnSpc>
            </a:pPr>
            <a:r>
              <a:rPr lang="en-US" sz="6399" u="sng">
                <a:solidFill>
                  <a:srgbClr val="FE6D73"/>
                </a:solidFill>
                <a:latin typeface="Times New Roman Bold Italics"/>
                <a:ea typeface="Times New Roman Bold Italics"/>
                <a:cs typeface="Times New Roman Bold Italics"/>
                <a:sym typeface="Times New Roman Bold Italics"/>
              </a:rPr>
              <a:t>Methodology</a:t>
            </a:r>
          </a:p>
        </p:txBody>
      </p:sp>
      <p:sp>
        <p:nvSpPr>
          <p:cNvPr name="TextBox 3" id="3"/>
          <p:cNvSpPr txBox="true"/>
          <p:nvPr/>
        </p:nvSpPr>
        <p:spPr>
          <a:xfrm rot="0">
            <a:off x="-437165" y="1099002"/>
            <a:ext cx="18435658" cy="10128313"/>
          </a:xfrm>
          <a:prstGeom prst="rect">
            <a:avLst/>
          </a:prstGeom>
        </p:spPr>
        <p:txBody>
          <a:bodyPr anchor="t" rtlCol="false" tIns="0" lIns="0" bIns="0" rIns="0">
            <a:spAutoFit/>
          </a:bodyPr>
          <a:lstStyle/>
          <a:p>
            <a:pPr algn="just" marL="885191" indent="-442595" lvl="1">
              <a:lnSpc>
                <a:spcPts val="7708"/>
              </a:lnSpc>
              <a:buFont typeface="Arial"/>
              <a:buChar char="•"/>
            </a:pPr>
            <a:r>
              <a:rPr lang="en-US" sz="4100" spc="-200" u="sng">
                <a:solidFill>
                  <a:srgbClr val="227C9D"/>
                </a:solidFill>
                <a:latin typeface="Times New Roman Bold Italics"/>
                <a:ea typeface="Times New Roman Bold Italics"/>
                <a:cs typeface="Times New Roman Bold Italics"/>
                <a:sym typeface="Times New Roman Bold Italics"/>
              </a:rPr>
              <a:t>Training and Evaluation</a:t>
            </a:r>
            <a:r>
              <a:rPr lang="en-US" sz="4100" spc="-200">
                <a:solidFill>
                  <a:srgbClr val="227C9D"/>
                </a:solidFill>
                <a:latin typeface="Times New Roman Bold Italics"/>
                <a:ea typeface="Times New Roman Bold Italics"/>
                <a:cs typeface="Times New Roman Bold Italics"/>
                <a:sym typeface="Times New Roman Bold Italics"/>
              </a:rPr>
              <a:t>: </a:t>
            </a:r>
            <a:r>
              <a:rPr lang="en-US" sz="4100" spc="-200">
                <a:solidFill>
                  <a:srgbClr val="227C9D"/>
                </a:solidFill>
                <a:latin typeface="Times New Roman Italics"/>
                <a:ea typeface="Times New Roman Italics"/>
                <a:cs typeface="Times New Roman Italics"/>
                <a:sym typeface="Times New Roman Italics"/>
              </a:rPr>
              <a:t>The model will be trained on the preprocessed dataset, with performance optimized for accuracy, precision, recall, and F1-score. Data augmentation, regularization, and cross-validation will be employed to enhance generalization and prevent overfitting. The model's performance will be validated using a separate test set.</a:t>
            </a:r>
          </a:p>
          <a:p>
            <a:pPr algn="just">
              <a:lnSpc>
                <a:spcPts val="7708"/>
              </a:lnSpc>
            </a:pPr>
          </a:p>
          <a:p>
            <a:pPr algn="just" marL="885191" indent="-442595" lvl="1">
              <a:lnSpc>
                <a:spcPts val="7708"/>
              </a:lnSpc>
              <a:buFont typeface="Arial"/>
              <a:buChar char="•"/>
            </a:pPr>
            <a:r>
              <a:rPr lang="en-US" sz="4100" spc="-200" u="sng">
                <a:solidFill>
                  <a:srgbClr val="227C9D"/>
                </a:solidFill>
                <a:latin typeface="Times New Roman Bold Italics"/>
                <a:ea typeface="Times New Roman Bold Italics"/>
                <a:cs typeface="Times New Roman Bold Italics"/>
                <a:sym typeface="Times New Roman Bold Italics"/>
              </a:rPr>
              <a:t>Fine-tuning and Optimization</a:t>
            </a:r>
            <a:r>
              <a:rPr lang="en-US" sz="4100" spc="-200">
                <a:solidFill>
                  <a:srgbClr val="227C9D"/>
                </a:solidFill>
                <a:latin typeface="Times New Roman Bold Italics"/>
                <a:ea typeface="Times New Roman Bold Italics"/>
                <a:cs typeface="Times New Roman Bold Italics"/>
                <a:sym typeface="Times New Roman Bold Italics"/>
              </a:rPr>
              <a:t>: </a:t>
            </a:r>
            <a:r>
              <a:rPr lang="en-US" sz="4100" spc="-200">
                <a:solidFill>
                  <a:srgbClr val="227C9D"/>
                </a:solidFill>
                <a:latin typeface="Times New Roman Italics"/>
                <a:ea typeface="Times New Roman Italics"/>
                <a:cs typeface="Times New Roman Italics"/>
                <a:sym typeface="Times New Roman Italics"/>
              </a:rPr>
              <a:t>The model will undergo iterative fine-tuning based on real-world feedback to continually improve accuracy and robustness, maintaining its value as a diagnostic tool.</a:t>
            </a:r>
          </a:p>
          <a:p>
            <a:pPr algn="ctr">
              <a:lnSpc>
                <a:spcPts val="9881"/>
              </a:lnSpc>
            </a:pPr>
          </a:p>
          <a:p>
            <a:pPr algn="ctr">
              <a:lnSpc>
                <a:spcPts val="9881"/>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487444" y="3469085"/>
            <a:ext cx="11315247" cy="1983739"/>
          </a:xfrm>
          <a:prstGeom prst="rect">
            <a:avLst/>
          </a:prstGeom>
        </p:spPr>
        <p:txBody>
          <a:bodyPr anchor="t" rtlCol="false" tIns="0" lIns="0" bIns="0" rIns="0">
            <a:spAutoFit/>
          </a:bodyPr>
          <a:lstStyle/>
          <a:p>
            <a:pPr algn="ctr">
              <a:lnSpc>
                <a:spcPts val="14560"/>
              </a:lnSpc>
            </a:pPr>
            <a:r>
              <a:rPr lang="en-US" sz="10400">
                <a:solidFill>
                  <a:srgbClr val="227C9D"/>
                </a:solidFill>
                <a:latin typeface="Times New Roman Bold Italics"/>
                <a:ea typeface="Times New Roman Bold Italics"/>
                <a:cs typeface="Times New Roman Bold Italics"/>
                <a:sym typeface="Times New Roman Bold Italics"/>
              </a:rPr>
              <a:t>Implementation</a:t>
            </a:r>
          </a:p>
        </p:txBody>
      </p:sp>
      <p:sp>
        <p:nvSpPr>
          <p:cNvPr name="Freeform 9" id="9"/>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9" id="29"/>
          <p:cNvGrpSpPr/>
          <p:nvPr/>
        </p:nvGrpSpPr>
        <p:grpSpPr>
          <a:xfrm rot="2700000">
            <a:off x="-1376391" y="-3093321"/>
            <a:ext cx="7415398" cy="3565095"/>
            <a:chOff x="0" y="0"/>
            <a:chExt cx="660400" cy="317500"/>
          </a:xfrm>
        </p:grpSpPr>
        <p:sp>
          <p:nvSpPr>
            <p:cNvPr name="Freeform 30" id="3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1" id="3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2" id="32"/>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3" id="33"/>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4" id="34"/>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5" id="35"/>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6" id="36"/>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7" id="37"/>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8" id="38"/>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9" id="39"/>
          <p:cNvSpPr/>
          <p:nvPr/>
        </p:nvSpPr>
        <p:spPr>
          <a:xfrm>
            <a:off x="-2509797" y="905760"/>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611" t="0" r="-2611"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406" t="0" r="-2406"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DAGIvXrDj6k</dc:identifier>
  <dcterms:modified xsi:type="dcterms:W3CDTF">2011-08-01T06:04:30Z</dcterms:modified>
  <cp:revision>1</cp:revision>
  <dc:title>Colorful Modern Business Infographic Presentation</dc:title>
</cp:coreProperties>
</file>