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1409" r:id="rId2"/>
    <p:sldId id="1374" r:id="rId3"/>
    <p:sldId id="1376" r:id="rId4"/>
    <p:sldId id="1421" r:id="rId5"/>
    <p:sldId id="1379" r:id="rId6"/>
    <p:sldId id="1422" r:id="rId7"/>
    <p:sldId id="1385" r:id="rId8"/>
    <p:sldId id="1386" r:id="rId9"/>
    <p:sldId id="1387" r:id="rId10"/>
    <p:sldId id="1388" r:id="rId11"/>
    <p:sldId id="1423" r:id="rId12"/>
    <p:sldId id="1389" r:id="rId13"/>
    <p:sldId id="1390" r:id="rId14"/>
    <p:sldId id="1391" r:id="rId15"/>
    <p:sldId id="1392" r:id="rId16"/>
    <p:sldId id="1394" r:id="rId17"/>
    <p:sldId id="1395" r:id="rId18"/>
    <p:sldId id="1397" r:id="rId19"/>
    <p:sldId id="1424" r:id="rId20"/>
    <p:sldId id="1420" r:id="rId21"/>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BC"/>
    <a:srgbClr val="008080"/>
    <a:srgbClr val="0033CC"/>
    <a:srgbClr val="0000CC"/>
    <a:srgbClr val="BD582C"/>
    <a:srgbClr val="E48312"/>
    <a:srgbClr val="7F7F7F"/>
    <a:srgbClr val="94A088"/>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76383" autoAdjust="0"/>
  </p:normalViewPr>
  <p:slideViewPr>
    <p:cSldViewPr snapToGrid="0">
      <p:cViewPr varScale="1">
        <p:scale>
          <a:sx n="51" d="100"/>
          <a:sy n="51" d="100"/>
        </p:scale>
        <p:origin x="1428" y="12"/>
      </p:cViewPr>
      <p:guideLst>
        <p:guide orient="horz" pos="2160"/>
        <p:guide pos="3840"/>
      </p:guideLst>
    </p:cSldViewPr>
  </p:slideViewPr>
  <p:outlineViewPr>
    <p:cViewPr>
      <p:scale>
        <a:sx n="33" d="100"/>
        <a:sy n="33" d="100"/>
      </p:scale>
      <p:origin x="0" y="-8358"/>
    </p:cViewPr>
    <p:sldLst>
      <p:sld r:id="rId1" collapse="1"/>
    </p:sldLst>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8/20/2024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9BE47E6-A684-41E8-A8D2-AEB21EE26F6A}" type="slidenum">
              <a:rPr lang="en-US" altLang="en-US" sz="1200"/>
              <a:pPr eaLnBrk="1" hangingPunct="1"/>
              <a:t>1</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p>
        </p:txBody>
      </p:sp>
    </p:spTree>
    <p:extLst>
      <p:ext uri="{BB962C8B-B14F-4D97-AF65-F5344CB8AC3E}">
        <p14:creationId xmlns:p14="http://schemas.microsoft.com/office/powerpoint/2010/main" val="3784570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20E5CC8-4B4D-43D2-A076-4228DBE574B7}" type="slidenum">
              <a:rPr lang="en-US" altLang="en-US" sz="1200"/>
              <a:pPr eaLnBrk="1" hangingPunct="1"/>
              <a:t>10</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Maximize intra-class similarity : In a cluster of animals, all the animals should have similar characteristics like species, size.</a:t>
            </a:r>
          </a:p>
          <a:p>
            <a:pPr eaLnBrk="1" hangingPunct="1"/>
            <a:r>
              <a:rPr lang="en-US" altLang="en-US" dirty="0"/>
              <a:t>Minimize inter-class similarity </a:t>
            </a:r>
            <a:r>
              <a:rPr lang="en-US" altLang="en-US"/>
              <a:t>: Animals </a:t>
            </a:r>
            <a:r>
              <a:rPr lang="en-US" altLang="en-US" dirty="0"/>
              <a:t>in one cluster (e.g., mammals) should be quite different from animals in another cluster (e.g., birds).</a:t>
            </a:r>
          </a:p>
        </p:txBody>
      </p:sp>
    </p:spTree>
    <p:extLst>
      <p:ext uri="{BB962C8B-B14F-4D97-AF65-F5344CB8AC3E}">
        <p14:creationId xmlns:p14="http://schemas.microsoft.com/office/powerpoint/2010/main" val="2582723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20E5CC8-4B4D-43D2-A076-4228DBE574B7}" type="slidenum">
              <a:rPr lang="en-US" altLang="en-US" sz="1200"/>
              <a:pPr eaLnBrk="1" hangingPunct="1"/>
              <a:t>11</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If want to predict that a pandemic is imminent, data such as the number of daily positive cases, number of daily tests, number of daily hospitalization etc. is collected. Deep learning can do feature engineering i.e. generate meaningful features (like weekly positive rates) from initial input features. </a:t>
            </a:r>
          </a:p>
        </p:txBody>
      </p:sp>
    </p:spTree>
    <p:extLst>
      <p:ext uri="{BB962C8B-B14F-4D97-AF65-F5344CB8AC3E}">
        <p14:creationId xmlns:p14="http://schemas.microsoft.com/office/powerpoint/2010/main" val="1812195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302E7B5-A053-4E86-8336-78E4DA609877}" type="slidenum">
              <a:rPr lang="en-US" altLang="en-US" sz="1200"/>
              <a:pPr eaLnBrk="1" hangingPunct="1"/>
              <a:t>12</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18799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B14925EE-85E7-4873-88F9-121B04E0F4ED}" type="slidenum">
              <a:rPr lang="en-US" altLang="en-US" sz="1200"/>
              <a:pPr eaLnBrk="1" hangingPunct="1"/>
              <a:t>13</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Periodicity analysis : Higher electricity consumption during </a:t>
            </a:r>
            <a:r>
              <a:rPr lang="en-US" dirty="0"/>
              <a:t>summer or winter due to heating and cooling demands. By analyzing the periodicity in energy usage data, utility companies can predict peak usage times, optimize energy production and manage load efficiently.</a:t>
            </a:r>
          </a:p>
          <a:p>
            <a:pPr eaLnBrk="1" hangingPunct="1"/>
            <a:endParaRPr lang="en-US" dirty="0"/>
          </a:p>
          <a:p>
            <a:pPr eaLnBrk="1" hangingPunct="1"/>
            <a:r>
              <a:rPr lang="en-US" altLang="en-US" dirty="0"/>
              <a:t>Motif : </a:t>
            </a:r>
            <a:r>
              <a:rPr lang="en-US" dirty="0"/>
              <a:t>Proteins are made up of amino acids, and certain sequences of these amino acids, known as motifs, are conserved across different proteins because they perform essential biological functions.</a:t>
            </a:r>
          </a:p>
          <a:p>
            <a:pPr eaLnBrk="1" hangingPunct="1"/>
            <a:endParaRPr lang="en-US" altLang="en-US" dirty="0"/>
          </a:p>
          <a:p>
            <a:pPr eaLnBrk="1" hangingPunct="1"/>
            <a:r>
              <a:rPr lang="en-US" dirty="0"/>
              <a:t>Similarity-based analysis : E-commerce platforms like Amazon or Netflix use similarity-based analysis to recommend products or content to users.</a:t>
            </a:r>
            <a:endParaRPr lang="en-US" altLang="en-US" dirty="0"/>
          </a:p>
        </p:txBody>
      </p:sp>
    </p:spTree>
    <p:extLst>
      <p:ext uri="{BB962C8B-B14F-4D97-AF65-F5344CB8AC3E}">
        <p14:creationId xmlns:p14="http://schemas.microsoft.com/office/powerpoint/2010/main" val="1910833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0B231649-8B12-4510-A1CB-E5890EF148EC}" type="slidenum">
              <a:rPr lang="en-US" altLang="en-US" sz="1200"/>
              <a:pPr eaLnBrk="1" hangingPunct="1"/>
              <a:t>14</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40982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AF883FF-2F58-4107-BEA6-5C2298E1F95A}" type="slidenum">
              <a:rPr lang="en-US" altLang="en-US" sz="1200"/>
              <a:pPr eaLnBrk="1" hangingPunct="1"/>
              <a:t>15</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 pattern like “a large earthquake often follows a cluster of small quakes” is highly actionable if users can act on the information to save life.</a:t>
            </a:r>
          </a:p>
          <a:p>
            <a:pPr eaLnBrk="1" hangingPunct="1"/>
            <a:r>
              <a:rPr lang="en-US" altLang="en-US" dirty="0"/>
              <a:t>Descriptive evaluation : A company conducts a descriptive analysis of customer's purchasing behavior to discover that people who buy baby products are also likely to buy diapers and baby food.</a:t>
            </a:r>
          </a:p>
          <a:p>
            <a:pPr marL="0" marR="0" lvl="0" indent="0" algn="l" defTabSz="914354" rtl="0" eaLnBrk="1" fontAlgn="auto" latinLnBrk="0" hangingPunct="1">
              <a:lnSpc>
                <a:spcPct val="100000"/>
              </a:lnSpc>
              <a:spcBef>
                <a:spcPts val="0"/>
              </a:spcBef>
              <a:spcAft>
                <a:spcPts val="0"/>
              </a:spcAft>
              <a:buClrTx/>
              <a:buSzTx/>
              <a:buFontTx/>
              <a:buNone/>
              <a:tabLst/>
              <a:defRPr/>
            </a:pPr>
            <a:r>
              <a:rPr lang="en-US" altLang="en-US" dirty="0"/>
              <a:t>Predictive evaluation : Company can forecast future sales of diapers, seasonal trends. They can estimate how much stock needed in next quarter.</a:t>
            </a:r>
          </a:p>
          <a:p>
            <a:pPr eaLnBrk="1" hangingPunct="1"/>
            <a:endParaRPr lang="en-US" altLang="en-US" dirty="0"/>
          </a:p>
          <a:p>
            <a:pPr eaLnBrk="1" hangingPunct="1"/>
            <a:r>
              <a:rPr lang="en-US" altLang="en-US" dirty="0"/>
              <a:t>Coverage : How widely applicable a pattern is. </a:t>
            </a:r>
            <a:r>
              <a:rPr lang="en-US" altLang="en-US" dirty="0" err="1"/>
              <a:t>E.g</a:t>
            </a:r>
            <a:r>
              <a:rPr lang="en-US" altLang="en-US" dirty="0"/>
              <a:t>- A dataset has 10,000 customer transactions. Out of these, 2000 customers have purchased Product A. Among those 2000 customers, 1200 customers also purchased Product B.</a:t>
            </a:r>
          </a:p>
          <a:p>
            <a:pPr eaLnBrk="1" hangingPunct="1"/>
            <a:endParaRPr lang="en-US" altLang="en-US" dirty="0"/>
          </a:p>
          <a:p>
            <a:pPr eaLnBrk="1" hangingPunct="1"/>
            <a:r>
              <a:rPr lang="en-US" altLang="en-US" dirty="0"/>
              <a:t>Typicality : How common a particular pattern is within the dataset. </a:t>
            </a:r>
            <a:r>
              <a:rPr lang="en-US" altLang="en-US" dirty="0" err="1"/>
              <a:t>e.g</a:t>
            </a:r>
            <a:r>
              <a:rPr lang="en-US" altLang="en-US" dirty="0"/>
              <a:t>- a bank discovers that "customers who earn above 10L per annum are more likely to own premium credit cards.“ This aligns with the general understanding that higher income individuals are more likely to opt for premium financial products.</a:t>
            </a:r>
          </a:p>
          <a:p>
            <a:pPr eaLnBrk="1" hangingPunct="1"/>
            <a:endParaRPr lang="en-US" altLang="en-US" dirty="0"/>
          </a:p>
          <a:p>
            <a:pPr eaLnBrk="1" hangingPunct="1"/>
            <a:r>
              <a:rPr lang="en-US" altLang="en-US" dirty="0"/>
              <a:t>Novelty : Unusual, unexpected pattern. </a:t>
            </a:r>
            <a:r>
              <a:rPr lang="en-US" altLang="en-US" dirty="0" err="1"/>
              <a:t>e.g</a:t>
            </a:r>
            <a:r>
              <a:rPr lang="en-US" altLang="en-US" dirty="0"/>
              <a:t>- analysis reveals "a significant number of  customers who frequently travel internationally earn less than 10L annually</a:t>
            </a:r>
          </a:p>
          <a:p>
            <a:pPr eaLnBrk="1" hangingPunct="1"/>
            <a:r>
              <a:rPr lang="en-US" altLang="en-US" dirty="0"/>
              <a:t>and also own premium cards". This pattern can uncover new customer segments.</a:t>
            </a:r>
          </a:p>
          <a:p>
            <a:pPr eaLnBrk="1" hangingPunct="1"/>
            <a:endParaRPr lang="en-US" altLang="en-US" dirty="0"/>
          </a:p>
        </p:txBody>
      </p:sp>
    </p:spTree>
    <p:extLst>
      <p:ext uri="{BB962C8B-B14F-4D97-AF65-F5344CB8AC3E}">
        <p14:creationId xmlns:p14="http://schemas.microsoft.com/office/powerpoint/2010/main" val="2898759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94D377C-1700-4A4E-905A-4A8C020F95F9}" type="slidenum">
              <a:rPr lang="en-US" altLang="en-US" sz="1200"/>
              <a:pPr eaLnBrk="1" hangingPunct="1"/>
              <a:t>16</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NLP can convert unstructured text data into structured format that data mining algorithms can analyze. </a:t>
            </a:r>
            <a:r>
              <a:rPr lang="en-US" altLang="en-US" dirty="0" err="1"/>
              <a:t>e.g</a:t>
            </a:r>
            <a:r>
              <a:rPr lang="en-US" altLang="en-US" dirty="0"/>
              <a:t>- A company wants to analyze customer  reviews on its products to understand the general sentiment (positive, negative, neutral) towards its offerings. </a:t>
            </a:r>
          </a:p>
          <a:p>
            <a:pPr eaLnBrk="1" hangingPunct="1"/>
            <a:r>
              <a:rPr lang="en-US" altLang="en-US" dirty="0"/>
              <a:t>NLP can use tokenization to break </a:t>
            </a:r>
            <a:r>
              <a:rPr lang="en-US" altLang="en-US"/>
              <a:t>down customer </a:t>
            </a:r>
            <a:r>
              <a:rPr lang="en-US" altLang="en-US" dirty="0"/>
              <a:t>reviews into individual words. Then do feature extraction of sentiment-bearing words like "good", "bad".</a:t>
            </a:r>
          </a:p>
          <a:p>
            <a:pPr eaLnBrk="1" hangingPunct="1"/>
            <a:endParaRPr lang="en-US" altLang="en-US" dirty="0"/>
          </a:p>
          <a:p>
            <a:pPr eaLnBrk="1" hangingPunct="1"/>
            <a:r>
              <a:rPr lang="en-US" altLang="en-US" dirty="0"/>
              <a:t>Data mining can assign labels like positive, negative, neutral for each review and identify patterns such as common issues in negative reviews. It can also </a:t>
            </a:r>
          </a:p>
          <a:p>
            <a:pPr eaLnBrk="1" hangingPunct="1"/>
            <a:r>
              <a:rPr lang="en-US" altLang="en-US" dirty="0"/>
              <a:t>track sentiments over time to see how customer opinions are evolving.</a:t>
            </a:r>
          </a:p>
        </p:txBody>
      </p:sp>
    </p:spTree>
    <p:extLst>
      <p:ext uri="{BB962C8B-B14F-4D97-AF65-F5344CB8AC3E}">
        <p14:creationId xmlns:p14="http://schemas.microsoft.com/office/powerpoint/2010/main" val="3747396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3D037545-7FB3-4A1F-AEEC-458772C76451}" type="slidenum">
              <a:rPr lang="en-US" altLang="en-US" sz="1200"/>
              <a:pPr eaLnBrk="1" hangingPunct="1"/>
              <a:t>17</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Add a definition/description of “traditional data analysis”.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216381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9EADABB-4320-482A-B7AD-73BCD29C70DB}" type="slidenum">
              <a:rPr lang="en-US" altLang="en-US" sz="1200"/>
              <a:pPr eaLnBrk="1" hangingPunct="1"/>
              <a:t>18</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862696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9EADABB-4320-482A-B7AD-73BCD29C70DB}" type="slidenum">
              <a:rPr lang="en-US" altLang="en-US" sz="1200"/>
              <a:pPr eaLnBrk="1" hangingPunct="1"/>
              <a:t>19</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66912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1E9AD48F-6A84-425B-91DC-38359CC00E39}" type="slidenum">
              <a:rPr lang="en-US" altLang="en-US" sz="1200"/>
              <a:pPr eaLnBrk="1" hangingPunct="1"/>
              <a:t>2</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5308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12AE2494-E246-464F-AA19-05B4B0487F8D}" type="slidenum">
              <a:rPr lang="en-US" altLang="en-US" sz="1200"/>
              <a:pPr eaLnBrk="1" hangingPunct="1"/>
              <a:t>20</a:t>
            </a:fld>
            <a:endParaRPr lang="en-US" altLang="en-US" sz="1200"/>
          </a:p>
        </p:txBody>
      </p:sp>
    </p:spTree>
    <p:extLst>
      <p:ext uri="{BB962C8B-B14F-4D97-AF65-F5344CB8AC3E}">
        <p14:creationId xmlns:p14="http://schemas.microsoft.com/office/powerpoint/2010/main" val="386128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9FDB77E0-0643-4731-BF9E-5D4CE6D72A36}" type="slidenum">
              <a:rPr lang="en-US" altLang="en-US" sz="1200"/>
              <a:pPr eaLnBrk="1" hangingPunct="1"/>
              <a:t>3</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2981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AC34B97-841C-4970-9BDB-CC086931394A}" type="slidenum">
              <a:rPr lang="en-US" altLang="en-US" sz="1200"/>
              <a:pPr eaLnBrk="1" hangingPunct="1"/>
              <a:t>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Structured : Stored in databases (</a:t>
            </a:r>
            <a:r>
              <a:rPr lang="en-US" altLang="en-US" dirty="0" err="1"/>
              <a:t>Oracle,MySQL</a:t>
            </a:r>
            <a:r>
              <a:rPr lang="en-US" altLang="en-US" dirty="0"/>
              <a:t>) and spreadsheets. Has tables with rows and columns.</a:t>
            </a:r>
          </a:p>
          <a:p>
            <a:pPr eaLnBrk="1" hangingPunct="1"/>
            <a:r>
              <a:rPr lang="en-US" altLang="en-US" dirty="0"/>
              <a:t>Semi-structured : Does not have rigid structure. Contains tags or markers to separate different elements and enable hierarchies. </a:t>
            </a:r>
            <a:r>
              <a:rPr lang="en-US" altLang="en-US" dirty="0" err="1"/>
              <a:t>E.g</a:t>
            </a:r>
            <a:r>
              <a:rPr lang="en-US" altLang="en-US" dirty="0"/>
              <a:t>- JSON, XML, NoSQL databases</a:t>
            </a:r>
          </a:p>
          <a:p>
            <a:pPr eaLnBrk="1" hangingPunct="1"/>
            <a:r>
              <a:rPr lang="en-US" altLang="en-US" dirty="0"/>
              <a:t>Unstructured : Lacks structure or schema. </a:t>
            </a:r>
            <a:r>
              <a:rPr lang="en-US" dirty="0"/>
              <a:t>Represents the vast majority of data available in the world. </a:t>
            </a:r>
            <a:r>
              <a:rPr lang="en-US" dirty="0" err="1"/>
              <a:t>E.g</a:t>
            </a:r>
            <a:r>
              <a:rPr lang="en-US" dirty="0"/>
              <a:t>- Text files, images, video, audio files.</a:t>
            </a:r>
            <a:endParaRPr lang="en-US" altLang="en-US" dirty="0"/>
          </a:p>
        </p:txBody>
      </p:sp>
    </p:spTree>
    <p:extLst>
      <p:ext uri="{BB962C8B-B14F-4D97-AF65-F5344CB8AC3E}">
        <p14:creationId xmlns:p14="http://schemas.microsoft.com/office/powerpoint/2010/main" val="333426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AC34B97-841C-4970-9BDB-CC086931394A}" type="slidenum">
              <a:rPr lang="en-US" altLang="en-US" sz="1200"/>
              <a:pPr eaLnBrk="1" hangingPunct="1"/>
              <a:t>5</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Example of time series data : </a:t>
            </a:r>
            <a:r>
              <a:rPr lang="en-US" dirty="0"/>
              <a:t>Hourly temperature readings in a city over a week. Time series data: Time | Temperature or Daily closing prices of a particular stock over the year. Time series data: Date | Closing Price</a:t>
            </a:r>
          </a:p>
          <a:p>
            <a:pPr eaLnBrk="1" hangingPunct="1"/>
            <a:endParaRPr lang="en-US" dirty="0"/>
          </a:p>
          <a:p>
            <a:pPr eaLnBrk="1" hangingPunct="1"/>
            <a:r>
              <a:rPr lang="en-US" dirty="0"/>
              <a:t>Spatial data : Information about the physical location and shape of geometric objects. </a:t>
            </a:r>
            <a:r>
              <a:rPr lang="en-US" dirty="0" err="1"/>
              <a:t>E.g</a:t>
            </a:r>
            <a:r>
              <a:rPr lang="en-US" dirty="0"/>
              <a:t>- Coordinates of building along with shape.</a:t>
            </a:r>
          </a:p>
          <a:p>
            <a:pPr eaLnBrk="1" hangingPunct="1"/>
            <a:r>
              <a:rPr lang="en-US" dirty="0"/>
              <a:t>Temporal data : Data related to time. </a:t>
            </a:r>
            <a:r>
              <a:rPr lang="en-US" dirty="0" err="1"/>
              <a:t>E.g</a:t>
            </a:r>
            <a:r>
              <a:rPr lang="en-US" dirty="0"/>
              <a:t>- Daily temperature recording.</a:t>
            </a:r>
          </a:p>
          <a:p>
            <a:pPr eaLnBrk="1" hangingPunct="1"/>
            <a:r>
              <a:rPr lang="en-US" dirty="0"/>
              <a:t>Spatiotemporal data : Information that varies over time and space. </a:t>
            </a:r>
            <a:r>
              <a:rPr lang="en-US" dirty="0" err="1"/>
              <a:t>E.g</a:t>
            </a:r>
            <a:r>
              <a:rPr lang="en-US" dirty="0"/>
              <a:t>- Tracking hurricane path</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202842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AC34B97-841C-4970-9BDB-CC086931394A}" type="slidenum">
              <a:rPr lang="en-US" altLang="en-US" sz="1200"/>
              <a:pPr eaLnBrk="1" hangingPunct="1"/>
              <a:t>6</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Association analysis : Customers who buy diapers also buy milk. Or buying laptop bag, antivirus software along with new laptop.</a:t>
            </a:r>
          </a:p>
          <a:p>
            <a:pPr eaLnBrk="1" hangingPunct="1"/>
            <a:r>
              <a:rPr lang="en-US" altLang="en-US" dirty="0"/>
              <a:t>Classification : Used for discrete target variables. Classify flowers in iris species (</a:t>
            </a:r>
            <a:r>
              <a:rPr lang="en-US" altLang="en-US" dirty="0" err="1"/>
              <a:t>Setosa</a:t>
            </a:r>
            <a:r>
              <a:rPr lang="en-US" altLang="en-US" dirty="0"/>
              <a:t>, Versicolor, Virginica) based on petal width and petal length.</a:t>
            </a:r>
          </a:p>
          <a:p>
            <a:pPr eaLnBrk="1" hangingPunct="1"/>
            <a:r>
              <a:rPr lang="en-US" altLang="en-US" dirty="0"/>
              <a:t>Regression : Used for continuous target variables. Forecasting the future price of a stock is a regression task because price is a continuous-valued attribute.</a:t>
            </a:r>
          </a:p>
          <a:p>
            <a:pPr eaLnBrk="1" hangingPunct="1"/>
            <a:r>
              <a:rPr lang="en-US" altLang="en-US" dirty="0"/>
              <a:t>Cluster analysis : Collection of words correspond to news articles about economy.</a:t>
            </a:r>
          </a:p>
          <a:p>
            <a:pPr eaLnBrk="1" hangingPunct="1"/>
            <a:r>
              <a:rPr lang="en-US" altLang="en-US" dirty="0"/>
              <a:t>Outlier analysis : Credit card fraud detection.</a:t>
            </a:r>
          </a:p>
          <a:p>
            <a:pPr eaLnBrk="1" hangingPunct="1"/>
            <a:endParaRPr lang="en-US" altLang="en-US" dirty="0"/>
          </a:p>
        </p:txBody>
      </p:sp>
    </p:spTree>
    <p:extLst>
      <p:ext uri="{BB962C8B-B14F-4D97-AF65-F5344CB8AC3E}">
        <p14:creationId xmlns:p14="http://schemas.microsoft.com/office/powerpoint/2010/main" val="143796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B7FC057C-AF1A-4F7A-A0A5-2AF4A7517F0A}" type="slidenum">
              <a:rPr lang="en-US" altLang="en-US" sz="1200"/>
              <a:pPr eaLnBrk="1" hangingPunct="1"/>
              <a:t>7</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The output of data summarization is presented as pie chart, bar chart, curves etc.</a:t>
            </a:r>
          </a:p>
        </p:txBody>
      </p:sp>
    </p:spTree>
    <p:extLst>
      <p:ext uri="{BB962C8B-B14F-4D97-AF65-F5344CB8AC3E}">
        <p14:creationId xmlns:p14="http://schemas.microsoft.com/office/powerpoint/2010/main" val="382880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5059C54B-666E-4D5A-A8B4-A3041C8566A3}" type="slidenum">
              <a:rPr lang="en-US" altLang="en-US" sz="1200"/>
              <a:pPr eaLnBrk="1" hangingPunct="1"/>
              <a:t>8</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5055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32FFD99C-DDEE-4B5A-8CD6-61A839F9CCBA}" type="slidenum">
              <a:rPr lang="en-US" altLang="en-US" sz="1200"/>
              <a:pPr eaLnBrk="1" hangingPunct="1"/>
              <a:t>9</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3469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a:t>Click to 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905000" y="228600"/>
            <a:ext cx="8382000" cy="838200"/>
          </a:xfrm>
        </p:spPr>
        <p:txBody>
          <a:bodyPr/>
          <a:lstStyle/>
          <a:p>
            <a:pPr eaLnBrk="1" hangingPunct="1"/>
            <a:r>
              <a:rPr lang="en-US" altLang="en-US" b="1" dirty="0"/>
              <a:t>Chapter 1.  Introduction</a:t>
            </a:r>
          </a:p>
        </p:txBody>
      </p:sp>
      <p:sp>
        <p:nvSpPr>
          <p:cNvPr id="16388" name="Rectangle 3"/>
          <p:cNvSpPr>
            <a:spLocks noGrp="1" noChangeArrowheads="1"/>
          </p:cNvSpPr>
          <p:nvPr>
            <p:ph type="body" idx="1"/>
          </p:nvPr>
        </p:nvSpPr>
        <p:spPr>
          <a:xfrm>
            <a:off x="663388" y="1294960"/>
            <a:ext cx="10865223" cy="5257800"/>
          </a:xfrm>
        </p:spPr>
        <p:txBody>
          <a:bodyPr/>
          <a:lstStyle/>
          <a:p>
            <a:pPr>
              <a:spcBef>
                <a:spcPts val="1200"/>
              </a:spcBef>
              <a:spcAft>
                <a:spcPts val="600"/>
              </a:spcAft>
              <a:tabLst>
                <a:tab pos="6178550" algn="l"/>
              </a:tabLst>
            </a:pPr>
            <a:r>
              <a:rPr lang="en-US" altLang="en-US" b="1" dirty="0"/>
              <a:t>What Is Data Mining?</a:t>
            </a:r>
          </a:p>
          <a:p>
            <a:pPr>
              <a:spcBef>
                <a:spcPts val="1200"/>
              </a:spcBef>
              <a:spcAft>
                <a:spcPts val="600"/>
              </a:spcAft>
              <a:tabLst>
                <a:tab pos="6178550" algn="l"/>
              </a:tabLst>
            </a:pPr>
            <a:r>
              <a:rPr lang="en-US" altLang="en-US" b="1" dirty="0"/>
              <a:t>Data Mining: An Essential Step in Knowledge Discovery</a:t>
            </a:r>
          </a:p>
          <a:p>
            <a:pPr>
              <a:spcBef>
                <a:spcPts val="1200"/>
              </a:spcBef>
              <a:spcAft>
                <a:spcPts val="600"/>
              </a:spcAft>
              <a:tabLst>
                <a:tab pos="6178550" algn="l"/>
              </a:tabLst>
            </a:pPr>
            <a:r>
              <a:rPr lang="en-US" altLang="en-US" b="1" dirty="0"/>
              <a:t>Diversity of Data Types for Data Mining</a:t>
            </a:r>
          </a:p>
          <a:p>
            <a:pPr>
              <a:spcBef>
                <a:spcPts val="1200"/>
              </a:spcBef>
              <a:spcAft>
                <a:spcPts val="600"/>
              </a:spcAft>
              <a:tabLst>
                <a:tab pos="6178550" algn="l"/>
              </a:tabLst>
            </a:pPr>
            <a:r>
              <a:rPr lang="en-US" b="1" i="0" u="none" strike="noStrike" baseline="0" dirty="0"/>
              <a:t>Mining Various Kinds of Knowledge</a:t>
            </a:r>
          </a:p>
          <a:p>
            <a:pPr>
              <a:spcBef>
                <a:spcPts val="1200"/>
              </a:spcBef>
              <a:spcAft>
                <a:spcPts val="600"/>
              </a:spcAft>
              <a:tabLst>
                <a:tab pos="6178550" algn="l"/>
              </a:tabLst>
            </a:pPr>
            <a:r>
              <a:rPr lang="en-US" b="1" i="0" u="none" strike="noStrike" baseline="0" dirty="0"/>
              <a:t>Data Mining: Confluence of Multiple Disciplines</a:t>
            </a:r>
          </a:p>
          <a:p>
            <a:pPr>
              <a:spcBef>
                <a:spcPts val="1200"/>
              </a:spcBef>
              <a:spcAft>
                <a:spcPts val="600"/>
              </a:spcAft>
              <a:tabLst>
                <a:tab pos="6178550" algn="l"/>
              </a:tabLst>
            </a:pPr>
            <a:r>
              <a:rPr lang="en-US" b="1" i="0" u="none" strike="noStrike" baseline="0" dirty="0"/>
              <a:t>Data Mining and Applications</a:t>
            </a:r>
          </a:p>
          <a:p>
            <a:pPr>
              <a:spcBef>
                <a:spcPts val="1200"/>
              </a:spcBef>
              <a:spcAft>
                <a:spcPts val="600"/>
              </a:spcAft>
              <a:tabLst>
                <a:tab pos="6178550" algn="l"/>
              </a:tabLst>
            </a:pPr>
            <a:r>
              <a:rPr lang="en-US" b="1" i="0" u="none" strike="noStrike" baseline="0" dirty="0"/>
              <a:t>Data Mining and Society</a:t>
            </a:r>
          </a:p>
          <a:p>
            <a:pPr>
              <a:spcBef>
                <a:spcPts val="1200"/>
              </a:spcBef>
              <a:spcAft>
                <a:spcPts val="600"/>
              </a:spcAft>
              <a:tabLst>
                <a:tab pos="6178550" algn="l"/>
              </a:tabLst>
            </a:pPr>
            <a:r>
              <a:rPr lang="en-US" b="1" i="0" u="none" strike="noStrike" baseline="0" dirty="0"/>
              <a:t>Summary</a:t>
            </a:r>
            <a:endParaRPr lang="en-US" altLang="en-US" b="1" dirty="0"/>
          </a:p>
        </p:txBody>
      </p:sp>
    </p:spTree>
    <p:extLst>
      <p:ext uri="{BB962C8B-B14F-4D97-AF65-F5344CB8AC3E}">
        <p14:creationId xmlns:p14="http://schemas.microsoft.com/office/powerpoint/2010/main" val="367040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76518" y="304800"/>
            <a:ext cx="11403106" cy="635000"/>
          </a:xfrm>
          <a:noFill/>
        </p:spPr>
        <p:txBody>
          <a:bodyPr vert="horz" lIns="92075" tIns="46038" rIns="92075" bIns="46038" rtlCol="0" anchor="ctr">
            <a:noAutofit/>
          </a:bodyPr>
          <a:lstStyle/>
          <a:p>
            <a:pPr>
              <a:lnSpc>
                <a:spcPct val="150000"/>
              </a:lnSpc>
              <a:spcAft>
                <a:spcPts val="600"/>
              </a:spcAft>
            </a:pPr>
            <a:r>
              <a:rPr lang="en-US" sz="4400" b="1" i="0" u="none" strike="noStrike" baseline="0" dirty="0"/>
              <a:t>Cluster Analysis</a:t>
            </a:r>
          </a:p>
        </p:txBody>
      </p:sp>
      <p:sp>
        <p:nvSpPr>
          <p:cNvPr id="33796" name="Rectangle 3"/>
          <p:cNvSpPr>
            <a:spLocks noGrp="1" noChangeArrowheads="1"/>
          </p:cNvSpPr>
          <p:nvPr>
            <p:ph type="body" idx="1"/>
          </p:nvPr>
        </p:nvSpPr>
        <p:spPr>
          <a:xfrm>
            <a:off x="582706" y="1295400"/>
            <a:ext cx="6051176" cy="4442012"/>
          </a:xfrm>
          <a:noFill/>
        </p:spPr>
        <p:txBody>
          <a:bodyPr vert="horz" lIns="92075" tIns="46038" rIns="92075" bIns="46038" rtlCol="0">
            <a:noAutofit/>
          </a:bodyPr>
          <a:lstStyle/>
          <a:p>
            <a:pPr eaLnBrk="1" hangingPunct="1">
              <a:spcAft>
                <a:spcPts val="600"/>
              </a:spcAft>
            </a:pPr>
            <a:r>
              <a:rPr lang="en-US" altLang="en-US" sz="2400" dirty="0"/>
              <a:t>Unsupervised learning (i.e., Class label is unknown)</a:t>
            </a:r>
          </a:p>
          <a:p>
            <a:pPr eaLnBrk="1" hangingPunct="1">
              <a:spcAft>
                <a:spcPts val="600"/>
              </a:spcAft>
            </a:pPr>
            <a:r>
              <a:rPr lang="en-US" altLang="en-US" sz="2400" dirty="0"/>
              <a:t>Group data to form new categories (i.e., clusters), e.g., cluster houses to find distribution patterns</a:t>
            </a:r>
          </a:p>
          <a:p>
            <a:pPr eaLnBrk="1" hangingPunct="1">
              <a:spcAft>
                <a:spcPts val="600"/>
              </a:spcAft>
            </a:pPr>
            <a:r>
              <a:rPr lang="en-US" altLang="en-US" sz="2400" dirty="0"/>
              <a:t>Principle: Maximizing intra-class similarity &amp; minimizing interclass similarity</a:t>
            </a:r>
          </a:p>
          <a:p>
            <a:pPr eaLnBrk="1" hangingPunct="1">
              <a:spcAft>
                <a:spcPts val="600"/>
              </a:spcAft>
            </a:pPr>
            <a:r>
              <a:rPr lang="en-US" altLang="en-US" sz="2400" dirty="0"/>
              <a:t>Many methods and applications</a:t>
            </a:r>
          </a:p>
        </p:txBody>
      </p:sp>
      <p:pic>
        <p:nvPicPr>
          <p:cNvPr id="4" name="pasted-image.tiff"/>
          <p:cNvPicPr>
            <a:picLocks noChangeAspect="1"/>
          </p:cNvPicPr>
          <p:nvPr/>
        </p:nvPicPr>
        <p:blipFill>
          <a:blip r:embed="rId3"/>
          <a:srcRect l="5639" t="5639" r="5639" b="5639"/>
          <a:stretch>
            <a:fillRect/>
          </a:stretch>
        </p:blipFill>
        <p:spPr>
          <a:xfrm>
            <a:off x="6388686" y="1230218"/>
            <a:ext cx="5168901" cy="3876676"/>
          </a:xfrm>
          <a:prstGeom prst="rect">
            <a:avLst/>
          </a:prstGeom>
          <a:ln w="12700">
            <a:miter lim="400000"/>
          </a:ln>
        </p:spPr>
      </p:pic>
    </p:spTree>
    <p:extLst>
      <p:ext uri="{BB962C8B-B14F-4D97-AF65-F5344CB8AC3E}">
        <p14:creationId xmlns:p14="http://schemas.microsoft.com/office/powerpoint/2010/main" val="59006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76518" y="304800"/>
            <a:ext cx="11403106" cy="635000"/>
          </a:xfrm>
          <a:noFill/>
        </p:spPr>
        <p:txBody>
          <a:bodyPr vert="horz" lIns="92075" tIns="46038" rIns="92075" bIns="46038" rtlCol="0" anchor="ctr">
            <a:noAutofit/>
          </a:bodyPr>
          <a:lstStyle/>
          <a:p>
            <a:pPr>
              <a:lnSpc>
                <a:spcPct val="150000"/>
              </a:lnSpc>
              <a:spcAft>
                <a:spcPts val="600"/>
              </a:spcAft>
            </a:pPr>
            <a:r>
              <a:rPr lang="en-US" sz="4400" b="1" i="0" u="none" strike="noStrike" baseline="0" dirty="0"/>
              <a:t>Deep Learning</a:t>
            </a:r>
          </a:p>
        </p:txBody>
      </p:sp>
      <p:sp>
        <p:nvSpPr>
          <p:cNvPr id="33796" name="Rectangle 3"/>
          <p:cNvSpPr>
            <a:spLocks noGrp="1" noChangeArrowheads="1"/>
          </p:cNvSpPr>
          <p:nvPr>
            <p:ph type="body" idx="1"/>
          </p:nvPr>
        </p:nvSpPr>
        <p:spPr>
          <a:xfrm>
            <a:off x="565975" y="1213918"/>
            <a:ext cx="11060050" cy="5257800"/>
          </a:xfrm>
          <a:noFill/>
        </p:spPr>
        <p:txBody>
          <a:bodyPr vert="horz" lIns="92075" tIns="46038" rIns="92075" bIns="46038" rtlCol="0">
            <a:noAutofit/>
          </a:bodyPr>
          <a:lstStyle/>
          <a:p>
            <a:pPr eaLnBrk="1" hangingPunct="1">
              <a:spcAft>
                <a:spcPts val="300"/>
              </a:spcAft>
            </a:pPr>
            <a:r>
              <a:rPr lang="en-US" sz="2400" b="0" i="0" u="none" strike="noStrike" baseline="0" dirty="0"/>
              <a:t>Deep learning: A fast-expanding dynamic frontier in machine learning </a:t>
            </a:r>
          </a:p>
          <a:p>
            <a:pPr eaLnBrk="1" hangingPunct="1">
              <a:spcAft>
                <a:spcPts val="300"/>
              </a:spcAft>
            </a:pPr>
            <a:r>
              <a:rPr lang="en-US" sz="2400" b="0" u="none" strike="noStrike" baseline="0" dirty="0"/>
              <a:t>Deep learning has developed various </a:t>
            </a:r>
            <a:r>
              <a:rPr lang="en-US" sz="2400" b="0" i="1" u="none" strike="noStrike" baseline="0" dirty="0"/>
              <a:t>neural network architectures</a:t>
            </a:r>
          </a:p>
          <a:p>
            <a:pPr lvl="1">
              <a:spcAft>
                <a:spcPts val="300"/>
              </a:spcAft>
            </a:pPr>
            <a:r>
              <a:rPr lang="en-US" sz="2400" b="0" i="0" u="none" strike="noStrike" baseline="0" dirty="0"/>
              <a:t>Feed-forward neural networks</a:t>
            </a:r>
          </a:p>
          <a:p>
            <a:pPr lvl="1">
              <a:spcAft>
                <a:spcPts val="300"/>
              </a:spcAft>
            </a:pPr>
            <a:r>
              <a:rPr lang="en-US" sz="2400" b="0" i="0" u="none" strike="noStrike" baseline="0" dirty="0"/>
              <a:t>Convolutional neural networks</a:t>
            </a:r>
          </a:p>
          <a:p>
            <a:pPr lvl="1">
              <a:spcAft>
                <a:spcPts val="300"/>
              </a:spcAft>
            </a:pPr>
            <a:r>
              <a:rPr lang="en-US" sz="2400" b="0" i="0" u="none" strike="noStrike" baseline="0" dirty="0"/>
              <a:t>Recurrent neural networks</a:t>
            </a:r>
          </a:p>
          <a:p>
            <a:pPr lvl="1">
              <a:spcAft>
                <a:spcPts val="300"/>
              </a:spcAft>
            </a:pPr>
            <a:r>
              <a:rPr lang="en-US" sz="2400" b="0" i="0" u="none" strike="noStrike" baseline="0" dirty="0"/>
              <a:t>Graph neural networks</a:t>
            </a:r>
          </a:p>
          <a:p>
            <a:pPr lvl="1">
              <a:spcAft>
                <a:spcPts val="300"/>
              </a:spcAft>
            </a:pPr>
            <a:r>
              <a:rPr lang="en-US" sz="2400" dirty="0"/>
              <a:t>Transformer</a:t>
            </a:r>
          </a:p>
          <a:p>
            <a:pPr algn="l">
              <a:spcAft>
                <a:spcPts val="300"/>
              </a:spcAft>
            </a:pPr>
            <a:r>
              <a:rPr lang="en-US" sz="2400" b="0" i="0" u="none" strike="noStrike" baseline="0" dirty="0"/>
              <a:t>Deep learning has broad applications in computer vision, natural language processing, machine translation, social network analysis, and so on</a:t>
            </a:r>
          </a:p>
          <a:p>
            <a:pPr algn="l">
              <a:spcAft>
                <a:spcPts val="300"/>
              </a:spcAft>
            </a:pPr>
            <a:r>
              <a:rPr lang="en-US" sz="2400" dirty="0"/>
              <a:t>Deep learning </a:t>
            </a:r>
            <a:r>
              <a:rPr lang="en-US" sz="2400" b="0" i="0" u="none" strike="noStrike" baseline="0" dirty="0"/>
              <a:t>has been reshaping a variety of data mining tasks</a:t>
            </a:r>
          </a:p>
          <a:p>
            <a:pPr lvl="1">
              <a:spcAft>
                <a:spcPts val="300"/>
              </a:spcAft>
            </a:pPr>
            <a:r>
              <a:rPr lang="en-US" sz="2400" b="0" i="0" u="none" strike="noStrike" baseline="0" dirty="0"/>
              <a:t>Ex. classification, clustering, outlier detection, and reinforcement learning</a:t>
            </a:r>
            <a:endParaRPr lang="en-US" altLang="en-US" sz="2400" dirty="0"/>
          </a:p>
        </p:txBody>
      </p:sp>
      <p:pic>
        <p:nvPicPr>
          <p:cNvPr id="4098" name="Picture 2" descr="Demystifying deep learning – TechTalks">
            <a:extLst>
              <a:ext uri="{FF2B5EF4-FFF2-40B4-BE49-F238E27FC236}">
                <a16:creationId xmlns:a16="http://schemas.microsoft.com/office/drawing/2014/main" id="{02177DCF-9FD0-4BFC-414F-5FAA1F557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870" y="2163780"/>
            <a:ext cx="3911097" cy="219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20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descr="https://www.mathworks.com/matlabcentral/mlc-downloads/downloads/submissions/34795/versions/7/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9270" y="4269457"/>
            <a:ext cx="3343755" cy="250781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photos1.blogger.com/x/blogger/5682/4111/1600/485624/Multivariate%20Outlier%20Exam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424" y="4018760"/>
            <a:ext cx="4991580" cy="2758514"/>
          </a:xfrm>
          <a:prstGeom prst="rect">
            <a:avLst/>
          </a:prstGeom>
          <a:noFill/>
          <a:extLst>
            <a:ext uri="{909E8E84-426E-40DD-AFC4-6F175D3DCCD1}">
              <a14:hiddenFill xmlns:a14="http://schemas.microsoft.com/office/drawing/2010/main">
                <a:solidFill>
                  <a:srgbClr val="FFFFFF"/>
                </a:solidFill>
              </a14:hiddenFill>
            </a:ext>
          </a:extLst>
        </p:spPr>
      </p:pic>
      <p:sp>
        <p:nvSpPr>
          <p:cNvPr id="34819" name="Rectangle 2"/>
          <p:cNvSpPr>
            <a:spLocks noGrp="1" noChangeArrowheads="1"/>
          </p:cNvSpPr>
          <p:nvPr>
            <p:ph type="title"/>
          </p:nvPr>
        </p:nvSpPr>
        <p:spPr>
          <a:xfrm>
            <a:off x="546847" y="304800"/>
            <a:ext cx="11080377" cy="635000"/>
          </a:xfrm>
          <a:noFill/>
        </p:spPr>
        <p:txBody>
          <a:bodyPr vert="horz" lIns="92075" tIns="46038" rIns="92075" bIns="46038" rtlCol="0" anchor="ctr">
            <a:noAutofit/>
          </a:bodyPr>
          <a:lstStyle/>
          <a:p>
            <a:pPr eaLnBrk="1" hangingPunct="1"/>
            <a:r>
              <a:rPr lang="en-US" altLang="en-US" b="1" dirty="0"/>
              <a:t>Outlier Analysis</a:t>
            </a:r>
          </a:p>
        </p:txBody>
      </p:sp>
      <p:sp>
        <p:nvSpPr>
          <p:cNvPr id="34820" name="Rectangle 3"/>
          <p:cNvSpPr>
            <a:spLocks noGrp="1" noChangeArrowheads="1"/>
          </p:cNvSpPr>
          <p:nvPr>
            <p:ph type="body" idx="1"/>
          </p:nvPr>
        </p:nvSpPr>
        <p:spPr>
          <a:xfrm>
            <a:off x="546847" y="1195295"/>
            <a:ext cx="8308602" cy="3706906"/>
          </a:xfrm>
          <a:noFill/>
        </p:spPr>
        <p:txBody>
          <a:bodyPr vert="horz" lIns="92075" tIns="46038" rIns="92075" bIns="46038" rtlCol="0">
            <a:noAutofit/>
          </a:bodyPr>
          <a:lstStyle/>
          <a:p>
            <a:pPr eaLnBrk="1" hangingPunct="1">
              <a:lnSpc>
                <a:spcPct val="110000"/>
              </a:lnSpc>
            </a:pPr>
            <a:r>
              <a:rPr lang="en-US" altLang="en-US" sz="2400" dirty="0"/>
              <a:t>Outlier analysis</a:t>
            </a:r>
          </a:p>
          <a:p>
            <a:pPr lvl="1" eaLnBrk="1" hangingPunct="1">
              <a:lnSpc>
                <a:spcPct val="110000"/>
              </a:lnSpc>
            </a:pPr>
            <a:r>
              <a:rPr lang="en-US" altLang="en-US" sz="2400" dirty="0"/>
              <a:t>Outlier: A data object that does not comply with the general behavior of the data</a:t>
            </a:r>
          </a:p>
          <a:p>
            <a:pPr lvl="1" eaLnBrk="1" hangingPunct="1">
              <a:lnSpc>
                <a:spcPct val="110000"/>
              </a:lnSpc>
            </a:pPr>
            <a:r>
              <a:rPr lang="en-US" altLang="en-US" sz="2400" dirty="0"/>
              <a:t>Noise or exception?</a:t>
            </a:r>
            <a:r>
              <a:rPr lang="en-US" altLang="en-US" sz="2400" dirty="0">
                <a:cs typeface="Tahoma" panose="020B0604030504040204" pitchFamily="34" charset="0"/>
              </a:rPr>
              <a:t>―One person’s garbage could be another person’s treasure</a:t>
            </a:r>
          </a:p>
          <a:p>
            <a:pPr lvl="1" eaLnBrk="1" hangingPunct="1">
              <a:lnSpc>
                <a:spcPct val="110000"/>
              </a:lnSpc>
            </a:pPr>
            <a:r>
              <a:rPr lang="en-US" altLang="en-US" sz="2400" dirty="0"/>
              <a:t>Methods: by product of clustering or regression analysis, …</a:t>
            </a:r>
          </a:p>
          <a:p>
            <a:pPr lvl="1" eaLnBrk="1" hangingPunct="1">
              <a:lnSpc>
                <a:spcPct val="110000"/>
              </a:lnSpc>
            </a:pPr>
            <a:r>
              <a:rPr lang="en-US" altLang="en-US" sz="2400" dirty="0"/>
              <a:t>Useful in fraud detection, rare events analysis</a:t>
            </a:r>
          </a:p>
        </p:txBody>
      </p:sp>
      <p:pic>
        <p:nvPicPr>
          <p:cNvPr id="8194" name="Picture 2" descr="Image result for outlier analys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4060" y="1195295"/>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59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planopedia.com/wp-content/uploads/2014/10/trend-analys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7552" y="1198537"/>
            <a:ext cx="3594053" cy="2695540"/>
          </a:xfrm>
          <a:prstGeom prst="rect">
            <a:avLst/>
          </a:prstGeom>
          <a:noFill/>
          <a:extLst>
            <a:ext uri="{909E8E84-426E-40DD-AFC4-6F175D3DCCD1}">
              <a14:hiddenFill xmlns:a14="http://schemas.microsoft.com/office/drawing/2010/main">
                <a:solidFill>
                  <a:srgbClr val="FFFFFF"/>
                </a:solidFill>
              </a14:hiddenFill>
            </a:ext>
          </a:extLst>
        </p:spPr>
      </p:pic>
      <p:sp>
        <p:nvSpPr>
          <p:cNvPr id="35843" name="Rectangle 2"/>
          <p:cNvSpPr>
            <a:spLocks noGrp="1" noChangeArrowheads="1"/>
          </p:cNvSpPr>
          <p:nvPr>
            <p:ph type="title"/>
          </p:nvPr>
        </p:nvSpPr>
        <p:spPr>
          <a:xfrm>
            <a:off x="0" y="152400"/>
            <a:ext cx="12191999" cy="914400"/>
          </a:xfrm>
          <a:noFill/>
        </p:spPr>
        <p:txBody>
          <a:bodyPr vert="horz" lIns="92075" tIns="46038" rIns="92075" bIns="46038" rtlCol="0" anchor="ctr">
            <a:noAutofit/>
          </a:bodyPr>
          <a:lstStyle/>
          <a:p>
            <a:r>
              <a:rPr lang="en-US" altLang="en-US" sz="4000" b="1" dirty="0"/>
              <a:t>Other Data Mining Functions: Time and Ordering: Sequential Pattern, Trend and Evolution Analysis</a:t>
            </a:r>
          </a:p>
        </p:txBody>
      </p:sp>
      <p:sp>
        <p:nvSpPr>
          <p:cNvPr id="35844" name="Rectangle 3"/>
          <p:cNvSpPr>
            <a:spLocks noGrp="1" noChangeArrowheads="1"/>
          </p:cNvSpPr>
          <p:nvPr>
            <p:ph type="body" idx="1"/>
          </p:nvPr>
        </p:nvSpPr>
        <p:spPr>
          <a:xfrm>
            <a:off x="564775" y="1362634"/>
            <a:ext cx="8884026" cy="5163671"/>
          </a:xfrm>
          <a:noFill/>
        </p:spPr>
        <p:txBody>
          <a:bodyPr vert="horz" lIns="92075" tIns="46038" rIns="92075" bIns="46038" rtlCol="0">
            <a:noAutofit/>
          </a:bodyPr>
          <a:lstStyle/>
          <a:p>
            <a:pPr eaLnBrk="1" hangingPunct="1">
              <a:lnSpc>
                <a:spcPct val="100000"/>
              </a:lnSpc>
            </a:pPr>
            <a:r>
              <a:rPr lang="en-US" altLang="en-US" sz="2400" dirty="0"/>
              <a:t>Sequence, trend and evolution analysis</a:t>
            </a:r>
          </a:p>
          <a:p>
            <a:pPr lvl="1" eaLnBrk="1" hangingPunct="1">
              <a:lnSpc>
                <a:spcPct val="100000"/>
              </a:lnSpc>
            </a:pPr>
            <a:r>
              <a:rPr lang="en-US" altLang="en-US" sz="2400" dirty="0"/>
              <a:t>Trend, time-series, and deviation analysis</a:t>
            </a:r>
          </a:p>
          <a:p>
            <a:pPr lvl="2"/>
            <a:r>
              <a:rPr lang="en-US" altLang="en-US" sz="2400" dirty="0"/>
              <a:t>e.g., regression and value prediction</a:t>
            </a:r>
          </a:p>
          <a:p>
            <a:pPr lvl="1" eaLnBrk="1" hangingPunct="1">
              <a:lnSpc>
                <a:spcPct val="100000"/>
              </a:lnSpc>
            </a:pPr>
            <a:r>
              <a:rPr lang="en-US" altLang="en-US" sz="2400" dirty="0"/>
              <a:t>Sequential pattern mining</a:t>
            </a:r>
          </a:p>
          <a:p>
            <a:pPr lvl="2" eaLnBrk="1" hangingPunct="1">
              <a:lnSpc>
                <a:spcPct val="100000"/>
              </a:lnSpc>
            </a:pPr>
            <a:r>
              <a:rPr lang="en-US" altLang="en-US" sz="2400" dirty="0"/>
              <a:t>e.g., buy digital camera, then buy </a:t>
            </a:r>
            <a:r>
              <a:rPr lang="en-US" altLang="en-US" sz="2400" dirty="0">
                <a:sym typeface="Wingdings" panose="05000000000000000000" pitchFamily="2" charset="2"/>
              </a:rPr>
              <a:t>large memory cards</a:t>
            </a:r>
            <a:endParaRPr lang="en-US" altLang="en-US" sz="2400" dirty="0"/>
          </a:p>
          <a:p>
            <a:pPr lvl="1" eaLnBrk="1" hangingPunct="1">
              <a:lnSpc>
                <a:spcPct val="100000"/>
              </a:lnSpc>
            </a:pPr>
            <a:r>
              <a:rPr lang="en-US" altLang="en-US" sz="2400" dirty="0"/>
              <a:t>Periodicity analysis</a:t>
            </a:r>
          </a:p>
          <a:p>
            <a:pPr lvl="1" eaLnBrk="1" hangingPunct="1">
              <a:lnSpc>
                <a:spcPct val="100000"/>
              </a:lnSpc>
            </a:pPr>
            <a:r>
              <a:rPr lang="en-US" altLang="en-US" sz="2400" dirty="0"/>
              <a:t>Motifs and biological sequence analysis</a:t>
            </a:r>
          </a:p>
          <a:p>
            <a:pPr lvl="2" eaLnBrk="1" hangingPunct="1">
              <a:lnSpc>
                <a:spcPct val="100000"/>
              </a:lnSpc>
            </a:pPr>
            <a:r>
              <a:rPr lang="en-US" altLang="en-US" sz="2400" dirty="0"/>
              <a:t>Approximate and consecutive motifs</a:t>
            </a:r>
          </a:p>
          <a:p>
            <a:pPr lvl="1" eaLnBrk="1" hangingPunct="1">
              <a:lnSpc>
                <a:spcPct val="100000"/>
              </a:lnSpc>
            </a:pPr>
            <a:r>
              <a:rPr lang="en-US" altLang="en-US" sz="2400" dirty="0"/>
              <a:t>Similarity-based analysis</a:t>
            </a:r>
          </a:p>
          <a:p>
            <a:pPr eaLnBrk="1" hangingPunct="1">
              <a:lnSpc>
                <a:spcPct val="100000"/>
              </a:lnSpc>
            </a:pPr>
            <a:r>
              <a:rPr lang="en-US" altLang="en-US" sz="2400" dirty="0"/>
              <a:t>Mining data streams</a:t>
            </a:r>
          </a:p>
          <a:p>
            <a:pPr lvl="1" eaLnBrk="1" hangingPunct="1">
              <a:lnSpc>
                <a:spcPct val="100000"/>
              </a:lnSpc>
            </a:pPr>
            <a:r>
              <a:rPr lang="en-US" altLang="en-US" sz="2400" dirty="0"/>
              <a:t>Ordered, time-varying, potentially infinite, data streams</a:t>
            </a:r>
          </a:p>
        </p:txBody>
      </p:sp>
      <p:pic>
        <p:nvPicPr>
          <p:cNvPr id="5" name="time series.png"/>
          <p:cNvPicPr>
            <a:picLocks noChangeAspect="1"/>
          </p:cNvPicPr>
          <p:nvPr/>
        </p:nvPicPr>
        <p:blipFill>
          <a:blip r:embed="rId4"/>
          <a:srcRect l="5041"/>
          <a:stretch>
            <a:fillRect/>
          </a:stretch>
        </p:blipFill>
        <p:spPr>
          <a:xfrm>
            <a:off x="8470528" y="3916034"/>
            <a:ext cx="2860860" cy="2774368"/>
          </a:xfrm>
          <a:prstGeom prst="rect">
            <a:avLst/>
          </a:prstGeom>
          <a:ln w="12700">
            <a:miter lim="400000"/>
          </a:ln>
        </p:spPr>
      </p:pic>
    </p:spTree>
    <p:extLst>
      <p:ext uri="{BB962C8B-B14F-4D97-AF65-F5344CB8AC3E}">
        <p14:creationId xmlns:p14="http://schemas.microsoft.com/office/powerpoint/2010/main" val="376181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5" descr="email-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698" y="1253141"/>
            <a:ext cx="4042611" cy="385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noChangeArrowheads="1"/>
          </p:cNvSpPr>
          <p:nvPr>
            <p:ph type="title"/>
          </p:nvPr>
        </p:nvSpPr>
        <p:spPr>
          <a:xfrm>
            <a:off x="591671" y="152400"/>
            <a:ext cx="10936941" cy="914400"/>
          </a:xfrm>
          <a:noFill/>
        </p:spPr>
        <p:txBody>
          <a:bodyPr vert="horz" lIns="92075" tIns="46038" rIns="92075" bIns="46038" rtlCol="0" anchor="ctr">
            <a:normAutofit fontScale="90000"/>
          </a:bodyPr>
          <a:lstStyle/>
          <a:p>
            <a:r>
              <a:rPr lang="en-US" altLang="en-US" b="1" dirty="0"/>
              <a:t>Other Data Mining Functions: Structure and Network Analysis</a:t>
            </a:r>
          </a:p>
        </p:txBody>
      </p:sp>
      <p:sp>
        <p:nvSpPr>
          <p:cNvPr id="36868" name="Rectangle 3"/>
          <p:cNvSpPr>
            <a:spLocks noGrp="1" noChangeArrowheads="1"/>
          </p:cNvSpPr>
          <p:nvPr>
            <p:ph type="body" idx="1"/>
          </p:nvPr>
        </p:nvSpPr>
        <p:spPr>
          <a:xfrm>
            <a:off x="506506" y="1066800"/>
            <a:ext cx="10950388" cy="5692588"/>
          </a:xfrm>
          <a:noFill/>
        </p:spPr>
        <p:txBody>
          <a:bodyPr vert="horz" lIns="92075" tIns="46038" rIns="92075" bIns="46038" rtlCol="0">
            <a:noAutofit/>
          </a:bodyPr>
          <a:lstStyle/>
          <a:p>
            <a:pPr eaLnBrk="1" hangingPunct="1">
              <a:lnSpc>
                <a:spcPct val="100000"/>
              </a:lnSpc>
            </a:pPr>
            <a:r>
              <a:rPr lang="en-US" altLang="en-US" sz="2400" dirty="0"/>
              <a:t>Graph mining</a:t>
            </a:r>
          </a:p>
          <a:p>
            <a:pPr lvl="1" eaLnBrk="1" hangingPunct="1">
              <a:lnSpc>
                <a:spcPct val="100000"/>
              </a:lnSpc>
            </a:pPr>
            <a:r>
              <a:rPr lang="en-US" altLang="en-US" sz="2400" dirty="0"/>
              <a:t>Finding frequent subgraphs (e.g., chemical compounds), trees (XML), substructures (web fragments)</a:t>
            </a:r>
          </a:p>
          <a:p>
            <a:pPr eaLnBrk="1" hangingPunct="1">
              <a:lnSpc>
                <a:spcPct val="100000"/>
              </a:lnSpc>
            </a:pPr>
            <a:r>
              <a:rPr lang="en-US" altLang="en-US" sz="2400" dirty="0"/>
              <a:t>Information network analysis</a:t>
            </a:r>
          </a:p>
          <a:p>
            <a:pPr lvl="1" eaLnBrk="1" hangingPunct="1">
              <a:lnSpc>
                <a:spcPct val="100000"/>
              </a:lnSpc>
            </a:pPr>
            <a:r>
              <a:rPr lang="en-US" altLang="en-US" sz="2400" dirty="0"/>
              <a:t>Social networks: actors (objects, nodes) and relationships (edges)</a:t>
            </a:r>
          </a:p>
          <a:p>
            <a:pPr lvl="2" eaLnBrk="1" hangingPunct="1">
              <a:lnSpc>
                <a:spcPct val="100000"/>
              </a:lnSpc>
            </a:pPr>
            <a:r>
              <a:rPr lang="en-US" altLang="en-US" sz="2400" dirty="0"/>
              <a:t>e.g., author networks in CS, terrorist networks</a:t>
            </a:r>
          </a:p>
          <a:p>
            <a:pPr lvl="1" eaLnBrk="1" hangingPunct="1">
              <a:lnSpc>
                <a:spcPct val="100000"/>
              </a:lnSpc>
            </a:pPr>
            <a:r>
              <a:rPr lang="en-US" altLang="en-US" sz="2400" dirty="0"/>
              <a:t>Multiple heterogeneous networks</a:t>
            </a:r>
          </a:p>
          <a:p>
            <a:pPr lvl="2" eaLnBrk="1" hangingPunct="1">
              <a:lnSpc>
                <a:spcPct val="100000"/>
              </a:lnSpc>
            </a:pPr>
            <a:r>
              <a:rPr lang="en-US" altLang="en-US" sz="2400" dirty="0"/>
              <a:t>A person could be multiple information networks: friends, family, classmates, …</a:t>
            </a:r>
          </a:p>
          <a:p>
            <a:pPr lvl="1" eaLnBrk="1" hangingPunct="1">
              <a:lnSpc>
                <a:spcPct val="100000"/>
              </a:lnSpc>
            </a:pPr>
            <a:r>
              <a:rPr lang="en-US" altLang="en-US" sz="2400" dirty="0"/>
              <a:t>Links carry a lot of semantic information: Link mining</a:t>
            </a:r>
          </a:p>
          <a:p>
            <a:pPr eaLnBrk="1" hangingPunct="1">
              <a:lnSpc>
                <a:spcPct val="100000"/>
              </a:lnSpc>
            </a:pPr>
            <a:r>
              <a:rPr lang="en-US" altLang="en-US" sz="2400" dirty="0"/>
              <a:t>Web mining</a:t>
            </a:r>
          </a:p>
          <a:p>
            <a:pPr lvl="1" eaLnBrk="1" hangingPunct="1">
              <a:lnSpc>
                <a:spcPct val="100000"/>
              </a:lnSpc>
            </a:pPr>
            <a:r>
              <a:rPr lang="en-US" altLang="en-US" sz="2400" dirty="0"/>
              <a:t>Web is a big information network: from PageRank to Google</a:t>
            </a:r>
          </a:p>
          <a:p>
            <a:pPr lvl="1" eaLnBrk="1" hangingPunct="1">
              <a:lnSpc>
                <a:spcPct val="100000"/>
              </a:lnSpc>
            </a:pPr>
            <a:r>
              <a:rPr lang="en-US" altLang="en-US" sz="2400" dirty="0"/>
              <a:t>Analysis of Web information networks</a:t>
            </a:r>
          </a:p>
          <a:p>
            <a:pPr lvl="2" eaLnBrk="1" hangingPunct="1">
              <a:lnSpc>
                <a:spcPct val="100000"/>
              </a:lnSpc>
            </a:pPr>
            <a:r>
              <a:rPr lang="en-US" altLang="en-US" sz="2400" dirty="0"/>
              <a:t>Web community discovery, opinion mining, usage mining, …</a:t>
            </a:r>
          </a:p>
        </p:txBody>
      </p:sp>
    </p:spTree>
    <p:extLst>
      <p:ext uri="{BB962C8B-B14F-4D97-AF65-F5344CB8AC3E}">
        <p14:creationId xmlns:p14="http://schemas.microsoft.com/office/powerpoint/2010/main" val="94012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normAutofit/>
          </a:bodyPr>
          <a:lstStyle/>
          <a:p>
            <a:r>
              <a:rPr lang="en-US" altLang="en-US" b="1" dirty="0"/>
              <a:t>Evaluation of Knowledge</a:t>
            </a:r>
          </a:p>
        </p:txBody>
      </p:sp>
      <p:sp>
        <p:nvSpPr>
          <p:cNvPr id="37892" name="Rectangle 3"/>
          <p:cNvSpPr>
            <a:spLocks noGrp="1" noChangeArrowheads="1"/>
          </p:cNvSpPr>
          <p:nvPr>
            <p:ph type="body" idx="1"/>
          </p:nvPr>
        </p:nvSpPr>
        <p:spPr>
          <a:xfrm>
            <a:off x="623045" y="1143000"/>
            <a:ext cx="10874855" cy="5257800"/>
          </a:xfrm>
        </p:spPr>
        <p:txBody>
          <a:bodyPr/>
          <a:lstStyle/>
          <a:p>
            <a:pPr>
              <a:spcAft>
                <a:spcPts val="600"/>
              </a:spcAft>
            </a:pPr>
            <a:r>
              <a:rPr lang="en-US" altLang="en-US" sz="2400" dirty="0"/>
              <a:t>Are all mined knowledge interesting?</a:t>
            </a:r>
          </a:p>
          <a:p>
            <a:pPr lvl="1">
              <a:spcAft>
                <a:spcPts val="600"/>
              </a:spcAft>
            </a:pPr>
            <a:r>
              <a:rPr lang="en-US" altLang="en-US" sz="2400" dirty="0"/>
              <a:t>One can mine tremendous amount of “patterns”  </a:t>
            </a:r>
          </a:p>
          <a:p>
            <a:pPr lvl="1">
              <a:spcAft>
                <a:spcPts val="600"/>
              </a:spcAft>
            </a:pPr>
            <a:r>
              <a:rPr lang="en-US" altLang="en-US" sz="2400" dirty="0"/>
              <a:t>Some may fit only certain dimension space (time, location, …)</a:t>
            </a:r>
          </a:p>
          <a:p>
            <a:pPr lvl="1">
              <a:spcAft>
                <a:spcPts val="600"/>
              </a:spcAft>
            </a:pPr>
            <a:r>
              <a:rPr lang="en-US" altLang="en-US" sz="2400" dirty="0"/>
              <a:t>Some may not be representative, may be transient, …</a:t>
            </a:r>
          </a:p>
          <a:p>
            <a:pPr>
              <a:spcAft>
                <a:spcPts val="600"/>
              </a:spcAft>
            </a:pPr>
            <a:r>
              <a:rPr lang="en-US" altLang="en-US" sz="2400" dirty="0"/>
              <a:t>Evaluation of mined knowledge </a:t>
            </a:r>
            <a:r>
              <a:rPr lang="en-US" altLang="en-US" sz="2400" dirty="0">
                <a:cs typeface="Arial" panose="020B0604020202020204" pitchFamily="34" charset="0"/>
              </a:rPr>
              <a:t>→ directly mining only interesting knowledge?</a:t>
            </a:r>
          </a:p>
          <a:p>
            <a:pPr lvl="1">
              <a:spcAft>
                <a:spcPts val="600"/>
              </a:spcAft>
            </a:pPr>
            <a:r>
              <a:rPr lang="en-US" altLang="en-US" sz="2400" dirty="0"/>
              <a:t>Descriptive vs. predictive</a:t>
            </a:r>
          </a:p>
          <a:p>
            <a:pPr lvl="1">
              <a:spcAft>
                <a:spcPts val="600"/>
              </a:spcAft>
            </a:pPr>
            <a:r>
              <a:rPr lang="en-US" altLang="en-US" sz="2400" dirty="0"/>
              <a:t>Coverage</a:t>
            </a:r>
          </a:p>
          <a:p>
            <a:pPr lvl="1">
              <a:spcAft>
                <a:spcPts val="600"/>
              </a:spcAft>
            </a:pPr>
            <a:r>
              <a:rPr lang="en-US" altLang="en-US" sz="2400" dirty="0"/>
              <a:t>Typicality vs. novelty</a:t>
            </a:r>
          </a:p>
          <a:p>
            <a:pPr lvl="1">
              <a:spcAft>
                <a:spcPts val="600"/>
              </a:spcAft>
            </a:pPr>
            <a:r>
              <a:rPr lang="en-US" altLang="en-US" sz="2400" dirty="0"/>
              <a:t>Accuracy</a:t>
            </a:r>
          </a:p>
          <a:p>
            <a:pPr lvl="1">
              <a:spcAft>
                <a:spcPts val="600"/>
              </a:spcAft>
            </a:pPr>
            <a:r>
              <a:rPr lang="en-US" altLang="en-US" sz="2400" dirty="0"/>
              <a:t>Timeliness</a:t>
            </a:r>
          </a:p>
          <a:p>
            <a:pPr lvl="1">
              <a:spcAft>
                <a:spcPts val="600"/>
              </a:spcAft>
            </a:pPr>
            <a:r>
              <a:rPr lang="en-US" altLang="en-US" sz="2400" dirty="0"/>
              <a:t>…</a:t>
            </a:r>
          </a:p>
        </p:txBody>
      </p:sp>
      <p:pic>
        <p:nvPicPr>
          <p:cNvPr id="10242" name="Picture 2" descr="http://ieg.worldbankgroup.org/Data/knowledge_bann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853" y="4117397"/>
            <a:ext cx="46291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54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4118" y="266700"/>
            <a:ext cx="11591364" cy="762000"/>
          </a:xfrm>
          <a:noFill/>
        </p:spPr>
        <p:txBody>
          <a:bodyPr vert="horz" lIns="92075" tIns="46038" rIns="92075" bIns="46038" rtlCol="0" anchor="ctr">
            <a:noAutofit/>
          </a:bodyPr>
          <a:lstStyle/>
          <a:p>
            <a:pPr eaLnBrk="1" hangingPunct="1"/>
            <a:r>
              <a:rPr lang="en-US" altLang="en-US" b="1" dirty="0"/>
              <a:t>Data Mining: Confluence of Multiple Disciplines </a:t>
            </a:r>
          </a:p>
        </p:txBody>
      </p:sp>
      <p:pic>
        <p:nvPicPr>
          <p:cNvPr id="3" name="Picture 2">
            <a:extLst>
              <a:ext uri="{FF2B5EF4-FFF2-40B4-BE49-F238E27FC236}">
                <a16:creationId xmlns:a16="http://schemas.microsoft.com/office/drawing/2014/main" id="{EC0D8C16-FDF1-8962-8B06-F99A34BA3E06}"/>
              </a:ext>
            </a:extLst>
          </p:cNvPr>
          <p:cNvPicPr>
            <a:picLocks noChangeAspect="1"/>
          </p:cNvPicPr>
          <p:nvPr/>
        </p:nvPicPr>
        <p:blipFill>
          <a:blip r:embed="rId3"/>
          <a:stretch>
            <a:fillRect/>
          </a:stretch>
        </p:blipFill>
        <p:spPr>
          <a:xfrm>
            <a:off x="984043" y="1417281"/>
            <a:ext cx="10523539" cy="4912648"/>
          </a:xfrm>
          <a:prstGeom prst="rect">
            <a:avLst/>
          </a:prstGeom>
        </p:spPr>
      </p:pic>
    </p:spTree>
    <p:extLst>
      <p:ext uri="{BB962C8B-B14F-4D97-AF65-F5344CB8AC3E}">
        <p14:creationId xmlns:p14="http://schemas.microsoft.com/office/powerpoint/2010/main" val="129144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36495" y="304799"/>
            <a:ext cx="10981764" cy="779930"/>
          </a:xfrm>
          <a:noFill/>
        </p:spPr>
        <p:txBody>
          <a:bodyPr vert="horz" lIns="92075" tIns="46038" rIns="92075" bIns="46038" rtlCol="0" anchor="ctr">
            <a:normAutofit/>
          </a:bodyPr>
          <a:lstStyle/>
          <a:p>
            <a:pPr eaLnBrk="1" hangingPunct="1"/>
            <a:r>
              <a:rPr lang="en-US" altLang="en-US" b="1" dirty="0"/>
              <a:t>Why Confluence of Multiple Disciplines?</a:t>
            </a:r>
            <a:endParaRPr lang="en-US" altLang="en-US" b="1" u="sng" dirty="0"/>
          </a:p>
        </p:txBody>
      </p:sp>
      <p:sp>
        <p:nvSpPr>
          <p:cNvPr id="40964" name="Rectangle 3"/>
          <p:cNvSpPr>
            <a:spLocks noGrp="1" noChangeArrowheads="1"/>
          </p:cNvSpPr>
          <p:nvPr>
            <p:ph type="body" idx="1"/>
          </p:nvPr>
        </p:nvSpPr>
        <p:spPr>
          <a:xfrm>
            <a:off x="636495" y="1295400"/>
            <a:ext cx="10892117" cy="5181600"/>
          </a:xfrm>
          <a:noFill/>
        </p:spPr>
        <p:txBody>
          <a:bodyPr vert="horz" lIns="92075" tIns="46038" rIns="92075" bIns="46038" rtlCol="0">
            <a:noAutofit/>
          </a:bodyPr>
          <a:lstStyle/>
          <a:p>
            <a:pPr eaLnBrk="1" hangingPunct="1">
              <a:lnSpc>
                <a:spcPct val="100000"/>
              </a:lnSpc>
            </a:pPr>
            <a:r>
              <a:rPr lang="en-US" altLang="en-US" sz="2400" dirty="0"/>
              <a:t>Tremendous amount of data</a:t>
            </a:r>
          </a:p>
          <a:p>
            <a:pPr lvl="1" eaLnBrk="1" hangingPunct="1">
              <a:lnSpc>
                <a:spcPct val="100000"/>
              </a:lnSpc>
            </a:pPr>
            <a:r>
              <a:rPr lang="en-US" altLang="en-US" sz="2400" dirty="0"/>
              <a:t>Algorithms must be scalable to handle big data</a:t>
            </a:r>
          </a:p>
          <a:p>
            <a:pPr eaLnBrk="1" hangingPunct="1">
              <a:lnSpc>
                <a:spcPct val="100000"/>
              </a:lnSpc>
            </a:pPr>
            <a:r>
              <a:rPr lang="en-US" altLang="en-US" sz="2400" dirty="0"/>
              <a:t>High-dimensionality of data </a:t>
            </a:r>
          </a:p>
          <a:p>
            <a:pPr lvl="1" eaLnBrk="1" hangingPunct="1">
              <a:lnSpc>
                <a:spcPct val="100000"/>
              </a:lnSpc>
            </a:pPr>
            <a:r>
              <a:rPr lang="en-US" altLang="en-US" sz="2400" dirty="0"/>
              <a:t>Micro-array may have tens of thousands of dimensions</a:t>
            </a:r>
          </a:p>
          <a:p>
            <a:pPr eaLnBrk="1" hangingPunct="1">
              <a:lnSpc>
                <a:spcPct val="100000"/>
              </a:lnSpc>
            </a:pPr>
            <a:r>
              <a:rPr lang="en-US" altLang="en-US" sz="2400" dirty="0"/>
              <a:t>High complexity of data</a:t>
            </a:r>
          </a:p>
          <a:p>
            <a:pPr lvl="1" eaLnBrk="1" hangingPunct="1">
              <a:lnSpc>
                <a:spcPct val="100000"/>
              </a:lnSpc>
            </a:pPr>
            <a:r>
              <a:rPr lang="en-US" altLang="en-US" sz="2400" dirty="0"/>
              <a:t>Data streams and sensor data</a:t>
            </a:r>
          </a:p>
          <a:p>
            <a:pPr lvl="1" eaLnBrk="1" hangingPunct="1">
              <a:lnSpc>
                <a:spcPct val="100000"/>
              </a:lnSpc>
            </a:pPr>
            <a:r>
              <a:rPr lang="en-US" altLang="en-US" sz="2400" dirty="0"/>
              <a:t>Time-series data, temporal data, sequence data </a:t>
            </a:r>
          </a:p>
          <a:p>
            <a:pPr lvl="1" eaLnBrk="1" hangingPunct="1">
              <a:lnSpc>
                <a:spcPct val="100000"/>
              </a:lnSpc>
            </a:pPr>
            <a:r>
              <a:rPr lang="en-US" altLang="en-US" sz="2400" dirty="0"/>
              <a:t>Structure data, graphs, social and information networks</a:t>
            </a:r>
          </a:p>
          <a:p>
            <a:pPr lvl="1" eaLnBrk="1" hangingPunct="1">
              <a:lnSpc>
                <a:spcPct val="100000"/>
              </a:lnSpc>
            </a:pPr>
            <a:r>
              <a:rPr lang="en-US" altLang="en-US" sz="2400" dirty="0"/>
              <a:t>Spatial, spatiotemporal, multimedia, text and Web data</a:t>
            </a:r>
          </a:p>
          <a:p>
            <a:pPr lvl="1" eaLnBrk="1" hangingPunct="1">
              <a:lnSpc>
                <a:spcPct val="100000"/>
              </a:lnSpc>
            </a:pPr>
            <a:r>
              <a:rPr lang="en-US" altLang="en-US" sz="2400" dirty="0"/>
              <a:t>Software programs, scientific simulations</a:t>
            </a:r>
          </a:p>
          <a:p>
            <a:pPr eaLnBrk="1" hangingPunct="1">
              <a:lnSpc>
                <a:spcPct val="100000"/>
              </a:lnSpc>
            </a:pPr>
            <a:r>
              <a:rPr lang="en-US" altLang="en-US" sz="2400" dirty="0"/>
              <a:t>New and sophisticated applications</a:t>
            </a:r>
          </a:p>
        </p:txBody>
      </p:sp>
    </p:spTree>
    <p:extLst>
      <p:ext uri="{BB962C8B-B14F-4D97-AF65-F5344CB8AC3E}">
        <p14:creationId xmlns:p14="http://schemas.microsoft.com/office/powerpoint/2010/main" val="475532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b="1" dirty="0"/>
              <a:t>Data Mining and Applications</a:t>
            </a:r>
          </a:p>
        </p:txBody>
      </p:sp>
      <p:sp>
        <p:nvSpPr>
          <p:cNvPr id="43012" name="Rectangle 3"/>
          <p:cNvSpPr>
            <a:spLocks noGrp="1" noChangeArrowheads="1"/>
          </p:cNvSpPr>
          <p:nvPr>
            <p:ph type="body" idx="1"/>
          </p:nvPr>
        </p:nvSpPr>
        <p:spPr>
          <a:xfrm>
            <a:off x="605118" y="1308847"/>
            <a:ext cx="11115830" cy="5181600"/>
          </a:xfrm>
        </p:spPr>
        <p:txBody>
          <a:bodyPr/>
          <a:lstStyle/>
          <a:p>
            <a:pPr eaLnBrk="1" hangingPunct="1">
              <a:lnSpc>
                <a:spcPct val="120000"/>
              </a:lnSpc>
            </a:pPr>
            <a:r>
              <a:rPr lang="en-US" altLang="en-US" sz="2400" dirty="0"/>
              <a:t>Web page analysis: classification, clustering, ranking</a:t>
            </a:r>
          </a:p>
          <a:p>
            <a:pPr eaLnBrk="1" hangingPunct="1">
              <a:lnSpc>
                <a:spcPct val="120000"/>
              </a:lnSpc>
            </a:pPr>
            <a:r>
              <a:rPr lang="en-US" altLang="en-US" sz="2400" dirty="0"/>
              <a:t>Collaborative analysis &amp; recommender systems</a:t>
            </a:r>
          </a:p>
          <a:p>
            <a:pPr eaLnBrk="1" hangingPunct="1">
              <a:lnSpc>
                <a:spcPct val="120000"/>
              </a:lnSpc>
            </a:pPr>
            <a:r>
              <a:rPr lang="en-US" altLang="en-US" sz="2400" dirty="0"/>
              <a:t>Basket data analysis to targeted marketing</a:t>
            </a:r>
          </a:p>
          <a:p>
            <a:pPr eaLnBrk="1" hangingPunct="1">
              <a:lnSpc>
                <a:spcPct val="120000"/>
              </a:lnSpc>
            </a:pPr>
            <a:r>
              <a:rPr lang="en-US" altLang="en-US" sz="2400" dirty="0"/>
              <a:t>Biological and medical data analysis</a:t>
            </a:r>
          </a:p>
          <a:p>
            <a:pPr eaLnBrk="1" hangingPunct="1">
              <a:lnSpc>
                <a:spcPct val="120000"/>
              </a:lnSpc>
            </a:pPr>
            <a:r>
              <a:rPr lang="en-US" altLang="en-US" sz="2400" dirty="0"/>
              <a:t>Data mining and software engineering  </a:t>
            </a:r>
          </a:p>
          <a:p>
            <a:pPr eaLnBrk="1" hangingPunct="1">
              <a:lnSpc>
                <a:spcPct val="120000"/>
              </a:lnSpc>
            </a:pPr>
            <a:r>
              <a:rPr lang="en-US" altLang="en-US" sz="2400" dirty="0"/>
              <a:t>Data mining and text analysis</a:t>
            </a:r>
          </a:p>
          <a:p>
            <a:pPr eaLnBrk="1" hangingPunct="1">
              <a:lnSpc>
                <a:spcPct val="120000"/>
              </a:lnSpc>
            </a:pPr>
            <a:r>
              <a:rPr lang="en-US" altLang="en-US" sz="2400" dirty="0"/>
              <a:t>Data mining and social and information network analysis</a:t>
            </a:r>
          </a:p>
          <a:p>
            <a:pPr>
              <a:lnSpc>
                <a:spcPct val="120000"/>
              </a:lnSpc>
            </a:pPr>
            <a:r>
              <a:rPr lang="en-US" altLang="en-US" sz="2400" dirty="0"/>
              <a:t>Built-in (invisible data mining) functions in Google, Microsoft, LinkedIn, Meta, … </a:t>
            </a:r>
          </a:p>
          <a:p>
            <a:pPr>
              <a:lnSpc>
                <a:spcPct val="120000"/>
              </a:lnSpc>
            </a:pPr>
            <a:r>
              <a:rPr lang="en-US" altLang="en-US" sz="2400" dirty="0"/>
              <a:t>Major dedicated data mining systems/tools </a:t>
            </a:r>
          </a:p>
          <a:p>
            <a:pPr lvl="1">
              <a:lnSpc>
                <a:spcPct val="120000"/>
              </a:lnSpc>
            </a:pPr>
            <a:r>
              <a:rPr lang="en-US" altLang="en-US" sz="2400" dirty="0"/>
              <a:t>SAS, MS SQL-Server Analysis Manager, Oracle Data Mining Tools)</a:t>
            </a:r>
          </a:p>
        </p:txBody>
      </p:sp>
      <p:pic>
        <p:nvPicPr>
          <p:cNvPr id="4098" name="Picture 2" descr="http://www.aia.es/wp-content/uploads/2012/09/recommendation_system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8429" y="1308847"/>
            <a:ext cx="33147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20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b="1" dirty="0"/>
              <a:t>Data Mining and Society</a:t>
            </a:r>
          </a:p>
        </p:txBody>
      </p:sp>
      <p:sp>
        <p:nvSpPr>
          <p:cNvPr id="43012" name="Rectangle 3"/>
          <p:cNvSpPr>
            <a:spLocks noGrp="1" noChangeArrowheads="1"/>
          </p:cNvSpPr>
          <p:nvPr>
            <p:ph type="body" idx="1"/>
          </p:nvPr>
        </p:nvSpPr>
        <p:spPr>
          <a:xfrm>
            <a:off x="605118" y="1200205"/>
            <a:ext cx="10983318" cy="5345450"/>
          </a:xfrm>
        </p:spPr>
        <p:txBody>
          <a:bodyPr/>
          <a:lstStyle/>
          <a:p>
            <a:pPr eaLnBrk="1" hangingPunct="1">
              <a:lnSpc>
                <a:spcPct val="120000"/>
              </a:lnSpc>
            </a:pPr>
            <a:r>
              <a:rPr lang="en-US" sz="2400" b="0" i="0" u="none" strike="noStrike" baseline="0" dirty="0"/>
              <a:t>Data mining technology may benefit society</a:t>
            </a:r>
          </a:p>
          <a:p>
            <a:pPr lvl="1">
              <a:lnSpc>
                <a:spcPct val="120000"/>
              </a:lnSpc>
            </a:pPr>
            <a:r>
              <a:rPr lang="en-US" sz="2400" b="0" i="0" u="none" strike="noStrike" baseline="0" dirty="0"/>
              <a:t>Ex.: Help scientific discovery, business management, economy recovery, and security protection (</a:t>
            </a:r>
            <a:r>
              <a:rPr lang="en-US" sz="2400" b="0" i="1" u="none" strike="noStrike" baseline="0" dirty="0"/>
              <a:t>e.g.</a:t>
            </a:r>
            <a:r>
              <a:rPr lang="en-US" sz="2400" b="0" i="0" u="none" strike="noStrike" baseline="0" dirty="0"/>
              <a:t>, the real-time discovery of intruders and cyberattacks)</a:t>
            </a:r>
          </a:p>
          <a:p>
            <a:pPr eaLnBrk="1" hangingPunct="1">
              <a:lnSpc>
                <a:spcPct val="120000"/>
              </a:lnSpc>
            </a:pPr>
            <a:r>
              <a:rPr lang="en-US" sz="2400" b="0" i="0" u="none" strike="noStrike" baseline="0" dirty="0"/>
              <a:t>Need to guard against the misuse of data mining </a:t>
            </a:r>
          </a:p>
          <a:p>
            <a:pPr lvl="1"/>
            <a:r>
              <a:rPr lang="en-US" sz="2400" b="0" i="0" u="none" strike="noStrike" baseline="0" dirty="0"/>
              <a:t>Data mining also poses the risk of unintentionally disclosing some confidential business or government information and disclosing an individual’s personal information</a:t>
            </a:r>
          </a:p>
          <a:p>
            <a:pPr algn="l"/>
            <a:r>
              <a:rPr lang="en-US" sz="2400" b="0" i="0" u="none" strike="noStrike" baseline="0" dirty="0"/>
              <a:t>Studies on data security in data mining and privacy-preserving data publishing and data mining are important, ongoing research theme </a:t>
            </a:r>
          </a:p>
          <a:p>
            <a:pPr lvl="1"/>
            <a:r>
              <a:rPr lang="en-US" sz="2400" b="0" i="0" u="none" strike="noStrike" baseline="0" dirty="0"/>
              <a:t>The philosophy is to observe data sensitivity and preserve data security and people’s privacy while performing successful data mining</a:t>
            </a:r>
          </a:p>
          <a:p>
            <a:pPr algn="l"/>
            <a:r>
              <a:rPr lang="en-US" sz="2400" b="0" i="0" u="none" strike="noStrike" baseline="0" dirty="0"/>
              <a:t>These and other related issues will be discussed throughout the book</a:t>
            </a:r>
            <a:endParaRPr lang="en-US" sz="3200" b="0" i="0" u="none" strike="noStrike" baseline="0" dirty="0"/>
          </a:p>
        </p:txBody>
      </p:sp>
    </p:spTree>
    <p:extLst>
      <p:ext uri="{BB962C8B-B14F-4D97-AF65-F5344CB8AC3E}">
        <p14:creationId xmlns:p14="http://schemas.microsoft.com/office/powerpoint/2010/main" val="75898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0" y="300039"/>
            <a:ext cx="12192000" cy="619125"/>
          </a:xfrm>
          <a:noFill/>
        </p:spPr>
        <p:txBody>
          <a:bodyPr vert="horz" lIns="92075" tIns="46038" rIns="92075" bIns="46038" rtlCol="0" anchor="ctr">
            <a:noAutofit/>
          </a:bodyPr>
          <a:lstStyle/>
          <a:p>
            <a:pPr>
              <a:spcBef>
                <a:spcPts val="1200"/>
              </a:spcBef>
              <a:spcAft>
                <a:spcPts val="600"/>
              </a:spcAft>
              <a:tabLst>
                <a:tab pos="6178550" algn="l"/>
              </a:tabLst>
            </a:pPr>
            <a:r>
              <a:rPr lang="en-US" altLang="en-US" sz="4000" b="1" dirty="0"/>
              <a:t>What Is Data Mining?</a:t>
            </a:r>
          </a:p>
        </p:txBody>
      </p:sp>
      <p:sp>
        <p:nvSpPr>
          <p:cNvPr id="19460" name="Rectangle 3"/>
          <p:cNvSpPr>
            <a:spLocks noGrp="1" noChangeArrowheads="1"/>
          </p:cNvSpPr>
          <p:nvPr>
            <p:ph type="body" idx="1"/>
          </p:nvPr>
        </p:nvSpPr>
        <p:spPr>
          <a:xfrm>
            <a:off x="609599" y="1241969"/>
            <a:ext cx="11132746" cy="5212976"/>
          </a:xfrm>
          <a:noFill/>
        </p:spPr>
        <p:txBody>
          <a:bodyPr vert="horz" lIns="92075" tIns="46038" rIns="92075" bIns="46038" rtlCol="0">
            <a:noAutofit/>
          </a:bodyPr>
          <a:lstStyle/>
          <a:p>
            <a:pPr eaLnBrk="1" hangingPunct="1">
              <a:spcAft>
                <a:spcPts val="600"/>
              </a:spcAft>
            </a:pPr>
            <a:r>
              <a:rPr lang="en-US" sz="2400" b="0" i="0" u="none" strike="noStrike" baseline="0" dirty="0"/>
              <a:t>We live in a world where vast amounts of data are generated constantly and rapidly</a:t>
            </a:r>
          </a:p>
          <a:p>
            <a:pPr algn="l"/>
            <a:r>
              <a:rPr lang="en-US" sz="2400" b="1" u="none" strike="noStrike" baseline="0" dirty="0"/>
              <a:t>Data mining </a:t>
            </a:r>
            <a:r>
              <a:rPr lang="en-US" sz="2400" b="0" u="none" strike="noStrike" baseline="0" dirty="0"/>
              <a:t>is the process of discovering interesting patterns, models and other kinds of knowledge in large data sets</a:t>
            </a:r>
          </a:p>
          <a:p>
            <a:pPr lvl="1">
              <a:spcAft>
                <a:spcPts val="600"/>
              </a:spcAft>
            </a:pPr>
            <a:r>
              <a:rPr lang="en-US" altLang="en-US" sz="2400" dirty="0"/>
              <a:t>“Data mining”: a misnomer? It should be </a:t>
            </a:r>
            <a:r>
              <a:rPr lang="en-US" sz="2400" b="0" i="0" u="none" strike="noStrike" baseline="0" dirty="0"/>
              <a:t>“knowledge mining from data”</a:t>
            </a:r>
          </a:p>
          <a:p>
            <a:pPr lvl="1"/>
            <a:r>
              <a:rPr lang="en-US" altLang="en-US" sz="2400" dirty="0"/>
              <a:t>Other terms: </a:t>
            </a:r>
            <a:r>
              <a:rPr lang="en-US" sz="2400" b="0" i="1" u="none" strike="noStrike" baseline="0" dirty="0"/>
              <a:t>Knowledge</a:t>
            </a:r>
            <a:r>
              <a:rPr lang="en-US" sz="2400" i="1" dirty="0"/>
              <a:t> </a:t>
            </a:r>
            <a:r>
              <a:rPr lang="en-US" sz="2400" b="0" i="1" u="none" strike="noStrike" baseline="0" dirty="0"/>
              <a:t>mining from data</a:t>
            </a:r>
            <a:r>
              <a:rPr lang="en-US" sz="2400" b="0" i="0" u="none" strike="noStrike" baseline="0" dirty="0"/>
              <a:t>, </a:t>
            </a:r>
            <a:r>
              <a:rPr lang="en-US" sz="2400" b="0" i="1" u="none" strike="noStrike" baseline="0" dirty="0"/>
              <a:t>KDD </a:t>
            </a:r>
            <a:r>
              <a:rPr lang="en-US" sz="2400" b="0" u="none" strike="noStrike" baseline="0" dirty="0"/>
              <a:t>(</a:t>
            </a:r>
            <a:r>
              <a:rPr lang="en-US" sz="2400" b="0" i="1" u="none" strike="noStrike" baseline="0" dirty="0"/>
              <a:t>Knowledge Discovery from Data</a:t>
            </a:r>
            <a:r>
              <a:rPr lang="en-US" sz="2400" b="0" u="none" strike="noStrike" baseline="0" dirty="0"/>
              <a:t>)</a:t>
            </a:r>
            <a:r>
              <a:rPr lang="en-US" sz="2400" b="0" i="0" u="none" strike="noStrike" baseline="0" dirty="0"/>
              <a:t>, </a:t>
            </a:r>
            <a:r>
              <a:rPr lang="en-US" sz="2400" b="0" i="1" u="none" strike="noStrike" baseline="0" dirty="0"/>
              <a:t>pattern discovery</a:t>
            </a:r>
            <a:r>
              <a:rPr lang="en-US" sz="2400" b="0" i="0" u="none" strike="noStrike" baseline="0" dirty="0"/>
              <a:t>, </a:t>
            </a:r>
            <a:r>
              <a:rPr lang="en-US" sz="2400" b="0" i="1" u="none" strike="noStrike" baseline="0" dirty="0"/>
              <a:t>knowledge extraction</a:t>
            </a:r>
            <a:r>
              <a:rPr lang="en-US" sz="2400" b="0" i="0" u="none" strike="noStrike" baseline="0" dirty="0"/>
              <a:t>, </a:t>
            </a:r>
            <a:r>
              <a:rPr lang="en-US" sz="2400" b="0" i="1" u="none" strike="noStrike" baseline="0" dirty="0"/>
              <a:t>data analytics</a:t>
            </a:r>
            <a:r>
              <a:rPr lang="en-US" sz="2400" b="0" i="0" u="none" strike="noStrike" baseline="0" dirty="0"/>
              <a:t>, </a:t>
            </a:r>
            <a:r>
              <a:rPr lang="en-US" sz="2400" b="0" i="1" u="none" strike="noStrike" baseline="0" dirty="0"/>
              <a:t>information harvesting</a:t>
            </a:r>
            <a:r>
              <a:rPr lang="en-US" sz="2400" b="0" i="0" u="none" strike="noStrike" baseline="0" dirty="0"/>
              <a:t> </a:t>
            </a:r>
            <a:endParaRPr lang="en-US" altLang="en-US" sz="2400" dirty="0"/>
          </a:p>
          <a:p>
            <a:pPr>
              <a:spcAft>
                <a:spcPts val="600"/>
              </a:spcAft>
            </a:pPr>
            <a:r>
              <a:rPr lang="en-US" sz="2400" b="0" i="0" u="none" strike="noStrike" baseline="0" dirty="0"/>
              <a:t>Data mining is a young, dynamic, and promising field</a:t>
            </a:r>
            <a:endParaRPr lang="en-GB" altLang="en-US" sz="2400" dirty="0"/>
          </a:p>
          <a:p>
            <a:pPr algn="l"/>
            <a:r>
              <a:rPr lang="en-US" altLang="en-US" sz="2400" dirty="0"/>
              <a:t>Example: </a:t>
            </a:r>
            <a:r>
              <a:rPr lang="en-US" sz="2400" i="0" u="none" strike="noStrike" baseline="0" dirty="0">
                <a:solidFill>
                  <a:srgbClr val="000000"/>
                </a:solidFill>
              </a:rPr>
              <a:t>Data mining turns a large collection of data into knowledge</a:t>
            </a:r>
          </a:p>
          <a:p>
            <a:pPr lvl="1"/>
            <a:r>
              <a:rPr lang="en-US" sz="2400" b="0" i="0" u="none" strike="noStrike" baseline="0" dirty="0">
                <a:solidFill>
                  <a:srgbClr val="000000"/>
                </a:solidFill>
              </a:rPr>
              <a:t>Google’s </a:t>
            </a:r>
            <a:r>
              <a:rPr lang="en-US" sz="2400" b="0" i="1" u="none" strike="noStrike" baseline="0" dirty="0">
                <a:solidFill>
                  <a:srgbClr val="000000"/>
                </a:solidFill>
              </a:rPr>
              <a:t>Flu Trends </a:t>
            </a:r>
            <a:r>
              <a:rPr lang="en-US" sz="2400" b="0" i="0" u="none" strike="noStrike" baseline="0" dirty="0">
                <a:solidFill>
                  <a:srgbClr val="000000"/>
                </a:solidFill>
              </a:rPr>
              <a:t>found a close relationship between the number of people who search for flu-related info. and the number of people who have flu symptoms</a:t>
            </a:r>
          </a:p>
          <a:p>
            <a:pPr lvl="2"/>
            <a:r>
              <a:rPr lang="en-US" sz="2400" b="0" u="none" strike="noStrike" baseline="0" dirty="0">
                <a:solidFill>
                  <a:srgbClr val="000000"/>
                </a:solidFill>
              </a:rPr>
              <a:t>It</a:t>
            </a:r>
            <a:r>
              <a:rPr lang="en-US" sz="2400" b="0" i="1" u="none" strike="noStrike" baseline="0" dirty="0">
                <a:solidFill>
                  <a:srgbClr val="000000"/>
                </a:solidFill>
              </a:rPr>
              <a:t> </a:t>
            </a:r>
            <a:r>
              <a:rPr lang="en-US" sz="2400" b="0" i="0" u="none" strike="noStrike" baseline="0" dirty="0">
                <a:solidFill>
                  <a:srgbClr val="000000"/>
                </a:solidFill>
              </a:rPr>
              <a:t>can estimate flu activity up to two weeks faster than traditional systems </a:t>
            </a:r>
            <a:endParaRPr lang="en-US" altLang="en-US" sz="2400" dirty="0"/>
          </a:p>
        </p:txBody>
      </p:sp>
    </p:spTree>
    <p:extLst>
      <p:ext uri="{BB962C8B-B14F-4D97-AF65-F5344CB8AC3E}">
        <p14:creationId xmlns:p14="http://schemas.microsoft.com/office/powerpoint/2010/main" val="2181736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2590800" y="404814"/>
            <a:ext cx="7010400" cy="528637"/>
          </a:xfrm>
          <a:noFill/>
        </p:spPr>
        <p:txBody>
          <a:bodyPr vert="horz" lIns="92075" tIns="46038" rIns="92075" bIns="46038" rtlCol="0" anchor="ctr">
            <a:noAutofit/>
          </a:bodyPr>
          <a:lstStyle/>
          <a:p>
            <a:pPr eaLnBrk="1" hangingPunct="1"/>
            <a:r>
              <a:rPr lang="en-US" altLang="en-US" b="1" dirty="0"/>
              <a:t>Summary</a:t>
            </a:r>
          </a:p>
        </p:txBody>
      </p:sp>
      <p:sp>
        <p:nvSpPr>
          <p:cNvPr id="44036" name="Rectangle 3"/>
          <p:cNvSpPr>
            <a:spLocks noGrp="1" noChangeArrowheads="1"/>
          </p:cNvSpPr>
          <p:nvPr>
            <p:ph type="body" idx="1"/>
          </p:nvPr>
        </p:nvSpPr>
        <p:spPr>
          <a:xfrm>
            <a:off x="569259" y="1196788"/>
            <a:ext cx="10995212" cy="5455024"/>
          </a:xfrm>
          <a:noFill/>
        </p:spPr>
        <p:txBody>
          <a:bodyPr vert="horz" lIns="92075" tIns="46038" rIns="92075" bIns="46038" rtlCol="0">
            <a:noAutofit/>
          </a:bodyPr>
          <a:lstStyle/>
          <a:p>
            <a:pPr eaLnBrk="1" hangingPunct="1">
              <a:lnSpc>
                <a:spcPct val="120000"/>
              </a:lnSpc>
            </a:pPr>
            <a:r>
              <a:rPr lang="en-US" altLang="en-US" sz="2400" dirty="0"/>
              <a:t>Data mining: Discovering interesting patterns and knowledge from massive amounts of data</a:t>
            </a:r>
          </a:p>
          <a:p>
            <a:pPr eaLnBrk="1" hangingPunct="1">
              <a:lnSpc>
                <a:spcPct val="120000"/>
              </a:lnSpc>
            </a:pPr>
            <a:r>
              <a:rPr lang="en-US" altLang="en-US" sz="2400" dirty="0"/>
              <a:t>A KDD process includes data cleaning, data integration, data selection, transformation, data mining, pattern evaluation, and knowledge presentation</a:t>
            </a:r>
          </a:p>
          <a:p>
            <a:pPr eaLnBrk="1" hangingPunct="1">
              <a:lnSpc>
                <a:spcPct val="120000"/>
              </a:lnSpc>
            </a:pPr>
            <a:r>
              <a:rPr lang="en-US" altLang="en-US" sz="2400" dirty="0"/>
              <a:t>Different data mining method on a wide variety of data</a:t>
            </a:r>
          </a:p>
          <a:p>
            <a:pPr eaLnBrk="1" hangingPunct="1">
              <a:lnSpc>
                <a:spcPct val="120000"/>
              </a:lnSpc>
            </a:pPr>
            <a:r>
              <a:rPr lang="en-US" altLang="en-US" sz="2400" dirty="0"/>
              <a:t>Data mining functionalities: summarization, pattern discovery, classification, clustering, deep learning, outlier analysis, trend and outlier analysis, …</a:t>
            </a:r>
          </a:p>
          <a:p>
            <a:pPr eaLnBrk="1" hangingPunct="1">
              <a:lnSpc>
                <a:spcPct val="120000"/>
              </a:lnSpc>
            </a:pPr>
            <a:r>
              <a:rPr lang="en-US" altLang="en-US" sz="2400" dirty="0"/>
              <a:t>Data mining is a confluence of multiple disciplines </a:t>
            </a:r>
          </a:p>
          <a:p>
            <a:pPr eaLnBrk="1" hangingPunct="1">
              <a:lnSpc>
                <a:spcPct val="120000"/>
              </a:lnSpc>
            </a:pPr>
            <a:r>
              <a:rPr lang="en-US" altLang="en-US" sz="2400" dirty="0"/>
              <a:t>Data mining has broad applications</a:t>
            </a:r>
          </a:p>
          <a:p>
            <a:pPr eaLnBrk="1" hangingPunct="1">
              <a:lnSpc>
                <a:spcPct val="120000"/>
              </a:lnSpc>
            </a:pPr>
            <a:r>
              <a:rPr lang="en-US" altLang="en-US" sz="2400" dirty="0"/>
              <a:t>Promote secure data mining to benefit society</a:t>
            </a:r>
          </a:p>
        </p:txBody>
      </p:sp>
    </p:spTree>
    <p:extLst>
      <p:ext uri="{BB962C8B-B14F-4D97-AF65-F5344CB8AC3E}">
        <p14:creationId xmlns:p14="http://schemas.microsoft.com/office/powerpoint/2010/main" val="181743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AC9553-2A0F-AA2E-9E9A-CA15509D6E1C}"/>
              </a:ext>
            </a:extLst>
          </p:cNvPr>
          <p:cNvPicPr>
            <a:picLocks noChangeAspect="1"/>
          </p:cNvPicPr>
          <p:nvPr/>
        </p:nvPicPr>
        <p:blipFill>
          <a:blip r:embed="rId3"/>
          <a:stretch>
            <a:fillRect/>
          </a:stretch>
        </p:blipFill>
        <p:spPr>
          <a:xfrm>
            <a:off x="280660" y="1206690"/>
            <a:ext cx="8981039" cy="5330051"/>
          </a:xfrm>
          <a:prstGeom prst="rect">
            <a:avLst/>
          </a:prstGeom>
        </p:spPr>
      </p:pic>
      <p:sp>
        <p:nvSpPr>
          <p:cNvPr id="21507" name="Rectangle 2"/>
          <p:cNvSpPr>
            <a:spLocks noGrp="1" noChangeArrowheads="1"/>
          </p:cNvSpPr>
          <p:nvPr>
            <p:ph type="title"/>
          </p:nvPr>
        </p:nvSpPr>
        <p:spPr>
          <a:xfrm>
            <a:off x="0" y="221676"/>
            <a:ext cx="12191999" cy="738909"/>
          </a:xfrm>
        </p:spPr>
        <p:txBody>
          <a:bodyPr>
            <a:noAutofit/>
          </a:bodyPr>
          <a:lstStyle/>
          <a:p>
            <a:pPr eaLnBrk="1" hangingPunct="1"/>
            <a:r>
              <a:rPr lang="en-US" altLang="en-US" sz="3600" b="1" dirty="0"/>
              <a:t>Data Mining: An Essential Step in Knowledge Discovery</a:t>
            </a:r>
            <a:endParaRPr lang="en-US" altLang="en-US" sz="3600" dirty="0"/>
          </a:p>
        </p:txBody>
      </p:sp>
      <p:sp>
        <p:nvSpPr>
          <p:cNvPr id="21508" name="Rectangle 3"/>
          <p:cNvSpPr>
            <a:spLocks noGrp="1" noChangeArrowheads="1"/>
          </p:cNvSpPr>
          <p:nvPr>
            <p:ph type="body" idx="1"/>
          </p:nvPr>
        </p:nvSpPr>
        <p:spPr>
          <a:xfrm>
            <a:off x="7528458" y="2009747"/>
            <a:ext cx="4476438" cy="4626577"/>
          </a:xfrm>
        </p:spPr>
        <p:txBody>
          <a:bodyPr/>
          <a:lstStyle/>
          <a:p>
            <a:pPr>
              <a:spcAft>
                <a:spcPts val="600"/>
              </a:spcAft>
            </a:pPr>
            <a:r>
              <a:rPr lang="en-US" altLang="en-US" sz="2400" dirty="0"/>
              <a:t>Knowledge Discovery Process</a:t>
            </a:r>
          </a:p>
          <a:p>
            <a:pPr lvl="1" eaLnBrk="1" hangingPunct="1">
              <a:lnSpc>
                <a:spcPct val="100000"/>
              </a:lnSpc>
              <a:spcAft>
                <a:spcPts val="600"/>
              </a:spcAft>
            </a:pPr>
            <a:r>
              <a:rPr lang="en-US" altLang="en-US" sz="2400" dirty="0"/>
              <a:t>Data preparation</a:t>
            </a:r>
          </a:p>
          <a:p>
            <a:pPr lvl="2">
              <a:spcAft>
                <a:spcPts val="600"/>
              </a:spcAft>
            </a:pPr>
            <a:r>
              <a:rPr lang="en-US" altLang="en-US" sz="2400" dirty="0"/>
              <a:t>Data cleaning </a:t>
            </a:r>
          </a:p>
          <a:p>
            <a:pPr lvl="2">
              <a:spcAft>
                <a:spcPts val="600"/>
              </a:spcAft>
            </a:pPr>
            <a:r>
              <a:rPr lang="en-US" altLang="en-US" sz="2400" dirty="0"/>
              <a:t>Data integration  </a:t>
            </a:r>
          </a:p>
          <a:p>
            <a:pPr lvl="2">
              <a:spcAft>
                <a:spcPts val="600"/>
              </a:spcAft>
            </a:pPr>
            <a:r>
              <a:rPr lang="en-US" altLang="en-US" sz="2400" dirty="0"/>
              <a:t>Data transformation </a:t>
            </a:r>
          </a:p>
          <a:p>
            <a:pPr lvl="2">
              <a:spcAft>
                <a:spcPts val="600"/>
              </a:spcAft>
            </a:pPr>
            <a:r>
              <a:rPr lang="en-US" altLang="en-US" sz="2400" dirty="0"/>
              <a:t>Data selection  </a:t>
            </a:r>
          </a:p>
          <a:p>
            <a:pPr lvl="1" eaLnBrk="1" hangingPunct="1">
              <a:lnSpc>
                <a:spcPct val="100000"/>
              </a:lnSpc>
              <a:spcAft>
                <a:spcPts val="600"/>
              </a:spcAft>
            </a:pPr>
            <a:r>
              <a:rPr lang="en-US" altLang="en-US" sz="2400" dirty="0"/>
              <a:t>Data mining  </a:t>
            </a:r>
          </a:p>
          <a:p>
            <a:pPr lvl="1" eaLnBrk="1" hangingPunct="1">
              <a:lnSpc>
                <a:spcPct val="100000"/>
              </a:lnSpc>
              <a:spcAft>
                <a:spcPts val="600"/>
              </a:spcAft>
            </a:pPr>
            <a:r>
              <a:rPr lang="en-US" altLang="en-US" sz="2400" dirty="0"/>
              <a:t>Pattern/model evaluation  </a:t>
            </a:r>
          </a:p>
          <a:p>
            <a:pPr lvl="1" eaLnBrk="1" hangingPunct="1">
              <a:lnSpc>
                <a:spcPct val="100000"/>
              </a:lnSpc>
              <a:spcAft>
                <a:spcPts val="600"/>
              </a:spcAft>
            </a:pPr>
            <a:r>
              <a:rPr lang="en-US" altLang="en-US" sz="2400" dirty="0"/>
              <a:t>Knowledge presentation </a:t>
            </a:r>
          </a:p>
        </p:txBody>
      </p:sp>
    </p:spTree>
    <p:extLst>
      <p:ext uri="{BB962C8B-B14F-4D97-AF65-F5344CB8AC3E}">
        <p14:creationId xmlns:p14="http://schemas.microsoft.com/office/powerpoint/2010/main" val="174712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a:spcBef>
                <a:spcPts val="1200"/>
              </a:spcBef>
              <a:spcAft>
                <a:spcPts val="600"/>
              </a:spcAft>
              <a:tabLst>
                <a:tab pos="6178550" algn="l"/>
              </a:tabLst>
            </a:pPr>
            <a:r>
              <a:rPr lang="en-US" altLang="en-US" sz="4000" b="1" dirty="0"/>
              <a:t>Diversity of Data Types for Data Mining (I)</a:t>
            </a:r>
          </a:p>
        </p:txBody>
      </p:sp>
      <p:sp>
        <p:nvSpPr>
          <p:cNvPr id="24580" name="Rectangle 3"/>
          <p:cNvSpPr>
            <a:spLocks noGrp="1" noChangeArrowheads="1"/>
          </p:cNvSpPr>
          <p:nvPr>
            <p:ph type="body" idx="1"/>
          </p:nvPr>
        </p:nvSpPr>
        <p:spPr>
          <a:xfrm>
            <a:off x="473885" y="1118104"/>
            <a:ext cx="11087390" cy="5703683"/>
          </a:xfrm>
        </p:spPr>
        <p:txBody>
          <a:bodyPr/>
          <a:lstStyle/>
          <a:p>
            <a:pPr>
              <a:spcAft>
                <a:spcPts val="300"/>
              </a:spcAft>
            </a:pPr>
            <a:r>
              <a:rPr lang="en-US" sz="2200" b="1" i="0" u="none" strike="noStrike" baseline="0" dirty="0"/>
              <a:t>Structured vs. unstructured data</a:t>
            </a:r>
          </a:p>
          <a:p>
            <a:pPr lvl="1"/>
            <a:r>
              <a:rPr lang="en-US" sz="2200" i="1" u="none" strike="noStrike" baseline="0" dirty="0"/>
              <a:t>Structured</a:t>
            </a:r>
            <a:r>
              <a:rPr lang="en-US" sz="2200" i="0" u="none" strike="noStrike" baseline="0" dirty="0"/>
              <a:t>: </a:t>
            </a:r>
            <a:r>
              <a:rPr lang="en-US" sz="2200" b="0" i="0" u="none" strike="noStrike" baseline="0" dirty="0"/>
              <a:t>uniform, record- or table-like structures, defined by data dictionaries, with a fixed set of attributes, each with a fixed set of value ranges and semantic meaning</a:t>
            </a:r>
          </a:p>
          <a:p>
            <a:pPr lvl="2"/>
            <a:r>
              <a:rPr lang="en-US" sz="2200" b="0" i="0" u="none" strike="noStrike" baseline="0" dirty="0"/>
              <a:t>Ex. Data stored in </a:t>
            </a:r>
            <a:r>
              <a:rPr lang="en-US" sz="2200" b="0" i="1" u="none" strike="noStrike" baseline="0" dirty="0"/>
              <a:t>relational databases</a:t>
            </a:r>
            <a:r>
              <a:rPr lang="en-US" sz="2200" b="0" i="0" u="none" strike="noStrike" baseline="0" dirty="0"/>
              <a:t>, </a:t>
            </a:r>
            <a:r>
              <a:rPr lang="en-US" sz="2200" b="0" i="1" u="none" strike="noStrike" baseline="0" dirty="0"/>
              <a:t>data cubes</a:t>
            </a:r>
            <a:r>
              <a:rPr lang="en-US" sz="2200" b="0" i="0" u="none" strike="noStrike" baseline="0" dirty="0"/>
              <a:t>, </a:t>
            </a:r>
            <a:r>
              <a:rPr lang="en-US" sz="2200" b="0" i="1" u="none" strike="noStrike" baseline="0" dirty="0"/>
              <a:t>data matrices</a:t>
            </a:r>
            <a:r>
              <a:rPr lang="en-US" sz="2200" b="0" i="0" u="none" strike="noStrike" baseline="0" dirty="0"/>
              <a:t>, and many </a:t>
            </a:r>
            <a:r>
              <a:rPr lang="en-US" sz="2200" b="0" i="1" u="none" strike="noStrike" baseline="0" dirty="0"/>
              <a:t>data warehouses</a:t>
            </a:r>
            <a:r>
              <a:rPr lang="en-US" sz="2200" b="0" i="0" u="none" strike="noStrike" baseline="0" dirty="0"/>
              <a:t> </a:t>
            </a:r>
          </a:p>
          <a:p>
            <a:pPr lvl="1"/>
            <a:r>
              <a:rPr lang="en-US" sz="2200" b="0" i="1" u="none" strike="noStrike" baseline="0" dirty="0"/>
              <a:t>Semi-structured</a:t>
            </a:r>
            <a:r>
              <a:rPr lang="en-US" sz="2200" b="0" i="0" u="none" strike="noStrike" baseline="0" dirty="0"/>
              <a:t>: allow</a:t>
            </a:r>
            <a:r>
              <a:rPr lang="en-US" sz="2200" dirty="0"/>
              <a:t> </a:t>
            </a:r>
            <a:r>
              <a:rPr lang="en-US" sz="2200" b="0" i="0" u="none" strike="noStrike" baseline="0" dirty="0"/>
              <a:t>a data object to contain a set value, a small set of heterogeneous typed values, or nested structures, or to allow the structure of objects or sub-objects to be defined flexibly and dynamically  </a:t>
            </a:r>
          </a:p>
          <a:p>
            <a:pPr lvl="1"/>
            <a:r>
              <a:rPr lang="en-US" sz="2200" b="0" i="0" u="none" strike="noStrike" baseline="0" dirty="0"/>
              <a:t>Data having </a:t>
            </a:r>
            <a:r>
              <a:rPr lang="en-US" sz="2200" b="0" i="1" u="none" strike="noStrike" baseline="0" dirty="0"/>
              <a:t>certain structures </a:t>
            </a:r>
            <a:r>
              <a:rPr lang="en-US" sz="2200" b="0" i="0" u="none" strike="noStrike" baseline="0" dirty="0"/>
              <a:t>with clearly defined semantic meaning, such as </a:t>
            </a:r>
            <a:r>
              <a:rPr lang="en-US" sz="2200" b="0" i="1" u="none" strike="noStrike" baseline="0" dirty="0"/>
              <a:t>transactional data set, sequence data set </a:t>
            </a:r>
            <a:r>
              <a:rPr lang="en-US" sz="2200" b="0" i="0" u="none" strike="noStrike" baseline="0" dirty="0"/>
              <a:t>(e.g., time-series data, gene or protein data, or Weblog data)</a:t>
            </a:r>
          </a:p>
          <a:p>
            <a:pPr lvl="1"/>
            <a:r>
              <a:rPr lang="en-US" sz="2200" b="0" i="1" u="none" strike="noStrike" baseline="0" dirty="0"/>
              <a:t>Graph or network data:  </a:t>
            </a:r>
            <a:r>
              <a:rPr lang="en-US" sz="2200" b="0" i="0" u="none" strike="noStrike" baseline="0" dirty="0"/>
              <a:t>A more sophisticated type of semi-structured data set</a:t>
            </a:r>
            <a:endParaRPr lang="en-US" sz="2200" b="0" i="1" u="none" strike="noStrike" baseline="0" dirty="0"/>
          </a:p>
          <a:p>
            <a:pPr lvl="1"/>
            <a:r>
              <a:rPr lang="en-US" sz="2200" b="0" i="1" u="none" strike="noStrike" baseline="0" dirty="0"/>
              <a:t>Unstructured data</a:t>
            </a:r>
            <a:r>
              <a:rPr lang="en-US" sz="2200" b="0" i="0" u="none" strike="noStrike" baseline="0" dirty="0"/>
              <a:t>: text data and multimedia (</a:t>
            </a:r>
            <a:r>
              <a:rPr lang="en-US" sz="2200" b="0" i="1" u="none" strike="noStrike" baseline="0" dirty="0"/>
              <a:t>e.g.</a:t>
            </a:r>
            <a:r>
              <a:rPr lang="en-US" sz="2200" b="0" i="0" u="none" strike="noStrike" baseline="0" dirty="0"/>
              <a:t>, audio, image, video) data</a:t>
            </a:r>
          </a:p>
          <a:p>
            <a:pPr algn="l"/>
            <a:r>
              <a:rPr lang="en-US" sz="2200" b="0" i="0" u="none" strike="noStrike" baseline="0" dirty="0"/>
              <a:t>The real-world data can often be a mixture of structured, semi-structured data and unstructured data</a:t>
            </a:r>
          </a:p>
        </p:txBody>
      </p:sp>
    </p:spTree>
    <p:extLst>
      <p:ext uri="{BB962C8B-B14F-4D97-AF65-F5344CB8AC3E}">
        <p14:creationId xmlns:p14="http://schemas.microsoft.com/office/powerpoint/2010/main" val="336684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a:spcBef>
                <a:spcPts val="1200"/>
              </a:spcBef>
              <a:spcAft>
                <a:spcPts val="600"/>
              </a:spcAft>
              <a:tabLst>
                <a:tab pos="6178550" algn="l"/>
              </a:tabLst>
            </a:pPr>
            <a:r>
              <a:rPr lang="en-US" altLang="en-US" sz="4000" b="1" dirty="0"/>
              <a:t>Diversity of Data Types for Data Mining (II)</a:t>
            </a:r>
          </a:p>
        </p:txBody>
      </p:sp>
      <p:sp>
        <p:nvSpPr>
          <p:cNvPr id="24580" name="Rectangle 3"/>
          <p:cNvSpPr>
            <a:spLocks noGrp="1" noChangeArrowheads="1"/>
          </p:cNvSpPr>
          <p:nvPr>
            <p:ph type="body" idx="1"/>
          </p:nvPr>
        </p:nvSpPr>
        <p:spPr>
          <a:xfrm>
            <a:off x="350985" y="1140737"/>
            <a:ext cx="11247063" cy="5495587"/>
          </a:xfrm>
        </p:spPr>
        <p:txBody>
          <a:bodyPr/>
          <a:lstStyle/>
          <a:p>
            <a:pPr>
              <a:spcAft>
                <a:spcPts val="300"/>
              </a:spcAft>
            </a:pPr>
            <a:r>
              <a:rPr lang="en-US" sz="2200" b="1" i="0" u="none" strike="noStrike" baseline="0" dirty="0"/>
              <a:t>Data associated with different applications</a:t>
            </a:r>
          </a:p>
          <a:p>
            <a:pPr lvl="1"/>
            <a:r>
              <a:rPr lang="en-US" sz="2200" b="0" i="0" u="none" strike="noStrike" baseline="0" dirty="0"/>
              <a:t>Different applications: different data sets and require different data analysis methods</a:t>
            </a:r>
          </a:p>
          <a:p>
            <a:pPr lvl="2"/>
            <a:r>
              <a:rPr lang="en-US" sz="2200" b="0" i="0" u="none" strike="noStrike" baseline="0" dirty="0"/>
              <a:t>Sequence data:</a:t>
            </a:r>
            <a:r>
              <a:rPr lang="en-US" sz="2200" dirty="0"/>
              <a:t> </a:t>
            </a:r>
            <a:r>
              <a:rPr lang="en-US" sz="2200" b="0" i="1" u="none" strike="noStrike" baseline="0" dirty="0"/>
              <a:t>Biological sequences</a:t>
            </a:r>
            <a:r>
              <a:rPr lang="en-US" sz="2200" b="0" i="0" u="none" strike="noStrike" baseline="0" dirty="0"/>
              <a:t> vs. </a:t>
            </a:r>
            <a:r>
              <a:rPr lang="en-US" sz="2200" b="0" i="1" u="none" strike="noStrike" baseline="0" dirty="0"/>
              <a:t>shopping transaction sequences</a:t>
            </a:r>
          </a:p>
          <a:p>
            <a:pPr lvl="2"/>
            <a:r>
              <a:rPr lang="en-US" sz="2200" b="0" i="1" u="none" strike="noStrike" baseline="0" dirty="0"/>
              <a:t>Time-series: </a:t>
            </a:r>
            <a:r>
              <a:rPr lang="en-US" sz="2200" b="0" i="0" u="none" strike="noStrike" baseline="0" dirty="0"/>
              <a:t>ordered set of numerical values with equal time interval</a:t>
            </a:r>
          </a:p>
          <a:p>
            <a:pPr lvl="2"/>
            <a:r>
              <a:rPr lang="en-US" sz="2200" b="0" i="1" u="none" strike="noStrike" baseline="0" dirty="0"/>
              <a:t>Spatial, temporal and spatiotemporal data</a:t>
            </a:r>
          </a:p>
          <a:p>
            <a:pPr lvl="2"/>
            <a:r>
              <a:rPr lang="en-US" sz="2200" dirty="0"/>
              <a:t>G</a:t>
            </a:r>
            <a:r>
              <a:rPr lang="en-US" sz="2200" b="0" i="0" u="none" strike="noStrike" baseline="0" dirty="0"/>
              <a:t>raph and network data: Social networks, computer communication networks, biological networks, and information networks may carry rather different semantics</a:t>
            </a:r>
          </a:p>
          <a:p>
            <a:pPr lvl="1"/>
            <a:r>
              <a:rPr lang="en-US" sz="2200" b="0" i="0" u="none" strike="noStrike" baseline="0" dirty="0"/>
              <a:t>On the same data set, finding different kinds of patterns: require different mining methods</a:t>
            </a:r>
          </a:p>
          <a:p>
            <a:pPr lvl="2"/>
            <a:r>
              <a:rPr lang="en-US" sz="2200" dirty="0"/>
              <a:t>Ex. </a:t>
            </a:r>
            <a:r>
              <a:rPr lang="en-US" sz="2200" b="0" i="0" u="none" strike="noStrike" baseline="0" dirty="0"/>
              <a:t>software programs:  finding plagiarized modules vs. finding copy-and-paste bugs</a:t>
            </a:r>
          </a:p>
          <a:p>
            <a:pPr>
              <a:spcAft>
                <a:spcPts val="300"/>
              </a:spcAft>
            </a:pPr>
            <a:r>
              <a:rPr lang="en-US" sz="2200" b="1" i="0" u="none" strike="noStrike" baseline="0" dirty="0"/>
              <a:t>Stored vs. streaming data</a:t>
            </a:r>
          </a:p>
          <a:p>
            <a:pPr lvl="1"/>
            <a:r>
              <a:rPr lang="en-US" sz="2200" dirty="0"/>
              <a:t>S</a:t>
            </a:r>
            <a:r>
              <a:rPr lang="en-US" sz="2200" b="0" i="0" u="none" strike="noStrike" baseline="0" dirty="0"/>
              <a:t>tored data: Finite, stored in various kinds of large data repositories</a:t>
            </a:r>
          </a:p>
          <a:p>
            <a:pPr lvl="1"/>
            <a:r>
              <a:rPr lang="en-US" sz="2200" dirty="0"/>
              <a:t>Streaming data (e.g., </a:t>
            </a:r>
            <a:r>
              <a:rPr lang="en-US" sz="2200" b="0" i="0" u="none" strike="noStrike" baseline="0" dirty="0"/>
              <a:t>video surveillance or remote sensing): Dynamic, constantly coming, infinite</a:t>
            </a:r>
            <a:r>
              <a:rPr lang="en-US" sz="2200" b="0" u="none" strike="noStrike" baseline="0" dirty="0"/>
              <a:t>, real-time response</a:t>
            </a:r>
            <a:r>
              <a:rPr lang="en-US" sz="2200" b="0" u="none" strike="noStrike" baseline="0" dirty="0">
                <a:cs typeface="Calibri" panose="020F0502020204030204" pitchFamily="34" charset="0"/>
              </a:rPr>
              <a:t>―posing challenges on effective data mining</a:t>
            </a:r>
            <a:endParaRPr lang="en-US" altLang="en-US" sz="2200" dirty="0"/>
          </a:p>
        </p:txBody>
      </p:sp>
    </p:spTree>
    <p:extLst>
      <p:ext uri="{BB962C8B-B14F-4D97-AF65-F5344CB8AC3E}">
        <p14:creationId xmlns:p14="http://schemas.microsoft.com/office/powerpoint/2010/main" val="3379497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pPr>
              <a:spcBef>
                <a:spcPts val="1200"/>
              </a:spcBef>
              <a:spcAft>
                <a:spcPts val="600"/>
              </a:spcAft>
              <a:tabLst>
                <a:tab pos="6178550" algn="l"/>
              </a:tabLst>
            </a:pPr>
            <a:r>
              <a:rPr lang="en-US" sz="4000" b="1" i="0" u="none" strike="noStrike" baseline="0" dirty="0"/>
              <a:t>Mining Various Kinds of Knowledge</a:t>
            </a:r>
          </a:p>
        </p:txBody>
      </p:sp>
      <p:sp>
        <p:nvSpPr>
          <p:cNvPr id="24580" name="Rectangle 3"/>
          <p:cNvSpPr>
            <a:spLocks noGrp="1" noChangeArrowheads="1"/>
          </p:cNvSpPr>
          <p:nvPr>
            <p:ph type="body" idx="1"/>
          </p:nvPr>
        </p:nvSpPr>
        <p:spPr>
          <a:xfrm>
            <a:off x="588475" y="1140737"/>
            <a:ext cx="11009573" cy="5495587"/>
          </a:xfrm>
        </p:spPr>
        <p:txBody>
          <a:bodyPr/>
          <a:lstStyle/>
          <a:p>
            <a:pPr>
              <a:lnSpc>
                <a:spcPct val="150000"/>
              </a:lnSpc>
              <a:spcAft>
                <a:spcPts val="600"/>
              </a:spcAft>
            </a:pPr>
            <a:r>
              <a:rPr lang="en-US" sz="2400" b="1" i="0" u="none" strike="noStrike" baseline="0" dirty="0"/>
              <a:t>Multidimensional Data Summarization</a:t>
            </a:r>
          </a:p>
          <a:p>
            <a:pPr>
              <a:lnSpc>
                <a:spcPct val="150000"/>
              </a:lnSpc>
              <a:spcAft>
                <a:spcPts val="600"/>
              </a:spcAft>
            </a:pPr>
            <a:r>
              <a:rPr lang="en-US" sz="2400" b="1" i="0" u="none" strike="noStrike" baseline="0" dirty="0"/>
              <a:t>Mining Frequent Patterns, Associations, and Correlations</a:t>
            </a:r>
          </a:p>
          <a:p>
            <a:pPr>
              <a:lnSpc>
                <a:spcPct val="150000"/>
              </a:lnSpc>
              <a:spcAft>
                <a:spcPts val="600"/>
              </a:spcAft>
            </a:pPr>
            <a:r>
              <a:rPr lang="en-US" sz="2400" b="1" i="0" u="none" strike="noStrike" baseline="0" dirty="0"/>
              <a:t>Classification and Regression for Predictive Analysis</a:t>
            </a:r>
          </a:p>
          <a:p>
            <a:pPr>
              <a:lnSpc>
                <a:spcPct val="150000"/>
              </a:lnSpc>
              <a:spcAft>
                <a:spcPts val="600"/>
              </a:spcAft>
            </a:pPr>
            <a:r>
              <a:rPr lang="en-US" sz="2400" b="1" i="0" u="none" strike="noStrike" baseline="0" dirty="0"/>
              <a:t>Cluster Analysis</a:t>
            </a:r>
          </a:p>
          <a:p>
            <a:pPr>
              <a:lnSpc>
                <a:spcPct val="150000"/>
              </a:lnSpc>
              <a:spcAft>
                <a:spcPts val="600"/>
              </a:spcAft>
            </a:pPr>
            <a:r>
              <a:rPr lang="en-US" sz="2400" b="1" i="0" u="none" strike="noStrike" baseline="0" dirty="0"/>
              <a:t>Deep Learning</a:t>
            </a:r>
          </a:p>
          <a:p>
            <a:pPr>
              <a:lnSpc>
                <a:spcPct val="150000"/>
              </a:lnSpc>
              <a:spcAft>
                <a:spcPts val="600"/>
              </a:spcAft>
            </a:pPr>
            <a:r>
              <a:rPr lang="en-US" sz="2400" b="1" i="0" u="none" strike="noStrike" baseline="0" dirty="0"/>
              <a:t>Outlier Analysis</a:t>
            </a:r>
            <a:endParaRPr lang="en-US" sz="2400" b="1" dirty="0"/>
          </a:p>
          <a:p>
            <a:pPr>
              <a:lnSpc>
                <a:spcPct val="150000"/>
              </a:lnSpc>
              <a:spcAft>
                <a:spcPts val="600"/>
              </a:spcAft>
            </a:pPr>
            <a:r>
              <a:rPr lang="en-US" sz="2400" b="1" i="0" u="none" strike="noStrike" baseline="0" dirty="0"/>
              <a:t>Are All Mining Results Interesting?</a:t>
            </a:r>
            <a:endParaRPr lang="en-US" altLang="en-US" sz="2400" dirty="0"/>
          </a:p>
        </p:txBody>
      </p:sp>
    </p:spTree>
    <p:extLst>
      <p:ext uri="{BB962C8B-B14F-4D97-AF65-F5344CB8AC3E}">
        <p14:creationId xmlns:p14="http://schemas.microsoft.com/office/powerpoint/2010/main" val="179347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63388" y="142874"/>
            <a:ext cx="10865223" cy="712692"/>
          </a:xfrm>
          <a:noFill/>
        </p:spPr>
        <p:txBody>
          <a:bodyPr vert="horz" lIns="92075" tIns="46038" rIns="92075" bIns="46038" rtlCol="0" anchor="ctr">
            <a:normAutofit fontScale="90000"/>
          </a:bodyPr>
          <a:lstStyle/>
          <a:p>
            <a:pPr>
              <a:lnSpc>
                <a:spcPct val="150000"/>
              </a:lnSpc>
              <a:spcAft>
                <a:spcPts val="600"/>
              </a:spcAft>
            </a:pPr>
            <a:r>
              <a:rPr lang="en-US" sz="4400" b="1" i="0" u="none" strike="noStrike" baseline="0" dirty="0"/>
              <a:t>Multidimensional Data Summarization</a:t>
            </a:r>
          </a:p>
        </p:txBody>
      </p:sp>
      <p:sp>
        <p:nvSpPr>
          <p:cNvPr id="30724" name="Rectangle 3"/>
          <p:cNvSpPr>
            <a:spLocks noGrp="1" noChangeArrowheads="1"/>
          </p:cNvSpPr>
          <p:nvPr>
            <p:ph type="body" idx="1"/>
          </p:nvPr>
        </p:nvSpPr>
        <p:spPr>
          <a:xfrm>
            <a:off x="672353" y="1295400"/>
            <a:ext cx="7826188" cy="5230906"/>
          </a:xfrm>
          <a:noFill/>
        </p:spPr>
        <p:txBody>
          <a:bodyPr vert="horz" lIns="92075" tIns="46038" rIns="92075" bIns="46038" rtlCol="0">
            <a:noAutofit/>
          </a:bodyPr>
          <a:lstStyle/>
          <a:p>
            <a:pPr eaLnBrk="1" hangingPunct="1">
              <a:spcAft>
                <a:spcPts val="600"/>
              </a:spcAft>
            </a:pPr>
            <a:r>
              <a:rPr lang="en-US" altLang="en-US" sz="2400" dirty="0"/>
              <a:t>Information integration and data warehouse construction</a:t>
            </a:r>
          </a:p>
          <a:p>
            <a:pPr lvl="1" eaLnBrk="1" hangingPunct="1">
              <a:spcAft>
                <a:spcPts val="600"/>
              </a:spcAft>
            </a:pPr>
            <a:r>
              <a:rPr lang="en-US" altLang="en-US" sz="2400" dirty="0"/>
              <a:t>Data cleaning, transformation, integration, and multidimensional data model</a:t>
            </a:r>
          </a:p>
          <a:p>
            <a:pPr eaLnBrk="1" hangingPunct="1">
              <a:spcAft>
                <a:spcPts val="600"/>
              </a:spcAft>
            </a:pPr>
            <a:r>
              <a:rPr lang="en-US" altLang="en-US" sz="2400" dirty="0"/>
              <a:t>Data cube technology</a:t>
            </a:r>
          </a:p>
          <a:p>
            <a:pPr lvl="1" eaLnBrk="1" hangingPunct="1">
              <a:spcAft>
                <a:spcPts val="600"/>
              </a:spcAft>
            </a:pPr>
            <a:r>
              <a:rPr lang="en-US" altLang="en-US" sz="2400" dirty="0"/>
              <a:t>Scalable methods for computing (i.e., materializing) multidimensional aggregates</a:t>
            </a:r>
          </a:p>
          <a:p>
            <a:pPr lvl="1" eaLnBrk="1" hangingPunct="1">
              <a:spcAft>
                <a:spcPts val="600"/>
              </a:spcAft>
            </a:pPr>
            <a:r>
              <a:rPr lang="en-US" altLang="en-US" sz="2400" dirty="0"/>
              <a:t>OLAP (online analytical processing)</a:t>
            </a:r>
          </a:p>
          <a:p>
            <a:pPr eaLnBrk="1" hangingPunct="1">
              <a:spcAft>
                <a:spcPts val="600"/>
              </a:spcAft>
            </a:pPr>
            <a:r>
              <a:rPr lang="en-US" altLang="en-US" sz="2400" dirty="0"/>
              <a:t>Multidimensional concept description: Characterization and discrimination</a:t>
            </a:r>
          </a:p>
          <a:p>
            <a:pPr lvl="1" eaLnBrk="1" hangingPunct="1">
              <a:spcAft>
                <a:spcPts val="600"/>
              </a:spcAft>
            </a:pPr>
            <a:r>
              <a:rPr lang="en-US" altLang="en-US" sz="2400" dirty="0"/>
              <a:t>Generalize, summarize, and contrast data characteristics, e.g., dry vs. wet region</a:t>
            </a:r>
          </a:p>
        </p:txBody>
      </p:sp>
      <p:pic>
        <p:nvPicPr>
          <p:cNvPr id="5126" name="Picture 6" descr="http://www.aussurveys.com.au/wp-content/uploads/2013/09/img-cube-graph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669" y="1843927"/>
            <a:ext cx="523875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93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rrelation plots.png"/>
          <p:cNvPicPr>
            <a:picLocks noChangeAspect="1"/>
          </p:cNvPicPr>
          <p:nvPr/>
        </p:nvPicPr>
        <p:blipFill>
          <a:blip r:embed="rId3"/>
          <a:stretch>
            <a:fillRect/>
          </a:stretch>
        </p:blipFill>
        <p:spPr>
          <a:xfrm>
            <a:off x="2450601" y="2358982"/>
            <a:ext cx="6872694" cy="2341741"/>
          </a:xfrm>
          <a:prstGeom prst="rect">
            <a:avLst/>
          </a:prstGeom>
          <a:ln w="12700">
            <a:miter lim="400000"/>
          </a:ln>
        </p:spPr>
      </p:pic>
      <p:sp>
        <p:nvSpPr>
          <p:cNvPr id="31747" name="Rectangle 2"/>
          <p:cNvSpPr>
            <a:spLocks noGrp="1" noChangeArrowheads="1"/>
          </p:cNvSpPr>
          <p:nvPr>
            <p:ph type="title"/>
          </p:nvPr>
        </p:nvSpPr>
        <p:spPr>
          <a:xfrm>
            <a:off x="0" y="506994"/>
            <a:ext cx="12192000" cy="615635"/>
          </a:xfrm>
          <a:noFill/>
        </p:spPr>
        <p:txBody>
          <a:bodyPr vert="horz" lIns="92075" tIns="46038" rIns="92075" bIns="46038" rtlCol="0" anchor="ctr">
            <a:normAutofit fontScale="90000"/>
          </a:bodyPr>
          <a:lstStyle/>
          <a:p>
            <a:r>
              <a:rPr lang="en-US" altLang="en-US" b="1" dirty="0"/>
              <a:t>Pattern Discovery: </a:t>
            </a:r>
            <a:r>
              <a:rPr lang="en-US" sz="4400" b="1" i="0" u="none" strike="noStrike" baseline="0" dirty="0"/>
              <a:t>Mining Frequent Patterns, Associations, and Correlations</a:t>
            </a:r>
            <a:br>
              <a:rPr lang="en-US" sz="4400" b="1" i="0" u="none" strike="noStrike" baseline="0" dirty="0"/>
            </a:br>
            <a:endParaRPr lang="en-US" altLang="en-US" dirty="0"/>
          </a:p>
        </p:txBody>
      </p:sp>
      <p:sp>
        <p:nvSpPr>
          <p:cNvPr id="31748" name="Rectangle 3"/>
          <p:cNvSpPr>
            <a:spLocks noGrp="1" noChangeArrowheads="1"/>
          </p:cNvSpPr>
          <p:nvPr>
            <p:ph type="body" idx="1"/>
          </p:nvPr>
        </p:nvSpPr>
        <p:spPr>
          <a:xfrm>
            <a:off x="627528" y="1214719"/>
            <a:ext cx="10775577" cy="1636058"/>
          </a:xfrm>
          <a:noFill/>
        </p:spPr>
        <p:txBody>
          <a:bodyPr vert="horz" lIns="92075" tIns="46038" rIns="92075" bIns="46038" rtlCol="0">
            <a:noAutofit/>
          </a:bodyPr>
          <a:lstStyle/>
          <a:p>
            <a:pPr eaLnBrk="1" hangingPunct="1"/>
            <a:r>
              <a:rPr lang="en-US" altLang="en-US" sz="2400" dirty="0"/>
              <a:t>Frequent patterns (or frequent </a:t>
            </a:r>
            <a:r>
              <a:rPr lang="en-US" altLang="en-US" sz="2400" dirty="0" err="1"/>
              <a:t>itemsets</a:t>
            </a:r>
            <a:r>
              <a:rPr lang="en-US" altLang="en-US" sz="2400" dirty="0"/>
              <a:t>)</a:t>
            </a:r>
          </a:p>
          <a:p>
            <a:pPr lvl="1" eaLnBrk="1" hangingPunct="1"/>
            <a:r>
              <a:rPr lang="en-US" altLang="en-US" sz="2400" dirty="0"/>
              <a:t>What items are frequently purchased together in your Walmart?</a:t>
            </a:r>
          </a:p>
          <a:p>
            <a:r>
              <a:rPr lang="en-US" altLang="en-US" sz="2400" dirty="0"/>
              <a:t>Association and Correlation Analysis </a:t>
            </a:r>
          </a:p>
          <a:p>
            <a:pPr>
              <a:spcAft>
                <a:spcPts val="600"/>
              </a:spcAft>
            </a:pPr>
            <a:endParaRPr lang="en-US" altLang="en-US" sz="2400" dirty="0"/>
          </a:p>
        </p:txBody>
      </p:sp>
      <p:sp>
        <p:nvSpPr>
          <p:cNvPr id="5" name="Rectangle 3"/>
          <p:cNvSpPr txBox="1">
            <a:spLocks noChangeArrowheads="1"/>
          </p:cNvSpPr>
          <p:nvPr/>
        </p:nvSpPr>
        <p:spPr>
          <a:xfrm>
            <a:off x="627529" y="4459941"/>
            <a:ext cx="10650072" cy="2164976"/>
          </a:xfrm>
          <a:prstGeom prst="rect">
            <a:avLst/>
          </a:prstGeom>
          <a:noFill/>
        </p:spPr>
        <p:txBody>
          <a:bodyPr vert="horz" lIns="92075" tIns="46038" rIns="92075" bIns="4603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r>
              <a:rPr lang="en-US" altLang="en-US" sz="2400" dirty="0"/>
              <a:t>A typical association rule</a:t>
            </a:r>
          </a:p>
          <a:p>
            <a:pPr lvl="2"/>
            <a:r>
              <a:rPr lang="en-US" altLang="en-US" sz="2400" dirty="0"/>
              <a:t>Diaper </a:t>
            </a:r>
            <a:r>
              <a:rPr lang="en-US" altLang="en-US" sz="2400" dirty="0">
                <a:sym typeface="Wingdings" panose="05000000000000000000" pitchFamily="2" charset="2"/>
              </a:rPr>
              <a:t></a:t>
            </a:r>
            <a:r>
              <a:rPr lang="en-US" altLang="en-US" sz="2400" dirty="0"/>
              <a:t> Beer [0.5%, 75%]  (support, confidence)</a:t>
            </a:r>
          </a:p>
          <a:p>
            <a:pPr lvl="1"/>
            <a:r>
              <a:rPr lang="en-US" altLang="en-US" sz="2400" dirty="0"/>
              <a:t>Are strongly associated items also strongly correlated?</a:t>
            </a:r>
          </a:p>
          <a:p>
            <a:r>
              <a:rPr lang="en-US" altLang="en-US" sz="2400" dirty="0"/>
              <a:t>How to mine such patterns and rules efficiently in large datasets?</a:t>
            </a:r>
          </a:p>
          <a:p>
            <a:r>
              <a:rPr lang="en-US" altLang="en-US" sz="2400" dirty="0"/>
              <a:t>How to use such patterns for classification, clustering, and other applications?</a:t>
            </a:r>
          </a:p>
        </p:txBody>
      </p:sp>
    </p:spTree>
    <p:extLst>
      <p:ext uri="{BB962C8B-B14F-4D97-AF65-F5344CB8AC3E}">
        <p14:creationId xmlns:p14="http://schemas.microsoft.com/office/powerpoint/2010/main" val="36128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0" y="152400"/>
            <a:ext cx="12191999" cy="807267"/>
          </a:xfrm>
          <a:noFill/>
        </p:spPr>
        <p:txBody>
          <a:bodyPr vert="horz" lIns="92075" tIns="46038" rIns="92075" bIns="46038" rtlCol="0" anchor="ctr">
            <a:noAutofit/>
          </a:bodyPr>
          <a:lstStyle/>
          <a:p>
            <a:pPr>
              <a:lnSpc>
                <a:spcPct val="150000"/>
              </a:lnSpc>
              <a:spcAft>
                <a:spcPts val="600"/>
              </a:spcAft>
            </a:pPr>
            <a:r>
              <a:rPr lang="en-US" sz="4000" b="1" i="0" u="none" strike="noStrike" baseline="0" dirty="0"/>
              <a:t>Classification and Regression for Predictive Analysis</a:t>
            </a:r>
          </a:p>
        </p:txBody>
      </p:sp>
      <p:sp>
        <p:nvSpPr>
          <p:cNvPr id="32772" name="Rectangle 3"/>
          <p:cNvSpPr>
            <a:spLocks noGrp="1" noChangeArrowheads="1"/>
          </p:cNvSpPr>
          <p:nvPr>
            <p:ph type="body" idx="1"/>
          </p:nvPr>
        </p:nvSpPr>
        <p:spPr>
          <a:xfrm>
            <a:off x="618564" y="1201270"/>
            <a:ext cx="10972801" cy="5351929"/>
          </a:xfrm>
          <a:noFill/>
        </p:spPr>
        <p:txBody>
          <a:bodyPr vert="horz" lIns="92075" tIns="46038" rIns="92075" bIns="46038" rtlCol="0">
            <a:noAutofit/>
          </a:bodyPr>
          <a:lstStyle/>
          <a:p>
            <a:pPr eaLnBrk="1" hangingPunct="1"/>
            <a:r>
              <a:rPr lang="en-US" altLang="en-US" sz="2400" dirty="0"/>
              <a:t>Classification and label prediction  </a:t>
            </a:r>
          </a:p>
          <a:p>
            <a:pPr lvl="1" eaLnBrk="1" hangingPunct="1"/>
            <a:r>
              <a:rPr lang="en-US" altLang="en-US" sz="2400" dirty="0"/>
              <a:t>Construct models (functions) based on some training examples</a:t>
            </a:r>
          </a:p>
          <a:p>
            <a:pPr lvl="1" eaLnBrk="1" hangingPunct="1"/>
            <a:r>
              <a:rPr lang="en-US" altLang="en-US" sz="2400" dirty="0"/>
              <a:t>Describe and distinguish classes or concepts for future prediction</a:t>
            </a:r>
          </a:p>
          <a:p>
            <a:pPr lvl="2" eaLnBrk="1" hangingPunct="1"/>
            <a:r>
              <a:rPr lang="en-US" altLang="en-US" sz="2400" dirty="0"/>
              <a:t>Ex. 1. Classify countries based on (climate)</a:t>
            </a:r>
          </a:p>
          <a:p>
            <a:pPr lvl="2" eaLnBrk="1" hangingPunct="1"/>
            <a:r>
              <a:rPr lang="en-US" altLang="en-US" sz="2400" dirty="0"/>
              <a:t>Ex. 2. Classify cars based on (gas mileage)</a:t>
            </a:r>
          </a:p>
          <a:p>
            <a:pPr lvl="1" eaLnBrk="1" hangingPunct="1"/>
            <a:r>
              <a:rPr lang="en-US" altLang="en-US" sz="2400" dirty="0"/>
              <a:t>Predict some unknown class labels</a:t>
            </a:r>
          </a:p>
          <a:p>
            <a:pPr eaLnBrk="1" hangingPunct="1"/>
            <a:r>
              <a:rPr lang="en-US" altLang="en-US" sz="2400" dirty="0"/>
              <a:t>Typical methods</a:t>
            </a:r>
          </a:p>
          <a:p>
            <a:pPr lvl="1" eaLnBrk="1" hangingPunct="1"/>
            <a:r>
              <a:rPr lang="en-US" altLang="en-US" sz="2400" dirty="0"/>
              <a:t>Decision trees, naïve Bayesian classification, support vector machines, neural networks, rule-based classification, pattern-based classification, logistic regression, …</a:t>
            </a:r>
          </a:p>
          <a:p>
            <a:pPr eaLnBrk="1" hangingPunct="1"/>
            <a:r>
              <a:rPr lang="en-US" altLang="en-US" sz="2400" dirty="0"/>
              <a:t>Typical applications:</a:t>
            </a:r>
          </a:p>
          <a:p>
            <a:pPr lvl="1" eaLnBrk="1" hangingPunct="1"/>
            <a:r>
              <a:rPr lang="en-US" altLang="en-US" sz="2400" dirty="0"/>
              <a:t>Credit card fraud detection, direct marketing, classifying stars, diseases,  web-pages, …</a:t>
            </a:r>
          </a:p>
        </p:txBody>
      </p:sp>
      <p:pic>
        <p:nvPicPr>
          <p:cNvPr id="6146" name="Picture 2" descr="https://upload.wikimedia.org/wikipedia/commons/thumb/6/65/Binary-classification-labeled.svg/220px-Binary-classification-labeled.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124" y="1567983"/>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026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21363</TotalTime>
  <Words>2531</Words>
  <Application>Microsoft Office PowerPoint</Application>
  <PresentationFormat>Widescreen</PresentationFormat>
  <Paragraphs>242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Berlin Sans FB Demi</vt:lpstr>
      <vt:lpstr>Calibri</vt:lpstr>
      <vt:lpstr>Tahoma</vt:lpstr>
      <vt:lpstr>Wingdings</vt:lpstr>
      <vt:lpstr>Retrospect</vt:lpstr>
      <vt:lpstr>Chapter 1.  Introduction</vt:lpstr>
      <vt:lpstr>What Is Data Mining?</vt:lpstr>
      <vt:lpstr>Data Mining: An Essential Step in Knowledge Discovery</vt:lpstr>
      <vt:lpstr>Diversity of Data Types for Data Mining (I)</vt:lpstr>
      <vt:lpstr>Diversity of Data Types for Data Mining (II)</vt:lpstr>
      <vt:lpstr>Mining Various Kinds of Knowledge</vt:lpstr>
      <vt:lpstr>Multidimensional Data Summarization</vt:lpstr>
      <vt:lpstr>Pattern Discovery: Mining Frequent Patterns, Associations, and Correlations </vt:lpstr>
      <vt:lpstr>Classification and Regression for Predictive Analysis</vt:lpstr>
      <vt:lpstr>Cluster Analysis</vt:lpstr>
      <vt:lpstr>Deep Learning</vt:lpstr>
      <vt:lpstr>Outlier Analysis</vt:lpstr>
      <vt:lpstr>Other Data Mining Functions: Time and Ordering: Sequential Pattern, Trend and Evolution Analysis</vt:lpstr>
      <vt:lpstr>Other Data Mining Functions: Structure and Network Analysis</vt:lpstr>
      <vt:lpstr>Evaluation of Knowledge</vt:lpstr>
      <vt:lpstr>Data Mining: Confluence of Multiple Disciplines </vt:lpstr>
      <vt:lpstr>Why Confluence of Multiple Disciplines?</vt:lpstr>
      <vt:lpstr>Data Mining and Applications</vt:lpstr>
      <vt:lpstr>Data Mining and Society</vt:lpstr>
      <vt:lpstr>Summary</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Shatabdi Basu [MU - Jaipur]</cp:lastModifiedBy>
  <cp:revision>996</cp:revision>
  <cp:lastPrinted>2016-08-23T14:41:30Z</cp:lastPrinted>
  <dcterms:created xsi:type="dcterms:W3CDTF">2014-06-02T15:06:14Z</dcterms:created>
  <dcterms:modified xsi:type="dcterms:W3CDTF">2024-08-20T07:40:55Z</dcterms:modified>
</cp:coreProperties>
</file>