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27"/>
  </p:notesMasterIdLst>
  <p:handoutMasterIdLst>
    <p:handoutMasterId r:id="rId28"/>
  </p:handoutMasterIdLst>
  <p:sldIdLst>
    <p:sldId id="731" r:id="rId5"/>
    <p:sldId id="280" r:id="rId6"/>
    <p:sldId id="259" r:id="rId7"/>
    <p:sldId id="260" r:id="rId8"/>
    <p:sldId id="261" r:id="rId9"/>
    <p:sldId id="281" r:id="rId10"/>
    <p:sldId id="732" r:id="rId11"/>
    <p:sldId id="262" r:id="rId12"/>
    <p:sldId id="263" r:id="rId13"/>
    <p:sldId id="264" r:id="rId14"/>
    <p:sldId id="290" r:id="rId15"/>
    <p:sldId id="284" r:id="rId16"/>
    <p:sldId id="733" r:id="rId17"/>
    <p:sldId id="727" r:id="rId18"/>
    <p:sldId id="728" r:id="rId19"/>
    <p:sldId id="729" r:id="rId20"/>
    <p:sldId id="730" r:id="rId21"/>
    <p:sldId id="282" r:id="rId22"/>
    <p:sldId id="283" r:id="rId23"/>
    <p:sldId id="258" r:id="rId24"/>
    <p:sldId id="285" r:id="rId25"/>
    <p:sldId id="291" r:id="rId2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000"/>
    <a:srgbClr val="FF0066"/>
    <a:srgbClr val="E75419"/>
    <a:srgbClr val="FAD6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849" autoAdjust="0"/>
  </p:normalViewPr>
  <p:slideViewPr>
    <p:cSldViewPr snapToGrid="0">
      <p:cViewPr varScale="1">
        <p:scale>
          <a:sx n="82" d="100"/>
          <a:sy n="82" d="100"/>
        </p:scale>
        <p:origin x="1066" y="48"/>
      </p:cViewPr>
      <p:guideLst/>
    </p:cSldViewPr>
  </p:slideViewPr>
  <p:notesTextViewPr>
    <p:cViewPr>
      <p:scale>
        <a:sx n="100" d="100"/>
        <a:sy n="100" d="100"/>
      </p:scale>
      <p:origin x="0" y="0"/>
    </p:cViewPr>
  </p:notesTextViewPr>
  <p:sorterViewPr>
    <p:cViewPr>
      <p:scale>
        <a:sx n="120" d="100"/>
        <a:sy n="120" d="100"/>
      </p:scale>
      <p:origin x="0" y="-15264"/>
    </p:cViewPr>
  </p:sorterViewPr>
  <p:notesViewPr>
    <p:cSldViewPr snapToGrid="0">
      <p:cViewPr varScale="1">
        <p:scale>
          <a:sx n="50" d="100"/>
          <a:sy n="50" d="100"/>
        </p:scale>
        <p:origin x="294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367" cy="466088"/>
          </a:xfrm>
          <a:prstGeom prst="rect">
            <a:avLst/>
          </a:prstGeom>
        </p:spPr>
        <p:txBody>
          <a:bodyPr vert="horz" lIns="91129" tIns="45565" rIns="91129" bIns="45565" rtlCol="0"/>
          <a:lstStyle>
            <a:lvl1pPr algn="l">
              <a:defRPr sz="1200"/>
            </a:lvl1pPr>
          </a:lstStyle>
          <a:p>
            <a:endParaRPr lang="en-US" dirty="0"/>
          </a:p>
        </p:txBody>
      </p:sp>
      <p:sp>
        <p:nvSpPr>
          <p:cNvPr id="3" name="Date Placeholder 2"/>
          <p:cNvSpPr>
            <a:spLocks noGrp="1"/>
          </p:cNvSpPr>
          <p:nvPr>
            <p:ph type="dt" sz="quarter" idx="1"/>
          </p:nvPr>
        </p:nvSpPr>
        <p:spPr>
          <a:xfrm>
            <a:off x="3971456" y="1"/>
            <a:ext cx="3037366" cy="466088"/>
          </a:xfrm>
          <a:prstGeom prst="rect">
            <a:avLst/>
          </a:prstGeom>
        </p:spPr>
        <p:txBody>
          <a:bodyPr vert="horz" lIns="91129" tIns="45565" rIns="91129" bIns="45565" rtlCol="0"/>
          <a:lstStyle>
            <a:lvl1pPr algn="r">
              <a:defRPr sz="1200"/>
            </a:lvl1pPr>
          </a:lstStyle>
          <a:p>
            <a:fld id="{201FCB3B-A413-4FD6-8852-FCBA8F71C392}" type="datetimeFigureOut">
              <a:rPr lang="en-US" smtClean="0"/>
              <a:t>8/30/2024</a:t>
            </a:fld>
            <a:endParaRPr lang="en-US" dirty="0"/>
          </a:p>
        </p:txBody>
      </p:sp>
      <p:sp>
        <p:nvSpPr>
          <p:cNvPr id="4" name="Footer Placeholder 3"/>
          <p:cNvSpPr>
            <a:spLocks noGrp="1"/>
          </p:cNvSpPr>
          <p:nvPr>
            <p:ph type="ftr" sz="quarter" idx="2"/>
          </p:nvPr>
        </p:nvSpPr>
        <p:spPr>
          <a:xfrm>
            <a:off x="0" y="8830312"/>
            <a:ext cx="3037367" cy="466088"/>
          </a:xfrm>
          <a:prstGeom prst="rect">
            <a:avLst/>
          </a:prstGeom>
        </p:spPr>
        <p:txBody>
          <a:bodyPr vert="horz" lIns="91129" tIns="45565" rIns="91129" bIns="4556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1456" y="8830312"/>
            <a:ext cx="3037366" cy="466088"/>
          </a:xfrm>
          <a:prstGeom prst="rect">
            <a:avLst/>
          </a:prstGeom>
        </p:spPr>
        <p:txBody>
          <a:bodyPr vert="horz" lIns="91129" tIns="45565" rIns="91129" bIns="45565" rtlCol="0" anchor="b"/>
          <a:lstStyle>
            <a:lvl1pPr algn="r">
              <a:defRPr sz="1200"/>
            </a:lvl1pPr>
          </a:lstStyle>
          <a:p>
            <a:fld id="{71D5C39D-08A6-4127-AD4F-42C94AB1E338}" type="slidenum">
              <a:rPr lang="en-US" smtClean="0"/>
              <a:t>‹#›</a:t>
            </a:fld>
            <a:endParaRPr lang="en-US" dirty="0"/>
          </a:p>
        </p:txBody>
      </p:sp>
    </p:spTree>
    <p:extLst>
      <p:ext uri="{BB962C8B-B14F-4D97-AF65-F5344CB8AC3E}">
        <p14:creationId xmlns:p14="http://schemas.microsoft.com/office/powerpoint/2010/main" val="2118617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DD15D83C-4EFD-475B-8DF7-45D18FF7F237}" type="datetimeFigureOut">
              <a:rPr lang="en-IN" smtClean="0"/>
              <a:t>30-08-2024</a:t>
            </a:fld>
            <a:endParaRPr lang="en-IN"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ED9004B-5D86-4FA5-B910-B54D6B6FBC92}" type="slidenum">
              <a:rPr lang="en-IN" smtClean="0"/>
              <a:t>‹#›</a:t>
            </a:fld>
            <a:endParaRPr lang="en-IN" dirty="0"/>
          </a:p>
        </p:txBody>
      </p:sp>
    </p:spTree>
    <p:extLst>
      <p:ext uri="{BB962C8B-B14F-4D97-AF65-F5344CB8AC3E}">
        <p14:creationId xmlns:p14="http://schemas.microsoft.com/office/powerpoint/2010/main" val="2385716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3890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8/30/2024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2441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97810" y="119510"/>
            <a:ext cx="10515600" cy="692259"/>
          </a:xfrm>
          <a:prstGeom prst="rect">
            <a:avLst/>
          </a:prstGeo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8/30/2024</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45880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8/30/2024</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57441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952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38760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8/30/2024</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220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8/30/2024</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2418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97810" y="119510"/>
            <a:ext cx="10515600" cy="692259"/>
          </a:xfrm>
          <a:prstGeom prst="rect">
            <a:avLst/>
          </a:prstGeom>
        </p:spPr>
        <p:txBody>
          <a:bodyPr/>
          <a:lstStyle>
            <a:lvl1pPr algn="r">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8/30/2024</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71604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4"/>
            <a:ext cx="10515600" cy="621465"/>
          </a:xfrm>
          <a:prstGeom prst="rect">
            <a:avLst/>
          </a:prstGeom>
        </p:spPr>
        <p:txBody>
          <a:bodyPr/>
          <a:lstStyle>
            <a:lvl1pPr algn="r">
              <a:defRPr/>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8/30/2024</a:t>
            </a:fld>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66624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97810" y="119510"/>
            <a:ext cx="10515600" cy="692259"/>
          </a:xfrm>
          <a:prstGeom prst="rect">
            <a:avLst/>
          </a:prstGeom>
        </p:spPr>
        <p:txBody>
          <a:bodyPr/>
          <a:lstStyle>
            <a:lvl1pPr algn="r">
              <a:defRPr/>
            </a:lvl1pPr>
          </a:lstStyle>
          <a:p>
            <a:r>
              <a:rPr lang="en-US"/>
              <a:t>Click to edit Master title style</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8/30/2024</a:t>
            </a:fld>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12184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8/30/2024</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16934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8/30/2024</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1001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97810" y="119510"/>
            <a:ext cx="10515600" cy="692259"/>
          </a:xfrm>
          <a:prstGeom prst="rect">
            <a:avLst/>
          </a:prstGeom>
        </p:spPr>
        <p:txBody>
          <a:bodyPr vert="horz" lIns="91440" tIns="45720" rIns="91440" bIns="45720" rtlCol="0" anchor="ctr">
            <a:normAutofit/>
          </a:bodyPr>
          <a:lstStyle/>
          <a:p>
            <a:pPr lvl="0" algn="r"/>
            <a:r>
              <a:rPr lang="en-US" dirty="0"/>
              <a:t>Click to edit Master title style</a:t>
            </a:r>
          </a:p>
        </p:txBody>
      </p:sp>
      <p:sp>
        <p:nvSpPr>
          <p:cNvPr id="3" name="Text Placeholder 2"/>
          <p:cNvSpPr>
            <a:spLocks noGrp="1"/>
          </p:cNvSpPr>
          <p:nvPr>
            <p:ph type="body" idx="1"/>
          </p:nvPr>
        </p:nvSpPr>
        <p:spPr>
          <a:xfrm>
            <a:off x="203201" y="1091149"/>
            <a:ext cx="11510209" cy="50858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27415703-189A-4BB5-AA88-F24BB943F316}"/>
              </a:ext>
            </a:extLst>
          </p:cNvPr>
          <p:cNvSpPr/>
          <p:nvPr userDrawn="1"/>
        </p:nvSpPr>
        <p:spPr>
          <a:xfrm>
            <a:off x="0" y="866888"/>
            <a:ext cx="12192000" cy="36575"/>
          </a:xfrm>
          <a:prstGeom prst="rect">
            <a:avLst/>
          </a:prstGeom>
          <a:solidFill>
            <a:srgbClr val="CC6600"/>
          </a:solidFill>
          <a:ln>
            <a:no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Rectangle 7">
            <a:extLst>
              <a:ext uri="{FF2B5EF4-FFF2-40B4-BE49-F238E27FC236}">
                <a16:creationId xmlns:a16="http://schemas.microsoft.com/office/drawing/2014/main" id="{26EE8AF4-08B7-4F7A-B55F-D956E859906E}"/>
              </a:ext>
            </a:extLst>
          </p:cNvPr>
          <p:cNvSpPr/>
          <p:nvPr userDrawn="1"/>
        </p:nvSpPr>
        <p:spPr>
          <a:xfrm>
            <a:off x="6818523" y="6606011"/>
            <a:ext cx="4186039" cy="40286"/>
          </a:xfrm>
          <a:prstGeom prst="rect">
            <a:avLst/>
          </a:prstGeom>
          <a:solidFill>
            <a:srgbClr val="CC6600"/>
          </a:solidFill>
          <a:ln>
            <a:no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Rectangle 8">
            <a:extLst>
              <a:ext uri="{FF2B5EF4-FFF2-40B4-BE49-F238E27FC236}">
                <a16:creationId xmlns:a16="http://schemas.microsoft.com/office/drawing/2014/main" id="{47DE2531-7126-4C09-AC45-92EFF4FF0869}"/>
              </a:ext>
            </a:extLst>
          </p:cNvPr>
          <p:cNvSpPr/>
          <p:nvPr userDrawn="1"/>
        </p:nvSpPr>
        <p:spPr>
          <a:xfrm>
            <a:off x="7042161" y="6682162"/>
            <a:ext cx="3291840" cy="40286"/>
          </a:xfrm>
          <a:prstGeom prst="rect">
            <a:avLst/>
          </a:prstGeom>
          <a:solidFill>
            <a:srgbClr val="CC6600"/>
          </a:solidFill>
          <a:ln>
            <a:no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0" name="Picture 9">
            <a:extLst>
              <a:ext uri="{FF2B5EF4-FFF2-40B4-BE49-F238E27FC236}">
                <a16:creationId xmlns:a16="http://schemas.microsoft.com/office/drawing/2014/main" id="{983EE254-EA5E-4D3C-916E-98603444A135}"/>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80474" y="99610"/>
            <a:ext cx="709863" cy="712159"/>
          </a:xfrm>
          <a:prstGeom prst="rect">
            <a:avLst/>
          </a:prstGeom>
        </p:spPr>
      </p:pic>
      <p:sp>
        <p:nvSpPr>
          <p:cNvPr id="11" name="Parallelogram 10">
            <a:extLst>
              <a:ext uri="{FF2B5EF4-FFF2-40B4-BE49-F238E27FC236}">
                <a16:creationId xmlns:a16="http://schemas.microsoft.com/office/drawing/2014/main" id="{B1838753-C3FA-4F5E-8F74-599958FE9031}"/>
              </a:ext>
            </a:extLst>
          </p:cNvPr>
          <p:cNvSpPr/>
          <p:nvPr userDrawn="1"/>
        </p:nvSpPr>
        <p:spPr>
          <a:xfrm>
            <a:off x="203201" y="6570513"/>
            <a:ext cx="7505700" cy="187877"/>
          </a:xfrm>
          <a:prstGeom prst="parallelogram">
            <a:avLst>
              <a:gd name="adj" fmla="val 123626"/>
            </a:avLst>
          </a:prstGeom>
          <a:solidFill>
            <a:srgbClr val="CC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i="1" dirty="0">
                <a:solidFill>
                  <a:schemeClr val="bg1"/>
                </a:solidFill>
              </a:rPr>
              <a:t>Engineering Economics-ME2001</a:t>
            </a:r>
          </a:p>
        </p:txBody>
      </p:sp>
    </p:spTree>
    <p:extLst>
      <p:ext uri="{BB962C8B-B14F-4D97-AF65-F5344CB8AC3E}">
        <p14:creationId xmlns:p14="http://schemas.microsoft.com/office/powerpoint/2010/main" val="1532609574"/>
      </p:ext>
    </p:extLst>
  </p:cSld>
  <p:clrMap bg1="lt1" tx1="dk1" bg2="lt2" tx2="dk2" accent1="accent1" accent2="accent2" accent3="accent3" accent4="accent4" accent5="accent5" accent6="accent6" hlink="hlink" folHlink="folHlink"/>
  <p:sldLayoutIdLst>
    <p:sldLayoutId id="2147483680" r:id="rId1"/>
    <p:sldLayoutId id="2147483674" r:id="rId2"/>
    <p:sldLayoutId id="2147483675" r:id="rId3"/>
    <p:sldLayoutId id="2147483676" r:id="rId4"/>
    <p:sldLayoutId id="2147483677" r:id="rId5"/>
    <p:sldLayoutId id="2147483678" r:id="rId6"/>
    <p:sldLayoutId id="2147483679"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lang="en-US" sz="2600" b="1" kern="1200" dirty="0">
          <a:solidFill>
            <a:srgbClr val="B47841"/>
          </a:solidFill>
          <a:latin typeface="Arial"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3.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5"/>
          <p:cNvGrpSpPr>
            <a:grpSpLocks/>
          </p:cNvGrpSpPr>
          <p:nvPr/>
        </p:nvGrpSpPr>
        <p:grpSpPr bwMode="auto">
          <a:xfrm>
            <a:off x="191344" y="934689"/>
            <a:ext cx="12000656" cy="501766"/>
            <a:chOff x="179388" y="981075"/>
            <a:chExt cx="6192837" cy="46038"/>
          </a:xfrm>
        </p:grpSpPr>
        <p:sp>
          <p:nvSpPr>
            <p:cNvPr id="3088" name="object 5"/>
            <p:cNvSpPr>
              <a:spLocks noChangeArrowheads="1"/>
            </p:cNvSpPr>
            <p:nvPr/>
          </p:nvSpPr>
          <p:spPr bwMode="auto">
            <a:xfrm>
              <a:off x="2268538" y="981075"/>
              <a:ext cx="2119312" cy="0"/>
            </a:xfrm>
            <a:custGeom>
              <a:avLst/>
              <a:gdLst>
                <a:gd name="T0" fmla="*/ 13418 w 2331719"/>
                <a:gd name="T1" fmla="*/ 0 w 2331719"/>
                <a:gd name="T2" fmla="*/ 0 60000 65536"/>
                <a:gd name="T3" fmla="*/ 0 60000 65536"/>
                <a:gd name="T4" fmla="*/ 0 w 2331719"/>
                <a:gd name="T5" fmla="*/ 2331719 w 2331719"/>
              </a:gdLst>
              <a:ahLst/>
              <a:cxnLst>
                <a:cxn ang="T2">
                  <a:pos x="T0" y="0"/>
                </a:cxn>
                <a:cxn ang="T3">
                  <a:pos x="T1" y="0"/>
                </a:cxn>
              </a:cxnLst>
              <a:rect l="T4" t="0" r="T5" b="0"/>
              <a:pathLst>
                <a:path w="2331719">
                  <a:moveTo>
                    <a:pt x="2331719" y="0"/>
                  </a:moveTo>
                  <a:lnTo>
                    <a:pt x="0" y="0"/>
                  </a:lnTo>
                </a:path>
              </a:pathLst>
            </a:custGeom>
            <a:noFill/>
            <a:ln w="50037">
              <a:solidFill>
                <a:srgbClr val="75C1E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3089" name="object 6"/>
            <p:cNvSpPr>
              <a:spLocks noChangeArrowheads="1"/>
            </p:cNvSpPr>
            <p:nvPr/>
          </p:nvSpPr>
          <p:spPr bwMode="auto">
            <a:xfrm>
              <a:off x="179388" y="981075"/>
              <a:ext cx="2147887" cy="0"/>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noFill/>
            <a:ln w="50037">
              <a:solidFill>
                <a:srgbClr val="FCAF1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3090" name="object 7"/>
            <p:cNvSpPr>
              <a:spLocks noChangeArrowheads="1"/>
            </p:cNvSpPr>
            <p:nvPr/>
          </p:nvSpPr>
          <p:spPr bwMode="auto">
            <a:xfrm>
              <a:off x="4356100" y="981075"/>
              <a:ext cx="2016125" cy="46038"/>
            </a:xfrm>
            <a:custGeom>
              <a:avLst/>
              <a:gdLst>
                <a:gd name="T0" fmla="*/ 970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sp>
        <p:nvSpPr>
          <p:cNvPr id="3076" name="Slide Number Placeholder 14"/>
          <p:cNvSpPr txBox="1">
            <a:spLocks noGrp="1" noChangeArrowheads="1"/>
          </p:cNvSpPr>
          <p:nvPr/>
        </p:nvSpPr>
        <p:spPr bwMode="auto">
          <a:xfrm>
            <a:off x="8462963" y="6492876"/>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 typeface="Arial" panose="020B0604020202020204" pitchFamily="34" charset="0"/>
              <a:buNone/>
            </a:pPr>
            <a:endParaRPr lang="en-IN" altLang="en-US" sz="2400" b="1" dirty="0">
              <a:latin typeface="Cambria" panose="02040503050406030204" pitchFamily="18" charset="0"/>
              <a:cs typeface="Arial" panose="020B0604020202020204" pitchFamily="34" charset="0"/>
            </a:endParaRPr>
          </a:p>
        </p:txBody>
      </p:sp>
      <p:sp>
        <p:nvSpPr>
          <p:cNvPr id="3081" name="Rectangle 23"/>
          <p:cNvSpPr>
            <a:spLocks noChangeArrowheads="1"/>
          </p:cNvSpPr>
          <p:nvPr/>
        </p:nvSpPr>
        <p:spPr bwMode="auto">
          <a:xfrm>
            <a:off x="3959225" y="5786439"/>
            <a:ext cx="261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 typeface="Arial" panose="020B0604020202020204" pitchFamily="34" charset="0"/>
              <a:buNone/>
            </a:pPr>
            <a:r>
              <a:rPr lang="en-US" altLang="en-US" sz="2800" b="1">
                <a:solidFill>
                  <a:srgbClr val="FF0000"/>
                </a:solidFill>
                <a:latin typeface="Cambria" panose="02040503050406030204" pitchFamily="18" charset="0"/>
                <a:cs typeface="Arial" panose="020B0604020202020204" pitchFamily="34" charset="0"/>
              </a:rPr>
              <a:t> </a:t>
            </a:r>
            <a:endParaRPr lang="en-US" altLang="en-US" sz="2800">
              <a:latin typeface="Cambria" panose="02040503050406030204" pitchFamily="18" charset="0"/>
              <a:cs typeface="Arial" panose="020B0604020202020204" pitchFamily="34" charset="0"/>
            </a:endParaRPr>
          </a:p>
        </p:txBody>
      </p:sp>
      <p:sp>
        <p:nvSpPr>
          <p:cNvPr id="21" name="TextBox 2"/>
          <p:cNvSpPr txBox="1">
            <a:spLocks noChangeArrowheads="1"/>
          </p:cNvSpPr>
          <p:nvPr/>
        </p:nvSpPr>
        <p:spPr bwMode="auto">
          <a:xfrm>
            <a:off x="0" y="141896"/>
            <a:ext cx="12192000" cy="584775"/>
          </a:xfrm>
          <a:prstGeom prst="rect">
            <a:avLst/>
          </a:prstGeom>
          <a:no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b="1" dirty="0">
                <a:solidFill>
                  <a:srgbClr val="002060"/>
                </a:solidFill>
                <a:latin typeface="+mj-lt"/>
                <a:ea typeface="Cambria" panose="02040503050406030204" pitchFamily="18" charset="0"/>
              </a:rPr>
              <a:t>      Engineering Economics| MEE2001 | 3 Credits | 3 0 0 3</a:t>
            </a:r>
            <a:endParaRPr lang="en-US" altLang="en-US" sz="4000" b="1" dirty="0">
              <a:solidFill>
                <a:srgbClr val="002060"/>
              </a:solidFill>
              <a:latin typeface="+mj-lt"/>
              <a:ea typeface="Cambria" panose="02040503050406030204" pitchFamily="18" charset="0"/>
            </a:endParaRPr>
          </a:p>
        </p:txBody>
      </p:sp>
      <p:sp>
        <p:nvSpPr>
          <p:cNvPr id="19" name="TextBox 2"/>
          <p:cNvSpPr txBox="1">
            <a:spLocks noChangeArrowheads="1"/>
          </p:cNvSpPr>
          <p:nvPr/>
        </p:nvSpPr>
        <p:spPr bwMode="auto">
          <a:xfrm>
            <a:off x="3246795" y="2391068"/>
            <a:ext cx="5698409" cy="646331"/>
          </a:xfrm>
          <a:prstGeom prst="rect">
            <a:avLst/>
          </a:prstGeom>
          <a:solidFill>
            <a:srgbClr val="FFC000"/>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buNone/>
            </a:pPr>
            <a:r>
              <a:rPr lang="en-IN" sz="3600" dirty="0">
                <a:solidFill>
                  <a:srgbClr val="FF0000"/>
                </a:solidFill>
                <a:latin typeface="Trebuchet MS" panose="020B0603020202020204" pitchFamily="34" charset="0"/>
              </a:rPr>
              <a:t>Economic Decision Making</a:t>
            </a:r>
          </a:p>
        </p:txBody>
      </p:sp>
      <p:sp>
        <p:nvSpPr>
          <p:cNvPr id="3" name="Slide Number Placeholder 2"/>
          <p:cNvSpPr>
            <a:spLocks noGrp="1"/>
          </p:cNvSpPr>
          <p:nvPr>
            <p:ph type="sldNum" sz="quarter" idx="12"/>
          </p:nvPr>
        </p:nvSpPr>
        <p:spPr>
          <a:xfrm>
            <a:off x="11860457" y="6492875"/>
            <a:ext cx="326409" cy="365125"/>
          </a:xfrm>
        </p:spPr>
        <p:txBody>
          <a:bodyPr/>
          <a:lstStyle/>
          <a:p>
            <a:fld id="{48F63A3B-78C7-47BE-AE5E-E10140E04643}" type="slidenum">
              <a:rPr lang="en-US" b="1" smtClean="0">
                <a:solidFill>
                  <a:srgbClr val="C00000"/>
                </a:solidFill>
              </a:rPr>
              <a:t>1</a:t>
            </a:fld>
            <a:endParaRPr lang="en-US" b="1" dirty="0">
              <a:solidFill>
                <a:srgbClr val="C00000"/>
              </a:solidFill>
            </a:endParaRPr>
          </a:p>
        </p:txBody>
      </p:sp>
    </p:spTree>
    <p:extLst>
      <p:ext uri="{BB962C8B-B14F-4D97-AF65-F5344CB8AC3E}">
        <p14:creationId xmlns:p14="http://schemas.microsoft.com/office/powerpoint/2010/main" val="2282232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8672" y="193442"/>
            <a:ext cx="7947659" cy="412934"/>
          </a:xfrm>
          <a:prstGeom prst="rect">
            <a:avLst/>
          </a:prstGeom>
        </p:spPr>
        <p:txBody>
          <a:bodyPr vert="horz" wrap="square" lIns="0" tIns="12700" rIns="0" bIns="0" rtlCol="0" anchor="ctr">
            <a:spAutoFit/>
          </a:bodyPr>
          <a:lstStyle/>
          <a:p>
            <a:pPr marL="12700">
              <a:lnSpc>
                <a:spcPct val="100000"/>
              </a:lnSpc>
              <a:spcBef>
                <a:spcPts val="100"/>
              </a:spcBef>
            </a:pPr>
            <a:r>
              <a:rPr spc="-5" dirty="0"/>
              <a:t>Nonprogrammed Decisions.</a:t>
            </a:r>
            <a:r>
              <a:rPr spc="45" dirty="0"/>
              <a:t> </a:t>
            </a:r>
            <a:r>
              <a:rPr dirty="0"/>
              <a:t>..</a:t>
            </a:r>
          </a:p>
        </p:txBody>
      </p:sp>
      <p:sp>
        <p:nvSpPr>
          <p:cNvPr id="3" name="object 3"/>
          <p:cNvSpPr/>
          <p:nvPr/>
        </p:nvSpPr>
        <p:spPr>
          <a:xfrm>
            <a:off x="2072640" y="1567434"/>
            <a:ext cx="177546" cy="17754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29839" y="2676905"/>
            <a:ext cx="139446" cy="14249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250186" y="1506219"/>
            <a:ext cx="4411871" cy="4445191"/>
          </a:xfrm>
          <a:prstGeom prst="rect">
            <a:avLst/>
          </a:prstGeom>
        </p:spPr>
        <p:txBody>
          <a:bodyPr vert="horz" wrap="square" lIns="0" tIns="73025" rIns="0" bIns="0" rtlCol="0">
            <a:spAutoFit/>
          </a:bodyPr>
          <a:lstStyle/>
          <a:p>
            <a:pPr marL="12700" marR="5080" algn="just">
              <a:lnSpc>
                <a:spcPct val="80000"/>
              </a:lnSpc>
              <a:spcBef>
                <a:spcPts val="575"/>
              </a:spcBef>
            </a:pPr>
            <a:r>
              <a:rPr sz="2000" spc="-5" dirty="0">
                <a:latin typeface="Arial"/>
                <a:cs typeface="Arial"/>
              </a:rPr>
              <a:t>Most of the decisions made </a:t>
            </a:r>
            <a:r>
              <a:rPr sz="2000" spc="-15" dirty="0">
                <a:latin typeface="Arial"/>
                <a:cs typeface="Arial"/>
              </a:rPr>
              <a:t>by  </a:t>
            </a:r>
            <a:r>
              <a:rPr sz="2000" spc="-5" dirty="0">
                <a:latin typeface="Arial"/>
                <a:cs typeface="Arial"/>
              </a:rPr>
              <a:t>top managers </a:t>
            </a:r>
            <a:r>
              <a:rPr sz="2000" dirty="0">
                <a:latin typeface="Arial"/>
                <a:cs typeface="Arial"/>
              </a:rPr>
              <a:t>involving </a:t>
            </a:r>
            <a:r>
              <a:rPr sz="2000" spc="-5" dirty="0">
                <a:latin typeface="Arial"/>
                <a:cs typeface="Arial"/>
              </a:rPr>
              <a:t>strategy  and organization design are  nonprogrammed.</a:t>
            </a:r>
            <a:endParaRPr lang="en-IN" sz="2000" dirty="0">
              <a:latin typeface="Arial"/>
              <a:cs typeface="Arial"/>
            </a:endParaRPr>
          </a:p>
          <a:p>
            <a:pPr marL="12700" marR="5080" algn="just">
              <a:lnSpc>
                <a:spcPct val="80000"/>
              </a:lnSpc>
              <a:spcBef>
                <a:spcPts val="575"/>
              </a:spcBef>
            </a:pPr>
            <a:r>
              <a:rPr lang="en-IN" sz="2000" spc="-5" dirty="0">
                <a:latin typeface="Arial"/>
                <a:cs typeface="Arial"/>
              </a:rPr>
              <a:t>	</a:t>
            </a:r>
            <a:r>
              <a:rPr sz="1600" spc="-5" dirty="0">
                <a:latin typeface="Arial"/>
                <a:cs typeface="Arial"/>
              </a:rPr>
              <a:t>Decisions about </a:t>
            </a:r>
            <a:r>
              <a:rPr sz="1600" dirty="0">
                <a:latin typeface="Arial"/>
                <a:cs typeface="Arial"/>
              </a:rPr>
              <a:t>mergers, </a:t>
            </a:r>
            <a:r>
              <a:rPr sz="1600" spc="-5" dirty="0">
                <a:latin typeface="Arial"/>
                <a:cs typeface="Arial"/>
              </a:rPr>
              <a:t>acquisitions  and takeovers, new facilities, new  products, labor </a:t>
            </a:r>
            <a:r>
              <a:rPr sz="1600" dirty="0">
                <a:latin typeface="Arial"/>
                <a:cs typeface="Arial"/>
              </a:rPr>
              <a:t>contracts </a:t>
            </a:r>
            <a:r>
              <a:rPr sz="1600" spc="-5" dirty="0">
                <a:latin typeface="Arial"/>
                <a:cs typeface="Arial"/>
              </a:rPr>
              <a:t>and legal  </a:t>
            </a:r>
            <a:r>
              <a:rPr sz="1600" dirty="0">
                <a:latin typeface="Arial"/>
                <a:cs typeface="Arial"/>
              </a:rPr>
              <a:t>issues are </a:t>
            </a:r>
            <a:r>
              <a:rPr sz="1600" spc="-5" dirty="0">
                <a:latin typeface="Arial"/>
                <a:cs typeface="Arial"/>
              </a:rPr>
              <a:t>nonprogrammed</a:t>
            </a:r>
            <a:r>
              <a:rPr sz="1600" dirty="0">
                <a:latin typeface="Arial"/>
                <a:cs typeface="Arial"/>
              </a:rPr>
              <a:t> </a:t>
            </a:r>
            <a:r>
              <a:rPr sz="1600" spc="-5" dirty="0">
                <a:latin typeface="Arial"/>
                <a:cs typeface="Arial"/>
              </a:rPr>
              <a:t>decisions.</a:t>
            </a:r>
            <a:endParaRPr sz="1600" dirty="0">
              <a:latin typeface="Arial"/>
              <a:cs typeface="Arial"/>
            </a:endParaRPr>
          </a:p>
          <a:p>
            <a:pPr marL="12700" marR="5080" algn="just">
              <a:lnSpc>
                <a:spcPct val="80000"/>
              </a:lnSpc>
              <a:spcBef>
                <a:spcPts val="470"/>
              </a:spcBef>
              <a:tabLst>
                <a:tab pos="1948814" algn="l"/>
                <a:tab pos="3376929" algn="l"/>
              </a:tabLst>
            </a:pPr>
            <a:endParaRPr lang="en-IN" sz="2000" spc="-5" dirty="0">
              <a:latin typeface="Arial"/>
              <a:cs typeface="Arial"/>
            </a:endParaRPr>
          </a:p>
          <a:p>
            <a:pPr marL="12700" marR="5080">
              <a:lnSpc>
                <a:spcPct val="80000"/>
              </a:lnSpc>
              <a:spcBef>
                <a:spcPts val="470"/>
              </a:spcBef>
              <a:tabLst>
                <a:tab pos="1948814" algn="l"/>
                <a:tab pos="3376929" algn="l"/>
              </a:tabLst>
            </a:pPr>
            <a:r>
              <a:rPr sz="2000" spc="-5" dirty="0">
                <a:latin typeface="Arial"/>
                <a:cs typeface="Arial"/>
              </a:rPr>
              <a:t>Managers</a:t>
            </a:r>
            <a:r>
              <a:rPr lang="en-IN" sz="2000" spc="-5" dirty="0">
                <a:latin typeface="Arial"/>
                <a:cs typeface="Arial"/>
              </a:rPr>
              <a:t> </a:t>
            </a:r>
            <a:r>
              <a:rPr sz="2000" spc="-5" dirty="0">
                <a:latin typeface="Arial"/>
                <a:cs typeface="Arial"/>
              </a:rPr>
              <a:t>faced</a:t>
            </a:r>
            <a:r>
              <a:rPr lang="en-IN" sz="2000" spc="-5" dirty="0">
                <a:latin typeface="Arial"/>
                <a:cs typeface="Arial"/>
              </a:rPr>
              <a:t>	</a:t>
            </a:r>
            <a:r>
              <a:rPr sz="2000" spc="-5" dirty="0">
                <a:latin typeface="Arial"/>
                <a:cs typeface="Arial"/>
              </a:rPr>
              <a:t>with  nonprogrammed </a:t>
            </a:r>
            <a:r>
              <a:rPr sz="2000" dirty="0">
                <a:latin typeface="Arial"/>
                <a:cs typeface="Arial"/>
              </a:rPr>
              <a:t>decisions </a:t>
            </a:r>
            <a:r>
              <a:rPr sz="2000" spc="-5" dirty="0">
                <a:latin typeface="Arial"/>
                <a:cs typeface="Arial"/>
              </a:rPr>
              <a:t>must  treat each one as unique,  investing great amounts of time,  energy and resources into  exploring the situation from </a:t>
            </a:r>
            <a:r>
              <a:rPr sz="2000" dirty="0">
                <a:latin typeface="Arial"/>
                <a:cs typeface="Arial"/>
              </a:rPr>
              <a:t>all  </a:t>
            </a:r>
            <a:r>
              <a:rPr sz="2000" spc="-5" dirty="0">
                <a:latin typeface="Arial"/>
                <a:cs typeface="Arial"/>
              </a:rPr>
              <a:t>views.</a:t>
            </a:r>
            <a:endParaRPr sz="2000" dirty="0">
              <a:latin typeface="Arial"/>
              <a:cs typeface="Arial"/>
            </a:endParaRPr>
          </a:p>
          <a:p>
            <a:pPr marL="12700" marR="5715" algn="just">
              <a:lnSpc>
                <a:spcPct val="80000"/>
              </a:lnSpc>
              <a:spcBef>
                <a:spcPts val="480"/>
              </a:spcBef>
            </a:pPr>
            <a:endParaRPr lang="en-IN" sz="2000" spc="-5" dirty="0">
              <a:latin typeface="Arial"/>
              <a:cs typeface="Arial"/>
            </a:endParaRPr>
          </a:p>
          <a:p>
            <a:pPr marL="12700" marR="5715" algn="just">
              <a:lnSpc>
                <a:spcPct val="80000"/>
              </a:lnSpc>
              <a:spcBef>
                <a:spcPts val="480"/>
              </a:spcBef>
            </a:pPr>
            <a:r>
              <a:rPr sz="2000" spc="-5" dirty="0">
                <a:latin typeface="Arial"/>
                <a:cs typeface="Arial"/>
              </a:rPr>
              <a:t>Intuition and experience are  major factors in these</a:t>
            </a:r>
            <a:r>
              <a:rPr sz="2000" spc="-10" dirty="0">
                <a:latin typeface="Arial"/>
                <a:cs typeface="Arial"/>
              </a:rPr>
              <a:t> </a:t>
            </a:r>
            <a:r>
              <a:rPr sz="2000" spc="-5" dirty="0">
                <a:latin typeface="Arial"/>
                <a:cs typeface="Arial"/>
              </a:rPr>
              <a:t>decisions.</a:t>
            </a:r>
            <a:endParaRPr sz="2000" dirty="0">
              <a:latin typeface="Arial"/>
              <a:cs typeface="Arial"/>
            </a:endParaRPr>
          </a:p>
        </p:txBody>
      </p:sp>
      <p:sp>
        <p:nvSpPr>
          <p:cNvPr id="6" name="object 6"/>
          <p:cNvSpPr/>
          <p:nvPr/>
        </p:nvSpPr>
        <p:spPr>
          <a:xfrm>
            <a:off x="2072640" y="3805246"/>
            <a:ext cx="177546" cy="177546"/>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017900" y="5429559"/>
            <a:ext cx="177546" cy="17754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991473" y="2282205"/>
            <a:ext cx="3676651" cy="313943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0993-0471-88DC-1B98-B0726FF1D6F6}"/>
              </a:ext>
            </a:extLst>
          </p:cNvPr>
          <p:cNvSpPr>
            <a:spLocks noGrp="1"/>
          </p:cNvSpPr>
          <p:nvPr>
            <p:ph type="title"/>
          </p:nvPr>
        </p:nvSpPr>
        <p:spPr>
          <a:xfrm>
            <a:off x="1473199" y="398889"/>
            <a:ext cx="10515600" cy="692259"/>
          </a:xfrm>
        </p:spPr>
        <p:txBody>
          <a:bodyPr>
            <a:noAutofit/>
          </a:bodyPr>
          <a:lstStyle/>
          <a:p>
            <a:r>
              <a:rPr lang="en-IN" sz="2400"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Importance of Economic Decision Making in </a:t>
            </a:r>
            <a:r>
              <a:rPr lang="en-IN" sz="2400" b="0" kern="100" dirty="0">
                <a:solidFill>
                  <a:srgbClr val="FF0000"/>
                </a:solidFill>
                <a:latin typeface="Gill Sans MT" panose="020B0502020104020203" pitchFamily="34" charset="0"/>
                <a:ea typeface="Calibri" panose="020F0502020204030204" pitchFamily="34" charset="0"/>
                <a:cs typeface="Mangal" panose="02040503050203030202" pitchFamily="18" charset="0"/>
              </a:rPr>
              <a:t>E</a:t>
            </a:r>
            <a:r>
              <a:rPr lang="en-IN" sz="2400"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ngineering </a:t>
            </a:r>
            <a:r>
              <a:rPr lang="en-IN" sz="2400" b="0" kern="100" dirty="0">
                <a:solidFill>
                  <a:srgbClr val="FF0000"/>
                </a:solidFill>
                <a:latin typeface="Gill Sans MT" panose="020B0502020104020203" pitchFamily="34" charset="0"/>
                <a:ea typeface="Calibri" panose="020F0502020204030204" pitchFamily="34" charset="0"/>
                <a:cs typeface="Mangal" panose="02040503050203030202" pitchFamily="18" charset="0"/>
              </a:rPr>
              <a:t>P</a:t>
            </a:r>
            <a:r>
              <a:rPr lang="en-IN" sz="2400"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rojects</a:t>
            </a:r>
            <a:br>
              <a:rPr lang="en-IN" sz="2400"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br>
            <a:endParaRPr lang="en-IN" sz="2400" b="0" dirty="0">
              <a:solidFill>
                <a:srgbClr val="FF0000"/>
              </a:solidFill>
              <a:latin typeface="Gill Sans MT" panose="020B0502020104020203" pitchFamily="34" charset="0"/>
            </a:endParaRPr>
          </a:p>
        </p:txBody>
      </p:sp>
      <p:sp>
        <p:nvSpPr>
          <p:cNvPr id="3" name="Content Placeholder 2">
            <a:extLst>
              <a:ext uri="{FF2B5EF4-FFF2-40B4-BE49-F238E27FC236}">
                <a16:creationId xmlns:a16="http://schemas.microsoft.com/office/drawing/2014/main" id="{5ED7A032-7BA2-CCF2-4F68-24F6EDA4E156}"/>
              </a:ext>
            </a:extLst>
          </p:cNvPr>
          <p:cNvSpPr>
            <a:spLocks noGrp="1"/>
          </p:cNvSpPr>
          <p:nvPr>
            <p:ph idx="1"/>
          </p:nvPr>
        </p:nvSpPr>
        <p:spPr>
          <a:xfrm>
            <a:off x="203201" y="1091148"/>
            <a:ext cx="11831144" cy="5194037"/>
          </a:xfrm>
        </p:spPr>
        <p:txBody>
          <a:bodyPr>
            <a:noAutofit/>
          </a:bodyPr>
          <a:lstStyle/>
          <a:p>
            <a:pPr algn="just">
              <a:lnSpc>
                <a:spcPct val="120000"/>
              </a:lnSpc>
              <a:spcBef>
                <a:spcPts val="0"/>
              </a:spcBef>
            </a:pPr>
            <a:r>
              <a:rPr lang="en-IN" sz="1800" b="1" kern="100" dirty="0">
                <a:effectLst/>
                <a:latin typeface="Arial" panose="020B0604020202020204" pitchFamily="34" charset="0"/>
                <a:ea typeface="Calibri" panose="020F0502020204030204" pitchFamily="34" charset="0"/>
                <a:cs typeface="Arial" panose="020B0604020202020204" pitchFamily="34" charset="0"/>
              </a:rPr>
              <a:t>Cost Control:</a:t>
            </a:r>
            <a:r>
              <a:rPr lang="en-IN" sz="1800" kern="100" dirty="0">
                <a:effectLst/>
                <a:latin typeface="Arial" panose="020B0604020202020204" pitchFamily="34" charset="0"/>
                <a:ea typeface="Calibri" panose="020F0502020204030204" pitchFamily="34" charset="0"/>
                <a:cs typeface="Arial" panose="020B0604020202020204" pitchFamily="34" charset="0"/>
              </a:rPr>
              <a:t> Engineering projects often have budget constraints. Efficient economic decision making helps control costs by identifying cost-effective solutions and optimizing resource allocation. This ensures that projects remain within the approved budget without compromising on quality or functionality.</a:t>
            </a:r>
          </a:p>
          <a:p>
            <a:pPr marL="0" indent="0" algn="just">
              <a:lnSpc>
                <a:spcPct val="120000"/>
              </a:lnSpc>
              <a:spcBef>
                <a:spcPts val="0"/>
              </a:spcBef>
              <a:buNone/>
            </a:pP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20000"/>
              </a:lnSpc>
              <a:spcBef>
                <a:spcPts val="0"/>
              </a:spcBef>
            </a:pPr>
            <a:r>
              <a:rPr lang="en-IN" sz="1800" b="1" kern="100" dirty="0">
                <a:effectLst/>
                <a:latin typeface="Arial" panose="020B0604020202020204" pitchFamily="34" charset="0"/>
                <a:ea typeface="Calibri" panose="020F0502020204030204" pitchFamily="34" charset="0"/>
                <a:cs typeface="Arial" panose="020B0604020202020204" pitchFamily="34" charset="0"/>
              </a:rPr>
              <a:t>Risk Management:</a:t>
            </a:r>
            <a:r>
              <a:rPr lang="en-IN" sz="1800" kern="100" dirty="0">
                <a:effectLst/>
                <a:latin typeface="Arial" panose="020B0604020202020204" pitchFamily="34" charset="0"/>
                <a:ea typeface="Calibri" panose="020F0502020204030204" pitchFamily="34" charset="0"/>
                <a:cs typeface="Arial" panose="020B0604020202020204" pitchFamily="34" charset="0"/>
              </a:rPr>
              <a:t> Every engineering project involves inherent risks. Economic analysis helps assess the financial risks associated with different project options, allowing engineers to select alternatives that offer the best risk-reward balance. This minimizes the likelihood of unexpected financial setbacks during project execution.</a:t>
            </a:r>
          </a:p>
          <a:p>
            <a:pPr marL="0" indent="0" algn="just">
              <a:lnSpc>
                <a:spcPct val="120000"/>
              </a:lnSpc>
              <a:spcBef>
                <a:spcPts val="0"/>
              </a:spcBef>
              <a:buNone/>
            </a:pP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20000"/>
              </a:lnSpc>
              <a:spcBef>
                <a:spcPts val="0"/>
              </a:spcBef>
            </a:pPr>
            <a:r>
              <a:rPr lang="en-IN" sz="1800" b="1" kern="100" dirty="0">
                <a:effectLst/>
                <a:latin typeface="Arial" panose="020B0604020202020204" pitchFamily="34" charset="0"/>
                <a:ea typeface="Calibri" panose="020F0502020204030204" pitchFamily="34" charset="0"/>
                <a:cs typeface="Arial" panose="020B0604020202020204" pitchFamily="34" charset="0"/>
              </a:rPr>
              <a:t>Return on Investment (ROI):</a:t>
            </a:r>
            <a:r>
              <a:rPr lang="en-IN" sz="1800" kern="100" dirty="0">
                <a:effectLst/>
                <a:latin typeface="Arial" panose="020B0604020202020204" pitchFamily="34" charset="0"/>
                <a:ea typeface="Calibri" panose="020F0502020204030204" pitchFamily="34" charset="0"/>
                <a:cs typeface="Arial" panose="020B0604020202020204" pitchFamily="34" charset="0"/>
              </a:rPr>
              <a:t> Engineering projects require significant investments, and stakeholders expect a return on their investment. Economic decision-making helps evaluate potential returns from different project options, enabling the selection of projects with the highest ROI and ensuring that resources are utilized efficiently.</a:t>
            </a:r>
          </a:p>
        </p:txBody>
      </p:sp>
    </p:spTree>
    <p:extLst>
      <p:ext uri="{BB962C8B-B14F-4D97-AF65-F5344CB8AC3E}">
        <p14:creationId xmlns:p14="http://schemas.microsoft.com/office/powerpoint/2010/main" val="3473620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0993-0471-88DC-1B98-B0726FF1D6F6}"/>
              </a:ext>
            </a:extLst>
          </p:cNvPr>
          <p:cNvSpPr>
            <a:spLocks noGrp="1"/>
          </p:cNvSpPr>
          <p:nvPr>
            <p:ph type="title"/>
          </p:nvPr>
        </p:nvSpPr>
        <p:spPr/>
        <p:txBody>
          <a:bodyPr>
            <a:noAutofit/>
          </a:bodyPr>
          <a:lstStyle/>
          <a:p>
            <a:r>
              <a:rPr lang="en-IN" sz="2400"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Importance of Economic Decision Making in </a:t>
            </a:r>
            <a:r>
              <a:rPr lang="en-IN" sz="2400" b="0" kern="100" dirty="0">
                <a:solidFill>
                  <a:srgbClr val="FF0000"/>
                </a:solidFill>
                <a:latin typeface="Gill Sans MT" panose="020B0502020104020203" pitchFamily="34" charset="0"/>
                <a:ea typeface="Calibri" panose="020F0502020204030204" pitchFamily="34" charset="0"/>
                <a:cs typeface="Mangal" panose="02040503050203030202" pitchFamily="18" charset="0"/>
              </a:rPr>
              <a:t>E</a:t>
            </a:r>
            <a:r>
              <a:rPr lang="en-IN" sz="2400"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ngineering </a:t>
            </a:r>
            <a:r>
              <a:rPr lang="en-IN" sz="2400" b="0" kern="100" dirty="0">
                <a:solidFill>
                  <a:srgbClr val="FF0000"/>
                </a:solidFill>
                <a:latin typeface="Gill Sans MT" panose="020B0502020104020203" pitchFamily="34" charset="0"/>
                <a:ea typeface="Calibri" panose="020F0502020204030204" pitchFamily="34" charset="0"/>
                <a:cs typeface="Mangal" panose="02040503050203030202" pitchFamily="18" charset="0"/>
              </a:rPr>
              <a:t>P</a:t>
            </a:r>
            <a:r>
              <a:rPr lang="en-IN" sz="2400"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rojects</a:t>
            </a:r>
            <a:br>
              <a:rPr lang="en-IN" sz="2400"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br>
            <a:endParaRPr lang="en-IN" sz="2400" b="0" dirty="0">
              <a:solidFill>
                <a:srgbClr val="FF0000"/>
              </a:solidFill>
              <a:latin typeface="Gill Sans MT" panose="020B0502020104020203" pitchFamily="34" charset="0"/>
            </a:endParaRPr>
          </a:p>
        </p:txBody>
      </p:sp>
      <p:sp>
        <p:nvSpPr>
          <p:cNvPr id="3" name="Content Placeholder 2">
            <a:extLst>
              <a:ext uri="{FF2B5EF4-FFF2-40B4-BE49-F238E27FC236}">
                <a16:creationId xmlns:a16="http://schemas.microsoft.com/office/drawing/2014/main" id="{5ED7A032-7BA2-CCF2-4F68-24F6EDA4E156}"/>
              </a:ext>
            </a:extLst>
          </p:cNvPr>
          <p:cNvSpPr>
            <a:spLocks noGrp="1"/>
          </p:cNvSpPr>
          <p:nvPr>
            <p:ph idx="1"/>
          </p:nvPr>
        </p:nvSpPr>
        <p:spPr>
          <a:xfrm>
            <a:off x="203201" y="1091148"/>
            <a:ext cx="11852165" cy="5330673"/>
          </a:xfrm>
        </p:spPr>
        <p:txBody>
          <a:bodyPr>
            <a:noAutofit/>
          </a:bodyPr>
          <a:lstStyle/>
          <a:p>
            <a:pPr algn="just">
              <a:lnSpc>
                <a:spcPct val="120000"/>
              </a:lnSpc>
              <a:spcBef>
                <a:spcPts val="0"/>
              </a:spcBef>
            </a:pPr>
            <a:endParaRPr lang="en-IN" sz="1800" b="1"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20000"/>
              </a:lnSpc>
              <a:spcBef>
                <a:spcPts val="0"/>
              </a:spcBef>
            </a:pPr>
            <a:r>
              <a:rPr lang="en-IN" sz="1800" b="1" kern="100" dirty="0">
                <a:effectLst/>
                <a:latin typeface="Arial" panose="020B0604020202020204" pitchFamily="34" charset="0"/>
                <a:ea typeface="Calibri" panose="020F0502020204030204" pitchFamily="34" charset="0"/>
                <a:cs typeface="Arial" panose="020B0604020202020204" pitchFamily="34" charset="0"/>
              </a:rPr>
              <a:t>Life Cycle Cost Analysis:</a:t>
            </a:r>
            <a:r>
              <a:rPr lang="en-IN" sz="1800" kern="100" dirty="0">
                <a:effectLst/>
                <a:latin typeface="Arial" panose="020B0604020202020204" pitchFamily="34" charset="0"/>
                <a:ea typeface="Calibri" panose="020F0502020204030204" pitchFamily="34" charset="0"/>
                <a:cs typeface="Arial" panose="020B0604020202020204" pitchFamily="34" charset="0"/>
              </a:rPr>
              <a:t> Engineering projects often have long lifecycles. Considering only the initial construction cost might lead to poor decisions if long-term costs (e.g., maintenance, operation, and decommissioning) are not factored in. Economic analysis allows engineers to assess the life cycle costs of various alternatives and make choices that minimize the total cost of ownership over the project's lifespan.</a:t>
            </a:r>
          </a:p>
          <a:p>
            <a:pPr algn="just">
              <a:lnSpc>
                <a:spcPct val="120000"/>
              </a:lnSpc>
              <a:spcBef>
                <a:spcPts val="0"/>
              </a:spcBef>
            </a:pPr>
            <a:endParaRPr lang="en-IN" sz="1800" dirty="0">
              <a:latin typeface="Arial" panose="020B0604020202020204" pitchFamily="34" charset="0"/>
              <a:cs typeface="Arial" panose="020B0604020202020204" pitchFamily="34" charset="0"/>
            </a:endParaRPr>
          </a:p>
          <a:p>
            <a:pPr algn="just">
              <a:lnSpc>
                <a:spcPct val="120000"/>
              </a:lnSpc>
              <a:spcBef>
                <a:spcPts val="0"/>
              </a:spcBef>
            </a:pPr>
            <a:r>
              <a:rPr lang="en-IN" sz="1800" b="1" kern="100" dirty="0">
                <a:effectLst/>
                <a:latin typeface="Arial" panose="020B0604020202020204" pitchFamily="34" charset="0"/>
                <a:ea typeface="Calibri" panose="020F0502020204030204" pitchFamily="34" charset="0"/>
                <a:cs typeface="Arial" panose="020B0604020202020204" pitchFamily="34" charset="0"/>
              </a:rPr>
              <a:t>Sustainability and Environmental Impact</a:t>
            </a:r>
            <a:r>
              <a:rPr lang="en-IN" sz="1800" kern="100" dirty="0">
                <a:effectLst/>
                <a:latin typeface="Arial" panose="020B0604020202020204" pitchFamily="34" charset="0"/>
                <a:ea typeface="Calibri" panose="020F0502020204030204" pitchFamily="34" charset="0"/>
                <a:cs typeface="Arial" panose="020B0604020202020204" pitchFamily="34" charset="0"/>
              </a:rPr>
              <a:t>: Economic decision making can also contribute to sustainable engineering practices. By incorporating environmental and social costs into the analysis, engineers can identify environmentally friendly solutions that might not only benefit the project but also the broader community and the planet.</a:t>
            </a:r>
          </a:p>
          <a:p>
            <a:pPr marL="0" indent="0" algn="just">
              <a:lnSpc>
                <a:spcPct val="120000"/>
              </a:lnSpc>
              <a:spcBef>
                <a:spcPts val="0"/>
              </a:spcBef>
              <a:buNone/>
            </a:pP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20000"/>
              </a:lnSpc>
              <a:spcBef>
                <a:spcPts val="0"/>
              </a:spcBef>
            </a:pPr>
            <a:r>
              <a:rPr lang="en-IN" sz="1800" b="1" kern="100" dirty="0">
                <a:effectLst/>
                <a:latin typeface="Arial" panose="020B0604020202020204" pitchFamily="34" charset="0"/>
                <a:ea typeface="Calibri" panose="020F0502020204030204" pitchFamily="34" charset="0"/>
                <a:cs typeface="Arial" panose="020B0604020202020204" pitchFamily="34" charset="0"/>
              </a:rPr>
              <a:t>Stakeholder Alignment:</a:t>
            </a:r>
            <a:r>
              <a:rPr lang="en-IN" sz="1800" kern="100" dirty="0">
                <a:effectLst/>
                <a:latin typeface="Arial" panose="020B0604020202020204" pitchFamily="34" charset="0"/>
                <a:ea typeface="Calibri" panose="020F0502020204030204" pitchFamily="34" charset="0"/>
                <a:cs typeface="Arial" panose="020B0604020202020204" pitchFamily="34" charset="0"/>
              </a:rPr>
              <a:t> Engineering projects involve multiple stakeholders with different interests and priorities. Economic analysis provides a quantitative basis for decision making, facilitating communication and alignment among stakeholders by focusing on objective data and metrics.</a:t>
            </a:r>
          </a:p>
          <a:p>
            <a:pPr>
              <a:lnSpc>
                <a:spcPct val="120000"/>
              </a:lnSpc>
              <a:spcBef>
                <a:spcPts val="0"/>
              </a:spcBef>
            </a:pPr>
            <a:endParaRPr lang="en-IN" sz="1800" dirty="0">
              <a:latin typeface="Gill Sans MT" panose="020B0502020104020203" pitchFamily="34" charset="0"/>
            </a:endParaRPr>
          </a:p>
        </p:txBody>
      </p:sp>
    </p:spTree>
    <p:extLst>
      <p:ext uri="{BB962C8B-B14F-4D97-AF65-F5344CB8AC3E}">
        <p14:creationId xmlns:p14="http://schemas.microsoft.com/office/powerpoint/2010/main" val="2950209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239FDA-5BD6-C021-E1CA-4342AF192242}"/>
              </a:ext>
            </a:extLst>
          </p:cNvPr>
          <p:cNvSpPr txBox="1"/>
          <p:nvPr/>
        </p:nvSpPr>
        <p:spPr>
          <a:xfrm>
            <a:off x="485775" y="1902300"/>
            <a:ext cx="10970460" cy="3718197"/>
          </a:xfrm>
          <a:prstGeom prst="rect">
            <a:avLst/>
          </a:prstGeom>
          <a:noFill/>
        </p:spPr>
        <p:txBody>
          <a:bodyPr wrap="square">
            <a:spAutoFit/>
          </a:bodyPr>
          <a:lstStyle/>
          <a:p>
            <a:pPr algn="just">
              <a:lnSpc>
                <a:spcPct val="120000"/>
              </a:lnSpc>
              <a:spcBef>
                <a:spcPts val="0"/>
              </a:spcBef>
            </a:pPr>
            <a:r>
              <a:rPr lang="en-IN" sz="1800" b="1" kern="100" dirty="0">
                <a:effectLst/>
                <a:latin typeface="Arial" panose="020B0604020202020204" pitchFamily="34" charset="0"/>
                <a:ea typeface="Calibri" panose="020F0502020204030204" pitchFamily="34" charset="0"/>
                <a:cs typeface="Arial" panose="020B0604020202020204" pitchFamily="34" charset="0"/>
              </a:rPr>
              <a:t>Project Feasibility:</a:t>
            </a:r>
            <a:r>
              <a:rPr lang="en-IN" sz="1800" kern="100" dirty="0">
                <a:effectLst/>
                <a:latin typeface="Arial" panose="020B0604020202020204" pitchFamily="34" charset="0"/>
                <a:ea typeface="Calibri" panose="020F0502020204030204" pitchFamily="34" charset="0"/>
                <a:cs typeface="Arial" panose="020B0604020202020204" pitchFamily="34" charset="0"/>
              </a:rPr>
              <a:t> Economic decision-making helps determine the feasibility of a project before it proceeds to implementation. Analysing costs and benefits early on can reveal whether a project is economically viable and helps avoid investing resources in unviable ventures.</a:t>
            </a:r>
          </a:p>
          <a:p>
            <a:pPr algn="just">
              <a:lnSpc>
                <a:spcPct val="120000"/>
              </a:lnSpc>
              <a:spcBef>
                <a:spcPts val="0"/>
              </a:spcBef>
            </a:pP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20000"/>
              </a:lnSpc>
              <a:spcBef>
                <a:spcPts val="0"/>
              </a:spcBef>
            </a:pPr>
            <a:r>
              <a:rPr lang="en-IN" sz="1800" b="1" kern="100" dirty="0">
                <a:effectLst/>
                <a:latin typeface="Arial" panose="020B0604020202020204" pitchFamily="34" charset="0"/>
                <a:ea typeface="Calibri" panose="020F0502020204030204" pitchFamily="34" charset="0"/>
                <a:cs typeface="Arial" panose="020B0604020202020204" pitchFamily="34" charset="0"/>
              </a:rPr>
              <a:t>Resource Optimization</a:t>
            </a:r>
            <a:r>
              <a:rPr lang="en-IN" sz="1800" kern="100" dirty="0">
                <a:effectLst/>
                <a:latin typeface="Arial" panose="020B0604020202020204" pitchFamily="34" charset="0"/>
                <a:ea typeface="Calibri" panose="020F0502020204030204" pitchFamily="34" charset="0"/>
                <a:cs typeface="Arial" panose="020B0604020202020204" pitchFamily="34" charset="0"/>
              </a:rPr>
              <a:t>: Engineers must optimize the use of resources, including materials, </a:t>
            </a:r>
            <a:r>
              <a:rPr lang="en-IN" sz="1800" kern="100" dirty="0" err="1">
                <a:effectLst/>
                <a:latin typeface="Arial" panose="020B0604020202020204" pitchFamily="34" charset="0"/>
                <a:ea typeface="Calibri" panose="020F0502020204030204" pitchFamily="34" charset="0"/>
                <a:cs typeface="Arial" panose="020B0604020202020204" pitchFamily="34" charset="0"/>
              </a:rPr>
              <a:t>labor</a:t>
            </a:r>
            <a:r>
              <a:rPr lang="en-IN" sz="1800" kern="100" dirty="0">
                <a:effectLst/>
                <a:latin typeface="Arial" panose="020B0604020202020204" pitchFamily="34" charset="0"/>
                <a:ea typeface="Calibri" panose="020F0502020204030204" pitchFamily="34" charset="0"/>
                <a:cs typeface="Arial" panose="020B0604020202020204" pitchFamily="34" charset="0"/>
              </a:rPr>
              <a:t>, time, and energy. Economic analysis allows for effective resource allocation, reducing waste and increasing efficiency throughout the project.</a:t>
            </a:r>
          </a:p>
          <a:p>
            <a:pPr algn="just">
              <a:lnSpc>
                <a:spcPct val="120000"/>
              </a:lnSpc>
              <a:spcBef>
                <a:spcPts val="0"/>
              </a:spcBef>
            </a:pP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20000"/>
              </a:lnSpc>
              <a:spcBef>
                <a:spcPts val="0"/>
              </a:spcBef>
            </a:pPr>
            <a:r>
              <a:rPr lang="en-IN" sz="1800" b="1" kern="100" dirty="0">
                <a:effectLst/>
                <a:latin typeface="Arial" panose="020B0604020202020204" pitchFamily="34" charset="0"/>
                <a:ea typeface="Calibri" panose="020F0502020204030204" pitchFamily="34" charset="0"/>
                <a:cs typeface="Arial" panose="020B0604020202020204" pitchFamily="34" charset="0"/>
              </a:rPr>
              <a:t>Competitiveness:</a:t>
            </a:r>
            <a:r>
              <a:rPr lang="en-IN" sz="1800" kern="100" dirty="0">
                <a:effectLst/>
                <a:latin typeface="Arial" panose="020B0604020202020204" pitchFamily="34" charset="0"/>
                <a:ea typeface="Calibri" panose="020F0502020204030204" pitchFamily="34" charset="0"/>
                <a:cs typeface="Arial" panose="020B0604020202020204" pitchFamily="34" charset="0"/>
              </a:rPr>
              <a:t> In the context of business and industry, economic decision making can provide a competitive edge. Projects that are economically viable and offer higher returns have a better chance of attracting investors and clients, enhancing a company's position in the market.</a:t>
            </a:r>
          </a:p>
        </p:txBody>
      </p:sp>
      <p:sp>
        <p:nvSpPr>
          <p:cNvPr id="6" name="Title 1">
            <a:extLst>
              <a:ext uri="{FF2B5EF4-FFF2-40B4-BE49-F238E27FC236}">
                <a16:creationId xmlns:a16="http://schemas.microsoft.com/office/drawing/2014/main" id="{512136E1-820D-13DE-A796-7B8BBB1AFDB5}"/>
              </a:ext>
            </a:extLst>
          </p:cNvPr>
          <p:cNvSpPr txBox="1">
            <a:spLocks/>
          </p:cNvSpPr>
          <p:nvPr/>
        </p:nvSpPr>
        <p:spPr>
          <a:xfrm>
            <a:off x="1473199" y="398889"/>
            <a:ext cx="10515600" cy="692259"/>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lang="en-US" sz="2600" b="1" kern="1200">
                <a:solidFill>
                  <a:srgbClr val="B47841"/>
                </a:solidFill>
                <a:latin typeface="Arial" charset="0"/>
                <a:ea typeface="+mj-ea"/>
                <a:cs typeface="+mj-cs"/>
              </a:defRPr>
            </a:lvl1pPr>
          </a:lstStyle>
          <a:p>
            <a:r>
              <a:rPr lang="en-IN" sz="2400" b="0" kern="100">
                <a:solidFill>
                  <a:srgbClr val="FF0000"/>
                </a:solidFill>
                <a:latin typeface="Gill Sans MT" panose="020B0502020104020203" pitchFamily="34" charset="0"/>
                <a:ea typeface="Calibri" panose="020F0502020204030204" pitchFamily="34" charset="0"/>
                <a:cs typeface="Mangal" panose="02040503050203030202" pitchFamily="18" charset="0"/>
              </a:rPr>
              <a:t>Importance of Economic Decision Making in Engineering Projects</a:t>
            </a:r>
            <a:br>
              <a:rPr lang="en-IN" sz="2400" b="0" kern="100">
                <a:solidFill>
                  <a:srgbClr val="FF0000"/>
                </a:solidFill>
                <a:latin typeface="Gill Sans MT" panose="020B0502020104020203" pitchFamily="34" charset="0"/>
                <a:ea typeface="Calibri" panose="020F0502020204030204" pitchFamily="34" charset="0"/>
                <a:cs typeface="Mangal" panose="02040503050203030202" pitchFamily="18" charset="0"/>
              </a:rPr>
            </a:br>
            <a:endParaRPr lang="en-IN" sz="2400" b="0" dirty="0">
              <a:solidFill>
                <a:srgbClr val="FF0000"/>
              </a:solidFill>
              <a:latin typeface="Gill Sans MT" panose="020B0502020104020203" pitchFamily="34" charset="0"/>
            </a:endParaRPr>
          </a:p>
        </p:txBody>
      </p:sp>
    </p:spTree>
    <p:extLst>
      <p:ext uri="{BB962C8B-B14F-4D97-AF65-F5344CB8AC3E}">
        <p14:creationId xmlns:p14="http://schemas.microsoft.com/office/powerpoint/2010/main" val="2690831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4B0C47-D2DF-1ED3-D098-1D7F8C2CB14C}"/>
              </a:ext>
            </a:extLst>
          </p:cNvPr>
          <p:cNvSpPr txBox="1"/>
          <p:nvPr/>
        </p:nvSpPr>
        <p:spPr>
          <a:xfrm>
            <a:off x="272852" y="997186"/>
            <a:ext cx="11664044" cy="6009274"/>
          </a:xfrm>
          <a:prstGeom prst="rect">
            <a:avLst/>
          </a:prstGeom>
          <a:noFill/>
        </p:spPr>
        <p:txBody>
          <a:bodyPr wrap="square">
            <a:spAutoFit/>
          </a:bodyPr>
          <a:lstStyle/>
          <a:p>
            <a:pPr algn="just">
              <a:lnSpc>
                <a:spcPct val="107000"/>
              </a:lnSpc>
              <a:spcAft>
                <a:spcPts val="800"/>
              </a:spcAft>
            </a:pPr>
            <a:r>
              <a:rPr lang="en-IN" sz="2400" kern="100" dirty="0">
                <a:solidFill>
                  <a:srgbClr val="FF0000"/>
                </a:solidFill>
                <a:effectLst/>
                <a:latin typeface="Arial" panose="020B0604020202020204" pitchFamily="34" charset="0"/>
                <a:ea typeface="Calibri" panose="020F0502020204030204" pitchFamily="34" charset="0"/>
                <a:cs typeface="Arial" panose="020B0604020202020204" pitchFamily="34" charset="0"/>
              </a:rPr>
              <a:t>Introduction:</a:t>
            </a:r>
          </a:p>
          <a:p>
            <a:pPr algn="just">
              <a:lnSpc>
                <a:spcPct val="107000"/>
              </a:lnSpc>
              <a:spcAft>
                <a:spcPts val="800"/>
              </a:spcAft>
            </a:pPr>
            <a:r>
              <a:rPr lang="en-IN" sz="24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 this case study, A company expanding its operations and exploring an economic decision-making. The company specializes in producing electronic goods, primarily smartphones and tablets. The management team has identified a growing market demand for their products and believes that expanding their manufacturing operations could lead to increased profits and market share. However, they also face several challenges and uncertainties that need to be carefully considered before making a final decision. </a:t>
            </a:r>
            <a:endParaRPr lang="en-IN" sz="2400"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2400" kern="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Background: </a:t>
            </a:r>
            <a:endParaRPr lang="en-IN" sz="2400" kern="1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24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Company has been operating successfully for the past 40 years, primarily in the domestic market. Their products have gained popularity due to their innovative features and competitive pricing. As a result, the company has experienced steady growth and has a strong reputation for product quality and customer service. </a:t>
            </a:r>
            <a:endParaRPr lang="en-IN" sz="2400" kern="100" dirty="0">
              <a:effectLst/>
              <a:latin typeface="Arial" panose="020B0604020202020204" pitchFamily="34" charset="0"/>
              <a:ea typeface="Calibri" panose="020F0502020204030204" pitchFamily="34" charset="0"/>
              <a:cs typeface="Arial" panose="020B0604020202020204" pitchFamily="34" charset="0"/>
            </a:endParaRPr>
          </a:p>
          <a:p>
            <a:pPr algn="just"/>
            <a:endParaRPr lang="en-IN" sz="2400" dirty="0">
              <a:latin typeface="Gill Sans MT" panose="020B0502020104020203" pitchFamily="34" charset="0"/>
            </a:endParaRPr>
          </a:p>
        </p:txBody>
      </p:sp>
      <p:sp>
        <p:nvSpPr>
          <p:cNvPr id="4" name="TextBox 3">
            <a:extLst>
              <a:ext uri="{FF2B5EF4-FFF2-40B4-BE49-F238E27FC236}">
                <a16:creationId xmlns:a16="http://schemas.microsoft.com/office/drawing/2014/main" id="{5D5771AD-0C82-0C71-8D04-1AEB335193AF}"/>
              </a:ext>
            </a:extLst>
          </p:cNvPr>
          <p:cNvSpPr txBox="1"/>
          <p:nvPr/>
        </p:nvSpPr>
        <p:spPr>
          <a:xfrm>
            <a:off x="1212574" y="17375"/>
            <a:ext cx="10724322" cy="461665"/>
          </a:xfrm>
          <a:prstGeom prst="rect">
            <a:avLst/>
          </a:prstGeom>
          <a:noFill/>
        </p:spPr>
        <p:txBody>
          <a:bodyPr wrap="square" rtlCol="0">
            <a:spAutoFit/>
          </a:bodyPr>
          <a:lstStyle/>
          <a:p>
            <a:pPr algn="r"/>
            <a:r>
              <a:rPr lang="en-IN" sz="2400" dirty="0">
                <a:solidFill>
                  <a:srgbClr val="FF0000"/>
                </a:solidFill>
                <a:latin typeface="Trebuchet MS" panose="020B0603020202020204" pitchFamily="34" charset="0"/>
              </a:rPr>
              <a:t>Case Study</a:t>
            </a:r>
          </a:p>
        </p:txBody>
      </p:sp>
    </p:spTree>
    <p:extLst>
      <p:ext uri="{BB962C8B-B14F-4D97-AF65-F5344CB8AC3E}">
        <p14:creationId xmlns:p14="http://schemas.microsoft.com/office/powerpoint/2010/main" val="709392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4B0C47-D2DF-1ED3-D098-1D7F8C2CB14C}"/>
              </a:ext>
            </a:extLst>
          </p:cNvPr>
          <p:cNvSpPr txBox="1"/>
          <p:nvPr/>
        </p:nvSpPr>
        <p:spPr>
          <a:xfrm>
            <a:off x="429985" y="1049738"/>
            <a:ext cx="11664044" cy="5536580"/>
          </a:xfrm>
          <a:prstGeom prst="rect">
            <a:avLst/>
          </a:prstGeom>
          <a:noFill/>
        </p:spPr>
        <p:txBody>
          <a:bodyPr wrap="square">
            <a:spAutoFit/>
          </a:bodyPr>
          <a:lstStyle/>
          <a:p>
            <a:pPr algn="just">
              <a:lnSpc>
                <a:spcPct val="107000"/>
              </a:lnSpc>
              <a:spcAft>
                <a:spcPts val="800"/>
              </a:spcAft>
            </a:pPr>
            <a:r>
              <a:rPr lang="en-IN" sz="2400" kern="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Problem Statement: </a:t>
            </a:r>
            <a:endParaRPr lang="en-IN" sz="2400" kern="1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p>
            <a:pPr algn="just"/>
            <a:r>
              <a:rPr lang="en-IN" sz="24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management team at ABC Manufacturing is presented with the opportunity to expand their operations by establishing a new manufacturing facility. The main challenge they face is whether to expand domestically or internationally. </a:t>
            </a:r>
          </a:p>
          <a:p>
            <a:pPr algn="just">
              <a:lnSpc>
                <a:spcPct val="107000"/>
              </a:lnSpc>
              <a:spcAft>
                <a:spcPts val="800"/>
              </a:spcAft>
            </a:pPr>
            <a:r>
              <a:rPr lang="en-IN" sz="24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They have two potential locations in mind: </a:t>
            </a:r>
            <a:endParaRPr lang="en-IN" sz="2400"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24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Domestic Expansion: </a:t>
            </a:r>
            <a:r>
              <a:rPr lang="en-IN" sz="24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company can set up a new manufacturing plant in a different state within the country. This option offers the advantage of familiarity with local regulations, workforce, and supply chain partners. </a:t>
            </a:r>
            <a:endParaRPr lang="en-IN" sz="2400"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24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International Expansion: </a:t>
            </a:r>
            <a:r>
              <a:rPr lang="en-IN" sz="24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Alternatively, ABC Manufacturing can explore the possibility of setting up a manufacturing facility in a foreign country, such as a Southeast Asian nation. This option offers potential cost savings on </a:t>
            </a:r>
            <a:r>
              <a:rPr lang="en-IN" sz="2400" kern="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labor</a:t>
            </a:r>
            <a:r>
              <a:rPr lang="en-IN" sz="24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access to a growing consumer market. </a:t>
            </a:r>
            <a:endParaRPr lang="en-IN" sz="2400" kern="100" dirty="0">
              <a:effectLst/>
              <a:latin typeface="Arial" panose="020B0604020202020204" pitchFamily="34" charset="0"/>
              <a:ea typeface="Calibri" panose="020F0502020204030204" pitchFamily="34" charset="0"/>
              <a:cs typeface="Arial" panose="020B0604020202020204" pitchFamily="34" charset="0"/>
            </a:endParaRPr>
          </a:p>
          <a:p>
            <a:pPr algn="just"/>
            <a:endParaRPr lang="en-IN" sz="2400" dirty="0">
              <a:latin typeface="Gill Sans MT" panose="020B0502020104020203" pitchFamily="34" charset="0"/>
            </a:endParaRPr>
          </a:p>
        </p:txBody>
      </p:sp>
    </p:spTree>
    <p:extLst>
      <p:ext uri="{BB962C8B-B14F-4D97-AF65-F5344CB8AC3E}">
        <p14:creationId xmlns:p14="http://schemas.microsoft.com/office/powerpoint/2010/main" val="550392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6EE59A-51C9-287B-5ADB-E096B335EC3A}"/>
              </a:ext>
            </a:extLst>
          </p:cNvPr>
          <p:cNvSpPr txBox="1"/>
          <p:nvPr/>
        </p:nvSpPr>
        <p:spPr>
          <a:xfrm>
            <a:off x="190500" y="1010004"/>
            <a:ext cx="11811000" cy="5131854"/>
          </a:xfrm>
          <a:prstGeom prst="rect">
            <a:avLst/>
          </a:prstGeom>
          <a:noFill/>
        </p:spPr>
        <p:txBody>
          <a:bodyPr wrap="square">
            <a:spAutoFit/>
          </a:bodyPr>
          <a:lstStyle/>
          <a:p>
            <a:pPr algn="just">
              <a:lnSpc>
                <a:spcPct val="107000"/>
              </a:lnSpc>
              <a:spcAft>
                <a:spcPts val="800"/>
              </a:spcAft>
            </a:pPr>
            <a:r>
              <a:rPr lang="en-IN" b="1" kern="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Labor Costs: </a:t>
            </a: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Compare the labour costs between the domestic and international locations. Determine whether the potential savings from lower labour costs in the foreign country outweigh the additional shipping and logistics expenses. </a:t>
            </a:r>
            <a:endParaRPr lang="en-IN"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b="1" kern="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Market Potential:</a:t>
            </a: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Analyse the demand for smartphones and tablets in both the domestic and international markets. Identify potential growth opportunities and challenges in each market. </a:t>
            </a:r>
            <a:endParaRPr lang="en-IN"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b="1" kern="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Regulatory Environment: </a:t>
            </a: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Assess the ease of doing business in the foreign country, including tax regulations, trade policies, and legal requirements. Compare this with the existing regulations in the domestic market. </a:t>
            </a:r>
            <a:endParaRPr lang="en-IN"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b="1" kern="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Supply Chain Management: </a:t>
            </a: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Evaluate the logistical aspects of setting up an international manufacturing facility, including transportation costs, lead times, and potential risks of disruptions. </a:t>
            </a:r>
            <a:endParaRPr lang="en-IN"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b="1" kern="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Political and Economic Stability: </a:t>
            </a: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Consider the political and economic stability of the foreign country as it can significantly impact the long-term viability of the expansion. </a:t>
            </a:r>
            <a:endParaRPr lang="en-IN"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b="1" kern="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Brand Reputation and Customer Perception: </a:t>
            </a: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Examine how an international expansion might impact the company's brand image and customer perception. </a:t>
            </a:r>
            <a:endParaRPr lang="en-IN"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b="1" kern="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Financial Viability: </a:t>
            </a: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Perform a comprehensive financial analysis, including projected revenue, expenses, and return on investment for both domestic and international expansion scenarios. </a:t>
            </a:r>
            <a:endParaRPr lang="en-IN"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AB75C2C6-7CFE-5DF4-95E4-5304CDB95B92}"/>
              </a:ext>
            </a:extLst>
          </p:cNvPr>
          <p:cNvSpPr txBox="1"/>
          <p:nvPr/>
        </p:nvSpPr>
        <p:spPr>
          <a:xfrm>
            <a:off x="7919357" y="250570"/>
            <a:ext cx="3663042" cy="462178"/>
          </a:xfrm>
          <a:prstGeom prst="rect">
            <a:avLst/>
          </a:prstGeom>
          <a:noFill/>
        </p:spPr>
        <p:txBody>
          <a:bodyPr wrap="square">
            <a:spAutoFit/>
          </a:bodyPr>
          <a:lstStyle/>
          <a:p>
            <a:pPr algn="just">
              <a:lnSpc>
                <a:spcPct val="107000"/>
              </a:lnSpc>
              <a:spcAft>
                <a:spcPts val="800"/>
              </a:spcAft>
            </a:pPr>
            <a:r>
              <a:rPr lang="en-IN" sz="2400" b="1" kern="0" dirty="0">
                <a:solidFill>
                  <a:srgbClr val="FF0000"/>
                </a:solidFill>
                <a:effectLst/>
                <a:latin typeface="Gill Sans MT" panose="020B0502020104020203" pitchFamily="34" charset="0"/>
                <a:ea typeface="Times New Roman" panose="02020603050405020304" pitchFamily="18" charset="0"/>
                <a:cs typeface="Mangal" panose="02040503050203030202" pitchFamily="18" charset="0"/>
              </a:rPr>
              <a:t>Key Factors to Consider</a:t>
            </a:r>
            <a:endParaRPr lang="en-IN" sz="2400" b="1"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94794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A618D2-1267-BC16-5638-05830DD0B299}"/>
              </a:ext>
            </a:extLst>
          </p:cNvPr>
          <p:cNvSpPr txBox="1"/>
          <p:nvPr/>
        </p:nvSpPr>
        <p:spPr>
          <a:xfrm>
            <a:off x="361949" y="1132987"/>
            <a:ext cx="11666765" cy="3433569"/>
          </a:xfrm>
          <a:prstGeom prst="rect">
            <a:avLst/>
          </a:prstGeom>
          <a:noFill/>
        </p:spPr>
        <p:txBody>
          <a:bodyPr wrap="square">
            <a:spAutoFit/>
          </a:bodyPr>
          <a:lstStyle/>
          <a:p>
            <a:pPr algn="just">
              <a:lnSpc>
                <a:spcPct val="107000"/>
              </a:lnSpc>
              <a:spcAft>
                <a:spcPts val="800"/>
              </a:spcAft>
            </a:pPr>
            <a:r>
              <a:rPr lang="en-IN" sz="2400" kern="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Conclusion: </a:t>
            </a:r>
            <a:endParaRPr lang="en-IN" sz="2400" kern="1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24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decision-making process for company involves carefully evaluating all relevant factors to make an informed and economically viable choice. Each option presents unique opportunities and challenges that must be weighed against the company's growth objectives, financial capabilities, and risk tolerance. By conducting a thorough analysis, the management team can arrive at a well-grounded decision that aligns with the long-term strategic goals of the company.</a:t>
            </a:r>
            <a:endParaRPr lang="en-IN" sz="2400"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2400" kern="100" dirty="0">
                <a:effectLst/>
                <a:latin typeface="Gill Sans MT" panose="020B0502020104020203" pitchFamily="34" charset="0"/>
                <a:ea typeface="Calibri" panose="020F0502020204030204" pitchFamily="34" charset="0"/>
                <a:cs typeface="Mangal" panose="02040503050203030202" pitchFamily="18" charset="0"/>
              </a:rPr>
              <a:t> </a:t>
            </a:r>
          </a:p>
        </p:txBody>
      </p:sp>
    </p:spTree>
    <p:extLst>
      <p:ext uri="{BB962C8B-B14F-4D97-AF65-F5344CB8AC3E}">
        <p14:creationId xmlns:p14="http://schemas.microsoft.com/office/powerpoint/2010/main" val="287731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E192257-ED64-8DCC-BC69-1B6218B160DD}"/>
              </a:ext>
            </a:extLst>
          </p:cNvPr>
          <p:cNvSpPr txBox="1">
            <a:spLocks noChangeArrowheads="1"/>
          </p:cNvSpPr>
          <p:nvPr/>
        </p:nvSpPr>
        <p:spPr>
          <a:xfrm>
            <a:off x="136634" y="889813"/>
            <a:ext cx="6796011" cy="55004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ts val="0"/>
              </a:spcBef>
              <a:buAutoNum type="arabicPeriod"/>
            </a:pPr>
            <a:r>
              <a:rPr lang="en-IN" sz="1600" dirty="0">
                <a:latin typeface="Arial" panose="020B0604020202020204" pitchFamily="34" charset="0"/>
                <a:cs typeface="Arial" panose="020B0604020202020204" pitchFamily="34" charset="0"/>
              </a:rPr>
              <a:t>Recognize the problem.</a:t>
            </a:r>
          </a:p>
          <a:p>
            <a:pPr marL="0" indent="0">
              <a:lnSpc>
                <a:spcPct val="100000"/>
              </a:lnSpc>
              <a:spcBef>
                <a:spcPts val="0"/>
              </a:spcBef>
              <a:buNone/>
            </a:pPr>
            <a:endParaRPr lang="en-IN" sz="1600" dirty="0">
              <a:latin typeface="Arial" panose="020B0604020202020204" pitchFamily="34" charset="0"/>
              <a:cs typeface="Arial" panose="020B0604020202020204" pitchFamily="34" charset="0"/>
            </a:endParaRPr>
          </a:p>
          <a:p>
            <a:pPr marL="0" indent="0">
              <a:lnSpc>
                <a:spcPct val="100000"/>
              </a:lnSpc>
              <a:spcBef>
                <a:spcPts val="0"/>
              </a:spcBef>
              <a:buNone/>
            </a:pPr>
            <a:r>
              <a:rPr lang="en-IN" sz="1600" dirty="0">
                <a:latin typeface="Arial" panose="020B0604020202020204" pitchFamily="34" charset="0"/>
                <a:cs typeface="Arial" panose="020B0604020202020204" pitchFamily="34" charset="0"/>
              </a:rPr>
              <a:t>2.  Define the goal or objective:What is the task?</a:t>
            </a:r>
          </a:p>
          <a:p>
            <a:pPr marL="0" indent="0">
              <a:lnSpc>
                <a:spcPct val="100000"/>
              </a:lnSpc>
              <a:spcBef>
                <a:spcPts val="0"/>
              </a:spcBef>
              <a:buNone/>
            </a:pPr>
            <a:endParaRPr lang="en-IN" sz="1600" dirty="0">
              <a:latin typeface="Arial" panose="020B0604020202020204" pitchFamily="34" charset="0"/>
              <a:cs typeface="Arial" panose="020B0604020202020204" pitchFamily="34" charset="0"/>
            </a:endParaRPr>
          </a:p>
          <a:p>
            <a:pPr marL="0" indent="0">
              <a:lnSpc>
                <a:spcPct val="100000"/>
              </a:lnSpc>
              <a:spcBef>
                <a:spcPts val="0"/>
              </a:spcBef>
              <a:buNone/>
            </a:pPr>
            <a:r>
              <a:rPr lang="en-IN" sz="1600" dirty="0">
                <a:latin typeface="Arial" panose="020B0604020202020204" pitchFamily="34" charset="0"/>
                <a:cs typeface="Arial" panose="020B0604020202020204" pitchFamily="34" charset="0"/>
              </a:rPr>
              <a:t>3.  Assemble relevant data: What are the facts? Is more data needed,   </a:t>
            </a:r>
          </a:p>
          <a:p>
            <a:pPr marL="0" indent="0">
              <a:lnSpc>
                <a:spcPct val="100000"/>
              </a:lnSpc>
              <a:spcBef>
                <a:spcPts val="0"/>
              </a:spcBef>
              <a:buNone/>
            </a:pPr>
            <a:r>
              <a:rPr lang="en-IN" sz="1600" dirty="0">
                <a:latin typeface="Arial" panose="020B0604020202020204" pitchFamily="34" charset="0"/>
                <a:cs typeface="Arial" panose="020B0604020202020204" pitchFamily="34" charset="0"/>
              </a:rPr>
              <a:t>     and is it worth more than the cost to obtain it?</a:t>
            </a:r>
          </a:p>
          <a:p>
            <a:pPr marL="0" indent="0">
              <a:lnSpc>
                <a:spcPct val="100000"/>
              </a:lnSpc>
              <a:spcBef>
                <a:spcPts val="0"/>
              </a:spcBef>
              <a:buNone/>
            </a:pPr>
            <a:endParaRPr lang="en-IN" sz="1600" dirty="0">
              <a:latin typeface="Arial" panose="020B0604020202020204" pitchFamily="34" charset="0"/>
              <a:cs typeface="Arial" panose="020B0604020202020204" pitchFamily="34" charset="0"/>
            </a:endParaRPr>
          </a:p>
          <a:p>
            <a:pPr marL="0" indent="0">
              <a:lnSpc>
                <a:spcPct val="100000"/>
              </a:lnSpc>
              <a:spcBef>
                <a:spcPts val="0"/>
              </a:spcBef>
              <a:buNone/>
            </a:pPr>
            <a:r>
              <a:rPr lang="en-IN" sz="1600" dirty="0">
                <a:latin typeface="Arial" panose="020B0604020202020204" pitchFamily="34" charset="0"/>
                <a:cs typeface="Arial" panose="020B0604020202020204" pitchFamily="34" charset="0"/>
              </a:rPr>
              <a:t>4.  Identify feasible alternatives.</a:t>
            </a:r>
          </a:p>
          <a:p>
            <a:pPr marL="0" indent="0">
              <a:lnSpc>
                <a:spcPct val="100000"/>
              </a:lnSpc>
              <a:spcBef>
                <a:spcPts val="0"/>
              </a:spcBef>
              <a:buNone/>
            </a:pPr>
            <a:endParaRPr lang="en-IN" sz="1600" dirty="0">
              <a:latin typeface="Arial" panose="020B0604020202020204" pitchFamily="34" charset="0"/>
              <a:cs typeface="Arial" panose="020B0604020202020204" pitchFamily="34" charset="0"/>
            </a:endParaRPr>
          </a:p>
          <a:p>
            <a:pPr marL="0" indent="0">
              <a:lnSpc>
                <a:spcPct val="100000"/>
              </a:lnSpc>
              <a:spcBef>
                <a:spcPts val="0"/>
              </a:spcBef>
              <a:buNone/>
            </a:pPr>
            <a:r>
              <a:rPr lang="en-IN" sz="1600" dirty="0">
                <a:latin typeface="Arial" panose="020B0604020202020204" pitchFamily="34" charset="0"/>
                <a:cs typeface="Arial" panose="020B0604020202020204" pitchFamily="34" charset="0"/>
              </a:rPr>
              <a:t>5.  Select the criterion for choosing the best alternative: possible criteria  </a:t>
            </a:r>
          </a:p>
          <a:p>
            <a:pPr marL="269875" indent="-269875">
              <a:lnSpc>
                <a:spcPct val="100000"/>
              </a:lnSpc>
              <a:spcBef>
                <a:spcPts val="0"/>
              </a:spcBef>
              <a:buNone/>
            </a:pPr>
            <a:r>
              <a:rPr lang="en-IN" sz="1600" dirty="0">
                <a:latin typeface="Arial" panose="020B0604020202020204" pitchFamily="34" charset="0"/>
                <a:cs typeface="Arial" panose="020B0604020202020204" pitchFamily="34" charset="0"/>
              </a:rPr>
              <a:t>     include political, economic, environmental, and social. The single criterion may be a composite of several different criteria.</a:t>
            </a:r>
          </a:p>
          <a:p>
            <a:pPr marL="0" indent="0">
              <a:lnSpc>
                <a:spcPct val="100000"/>
              </a:lnSpc>
              <a:spcBef>
                <a:spcPts val="0"/>
              </a:spcBef>
              <a:buNone/>
            </a:pPr>
            <a:endParaRPr lang="en-IN" sz="1600" dirty="0">
              <a:latin typeface="Arial" panose="020B0604020202020204" pitchFamily="34" charset="0"/>
              <a:cs typeface="Arial" panose="020B0604020202020204" pitchFamily="34" charset="0"/>
            </a:endParaRPr>
          </a:p>
          <a:p>
            <a:pPr marL="0" indent="0">
              <a:lnSpc>
                <a:spcPct val="100000"/>
              </a:lnSpc>
              <a:spcBef>
                <a:spcPts val="0"/>
              </a:spcBef>
              <a:buNone/>
            </a:pPr>
            <a:r>
              <a:rPr lang="en-IN" sz="1600" dirty="0">
                <a:latin typeface="Arial" panose="020B0604020202020204" pitchFamily="34" charset="0"/>
                <a:cs typeface="Arial" panose="020B0604020202020204" pitchFamily="34" charset="0"/>
              </a:rPr>
              <a:t>6.  Mathematically model the various interrelationships.</a:t>
            </a:r>
          </a:p>
          <a:p>
            <a:pPr marL="0" indent="0">
              <a:lnSpc>
                <a:spcPct val="100000"/>
              </a:lnSpc>
              <a:spcBef>
                <a:spcPts val="0"/>
              </a:spcBef>
              <a:buNone/>
            </a:pPr>
            <a:endParaRPr lang="en-IN" sz="1600" dirty="0">
              <a:latin typeface="Arial" panose="020B0604020202020204" pitchFamily="34" charset="0"/>
              <a:cs typeface="Arial" panose="020B0604020202020204" pitchFamily="34" charset="0"/>
            </a:endParaRPr>
          </a:p>
          <a:p>
            <a:pPr marL="0" indent="0">
              <a:lnSpc>
                <a:spcPct val="100000"/>
              </a:lnSpc>
              <a:spcBef>
                <a:spcPts val="0"/>
              </a:spcBef>
              <a:buNone/>
            </a:pPr>
            <a:r>
              <a:rPr lang="en-IN" sz="1600" dirty="0">
                <a:latin typeface="Arial" panose="020B0604020202020204" pitchFamily="34" charset="0"/>
                <a:cs typeface="Arial" panose="020B0604020202020204" pitchFamily="34" charset="0"/>
              </a:rPr>
              <a:t>7.  Predict the outcomes for each alternative.</a:t>
            </a:r>
          </a:p>
          <a:p>
            <a:pPr marL="0" indent="0">
              <a:lnSpc>
                <a:spcPct val="100000"/>
              </a:lnSpc>
              <a:spcBef>
                <a:spcPts val="0"/>
              </a:spcBef>
              <a:buNone/>
            </a:pPr>
            <a:endParaRPr lang="en-IN" sz="1600" dirty="0">
              <a:latin typeface="Arial" panose="020B0604020202020204" pitchFamily="34" charset="0"/>
              <a:cs typeface="Arial" panose="020B0604020202020204" pitchFamily="34" charset="0"/>
            </a:endParaRPr>
          </a:p>
          <a:p>
            <a:pPr marL="342900" indent="-342900">
              <a:lnSpc>
                <a:spcPct val="100000"/>
              </a:lnSpc>
              <a:spcBef>
                <a:spcPts val="0"/>
              </a:spcBef>
              <a:buAutoNum type="arabicPeriod" startAt="8"/>
            </a:pPr>
            <a:r>
              <a:rPr lang="en-IN" sz="1600" dirty="0">
                <a:latin typeface="Arial" panose="020B0604020202020204" pitchFamily="34" charset="0"/>
                <a:cs typeface="Arial" panose="020B0604020202020204" pitchFamily="34" charset="0"/>
              </a:rPr>
              <a:t>Choose the best alternative.</a:t>
            </a:r>
          </a:p>
          <a:p>
            <a:pPr marL="0" indent="0">
              <a:lnSpc>
                <a:spcPct val="100000"/>
              </a:lnSpc>
              <a:spcBef>
                <a:spcPts val="0"/>
              </a:spcBef>
              <a:buNone/>
            </a:pPr>
            <a:endParaRPr lang="en-IN" sz="1600" dirty="0">
              <a:latin typeface="Arial" panose="020B0604020202020204" pitchFamily="34" charset="0"/>
              <a:cs typeface="Arial" panose="020B0604020202020204" pitchFamily="34" charset="0"/>
            </a:endParaRPr>
          </a:p>
          <a:p>
            <a:pPr marL="0" indent="0">
              <a:lnSpc>
                <a:spcPct val="100000"/>
              </a:lnSpc>
              <a:spcBef>
                <a:spcPts val="0"/>
              </a:spcBef>
              <a:buNone/>
            </a:pPr>
            <a:r>
              <a:rPr lang="en-IN" sz="1600" dirty="0">
                <a:latin typeface="Arial" panose="020B0604020202020204" pitchFamily="34" charset="0"/>
                <a:cs typeface="Arial" panose="020B0604020202020204" pitchFamily="34" charset="0"/>
              </a:rPr>
              <a:t>9.  Audit the results.</a:t>
            </a:r>
            <a:endParaRPr lang="en-US" altLang="en-US" sz="16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A963E87-A83F-89B4-E52F-F52A7DBDF813}"/>
              </a:ext>
            </a:extLst>
          </p:cNvPr>
          <p:cNvSpPr txBox="1"/>
          <p:nvPr/>
        </p:nvSpPr>
        <p:spPr>
          <a:xfrm>
            <a:off x="1212574" y="171110"/>
            <a:ext cx="10724322" cy="461665"/>
          </a:xfrm>
          <a:prstGeom prst="rect">
            <a:avLst/>
          </a:prstGeom>
          <a:noFill/>
        </p:spPr>
        <p:txBody>
          <a:bodyPr wrap="square" rtlCol="0">
            <a:spAutoFit/>
          </a:bodyPr>
          <a:lstStyle/>
          <a:p>
            <a:pPr algn="r"/>
            <a:r>
              <a:rPr lang="en-IN" sz="2400" dirty="0">
                <a:solidFill>
                  <a:srgbClr val="FF0000"/>
                </a:solidFill>
                <a:latin typeface="Trebuchet MS" panose="020B0603020202020204" pitchFamily="34" charset="0"/>
              </a:rPr>
              <a:t>Rational  Decision-Making Process</a:t>
            </a:r>
          </a:p>
        </p:txBody>
      </p:sp>
      <p:pic>
        <p:nvPicPr>
          <p:cNvPr id="4" name="Picture 3">
            <a:extLst>
              <a:ext uri="{FF2B5EF4-FFF2-40B4-BE49-F238E27FC236}">
                <a16:creationId xmlns:a16="http://schemas.microsoft.com/office/drawing/2014/main" id="{8822A35D-E5D5-84AF-5538-65BB65116F1F}"/>
              </a:ext>
            </a:extLst>
          </p:cNvPr>
          <p:cNvPicPr>
            <a:picLocks noChangeAspect="1"/>
          </p:cNvPicPr>
          <p:nvPr/>
        </p:nvPicPr>
        <p:blipFill rotWithShape="1">
          <a:blip r:embed="rId2"/>
          <a:srcRect l="43839" t="21111" r="27232" b="6984"/>
          <a:stretch/>
        </p:blipFill>
        <p:spPr>
          <a:xfrm>
            <a:off x="7040880" y="963385"/>
            <a:ext cx="5014487" cy="5500477"/>
          </a:xfrm>
          <a:prstGeom prst="rect">
            <a:avLst/>
          </a:prstGeom>
        </p:spPr>
      </p:pic>
    </p:spTree>
    <p:extLst>
      <p:ext uri="{BB962C8B-B14F-4D97-AF65-F5344CB8AC3E}">
        <p14:creationId xmlns:p14="http://schemas.microsoft.com/office/powerpoint/2010/main" val="305216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18" end="18"/>
                                            </p:txEl>
                                          </p:spTgt>
                                        </p:tgtEl>
                                        <p:attrNameLst>
                                          <p:attrName>style.visibility</p:attrName>
                                        </p:attrNameLst>
                                      </p:cBhvr>
                                      <p:to>
                                        <p:strVal val="visible"/>
                                      </p:to>
                                    </p:set>
                                    <p:anim calcmode="lin" valueType="num">
                                      <p:cBhvr additive="base">
                                        <p:cTn id="7" dur="500" fill="hold"/>
                                        <p:tgtEl>
                                          <p:spTgt spid="2">
                                            <p:txEl>
                                              <p:pRg st="18"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18"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 calcmode="lin" valueType="num">
                                      <p:cBhvr additive="base">
                                        <p:cTn id="49" dur="500" fill="hold"/>
                                        <p:tgtEl>
                                          <p:spTgt spid="2">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
                                            <p:txEl>
                                              <p:pRg st="14" end="14"/>
                                            </p:txEl>
                                          </p:spTgt>
                                        </p:tgtEl>
                                        <p:attrNameLst>
                                          <p:attrName>style.visibility</p:attrName>
                                        </p:attrNameLst>
                                      </p:cBhvr>
                                      <p:to>
                                        <p:strVal val="visible"/>
                                      </p:to>
                                    </p:set>
                                    <p:anim calcmode="lin" valueType="num">
                                      <p:cBhvr additive="base">
                                        <p:cTn id="61" dur="500" fill="hold"/>
                                        <p:tgtEl>
                                          <p:spTgt spid="2">
                                            <p:txEl>
                                              <p:pRg st="14" end="14"/>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2">
                                            <p:txEl>
                                              <p:pRg st="16" end="16"/>
                                            </p:txEl>
                                          </p:spTgt>
                                        </p:tgtEl>
                                        <p:attrNameLst>
                                          <p:attrName>style.visibility</p:attrName>
                                        </p:attrNameLst>
                                      </p:cBhvr>
                                      <p:to>
                                        <p:strVal val="visible"/>
                                      </p:to>
                                    </p:set>
                                    <p:anim calcmode="lin" valueType="num">
                                      <p:cBhvr additive="base">
                                        <p:cTn id="67" dur="500" fill="hold"/>
                                        <p:tgtEl>
                                          <p:spTgt spid="2">
                                            <p:txEl>
                                              <p:pRg st="16" end="16"/>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963E87-A83F-89B4-E52F-F52A7DBDF813}"/>
              </a:ext>
            </a:extLst>
          </p:cNvPr>
          <p:cNvSpPr txBox="1"/>
          <p:nvPr/>
        </p:nvSpPr>
        <p:spPr>
          <a:xfrm>
            <a:off x="1212574" y="171110"/>
            <a:ext cx="10724322" cy="461665"/>
          </a:xfrm>
          <a:prstGeom prst="rect">
            <a:avLst/>
          </a:prstGeom>
          <a:noFill/>
        </p:spPr>
        <p:txBody>
          <a:bodyPr wrap="square" rtlCol="0">
            <a:spAutoFit/>
          </a:bodyPr>
          <a:lstStyle/>
          <a:p>
            <a:pPr algn="r"/>
            <a:r>
              <a:rPr lang="en-IN" sz="2400" dirty="0">
                <a:solidFill>
                  <a:srgbClr val="FF0000"/>
                </a:solidFill>
                <a:latin typeface="Trebuchet MS" panose="020B0603020202020204" pitchFamily="34" charset="0"/>
              </a:rPr>
              <a:t>Buying a car: Audi vs BMW</a:t>
            </a:r>
          </a:p>
        </p:txBody>
      </p:sp>
      <p:sp>
        <p:nvSpPr>
          <p:cNvPr id="4" name="Rectangle 3">
            <a:extLst>
              <a:ext uri="{FF2B5EF4-FFF2-40B4-BE49-F238E27FC236}">
                <a16:creationId xmlns:a16="http://schemas.microsoft.com/office/drawing/2014/main" id="{E9CCC53C-5DE9-0662-4A30-EACAA4F66F9F}"/>
              </a:ext>
            </a:extLst>
          </p:cNvPr>
          <p:cNvSpPr txBox="1">
            <a:spLocks noChangeArrowheads="1"/>
          </p:cNvSpPr>
          <p:nvPr/>
        </p:nvSpPr>
        <p:spPr>
          <a:xfrm>
            <a:off x="-42596" y="1523998"/>
            <a:ext cx="6617331"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buFontTx/>
              <a:buAutoNum type="arabicPeriod"/>
            </a:pPr>
            <a:r>
              <a:rPr lang="en-US" altLang="en-US" sz="2200" dirty="0">
                <a:latin typeface="Arial" panose="020B0604020202020204" pitchFamily="34" charset="0"/>
                <a:cs typeface="Arial" panose="020B0604020202020204" pitchFamily="34" charset="0"/>
              </a:rPr>
              <a:t>Recognize a decision problem</a:t>
            </a:r>
          </a:p>
          <a:p>
            <a:pPr marL="533400" indent="-533400">
              <a:buFontTx/>
              <a:buAutoNum type="arabicPeriod"/>
            </a:pPr>
            <a:r>
              <a:rPr lang="en-US" altLang="en-US" sz="2200" dirty="0">
                <a:solidFill>
                  <a:srgbClr val="FF0000"/>
                </a:solidFill>
                <a:latin typeface="Arial" panose="020B0604020202020204" pitchFamily="34" charset="0"/>
                <a:cs typeface="Arial" panose="020B0604020202020204" pitchFamily="34" charset="0"/>
              </a:rPr>
              <a:t>Define the goals or objectives</a:t>
            </a:r>
          </a:p>
          <a:p>
            <a:pPr marL="533400" indent="-533400">
              <a:buFontTx/>
              <a:buAutoNum type="arabicPeriod"/>
            </a:pPr>
            <a:r>
              <a:rPr lang="en-US" altLang="en-US" sz="2200" dirty="0">
                <a:latin typeface="Arial" panose="020B0604020202020204" pitchFamily="34" charset="0"/>
                <a:cs typeface="Arial" panose="020B0604020202020204" pitchFamily="34" charset="0"/>
              </a:rPr>
              <a:t>Collect all the relevant information</a:t>
            </a:r>
          </a:p>
          <a:p>
            <a:pPr marL="533400" indent="-533400">
              <a:buFontTx/>
              <a:buAutoNum type="arabicPeriod"/>
            </a:pPr>
            <a:r>
              <a:rPr lang="en-US" altLang="en-US" sz="2200" dirty="0">
                <a:solidFill>
                  <a:srgbClr val="FF0000"/>
                </a:solidFill>
                <a:latin typeface="Arial" panose="020B0604020202020204" pitchFamily="34" charset="0"/>
                <a:cs typeface="Arial" panose="020B0604020202020204" pitchFamily="34" charset="0"/>
              </a:rPr>
              <a:t>Identify a set of feasible decision alternatives</a:t>
            </a:r>
          </a:p>
          <a:p>
            <a:pPr marL="533400" indent="-533400">
              <a:buFontTx/>
              <a:buAutoNum type="arabicPeriod"/>
            </a:pPr>
            <a:r>
              <a:rPr lang="en-US" altLang="en-US" sz="2200" dirty="0">
                <a:latin typeface="Arial" panose="020B0604020202020204" pitchFamily="34" charset="0"/>
                <a:cs typeface="Arial" panose="020B0604020202020204" pitchFamily="34" charset="0"/>
              </a:rPr>
              <a:t>Select the decision criterion to use</a:t>
            </a:r>
          </a:p>
          <a:p>
            <a:pPr marL="533400" indent="-533400">
              <a:buFontTx/>
              <a:buAutoNum type="arabicPeriod"/>
            </a:pPr>
            <a:r>
              <a:rPr lang="en-US" altLang="en-US" sz="2200" dirty="0">
                <a:solidFill>
                  <a:srgbClr val="FF0000"/>
                </a:solidFill>
                <a:latin typeface="Arial" panose="020B0604020202020204" pitchFamily="34" charset="0"/>
                <a:cs typeface="Arial" panose="020B0604020202020204" pitchFamily="34" charset="0"/>
              </a:rPr>
              <a:t>Select the best alternative</a:t>
            </a:r>
          </a:p>
          <a:p>
            <a:pPr marL="533400" indent="-533400">
              <a:buFontTx/>
              <a:buNone/>
            </a:pPr>
            <a:endParaRPr lang="en-US" altLang="en-US" sz="2200" dirty="0">
              <a:latin typeface="Arial" panose="020B0604020202020204" pitchFamily="34" charset="0"/>
              <a:cs typeface="Arial" panose="020B0604020202020204" pitchFamily="34" charset="0"/>
            </a:endParaRPr>
          </a:p>
          <a:p>
            <a:pPr marL="533400" indent="-533400"/>
            <a:endParaRPr lang="en-US" altLang="en-US" sz="2200" dirty="0">
              <a:latin typeface="Gill Sans MT" panose="020B0502020104020203" pitchFamily="34" charset="0"/>
            </a:endParaRPr>
          </a:p>
        </p:txBody>
      </p:sp>
      <p:sp>
        <p:nvSpPr>
          <p:cNvPr id="5" name="Rectangle 5">
            <a:extLst>
              <a:ext uri="{FF2B5EF4-FFF2-40B4-BE49-F238E27FC236}">
                <a16:creationId xmlns:a16="http://schemas.microsoft.com/office/drawing/2014/main" id="{DC89B4BA-6F00-C09B-9513-7759483B6A3F}"/>
              </a:ext>
            </a:extLst>
          </p:cNvPr>
          <p:cNvSpPr txBox="1">
            <a:spLocks noChangeArrowheads="1"/>
          </p:cNvSpPr>
          <p:nvPr/>
        </p:nvSpPr>
        <p:spPr>
          <a:xfrm>
            <a:off x="6400800" y="1545017"/>
            <a:ext cx="6132769"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r>
              <a:rPr lang="en-US" altLang="en-US" sz="2200" dirty="0">
                <a:solidFill>
                  <a:srgbClr val="FF0000"/>
                </a:solidFill>
                <a:latin typeface="Arial" panose="020B0604020202020204" pitchFamily="34" charset="0"/>
                <a:cs typeface="Arial" panose="020B0604020202020204" pitchFamily="34" charset="0"/>
              </a:rPr>
              <a:t>Need a car                         </a:t>
            </a:r>
          </a:p>
          <a:p>
            <a:pPr marL="533400" indent="-533400"/>
            <a:r>
              <a:rPr lang="en-US" altLang="en-US" sz="2200" dirty="0">
                <a:latin typeface="Arial" panose="020B0604020202020204" pitchFamily="34" charset="0"/>
                <a:cs typeface="Arial" panose="020B0604020202020204" pitchFamily="34" charset="0"/>
              </a:rPr>
              <a:t>Want High Level Security System </a:t>
            </a:r>
          </a:p>
          <a:p>
            <a:pPr marL="533400" indent="-533400"/>
            <a:r>
              <a:rPr lang="en-US" altLang="en-US" sz="2200" dirty="0">
                <a:solidFill>
                  <a:srgbClr val="FF0000"/>
                </a:solidFill>
                <a:latin typeface="Arial" panose="020B0604020202020204" pitchFamily="34" charset="0"/>
                <a:cs typeface="Arial" panose="020B0604020202020204" pitchFamily="34" charset="0"/>
              </a:rPr>
              <a:t>Gather technical as well as financial data</a:t>
            </a:r>
          </a:p>
          <a:p>
            <a:pPr marL="533400" indent="-533400"/>
            <a:r>
              <a:rPr lang="en-US" altLang="en-US" sz="2200" dirty="0">
                <a:latin typeface="Arial" panose="020B0604020202020204" pitchFamily="34" charset="0"/>
                <a:cs typeface="Arial" panose="020B0604020202020204" pitchFamily="34" charset="0"/>
              </a:rPr>
              <a:t>Choose between Audi vs BMW</a:t>
            </a:r>
          </a:p>
          <a:p>
            <a:pPr marL="533400" indent="-533400"/>
            <a:r>
              <a:rPr lang="en-US" altLang="en-US" sz="2200" dirty="0">
                <a:solidFill>
                  <a:srgbClr val="FF0000"/>
                </a:solidFill>
                <a:latin typeface="Arial" panose="020B0604020202020204" pitchFamily="34" charset="0"/>
                <a:cs typeface="Arial" panose="020B0604020202020204" pitchFamily="34" charset="0"/>
              </a:rPr>
              <a:t>Want minimum total cash outlay</a:t>
            </a:r>
          </a:p>
          <a:p>
            <a:pPr marL="533400" indent="-533400"/>
            <a:r>
              <a:rPr lang="en-US" altLang="en-US" sz="2200" dirty="0">
                <a:latin typeface="Arial" panose="020B0604020202020204" pitchFamily="34" charset="0"/>
                <a:cs typeface="Arial" panose="020B0604020202020204" pitchFamily="34" charset="0"/>
              </a:rPr>
              <a:t>Select Audi</a:t>
            </a:r>
          </a:p>
        </p:txBody>
      </p:sp>
    </p:spTree>
    <p:extLst>
      <p:ext uri="{BB962C8B-B14F-4D97-AF65-F5344CB8AC3E}">
        <p14:creationId xmlns:p14="http://schemas.microsoft.com/office/powerpoint/2010/main" val="310168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 calcmode="lin" valueType="num">
                                      <p:cBhvr additive="base">
                                        <p:cTn id="2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 calcmode="lin" valueType="num">
                                      <p:cBhvr additive="base">
                                        <p:cTn id="33"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 calcmode="lin" valueType="num">
                                      <p:cBhvr additive="base">
                                        <p:cTn id="39"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5">
                                            <p:txEl>
                                              <p:pRg st="2" end="2"/>
                                            </p:txEl>
                                          </p:spTgt>
                                        </p:tgtEl>
                                        <p:attrNameLst>
                                          <p:attrName>style.visibility</p:attrName>
                                        </p:attrNameLst>
                                      </p:cBhvr>
                                      <p:to>
                                        <p:strVal val="visible"/>
                                      </p:to>
                                    </p:set>
                                    <p:anim calcmode="lin" valueType="num">
                                      <p:cBhvr additive="base">
                                        <p:cTn id="4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anim calcmode="lin" valueType="num">
                                      <p:cBhvr additive="base">
                                        <p:cTn id="51"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 calcmode="lin" valueType="num">
                                      <p:cBhvr additive="base">
                                        <p:cTn id="57"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anim calcmode="lin" valueType="num">
                                      <p:cBhvr additive="base">
                                        <p:cTn id="63"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3CDB5C-5619-57BC-346D-537989036CFA}"/>
              </a:ext>
            </a:extLst>
          </p:cNvPr>
          <p:cNvSpPr txBox="1"/>
          <p:nvPr/>
        </p:nvSpPr>
        <p:spPr>
          <a:xfrm>
            <a:off x="547007" y="1688786"/>
            <a:ext cx="11097985" cy="4119589"/>
          </a:xfrm>
          <a:prstGeom prst="rect">
            <a:avLst/>
          </a:prstGeom>
          <a:noFill/>
        </p:spPr>
        <p:txBody>
          <a:bodyPr wrap="square">
            <a:spAutoFit/>
          </a:bodyPr>
          <a:lstStyle/>
          <a:p>
            <a:pPr marL="457200" indent="-457200" algn="just">
              <a:lnSpc>
                <a:spcPct val="107000"/>
              </a:lnSpc>
              <a:spcAft>
                <a:spcPts val="800"/>
              </a:spcAft>
              <a:buFont typeface="Arial" panose="020B0604020202020204" pitchFamily="34" charset="0"/>
              <a:buChar char="•"/>
            </a:pPr>
            <a:r>
              <a:rPr lang="en-IN" sz="2600" kern="100" dirty="0">
                <a:effectLst/>
                <a:latin typeface="Arial" panose="020B0604020202020204" pitchFamily="34" charset="0"/>
                <a:ea typeface="Calibri" panose="020F0502020204030204" pitchFamily="34" charset="0"/>
                <a:cs typeface="Arial" panose="020B0604020202020204" pitchFamily="34" charset="0"/>
              </a:rPr>
              <a:t>Economic decision making refers to the </a:t>
            </a:r>
            <a:r>
              <a:rPr lang="en-IN" sz="2600" u="sng" kern="100" dirty="0">
                <a:solidFill>
                  <a:srgbClr val="FF0000"/>
                </a:solidFill>
                <a:effectLst/>
                <a:latin typeface="Arial" panose="020B0604020202020204" pitchFamily="34" charset="0"/>
                <a:ea typeface="Calibri" panose="020F0502020204030204" pitchFamily="34" charset="0"/>
                <a:cs typeface="Arial" panose="020B0604020202020204" pitchFamily="34" charset="0"/>
              </a:rPr>
              <a:t>process</a:t>
            </a:r>
            <a:r>
              <a:rPr lang="en-IN" sz="2600" kern="100" dirty="0">
                <a:effectLst/>
                <a:latin typeface="Arial" panose="020B0604020202020204" pitchFamily="34" charset="0"/>
                <a:ea typeface="Calibri" panose="020F0502020204030204" pitchFamily="34" charset="0"/>
                <a:cs typeface="Arial" panose="020B0604020202020204" pitchFamily="34" charset="0"/>
              </a:rPr>
              <a:t> of making choices or selecting alternatives from </a:t>
            </a:r>
            <a:r>
              <a:rPr lang="en-IN" sz="2600" u="sng" kern="100" dirty="0">
                <a:solidFill>
                  <a:srgbClr val="FF0000"/>
                </a:solidFill>
                <a:effectLst/>
                <a:latin typeface="Arial" panose="020B0604020202020204" pitchFamily="34" charset="0"/>
                <a:ea typeface="Calibri" panose="020F0502020204030204" pitchFamily="34" charset="0"/>
                <a:cs typeface="Arial" panose="020B0604020202020204" pitchFamily="34" charset="0"/>
              </a:rPr>
              <a:t>available options</a:t>
            </a:r>
            <a:r>
              <a:rPr lang="en-IN" sz="2600" kern="100" dirty="0">
                <a:effectLst/>
                <a:latin typeface="Arial" panose="020B0604020202020204" pitchFamily="34" charset="0"/>
                <a:ea typeface="Calibri" panose="020F0502020204030204" pitchFamily="34" charset="0"/>
                <a:cs typeface="Arial" panose="020B0604020202020204" pitchFamily="34" charset="0"/>
              </a:rPr>
              <a:t> in a manner that </a:t>
            </a:r>
            <a:r>
              <a:rPr lang="en-IN" sz="2600" u="sng" kern="100" dirty="0">
                <a:solidFill>
                  <a:srgbClr val="FF0000"/>
                </a:solidFill>
                <a:effectLst/>
                <a:latin typeface="Arial" panose="020B0604020202020204" pitchFamily="34" charset="0"/>
                <a:ea typeface="Calibri" panose="020F0502020204030204" pitchFamily="34" charset="0"/>
                <a:cs typeface="Arial" panose="020B0604020202020204" pitchFamily="34" charset="0"/>
              </a:rPr>
              <a:t>maximizes utility, minimizes costs,</a:t>
            </a:r>
            <a:r>
              <a:rPr lang="en-IN" sz="2600" kern="100" dirty="0">
                <a:effectLst/>
                <a:latin typeface="Arial" panose="020B0604020202020204" pitchFamily="34" charset="0"/>
                <a:ea typeface="Calibri" panose="020F0502020204030204" pitchFamily="34" charset="0"/>
                <a:cs typeface="Arial" panose="020B0604020202020204" pitchFamily="34" charset="0"/>
              </a:rPr>
              <a:t> and achieves certain objectives in an economy. </a:t>
            </a:r>
          </a:p>
          <a:p>
            <a:pPr marL="457200" indent="-457200" algn="just">
              <a:lnSpc>
                <a:spcPct val="107000"/>
              </a:lnSpc>
              <a:spcAft>
                <a:spcPts val="800"/>
              </a:spcAft>
              <a:buFont typeface="Arial" panose="020B0604020202020204" pitchFamily="34" charset="0"/>
              <a:buChar char="•"/>
            </a:pPr>
            <a:endParaRPr lang="en-IN" sz="2600" kern="100" dirty="0">
              <a:latin typeface="Arial" panose="020B0604020202020204" pitchFamily="34" charset="0"/>
              <a:ea typeface="Calibri" panose="020F0502020204030204" pitchFamily="34" charset="0"/>
              <a:cs typeface="Arial" panose="020B0604020202020204" pitchFamily="34" charset="0"/>
            </a:endParaRPr>
          </a:p>
          <a:p>
            <a:pPr marL="457200" indent="-457200" algn="just">
              <a:lnSpc>
                <a:spcPct val="107000"/>
              </a:lnSpc>
              <a:spcAft>
                <a:spcPts val="800"/>
              </a:spcAft>
              <a:buFont typeface="Arial" panose="020B0604020202020204" pitchFamily="34" charset="0"/>
              <a:buChar char="•"/>
            </a:pPr>
            <a:r>
              <a:rPr lang="en-IN" sz="2600" kern="100" dirty="0">
                <a:effectLst/>
                <a:latin typeface="Arial" panose="020B0604020202020204" pitchFamily="34" charset="0"/>
                <a:ea typeface="Calibri" panose="020F0502020204030204" pitchFamily="34" charset="0"/>
                <a:cs typeface="Arial" panose="020B0604020202020204" pitchFamily="34" charset="0"/>
              </a:rPr>
              <a:t>These decisions can be made by individuals, households, businesses, governments, or other economic agents and are based on rational thinking, considering both the benefits and costs associated with different courses of action.</a:t>
            </a:r>
          </a:p>
        </p:txBody>
      </p:sp>
      <p:sp>
        <p:nvSpPr>
          <p:cNvPr id="5" name="TextBox 4">
            <a:extLst>
              <a:ext uri="{FF2B5EF4-FFF2-40B4-BE49-F238E27FC236}">
                <a16:creationId xmlns:a16="http://schemas.microsoft.com/office/drawing/2014/main" id="{EB1C96EF-7D81-6339-9CB2-DD278689E06D}"/>
              </a:ext>
            </a:extLst>
          </p:cNvPr>
          <p:cNvSpPr txBox="1"/>
          <p:nvPr/>
        </p:nvSpPr>
        <p:spPr>
          <a:xfrm>
            <a:off x="810453" y="256835"/>
            <a:ext cx="10724322" cy="461665"/>
          </a:xfrm>
          <a:prstGeom prst="rect">
            <a:avLst/>
          </a:prstGeom>
          <a:noFill/>
        </p:spPr>
        <p:txBody>
          <a:bodyPr wrap="square" rtlCol="0">
            <a:spAutoFit/>
          </a:bodyPr>
          <a:lstStyle/>
          <a:p>
            <a:pPr algn="r"/>
            <a:r>
              <a:rPr lang="en-IN" sz="2400" dirty="0">
                <a:solidFill>
                  <a:srgbClr val="FF0000"/>
                </a:solidFill>
                <a:latin typeface="Trebuchet MS" panose="020B0603020202020204" pitchFamily="34" charset="0"/>
              </a:rPr>
              <a:t>Economic Decision Making</a:t>
            </a:r>
          </a:p>
        </p:txBody>
      </p:sp>
    </p:spTree>
    <p:extLst>
      <p:ext uri="{BB962C8B-B14F-4D97-AF65-F5344CB8AC3E}">
        <p14:creationId xmlns:p14="http://schemas.microsoft.com/office/powerpoint/2010/main" val="2610559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CEA7971A-0999-2B69-8007-D63265D1C5D2}"/>
              </a:ext>
            </a:extLst>
          </p:cNvPr>
          <p:cNvSpPr>
            <a:spLocks noGrp="1" noChangeArrowheads="1"/>
          </p:cNvSpPr>
          <p:nvPr>
            <p:ph type="title"/>
          </p:nvPr>
        </p:nvSpPr>
        <p:spPr>
          <a:xfrm>
            <a:off x="1197810" y="136525"/>
            <a:ext cx="10515600" cy="692259"/>
          </a:xfrm>
        </p:spPr>
        <p:txBody>
          <a:bodyPr/>
          <a:lstStyle/>
          <a:p>
            <a:pPr eaLnBrk="1" hangingPunct="1"/>
            <a:r>
              <a:rPr lang="en-US" altLang="en-US" b="0" dirty="0">
                <a:solidFill>
                  <a:srgbClr val="FF0000"/>
                </a:solidFill>
                <a:latin typeface="Gill Sans MT" panose="020B0502020104020203" pitchFamily="34" charset="0"/>
              </a:rPr>
              <a:t>Engineering Economic Decisions</a:t>
            </a:r>
          </a:p>
        </p:txBody>
      </p:sp>
      <p:pic>
        <p:nvPicPr>
          <p:cNvPr id="5123" name="Picture 3" descr="bs00175_">
            <a:extLst>
              <a:ext uri="{FF2B5EF4-FFF2-40B4-BE49-F238E27FC236}">
                <a16:creationId xmlns:a16="http://schemas.microsoft.com/office/drawing/2014/main" id="{FBA24A4E-BBA1-BF1D-996F-3280F306E4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05051" y="1938338"/>
            <a:ext cx="2016125" cy="1758950"/>
          </a:xfrm>
          <a:noFill/>
        </p:spPr>
      </p:pic>
      <p:pic>
        <p:nvPicPr>
          <p:cNvPr id="5124" name="Picture 4" descr="bd04887_">
            <a:extLst>
              <a:ext uri="{FF2B5EF4-FFF2-40B4-BE49-F238E27FC236}">
                <a16:creationId xmlns:a16="http://schemas.microsoft.com/office/drawing/2014/main" id="{5D7E8B5D-F765-14FB-B000-DD1628A402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4267200"/>
            <a:ext cx="1828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bl00102_">
            <a:extLst>
              <a:ext uri="{FF2B5EF4-FFF2-40B4-BE49-F238E27FC236}">
                <a16:creationId xmlns:a16="http://schemas.microsoft.com/office/drawing/2014/main" id="{AB0D9D02-921E-9519-C73D-C4507622A5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2593976"/>
            <a:ext cx="2489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bd10454_">
            <a:extLst>
              <a:ext uri="{FF2B5EF4-FFF2-40B4-BE49-F238E27FC236}">
                <a16:creationId xmlns:a16="http://schemas.microsoft.com/office/drawing/2014/main" id="{8496328D-5CB2-2F4A-B83B-014596C356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1" y="4800601"/>
            <a:ext cx="1751013"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bs02069_">
            <a:extLst>
              <a:ext uri="{FF2B5EF4-FFF2-40B4-BE49-F238E27FC236}">
                <a16:creationId xmlns:a16="http://schemas.microsoft.com/office/drawing/2014/main" id="{076DD2DF-7268-2D1F-FDE7-0A06F52013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39200" y="2438400"/>
            <a:ext cx="139065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Text Box 8">
            <a:extLst>
              <a:ext uri="{FF2B5EF4-FFF2-40B4-BE49-F238E27FC236}">
                <a16:creationId xmlns:a16="http://schemas.microsoft.com/office/drawing/2014/main" id="{2E49BAE2-B096-4CB0-D32F-0500C1778814}"/>
              </a:ext>
            </a:extLst>
          </p:cNvPr>
          <p:cNvSpPr txBox="1">
            <a:spLocks noChangeArrowheads="1"/>
          </p:cNvSpPr>
          <p:nvPr/>
        </p:nvSpPr>
        <p:spPr bwMode="auto">
          <a:xfrm>
            <a:off x="1905001" y="5029200"/>
            <a:ext cx="1266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Planning</a:t>
            </a:r>
          </a:p>
        </p:txBody>
      </p:sp>
      <p:sp>
        <p:nvSpPr>
          <p:cNvPr id="5129" name="Text Box 9">
            <a:extLst>
              <a:ext uri="{FF2B5EF4-FFF2-40B4-BE49-F238E27FC236}">
                <a16:creationId xmlns:a16="http://schemas.microsoft.com/office/drawing/2014/main" id="{DD2EE518-D8B2-9362-9A23-8BB0A71ABE36}"/>
              </a:ext>
            </a:extLst>
          </p:cNvPr>
          <p:cNvSpPr txBox="1">
            <a:spLocks noChangeArrowheads="1"/>
          </p:cNvSpPr>
          <p:nvPr/>
        </p:nvSpPr>
        <p:spPr bwMode="auto">
          <a:xfrm>
            <a:off x="5410200" y="5105400"/>
            <a:ext cx="153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Investment</a:t>
            </a:r>
          </a:p>
        </p:txBody>
      </p:sp>
      <p:sp>
        <p:nvSpPr>
          <p:cNvPr id="5130" name="Text Box 10">
            <a:extLst>
              <a:ext uri="{FF2B5EF4-FFF2-40B4-BE49-F238E27FC236}">
                <a16:creationId xmlns:a16="http://schemas.microsoft.com/office/drawing/2014/main" id="{C79F5223-B17A-41CB-54AB-4F5BD26A3878}"/>
              </a:ext>
            </a:extLst>
          </p:cNvPr>
          <p:cNvSpPr txBox="1">
            <a:spLocks noChangeArrowheads="1"/>
          </p:cNvSpPr>
          <p:nvPr/>
        </p:nvSpPr>
        <p:spPr bwMode="auto">
          <a:xfrm>
            <a:off x="8137526" y="5832475"/>
            <a:ext cx="1452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Marketing</a:t>
            </a:r>
          </a:p>
        </p:txBody>
      </p:sp>
      <p:sp>
        <p:nvSpPr>
          <p:cNvPr id="5131" name="Text Box 11">
            <a:extLst>
              <a:ext uri="{FF2B5EF4-FFF2-40B4-BE49-F238E27FC236}">
                <a16:creationId xmlns:a16="http://schemas.microsoft.com/office/drawing/2014/main" id="{FF0A3381-204D-EC47-C71F-43D61B403B2C}"/>
              </a:ext>
            </a:extLst>
          </p:cNvPr>
          <p:cNvSpPr txBox="1">
            <a:spLocks noChangeArrowheads="1"/>
          </p:cNvSpPr>
          <p:nvPr/>
        </p:nvSpPr>
        <p:spPr bwMode="auto">
          <a:xfrm>
            <a:off x="9296400" y="19050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Profit</a:t>
            </a:r>
          </a:p>
        </p:txBody>
      </p:sp>
      <p:sp>
        <p:nvSpPr>
          <p:cNvPr id="5132" name="AutoShape 12">
            <a:extLst>
              <a:ext uri="{FF2B5EF4-FFF2-40B4-BE49-F238E27FC236}">
                <a16:creationId xmlns:a16="http://schemas.microsoft.com/office/drawing/2014/main" id="{7BBE6E1B-2BE2-E1A1-E8E7-818E801A4647}"/>
              </a:ext>
            </a:extLst>
          </p:cNvPr>
          <p:cNvSpPr>
            <a:spLocks noChangeArrowheads="1"/>
          </p:cNvSpPr>
          <p:nvPr/>
        </p:nvSpPr>
        <p:spPr bwMode="auto">
          <a:xfrm>
            <a:off x="2819400" y="3810000"/>
            <a:ext cx="609600" cy="1366838"/>
          </a:xfrm>
          <a:prstGeom prst="curvedRightArrow">
            <a:avLst>
              <a:gd name="adj1" fmla="val 44844"/>
              <a:gd name="adj2" fmla="val 89688"/>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5133" name="AutoShape 13">
            <a:extLst>
              <a:ext uri="{FF2B5EF4-FFF2-40B4-BE49-F238E27FC236}">
                <a16:creationId xmlns:a16="http://schemas.microsoft.com/office/drawing/2014/main" id="{F9FFA59E-EF8F-436D-006A-5633BDF6AF6A}"/>
              </a:ext>
            </a:extLst>
          </p:cNvPr>
          <p:cNvSpPr>
            <a:spLocks noChangeArrowheads="1"/>
          </p:cNvSpPr>
          <p:nvPr/>
        </p:nvSpPr>
        <p:spPr bwMode="auto">
          <a:xfrm rot="16200000">
            <a:off x="9108281" y="4455319"/>
            <a:ext cx="1366838" cy="685800"/>
          </a:xfrm>
          <a:prstGeom prst="curvedUpArrow">
            <a:avLst>
              <a:gd name="adj1" fmla="val 34620"/>
              <a:gd name="adj2" fmla="val 79722"/>
              <a:gd name="adj3" fmla="val 35120"/>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5134" name="AutoShape 14">
            <a:extLst>
              <a:ext uri="{FF2B5EF4-FFF2-40B4-BE49-F238E27FC236}">
                <a16:creationId xmlns:a16="http://schemas.microsoft.com/office/drawing/2014/main" id="{6881A740-8CA0-674A-4BB4-EEB468E230C6}"/>
              </a:ext>
            </a:extLst>
          </p:cNvPr>
          <p:cNvSpPr>
            <a:spLocks noChangeArrowheads="1"/>
          </p:cNvSpPr>
          <p:nvPr/>
        </p:nvSpPr>
        <p:spPr bwMode="auto">
          <a:xfrm flipV="1">
            <a:off x="5257801" y="4038601"/>
            <a:ext cx="976313" cy="976313"/>
          </a:xfrm>
          <a:custGeom>
            <a:avLst/>
            <a:gdLst>
              <a:gd name="T0" fmla="*/ 1360310101 w 21600"/>
              <a:gd name="T1" fmla="*/ 68426569 h 21600"/>
              <a:gd name="T2" fmla="*/ 447588887 w 21600"/>
              <a:gd name="T3" fmla="*/ 489973165 h 21600"/>
              <a:gd name="T4" fmla="*/ 1178764156 w 21600"/>
              <a:gd name="T5" fmla="*/ 532821193 h 21600"/>
              <a:gd name="T6" fmla="*/ 2147483646 w 21600"/>
              <a:gd name="T7" fmla="*/ 997309877 h 21600"/>
              <a:gd name="T8" fmla="*/ 1745290793 w 21600"/>
              <a:gd name="T9" fmla="*/ 1495963911 h 21600"/>
              <a:gd name="T10" fmla="*/ 1246637029 w 21600"/>
              <a:gd name="T11" fmla="*/ 99730987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9292" y="5399"/>
                  <a:pt x="7853" y="6030"/>
                  <a:pt x="6831" y="7137"/>
                </a:cubicBezTo>
                <a:lnTo>
                  <a:pt x="2862" y="3475"/>
                </a:lnTo>
                <a:cubicBezTo>
                  <a:pt x="4907" y="1260"/>
                  <a:pt x="7785"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p:spPr>
        <p:txBody>
          <a:bodyPr wrap="none" anchor="ctr"/>
          <a:lstStyle/>
          <a:p>
            <a:endParaRPr lang="en-IN"/>
          </a:p>
        </p:txBody>
      </p:sp>
      <p:sp>
        <p:nvSpPr>
          <p:cNvPr id="5135" name="AutoShape 15">
            <a:extLst>
              <a:ext uri="{FF2B5EF4-FFF2-40B4-BE49-F238E27FC236}">
                <a16:creationId xmlns:a16="http://schemas.microsoft.com/office/drawing/2014/main" id="{87841FA3-CB7E-7A07-BEC2-EC24C0A93B9E}"/>
              </a:ext>
            </a:extLst>
          </p:cNvPr>
          <p:cNvSpPr>
            <a:spLocks noChangeArrowheads="1"/>
          </p:cNvSpPr>
          <p:nvPr/>
        </p:nvSpPr>
        <p:spPr bwMode="auto">
          <a:xfrm>
            <a:off x="7924801" y="3733800"/>
            <a:ext cx="733425" cy="1214438"/>
          </a:xfrm>
          <a:prstGeom prst="curvedLeftArrow">
            <a:avLst>
              <a:gd name="adj1" fmla="val 33117"/>
              <a:gd name="adj2" fmla="val 66234"/>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5136" name="Text Box 16">
            <a:extLst>
              <a:ext uri="{FF2B5EF4-FFF2-40B4-BE49-F238E27FC236}">
                <a16:creationId xmlns:a16="http://schemas.microsoft.com/office/drawing/2014/main" id="{B8E0B95F-E745-FAE4-EB78-2E33C8B9CE83}"/>
              </a:ext>
            </a:extLst>
          </p:cNvPr>
          <p:cNvSpPr txBox="1">
            <a:spLocks noChangeArrowheads="1"/>
          </p:cNvSpPr>
          <p:nvPr/>
        </p:nvSpPr>
        <p:spPr bwMode="auto">
          <a:xfrm>
            <a:off x="6003925" y="1870075"/>
            <a:ext cx="199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Manufacturing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diamond(in)">
                                      <p:cBhvr>
                                        <p:cTn id="7" dur="2000"/>
                                        <p:tgtEl>
                                          <p:spTgt spid="5123"/>
                                        </p:tgtEl>
                                      </p:cBhvr>
                                    </p:animEffect>
                                  </p:childTnLst>
                                </p:cTn>
                              </p:par>
                              <p:par>
                                <p:cTn id="8" presetID="8" presetClass="entr" presetSubtype="16" fill="hold" nodeType="withEffect">
                                  <p:stCondLst>
                                    <p:cond delay="0"/>
                                  </p:stCondLst>
                                  <p:childTnLst>
                                    <p:set>
                                      <p:cBhvr>
                                        <p:cTn id="9" dur="1" fill="hold">
                                          <p:stCondLst>
                                            <p:cond delay="0"/>
                                          </p:stCondLst>
                                        </p:cTn>
                                        <p:tgtEl>
                                          <p:spTgt spid="5128"/>
                                        </p:tgtEl>
                                        <p:attrNameLst>
                                          <p:attrName>style.visibility</p:attrName>
                                        </p:attrNameLst>
                                      </p:cBhvr>
                                      <p:to>
                                        <p:strVal val="visible"/>
                                      </p:to>
                                    </p:set>
                                    <p:animEffect transition="in" filter="diamond(in)">
                                      <p:cBhvr>
                                        <p:cTn id="10" dur="2000"/>
                                        <p:tgtEl>
                                          <p:spTgt spid="5128"/>
                                        </p:tgtEl>
                                      </p:cBhvr>
                                    </p:animEffect>
                                  </p:childTnLst>
                                </p:cTn>
                              </p:par>
                              <p:par>
                                <p:cTn id="11" presetID="8" presetClass="entr" presetSubtype="16" fill="hold" nodeType="withEffect">
                                  <p:stCondLst>
                                    <p:cond delay="0"/>
                                  </p:stCondLst>
                                  <p:childTnLst>
                                    <p:set>
                                      <p:cBhvr>
                                        <p:cTn id="12" dur="1" fill="hold">
                                          <p:stCondLst>
                                            <p:cond delay="0"/>
                                          </p:stCondLst>
                                        </p:cTn>
                                        <p:tgtEl>
                                          <p:spTgt spid="5132"/>
                                        </p:tgtEl>
                                        <p:attrNameLst>
                                          <p:attrName>style.visibility</p:attrName>
                                        </p:attrNameLst>
                                      </p:cBhvr>
                                      <p:to>
                                        <p:strVal val="visible"/>
                                      </p:to>
                                    </p:set>
                                    <p:animEffect transition="in" filter="diamond(in)">
                                      <p:cBhvr>
                                        <p:cTn id="13" dur="2000"/>
                                        <p:tgtEl>
                                          <p:spTgt spid="513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124"/>
                                        </p:tgtEl>
                                        <p:attrNameLst>
                                          <p:attrName>style.visibility</p:attrName>
                                        </p:attrNameLst>
                                      </p:cBhvr>
                                      <p:to>
                                        <p:strVal val="visible"/>
                                      </p:to>
                                    </p:set>
                                    <p:animEffect transition="in" filter="blinds(horizontal)">
                                      <p:cBhvr>
                                        <p:cTn id="18" dur="500"/>
                                        <p:tgtEl>
                                          <p:spTgt spid="5124"/>
                                        </p:tgtEl>
                                      </p:cBhvr>
                                    </p:animEffect>
                                  </p:childTnLst>
                                </p:cTn>
                              </p:par>
                              <p:par>
                                <p:cTn id="19" presetID="3" presetClass="entr" presetSubtype="10" fill="hold" nodeType="withEffect">
                                  <p:stCondLst>
                                    <p:cond delay="0"/>
                                  </p:stCondLst>
                                  <p:childTnLst>
                                    <p:set>
                                      <p:cBhvr>
                                        <p:cTn id="20" dur="1" fill="hold">
                                          <p:stCondLst>
                                            <p:cond delay="0"/>
                                          </p:stCondLst>
                                        </p:cTn>
                                        <p:tgtEl>
                                          <p:spTgt spid="5129"/>
                                        </p:tgtEl>
                                        <p:attrNameLst>
                                          <p:attrName>style.visibility</p:attrName>
                                        </p:attrNameLst>
                                      </p:cBhvr>
                                      <p:to>
                                        <p:strVal val="visible"/>
                                      </p:to>
                                    </p:set>
                                    <p:animEffect transition="in" filter="blinds(horizontal)">
                                      <p:cBhvr>
                                        <p:cTn id="21" dur="500"/>
                                        <p:tgtEl>
                                          <p:spTgt spid="5129"/>
                                        </p:tgtEl>
                                      </p:cBhvr>
                                    </p:animEffect>
                                  </p:childTnLst>
                                </p:cTn>
                              </p:par>
                              <p:par>
                                <p:cTn id="22" presetID="3" presetClass="entr" presetSubtype="10" fill="hold" nodeType="withEffect">
                                  <p:stCondLst>
                                    <p:cond delay="0"/>
                                  </p:stCondLst>
                                  <p:childTnLst>
                                    <p:set>
                                      <p:cBhvr>
                                        <p:cTn id="23" dur="1" fill="hold">
                                          <p:stCondLst>
                                            <p:cond delay="0"/>
                                          </p:stCondLst>
                                        </p:cTn>
                                        <p:tgtEl>
                                          <p:spTgt spid="5134"/>
                                        </p:tgtEl>
                                        <p:attrNameLst>
                                          <p:attrName>style.visibility</p:attrName>
                                        </p:attrNameLst>
                                      </p:cBhvr>
                                      <p:to>
                                        <p:strVal val="visible"/>
                                      </p:to>
                                    </p:set>
                                    <p:animEffect transition="in" filter="blinds(horizontal)">
                                      <p:cBhvr>
                                        <p:cTn id="24" dur="500"/>
                                        <p:tgtEl>
                                          <p:spTgt spid="513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nodeType="clickEffect">
                                  <p:stCondLst>
                                    <p:cond delay="0"/>
                                  </p:stCondLst>
                                  <p:childTnLst>
                                    <p:set>
                                      <p:cBhvr>
                                        <p:cTn id="28" dur="1" fill="hold">
                                          <p:stCondLst>
                                            <p:cond delay="0"/>
                                          </p:stCondLst>
                                        </p:cTn>
                                        <p:tgtEl>
                                          <p:spTgt spid="5125"/>
                                        </p:tgtEl>
                                        <p:attrNameLst>
                                          <p:attrName>style.visibility</p:attrName>
                                        </p:attrNameLst>
                                      </p:cBhvr>
                                      <p:to>
                                        <p:strVal val="visible"/>
                                      </p:to>
                                    </p:set>
                                    <p:animEffect transition="in" filter="diamond(in)">
                                      <p:cBhvr>
                                        <p:cTn id="29" dur="2000"/>
                                        <p:tgtEl>
                                          <p:spTgt spid="5125"/>
                                        </p:tgtEl>
                                      </p:cBhvr>
                                    </p:animEffect>
                                  </p:childTnLst>
                                </p:cTn>
                              </p:par>
                              <p:par>
                                <p:cTn id="30" presetID="8" presetClass="entr" presetSubtype="16" fill="hold" nodeType="withEffect">
                                  <p:stCondLst>
                                    <p:cond delay="0"/>
                                  </p:stCondLst>
                                  <p:childTnLst>
                                    <p:set>
                                      <p:cBhvr>
                                        <p:cTn id="31" dur="1" fill="hold">
                                          <p:stCondLst>
                                            <p:cond delay="0"/>
                                          </p:stCondLst>
                                        </p:cTn>
                                        <p:tgtEl>
                                          <p:spTgt spid="5136"/>
                                        </p:tgtEl>
                                        <p:attrNameLst>
                                          <p:attrName>style.visibility</p:attrName>
                                        </p:attrNameLst>
                                      </p:cBhvr>
                                      <p:to>
                                        <p:strVal val="visible"/>
                                      </p:to>
                                    </p:set>
                                    <p:animEffect transition="in" filter="diamond(in)">
                                      <p:cBhvr>
                                        <p:cTn id="32" dur="2000"/>
                                        <p:tgtEl>
                                          <p:spTgt spid="51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126"/>
                                        </p:tgtEl>
                                        <p:attrNameLst>
                                          <p:attrName>style.visibility</p:attrName>
                                        </p:attrNameLst>
                                      </p:cBhvr>
                                      <p:to>
                                        <p:strVal val="visible"/>
                                      </p:to>
                                    </p:set>
                                    <p:anim calcmode="lin" valueType="num">
                                      <p:cBhvr additive="base">
                                        <p:cTn id="37" dur="500" fill="hold"/>
                                        <p:tgtEl>
                                          <p:spTgt spid="5126"/>
                                        </p:tgtEl>
                                        <p:attrNameLst>
                                          <p:attrName>ppt_x</p:attrName>
                                        </p:attrNameLst>
                                      </p:cBhvr>
                                      <p:tavLst>
                                        <p:tav tm="0">
                                          <p:val>
                                            <p:strVal val="#ppt_x"/>
                                          </p:val>
                                        </p:tav>
                                        <p:tav tm="100000">
                                          <p:val>
                                            <p:strVal val="#ppt_x"/>
                                          </p:val>
                                        </p:tav>
                                      </p:tavLst>
                                    </p:anim>
                                    <p:anim calcmode="lin" valueType="num">
                                      <p:cBhvr additive="base">
                                        <p:cTn id="38" dur="500" fill="hold"/>
                                        <p:tgtEl>
                                          <p:spTgt spid="512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130"/>
                                        </p:tgtEl>
                                        <p:attrNameLst>
                                          <p:attrName>style.visibility</p:attrName>
                                        </p:attrNameLst>
                                      </p:cBhvr>
                                      <p:to>
                                        <p:strVal val="visible"/>
                                      </p:to>
                                    </p:set>
                                    <p:anim calcmode="lin" valueType="num">
                                      <p:cBhvr additive="base">
                                        <p:cTn id="41" dur="500" fill="hold"/>
                                        <p:tgtEl>
                                          <p:spTgt spid="5130"/>
                                        </p:tgtEl>
                                        <p:attrNameLst>
                                          <p:attrName>ppt_x</p:attrName>
                                        </p:attrNameLst>
                                      </p:cBhvr>
                                      <p:tavLst>
                                        <p:tav tm="0">
                                          <p:val>
                                            <p:strVal val="#ppt_x"/>
                                          </p:val>
                                        </p:tav>
                                        <p:tav tm="100000">
                                          <p:val>
                                            <p:strVal val="#ppt_x"/>
                                          </p:val>
                                        </p:tav>
                                      </p:tavLst>
                                    </p:anim>
                                    <p:anim calcmode="lin" valueType="num">
                                      <p:cBhvr additive="base">
                                        <p:cTn id="42" dur="500" fill="hold"/>
                                        <p:tgtEl>
                                          <p:spTgt spid="513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135"/>
                                        </p:tgtEl>
                                        <p:attrNameLst>
                                          <p:attrName>style.visibility</p:attrName>
                                        </p:attrNameLst>
                                      </p:cBhvr>
                                      <p:to>
                                        <p:strVal val="visible"/>
                                      </p:to>
                                    </p:set>
                                    <p:anim calcmode="lin" valueType="num">
                                      <p:cBhvr additive="base">
                                        <p:cTn id="45" dur="500" fill="hold"/>
                                        <p:tgtEl>
                                          <p:spTgt spid="5135"/>
                                        </p:tgtEl>
                                        <p:attrNameLst>
                                          <p:attrName>ppt_x</p:attrName>
                                        </p:attrNameLst>
                                      </p:cBhvr>
                                      <p:tavLst>
                                        <p:tav tm="0">
                                          <p:val>
                                            <p:strVal val="#ppt_x"/>
                                          </p:val>
                                        </p:tav>
                                        <p:tav tm="100000">
                                          <p:val>
                                            <p:strVal val="#ppt_x"/>
                                          </p:val>
                                        </p:tav>
                                      </p:tavLst>
                                    </p:anim>
                                    <p:anim calcmode="lin" valueType="num">
                                      <p:cBhvr additive="base">
                                        <p:cTn id="46" dur="500" fill="hold"/>
                                        <p:tgtEl>
                                          <p:spTgt spid="5135"/>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8" presetClass="entr" presetSubtype="16" fill="hold" nodeType="clickEffect">
                                  <p:stCondLst>
                                    <p:cond delay="0"/>
                                  </p:stCondLst>
                                  <p:childTnLst>
                                    <p:set>
                                      <p:cBhvr>
                                        <p:cTn id="50" dur="1" fill="hold">
                                          <p:stCondLst>
                                            <p:cond delay="0"/>
                                          </p:stCondLst>
                                        </p:cTn>
                                        <p:tgtEl>
                                          <p:spTgt spid="5127"/>
                                        </p:tgtEl>
                                        <p:attrNameLst>
                                          <p:attrName>style.visibility</p:attrName>
                                        </p:attrNameLst>
                                      </p:cBhvr>
                                      <p:to>
                                        <p:strVal val="visible"/>
                                      </p:to>
                                    </p:set>
                                    <p:animEffect transition="in" filter="diamond(in)">
                                      <p:cBhvr>
                                        <p:cTn id="51" dur="2000"/>
                                        <p:tgtEl>
                                          <p:spTgt spid="5127"/>
                                        </p:tgtEl>
                                      </p:cBhvr>
                                    </p:animEffect>
                                  </p:childTnLst>
                                </p:cTn>
                              </p:par>
                              <p:par>
                                <p:cTn id="52" presetID="8" presetClass="entr" presetSubtype="16" fill="hold" nodeType="withEffect">
                                  <p:stCondLst>
                                    <p:cond delay="0"/>
                                  </p:stCondLst>
                                  <p:childTnLst>
                                    <p:set>
                                      <p:cBhvr>
                                        <p:cTn id="53" dur="1" fill="hold">
                                          <p:stCondLst>
                                            <p:cond delay="0"/>
                                          </p:stCondLst>
                                        </p:cTn>
                                        <p:tgtEl>
                                          <p:spTgt spid="5131"/>
                                        </p:tgtEl>
                                        <p:attrNameLst>
                                          <p:attrName>style.visibility</p:attrName>
                                        </p:attrNameLst>
                                      </p:cBhvr>
                                      <p:to>
                                        <p:strVal val="visible"/>
                                      </p:to>
                                    </p:set>
                                    <p:animEffect transition="in" filter="diamond(in)">
                                      <p:cBhvr>
                                        <p:cTn id="54" dur="2000"/>
                                        <p:tgtEl>
                                          <p:spTgt spid="5131"/>
                                        </p:tgtEl>
                                      </p:cBhvr>
                                    </p:animEffect>
                                  </p:childTnLst>
                                </p:cTn>
                              </p:par>
                              <p:par>
                                <p:cTn id="55" presetID="8" presetClass="entr" presetSubtype="16" fill="hold" nodeType="withEffect">
                                  <p:stCondLst>
                                    <p:cond delay="0"/>
                                  </p:stCondLst>
                                  <p:childTnLst>
                                    <p:set>
                                      <p:cBhvr>
                                        <p:cTn id="56" dur="1" fill="hold">
                                          <p:stCondLst>
                                            <p:cond delay="0"/>
                                          </p:stCondLst>
                                        </p:cTn>
                                        <p:tgtEl>
                                          <p:spTgt spid="5133"/>
                                        </p:tgtEl>
                                        <p:attrNameLst>
                                          <p:attrName>style.visibility</p:attrName>
                                        </p:attrNameLst>
                                      </p:cBhvr>
                                      <p:to>
                                        <p:strVal val="visible"/>
                                      </p:to>
                                    </p:set>
                                    <p:animEffect transition="in" filter="diamond(in)">
                                      <p:cBhvr>
                                        <p:cTn id="57" dur="2000"/>
                                        <p:tgtEl>
                                          <p:spTgt spid="5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p:bldP spid="5129" grpId="0"/>
      <p:bldP spid="5130" grpId="0"/>
      <p:bldP spid="5131" grpId="0"/>
      <p:bldP spid="5132" grpId="0" animBg="1"/>
      <p:bldP spid="5133" grpId="0" animBg="1"/>
      <p:bldP spid="5134" grpId="0" animBg="1"/>
      <p:bldP spid="5135" grpId="0" animBg="1"/>
      <p:bldP spid="51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F6A8-5476-61EF-C420-3D0257C1E701}"/>
              </a:ext>
            </a:extLst>
          </p:cNvPr>
          <p:cNvSpPr>
            <a:spLocks noGrp="1"/>
          </p:cNvSpPr>
          <p:nvPr>
            <p:ph type="title"/>
          </p:nvPr>
        </p:nvSpPr>
        <p:spPr>
          <a:xfrm>
            <a:off x="1473199" y="334907"/>
            <a:ext cx="10147301" cy="692259"/>
          </a:xfrm>
        </p:spPr>
        <p:txBody>
          <a:bodyPr>
            <a:noAutofit/>
          </a:bodyPr>
          <a:lstStyle/>
          <a:p>
            <a:r>
              <a:rPr lang="en-IN"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Factors Influencing Economic Decisions in Engineering</a:t>
            </a:r>
            <a:br>
              <a:rPr lang="en-IN"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br>
            <a:endParaRPr lang="en-IN" b="0" dirty="0">
              <a:solidFill>
                <a:srgbClr val="FF0000"/>
              </a:solidFill>
              <a:latin typeface="Gill Sans MT" panose="020B0502020104020203" pitchFamily="34" charset="0"/>
            </a:endParaRPr>
          </a:p>
        </p:txBody>
      </p:sp>
      <p:sp>
        <p:nvSpPr>
          <p:cNvPr id="3" name="Content Placeholder 2">
            <a:extLst>
              <a:ext uri="{FF2B5EF4-FFF2-40B4-BE49-F238E27FC236}">
                <a16:creationId xmlns:a16="http://schemas.microsoft.com/office/drawing/2014/main" id="{ED623C0F-7297-8B36-7849-3FF140D21075}"/>
              </a:ext>
            </a:extLst>
          </p:cNvPr>
          <p:cNvSpPr>
            <a:spLocks noGrp="1"/>
          </p:cNvSpPr>
          <p:nvPr>
            <p:ph idx="1"/>
          </p:nvPr>
        </p:nvSpPr>
        <p:spPr/>
        <p:txBody>
          <a:bodyPr>
            <a:noAutofit/>
          </a:bodyPr>
          <a:lstStyle/>
          <a:p>
            <a:pPr algn="just">
              <a:lnSpc>
                <a:spcPct val="100000"/>
              </a:lnSpc>
              <a:spcBef>
                <a:spcPts val="0"/>
              </a:spcBef>
            </a:pPr>
            <a:r>
              <a:rPr lang="en-IN" sz="1800" b="1" kern="100" dirty="0">
                <a:effectLst/>
                <a:latin typeface="Arial" panose="020B0604020202020204" pitchFamily="34" charset="0"/>
                <a:ea typeface="Calibri" panose="020F0502020204030204" pitchFamily="34" charset="0"/>
                <a:cs typeface="Arial" panose="020B0604020202020204" pitchFamily="34" charset="0"/>
              </a:rPr>
              <a:t>Cost-Benefit Analysis:</a:t>
            </a:r>
            <a:r>
              <a:rPr lang="en-IN" sz="1800" kern="100" dirty="0">
                <a:effectLst/>
                <a:latin typeface="Arial" panose="020B0604020202020204" pitchFamily="34" charset="0"/>
                <a:ea typeface="Calibri" panose="020F0502020204030204" pitchFamily="34" charset="0"/>
                <a:cs typeface="Arial" panose="020B0604020202020204" pitchFamily="34" charset="0"/>
              </a:rPr>
              <a:t> Engineers often perform cost-benefit analyses to compare the costs of different engineering solutions against the potential benefits they offer. This analysis helps in selecting the most economically viable option that maximizes the return on investment.</a:t>
            </a:r>
          </a:p>
          <a:p>
            <a:pPr algn="just">
              <a:lnSpc>
                <a:spcPct val="100000"/>
              </a:lnSpc>
              <a:spcBef>
                <a:spcPts val="0"/>
              </a:spcBef>
            </a:pPr>
            <a:r>
              <a:rPr lang="en-IN" sz="1800" b="1" kern="100" dirty="0">
                <a:effectLst/>
                <a:latin typeface="Arial" panose="020B0604020202020204" pitchFamily="34" charset="0"/>
                <a:ea typeface="Calibri" panose="020F0502020204030204" pitchFamily="34" charset="0"/>
                <a:cs typeface="Arial" panose="020B0604020202020204" pitchFamily="34" charset="0"/>
              </a:rPr>
              <a:t>Budget Constraints:</a:t>
            </a:r>
            <a:r>
              <a:rPr lang="en-IN" sz="1800" kern="100" dirty="0">
                <a:effectLst/>
                <a:latin typeface="Arial" panose="020B0604020202020204" pitchFamily="34" charset="0"/>
                <a:ea typeface="Calibri" panose="020F0502020204030204" pitchFamily="34" charset="0"/>
                <a:cs typeface="Arial" panose="020B0604020202020204" pitchFamily="34" charset="0"/>
              </a:rPr>
              <a:t> Engineering projects must operate within a defined budget. Engineers need to make decisions that align with the available financial resources while achieving project objectives efficiently.</a:t>
            </a:r>
          </a:p>
          <a:p>
            <a:pPr algn="just">
              <a:lnSpc>
                <a:spcPct val="100000"/>
              </a:lnSpc>
              <a:spcBef>
                <a:spcPts val="0"/>
              </a:spcBef>
            </a:pPr>
            <a:r>
              <a:rPr lang="en-IN" sz="1800" b="1" kern="100" dirty="0">
                <a:effectLst/>
                <a:latin typeface="Arial" panose="020B0604020202020204" pitchFamily="34" charset="0"/>
                <a:ea typeface="Calibri" panose="020F0502020204030204" pitchFamily="34" charset="0"/>
                <a:cs typeface="Arial" panose="020B0604020202020204" pitchFamily="34" charset="0"/>
              </a:rPr>
              <a:t>Technological Feasibility:</a:t>
            </a:r>
            <a:r>
              <a:rPr lang="en-IN" sz="1800" kern="100" dirty="0">
                <a:effectLst/>
                <a:latin typeface="Arial" panose="020B0604020202020204" pitchFamily="34" charset="0"/>
                <a:ea typeface="Calibri" panose="020F0502020204030204" pitchFamily="34" charset="0"/>
                <a:cs typeface="Arial" panose="020B0604020202020204" pitchFamily="34" charset="0"/>
              </a:rPr>
              <a:t> The feasibility of implementing a particular engineering solution heavily depends on the state of technology and the availability of necessary resources. Advanced technologies may offer efficiency improvements, but they can also come with higher initial costs.</a:t>
            </a:r>
          </a:p>
          <a:p>
            <a:pPr algn="just">
              <a:lnSpc>
                <a:spcPct val="100000"/>
              </a:lnSpc>
              <a:spcBef>
                <a:spcPts val="0"/>
              </a:spcBef>
            </a:pPr>
            <a:r>
              <a:rPr lang="en-IN" sz="1800" b="1" kern="100" dirty="0">
                <a:effectLst/>
                <a:latin typeface="Arial" panose="020B0604020202020204" pitchFamily="34" charset="0"/>
                <a:ea typeface="Calibri" panose="020F0502020204030204" pitchFamily="34" charset="0"/>
                <a:cs typeface="Arial" panose="020B0604020202020204" pitchFamily="34" charset="0"/>
              </a:rPr>
              <a:t>Resource Availability:</a:t>
            </a:r>
            <a:r>
              <a:rPr lang="en-IN" sz="1800" kern="100" dirty="0">
                <a:effectLst/>
                <a:latin typeface="Arial" panose="020B0604020202020204" pitchFamily="34" charset="0"/>
                <a:ea typeface="Calibri" panose="020F0502020204030204" pitchFamily="34" charset="0"/>
                <a:cs typeface="Arial" panose="020B0604020202020204" pitchFamily="34" charset="0"/>
              </a:rPr>
              <a:t> Availability and cost of resources such as raw materials, </a:t>
            </a:r>
            <a:r>
              <a:rPr lang="en-IN" sz="1800" kern="100" dirty="0" err="1">
                <a:effectLst/>
                <a:latin typeface="Arial" panose="020B0604020202020204" pitchFamily="34" charset="0"/>
                <a:ea typeface="Calibri" panose="020F0502020204030204" pitchFamily="34" charset="0"/>
                <a:cs typeface="Arial" panose="020B0604020202020204" pitchFamily="34" charset="0"/>
              </a:rPr>
              <a:t>labor</a:t>
            </a:r>
            <a:r>
              <a:rPr lang="en-IN" sz="1800" kern="100" dirty="0">
                <a:effectLst/>
                <a:latin typeface="Arial" panose="020B0604020202020204" pitchFamily="34" charset="0"/>
                <a:ea typeface="Calibri" panose="020F0502020204030204" pitchFamily="34" charset="0"/>
                <a:cs typeface="Arial" panose="020B0604020202020204" pitchFamily="34" charset="0"/>
              </a:rPr>
              <a:t>, and energy play a significant role in economic decision-making. Engineers need to consider resource availability to optimize the project's overall cost.</a:t>
            </a:r>
          </a:p>
          <a:p>
            <a:pPr algn="just">
              <a:lnSpc>
                <a:spcPct val="100000"/>
              </a:lnSpc>
              <a:spcBef>
                <a:spcPts val="0"/>
              </a:spcBef>
            </a:pPr>
            <a:r>
              <a:rPr lang="en-IN" sz="1800" b="1" kern="100" dirty="0">
                <a:effectLst/>
                <a:latin typeface="Arial" panose="020B0604020202020204" pitchFamily="34" charset="0"/>
                <a:ea typeface="Calibri" panose="020F0502020204030204" pitchFamily="34" charset="0"/>
                <a:cs typeface="Arial" panose="020B0604020202020204" pitchFamily="34" charset="0"/>
              </a:rPr>
              <a:t>Life Cycle Costs:</a:t>
            </a:r>
            <a:r>
              <a:rPr lang="en-IN" sz="1800" kern="100" dirty="0">
                <a:effectLst/>
                <a:latin typeface="Arial" panose="020B0604020202020204" pitchFamily="34" charset="0"/>
                <a:ea typeface="Calibri" panose="020F0502020204030204" pitchFamily="34" charset="0"/>
                <a:cs typeface="Arial" panose="020B0604020202020204" pitchFamily="34" charset="0"/>
              </a:rPr>
              <a:t> Engineering decisions should not only consider the upfront costs but also the life cycle costs of a project. This includes maintenance, operating expenses, and potential decommissioning or disposal costs.</a:t>
            </a:r>
          </a:p>
          <a:p>
            <a:pPr algn="just">
              <a:lnSpc>
                <a:spcPct val="100000"/>
              </a:lnSpc>
              <a:spcBef>
                <a:spcPts val="0"/>
              </a:spcBef>
            </a:pPr>
            <a:r>
              <a:rPr lang="en-IN" sz="1800" b="1" kern="100" dirty="0">
                <a:effectLst/>
                <a:latin typeface="Arial" panose="020B0604020202020204" pitchFamily="34" charset="0"/>
                <a:ea typeface="Calibri" panose="020F0502020204030204" pitchFamily="34" charset="0"/>
                <a:cs typeface="Arial" panose="020B0604020202020204" pitchFamily="34" charset="0"/>
              </a:rPr>
              <a:t>Market Demand and Competition:</a:t>
            </a:r>
            <a:r>
              <a:rPr lang="en-IN" sz="1800" kern="100" dirty="0">
                <a:effectLst/>
                <a:latin typeface="Arial" panose="020B0604020202020204" pitchFamily="34" charset="0"/>
                <a:ea typeface="Calibri" panose="020F0502020204030204" pitchFamily="34" charset="0"/>
                <a:cs typeface="Arial" panose="020B0604020202020204" pitchFamily="34" charset="0"/>
              </a:rPr>
              <a:t> In the case of engineering products, market demand and competition can significantly influence economic decisions. Engineers must consider the potential market size, consumer preferences, and the competitive landscape while developing new products.</a:t>
            </a:r>
          </a:p>
        </p:txBody>
      </p:sp>
    </p:spTree>
    <p:extLst>
      <p:ext uri="{BB962C8B-B14F-4D97-AF65-F5344CB8AC3E}">
        <p14:creationId xmlns:p14="http://schemas.microsoft.com/office/powerpoint/2010/main" val="2739521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F6A8-5476-61EF-C420-3D0257C1E701}"/>
              </a:ext>
            </a:extLst>
          </p:cNvPr>
          <p:cNvSpPr>
            <a:spLocks noGrp="1"/>
          </p:cNvSpPr>
          <p:nvPr>
            <p:ph type="title"/>
          </p:nvPr>
        </p:nvSpPr>
        <p:spPr/>
        <p:txBody>
          <a:bodyPr>
            <a:noAutofit/>
          </a:bodyPr>
          <a:lstStyle/>
          <a:p>
            <a:r>
              <a:rPr lang="en-IN"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t>Factors Influencing Economic Decisions in Engineering</a:t>
            </a:r>
            <a:br>
              <a:rPr lang="en-IN" b="0" kern="100" dirty="0">
                <a:solidFill>
                  <a:srgbClr val="FF0000"/>
                </a:solidFill>
                <a:effectLst/>
                <a:latin typeface="Gill Sans MT" panose="020B0502020104020203" pitchFamily="34" charset="0"/>
                <a:ea typeface="Calibri" panose="020F0502020204030204" pitchFamily="34" charset="0"/>
                <a:cs typeface="Mangal" panose="02040503050203030202" pitchFamily="18" charset="0"/>
              </a:rPr>
            </a:br>
            <a:endParaRPr lang="en-IN" b="0" dirty="0">
              <a:solidFill>
                <a:srgbClr val="FF0000"/>
              </a:solidFill>
              <a:latin typeface="Gill Sans MT" panose="020B0502020104020203" pitchFamily="34" charset="0"/>
            </a:endParaRPr>
          </a:p>
        </p:txBody>
      </p:sp>
      <p:sp>
        <p:nvSpPr>
          <p:cNvPr id="3" name="Content Placeholder 2">
            <a:extLst>
              <a:ext uri="{FF2B5EF4-FFF2-40B4-BE49-F238E27FC236}">
                <a16:creationId xmlns:a16="http://schemas.microsoft.com/office/drawing/2014/main" id="{ED623C0F-7297-8B36-7849-3FF140D21075}"/>
              </a:ext>
            </a:extLst>
          </p:cNvPr>
          <p:cNvSpPr>
            <a:spLocks noGrp="1"/>
          </p:cNvSpPr>
          <p:nvPr>
            <p:ph idx="1"/>
          </p:nvPr>
        </p:nvSpPr>
        <p:spPr>
          <a:xfrm>
            <a:off x="77077" y="986045"/>
            <a:ext cx="11747061" cy="5330672"/>
          </a:xfrm>
        </p:spPr>
        <p:txBody>
          <a:bodyPr>
            <a:noAutofit/>
          </a:bodyPr>
          <a:lstStyle/>
          <a:p>
            <a:pPr algn="just">
              <a:lnSpc>
                <a:spcPct val="100000"/>
              </a:lnSpc>
              <a:spcBef>
                <a:spcPts val="0"/>
              </a:spcBef>
            </a:pPr>
            <a:r>
              <a:rPr lang="en-IN" sz="1800" b="1" kern="100" dirty="0">
                <a:effectLst/>
                <a:latin typeface="Arial" panose="020B0604020202020204" pitchFamily="34" charset="0"/>
                <a:ea typeface="Calibri" panose="020F0502020204030204" pitchFamily="34" charset="0"/>
                <a:cs typeface="Arial" panose="020B0604020202020204" pitchFamily="34" charset="0"/>
              </a:rPr>
              <a:t>Regulatory and Environmental Considerations:</a:t>
            </a:r>
            <a:r>
              <a:rPr lang="en-IN" sz="1800" kern="100" dirty="0">
                <a:effectLst/>
                <a:latin typeface="Arial" panose="020B0604020202020204" pitchFamily="34" charset="0"/>
                <a:ea typeface="Calibri" panose="020F0502020204030204" pitchFamily="34" charset="0"/>
                <a:cs typeface="Arial" panose="020B0604020202020204" pitchFamily="34" charset="0"/>
              </a:rPr>
              <a:t> Compliance with regulations and environmental standards can impact the design and implementation of engineering projects. Failing to meet these requirements can lead to additional costs and potential legal issues.</a:t>
            </a:r>
          </a:p>
          <a:p>
            <a:pPr algn="just">
              <a:lnSpc>
                <a:spcPct val="100000"/>
              </a:lnSpc>
              <a:spcBef>
                <a:spcPts val="0"/>
              </a:spcBef>
            </a:pPr>
            <a:r>
              <a:rPr lang="en-IN" sz="1800" b="1" kern="100" dirty="0">
                <a:effectLst/>
                <a:latin typeface="Arial" panose="020B0604020202020204" pitchFamily="34" charset="0"/>
                <a:ea typeface="Calibri" panose="020F0502020204030204" pitchFamily="34" charset="0"/>
                <a:cs typeface="Arial" panose="020B0604020202020204" pitchFamily="34" charset="0"/>
              </a:rPr>
              <a:t>Risk Assessment:</a:t>
            </a:r>
            <a:r>
              <a:rPr lang="en-IN" sz="1800" kern="100" dirty="0">
                <a:effectLst/>
                <a:latin typeface="Arial" panose="020B0604020202020204" pitchFamily="34" charset="0"/>
                <a:ea typeface="Calibri" panose="020F0502020204030204" pitchFamily="34" charset="0"/>
                <a:cs typeface="Arial" panose="020B0604020202020204" pitchFamily="34" charset="0"/>
              </a:rPr>
              <a:t> Engineers need to evaluate and mitigate risks associated with different choices. Risk analysis involves identifying potential problems, estimating their likelihood, and understanding the consequences of each risk scenario.</a:t>
            </a:r>
          </a:p>
          <a:p>
            <a:pPr algn="just">
              <a:lnSpc>
                <a:spcPct val="100000"/>
              </a:lnSpc>
              <a:spcBef>
                <a:spcPts val="0"/>
              </a:spcBef>
            </a:pPr>
            <a:r>
              <a:rPr lang="en-IN" sz="1800" b="1" kern="100" dirty="0">
                <a:effectLst/>
                <a:latin typeface="Arial" panose="020B0604020202020204" pitchFamily="34" charset="0"/>
                <a:ea typeface="Calibri" panose="020F0502020204030204" pitchFamily="34" charset="0"/>
                <a:cs typeface="Arial" panose="020B0604020202020204" pitchFamily="34" charset="0"/>
              </a:rPr>
              <a:t>Time Constraints</a:t>
            </a:r>
            <a:r>
              <a:rPr lang="en-IN" sz="1800" kern="100" dirty="0">
                <a:effectLst/>
                <a:latin typeface="Arial" panose="020B0604020202020204" pitchFamily="34" charset="0"/>
                <a:ea typeface="Calibri" panose="020F0502020204030204" pitchFamily="34" charset="0"/>
                <a:cs typeface="Arial" panose="020B0604020202020204" pitchFamily="34" charset="0"/>
              </a:rPr>
              <a:t>: Time-to-market and project deadlines can be critical in the engineering industry. Economic decisions often need to be made within specific timeframes to meet project schedules.</a:t>
            </a:r>
          </a:p>
          <a:p>
            <a:pPr algn="just">
              <a:lnSpc>
                <a:spcPct val="100000"/>
              </a:lnSpc>
              <a:spcBef>
                <a:spcPts val="0"/>
              </a:spcBef>
            </a:pPr>
            <a:r>
              <a:rPr lang="en-IN" sz="1800" b="1" kern="100" dirty="0">
                <a:effectLst/>
                <a:latin typeface="Arial" panose="020B0604020202020204" pitchFamily="34" charset="0"/>
                <a:ea typeface="Calibri" panose="020F0502020204030204" pitchFamily="34" charset="0"/>
                <a:cs typeface="Arial" panose="020B0604020202020204" pitchFamily="34" charset="0"/>
              </a:rPr>
              <a:t>Government Policies and Incentives:</a:t>
            </a:r>
            <a:r>
              <a:rPr lang="en-IN" sz="1800" kern="100" dirty="0">
                <a:effectLst/>
                <a:latin typeface="Arial" panose="020B0604020202020204" pitchFamily="34" charset="0"/>
                <a:ea typeface="Calibri" panose="020F0502020204030204" pitchFamily="34" charset="0"/>
                <a:cs typeface="Arial" panose="020B0604020202020204" pitchFamily="34" charset="0"/>
              </a:rPr>
              <a:t> Government policies, subsidies, tax incentives, and grants can influence engineering decisions. For instance, policies promoting renewable energy may drive investment in certain engineering projects.</a:t>
            </a:r>
          </a:p>
          <a:p>
            <a:pPr algn="just">
              <a:lnSpc>
                <a:spcPct val="100000"/>
              </a:lnSpc>
              <a:spcBef>
                <a:spcPts val="0"/>
              </a:spcBef>
            </a:pPr>
            <a:r>
              <a:rPr lang="en-IN" sz="1800" b="1" kern="100" dirty="0">
                <a:effectLst/>
                <a:latin typeface="Arial" panose="020B0604020202020204" pitchFamily="34" charset="0"/>
                <a:ea typeface="Calibri" panose="020F0502020204030204" pitchFamily="34" charset="0"/>
                <a:cs typeface="Arial" panose="020B0604020202020204" pitchFamily="34" charset="0"/>
              </a:rPr>
              <a:t>Stakeholder Expectations:</a:t>
            </a:r>
            <a:r>
              <a:rPr lang="en-IN" sz="1800" kern="100" dirty="0">
                <a:effectLst/>
                <a:latin typeface="Arial" panose="020B0604020202020204" pitchFamily="34" charset="0"/>
                <a:ea typeface="Calibri" panose="020F0502020204030204" pitchFamily="34" charset="0"/>
                <a:cs typeface="Arial" panose="020B0604020202020204" pitchFamily="34" charset="0"/>
              </a:rPr>
              <a:t> The expectations and preferences of stakeholders, including clients, investors, and the public, can shape economic decisions. Meeting stakeholder requirements is crucial for the success and acceptance of engineering projects.</a:t>
            </a:r>
          </a:p>
          <a:p>
            <a:pPr algn="just">
              <a:lnSpc>
                <a:spcPct val="100000"/>
              </a:lnSpc>
              <a:spcBef>
                <a:spcPts val="0"/>
              </a:spcBef>
            </a:pPr>
            <a:r>
              <a:rPr lang="en-IN" sz="1800" b="1" kern="100" dirty="0">
                <a:effectLst/>
                <a:latin typeface="Arial" panose="020B0604020202020204" pitchFamily="34" charset="0"/>
                <a:ea typeface="Calibri" panose="020F0502020204030204" pitchFamily="34" charset="0"/>
                <a:cs typeface="Arial" panose="020B0604020202020204" pitchFamily="34" charset="0"/>
              </a:rPr>
              <a:t>Scalability and Flexibility:</a:t>
            </a:r>
            <a:r>
              <a:rPr lang="en-IN" sz="1800" kern="100" dirty="0">
                <a:effectLst/>
                <a:latin typeface="Arial" panose="020B0604020202020204" pitchFamily="34" charset="0"/>
                <a:ea typeface="Calibri" panose="020F0502020204030204" pitchFamily="34" charset="0"/>
                <a:cs typeface="Arial" panose="020B0604020202020204" pitchFamily="34" charset="0"/>
              </a:rPr>
              <a:t> Engineering decisions that allow for scalability and flexibility can be economically advantageous. Designs that can adapt to changing requirements or expansion can save costs in the long run.</a:t>
            </a:r>
          </a:p>
          <a:p>
            <a:pPr algn="just">
              <a:lnSpc>
                <a:spcPct val="100000"/>
              </a:lnSpc>
              <a:spcBef>
                <a:spcPts val="0"/>
              </a:spcBef>
            </a:pPr>
            <a:r>
              <a:rPr lang="en-IN" sz="1800" kern="100" dirty="0">
                <a:effectLst/>
                <a:latin typeface="Arial" panose="020B0604020202020204" pitchFamily="34" charset="0"/>
                <a:ea typeface="Calibri" panose="020F0502020204030204" pitchFamily="34" charset="0"/>
                <a:cs typeface="Arial" panose="020B0604020202020204" pitchFamily="34" charset="0"/>
              </a:rPr>
              <a:t>In summary, economic decisions in engineering are multifaceted, involving considerations of technical feasibility, financial constraints, market dynamics, regulations, and risk assessment. Successful engineering projects require a balance of these factors to achieve optimal outcomes for all stakeholders involved.</a:t>
            </a:r>
          </a:p>
          <a:p>
            <a:pPr>
              <a:lnSpc>
                <a:spcPct val="100000"/>
              </a:lnSpc>
              <a:spcBef>
                <a:spcPts val="0"/>
              </a:spcBef>
            </a:pPr>
            <a:endParaRPr lang="en-IN" sz="1800" dirty="0">
              <a:latin typeface="Gill Sans MT" panose="020B0502020104020203" pitchFamily="34" charset="0"/>
            </a:endParaRPr>
          </a:p>
        </p:txBody>
      </p:sp>
    </p:spTree>
    <p:extLst>
      <p:ext uri="{BB962C8B-B14F-4D97-AF65-F5344CB8AC3E}">
        <p14:creationId xmlns:p14="http://schemas.microsoft.com/office/powerpoint/2010/main" val="3859144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68405" y="2186336"/>
            <a:ext cx="3505200" cy="333375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484755" y="1061229"/>
            <a:ext cx="7851140" cy="1050929"/>
          </a:xfrm>
          <a:prstGeom prst="rect">
            <a:avLst/>
          </a:prstGeom>
        </p:spPr>
        <p:txBody>
          <a:bodyPr vert="horz" wrap="square" lIns="0" tIns="12065" rIns="0" bIns="0" rtlCol="0">
            <a:spAutoFit/>
          </a:bodyPr>
          <a:lstStyle/>
          <a:p>
            <a:pPr marL="355600" indent="-342900">
              <a:spcBef>
                <a:spcPts val="95"/>
              </a:spcBef>
              <a:buChar char="•"/>
              <a:tabLst>
                <a:tab pos="354965" algn="l"/>
                <a:tab pos="355600" algn="l"/>
              </a:tabLst>
            </a:pPr>
            <a:r>
              <a:rPr sz="3200" spc="-5" dirty="0">
                <a:solidFill>
                  <a:srgbClr val="FF3300"/>
                </a:solidFill>
                <a:latin typeface="Arial"/>
                <a:cs typeface="Arial"/>
              </a:rPr>
              <a:t>Decision-Making Process</a:t>
            </a:r>
            <a:r>
              <a:rPr sz="3200" spc="-15" dirty="0">
                <a:solidFill>
                  <a:srgbClr val="FF3300"/>
                </a:solidFill>
                <a:latin typeface="Arial"/>
                <a:cs typeface="Arial"/>
              </a:rPr>
              <a:t> </a:t>
            </a:r>
            <a:r>
              <a:rPr sz="3200" spc="-5" dirty="0">
                <a:latin typeface="Arial"/>
                <a:cs typeface="Arial"/>
              </a:rPr>
              <a:t>includes:</a:t>
            </a:r>
            <a:endParaRPr sz="3200" dirty="0">
              <a:latin typeface="Arial"/>
              <a:cs typeface="Arial"/>
            </a:endParaRPr>
          </a:p>
          <a:p>
            <a:pPr>
              <a:spcBef>
                <a:spcPts val="20"/>
              </a:spcBef>
              <a:buClr>
                <a:srgbClr val="FF3300"/>
              </a:buClr>
              <a:buFont typeface="Arial"/>
              <a:buChar char="•"/>
            </a:pPr>
            <a:endParaRPr sz="3550" dirty="0">
              <a:latin typeface="Arial"/>
              <a:cs typeface="Arial"/>
            </a:endParaRPr>
          </a:p>
        </p:txBody>
      </p:sp>
      <p:sp>
        <p:nvSpPr>
          <p:cNvPr id="5" name="object 5"/>
          <p:cNvSpPr txBox="1"/>
          <p:nvPr/>
        </p:nvSpPr>
        <p:spPr>
          <a:xfrm>
            <a:off x="5513069" y="1754656"/>
            <a:ext cx="5554981" cy="2267287"/>
          </a:xfrm>
          <a:prstGeom prst="rect">
            <a:avLst/>
          </a:prstGeom>
        </p:spPr>
        <p:txBody>
          <a:bodyPr vert="horz" wrap="square" lIns="0" tIns="12700" rIns="0" bIns="0" rtlCol="0">
            <a:spAutoFit/>
          </a:bodyPr>
          <a:lstStyle/>
          <a:p>
            <a:pPr marL="241300" marR="5080" indent="-228600" algn="just">
              <a:spcBef>
                <a:spcPts val="100"/>
              </a:spcBef>
              <a:buChar char="•"/>
              <a:tabLst>
                <a:tab pos="241300" algn="l"/>
                <a:tab pos="1856739" algn="l"/>
                <a:tab pos="2672715" algn="l"/>
              </a:tabLst>
            </a:pPr>
            <a:endParaRPr lang="en-IN" sz="2400" dirty="0">
              <a:latin typeface="Arial"/>
              <a:cs typeface="Arial"/>
            </a:endParaRPr>
          </a:p>
          <a:p>
            <a:pPr marL="355600" marR="5080" indent="-342900" algn="just">
              <a:spcBef>
                <a:spcPts val="100"/>
              </a:spcBef>
              <a:buFont typeface="Arial" panose="020B0604020202020204" pitchFamily="34" charset="0"/>
              <a:buChar char="•"/>
              <a:tabLst>
                <a:tab pos="241300" algn="l"/>
                <a:tab pos="1856739" algn="l"/>
                <a:tab pos="2672715" algn="l"/>
              </a:tabLst>
            </a:pPr>
            <a:r>
              <a:rPr lang="en-IN" sz="2400" spc="-5" dirty="0">
                <a:latin typeface="Arial"/>
                <a:cs typeface="Arial"/>
              </a:rPr>
              <a:t>Reco</a:t>
            </a:r>
            <a:r>
              <a:rPr lang="en-IN" sz="2400" dirty="0">
                <a:latin typeface="Arial"/>
                <a:cs typeface="Arial"/>
              </a:rPr>
              <a:t>g</a:t>
            </a:r>
            <a:r>
              <a:rPr lang="en-IN" sz="2400" spc="-5" dirty="0">
                <a:latin typeface="Arial"/>
                <a:cs typeface="Arial"/>
              </a:rPr>
              <a:t>niz</a:t>
            </a:r>
            <a:r>
              <a:rPr lang="en-IN" sz="2400" dirty="0">
                <a:latin typeface="Arial"/>
                <a:cs typeface="Arial"/>
              </a:rPr>
              <a:t>i</a:t>
            </a:r>
            <a:r>
              <a:rPr lang="en-IN" sz="2400" spc="-5" dirty="0">
                <a:latin typeface="Arial"/>
                <a:cs typeface="Arial"/>
              </a:rPr>
              <a:t>ng and</a:t>
            </a:r>
            <a:r>
              <a:rPr lang="en-IN" sz="2400" dirty="0">
                <a:latin typeface="Arial"/>
                <a:cs typeface="Arial"/>
              </a:rPr>
              <a:t>	</a:t>
            </a:r>
            <a:r>
              <a:rPr lang="en-IN" sz="2400" spc="-5" dirty="0">
                <a:latin typeface="Arial"/>
                <a:cs typeface="Arial"/>
              </a:rPr>
              <a:t>defining </a:t>
            </a:r>
            <a:r>
              <a:rPr lang="en-IN" sz="2400" dirty="0">
                <a:latin typeface="Arial"/>
                <a:cs typeface="Arial"/>
              </a:rPr>
              <a:t>the </a:t>
            </a:r>
            <a:r>
              <a:rPr lang="en-IN" sz="2400" spc="-5" dirty="0">
                <a:latin typeface="Arial"/>
                <a:cs typeface="Arial"/>
              </a:rPr>
              <a:t>nature of a decision</a:t>
            </a:r>
            <a:r>
              <a:rPr lang="en-IN" sz="2400" spc="35" dirty="0">
                <a:latin typeface="Arial"/>
                <a:cs typeface="Arial"/>
              </a:rPr>
              <a:t> </a:t>
            </a:r>
            <a:r>
              <a:rPr lang="en-IN" sz="2400" spc="-5" dirty="0">
                <a:latin typeface="Arial"/>
                <a:cs typeface="Arial"/>
              </a:rPr>
              <a:t>situation</a:t>
            </a:r>
          </a:p>
          <a:p>
            <a:pPr marL="355600" marR="5080" indent="-342900" algn="just">
              <a:spcBef>
                <a:spcPts val="100"/>
              </a:spcBef>
              <a:buFont typeface="Arial" panose="020B0604020202020204" pitchFamily="34" charset="0"/>
              <a:buChar char="•"/>
              <a:tabLst>
                <a:tab pos="241300" algn="l"/>
                <a:tab pos="1856739" algn="l"/>
                <a:tab pos="2672715" algn="l"/>
              </a:tabLst>
            </a:pPr>
            <a:r>
              <a:rPr lang="en-IN" sz="2400" spc="-5" dirty="0">
                <a:latin typeface="Arial"/>
                <a:cs typeface="Arial"/>
              </a:rPr>
              <a:t>Identifying</a:t>
            </a:r>
            <a:r>
              <a:rPr lang="en-IN" sz="2400" spc="20" dirty="0">
                <a:latin typeface="Arial"/>
                <a:cs typeface="Arial"/>
              </a:rPr>
              <a:t> </a:t>
            </a:r>
            <a:r>
              <a:rPr lang="en-IN" sz="2400" spc="-5" dirty="0">
                <a:latin typeface="Arial"/>
                <a:cs typeface="Arial"/>
              </a:rPr>
              <a:t>alternatives</a:t>
            </a:r>
            <a:endParaRPr lang="en-IN" sz="2400" dirty="0">
              <a:latin typeface="Arial"/>
              <a:cs typeface="Arial"/>
            </a:endParaRPr>
          </a:p>
          <a:p>
            <a:pPr marL="355600" marR="5080" indent="-342900" algn="just">
              <a:spcBef>
                <a:spcPts val="100"/>
              </a:spcBef>
              <a:buFont typeface="Arial" panose="020B0604020202020204" pitchFamily="34" charset="0"/>
              <a:buChar char="•"/>
              <a:tabLst>
                <a:tab pos="241300" algn="l"/>
                <a:tab pos="1856739" algn="l"/>
                <a:tab pos="2672715" algn="l"/>
              </a:tabLst>
            </a:pPr>
            <a:r>
              <a:rPr lang="en-IN" sz="2400" dirty="0">
                <a:latin typeface="Arial"/>
                <a:cs typeface="Arial"/>
              </a:rPr>
              <a:t>C</a:t>
            </a:r>
            <a:r>
              <a:rPr sz="2400" dirty="0">
                <a:latin typeface="Arial"/>
                <a:cs typeface="Arial"/>
              </a:rPr>
              <a:t>hoosing</a:t>
            </a:r>
            <a:r>
              <a:rPr lang="en-IN" sz="2400" dirty="0">
                <a:latin typeface="Arial"/>
                <a:cs typeface="Arial"/>
              </a:rPr>
              <a:t> </a:t>
            </a:r>
            <a:r>
              <a:rPr sz="2400" dirty="0">
                <a:latin typeface="Arial"/>
                <a:cs typeface="Arial"/>
              </a:rPr>
              <a:t>the</a:t>
            </a:r>
            <a:r>
              <a:rPr lang="en-IN" sz="2400" dirty="0">
                <a:latin typeface="Arial"/>
                <a:cs typeface="Arial"/>
              </a:rPr>
              <a:t> </a:t>
            </a:r>
            <a:r>
              <a:rPr sz="2400" spc="-5" dirty="0">
                <a:latin typeface="Arial"/>
                <a:cs typeface="Arial"/>
              </a:rPr>
              <a:t>‘best’</a:t>
            </a:r>
            <a:r>
              <a:rPr lang="en-IN" sz="2400" spc="-5" dirty="0">
                <a:latin typeface="Arial"/>
                <a:cs typeface="Arial"/>
              </a:rPr>
              <a:t> </a:t>
            </a:r>
            <a:r>
              <a:rPr lang="en-US" sz="2400" spc="-5" dirty="0">
                <a:latin typeface="Arial"/>
                <a:cs typeface="Arial"/>
              </a:rPr>
              <a:t>[</a:t>
            </a:r>
            <a:r>
              <a:rPr lang="en-IN" sz="2400" spc="-10" dirty="0">
                <a:latin typeface="Arial"/>
                <a:cs typeface="Arial"/>
              </a:rPr>
              <a:t>m</a:t>
            </a:r>
            <a:r>
              <a:rPr lang="en-IN" sz="2400" dirty="0">
                <a:latin typeface="Arial"/>
                <a:cs typeface="Arial"/>
              </a:rPr>
              <a:t>ost </a:t>
            </a:r>
            <a:r>
              <a:rPr sz="2400" spc="-5" dirty="0">
                <a:latin typeface="Arial"/>
                <a:cs typeface="Arial"/>
              </a:rPr>
              <a:t>effective] alternative</a:t>
            </a:r>
            <a:r>
              <a:rPr sz="2400" spc="15" dirty="0">
                <a:latin typeface="Arial"/>
                <a:cs typeface="Arial"/>
              </a:rPr>
              <a:t> </a:t>
            </a:r>
            <a:r>
              <a:rPr sz="2400" spc="-10" dirty="0">
                <a:latin typeface="Arial"/>
                <a:cs typeface="Arial"/>
              </a:rPr>
              <a:t>and</a:t>
            </a:r>
            <a:r>
              <a:rPr lang="en-US" sz="2400" spc="-10" dirty="0">
                <a:latin typeface="Arial"/>
                <a:cs typeface="Arial"/>
              </a:rPr>
              <a:t> </a:t>
            </a:r>
            <a:r>
              <a:rPr sz="2400" spc="-5" dirty="0">
                <a:latin typeface="Arial"/>
                <a:cs typeface="Arial"/>
              </a:rPr>
              <a:t>putting </a:t>
            </a:r>
            <a:r>
              <a:rPr sz="2400" dirty="0">
                <a:latin typeface="Arial"/>
                <a:cs typeface="Arial"/>
              </a:rPr>
              <a:t>it </a:t>
            </a:r>
            <a:r>
              <a:rPr sz="2400" spc="-5" dirty="0">
                <a:latin typeface="Arial"/>
                <a:cs typeface="Arial"/>
              </a:rPr>
              <a:t>into</a:t>
            </a:r>
            <a:r>
              <a:rPr sz="2400" spc="-10" dirty="0">
                <a:latin typeface="Arial"/>
                <a:cs typeface="Arial"/>
              </a:rPr>
              <a:t> </a:t>
            </a:r>
            <a:r>
              <a:rPr sz="2400" spc="-5" dirty="0">
                <a:latin typeface="Arial"/>
                <a:cs typeface="Arial"/>
              </a:rPr>
              <a:t>practice.</a:t>
            </a:r>
            <a:endParaRPr sz="24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009650" y="2445929"/>
            <a:ext cx="2590800" cy="2676525"/>
          </a:xfrm>
          <a:prstGeom prst="rect">
            <a:avLst/>
          </a:prstGeom>
          <a:blipFill>
            <a:blip r:embed="rId2" cstate="print"/>
            <a:stretch>
              <a:fillRect/>
            </a:stretch>
          </a:blipFill>
        </p:spPr>
        <p:txBody>
          <a:bodyPr wrap="square" lIns="0" tIns="0" rIns="0" bIns="0" rtlCol="0"/>
          <a:lstStyle/>
          <a:p>
            <a:endParaRPr/>
          </a:p>
        </p:txBody>
      </p:sp>
      <p:sp>
        <p:nvSpPr>
          <p:cNvPr id="9" name="object 7">
            <a:extLst>
              <a:ext uri="{FF2B5EF4-FFF2-40B4-BE49-F238E27FC236}">
                <a16:creationId xmlns:a16="http://schemas.microsoft.com/office/drawing/2014/main" id="{BCE0CA16-BE6B-7CBD-F9D1-B9498C4314E4}"/>
              </a:ext>
            </a:extLst>
          </p:cNvPr>
          <p:cNvSpPr txBox="1"/>
          <p:nvPr/>
        </p:nvSpPr>
        <p:spPr>
          <a:xfrm>
            <a:off x="1514475" y="1828800"/>
            <a:ext cx="9953625" cy="2299989"/>
          </a:xfrm>
          <a:prstGeom prst="rect">
            <a:avLst/>
          </a:prstGeom>
        </p:spPr>
        <p:txBody>
          <a:bodyPr vert="horz" wrap="square" lIns="0" tIns="12065" rIns="0" bIns="0" rtlCol="0">
            <a:spAutoFit/>
          </a:bodyPr>
          <a:lstStyle/>
          <a:p>
            <a:pPr marL="469900" marR="5715" indent="-457200">
              <a:lnSpc>
                <a:spcPct val="100000"/>
              </a:lnSpc>
              <a:spcBef>
                <a:spcPts val="95"/>
              </a:spcBef>
              <a:buFont typeface="Wingdings" panose="05000000000000000000" pitchFamily="2" charset="2"/>
              <a:buChar char="Ø"/>
              <a:tabLst>
                <a:tab pos="2251075" algn="l"/>
                <a:tab pos="3970654" algn="l"/>
                <a:tab pos="5871845" algn="l"/>
                <a:tab pos="6958965" algn="l"/>
              </a:tabLst>
            </a:pPr>
            <a:r>
              <a:rPr sz="2800" spc="-5" dirty="0">
                <a:latin typeface="Cambria" panose="02040503050406030204" pitchFamily="18" charset="0"/>
                <a:ea typeface="Cambria" panose="02040503050406030204" pitchFamily="18" charset="0"/>
                <a:cs typeface="Arial MT"/>
              </a:rPr>
              <a:t>Sometimes</a:t>
            </a:r>
            <a:r>
              <a:rPr lang="en-IN" sz="2800" spc="-5" dirty="0">
                <a:latin typeface="Cambria" panose="02040503050406030204" pitchFamily="18" charset="0"/>
                <a:ea typeface="Cambria" panose="02040503050406030204" pitchFamily="18" charset="0"/>
                <a:cs typeface="Arial MT"/>
              </a:rPr>
              <a:t> </a:t>
            </a:r>
            <a:r>
              <a:rPr sz="2800" spc="-5" dirty="0">
                <a:latin typeface="Cambria" panose="02040503050406030204" pitchFamily="18" charset="0"/>
                <a:ea typeface="Cambria" panose="02040503050406030204" pitchFamily="18" charset="0"/>
                <a:cs typeface="Arial MT"/>
              </a:rPr>
              <a:t>ef</a:t>
            </a:r>
            <a:r>
              <a:rPr sz="2800" spc="-15" dirty="0">
                <a:latin typeface="Cambria" panose="02040503050406030204" pitchFamily="18" charset="0"/>
                <a:ea typeface="Cambria" panose="02040503050406030204" pitchFamily="18" charset="0"/>
                <a:cs typeface="Arial MT"/>
              </a:rPr>
              <a:t>f</a:t>
            </a:r>
            <a:r>
              <a:rPr sz="2800" spc="-5" dirty="0">
                <a:latin typeface="Cambria" panose="02040503050406030204" pitchFamily="18" charset="0"/>
                <a:ea typeface="Cambria" panose="02040503050406030204" pitchFamily="18" charset="0"/>
                <a:cs typeface="Arial MT"/>
              </a:rPr>
              <a:t>ective</a:t>
            </a:r>
            <a:r>
              <a:rPr lang="en-IN" sz="2800" spc="-5" dirty="0">
                <a:latin typeface="Cambria" panose="02040503050406030204" pitchFamily="18" charset="0"/>
                <a:ea typeface="Cambria" panose="02040503050406030204" pitchFamily="18" charset="0"/>
                <a:cs typeface="Arial MT"/>
              </a:rPr>
              <a:t> </a:t>
            </a:r>
            <a:r>
              <a:rPr sz="2800" spc="-5" dirty="0">
                <a:latin typeface="Cambria" panose="02040503050406030204" pitchFamily="18" charset="0"/>
                <a:ea typeface="Cambria" panose="02040503050406030204" pitchFamily="18" charset="0"/>
                <a:cs typeface="Arial MT"/>
              </a:rPr>
              <a:t>decisions</a:t>
            </a:r>
            <a:r>
              <a:rPr lang="en-IN" sz="2800" spc="-5" dirty="0">
                <a:latin typeface="Cambria" panose="02040503050406030204" pitchFamily="18" charset="0"/>
                <a:ea typeface="Cambria" panose="02040503050406030204" pitchFamily="18" charset="0"/>
                <a:cs typeface="Arial MT"/>
              </a:rPr>
              <a:t> </a:t>
            </a:r>
            <a:r>
              <a:rPr sz="2800" spc="-5" dirty="0">
                <a:latin typeface="Cambria" panose="02040503050406030204" pitchFamily="18" charset="0"/>
                <a:ea typeface="Cambria" panose="02040503050406030204" pitchFamily="18" charset="0"/>
                <a:cs typeface="Arial MT"/>
              </a:rPr>
              <a:t>must</a:t>
            </a:r>
            <a:r>
              <a:rPr sz="2800" dirty="0">
                <a:latin typeface="Cambria" panose="02040503050406030204" pitchFamily="18" charset="0"/>
                <a:ea typeface="Cambria" panose="02040503050406030204" pitchFamily="18" charset="0"/>
                <a:cs typeface="Arial MT"/>
              </a:rPr>
              <a:t>	</a:t>
            </a:r>
            <a:r>
              <a:rPr sz="2800" spc="-10" dirty="0">
                <a:latin typeface="Cambria" panose="02040503050406030204" pitchFamily="18" charset="0"/>
                <a:ea typeface="Cambria" panose="02040503050406030204" pitchFamily="18" charset="0"/>
                <a:cs typeface="Arial MT"/>
              </a:rPr>
              <a:t>be  </a:t>
            </a:r>
            <a:r>
              <a:rPr sz="2800" spc="-5" dirty="0">
                <a:latin typeface="Cambria" panose="02040503050406030204" pitchFamily="18" charset="0"/>
                <a:ea typeface="Cambria" panose="02040503050406030204" pitchFamily="18" charset="0"/>
                <a:cs typeface="Arial MT"/>
              </a:rPr>
              <a:t>made</a:t>
            </a:r>
            <a:r>
              <a:rPr sz="2800" spc="-20" dirty="0">
                <a:latin typeface="Cambria" panose="02040503050406030204" pitchFamily="18" charset="0"/>
                <a:ea typeface="Cambria" panose="02040503050406030204" pitchFamily="18" charset="0"/>
                <a:cs typeface="Arial MT"/>
              </a:rPr>
              <a:t> </a:t>
            </a:r>
            <a:r>
              <a:rPr sz="2800" spc="-5" dirty="0">
                <a:latin typeface="Cambria" panose="02040503050406030204" pitchFamily="18" charset="0"/>
                <a:ea typeface="Cambria" panose="02040503050406030204" pitchFamily="18" charset="0"/>
                <a:cs typeface="Arial MT"/>
              </a:rPr>
              <a:t>to:</a:t>
            </a:r>
            <a:endParaRPr sz="2800" dirty="0">
              <a:latin typeface="Cambria" panose="02040503050406030204" pitchFamily="18" charset="0"/>
              <a:ea typeface="Cambria" panose="02040503050406030204" pitchFamily="18" charset="0"/>
              <a:cs typeface="Arial MT"/>
            </a:endParaRPr>
          </a:p>
          <a:p>
            <a:pPr marL="3014980" marR="5080" indent="-228600" algn="just">
              <a:lnSpc>
                <a:spcPct val="100000"/>
              </a:lnSpc>
              <a:spcBef>
                <a:spcPts val="825"/>
              </a:spcBef>
              <a:buChar char="•"/>
              <a:tabLst>
                <a:tab pos="3015615" algn="l"/>
              </a:tabLst>
            </a:pPr>
            <a:r>
              <a:rPr sz="2000" u="heavy" dirty="0">
                <a:solidFill>
                  <a:srgbClr val="FF3300"/>
                </a:solidFill>
                <a:uFill>
                  <a:solidFill>
                    <a:srgbClr val="FF3300"/>
                  </a:solidFill>
                </a:uFill>
                <a:latin typeface="Arial MT"/>
                <a:cs typeface="Arial MT"/>
              </a:rPr>
              <a:t>Optimize</a:t>
            </a:r>
            <a:r>
              <a:rPr sz="2000" spc="5" dirty="0">
                <a:solidFill>
                  <a:srgbClr val="FF3300"/>
                </a:solidFill>
                <a:latin typeface="Arial MT"/>
                <a:cs typeface="Arial MT"/>
              </a:rPr>
              <a:t> </a:t>
            </a:r>
            <a:r>
              <a:rPr sz="2000" spc="-5" dirty="0">
                <a:latin typeface="Arial MT"/>
                <a:cs typeface="Arial MT"/>
              </a:rPr>
              <a:t>some</a:t>
            </a:r>
            <a:r>
              <a:rPr sz="2000" dirty="0">
                <a:latin typeface="Arial MT"/>
                <a:cs typeface="Arial MT"/>
              </a:rPr>
              <a:t> set</a:t>
            </a:r>
            <a:r>
              <a:rPr sz="2000" spc="5" dirty="0">
                <a:latin typeface="Arial MT"/>
                <a:cs typeface="Arial MT"/>
              </a:rPr>
              <a:t> </a:t>
            </a:r>
            <a:r>
              <a:rPr sz="2000" spc="-5" dirty="0">
                <a:latin typeface="Arial MT"/>
                <a:cs typeface="Arial MT"/>
              </a:rPr>
              <a:t>of</a:t>
            </a:r>
            <a:r>
              <a:rPr sz="2000" dirty="0">
                <a:latin typeface="Arial MT"/>
                <a:cs typeface="Arial MT"/>
              </a:rPr>
              <a:t> factors </a:t>
            </a:r>
            <a:r>
              <a:rPr sz="2000" spc="5" dirty="0">
                <a:latin typeface="Arial MT"/>
                <a:cs typeface="Arial MT"/>
              </a:rPr>
              <a:t> </a:t>
            </a:r>
            <a:r>
              <a:rPr sz="2000" spc="-5" dirty="0">
                <a:latin typeface="Arial MT"/>
                <a:cs typeface="Arial MT"/>
              </a:rPr>
              <a:t>such as </a:t>
            </a:r>
            <a:r>
              <a:rPr sz="2000" dirty="0">
                <a:latin typeface="Arial MT"/>
                <a:cs typeface="Arial MT"/>
              </a:rPr>
              <a:t>profits, </a:t>
            </a:r>
            <a:r>
              <a:rPr sz="2000" spc="-5" dirty="0">
                <a:latin typeface="Arial MT"/>
                <a:cs typeface="Arial MT"/>
              </a:rPr>
              <a:t>sales, employee </a:t>
            </a:r>
            <a:r>
              <a:rPr sz="2000" spc="-655" dirty="0">
                <a:latin typeface="Arial MT"/>
                <a:cs typeface="Arial MT"/>
              </a:rPr>
              <a:t> </a:t>
            </a:r>
            <a:r>
              <a:rPr sz="2000" spc="-5" dirty="0">
                <a:latin typeface="Arial MT"/>
                <a:cs typeface="Arial MT"/>
              </a:rPr>
              <a:t>welfare</a:t>
            </a:r>
            <a:r>
              <a:rPr sz="2000" spc="5" dirty="0">
                <a:latin typeface="Arial MT"/>
                <a:cs typeface="Arial MT"/>
              </a:rPr>
              <a:t> </a:t>
            </a:r>
            <a:r>
              <a:rPr sz="2000" spc="-5" dirty="0">
                <a:latin typeface="Arial MT"/>
                <a:cs typeface="Arial MT"/>
              </a:rPr>
              <a:t>and</a:t>
            </a:r>
            <a:r>
              <a:rPr sz="2000" spc="10" dirty="0">
                <a:latin typeface="Arial MT"/>
                <a:cs typeface="Arial MT"/>
              </a:rPr>
              <a:t> </a:t>
            </a:r>
            <a:r>
              <a:rPr sz="2000" spc="-5" dirty="0">
                <a:latin typeface="Arial MT"/>
                <a:cs typeface="Arial MT"/>
              </a:rPr>
              <a:t>market</a:t>
            </a:r>
            <a:r>
              <a:rPr sz="2000" spc="10" dirty="0">
                <a:latin typeface="Arial MT"/>
                <a:cs typeface="Arial MT"/>
              </a:rPr>
              <a:t> </a:t>
            </a:r>
            <a:r>
              <a:rPr sz="2000" spc="-5" dirty="0">
                <a:latin typeface="Arial MT"/>
                <a:cs typeface="Arial MT"/>
              </a:rPr>
              <a:t>share</a:t>
            </a:r>
            <a:r>
              <a:rPr sz="2000" dirty="0">
                <a:latin typeface="Arial MT"/>
                <a:cs typeface="Arial MT"/>
              </a:rPr>
              <a:t> </a:t>
            </a:r>
            <a:r>
              <a:rPr sz="2000" b="1" u="heavy" spc="-10" dirty="0">
                <a:uFill>
                  <a:solidFill>
                    <a:srgbClr val="000000"/>
                  </a:solidFill>
                </a:uFill>
                <a:latin typeface="Arial"/>
                <a:cs typeface="Arial"/>
              </a:rPr>
              <a:t>or</a:t>
            </a:r>
            <a:endParaRPr sz="2000" dirty="0">
              <a:latin typeface="Arial"/>
              <a:cs typeface="Arial"/>
            </a:endParaRPr>
          </a:p>
          <a:p>
            <a:pPr marL="3014980" marR="5715" indent="-228600" algn="just">
              <a:lnSpc>
                <a:spcPct val="100000"/>
              </a:lnSpc>
              <a:spcBef>
                <a:spcPts val="575"/>
              </a:spcBef>
              <a:buChar char="•"/>
              <a:tabLst>
                <a:tab pos="3015615" algn="l"/>
              </a:tabLst>
            </a:pPr>
            <a:r>
              <a:rPr sz="2000" u="heavy" dirty="0">
                <a:solidFill>
                  <a:srgbClr val="FF3300"/>
                </a:solidFill>
                <a:uFill>
                  <a:solidFill>
                    <a:srgbClr val="FF3300"/>
                  </a:solidFill>
                </a:uFill>
                <a:latin typeface="Arial MT"/>
                <a:cs typeface="Arial MT"/>
              </a:rPr>
              <a:t>Minimize</a:t>
            </a:r>
            <a:r>
              <a:rPr sz="2000" spc="5" dirty="0">
                <a:solidFill>
                  <a:srgbClr val="FF3300"/>
                </a:solidFill>
                <a:latin typeface="Arial MT"/>
                <a:cs typeface="Arial MT"/>
              </a:rPr>
              <a:t> </a:t>
            </a:r>
            <a:r>
              <a:rPr sz="2000" dirty="0">
                <a:latin typeface="Arial MT"/>
                <a:cs typeface="Arial MT"/>
              </a:rPr>
              <a:t>loss,</a:t>
            </a:r>
            <a:r>
              <a:rPr sz="2000" spc="5" dirty="0">
                <a:latin typeface="Arial MT"/>
                <a:cs typeface="Arial MT"/>
              </a:rPr>
              <a:t> </a:t>
            </a:r>
            <a:r>
              <a:rPr sz="2000" spc="-5" dirty="0">
                <a:latin typeface="Arial MT"/>
                <a:cs typeface="Arial MT"/>
              </a:rPr>
              <a:t>expenses</a:t>
            </a:r>
            <a:r>
              <a:rPr sz="2000" dirty="0">
                <a:latin typeface="Arial MT"/>
                <a:cs typeface="Arial MT"/>
              </a:rPr>
              <a:t> </a:t>
            </a:r>
            <a:r>
              <a:rPr sz="2000" spc="-10" dirty="0">
                <a:latin typeface="Arial MT"/>
                <a:cs typeface="Arial MT"/>
              </a:rPr>
              <a:t>or </a:t>
            </a:r>
            <a:r>
              <a:rPr sz="2000" spc="-5" dirty="0">
                <a:latin typeface="Arial MT"/>
                <a:cs typeface="Arial MT"/>
              </a:rPr>
              <a:t> employee</a:t>
            </a:r>
            <a:r>
              <a:rPr sz="2000" spc="10" dirty="0">
                <a:latin typeface="Arial MT"/>
                <a:cs typeface="Arial MT"/>
              </a:rPr>
              <a:t> </a:t>
            </a:r>
            <a:r>
              <a:rPr sz="2000" spc="-5" dirty="0">
                <a:latin typeface="Arial MT"/>
                <a:cs typeface="Arial MT"/>
              </a:rPr>
              <a:t>turnover</a:t>
            </a:r>
            <a:r>
              <a:rPr sz="2000" spc="10" dirty="0">
                <a:latin typeface="Arial MT"/>
                <a:cs typeface="Arial MT"/>
              </a:rPr>
              <a:t> </a:t>
            </a:r>
            <a:r>
              <a:rPr sz="2000" b="1" u="heavy" spc="-10" dirty="0">
                <a:uFill>
                  <a:solidFill>
                    <a:srgbClr val="000000"/>
                  </a:solidFill>
                </a:uFill>
                <a:latin typeface="Arial"/>
                <a:cs typeface="Arial"/>
              </a:rPr>
              <a:t>or</a:t>
            </a:r>
            <a:endParaRPr sz="2000" dirty="0">
              <a:latin typeface="Arial"/>
              <a:cs typeface="Arial"/>
            </a:endParaRPr>
          </a:p>
          <a:p>
            <a:pPr marL="3128645" indent="-342900">
              <a:spcBef>
                <a:spcPts val="575"/>
              </a:spcBef>
              <a:buFont typeface="Arial" panose="020B0604020202020204" pitchFamily="34" charset="0"/>
              <a:buChar char="•"/>
              <a:tabLst>
                <a:tab pos="3015615" algn="l"/>
              </a:tabLst>
            </a:pPr>
            <a:r>
              <a:rPr sz="2000" dirty="0">
                <a:latin typeface="Arial MT"/>
                <a:cs typeface="Arial MT"/>
              </a:rPr>
              <a:t>Select</a:t>
            </a:r>
            <a:r>
              <a:rPr sz="2000" spc="-5" dirty="0">
                <a:latin typeface="Arial MT"/>
                <a:cs typeface="Arial MT"/>
              </a:rPr>
              <a:t> </a:t>
            </a:r>
            <a:r>
              <a:rPr sz="2000" dirty="0">
                <a:latin typeface="Arial MT"/>
                <a:cs typeface="Arial MT"/>
              </a:rPr>
              <a:t>best </a:t>
            </a:r>
            <a:r>
              <a:rPr sz="2000" spc="-5" dirty="0">
                <a:latin typeface="Arial MT"/>
                <a:cs typeface="Arial MT"/>
              </a:rPr>
              <a:t>method</a:t>
            </a:r>
            <a:r>
              <a:rPr sz="2000" dirty="0">
                <a:latin typeface="Arial MT"/>
                <a:cs typeface="Arial MT"/>
              </a:rPr>
              <a:t> for </a:t>
            </a:r>
            <a:r>
              <a:rPr sz="2000" spc="-5" dirty="0">
                <a:latin typeface="Arial MT"/>
                <a:cs typeface="Arial MT"/>
              </a:rPr>
              <a:t>going</a:t>
            </a:r>
            <a:r>
              <a:rPr sz="2000" spc="5" dirty="0">
                <a:latin typeface="Arial MT"/>
                <a:cs typeface="Arial MT"/>
              </a:rPr>
              <a:t> </a:t>
            </a:r>
            <a:r>
              <a:rPr sz="2000" dirty="0">
                <a:latin typeface="Arial MT"/>
                <a:cs typeface="Arial MT"/>
              </a:rPr>
              <a:t>out</a:t>
            </a:r>
            <a:r>
              <a:rPr lang="en-IN" sz="2000" dirty="0">
                <a:latin typeface="Arial MT"/>
                <a:cs typeface="Arial MT"/>
              </a:rPr>
              <a:t> </a:t>
            </a:r>
            <a:r>
              <a:rPr lang="en-IN" sz="2000" spc="-5" dirty="0">
                <a:latin typeface="Arial MT"/>
                <a:cs typeface="Arial MT"/>
              </a:rPr>
              <a:t>o</a:t>
            </a:r>
            <a:r>
              <a:rPr lang="en-IN" sz="2000" dirty="0">
                <a:latin typeface="Arial MT"/>
                <a:cs typeface="Arial MT"/>
              </a:rPr>
              <a:t>f </a:t>
            </a:r>
            <a:r>
              <a:rPr lang="en-IN" sz="2000" spc="-5" dirty="0">
                <a:latin typeface="Arial MT"/>
                <a:cs typeface="Arial MT"/>
              </a:rPr>
              <a:t>busin</a:t>
            </a:r>
            <a:r>
              <a:rPr lang="en-IN" sz="2000" dirty="0">
                <a:latin typeface="Arial MT"/>
                <a:cs typeface="Arial MT"/>
              </a:rPr>
              <a:t>ess,	</a:t>
            </a:r>
            <a:r>
              <a:rPr lang="en-IN" sz="2000" spc="-5" dirty="0">
                <a:latin typeface="Arial MT"/>
                <a:cs typeface="Arial MT"/>
              </a:rPr>
              <a:t>layi</a:t>
            </a:r>
            <a:r>
              <a:rPr lang="en-IN" sz="2000" dirty="0">
                <a:latin typeface="Arial MT"/>
                <a:cs typeface="Arial MT"/>
              </a:rPr>
              <a:t>n</a:t>
            </a:r>
            <a:r>
              <a:rPr lang="en-IN" sz="2000" spc="-5" dirty="0">
                <a:latin typeface="Arial MT"/>
                <a:cs typeface="Arial MT"/>
              </a:rPr>
              <a:t>g </a:t>
            </a:r>
            <a:r>
              <a:rPr lang="en-IN" sz="2000" dirty="0">
                <a:latin typeface="Arial MT"/>
                <a:cs typeface="Arial MT"/>
              </a:rPr>
              <a:t>off </a:t>
            </a:r>
            <a:r>
              <a:rPr lang="en-IN" sz="2000" spc="-5" dirty="0">
                <a:latin typeface="Arial MT"/>
                <a:cs typeface="Arial MT"/>
              </a:rPr>
              <a:t>emp</a:t>
            </a:r>
            <a:r>
              <a:rPr lang="en-IN" sz="2000" spc="5" dirty="0">
                <a:latin typeface="Arial MT"/>
                <a:cs typeface="Arial MT"/>
              </a:rPr>
              <a:t>l</a:t>
            </a:r>
            <a:r>
              <a:rPr lang="en-IN" sz="2000" spc="-5" dirty="0">
                <a:latin typeface="Arial MT"/>
                <a:cs typeface="Arial MT"/>
              </a:rPr>
              <a:t>oye</a:t>
            </a:r>
            <a:r>
              <a:rPr lang="en-IN" sz="2000" dirty="0">
                <a:latin typeface="Arial MT"/>
                <a:cs typeface="Arial MT"/>
              </a:rPr>
              <a:t>es, </a:t>
            </a:r>
            <a:r>
              <a:rPr lang="en-IN" sz="2000" spc="-10" dirty="0">
                <a:latin typeface="Arial MT"/>
                <a:cs typeface="Arial MT"/>
              </a:rPr>
              <a:t>o</a:t>
            </a:r>
            <a:r>
              <a:rPr lang="en-IN" sz="2000" spc="-5" dirty="0">
                <a:latin typeface="Arial MT"/>
                <a:cs typeface="Arial MT"/>
              </a:rPr>
              <a:t>r termi</a:t>
            </a:r>
            <a:r>
              <a:rPr lang="en-IN" sz="2000" dirty="0">
                <a:latin typeface="Arial MT"/>
                <a:cs typeface="Arial MT"/>
              </a:rPr>
              <a:t>n</a:t>
            </a:r>
            <a:r>
              <a:rPr lang="en-IN" sz="2000" spc="-5" dirty="0">
                <a:latin typeface="Arial MT"/>
                <a:cs typeface="Arial MT"/>
              </a:rPr>
              <a:t>ating strategic</a:t>
            </a:r>
            <a:r>
              <a:rPr lang="en-IN" sz="2000" spc="-20" dirty="0">
                <a:latin typeface="Arial MT"/>
                <a:cs typeface="Arial MT"/>
              </a:rPr>
              <a:t> </a:t>
            </a:r>
            <a:r>
              <a:rPr lang="en-IN" sz="2000" spc="-5" dirty="0">
                <a:latin typeface="Arial MT"/>
                <a:cs typeface="Arial MT"/>
              </a:rPr>
              <a:t>alliance </a:t>
            </a:r>
            <a:r>
              <a:rPr lang="en-IN" sz="2400" dirty="0">
                <a:latin typeface="Arial MT"/>
                <a:cs typeface="Arial MT"/>
              </a:rPr>
              <a:t>	</a:t>
            </a:r>
          </a:p>
        </p:txBody>
      </p:sp>
      <p:sp>
        <p:nvSpPr>
          <p:cNvPr id="11" name="TextBox 10">
            <a:extLst>
              <a:ext uri="{FF2B5EF4-FFF2-40B4-BE49-F238E27FC236}">
                <a16:creationId xmlns:a16="http://schemas.microsoft.com/office/drawing/2014/main" id="{B159DFE4-378F-F12F-D438-7D51DBD9F3C8}"/>
              </a:ext>
            </a:extLst>
          </p:cNvPr>
          <p:cNvSpPr txBox="1"/>
          <p:nvPr/>
        </p:nvSpPr>
        <p:spPr>
          <a:xfrm>
            <a:off x="7158038" y="377309"/>
            <a:ext cx="6105524" cy="461665"/>
          </a:xfrm>
          <a:prstGeom prst="rect">
            <a:avLst/>
          </a:prstGeom>
          <a:noFill/>
        </p:spPr>
        <p:txBody>
          <a:bodyPr wrap="square">
            <a:spAutoFit/>
          </a:bodyPr>
          <a:lstStyle/>
          <a:p>
            <a:r>
              <a:rPr lang="en-IN" sz="2400" spc="-5" dirty="0">
                <a:solidFill>
                  <a:srgbClr val="FF3300"/>
                </a:solidFill>
                <a:latin typeface="Arial"/>
                <a:cs typeface="Arial"/>
              </a:rPr>
              <a:t>Decision-Making Process</a:t>
            </a:r>
            <a:r>
              <a:rPr lang="en-IN" sz="2400" spc="-15" dirty="0">
                <a:solidFill>
                  <a:srgbClr val="FF3300"/>
                </a:solidFill>
                <a:latin typeface="Arial"/>
                <a:cs typeface="Arial"/>
              </a:rPr>
              <a:t>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5">
            <a:extLst>
              <a:ext uri="{FF2B5EF4-FFF2-40B4-BE49-F238E27FC236}">
                <a16:creationId xmlns:a16="http://schemas.microsoft.com/office/drawing/2014/main" id="{D1CE4AF1-0E16-1B35-F894-453601142725}"/>
              </a:ext>
            </a:extLst>
          </p:cNvPr>
          <p:cNvSpPr txBox="1"/>
          <p:nvPr/>
        </p:nvSpPr>
        <p:spPr>
          <a:xfrm>
            <a:off x="1887601" y="1865425"/>
            <a:ext cx="9551924" cy="751488"/>
          </a:xfrm>
          <a:prstGeom prst="rect">
            <a:avLst/>
          </a:prstGeom>
        </p:spPr>
        <p:txBody>
          <a:bodyPr vert="horz" wrap="square" lIns="0" tIns="12700" rIns="0" bIns="0" rtlCol="0">
            <a:spAutoFit/>
          </a:bodyPr>
          <a:lstStyle/>
          <a:p>
            <a:pPr marL="355600" marR="5080" indent="-342900">
              <a:spcBef>
                <a:spcPts val="100"/>
              </a:spcBef>
              <a:buFont typeface="Arial" panose="020B0604020202020204" pitchFamily="34" charset="0"/>
              <a:buChar char="•"/>
            </a:pPr>
            <a:r>
              <a:rPr sz="2400" spc="-5" dirty="0">
                <a:latin typeface="Cambria" panose="02040503050406030204" pitchFamily="18" charset="0"/>
                <a:ea typeface="Cambria" panose="02040503050406030204" pitchFamily="18" charset="0"/>
                <a:cs typeface="Arial MT"/>
              </a:rPr>
              <a:t>Man</a:t>
            </a:r>
            <a:r>
              <a:rPr sz="2400" dirty="0">
                <a:latin typeface="Cambria" panose="02040503050406030204" pitchFamily="18" charset="0"/>
                <a:ea typeface="Cambria" panose="02040503050406030204" pitchFamily="18" charset="0"/>
                <a:cs typeface="Arial MT"/>
              </a:rPr>
              <a:t>a</a:t>
            </a:r>
            <a:r>
              <a:rPr sz="2400" spc="-5" dirty="0">
                <a:latin typeface="Cambria" panose="02040503050406030204" pitchFamily="18" charset="0"/>
                <a:ea typeface="Cambria" panose="02040503050406030204" pitchFamily="18" charset="0"/>
                <a:cs typeface="Arial MT"/>
              </a:rPr>
              <a:t>gers </a:t>
            </a:r>
            <a:r>
              <a:rPr lang="en-IN" sz="2400" spc="-5" dirty="0">
                <a:latin typeface="Cambria" panose="02040503050406030204" pitchFamily="18" charset="0"/>
                <a:ea typeface="Cambria" panose="02040503050406030204" pitchFamily="18" charset="0"/>
                <a:cs typeface="Arial MT"/>
              </a:rPr>
              <a:t>make decis</a:t>
            </a:r>
            <a:r>
              <a:rPr lang="en-IN" sz="2400" dirty="0">
                <a:latin typeface="Cambria" panose="02040503050406030204" pitchFamily="18" charset="0"/>
                <a:ea typeface="Cambria" panose="02040503050406030204" pitchFamily="18" charset="0"/>
                <a:cs typeface="Arial MT"/>
              </a:rPr>
              <a:t>i</a:t>
            </a:r>
            <a:r>
              <a:rPr lang="en-IN" sz="2400" spc="-5" dirty="0">
                <a:latin typeface="Cambria" panose="02040503050406030204" pitchFamily="18" charset="0"/>
                <a:ea typeface="Cambria" panose="02040503050406030204" pitchFamily="18" charset="0"/>
                <a:cs typeface="Arial MT"/>
              </a:rPr>
              <a:t>ons</a:t>
            </a:r>
            <a:r>
              <a:rPr sz="2400" spc="-5" dirty="0">
                <a:latin typeface="Cambria" panose="02040503050406030204" pitchFamily="18" charset="0"/>
                <a:ea typeface="Cambria" panose="02040503050406030204" pitchFamily="18" charset="0"/>
                <a:cs typeface="Arial MT"/>
              </a:rPr>
              <a:t> about</a:t>
            </a:r>
            <a:r>
              <a:rPr lang="en-IN" sz="2400" spc="-5" dirty="0">
                <a:latin typeface="Cambria" panose="02040503050406030204" pitchFamily="18" charset="0"/>
                <a:ea typeface="Cambria" panose="02040503050406030204" pitchFamily="18" charset="0"/>
                <a:cs typeface="Arial MT"/>
              </a:rPr>
              <a:t> both</a:t>
            </a:r>
            <a:r>
              <a:rPr lang="en-IN" sz="2400" dirty="0">
                <a:latin typeface="Cambria" panose="02040503050406030204" pitchFamily="18" charset="0"/>
                <a:ea typeface="Cambria" panose="02040503050406030204" pitchFamily="18" charset="0"/>
                <a:cs typeface="Arial MT"/>
              </a:rPr>
              <a:t> </a:t>
            </a:r>
            <a:r>
              <a:rPr lang="en-IN" sz="2400" u="heavy" spc="-5" dirty="0">
                <a:solidFill>
                  <a:srgbClr val="FF3300"/>
                </a:solidFill>
                <a:uFill>
                  <a:solidFill>
                    <a:srgbClr val="FF3300"/>
                  </a:solidFill>
                </a:uFill>
                <a:latin typeface="Cambria" panose="02040503050406030204" pitchFamily="18" charset="0"/>
                <a:ea typeface="Cambria" panose="02040503050406030204" pitchFamily="18" charset="0"/>
                <a:cs typeface="Arial MT"/>
              </a:rPr>
              <a:t>Pro</a:t>
            </a:r>
            <a:r>
              <a:rPr lang="en-IN" sz="2400" u="heavy" dirty="0">
                <a:solidFill>
                  <a:srgbClr val="FF3300"/>
                </a:solidFill>
                <a:uFill>
                  <a:solidFill>
                    <a:srgbClr val="FF3300"/>
                  </a:solidFill>
                </a:uFill>
                <a:latin typeface="Cambria" panose="02040503050406030204" pitchFamily="18" charset="0"/>
                <a:ea typeface="Cambria" panose="02040503050406030204" pitchFamily="18" charset="0"/>
                <a:cs typeface="Arial MT"/>
              </a:rPr>
              <a:t>b</a:t>
            </a:r>
            <a:r>
              <a:rPr lang="en-IN" sz="2400" u="heavy" spc="-5" dirty="0">
                <a:solidFill>
                  <a:srgbClr val="FF3300"/>
                </a:solidFill>
                <a:uFill>
                  <a:solidFill>
                    <a:srgbClr val="FF3300"/>
                  </a:solidFill>
                </a:uFill>
                <a:latin typeface="Cambria" panose="02040503050406030204" pitchFamily="18" charset="0"/>
                <a:ea typeface="Cambria" panose="02040503050406030204" pitchFamily="18" charset="0"/>
                <a:cs typeface="Arial MT"/>
              </a:rPr>
              <a:t>lems </a:t>
            </a:r>
            <a:r>
              <a:rPr lang="en-IN" sz="2400" dirty="0">
                <a:latin typeface="Cambria" panose="02040503050406030204" pitchFamily="18" charset="0"/>
                <a:ea typeface="Cambria" panose="02040503050406030204" pitchFamily="18" charset="0"/>
                <a:cs typeface="Arial MT"/>
              </a:rPr>
              <a:t>(undesirable </a:t>
            </a:r>
            <a:r>
              <a:rPr lang="en-IN" sz="2400" spc="-5" dirty="0">
                <a:latin typeface="Cambria" panose="02040503050406030204" pitchFamily="18" charset="0"/>
                <a:ea typeface="Cambria" panose="02040503050406030204" pitchFamily="18" charset="0"/>
                <a:cs typeface="Arial MT"/>
              </a:rPr>
              <a:t>situations</a:t>
            </a:r>
            <a:r>
              <a:rPr lang="en-IN" sz="2400" dirty="0">
                <a:latin typeface="Cambria" panose="02040503050406030204" pitchFamily="18" charset="0"/>
                <a:ea typeface="Cambria" panose="02040503050406030204" pitchFamily="18" charset="0"/>
                <a:cs typeface="Arial MT"/>
              </a:rPr>
              <a:t>) </a:t>
            </a:r>
            <a:r>
              <a:rPr lang="en-IN" sz="2400" spc="-5" dirty="0">
                <a:latin typeface="Cambria" panose="02040503050406030204" pitchFamily="18" charset="0"/>
                <a:ea typeface="Cambria" panose="02040503050406030204" pitchFamily="18" charset="0"/>
                <a:cs typeface="Arial MT"/>
              </a:rPr>
              <a:t>and </a:t>
            </a:r>
            <a:r>
              <a:rPr lang="en-IN" sz="2400" u="heavy" spc="-5" dirty="0">
                <a:solidFill>
                  <a:srgbClr val="FF3300"/>
                </a:solidFill>
                <a:uFill>
                  <a:solidFill>
                    <a:srgbClr val="FF3300"/>
                  </a:solidFill>
                </a:uFill>
                <a:latin typeface="Cambria" panose="02040503050406030204" pitchFamily="18" charset="0"/>
                <a:ea typeface="Cambria" panose="02040503050406030204" pitchFamily="18" charset="0"/>
                <a:cs typeface="Arial MT"/>
              </a:rPr>
              <a:t>opportunities </a:t>
            </a:r>
            <a:r>
              <a:rPr lang="en-IN" sz="2400" dirty="0">
                <a:latin typeface="Cambria" panose="02040503050406030204" pitchFamily="18" charset="0"/>
                <a:ea typeface="Cambria" panose="02040503050406030204" pitchFamily="18" charset="0"/>
                <a:cs typeface="Arial MT"/>
              </a:rPr>
              <a:t>(desirable </a:t>
            </a:r>
            <a:r>
              <a:rPr lang="en-IN" sz="2400" spc="-5" dirty="0">
                <a:latin typeface="Cambria" panose="02040503050406030204" pitchFamily="18" charset="0"/>
                <a:ea typeface="Cambria" panose="02040503050406030204" pitchFamily="18" charset="0"/>
                <a:cs typeface="Arial MT"/>
              </a:rPr>
              <a:t>situations).</a:t>
            </a:r>
            <a:endParaRPr lang="en-IN" sz="2400" dirty="0">
              <a:latin typeface="Cambria" panose="02040503050406030204" pitchFamily="18" charset="0"/>
              <a:ea typeface="Cambria" panose="02040503050406030204" pitchFamily="18" charset="0"/>
              <a:cs typeface="Arial MT"/>
            </a:endParaRPr>
          </a:p>
        </p:txBody>
      </p:sp>
      <p:sp>
        <p:nvSpPr>
          <p:cNvPr id="14" name="object 12">
            <a:extLst>
              <a:ext uri="{FF2B5EF4-FFF2-40B4-BE49-F238E27FC236}">
                <a16:creationId xmlns:a16="http://schemas.microsoft.com/office/drawing/2014/main" id="{CAA8C609-0C19-6B41-6CE1-7E3B1D16B82F}"/>
              </a:ext>
            </a:extLst>
          </p:cNvPr>
          <p:cNvSpPr txBox="1"/>
          <p:nvPr/>
        </p:nvSpPr>
        <p:spPr>
          <a:xfrm>
            <a:off x="1847850" y="3057729"/>
            <a:ext cx="8347202" cy="2463495"/>
          </a:xfrm>
          <a:prstGeom prst="rect">
            <a:avLst/>
          </a:prstGeom>
        </p:spPr>
        <p:txBody>
          <a:bodyPr vert="horz" wrap="square" lIns="0" tIns="67310" rIns="0" bIns="0" rtlCol="0">
            <a:spAutoFit/>
          </a:bodyPr>
          <a:lstStyle/>
          <a:p>
            <a:pPr marL="1098550" indent="-285750" algn="just">
              <a:lnSpc>
                <a:spcPct val="100000"/>
              </a:lnSpc>
              <a:spcBef>
                <a:spcPts val="530"/>
              </a:spcBef>
              <a:buFont typeface="Wingdings" panose="05000000000000000000" pitchFamily="2" charset="2"/>
              <a:buChar char="v"/>
            </a:pPr>
            <a:r>
              <a:rPr sz="2400" spc="-5" dirty="0">
                <a:latin typeface="Cambria" panose="02040503050406030204" pitchFamily="18" charset="0"/>
                <a:ea typeface="Cambria" panose="02040503050406030204" pitchFamily="18" charset="0"/>
                <a:cs typeface="Arial MT"/>
              </a:rPr>
              <a:t>Cutting</a:t>
            </a:r>
            <a:r>
              <a:rPr sz="2400" spc="-15" dirty="0">
                <a:latin typeface="Cambria" panose="02040503050406030204" pitchFamily="18" charset="0"/>
                <a:ea typeface="Cambria" panose="02040503050406030204" pitchFamily="18" charset="0"/>
                <a:cs typeface="Arial MT"/>
              </a:rPr>
              <a:t> </a:t>
            </a:r>
            <a:r>
              <a:rPr sz="2400" dirty="0">
                <a:latin typeface="Cambria" panose="02040503050406030204" pitchFamily="18" charset="0"/>
                <a:ea typeface="Cambria" panose="02040503050406030204" pitchFamily="18" charset="0"/>
                <a:cs typeface="Arial MT"/>
              </a:rPr>
              <a:t>costs</a:t>
            </a:r>
            <a:r>
              <a:rPr sz="2400" spc="-10" dirty="0">
                <a:latin typeface="Cambria" panose="02040503050406030204" pitchFamily="18" charset="0"/>
                <a:ea typeface="Cambria" panose="02040503050406030204" pitchFamily="18" charset="0"/>
                <a:cs typeface="Arial MT"/>
              </a:rPr>
              <a:t> </a:t>
            </a:r>
            <a:r>
              <a:rPr sz="2400" spc="-5" dirty="0">
                <a:latin typeface="Cambria" panose="02040503050406030204" pitchFamily="18" charset="0"/>
                <a:ea typeface="Cambria" panose="02040503050406030204" pitchFamily="18" charset="0"/>
                <a:cs typeface="Arial MT"/>
              </a:rPr>
              <a:t>by</a:t>
            </a:r>
            <a:r>
              <a:rPr sz="2400" spc="-15" dirty="0">
                <a:latin typeface="Cambria" panose="02040503050406030204" pitchFamily="18" charset="0"/>
                <a:ea typeface="Cambria" panose="02040503050406030204" pitchFamily="18" charset="0"/>
                <a:cs typeface="Arial MT"/>
              </a:rPr>
              <a:t> </a:t>
            </a:r>
            <a:r>
              <a:rPr sz="2400" spc="-5" dirty="0">
                <a:latin typeface="Cambria" panose="02040503050406030204" pitchFamily="18" charset="0"/>
                <a:ea typeface="Cambria" panose="02040503050406030204" pitchFamily="18" charset="0"/>
                <a:cs typeface="Arial MT"/>
              </a:rPr>
              <a:t>10%</a:t>
            </a:r>
            <a:endParaRPr sz="2400" dirty="0">
              <a:latin typeface="Cambria" panose="02040503050406030204" pitchFamily="18" charset="0"/>
              <a:ea typeface="Cambria" panose="02040503050406030204" pitchFamily="18" charset="0"/>
              <a:cs typeface="Arial MT"/>
            </a:endParaRPr>
          </a:p>
          <a:p>
            <a:pPr marL="1098550" marR="5715" indent="-285750" algn="just">
              <a:lnSpc>
                <a:spcPct val="100000"/>
              </a:lnSpc>
              <a:spcBef>
                <a:spcPts val="430"/>
              </a:spcBef>
              <a:buFont typeface="Wingdings" panose="05000000000000000000" pitchFamily="2" charset="2"/>
              <a:buChar char="v"/>
            </a:pPr>
            <a:r>
              <a:rPr sz="2400" spc="-5" dirty="0">
                <a:latin typeface="Cambria" panose="02040503050406030204" pitchFamily="18" charset="0"/>
                <a:ea typeface="Cambria" panose="02040503050406030204" pitchFamily="18" charset="0"/>
                <a:cs typeface="Arial MT"/>
              </a:rPr>
              <a:t>Learning</a:t>
            </a:r>
            <a:r>
              <a:rPr sz="2400" dirty="0">
                <a:latin typeface="Cambria" panose="02040503050406030204" pitchFamily="18" charset="0"/>
                <a:ea typeface="Cambria" panose="02040503050406030204" pitchFamily="18" charset="0"/>
                <a:cs typeface="Arial MT"/>
              </a:rPr>
              <a:t> that</a:t>
            </a:r>
            <a:r>
              <a:rPr sz="2400" spc="5" dirty="0">
                <a:latin typeface="Cambria" panose="02040503050406030204" pitchFamily="18" charset="0"/>
                <a:ea typeface="Cambria" panose="02040503050406030204" pitchFamily="18" charset="0"/>
                <a:cs typeface="Arial MT"/>
              </a:rPr>
              <a:t> </a:t>
            </a:r>
            <a:r>
              <a:rPr sz="2400" dirty="0">
                <a:latin typeface="Cambria" panose="02040503050406030204" pitchFamily="18" charset="0"/>
                <a:ea typeface="Cambria" panose="02040503050406030204" pitchFamily="18" charset="0"/>
                <a:cs typeface="Arial MT"/>
              </a:rPr>
              <a:t>the</a:t>
            </a:r>
            <a:r>
              <a:rPr sz="2400" spc="5" dirty="0">
                <a:latin typeface="Cambria" panose="02040503050406030204" pitchFamily="18" charset="0"/>
                <a:ea typeface="Cambria" panose="02040503050406030204" pitchFamily="18" charset="0"/>
                <a:cs typeface="Arial MT"/>
              </a:rPr>
              <a:t> </a:t>
            </a:r>
            <a:r>
              <a:rPr sz="2400" spc="-5" dirty="0">
                <a:latin typeface="Cambria" panose="02040503050406030204" pitchFamily="18" charset="0"/>
                <a:ea typeface="Cambria" panose="02040503050406030204" pitchFamily="18" charset="0"/>
                <a:cs typeface="Arial MT"/>
              </a:rPr>
              <a:t>company</a:t>
            </a:r>
            <a:r>
              <a:rPr sz="2400" dirty="0">
                <a:latin typeface="Cambria" panose="02040503050406030204" pitchFamily="18" charset="0"/>
                <a:ea typeface="Cambria" panose="02040503050406030204" pitchFamily="18" charset="0"/>
                <a:cs typeface="Arial MT"/>
              </a:rPr>
              <a:t> </a:t>
            </a:r>
            <a:r>
              <a:rPr sz="2400" spc="-5" dirty="0">
                <a:latin typeface="Cambria" panose="02040503050406030204" pitchFamily="18" charset="0"/>
                <a:ea typeface="Cambria" panose="02040503050406030204" pitchFamily="18" charset="0"/>
                <a:cs typeface="Arial MT"/>
              </a:rPr>
              <a:t>has </a:t>
            </a:r>
            <a:r>
              <a:rPr sz="2400" dirty="0">
                <a:latin typeface="Cambria" panose="02040503050406030204" pitchFamily="18" charset="0"/>
                <a:ea typeface="Cambria" panose="02040503050406030204" pitchFamily="18" charset="0"/>
                <a:cs typeface="Arial MT"/>
              </a:rPr>
              <a:t> </a:t>
            </a:r>
            <a:r>
              <a:rPr sz="2400" spc="-5" dirty="0">
                <a:latin typeface="Cambria" panose="02040503050406030204" pitchFamily="18" charset="0"/>
                <a:ea typeface="Cambria" panose="02040503050406030204" pitchFamily="18" charset="0"/>
                <a:cs typeface="Arial MT"/>
              </a:rPr>
              <a:t>earned</a:t>
            </a:r>
            <a:r>
              <a:rPr sz="2400" dirty="0">
                <a:latin typeface="Cambria" panose="02040503050406030204" pitchFamily="18" charset="0"/>
                <a:ea typeface="Cambria" panose="02040503050406030204" pitchFamily="18" charset="0"/>
                <a:cs typeface="Arial MT"/>
              </a:rPr>
              <a:t> </a:t>
            </a:r>
            <a:r>
              <a:rPr sz="2400" spc="-5" dirty="0">
                <a:latin typeface="Cambria" panose="02040503050406030204" pitchFamily="18" charset="0"/>
                <a:ea typeface="Cambria" panose="02040503050406030204" pitchFamily="18" charset="0"/>
                <a:cs typeface="Arial MT"/>
              </a:rPr>
              <a:t>higher</a:t>
            </a:r>
            <a:r>
              <a:rPr lang="en-IN" sz="2400" spc="-5" dirty="0">
                <a:latin typeface="Cambria" panose="02040503050406030204" pitchFamily="18" charset="0"/>
                <a:ea typeface="Cambria" panose="02040503050406030204" pitchFamily="18" charset="0"/>
                <a:cs typeface="Arial MT"/>
              </a:rPr>
              <a:t> </a:t>
            </a:r>
            <a:r>
              <a:rPr sz="2400" spc="-5" dirty="0">
                <a:latin typeface="Cambria" panose="02040503050406030204" pitchFamily="18" charset="0"/>
                <a:ea typeface="Cambria" panose="02040503050406030204" pitchFamily="18" charset="0"/>
                <a:cs typeface="Arial MT"/>
              </a:rPr>
              <a:t>than</a:t>
            </a:r>
            <a:r>
              <a:rPr lang="en-IN" sz="2400" spc="-5" dirty="0">
                <a:latin typeface="Cambria" panose="02040503050406030204" pitchFamily="18" charset="0"/>
                <a:ea typeface="Cambria" panose="02040503050406030204" pitchFamily="18" charset="0"/>
                <a:cs typeface="Arial MT"/>
              </a:rPr>
              <a:t> </a:t>
            </a:r>
            <a:r>
              <a:rPr sz="2400" spc="-5" dirty="0">
                <a:latin typeface="Cambria" panose="02040503050406030204" pitchFamily="18" charset="0"/>
                <a:ea typeface="Cambria" panose="02040503050406030204" pitchFamily="18" charset="0"/>
                <a:cs typeface="Arial MT"/>
              </a:rPr>
              <a:t>projected </a:t>
            </a:r>
            <a:r>
              <a:rPr sz="2400" spc="-490" dirty="0">
                <a:latin typeface="Cambria" panose="02040503050406030204" pitchFamily="18" charset="0"/>
                <a:ea typeface="Cambria" panose="02040503050406030204" pitchFamily="18" charset="0"/>
                <a:cs typeface="Arial MT"/>
              </a:rPr>
              <a:t> </a:t>
            </a:r>
            <a:r>
              <a:rPr sz="2400" spc="-5" dirty="0">
                <a:latin typeface="Cambria" panose="02040503050406030204" pitchFamily="18" charset="0"/>
                <a:ea typeface="Cambria" panose="02040503050406030204" pitchFamily="18" charset="0"/>
                <a:cs typeface="Arial MT"/>
              </a:rPr>
              <a:t>profits</a:t>
            </a:r>
            <a:endParaRPr lang="en-IN" sz="2400" spc="-5" dirty="0">
              <a:latin typeface="Cambria" panose="02040503050406030204" pitchFamily="18" charset="0"/>
              <a:ea typeface="Cambria" panose="02040503050406030204" pitchFamily="18" charset="0"/>
              <a:cs typeface="Arial MT"/>
            </a:endParaRPr>
          </a:p>
          <a:p>
            <a:pPr marL="812800" marR="5715" algn="just">
              <a:lnSpc>
                <a:spcPct val="100000"/>
              </a:lnSpc>
              <a:spcBef>
                <a:spcPts val="430"/>
              </a:spcBef>
            </a:pPr>
            <a:endParaRPr lang="en-IN" sz="2400" spc="-5" dirty="0">
              <a:latin typeface="Cambria" panose="02040503050406030204" pitchFamily="18" charset="0"/>
              <a:ea typeface="Cambria" panose="02040503050406030204" pitchFamily="18" charset="0"/>
              <a:cs typeface="Arial MT"/>
            </a:endParaRPr>
          </a:p>
          <a:p>
            <a:pPr marL="355600" marR="5080" indent="-342900" algn="just">
              <a:lnSpc>
                <a:spcPct val="100000"/>
              </a:lnSpc>
              <a:spcBef>
                <a:spcPts val="565"/>
              </a:spcBef>
              <a:buFont typeface="Arial" panose="020B0604020202020204" pitchFamily="34" charset="0"/>
              <a:buChar char="•"/>
            </a:pPr>
            <a:r>
              <a:rPr lang="en-IN" sz="2400" spc="-5" dirty="0">
                <a:latin typeface="Cambria" panose="02040503050406030204" pitchFamily="18" charset="0"/>
                <a:ea typeface="Cambria" panose="02040503050406030204" pitchFamily="18" charset="0"/>
                <a:cs typeface="Arial MT"/>
              </a:rPr>
              <a:t>It </a:t>
            </a:r>
            <a:r>
              <a:rPr lang="en-IN" sz="2400" dirty="0">
                <a:latin typeface="Cambria" panose="02040503050406030204" pitchFamily="18" charset="0"/>
                <a:ea typeface="Cambria" panose="02040503050406030204" pitchFamily="18" charset="0"/>
                <a:cs typeface="Arial MT"/>
              </a:rPr>
              <a:t>may take </a:t>
            </a:r>
            <a:r>
              <a:rPr lang="en-IN" sz="2400" spc="-5" dirty="0">
                <a:latin typeface="Cambria" panose="02040503050406030204" pitchFamily="18" charset="0"/>
                <a:ea typeface="Cambria" panose="02040503050406030204" pitchFamily="18" charset="0"/>
                <a:cs typeface="Arial MT"/>
              </a:rPr>
              <a:t>a long </a:t>
            </a:r>
            <a:r>
              <a:rPr lang="en-IN" sz="2400" dirty="0">
                <a:latin typeface="Cambria" panose="02040503050406030204" pitchFamily="18" charset="0"/>
                <a:ea typeface="Cambria" panose="02040503050406030204" pitchFamily="18" charset="0"/>
                <a:cs typeface="Arial MT"/>
              </a:rPr>
              <a:t>time </a:t>
            </a:r>
            <a:r>
              <a:rPr lang="en-IN" sz="2400" spc="-5" dirty="0">
                <a:latin typeface="Cambria" panose="02040503050406030204" pitchFamily="18" charset="0"/>
                <a:ea typeface="Cambria" panose="02040503050406030204" pitchFamily="18" charset="0"/>
                <a:cs typeface="Arial MT"/>
              </a:rPr>
              <a:t>before a </a:t>
            </a:r>
            <a:r>
              <a:rPr lang="en-IN" sz="2400" spc="-655" dirty="0">
                <a:latin typeface="Cambria" panose="02040503050406030204" pitchFamily="18" charset="0"/>
                <a:ea typeface="Cambria" panose="02040503050406030204" pitchFamily="18" charset="0"/>
                <a:cs typeface="Arial MT"/>
              </a:rPr>
              <a:t> </a:t>
            </a:r>
            <a:r>
              <a:rPr lang="en-IN" sz="2400" dirty="0">
                <a:latin typeface="Cambria" panose="02040503050406030204" pitchFamily="18" charset="0"/>
                <a:ea typeface="Cambria" panose="02040503050406030204" pitchFamily="18" charset="0"/>
                <a:cs typeface="Arial MT"/>
              </a:rPr>
              <a:t>manager </a:t>
            </a:r>
            <a:r>
              <a:rPr lang="en-IN" sz="2400" spc="-5" dirty="0">
                <a:latin typeface="Cambria" panose="02040503050406030204" pitchFamily="18" charset="0"/>
                <a:ea typeface="Cambria" panose="02040503050406030204" pitchFamily="18" charset="0"/>
                <a:cs typeface="Arial MT"/>
              </a:rPr>
              <a:t>can know </a:t>
            </a:r>
            <a:r>
              <a:rPr lang="en-IN" sz="2400" dirty="0">
                <a:latin typeface="Cambria" panose="02040503050406030204" pitchFamily="18" charset="0"/>
                <a:ea typeface="Cambria" panose="02040503050406030204" pitchFamily="18" charset="0"/>
                <a:cs typeface="Arial MT"/>
              </a:rPr>
              <a:t>for </a:t>
            </a:r>
            <a:r>
              <a:rPr lang="en-IN" sz="2400" spc="-5" dirty="0">
                <a:latin typeface="Cambria" panose="02040503050406030204" pitchFamily="18" charset="0"/>
                <a:ea typeface="Cambria" panose="02040503050406030204" pitchFamily="18" charset="0"/>
                <a:cs typeface="Arial MT"/>
              </a:rPr>
              <a:t>sure </a:t>
            </a:r>
            <a:r>
              <a:rPr lang="en-IN" sz="2400" dirty="0">
                <a:latin typeface="Cambria" panose="02040503050406030204" pitchFamily="18" charset="0"/>
                <a:ea typeface="Cambria" panose="02040503050406030204" pitchFamily="18" charset="0"/>
                <a:cs typeface="Arial MT"/>
              </a:rPr>
              <a:t>if </a:t>
            </a:r>
            <a:r>
              <a:rPr lang="en-IN" sz="2400" spc="5" dirty="0">
                <a:latin typeface="Cambria" panose="02040503050406030204" pitchFamily="18" charset="0"/>
                <a:ea typeface="Cambria" panose="02040503050406030204" pitchFamily="18" charset="0"/>
                <a:cs typeface="Arial MT"/>
              </a:rPr>
              <a:t> </a:t>
            </a:r>
            <a:r>
              <a:rPr lang="en-IN" sz="2400" dirty="0">
                <a:latin typeface="Cambria" panose="02040503050406030204" pitchFamily="18" charset="0"/>
                <a:ea typeface="Cambria" panose="02040503050406030204" pitchFamily="18" charset="0"/>
                <a:cs typeface="Arial MT"/>
              </a:rPr>
              <a:t>the</a:t>
            </a:r>
            <a:r>
              <a:rPr lang="en-IN" sz="2400" spc="-10" dirty="0">
                <a:latin typeface="Cambria" panose="02040503050406030204" pitchFamily="18" charset="0"/>
                <a:ea typeface="Cambria" panose="02040503050406030204" pitchFamily="18" charset="0"/>
                <a:cs typeface="Arial MT"/>
              </a:rPr>
              <a:t> </a:t>
            </a:r>
            <a:r>
              <a:rPr lang="en-IN" sz="2400" spc="-5" dirty="0">
                <a:latin typeface="Cambria" panose="02040503050406030204" pitchFamily="18" charset="0"/>
                <a:ea typeface="Cambria" panose="02040503050406030204" pitchFamily="18" charset="0"/>
                <a:cs typeface="Arial MT"/>
              </a:rPr>
              <a:t>right decision</a:t>
            </a:r>
            <a:r>
              <a:rPr lang="en-IN" sz="2400" spc="20" dirty="0">
                <a:latin typeface="Cambria" panose="02040503050406030204" pitchFamily="18" charset="0"/>
                <a:ea typeface="Cambria" panose="02040503050406030204" pitchFamily="18" charset="0"/>
                <a:cs typeface="Arial MT"/>
              </a:rPr>
              <a:t> </a:t>
            </a:r>
            <a:r>
              <a:rPr lang="en-IN" sz="2400" spc="-5" dirty="0">
                <a:latin typeface="Cambria" panose="02040503050406030204" pitchFamily="18" charset="0"/>
                <a:ea typeface="Cambria" panose="02040503050406030204" pitchFamily="18" charset="0"/>
                <a:cs typeface="Arial MT"/>
              </a:rPr>
              <a:t>was made.</a:t>
            </a:r>
            <a:endParaRPr lang="en-IN" sz="2400" dirty="0">
              <a:latin typeface="Cambria" panose="02040503050406030204" pitchFamily="18" charset="0"/>
              <a:ea typeface="Cambria" panose="02040503050406030204" pitchFamily="18" charset="0"/>
              <a:cs typeface="Arial MT"/>
            </a:endParaRPr>
          </a:p>
        </p:txBody>
      </p:sp>
      <p:sp>
        <p:nvSpPr>
          <p:cNvPr id="16" name="TextBox 15">
            <a:extLst>
              <a:ext uri="{FF2B5EF4-FFF2-40B4-BE49-F238E27FC236}">
                <a16:creationId xmlns:a16="http://schemas.microsoft.com/office/drawing/2014/main" id="{92E1A1ED-1352-289D-CC34-61E80CFF09EC}"/>
              </a:ext>
            </a:extLst>
          </p:cNvPr>
          <p:cNvSpPr txBox="1"/>
          <p:nvPr/>
        </p:nvSpPr>
        <p:spPr>
          <a:xfrm>
            <a:off x="7748588" y="320159"/>
            <a:ext cx="6105524" cy="461665"/>
          </a:xfrm>
          <a:prstGeom prst="rect">
            <a:avLst/>
          </a:prstGeom>
          <a:noFill/>
        </p:spPr>
        <p:txBody>
          <a:bodyPr wrap="square">
            <a:spAutoFit/>
          </a:bodyPr>
          <a:lstStyle/>
          <a:p>
            <a:r>
              <a:rPr lang="en-IN" sz="2400" spc="-5" dirty="0">
                <a:solidFill>
                  <a:srgbClr val="FF3300"/>
                </a:solidFill>
                <a:latin typeface="Arial"/>
                <a:cs typeface="Arial"/>
              </a:rPr>
              <a:t>Decision-Making Process</a:t>
            </a:r>
            <a:r>
              <a:rPr lang="en-IN" sz="2400" spc="-15" dirty="0">
                <a:solidFill>
                  <a:srgbClr val="FF3300"/>
                </a:solidFill>
                <a:latin typeface="Arial"/>
                <a:cs typeface="Arial"/>
              </a:rPr>
              <a:t>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15F0AA-25A6-F988-59BE-139B6BC60FF2}"/>
              </a:ext>
            </a:extLst>
          </p:cNvPr>
          <p:cNvSpPr txBox="1"/>
          <p:nvPr/>
        </p:nvSpPr>
        <p:spPr>
          <a:xfrm>
            <a:off x="157655" y="1609912"/>
            <a:ext cx="11729545" cy="4093428"/>
          </a:xfrm>
          <a:prstGeom prst="rect">
            <a:avLst/>
          </a:prstGeom>
          <a:noFill/>
        </p:spPr>
        <p:txBody>
          <a:bodyPr wrap="square">
            <a:spAutoFit/>
          </a:bodyPr>
          <a:lstStyle/>
          <a:p>
            <a:pPr algn="just"/>
            <a:r>
              <a:rPr lang="en-IN" sz="2000" b="1" kern="100" dirty="0">
                <a:effectLst/>
                <a:latin typeface="Arial" panose="020B0604020202020204" pitchFamily="34" charset="0"/>
                <a:ea typeface="Calibri" panose="020F0502020204030204" pitchFamily="34" charset="0"/>
                <a:cs typeface="Arial" panose="020B0604020202020204" pitchFamily="34" charset="0"/>
              </a:rPr>
              <a:t>Scarcity:</a:t>
            </a:r>
            <a:r>
              <a:rPr lang="en-IN" sz="2000" kern="100" dirty="0">
                <a:effectLst/>
                <a:latin typeface="Arial" panose="020B0604020202020204" pitchFamily="34" charset="0"/>
                <a:ea typeface="Calibri" panose="020F0502020204030204" pitchFamily="34" charset="0"/>
                <a:cs typeface="Arial" panose="020B0604020202020204" pitchFamily="34" charset="0"/>
              </a:rPr>
              <a:t> The fundamental concept that resources are limited, and there are unlimited wants and needs. Economic decisions involve allocating scarce resources to fulfil various needs and desires.</a:t>
            </a:r>
          </a:p>
          <a:p>
            <a:pPr algn="just"/>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algn="just"/>
            <a:r>
              <a:rPr lang="en-IN" sz="2000" b="1" kern="100" dirty="0">
                <a:effectLst/>
                <a:latin typeface="Arial" panose="020B0604020202020204" pitchFamily="34" charset="0"/>
                <a:ea typeface="Calibri" panose="020F0502020204030204" pitchFamily="34" charset="0"/>
                <a:cs typeface="Arial" panose="020B0604020202020204" pitchFamily="34" charset="0"/>
              </a:rPr>
              <a:t>Opportunity Cost:</a:t>
            </a:r>
            <a:r>
              <a:rPr lang="en-IN" sz="2000" kern="100" dirty="0">
                <a:effectLst/>
                <a:latin typeface="Arial" panose="020B0604020202020204" pitchFamily="34" charset="0"/>
                <a:ea typeface="Calibri" panose="020F0502020204030204" pitchFamily="34" charset="0"/>
                <a:cs typeface="Arial" panose="020B0604020202020204" pitchFamily="34" charset="0"/>
              </a:rPr>
              <a:t> The cost of forgoing the next best alternative when making a decision. When resources are used for one purpose, they are no longer available for other uses, resulting in an opportunity cost.</a:t>
            </a:r>
          </a:p>
          <a:p>
            <a:pPr algn="just"/>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algn="just"/>
            <a:r>
              <a:rPr lang="en-IN" sz="2000" b="1" kern="100" dirty="0">
                <a:effectLst/>
                <a:latin typeface="Arial" panose="020B0604020202020204" pitchFamily="34" charset="0"/>
                <a:ea typeface="Calibri" panose="020F0502020204030204" pitchFamily="34" charset="0"/>
                <a:cs typeface="Arial" panose="020B0604020202020204" pitchFamily="34" charset="0"/>
              </a:rPr>
              <a:t>Marginal Analysis:</a:t>
            </a:r>
            <a:r>
              <a:rPr lang="en-IN" sz="2000" kern="100" dirty="0">
                <a:effectLst/>
                <a:latin typeface="Arial" panose="020B0604020202020204" pitchFamily="34" charset="0"/>
                <a:ea typeface="Calibri" panose="020F0502020204030204" pitchFamily="34" charset="0"/>
                <a:cs typeface="Arial" panose="020B0604020202020204" pitchFamily="34" charset="0"/>
              </a:rPr>
              <a:t> Evaluating the additional benefits and costs of a small change in the level of an activity. Economic decision makers often consider the marginal benefits and the marginal costs to determine the optimal level of an activity.</a:t>
            </a:r>
          </a:p>
          <a:p>
            <a:pPr algn="just"/>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algn="just"/>
            <a:r>
              <a:rPr lang="en-IN" sz="2000" b="1" kern="100" dirty="0">
                <a:effectLst/>
                <a:latin typeface="Arial" panose="020B0604020202020204" pitchFamily="34" charset="0"/>
                <a:ea typeface="Calibri" panose="020F0502020204030204" pitchFamily="34" charset="0"/>
                <a:cs typeface="Arial" panose="020B0604020202020204" pitchFamily="34" charset="0"/>
              </a:rPr>
              <a:t>Incentives:</a:t>
            </a:r>
            <a:r>
              <a:rPr lang="en-IN" sz="2000" kern="100" dirty="0">
                <a:effectLst/>
                <a:latin typeface="Arial" panose="020B0604020202020204" pitchFamily="34" charset="0"/>
                <a:ea typeface="Calibri" panose="020F0502020204030204" pitchFamily="34" charset="0"/>
                <a:cs typeface="Arial" panose="020B0604020202020204" pitchFamily="34" charset="0"/>
              </a:rPr>
              <a:t> Factors that influence the behaviour of individuals or organizations, such as rewards or penalties. Rational economic agents consider incentives when making decisions.</a:t>
            </a:r>
          </a:p>
        </p:txBody>
      </p:sp>
      <p:sp>
        <p:nvSpPr>
          <p:cNvPr id="4" name="TextBox 3">
            <a:extLst>
              <a:ext uri="{FF2B5EF4-FFF2-40B4-BE49-F238E27FC236}">
                <a16:creationId xmlns:a16="http://schemas.microsoft.com/office/drawing/2014/main" id="{0328FA23-A72B-5DA6-9F18-2BAD70BC5187}"/>
              </a:ext>
            </a:extLst>
          </p:cNvPr>
          <p:cNvSpPr txBox="1"/>
          <p:nvPr/>
        </p:nvSpPr>
        <p:spPr>
          <a:xfrm>
            <a:off x="1162878" y="94910"/>
            <a:ext cx="10724322" cy="461665"/>
          </a:xfrm>
          <a:prstGeom prst="rect">
            <a:avLst/>
          </a:prstGeom>
          <a:noFill/>
        </p:spPr>
        <p:txBody>
          <a:bodyPr wrap="square" rtlCol="0">
            <a:spAutoFit/>
          </a:bodyPr>
          <a:lstStyle/>
          <a:p>
            <a:pPr algn="r"/>
            <a:r>
              <a:rPr lang="en-IN" sz="2400" dirty="0">
                <a:solidFill>
                  <a:srgbClr val="FF0000"/>
                </a:solidFill>
                <a:latin typeface="Trebuchet MS" panose="020B0603020202020204" pitchFamily="34" charset="0"/>
              </a:rPr>
              <a:t>Key Elements in Economic Decision Making</a:t>
            </a:r>
          </a:p>
        </p:txBody>
      </p:sp>
    </p:spTree>
    <p:extLst>
      <p:ext uri="{BB962C8B-B14F-4D97-AF65-F5344CB8AC3E}">
        <p14:creationId xmlns:p14="http://schemas.microsoft.com/office/powerpoint/2010/main" val="2531816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4AF3C6-2AC1-E617-49F9-1EE4749E01BA}"/>
              </a:ext>
            </a:extLst>
          </p:cNvPr>
          <p:cNvSpPr txBox="1"/>
          <p:nvPr/>
        </p:nvSpPr>
        <p:spPr>
          <a:xfrm>
            <a:off x="571500" y="1843950"/>
            <a:ext cx="11049000" cy="3170099"/>
          </a:xfrm>
          <a:prstGeom prst="rect">
            <a:avLst/>
          </a:prstGeom>
          <a:noFill/>
        </p:spPr>
        <p:txBody>
          <a:bodyPr wrap="square">
            <a:spAutoFit/>
          </a:bodyPr>
          <a:lstStyle/>
          <a:p>
            <a:pPr algn="just"/>
            <a:r>
              <a:rPr lang="en-IN" sz="2000" b="1" kern="100" dirty="0">
                <a:effectLst/>
                <a:latin typeface="Arial" panose="020B0604020202020204" pitchFamily="34" charset="0"/>
                <a:ea typeface="Calibri" panose="020F0502020204030204" pitchFamily="34" charset="0"/>
                <a:cs typeface="Arial" panose="020B0604020202020204" pitchFamily="34" charset="0"/>
              </a:rPr>
              <a:t>Trade-offs:</a:t>
            </a:r>
            <a:r>
              <a:rPr lang="en-IN" sz="2000" kern="100" dirty="0">
                <a:effectLst/>
                <a:latin typeface="Arial" panose="020B0604020202020204" pitchFamily="34" charset="0"/>
                <a:ea typeface="Calibri" panose="020F0502020204030204" pitchFamily="34" charset="0"/>
                <a:cs typeface="Arial" panose="020B0604020202020204" pitchFamily="34" charset="0"/>
              </a:rPr>
              <a:t> The need to give up one thing to obtain another. Economic decisions often involve balancing competing objectives and making trade-offs to achieve the best outcome.</a:t>
            </a:r>
          </a:p>
          <a:p>
            <a:pPr algn="just"/>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algn="just"/>
            <a:r>
              <a:rPr lang="en-IN" sz="2000" b="1" kern="100" dirty="0">
                <a:effectLst/>
                <a:latin typeface="Arial" panose="020B0604020202020204" pitchFamily="34" charset="0"/>
                <a:ea typeface="Calibri" panose="020F0502020204030204" pitchFamily="34" charset="0"/>
                <a:cs typeface="Arial" panose="020B0604020202020204" pitchFamily="34" charset="0"/>
              </a:rPr>
              <a:t>Rationality:</a:t>
            </a:r>
            <a:r>
              <a:rPr lang="en-IN" sz="2000" kern="100" dirty="0">
                <a:effectLst/>
                <a:latin typeface="Arial" panose="020B0604020202020204" pitchFamily="34" charset="0"/>
                <a:ea typeface="Calibri" panose="020F0502020204030204" pitchFamily="34" charset="0"/>
                <a:cs typeface="Arial" panose="020B0604020202020204" pitchFamily="34" charset="0"/>
              </a:rPr>
              <a:t> The assumption that economic decision makers act in their own self-interest, aiming to maximize their utility or economic well-being. This doesn't necessarily imply pure selfishness but suggests a logical evaluation of options to attain personal or collective goals.</a:t>
            </a:r>
          </a:p>
          <a:p>
            <a:pPr algn="just"/>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algn="just"/>
            <a:r>
              <a:rPr lang="en-IN" sz="2000" b="1" kern="100" dirty="0">
                <a:effectLst/>
                <a:latin typeface="Arial" panose="020B0604020202020204" pitchFamily="34" charset="0"/>
                <a:ea typeface="Calibri" panose="020F0502020204030204" pitchFamily="34" charset="0"/>
                <a:cs typeface="Arial" panose="020B0604020202020204" pitchFamily="34" charset="0"/>
              </a:rPr>
              <a:t>Decision-making models:</a:t>
            </a:r>
            <a:r>
              <a:rPr lang="en-IN" sz="2000" kern="100" dirty="0">
                <a:effectLst/>
                <a:latin typeface="Arial" panose="020B0604020202020204" pitchFamily="34" charset="0"/>
                <a:ea typeface="Calibri" panose="020F0502020204030204" pitchFamily="34" charset="0"/>
                <a:cs typeface="Arial" panose="020B0604020202020204" pitchFamily="34" charset="0"/>
              </a:rPr>
              <a:t> Economists often use various models, such as cost-benefit analysis, utility maximization, and production possibilities frontier, to analyse and predict economic decisions.</a:t>
            </a:r>
          </a:p>
        </p:txBody>
      </p:sp>
      <p:sp>
        <p:nvSpPr>
          <p:cNvPr id="4" name="TextBox 3">
            <a:extLst>
              <a:ext uri="{FF2B5EF4-FFF2-40B4-BE49-F238E27FC236}">
                <a16:creationId xmlns:a16="http://schemas.microsoft.com/office/drawing/2014/main" id="{E948B033-FCAB-F104-A79D-A6A993393F1B}"/>
              </a:ext>
            </a:extLst>
          </p:cNvPr>
          <p:cNvSpPr txBox="1"/>
          <p:nvPr/>
        </p:nvSpPr>
        <p:spPr>
          <a:xfrm>
            <a:off x="1162878" y="94910"/>
            <a:ext cx="10724322" cy="461665"/>
          </a:xfrm>
          <a:prstGeom prst="rect">
            <a:avLst/>
          </a:prstGeom>
          <a:noFill/>
        </p:spPr>
        <p:txBody>
          <a:bodyPr wrap="square" rtlCol="0">
            <a:spAutoFit/>
          </a:bodyPr>
          <a:lstStyle/>
          <a:p>
            <a:pPr algn="r"/>
            <a:r>
              <a:rPr lang="en-IN" sz="2400" dirty="0">
                <a:solidFill>
                  <a:srgbClr val="FF0000"/>
                </a:solidFill>
                <a:latin typeface="Trebuchet MS" panose="020B0603020202020204" pitchFamily="34" charset="0"/>
              </a:rPr>
              <a:t>Key Elements in Economic Decision Making</a:t>
            </a:r>
          </a:p>
        </p:txBody>
      </p:sp>
    </p:spTree>
    <p:extLst>
      <p:ext uri="{BB962C8B-B14F-4D97-AF65-F5344CB8AC3E}">
        <p14:creationId xmlns:p14="http://schemas.microsoft.com/office/powerpoint/2010/main" val="2779818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0" y="245994"/>
            <a:ext cx="5120005" cy="412934"/>
          </a:xfrm>
          <a:prstGeom prst="rect">
            <a:avLst/>
          </a:prstGeom>
        </p:spPr>
        <p:txBody>
          <a:bodyPr vert="horz" wrap="square" lIns="0" tIns="12700" rIns="0" bIns="0" rtlCol="0" anchor="ctr">
            <a:spAutoFit/>
          </a:bodyPr>
          <a:lstStyle/>
          <a:p>
            <a:pPr marL="12700">
              <a:lnSpc>
                <a:spcPct val="100000"/>
              </a:lnSpc>
              <a:spcBef>
                <a:spcPts val="100"/>
              </a:spcBef>
            </a:pPr>
            <a:r>
              <a:rPr spc="-5" dirty="0"/>
              <a:t>Types </a:t>
            </a:r>
            <a:r>
              <a:rPr dirty="0"/>
              <a:t>of</a:t>
            </a:r>
            <a:r>
              <a:rPr spc="-70" dirty="0"/>
              <a:t> </a:t>
            </a:r>
            <a:r>
              <a:rPr dirty="0"/>
              <a:t>Decisions</a:t>
            </a:r>
          </a:p>
        </p:txBody>
      </p:sp>
      <p:sp>
        <p:nvSpPr>
          <p:cNvPr id="3" name="object 3"/>
          <p:cNvSpPr txBox="1"/>
          <p:nvPr/>
        </p:nvSpPr>
        <p:spPr>
          <a:xfrm>
            <a:off x="704850" y="1506684"/>
            <a:ext cx="5611868" cy="4398640"/>
          </a:xfrm>
          <a:prstGeom prst="rect">
            <a:avLst/>
          </a:prstGeom>
        </p:spPr>
        <p:txBody>
          <a:bodyPr vert="horz" wrap="square" lIns="0" tIns="12700" rIns="0" bIns="0" rtlCol="0">
            <a:spAutoFit/>
          </a:bodyPr>
          <a:lstStyle/>
          <a:p>
            <a:pPr marL="355600" marR="5080" indent="-342900" algn="just">
              <a:spcBef>
                <a:spcPts val="100"/>
              </a:spcBef>
              <a:buChar char="•"/>
              <a:tabLst>
                <a:tab pos="355600" algn="l"/>
              </a:tabLst>
            </a:pPr>
            <a:r>
              <a:rPr sz="2800" u="heavy" dirty="0">
                <a:solidFill>
                  <a:srgbClr val="FF3300"/>
                </a:solidFill>
                <a:uFill>
                  <a:solidFill>
                    <a:srgbClr val="FF3300"/>
                  </a:solidFill>
                </a:uFill>
                <a:latin typeface="Arial"/>
                <a:cs typeface="Arial"/>
              </a:rPr>
              <a:t>Programmed decision</a:t>
            </a:r>
            <a:r>
              <a:rPr sz="2800" dirty="0">
                <a:solidFill>
                  <a:srgbClr val="FF3300"/>
                </a:solidFill>
                <a:latin typeface="Arial"/>
                <a:cs typeface="Arial"/>
              </a:rPr>
              <a:t> </a:t>
            </a:r>
            <a:r>
              <a:rPr sz="2800" spc="-5" dirty="0">
                <a:latin typeface="Arial"/>
                <a:cs typeface="Arial"/>
              </a:rPr>
              <a:t>is  one </a:t>
            </a:r>
            <a:r>
              <a:rPr sz="2800" dirty="0">
                <a:latin typeface="Arial"/>
                <a:cs typeface="Arial"/>
              </a:rPr>
              <a:t>that </a:t>
            </a:r>
            <a:r>
              <a:rPr sz="2800" spc="-5" dirty="0">
                <a:latin typeface="Arial"/>
                <a:cs typeface="Arial"/>
              </a:rPr>
              <a:t>is fairly  </a:t>
            </a:r>
            <a:r>
              <a:rPr lang="en-IN" sz="2800" spc="-5" dirty="0">
                <a:latin typeface="Arial"/>
                <a:cs typeface="Arial"/>
              </a:rPr>
              <a:t>structured,</a:t>
            </a:r>
            <a:r>
              <a:rPr sz="2800" spc="-5" dirty="0">
                <a:latin typeface="Arial"/>
                <a:cs typeface="Arial"/>
              </a:rPr>
              <a:t> or </a:t>
            </a:r>
            <a:r>
              <a:rPr lang="en-IN" sz="2800" spc="-5" dirty="0">
                <a:latin typeface="Arial"/>
                <a:cs typeface="Arial"/>
              </a:rPr>
              <a:t>they are </a:t>
            </a:r>
            <a:r>
              <a:rPr lang="en-IN" sz="2800" dirty="0">
                <a:latin typeface="Arial"/>
                <a:cs typeface="Arial"/>
              </a:rPr>
              <a:t>based on pre-defined guidelines and procedures and are quickly taken by referring to the rules laid down earlier.</a:t>
            </a:r>
            <a:endParaRPr sz="2800" dirty="0">
              <a:latin typeface="Arial"/>
              <a:cs typeface="Arial"/>
            </a:endParaRPr>
          </a:p>
          <a:p>
            <a:pPr marL="355600" marR="5080" indent="-342900" algn="just">
              <a:spcBef>
                <a:spcPts val="575"/>
              </a:spcBef>
              <a:buChar char="•"/>
              <a:tabLst>
                <a:tab pos="355600" algn="l"/>
              </a:tabLst>
            </a:pPr>
            <a:r>
              <a:rPr sz="2800" u="heavy" dirty="0">
                <a:solidFill>
                  <a:srgbClr val="FF3300"/>
                </a:solidFill>
                <a:uFill>
                  <a:solidFill>
                    <a:srgbClr val="FF3300"/>
                  </a:solidFill>
                </a:uFill>
                <a:latin typeface="Arial"/>
                <a:cs typeface="Arial"/>
              </a:rPr>
              <a:t>Nonprogrammed decision </a:t>
            </a:r>
            <a:r>
              <a:rPr sz="2800" dirty="0">
                <a:latin typeface="Arial"/>
                <a:cs typeface="Arial"/>
              </a:rPr>
              <a:t> </a:t>
            </a:r>
            <a:r>
              <a:rPr sz="2800" spc="-5" dirty="0">
                <a:latin typeface="Arial"/>
                <a:cs typeface="Arial"/>
              </a:rPr>
              <a:t>is one </a:t>
            </a:r>
            <a:r>
              <a:rPr sz="2800" dirty="0">
                <a:latin typeface="Arial"/>
                <a:cs typeface="Arial"/>
              </a:rPr>
              <a:t>that </a:t>
            </a:r>
            <a:r>
              <a:rPr sz="2800" spc="-5" dirty="0">
                <a:latin typeface="Arial"/>
                <a:cs typeface="Arial"/>
              </a:rPr>
              <a:t>is unstructured  and occurs much less</a:t>
            </a:r>
            <a:r>
              <a:rPr lang="en-IN" sz="2800" spc="-5" dirty="0">
                <a:latin typeface="Arial"/>
                <a:cs typeface="Arial"/>
              </a:rPr>
              <a:t> </a:t>
            </a:r>
            <a:r>
              <a:rPr sz="2800" spc="-5" dirty="0">
                <a:latin typeface="Arial"/>
                <a:cs typeface="Arial"/>
              </a:rPr>
              <a:t>often than a </a:t>
            </a:r>
            <a:r>
              <a:rPr sz="2800" dirty="0">
                <a:latin typeface="Arial"/>
                <a:cs typeface="Arial"/>
              </a:rPr>
              <a:t>programmed  </a:t>
            </a:r>
            <a:r>
              <a:rPr sz="2800" spc="-5" dirty="0">
                <a:latin typeface="Arial"/>
                <a:cs typeface="Arial"/>
              </a:rPr>
              <a:t>decision.</a:t>
            </a:r>
            <a:endParaRPr sz="2800" dirty="0">
              <a:latin typeface="Arial"/>
              <a:cs typeface="Arial"/>
            </a:endParaRPr>
          </a:p>
        </p:txBody>
      </p:sp>
      <p:sp>
        <p:nvSpPr>
          <p:cNvPr id="4" name="object 4"/>
          <p:cNvSpPr/>
          <p:nvPr/>
        </p:nvSpPr>
        <p:spPr>
          <a:xfrm>
            <a:off x="7091855" y="1275587"/>
            <a:ext cx="3879342" cy="469392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60258" y="1838452"/>
            <a:ext cx="4078476" cy="353669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782184" y="218909"/>
            <a:ext cx="6737350" cy="412292"/>
          </a:xfrm>
          <a:prstGeom prst="rect">
            <a:avLst/>
          </a:prstGeom>
        </p:spPr>
        <p:txBody>
          <a:bodyPr vert="horz" wrap="square" lIns="0" tIns="12065" rIns="0" bIns="0" rtlCol="0" anchor="ctr">
            <a:spAutoFit/>
          </a:bodyPr>
          <a:lstStyle/>
          <a:p>
            <a:pPr marL="12700">
              <a:lnSpc>
                <a:spcPct val="100000"/>
              </a:lnSpc>
              <a:spcBef>
                <a:spcPts val="95"/>
              </a:spcBef>
            </a:pPr>
            <a:r>
              <a:rPr spc="-5" dirty="0"/>
              <a:t>Programmed </a:t>
            </a:r>
            <a:r>
              <a:rPr dirty="0"/>
              <a:t>Decisions</a:t>
            </a:r>
            <a:r>
              <a:rPr b="0" dirty="0">
                <a:latin typeface="Arial"/>
                <a:cs typeface="Arial"/>
              </a:rPr>
              <a:t>.</a:t>
            </a:r>
            <a:r>
              <a:rPr b="0" spc="-25" dirty="0">
                <a:latin typeface="Arial"/>
                <a:cs typeface="Arial"/>
              </a:rPr>
              <a:t> </a:t>
            </a:r>
            <a:r>
              <a:rPr b="0" dirty="0">
                <a:latin typeface="Arial"/>
                <a:cs typeface="Arial"/>
              </a:rPr>
              <a:t>.</a:t>
            </a:r>
          </a:p>
        </p:txBody>
      </p:sp>
      <p:grpSp>
        <p:nvGrpSpPr>
          <p:cNvPr id="4" name="object 4"/>
          <p:cNvGrpSpPr/>
          <p:nvPr/>
        </p:nvGrpSpPr>
        <p:grpSpPr>
          <a:xfrm>
            <a:off x="2072640" y="1578103"/>
            <a:ext cx="609600" cy="2388235"/>
            <a:chOff x="548640" y="1578102"/>
            <a:chExt cx="609600" cy="2388235"/>
          </a:xfrm>
        </p:grpSpPr>
        <p:sp>
          <p:nvSpPr>
            <p:cNvPr id="5" name="object 5"/>
            <p:cNvSpPr/>
            <p:nvPr/>
          </p:nvSpPr>
          <p:spPr>
            <a:xfrm>
              <a:off x="548640" y="1578102"/>
              <a:ext cx="203453" cy="21336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05840" y="3806190"/>
              <a:ext cx="152400" cy="160019"/>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2402840" y="1472691"/>
            <a:ext cx="3688079" cy="391160"/>
          </a:xfrm>
          <a:prstGeom prst="rect">
            <a:avLst/>
          </a:prstGeom>
        </p:spPr>
        <p:txBody>
          <a:bodyPr vert="horz" wrap="square" lIns="0" tIns="12700" rIns="0" bIns="0" rtlCol="0">
            <a:spAutoFit/>
          </a:bodyPr>
          <a:lstStyle/>
          <a:p>
            <a:pPr marL="12700">
              <a:spcBef>
                <a:spcPts val="100"/>
              </a:spcBef>
              <a:tabLst>
                <a:tab pos="935990" algn="l"/>
                <a:tab pos="2386330" algn="l"/>
              </a:tabLst>
            </a:pPr>
            <a:r>
              <a:rPr sz="2400" spc="-5" dirty="0">
                <a:latin typeface="Arial"/>
                <a:cs typeface="Arial"/>
              </a:rPr>
              <a:t>Many	dec</a:t>
            </a:r>
            <a:r>
              <a:rPr sz="2400" dirty="0">
                <a:latin typeface="Arial"/>
                <a:cs typeface="Arial"/>
              </a:rPr>
              <a:t>i</a:t>
            </a:r>
            <a:r>
              <a:rPr sz="2400" spc="-5" dirty="0">
                <a:latin typeface="Arial"/>
                <a:cs typeface="Arial"/>
              </a:rPr>
              <a:t>sions</a:t>
            </a:r>
            <a:r>
              <a:rPr sz="2400" dirty="0">
                <a:latin typeface="Arial"/>
                <a:cs typeface="Arial"/>
              </a:rPr>
              <a:t>	</a:t>
            </a:r>
            <a:r>
              <a:rPr sz="2400" spc="-5" dirty="0">
                <a:latin typeface="Arial"/>
                <a:cs typeface="Arial"/>
              </a:rPr>
              <a:t>regard</a:t>
            </a:r>
            <a:r>
              <a:rPr sz="2400" dirty="0">
                <a:latin typeface="Arial"/>
                <a:cs typeface="Arial"/>
              </a:rPr>
              <a:t>i</a:t>
            </a:r>
            <a:r>
              <a:rPr sz="2400" spc="-5" dirty="0">
                <a:latin typeface="Arial"/>
                <a:cs typeface="Arial"/>
              </a:rPr>
              <a:t>ng</a:t>
            </a:r>
            <a:endParaRPr sz="2400" dirty="0">
              <a:latin typeface="Arial"/>
              <a:cs typeface="Arial"/>
            </a:endParaRPr>
          </a:p>
        </p:txBody>
      </p:sp>
      <p:sp>
        <p:nvSpPr>
          <p:cNvPr id="8" name="object 8"/>
          <p:cNvSpPr txBox="1"/>
          <p:nvPr/>
        </p:nvSpPr>
        <p:spPr>
          <a:xfrm>
            <a:off x="2402840" y="1838452"/>
            <a:ext cx="3689985" cy="756920"/>
          </a:xfrm>
          <a:prstGeom prst="rect">
            <a:avLst/>
          </a:prstGeom>
        </p:spPr>
        <p:txBody>
          <a:bodyPr vert="horz" wrap="square" lIns="0" tIns="12700" rIns="0" bIns="0" rtlCol="0">
            <a:spAutoFit/>
          </a:bodyPr>
          <a:lstStyle/>
          <a:p>
            <a:pPr marL="12700" marR="5080">
              <a:spcBef>
                <a:spcPts val="100"/>
              </a:spcBef>
              <a:tabLst>
                <a:tab pos="1005205" algn="l"/>
                <a:tab pos="2558415" algn="l"/>
              </a:tabLst>
            </a:pPr>
            <a:r>
              <a:rPr sz="2400" spc="-5" dirty="0">
                <a:latin typeface="Arial"/>
                <a:cs typeface="Arial"/>
              </a:rPr>
              <a:t>basic	operati</a:t>
            </a:r>
            <a:r>
              <a:rPr sz="2400" dirty="0">
                <a:latin typeface="Arial"/>
                <a:cs typeface="Arial"/>
              </a:rPr>
              <a:t>n</a:t>
            </a:r>
            <a:r>
              <a:rPr sz="2400" spc="-5" dirty="0">
                <a:latin typeface="Arial"/>
                <a:cs typeface="Arial"/>
              </a:rPr>
              <a:t>g</a:t>
            </a:r>
            <a:r>
              <a:rPr sz="2400" dirty="0">
                <a:latin typeface="Arial"/>
                <a:cs typeface="Arial"/>
              </a:rPr>
              <a:t>	systems  </a:t>
            </a:r>
            <a:r>
              <a:rPr sz="2400" spc="-5" dirty="0">
                <a:latin typeface="Arial"/>
                <a:cs typeface="Arial"/>
              </a:rPr>
              <a:t>and</a:t>
            </a:r>
            <a:endParaRPr sz="2400" dirty="0">
              <a:latin typeface="Arial"/>
              <a:cs typeface="Arial"/>
            </a:endParaRPr>
          </a:p>
        </p:txBody>
      </p:sp>
      <p:sp>
        <p:nvSpPr>
          <p:cNvPr id="9" name="object 9"/>
          <p:cNvSpPr txBox="1"/>
          <p:nvPr/>
        </p:nvSpPr>
        <p:spPr>
          <a:xfrm>
            <a:off x="3472179" y="2204211"/>
            <a:ext cx="2620010" cy="391160"/>
          </a:xfrm>
          <a:prstGeom prst="rect">
            <a:avLst/>
          </a:prstGeom>
        </p:spPr>
        <p:txBody>
          <a:bodyPr vert="horz" wrap="square" lIns="0" tIns="12700" rIns="0" bIns="0" rtlCol="0">
            <a:spAutoFit/>
          </a:bodyPr>
          <a:lstStyle/>
          <a:p>
            <a:pPr marL="12700">
              <a:spcBef>
                <a:spcPts val="100"/>
              </a:spcBef>
              <a:tabLst>
                <a:tab pos="2098040" algn="l"/>
              </a:tabLst>
            </a:pPr>
            <a:r>
              <a:rPr sz="2400" spc="-5" dirty="0">
                <a:latin typeface="Arial"/>
                <a:cs typeface="Arial"/>
              </a:rPr>
              <a:t>procedures	and</a:t>
            </a:r>
            <a:endParaRPr sz="2400" dirty="0">
              <a:latin typeface="Arial"/>
              <a:cs typeface="Arial"/>
            </a:endParaRPr>
          </a:p>
        </p:txBody>
      </p:sp>
      <p:sp>
        <p:nvSpPr>
          <p:cNvPr id="10" name="object 10"/>
          <p:cNvSpPr txBox="1"/>
          <p:nvPr/>
        </p:nvSpPr>
        <p:spPr>
          <a:xfrm>
            <a:off x="4165601" y="2569971"/>
            <a:ext cx="1924685" cy="391160"/>
          </a:xfrm>
          <a:prstGeom prst="rect">
            <a:avLst/>
          </a:prstGeom>
        </p:spPr>
        <p:txBody>
          <a:bodyPr vert="horz" wrap="square" lIns="0" tIns="12700" rIns="0" bIns="0" rtlCol="0">
            <a:spAutoFit/>
          </a:bodyPr>
          <a:lstStyle/>
          <a:p>
            <a:pPr marL="12700">
              <a:spcBef>
                <a:spcPts val="100"/>
              </a:spcBef>
            </a:pPr>
            <a:r>
              <a:rPr sz="2400" spc="-5" dirty="0">
                <a:latin typeface="Arial"/>
                <a:cs typeface="Arial"/>
              </a:rPr>
              <a:t>organizational</a:t>
            </a:r>
            <a:endParaRPr sz="2400" dirty="0">
              <a:latin typeface="Arial"/>
              <a:cs typeface="Arial"/>
            </a:endParaRPr>
          </a:p>
        </p:txBody>
      </p:sp>
      <p:sp>
        <p:nvSpPr>
          <p:cNvPr id="11" name="object 11"/>
          <p:cNvSpPr txBox="1"/>
          <p:nvPr/>
        </p:nvSpPr>
        <p:spPr>
          <a:xfrm>
            <a:off x="2402839" y="2569971"/>
            <a:ext cx="1669414" cy="1454150"/>
          </a:xfrm>
          <a:prstGeom prst="rect">
            <a:avLst/>
          </a:prstGeom>
        </p:spPr>
        <p:txBody>
          <a:bodyPr vert="horz" wrap="square" lIns="0" tIns="12700" rIns="0" bIns="0" rtlCol="0">
            <a:spAutoFit/>
          </a:bodyPr>
          <a:lstStyle/>
          <a:p>
            <a:pPr marL="12700" marR="5080">
              <a:spcBef>
                <a:spcPts val="100"/>
              </a:spcBef>
            </a:pPr>
            <a:r>
              <a:rPr sz="2400" spc="-5" dirty="0">
                <a:latin typeface="Arial"/>
                <a:cs typeface="Arial"/>
              </a:rPr>
              <a:t>standard  transactions  category.</a:t>
            </a:r>
            <a:endParaRPr sz="2400" dirty="0">
              <a:latin typeface="Arial"/>
              <a:cs typeface="Arial"/>
            </a:endParaRPr>
          </a:p>
          <a:p>
            <a:pPr marL="355600">
              <a:spcBef>
                <a:spcPts val="450"/>
              </a:spcBef>
            </a:pPr>
            <a:r>
              <a:rPr dirty="0">
                <a:latin typeface="Arial"/>
                <a:cs typeface="Arial"/>
              </a:rPr>
              <a:t>McDonald’s</a:t>
            </a:r>
          </a:p>
        </p:txBody>
      </p:sp>
      <p:sp>
        <p:nvSpPr>
          <p:cNvPr id="12" name="object 12"/>
          <p:cNvSpPr txBox="1"/>
          <p:nvPr/>
        </p:nvSpPr>
        <p:spPr>
          <a:xfrm>
            <a:off x="4268471" y="2935733"/>
            <a:ext cx="1824989" cy="1387559"/>
          </a:xfrm>
          <a:prstGeom prst="rect">
            <a:avLst/>
          </a:prstGeom>
        </p:spPr>
        <p:txBody>
          <a:bodyPr vert="horz" wrap="square" lIns="0" tIns="12700" rIns="0" bIns="0" rtlCol="0">
            <a:spAutoFit/>
          </a:bodyPr>
          <a:lstStyle/>
          <a:p>
            <a:pPr marL="12700">
              <a:spcBef>
                <a:spcPts val="100"/>
              </a:spcBef>
              <a:tabLst>
                <a:tab pos="623570" algn="l"/>
                <a:tab pos="1336675" algn="l"/>
              </a:tabLst>
            </a:pPr>
            <a:r>
              <a:rPr sz="2400" spc="-5" dirty="0">
                <a:latin typeface="Arial"/>
                <a:cs typeface="Arial"/>
              </a:rPr>
              <a:t>fall	into	this</a:t>
            </a:r>
            <a:endParaRPr sz="2400" dirty="0">
              <a:latin typeface="Arial"/>
              <a:cs typeface="Arial"/>
            </a:endParaRPr>
          </a:p>
          <a:p>
            <a:pPr>
              <a:spcBef>
                <a:spcPts val="50"/>
              </a:spcBef>
            </a:pPr>
            <a:endParaRPr sz="2850" dirty="0">
              <a:latin typeface="Arial"/>
              <a:cs typeface="Arial"/>
            </a:endParaRPr>
          </a:p>
          <a:p>
            <a:pPr marL="29845">
              <a:tabLst>
                <a:tab pos="1480820" algn="l"/>
              </a:tabLst>
            </a:pPr>
            <a:r>
              <a:rPr spc="-5" dirty="0">
                <a:latin typeface="Arial"/>
                <a:cs typeface="Arial"/>
              </a:rPr>
              <a:t>employe</a:t>
            </a:r>
            <a:r>
              <a:rPr spc="-15" dirty="0">
                <a:latin typeface="Arial"/>
                <a:cs typeface="Arial"/>
              </a:rPr>
              <a:t>e</a:t>
            </a:r>
            <a:r>
              <a:rPr dirty="0">
                <a:latin typeface="Arial"/>
                <a:cs typeface="Arial"/>
              </a:rPr>
              <a:t>s	</a:t>
            </a:r>
            <a:r>
              <a:rPr spc="-5" dirty="0">
                <a:latin typeface="Arial"/>
                <a:cs typeface="Arial"/>
              </a:rPr>
              <a:t>are</a:t>
            </a:r>
            <a:endParaRPr dirty="0">
              <a:latin typeface="Arial"/>
              <a:cs typeface="Arial"/>
            </a:endParaRPr>
          </a:p>
          <a:p>
            <a:pPr marR="5080" algn="r">
              <a:spcBef>
                <a:spcPts val="5"/>
              </a:spcBef>
            </a:pPr>
            <a:r>
              <a:rPr dirty="0">
                <a:latin typeface="Arial"/>
                <a:cs typeface="Arial"/>
              </a:rPr>
              <a:t>M</a:t>
            </a:r>
            <a:r>
              <a:rPr spc="-10" dirty="0">
                <a:latin typeface="Arial"/>
                <a:cs typeface="Arial"/>
              </a:rPr>
              <a:t>a</a:t>
            </a:r>
            <a:r>
              <a:rPr dirty="0">
                <a:latin typeface="Arial"/>
                <a:cs typeface="Arial"/>
              </a:rPr>
              <a:t>c</a:t>
            </a:r>
          </a:p>
        </p:txBody>
      </p:sp>
      <p:sp>
        <p:nvSpPr>
          <p:cNvPr id="13" name="object 13"/>
          <p:cNvSpPr txBox="1"/>
          <p:nvPr/>
        </p:nvSpPr>
        <p:spPr>
          <a:xfrm>
            <a:off x="2745740" y="4273295"/>
            <a:ext cx="101663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according</a:t>
            </a:r>
            <a:endParaRPr>
              <a:latin typeface="Arial"/>
              <a:cs typeface="Arial"/>
            </a:endParaRPr>
          </a:p>
        </p:txBody>
      </p:sp>
      <p:sp>
        <p:nvSpPr>
          <p:cNvPr id="14" name="object 14"/>
          <p:cNvSpPr txBox="1"/>
          <p:nvPr/>
        </p:nvSpPr>
        <p:spPr>
          <a:xfrm>
            <a:off x="2745740" y="3998723"/>
            <a:ext cx="2776220" cy="289823"/>
          </a:xfrm>
          <a:prstGeom prst="rect">
            <a:avLst/>
          </a:prstGeom>
        </p:spPr>
        <p:txBody>
          <a:bodyPr vert="horz" wrap="square" lIns="0" tIns="12700" rIns="0" bIns="0" rtlCol="0">
            <a:spAutoFit/>
          </a:bodyPr>
          <a:lstStyle/>
          <a:p>
            <a:pPr marL="12700">
              <a:spcBef>
                <a:spcPts val="100"/>
              </a:spcBef>
              <a:tabLst>
                <a:tab pos="869950" algn="l"/>
                <a:tab pos="1218565" algn="l"/>
                <a:tab pos="1937385" algn="l"/>
                <a:tab pos="2413635" algn="l"/>
              </a:tabLst>
            </a:pPr>
            <a:r>
              <a:rPr dirty="0">
                <a:latin typeface="Arial"/>
                <a:cs typeface="Arial"/>
              </a:rPr>
              <a:t>trained	</a:t>
            </a:r>
            <a:r>
              <a:rPr spc="-5" dirty="0">
                <a:latin typeface="Arial"/>
                <a:cs typeface="Arial"/>
              </a:rPr>
              <a:t>t</a:t>
            </a:r>
            <a:r>
              <a:rPr dirty="0">
                <a:latin typeface="Arial"/>
                <a:cs typeface="Arial"/>
              </a:rPr>
              <a:t>o	make	the	Big</a:t>
            </a:r>
            <a:endParaRPr lang="en-IN" dirty="0">
              <a:latin typeface="Arial"/>
              <a:cs typeface="Arial"/>
            </a:endParaRPr>
          </a:p>
        </p:txBody>
      </p:sp>
      <p:sp>
        <p:nvSpPr>
          <p:cNvPr id="15" name="object 15"/>
          <p:cNvSpPr txBox="1"/>
          <p:nvPr/>
        </p:nvSpPr>
        <p:spPr>
          <a:xfrm>
            <a:off x="3823019" y="4273040"/>
            <a:ext cx="2447152" cy="289823"/>
          </a:xfrm>
          <a:prstGeom prst="rect">
            <a:avLst/>
          </a:prstGeom>
        </p:spPr>
        <p:txBody>
          <a:bodyPr vert="horz" wrap="square" lIns="0" tIns="12700" rIns="0" bIns="0" rtlCol="0">
            <a:spAutoFit/>
          </a:bodyPr>
          <a:lstStyle/>
          <a:p>
            <a:pPr marL="12700">
              <a:spcBef>
                <a:spcPts val="100"/>
              </a:spcBef>
            </a:pPr>
            <a:r>
              <a:rPr lang="en-IN" spc="-5" dirty="0">
                <a:latin typeface="Arial"/>
                <a:cs typeface="Arial"/>
              </a:rPr>
              <a:t>to </a:t>
            </a:r>
            <a:r>
              <a:rPr spc="-5" dirty="0">
                <a:latin typeface="Arial"/>
                <a:cs typeface="Arial"/>
              </a:rPr>
              <a:t>specific</a:t>
            </a:r>
            <a:r>
              <a:rPr lang="en-IN" spc="-5" dirty="0">
                <a:latin typeface="Arial"/>
                <a:cs typeface="Arial"/>
              </a:rPr>
              <a:t> procedure</a:t>
            </a:r>
            <a:r>
              <a:rPr lang="en-IN" dirty="0">
                <a:latin typeface="Arial"/>
                <a:cs typeface="Arial"/>
              </a:rPr>
              <a:t>s. </a:t>
            </a:r>
            <a:endParaRPr dirty="0">
              <a:latin typeface="Arial"/>
              <a:cs typeface="Arial"/>
            </a:endParaRPr>
          </a:p>
        </p:txBody>
      </p:sp>
      <p:sp>
        <p:nvSpPr>
          <p:cNvPr id="16" name="object 16"/>
          <p:cNvSpPr/>
          <p:nvPr/>
        </p:nvSpPr>
        <p:spPr>
          <a:xfrm>
            <a:off x="2529839" y="4958335"/>
            <a:ext cx="152400" cy="160019"/>
          </a:xfrm>
          <a:prstGeom prst="rect">
            <a:avLst/>
          </a:prstGeom>
          <a:blipFill>
            <a:blip r:embed="rId3" cstate="print"/>
            <a:stretch>
              <a:fillRect/>
            </a:stretch>
          </a:blipFill>
        </p:spPr>
        <p:txBody>
          <a:bodyPr wrap="square" lIns="0" tIns="0" rIns="0" bIns="0" rtlCol="0"/>
          <a:lstStyle/>
          <a:p>
            <a:endParaRPr/>
          </a:p>
        </p:txBody>
      </p:sp>
      <p:sp>
        <p:nvSpPr>
          <p:cNvPr id="17" name="object 17"/>
          <p:cNvSpPr txBox="1"/>
          <p:nvPr/>
        </p:nvSpPr>
        <p:spPr>
          <a:xfrm>
            <a:off x="2798762" y="4847335"/>
            <a:ext cx="1233805" cy="314702"/>
          </a:xfrm>
          <a:prstGeom prst="rect">
            <a:avLst/>
          </a:prstGeom>
        </p:spPr>
        <p:txBody>
          <a:bodyPr vert="horz" wrap="square" lIns="0" tIns="12700" rIns="0" bIns="0" rtlCol="0">
            <a:spAutoFit/>
          </a:bodyPr>
          <a:lstStyle/>
          <a:p>
            <a:pPr marL="12700" marR="5080">
              <a:lnSpc>
                <a:spcPct val="120000"/>
              </a:lnSpc>
              <a:spcBef>
                <a:spcPts val="100"/>
              </a:spcBef>
            </a:pPr>
            <a:r>
              <a:rPr dirty="0">
                <a:latin typeface="Arial"/>
                <a:cs typeface="Arial"/>
              </a:rPr>
              <a:t>Starbucks,</a:t>
            </a:r>
          </a:p>
        </p:txBody>
      </p:sp>
      <p:sp>
        <p:nvSpPr>
          <p:cNvPr id="18" name="object 18"/>
          <p:cNvSpPr txBox="1"/>
          <p:nvPr/>
        </p:nvSpPr>
        <p:spPr>
          <a:xfrm>
            <a:off x="4085589" y="4876800"/>
            <a:ext cx="2006600" cy="299720"/>
          </a:xfrm>
          <a:prstGeom prst="rect">
            <a:avLst/>
          </a:prstGeom>
        </p:spPr>
        <p:txBody>
          <a:bodyPr vert="horz" wrap="square" lIns="0" tIns="12700" rIns="0" bIns="0" rtlCol="0">
            <a:spAutoFit/>
          </a:bodyPr>
          <a:lstStyle/>
          <a:p>
            <a:pPr marL="12700">
              <a:spcBef>
                <a:spcPts val="100"/>
              </a:spcBef>
              <a:tabLst>
                <a:tab pos="654050" algn="l"/>
                <a:tab pos="1472565" algn="l"/>
              </a:tabLst>
            </a:pPr>
            <a:r>
              <a:rPr spc="-5" dirty="0">
                <a:latin typeface="Arial"/>
                <a:cs typeface="Arial"/>
              </a:rPr>
              <a:t>and	many	other</a:t>
            </a:r>
            <a:endParaRPr dirty="0">
              <a:latin typeface="Arial"/>
              <a:cs typeface="Arial"/>
            </a:endParaRPr>
          </a:p>
        </p:txBody>
      </p:sp>
      <p:sp>
        <p:nvSpPr>
          <p:cNvPr id="19" name="object 19"/>
          <p:cNvSpPr txBox="1"/>
          <p:nvPr/>
        </p:nvSpPr>
        <p:spPr>
          <a:xfrm>
            <a:off x="2745739" y="5151120"/>
            <a:ext cx="3346450" cy="299720"/>
          </a:xfrm>
          <a:prstGeom prst="rect">
            <a:avLst/>
          </a:prstGeom>
        </p:spPr>
        <p:txBody>
          <a:bodyPr vert="horz" wrap="square" lIns="0" tIns="12700" rIns="0" bIns="0" rtlCol="0">
            <a:spAutoFit/>
          </a:bodyPr>
          <a:lstStyle/>
          <a:p>
            <a:pPr marL="12700">
              <a:spcBef>
                <a:spcPts val="100"/>
              </a:spcBef>
            </a:pPr>
            <a:r>
              <a:rPr spc="-5" dirty="0">
                <a:latin typeface="Arial"/>
                <a:cs typeface="Arial"/>
              </a:rPr>
              <a:t>organizations, use</a:t>
            </a:r>
            <a:r>
              <a:rPr spc="365" dirty="0">
                <a:latin typeface="Arial"/>
                <a:cs typeface="Arial"/>
              </a:rPr>
              <a:t> </a:t>
            </a:r>
            <a:r>
              <a:rPr spc="-5" dirty="0">
                <a:latin typeface="Arial"/>
                <a:cs typeface="Arial"/>
              </a:rPr>
              <a:t>programmed</a:t>
            </a:r>
            <a:endParaRPr>
              <a:latin typeface="Arial"/>
              <a:cs typeface="Arial"/>
            </a:endParaRPr>
          </a:p>
        </p:txBody>
      </p:sp>
      <p:sp>
        <p:nvSpPr>
          <p:cNvPr id="20" name="object 20"/>
          <p:cNvSpPr txBox="1"/>
          <p:nvPr/>
        </p:nvSpPr>
        <p:spPr>
          <a:xfrm>
            <a:off x="2745739" y="5425440"/>
            <a:ext cx="3347720" cy="574040"/>
          </a:xfrm>
          <a:prstGeom prst="rect">
            <a:avLst/>
          </a:prstGeom>
        </p:spPr>
        <p:txBody>
          <a:bodyPr vert="horz" wrap="square" lIns="0" tIns="12700" rIns="0" bIns="0" rtlCol="0">
            <a:spAutoFit/>
          </a:bodyPr>
          <a:lstStyle/>
          <a:p>
            <a:pPr marR="5080" algn="r">
              <a:spcBef>
                <a:spcPts val="100"/>
              </a:spcBef>
              <a:tabLst>
                <a:tab pos="1224915" algn="l"/>
                <a:tab pos="1688464" algn="l"/>
                <a:tab pos="2901315" algn="l"/>
              </a:tabLst>
            </a:pPr>
            <a:r>
              <a:rPr spc="-5" dirty="0">
                <a:latin typeface="Arial"/>
                <a:cs typeface="Arial"/>
              </a:rPr>
              <a:t>decisions	t</a:t>
            </a:r>
            <a:r>
              <a:rPr dirty="0">
                <a:latin typeface="Arial"/>
                <a:cs typeface="Arial"/>
              </a:rPr>
              <a:t>o	</a:t>
            </a:r>
            <a:r>
              <a:rPr spc="-5" dirty="0">
                <a:latin typeface="Arial"/>
                <a:cs typeface="Arial"/>
              </a:rPr>
              <a:t>purchase</a:t>
            </a:r>
            <a:r>
              <a:rPr dirty="0">
                <a:latin typeface="Arial"/>
                <a:cs typeface="Arial"/>
              </a:rPr>
              <a:t>	</a:t>
            </a:r>
            <a:r>
              <a:rPr spc="-5" dirty="0">
                <a:latin typeface="Arial"/>
                <a:cs typeface="Arial"/>
              </a:rPr>
              <a:t>new</a:t>
            </a:r>
            <a:endParaRPr>
              <a:latin typeface="Arial"/>
              <a:cs typeface="Arial"/>
            </a:endParaRPr>
          </a:p>
          <a:p>
            <a:pPr marR="5080" algn="r"/>
            <a:r>
              <a:rPr spc="-5" dirty="0">
                <a:latin typeface="Arial"/>
                <a:cs typeface="Arial"/>
              </a:rPr>
              <a:t>cups</a:t>
            </a:r>
            <a:endParaRPr>
              <a:latin typeface="Arial"/>
              <a:cs typeface="Arial"/>
            </a:endParaRPr>
          </a:p>
        </p:txBody>
      </p:sp>
      <p:sp>
        <p:nvSpPr>
          <p:cNvPr id="21" name="object 21"/>
          <p:cNvSpPr txBox="1"/>
          <p:nvPr/>
        </p:nvSpPr>
        <p:spPr>
          <a:xfrm>
            <a:off x="2745740" y="5699759"/>
            <a:ext cx="2656205" cy="574040"/>
          </a:xfrm>
          <a:prstGeom prst="rect">
            <a:avLst/>
          </a:prstGeom>
        </p:spPr>
        <p:txBody>
          <a:bodyPr vert="horz" wrap="square" lIns="0" tIns="12700" rIns="0" bIns="0" rtlCol="0">
            <a:spAutoFit/>
          </a:bodyPr>
          <a:lstStyle/>
          <a:p>
            <a:pPr marL="12700" marR="5080">
              <a:spcBef>
                <a:spcPts val="100"/>
              </a:spcBef>
              <a:tabLst>
                <a:tab pos="1060450" algn="l"/>
                <a:tab pos="1956435" algn="l"/>
              </a:tabLst>
            </a:pPr>
            <a:r>
              <a:rPr spc="-5" dirty="0">
                <a:latin typeface="Arial"/>
                <a:cs typeface="Arial"/>
              </a:rPr>
              <a:t>supplies	[coffee	beans,  and</a:t>
            </a:r>
            <a:r>
              <a:rPr spc="-15" dirty="0">
                <a:latin typeface="Arial"/>
                <a:cs typeface="Arial"/>
              </a:rPr>
              <a:t> </a:t>
            </a:r>
            <a:r>
              <a:rPr spc="-5" dirty="0">
                <a:latin typeface="Arial"/>
                <a:cs typeface="Arial"/>
              </a:rPr>
              <a:t>napkins].</a:t>
            </a:r>
            <a:endParaRPr>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DD86F171DDB24AB6E802B330D60C54" ma:contentTypeVersion="9" ma:contentTypeDescription="Create a new document." ma:contentTypeScope="" ma:versionID="a450af6e29046a34b3f6fb2ccfd7e9bb">
  <xsd:schema xmlns:xsd="http://www.w3.org/2001/XMLSchema" xmlns:xs="http://www.w3.org/2001/XMLSchema" xmlns:p="http://schemas.microsoft.com/office/2006/metadata/properties" xmlns:ns3="15ddbe07-f993-407c-9594-387a78c5d2f4" targetNamespace="http://schemas.microsoft.com/office/2006/metadata/properties" ma:root="true" ma:fieldsID="d9c03ea55b8c5cb9ac6c775b28d55351" ns3:_="">
    <xsd:import namespace="15ddbe07-f993-407c-9594-387a78c5d2f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ddbe07-f993-407c-9594-387a78c5d2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127C0E-0DF3-4325-B685-2F332B3851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ddbe07-f993-407c-9594-387a78c5d2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DD64B1-A3EB-457D-AC1C-5AB79C5F8A2D}">
  <ds:schemaRefs>
    <ds:schemaRef ds:uri="http://schemas.microsoft.com/sharepoint/v3/contenttype/forms"/>
  </ds:schemaRefs>
</ds:datastoreItem>
</file>

<file path=customXml/itemProps3.xml><?xml version="1.0" encoding="utf-8"?>
<ds:datastoreItem xmlns:ds="http://schemas.openxmlformats.org/officeDocument/2006/customXml" ds:itemID="{71E64404-4DC0-408A-BE04-09DA19E785F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15ddbe07-f993-407c-9594-387a78c5d2f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11718</TotalTime>
  <Words>2378</Words>
  <Application>Microsoft Office PowerPoint</Application>
  <PresentationFormat>Widescreen</PresentationFormat>
  <Paragraphs>162</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MT</vt:lpstr>
      <vt:lpstr>Calibri</vt:lpstr>
      <vt:lpstr>Cambria</vt:lpstr>
      <vt:lpstr>Gill Sans MT</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Decisions</vt:lpstr>
      <vt:lpstr>Programmed Decisions. .</vt:lpstr>
      <vt:lpstr>Nonprogrammed Decisions. ..</vt:lpstr>
      <vt:lpstr>Importance of Economic Decision Making in Engineering Projects </vt:lpstr>
      <vt:lpstr>Importance of Economic Decision Making in Engineering Projects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Engineering Economic Decisions</vt:lpstr>
      <vt:lpstr>Factors Influencing Economic Decisions in Engineering </vt:lpstr>
      <vt:lpstr>Factors Influencing Economic Decisions in Engineering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 Rajesh Solanki [MU - Jaipur]</dc:creator>
  <cp:lastModifiedBy>Rahul Khatri [MU - Jaipur]</cp:lastModifiedBy>
  <cp:revision>1352</cp:revision>
  <dcterms:created xsi:type="dcterms:W3CDTF">2019-12-25T15:27:55Z</dcterms:created>
  <dcterms:modified xsi:type="dcterms:W3CDTF">2024-08-30T05:26:25Z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0x01010058DD86F171DDB24AB6E802B330D60C54</vt:lpwstr>
  </property>
</Properties>
</file>