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Override1.xml" ContentType="application/vnd.openxmlformats-officedocument.themeOverr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bookmarkIdSeed="2">
  <p:sldMasterIdLst>
    <p:sldMasterId id="2147484200" r:id="rId1"/>
  </p:sldMasterIdLst>
  <p:notesMasterIdLst>
    <p:notesMasterId r:id="rId28"/>
  </p:notesMasterIdLst>
  <p:handoutMasterIdLst>
    <p:handoutMasterId r:id="rId29"/>
  </p:handoutMasterIdLst>
  <p:sldIdLst>
    <p:sldId id="352" r:id="rId2"/>
    <p:sldId id="734" r:id="rId3"/>
    <p:sldId id="740" r:id="rId4"/>
    <p:sldId id="720" r:id="rId5"/>
    <p:sldId id="258" r:id="rId6"/>
    <p:sldId id="259" r:id="rId7"/>
    <p:sldId id="741" r:id="rId8"/>
    <p:sldId id="724" r:id="rId9"/>
    <p:sldId id="736" r:id="rId10"/>
    <p:sldId id="737" r:id="rId11"/>
    <p:sldId id="746" r:id="rId12"/>
    <p:sldId id="738" r:id="rId13"/>
    <p:sldId id="739" r:id="rId14"/>
    <p:sldId id="742" r:id="rId15"/>
    <p:sldId id="744" r:id="rId16"/>
    <p:sldId id="745" r:id="rId17"/>
    <p:sldId id="722" r:id="rId18"/>
    <p:sldId id="721" r:id="rId19"/>
    <p:sldId id="288" r:id="rId20"/>
    <p:sldId id="727" r:id="rId21"/>
    <p:sldId id="728" r:id="rId22"/>
    <p:sldId id="729" r:id="rId23"/>
    <p:sldId id="730" r:id="rId24"/>
    <p:sldId id="731" r:id="rId25"/>
    <p:sldId id="732" r:id="rId26"/>
    <p:sldId id="725" r:id="rId27"/>
  </p:sldIdLst>
  <p:sldSz cx="12192000" cy="6858000"/>
  <p:notesSz cx="6858000" cy="9144000"/>
  <p:custShowLst>
    <p:custShow name="Custom Show 1" id="0">
      <p:sldLst/>
    </p:custShow>
  </p:custShowLst>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3399"/>
    <a:srgbClr val="CC0000"/>
    <a:srgbClr val="66FFCC"/>
    <a:srgbClr val="CCFF99"/>
    <a:srgbClr val="FFCCCC"/>
    <a:srgbClr val="FBFBA7"/>
    <a:srgbClr val="00682F"/>
    <a:srgbClr val="0066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19" autoAdjust="0"/>
    <p:restoredTop sz="83754" autoAdjust="0"/>
  </p:normalViewPr>
  <p:slideViewPr>
    <p:cSldViewPr>
      <p:cViewPr varScale="1">
        <p:scale>
          <a:sx n="74" d="100"/>
          <a:sy n="74" d="100"/>
        </p:scale>
        <p:origin x="90" y="318"/>
      </p:cViewPr>
      <p:guideLst>
        <p:guide orient="horz" pos="2160"/>
        <p:guide pos="3792"/>
      </p:guideLst>
    </p:cSldViewPr>
  </p:slideViewPr>
  <p:notesTextViewPr>
    <p:cViewPr>
      <p:scale>
        <a:sx n="150" d="100"/>
        <a:sy n="150" d="100"/>
      </p:scale>
      <p:origin x="0" y="0"/>
    </p:cViewPr>
  </p:notesTextViewPr>
  <p:sorterViewPr>
    <p:cViewPr>
      <p:scale>
        <a:sx n="100" d="100"/>
        <a:sy n="100" d="100"/>
      </p:scale>
      <p:origin x="0" y="-289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DE2A5-27D1-47FE-93BB-532C08781C93}" type="datetimeFigureOut">
              <a:rPr lang="en-US" smtClean="0"/>
              <a:t>9/9/2024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Dept. of Mechanical Engg.| MUJ</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33268B-9484-4B3B-ACF5-DB4718059E4B}" type="slidenum">
              <a:rPr lang="en-US" smtClean="0"/>
              <a:t>‹#›</a:t>
            </a:fld>
            <a:endParaRPr lang="en-US"/>
          </a:p>
        </p:txBody>
      </p:sp>
    </p:spTree>
    <p:extLst>
      <p:ext uri="{BB962C8B-B14F-4D97-AF65-F5344CB8AC3E}">
        <p14:creationId xmlns:p14="http://schemas.microsoft.com/office/powerpoint/2010/main" val="25609664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Calibri" pitchFamily="34" charset="0"/>
              </a:defRPr>
            </a:lvl1pPr>
          </a:lstStyle>
          <a:p>
            <a:pPr>
              <a:defRPr/>
            </a:pPr>
            <a:endParaRPr lang="en-IN" altLang="en-US"/>
          </a:p>
        </p:txBody>
      </p:sp>
      <p:sp>
        <p:nvSpPr>
          <p:cNvPr id="2051"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Calibri" pitchFamily="34" charset="0"/>
              </a:defRPr>
            </a:lvl1pPr>
          </a:lstStyle>
          <a:p>
            <a:pPr>
              <a:defRPr/>
            </a:pPr>
            <a:fld id="{54F14457-417F-4AEE-BB00-7B89CF7EA26C}" type="datetimeFigureOut">
              <a:rPr lang="en-IN" altLang="en-US"/>
              <a:pPr>
                <a:defRPr/>
              </a:pPr>
              <a:t>09-09-2024</a:t>
            </a:fld>
            <a:endParaRPr lang="en-IN" altLang="en-US"/>
          </a:p>
        </p:txBody>
      </p:sp>
      <p:sp>
        <p:nvSpPr>
          <p:cNvPr id="2052" name="Slide Image Placeholder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Notes Placeholder 4"/>
          <p:cNvSpPr>
            <a:spLocks noGrp="1" noChangeArrowheads="1"/>
          </p:cNvSpPr>
          <p:nvPr>
            <p:ph type="body" sz="quarter" idx="3"/>
          </p:nvPr>
        </p:nvSpPr>
        <p:spPr bwMode="auto">
          <a:xfrm>
            <a:off x="685800" y="4343400"/>
            <a:ext cx="5486400" cy="411480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en-IN" altLang="en-US" noProof="0"/>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Calibri" pitchFamily="34" charset="0"/>
              </a:defRPr>
            </a:lvl1pPr>
          </a:lstStyle>
          <a:p>
            <a:pPr>
              <a:defRPr/>
            </a:pPr>
            <a:r>
              <a:rPr lang="en-US" altLang="en-US"/>
              <a:t>Dept. of Mechanical Engg.| MUJ</a:t>
            </a:r>
            <a:endParaRPr lang="en-IN" altLang="en-US"/>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atin typeface="Calibri" panose="020F0502020204030204" pitchFamily="34" charset="0"/>
              </a:defRPr>
            </a:lvl1pPr>
          </a:lstStyle>
          <a:p>
            <a:pPr>
              <a:defRPr/>
            </a:pPr>
            <a:fld id="{67E43DAA-2A56-4BCD-A5AF-E687A2B8FD17}"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431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25500504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4083984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15069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001783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97517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497811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05983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44474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909063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577822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694355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419598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2900507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noChangeArrowheads="1"/>
          </p:cNvSpPr>
          <p:nvPr>
            <p:ph type="dt" sz="half" idx="10"/>
          </p:nvPr>
        </p:nvSpPr>
        <p:spPr>
          <a:ln/>
        </p:spPr>
        <p:txBody>
          <a:bodyPr/>
          <a:lstStyle>
            <a:lvl1pPr>
              <a:defRPr/>
            </a:lvl1pPr>
          </a:lstStyle>
          <a:p>
            <a:pPr>
              <a:defRPr/>
            </a:pPr>
            <a:fld id="{9254C421-7CDD-422D-8336-97B898E4A064}" type="datetime1">
              <a:rPr lang="en-IN" altLang="en-US" smtClean="0"/>
              <a:t>09-09-2024</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561BB95-7041-43A7-805A-3E008BCA6D2A}" type="slidenum">
              <a:rPr lang="en-IN" altLang="en-US"/>
              <a:pPr>
                <a:defRPr/>
              </a:pPr>
              <a:t>‹#›</a:t>
            </a:fld>
            <a:endParaRPr lang="en-IN" altLang="en-US"/>
          </a:p>
        </p:txBody>
      </p:sp>
    </p:spTree>
    <p:extLst>
      <p:ext uri="{BB962C8B-B14F-4D97-AF65-F5344CB8AC3E}">
        <p14:creationId xmlns:p14="http://schemas.microsoft.com/office/powerpoint/2010/main" val="162825913"/>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40A73A69-2673-4305-9236-977014FC4F04}" type="datetime1">
              <a:rPr lang="en-IN" altLang="en-US" smtClean="0"/>
              <a:t>09-09-2024</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622AA68-EDA5-4284-9A00-44F7AFED08BD}" type="slidenum">
              <a:rPr lang="en-IN" altLang="en-US"/>
              <a:pPr>
                <a:defRPr/>
              </a:pPr>
              <a:t>‹#›</a:t>
            </a:fld>
            <a:endParaRPr lang="en-IN" altLang="en-US"/>
          </a:p>
        </p:txBody>
      </p:sp>
    </p:spTree>
    <p:extLst>
      <p:ext uri="{BB962C8B-B14F-4D97-AF65-F5344CB8AC3E}">
        <p14:creationId xmlns:p14="http://schemas.microsoft.com/office/powerpoint/2010/main" val="104657322"/>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A901236A-6F0D-4B2E-BFDB-B8E3D15E923F}" type="datetime1">
              <a:rPr lang="en-IN" altLang="en-US" smtClean="0"/>
              <a:t>09-09-2024</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9455E94-4E8A-45F3-AFB7-BC80D8EC409F}" type="slidenum">
              <a:rPr lang="en-IN" altLang="en-US"/>
              <a:pPr>
                <a:defRPr/>
              </a:pPr>
              <a:t>‹#›</a:t>
            </a:fld>
            <a:endParaRPr lang="en-IN" altLang="en-US"/>
          </a:p>
        </p:txBody>
      </p:sp>
    </p:spTree>
    <p:extLst>
      <p:ext uri="{BB962C8B-B14F-4D97-AF65-F5344CB8AC3E}">
        <p14:creationId xmlns:p14="http://schemas.microsoft.com/office/powerpoint/2010/main" val="936755492"/>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8D76F9A5-2CED-4D4B-B3CB-86A6DD83484A}" type="datetime1">
              <a:rPr lang="en-IN" altLang="en-US" smtClean="0"/>
              <a:t>09-09-2024</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0A76DBA-2817-4686-AC3A-17D4C8C0FE3B}" type="slidenum">
              <a:rPr lang="en-IN" altLang="en-US"/>
              <a:pPr>
                <a:defRPr/>
              </a:pPr>
              <a:t>‹#›</a:t>
            </a:fld>
            <a:endParaRPr lang="en-IN" altLang="en-US"/>
          </a:p>
        </p:txBody>
      </p:sp>
    </p:spTree>
    <p:extLst>
      <p:ext uri="{BB962C8B-B14F-4D97-AF65-F5344CB8AC3E}">
        <p14:creationId xmlns:p14="http://schemas.microsoft.com/office/powerpoint/2010/main" val="4090584985"/>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noChangeArrowheads="1"/>
          </p:cNvSpPr>
          <p:nvPr>
            <p:ph type="dt" sz="half" idx="10"/>
          </p:nvPr>
        </p:nvSpPr>
        <p:spPr>
          <a:ln/>
        </p:spPr>
        <p:txBody>
          <a:bodyPr/>
          <a:lstStyle>
            <a:lvl1pPr>
              <a:defRPr/>
            </a:lvl1pPr>
          </a:lstStyle>
          <a:p>
            <a:pPr>
              <a:defRPr/>
            </a:pPr>
            <a:fld id="{1B6080E3-AF7D-4880-A6DF-CACEC23C50BA}" type="datetime1">
              <a:rPr lang="en-IN" altLang="en-US" smtClean="0"/>
              <a:t>09-09-2024</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3965239-B026-415D-891C-C9DFA714C718}" type="slidenum">
              <a:rPr lang="en-IN" altLang="en-US"/>
              <a:pPr>
                <a:defRPr/>
              </a:pPr>
              <a:t>‹#›</a:t>
            </a:fld>
            <a:endParaRPr lang="en-IN" altLang="en-US"/>
          </a:p>
        </p:txBody>
      </p:sp>
    </p:spTree>
    <p:extLst>
      <p:ext uri="{BB962C8B-B14F-4D97-AF65-F5344CB8AC3E}">
        <p14:creationId xmlns:p14="http://schemas.microsoft.com/office/powerpoint/2010/main" val="2990217250"/>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noChangeArrowheads="1"/>
          </p:cNvSpPr>
          <p:nvPr>
            <p:ph type="dt" sz="half" idx="10"/>
          </p:nvPr>
        </p:nvSpPr>
        <p:spPr>
          <a:ln/>
        </p:spPr>
        <p:txBody>
          <a:bodyPr/>
          <a:lstStyle>
            <a:lvl1pPr>
              <a:defRPr/>
            </a:lvl1pPr>
          </a:lstStyle>
          <a:p>
            <a:pPr>
              <a:defRPr/>
            </a:pPr>
            <a:fld id="{12BA63E5-E9EE-4D0B-ACB7-FA6F12525FB7}" type="datetime1">
              <a:rPr lang="en-IN" altLang="en-US" smtClean="0"/>
              <a:t>09-09-2024</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F0DD4F22-94B5-4BBB-AFEB-3CEF512A3F3C}" type="slidenum">
              <a:rPr lang="en-IN" altLang="en-US"/>
              <a:pPr>
                <a:defRPr/>
              </a:pPr>
              <a:t>‹#›</a:t>
            </a:fld>
            <a:endParaRPr lang="en-IN" altLang="en-US"/>
          </a:p>
        </p:txBody>
      </p:sp>
    </p:spTree>
    <p:extLst>
      <p:ext uri="{BB962C8B-B14F-4D97-AF65-F5344CB8AC3E}">
        <p14:creationId xmlns:p14="http://schemas.microsoft.com/office/powerpoint/2010/main" val="1974976318"/>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noChangeArrowheads="1"/>
          </p:cNvSpPr>
          <p:nvPr>
            <p:ph type="dt" sz="half" idx="10"/>
          </p:nvPr>
        </p:nvSpPr>
        <p:spPr>
          <a:ln/>
        </p:spPr>
        <p:txBody>
          <a:bodyPr/>
          <a:lstStyle>
            <a:lvl1pPr>
              <a:defRPr/>
            </a:lvl1pPr>
          </a:lstStyle>
          <a:p>
            <a:pPr>
              <a:defRPr/>
            </a:pPr>
            <a:fld id="{4D7FCEE8-6584-48E1-AD74-A5CC9402E6FE}" type="datetime1">
              <a:rPr lang="en-IN" altLang="en-US" smtClean="0"/>
              <a:t>09-09-2024</a:t>
            </a:fld>
            <a:endParaRPr lang="en-IN" altLang="en-US"/>
          </a:p>
        </p:txBody>
      </p:sp>
      <p:sp>
        <p:nvSpPr>
          <p:cNvPr id="8"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C97F616C-512F-4318-BA46-4C01B7C76460}" type="slidenum">
              <a:rPr lang="en-IN" altLang="en-US"/>
              <a:pPr>
                <a:defRPr/>
              </a:pPr>
              <a:t>‹#›</a:t>
            </a:fld>
            <a:endParaRPr lang="en-IN" altLang="en-US"/>
          </a:p>
        </p:txBody>
      </p:sp>
    </p:spTree>
    <p:extLst>
      <p:ext uri="{BB962C8B-B14F-4D97-AF65-F5344CB8AC3E}">
        <p14:creationId xmlns:p14="http://schemas.microsoft.com/office/powerpoint/2010/main" val="3041040258"/>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noChangeArrowheads="1"/>
          </p:cNvSpPr>
          <p:nvPr>
            <p:ph type="dt" sz="half" idx="10"/>
          </p:nvPr>
        </p:nvSpPr>
        <p:spPr>
          <a:ln/>
        </p:spPr>
        <p:txBody>
          <a:bodyPr/>
          <a:lstStyle>
            <a:lvl1pPr>
              <a:defRPr/>
            </a:lvl1pPr>
          </a:lstStyle>
          <a:p>
            <a:pPr>
              <a:defRPr/>
            </a:pPr>
            <a:fld id="{6AE69A67-41CD-41AB-AA1C-051BC3CF2845}" type="datetime1">
              <a:rPr lang="en-IN" altLang="en-US" smtClean="0"/>
              <a:t>09-09-2024</a:t>
            </a:fld>
            <a:endParaRPr lang="en-IN" altLang="en-US"/>
          </a:p>
        </p:txBody>
      </p:sp>
      <p:sp>
        <p:nvSpPr>
          <p:cNvPr id="4"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FABC944C-5773-440B-BAFF-D1C14A19D6C6}" type="slidenum">
              <a:rPr lang="en-IN" altLang="en-US"/>
              <a:pPr>
                <a:defRPr/>
              </a:pPr>
              <a:t>‹#›</a:t>
            </a:fld>
            <a:endParaRPr lang="en-IN" altLang="en-US"/>
          </a:p>
        </p:txBody>
      </p:sp>
    </p:spTree>
    <p:extLst>
      <p:ext uri="{BB962C8B-B14F-4D97-AF65-F5344CB8AC3E}">
        <p14:creationId xmlns:p14="http://schemas.microsoft.com/office/powerpoint/2010/main" val="348928481"/>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B3166798-8803-4BB9-AA20-F98C0513D9E7}" type="datetime1">
              <a:rPr lang="en-IN" altLang="en-US" smtClean="0"/>
              <a:t>09-09-2024</a:t>
            </a:fld>
            <a:endParaRPr lang="en-IN" altLang="en-US"/>
          </a:p>
        </p:txBody>
      </p:sp>
      <p:sp>
        <p:nvSpPr>
          <p:cNvPr id="3"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C92DB669-6FA0-4CF8-BF90-A0F226DEA8C9}" type="slidenum">
              <a:rPr lang="en-IN" altLang="en-US"/>
              <a:pPr>
                <a:defRPr/>
              </a:pPr>
              <a:t>‹#›</a:t>
            </a:fld>
            <a:endParaRPr lang="en-IN" altLang="en-US"/>
          </a:p>
        </p:txBody>
      </p:sp>
    </p:spTree>
    <p:extLst>
      <p:ext uri="{BB962C8B-B14F-4D97-AF65-F5344CB8AC3E}">
        <p14:creationId xmlns:p14="http://schemas.microsoft.com/office/powerpoint/2010/main" val="3408058964"/>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EF4E9510-E79F-461E-B8F8-6B461FBE331B}" type="datetime1">
              <a:rPr lang="en-IN" altLang="en-US" smtClean="0"/>
              <a:t>09-09-2024</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657FFAA-4524-48C2-867A-0EED0F07CB69}" type="slidenum">
              <a:rPr lang="en-IN" altLang="en-US"/>
              <a:pPr>
                <a:defRPr/>
              </a:pPr>
              <a:t>‹#›</a:t>
            </a:fld>
            <a:endParaRPr lang="en-IN" altLang="en-US"/>
          </a:p>
        </p:txBody>
      </p:sp>
    </p:spTree>
    <p:extLst>
      <p:ext uri="{BB962C8B-B14F-4D97-AF65-F5344CB8AC3E}">
        <p14:creationId xmlns:p14="http://schemas.microsoft.com/office/powerpoint/2010/main" val="1361344363"/>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C8A58890-D581-4B77-A2E4-E327450A3FC1}" type="datetime1">
              <a:rPr lang="en-IN" altLang="en-US" smtClean="0"/>
              <a:t>09-09-2024</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4453BE8-1E8E-4FD8-A9A5-1EB77E736AB8}" type="slidenum">
              <a:rPr lang="en-IN" altLang="en-US"/>
              <a:pPr>
                <a:defRPr/>
              </a:pPr>
              <a:t>‹#›</a:t>
            </a:fld>
            <a:endParaRPr lang="en-IN" altLang="en-US"/>
          </a:p>
        </p:txBody>
      </p:sp>
    </p:spTree>
    <p:extLst>
      <p:ext uri="{BB962C8B-B14F-4D97-AF65-F5344CB8AC3E}">
        <p14:creationId xmlns:p14="http://schemas.microsoft.com/office/powerpoint/2010/main" val="2916034674"/>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latin typeface="+mn-lt"/>
              </a:defRPr>
            </a:lvl1pPr>
          </a:lstStyle>
          <a:p>
            <a:pPr>
              <a:defRPr/>
            </a:pPr>
            <a:fld id="{61B90422-A0DF-4247-8C80-B41C3850BF71}" type="datetime1">
              <a:rPr lang="en-IN" altLang="en-US" smtClean="0"/>
              <a:t>09-09-2024</a:t>
            </a:fld>
            <a:endParaRPr lang="en-IN" altLang="en-US"/>
          </a:p>
        </p:txBody>
      </p:sp>
      <p:sp>
        <p:nvSpPr>
          <p:cNvPr id="1029" name="Footer Placeholder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latin typeface="+mn-lt"/>
              </a:defRPr>
            </a:lvl1pPr>
          </a:lstStyle>
          <a:p>
            <a:pPr>
              <a:defRPr/>
            </a:pPr>
            <a:r>
              <a:rPr lang="en-US" altLang="en-US"/>
              <a:t>Dept. of Mechanical Engg.| MUJ</a:t>
            </a:r>
            <a:endParaRPr lang="en-IN" altLang="en-US"/>
          </a:p>
        </p:txBody>
      </p:sp>
      <p:sp>
        <p:nvSpPr>
          <p:cNvPr id="1030" name="Slide Number Placeholder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smtClean="0">
                <a:solidFill>
                  <a:srgbClr val="898989"/>
                </a:solidFill>
                <a:latin typeface="Calibri" panose="020F0502020204030204" pitchFamily="34" charset="0"/>
              </a:defRPr>
            </a:lvl1pPr>
          </a:lstStyle>
          <a:p>
            <a:pPr>
              <a:defRPr/>
            </a:pPr>
            <a:fld id="{160AB4B4-F858-4AFC-87CB-FC0BBAAE64A4}"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ransition>
    <p:wipe dir="d"/>
  </p:transition>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0" fontAlgn="base" hangingPunct="0">
        <a:spcBef>
          <a:spcPct val="0"/>
        </a:spcBef>
        <a:spcAft>
          <a:spcPct val="0"/>
        </a:spcAft>
        <a:defRPr sz="4400">
          <a:solidFill>
            <a:schemeClr val="tx1"/>
          </a:solidFill>
          <a:latin typeface="Calibri" pitchFamily="34" charset="0"/>
        </a:defRPr>
      </a:lvl6pPr>
      <a:lvl7pPr marL="914400" algn="ctr" rtl="0" eaLnBrk="0" fontAlgn="base" hangingPunct="0">
        <a:spcBef>
          <a:spcPct val="0"/>
        </a:spcBef>
        <a:spcAft>
          <a:spcPct val="0"/>
        </a:spcAft>
        <a:defRPr sz="4400">
          <a:solidFill>
            <a:schemeClr val="tx1"/>
          </a:solidFill>
          <a:latin typeface="Calibri" pitchFamily="34" charset="0"/>
        </a:defRPr>
      </a:lvl7pPr>
      <a:lvl8pPr marL="1371600" algn="ctr" rtl="0" eaLnBrk="0" fontAlgn="base" hangingPunct="0">
        <a:spcBef>
          <a:spcPct val="0"/>
        </a:spcBef>
        <a:spcAft>
          <a:spcPct val="0"/>
        </a:spcAft>
        <a:defRPr sz="4400">
          <a:solidFill>
            <a:schemeClr val="tx1"/>
          </a:solidFill>
          <a:latin typeface="Calibri" pitchFamily="34" charset="0"/>
        </a:defRPr>
      </a:lvl8pPr>
      <a:lvl9pPr marL="1828800" algn="ctr" rtl="0" eaLnBrk="0" fontAlgn="base" hangingPunct="0">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0.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5"/>
          <p:cNvGrpSpPr>
            <a:grpSpLocks/>
          </p:cNvGrpSpPr>
          <p:nvPr/>
        </p:nvGrpSpPr>
        <p:grpSpPr bwMode="auto">
          <a:xfrm>
            <a:off x="191344" y="934689"/>
            <a:ext cx="12000656" cy="501766"/>
            <a:chOff x="179388" y="981075"/>
            <a:chExt cx="6192837" cy="46038"/>
          </a:xfrm>
        </p:grpSpPr>
        <p:sp>
          <p:nvSpPr>
            <p:cNvPr id="3088" name="object 5"/>
            <p:cNvSpPr>
              <a:spLocks noChangeArrowheads="1"/>
            </p:cNvSpPr>
            <p:nvPr/>
          </p:nvSpPr>
          <p:spPr bwMode="auto">
            <a:xfrm>
              <a:off x="2268538" y="981075"/>
              <a:ext cx="2119312" cy="0"/>
            </a:xfrm>
            <a:custGeom>
              <a:avLst/>
              <a:gdLst>
                <a:gd name="T0" fmla="*/ 13418 w 2331719"/>
                <a:gd name="T1" fmla="*/ 0 w 2331719"/>
                <a:gd name="T2" fmla="*/ 0 60000 65536"/>
                <a:gd name="T3" fmla="*/ 0 60000 65536"/>
                <a:gd name="T4" fmla="*/ 0 w 2331719"/>
                <a:gd name="T5" fmla="*/ 2331719 w 2331719"/>
              </a:gdLst>
              <a:ahLst/>
              <a:cxnLst>
                <a:cxn ang="T2">
                  <a:pos x="T0" y="0"/>
                </a:cxn>
                <a:cxn ang="T3">
                  <a:pos x="T1" y="0"/>
                </a:cxn>
              </a:cxnLst>
              <a:rect l="T4" t="0" r="T5" b="0"/>
              <a:pathLst>
                <a:path w="2331719">
                  <a:moveTo>
                    <a:pt x="2331719" y="0"/>
                  </a:moveTo>
                  <a:lnTo>
                    <a:pt x="0" y="0"/>
                  </a:lnTo>
                </a:path>
              </a:pathLst>
            </a:custGeom>
            <a:noFill/>
            <a:ln w="50037">
              <a:solidFill>
                <a:srgbClr val="75C1E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3089" name="object 6"/>
            <p:cNvSpPr>
              <a:spLocks noChangeArrowheads="1"/>
            </p:cNvSpPr>
            <p:nvPr/>
          </p:nvSpPr>
          <p:spPr bwMode="auto">
            <a:xfrm>
              <a:off x="179388" y="981075"/>
              <a:ext cx="2147887" cy="0"/>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noFill/>
            <a:ln w="50037">
              <a:solidFill>
                <a:srgbClr val="FCAF1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3090" name="object 7"/>
            <p:cNvSpPr>
              <a:spLocks noChangeArrowheads="1"/>
            </p:cNvSpPr>
            <p:nvPr/>
          </p:nvSpPr>
          <p:spPr bwMode="auto">
            <a:xfrm>
              <a:off x="4356100" y="981075"/>
              <a:ext cx="2016125" cy="46038"/>
            </a:xfrm>
            <a:custGeom>
              <a:avLst/>
              <a:gdLst>
                <a:gd name="T0" fmla="*/ 970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sp>
        <p:nvSpPr>
          <p:cNvPr id="3076" name="Slide Number Placeholder 14"/>
          <p:cNvSpPr txBox="1">
            <a:spLocks noGrp="1" noChangeArrowheads="1"/>
          </p:cNvSpPr>
          <p:nvPr/>
        </p:nvSpPr>
        <p:spPr bwMode="auto">
          <a:xfrm>
            <a:off x="8462963" y="649287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 typeface="Arial" panose="020B0604020202020204" pitchFamily="34" charset="0"/>
              <a:buNone/>
            </a:pPr>
            <a:endParaRPr lang="en-IN" altLang="en-US" sz="2400" b="1" dirty="0">
              <a:latin typeface="Cambria" panose="02040503050406030204" pitchFamily="18" charset="0"/>
              <a:cs typeface="Arial" panose="020B0604020202020204" pitchFamily="34" charset="0"/>
            </a:endParaRPr>
          </a:p>
        </p:txBody>
      </p:sp>
      <p:sp>
        <p:nvSpPr>
          <p:cNvPr id="3081" name="Rectangle 23"/>
          <p:cNvSpPr>
            <a:spLocks noChangeArrowheads="1"/>
          </p:cNvSpPr>
          <p:nvPr/>
        </p:nvSpPr>
        <p:spPr bwMode="auto">
          <a:xfrm>
            <a:off x="3959225" y="5786439"/>
            <a:ext cx="261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 typeface="Arial" panose="020B0604020202020204" pitchFamily="34" charset="0"/>
              <a:buNone/>
            </a:pPr>
            <a:r>
              <a:rPr lang="en-US" altLang="en-US" sz="2800" b="1">
                <a:solidFill>
                  <a:srgbClr val="FF0000"/>
                </a:solidFill>
                <a:latin typeface="Cambria" panose="02040503050406030204" pitchFamily="18" charset="0"/>
                <a:cs typeface="Arial" panose="020B0604020202020204" pitchFamily="34" charset="0"/>
              </a:rPr>
              <a:t> </a:t>
            </a:r>
            <a:endParaRPr lang="en-US" altLang="en-US" sz="2800">
              <a:latin typeface="Cambria" panose="02040503050406030204" pitchFamily="18" charset="0"/>
              <a:cs typeface="Arial" panose="020B0604020202020204" pitchFamily="34" charset="0"/>
            </a:endParaRPr>
          </a:p>
        </p:txBody>
      </p:sp>
      <p:pic>
        <p:nvPicPr>
          <p:cNvPr id="18" name="Picture 17" descr="C:\Users\shashib\Desktop\MUJ logo.png"/>
          <p:cNvPicPr/>
          <p:nvPr/>
        </p:nvPicPr>
        <p:blipFill>
          <a:blip r:embed="rId3">
            <a:extLst>
              <a:ext uri="{28A0092B-C50C-407E-A947-70E740481C1C}">
                <a14:useLocalDpi xmlns:a14="http://schemas.microsoft.com/office/drawing/2010/main" val="0"/>
              </a:ext>
            </a:extLst>
          </a:blip>
          <a:srcRect/>
          <a:stretch>
            <a:fillRect/>
          </a:stretch>
        </p:blipFill>
        <p:spPr bwMode="auto">
          <a:xfrm>
            <a:off x="80148" y="6160168"/>
            <a:ext cx="3642765" cy="650207"/>
          </a:xfrm>
          <a:prstGeom prst="rect">
            <a:avLst/>
          </a:prstGeom>
          <a:noFill/>
          <a:ln>
            <a:noFill/>
          </a:ln>
        </p:spPr>
      </p:pic>
      <p:sp>
        <p:nvSpPr>
          <p:cNvPr id="4" name="Slide Number Placeholder 3"/>
          <p:cNvSpPr>
            <a:spLocks noGrp="1"/>
          </p:cNvSpPr>
          <p:nvPr>
            <p:ph type="sldNum" sz="quarter" idx="12"/>
          </p:nvPr>
        </p:nvSpPr>
        <p:spPr/>
        <p:txBody>
          <a:bodyPr/>
          <a:lstStyle/>
          <a:p>
            <a:pPr>
              <a:defRPr/>
            </a:pPr>
            <a:fld id="{C92DB669-6FA0-4CF8-BF90-A0F226DEA8C9}" type="slidenum">
              <a:rPr lang="en-IN" altLang="en-US" smtClean="0"/>
              <a:pPr>
                <a:defRPr/>
              </a:pPr>
              <a:t>1</a:t>
            </a:fld>
            <a:endParaRPr lang="en-IN" altLang="en-US" dirty="0"/>
          </a:p>
        </p:txBody>
      </p:sp>
      <p:sp>
        <p:nvSpPr>
          <p:cNvPr id="21" name="TextBox 2"/>
          <p:cNvSpPr txBox="1">
            <a:spLocks noChangeArrowheads="1"/>
          </p:cNvSpPr>
          <p:nvPr/>
        </p:nvSpPr>
        <p:spPr bwMode="auto">
          <a:xfrm>
            <a:off x="0" y="141896"/>
            <a:ext cx="12192000" cy="584775"/>
          </a:xfrm>
          <a:prstGeom prst="rect">
            <a:avLst/>
          </a:prstGeom>
          <a:solidFill>
            <a:srgbClr val="002060"/>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b="1" dirty="0">
                <a:solidFill>
                  <a:schemeClr val="bg1"/>
                </a:solidFill>
                <a:latin typeface="Cambria" panose="02040503050406030204" pitchFamily="18" charset="0"/>
                <a:ea typeface="Cambria" panose="02040503050406030204" pitchFamily="18" charset="0"/>
              </a:rPr>
              <a:t>Engineering Economics</a:t>
            </a:r>
            <a:r>
              <a:rPr lang="en-US" b="1">
                <a:solidFill>
                  <a:schemeClr val="bg1"/>
                </a:solidFill>
                <a:latin typeface="Cambria" panose="02040503050406030204" pitchFamily="18" charset="0"/>
                <a:ea typeface="Cambria" panose="02040503050406030204" pitchFamily="18" charset="0"/>
              </a:rPr>
              <a:t>| MEE2001 </a:t>
            </a:r>
            <a:r>
              <a:rPr lang="en-US" b="1" dirty="0">
                <a:solidFill>
                  <a:schemeClr val="bg1"/>
                </a:solidFill>
                <a:latin typeface="Cambria" panose="02040503050406030204" pitchFamily="18" charset="0"/>
                <a:ea typeface="Cambria" panose="02040503050406030204" pitchFamily="18" charset="0"/>
              </a:rPr>
              <a:t>| 3 Credits | 3 0 0 3</a:t>
            </a:r>
            <a:endParaRPr lang="en-US" altLang="en-US" sz="4000" b="1" dirty="0">
              <a:solidFill>
                <a:schemeClr val="bg1"/>
              </a:solidFill>
              <a:latin typeface="Cambria" panose="02040503050406030204" pitchFamily="18" charset="0"/>
              <a:ea typeface="Cambria" panose="02040503050406030204" pitchFamily="18" charset="0"/>
            </a:endParaRPr>
          </a:p>
        </p:txBody>
      </p:sp>
      <p:sp>
        <p:nvSpPr>
          <p:cNvPr id="19" name="TextBox 2"/>
          <p:cNvSpPr txBox="1">
            <a:spLocks noChangeArrowheads="1"/>
          </p:cNvSpPr>
          <p:nvPr/>
        </p:nvSpPr>
        <p:spPr bwMode="auto">
          <a:xfrm>
            <a:off x="0" y="1762794"/>
            <a:ext cx="12192000" cy="1938992"/>
          </a:xfrm>
          <a:prstGeom prst="rect">
            <a:avLst/>
          </a:prstGeom>
          <a:solidFill>
            <a:srgbClr val="FFC000"/>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4000" b="1" dirty="0">
              <a:solidFill>
                <a:srgbClr val="0000FF"/>
              </a:solidFill>
              <a:latin typeface="Cambria" panose="02040503050406030204" pitchFamily="18" charset="0"/>
            </a:endParaRPr>
          </a:p>
          <a:p>
            <a:pPr algn="ctr">
              <a:spcBef>
                <a:spcPct val="0"/>
              </a:spcBef>
              <a:buFontTx/>
              <a:buNone/>
            </a:pPr>
            <a:r>
              <a:rPr lang="en-US" altLang="en-US" sz="4000" b="1" dirty="0">
                <a:solidFill>
                  <a:srgbClr val="0000FF"/>
                </a:solidFill>
                <a:latin typeface="Cambria" panose="02040503050406030204" pitchFamily="18" charset="0"/>
              </a:rPr>
              <a:t>Cost Analysis</a:t>
            </a:r>
          </a:p>
          <a:p>
            <a:pPr algn="ctr">
              <a:spcBef>
                <a:spcPct val="0"/>
              </a:spcBef>
              <a:buFontTx/>
              <a:buNone/>
            </a:pPr>
            <a:endParaRPr lang="en-US" altLang="en-US" sz="4000" b="1" dirty="0">
              <a:solidFill>
                <a:srgbClr val="0000FF"/>
              </a:solidFill>
              <a:latin typeface="Cambria" panose="02040503050406030204" pitchFamily="18" charset="0"/>
            </a:endParaRPr>
          </a:p>
        </p:txBody>
      </p:sp>
      <p:grpSp>
        <p:nvGrpSpPr>
          <p:cNvPr id="20" name="Group 19"/>
          <p:cNvGrpSpPr/>
          <p:nvPr/>
        </p:nvGrpSpPr>
        <p:grpSpPr>
          <a:xfrm>
            <a:off x="4367808" y="1124744"/>
            <a:ext cx="2787289" cy="638050"/>
            <a:chOff x="6397308" y="2179588"/>
            <a:chExt cx="2118193" cy="638050"/>
          </a:xfrm>
        </p:grpSpPr>
        <p:sp>
          <p:nvSpPr>
            <p:cNvPr id="22" name="Rectangle 21"/>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23" name="Rectangle 22"/>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24" name="TextBox 23"/>
            <p:cNvSpPr txBox="1"/>
            <p:nvPr/>
          </p:nvSpPr>
          <p:spPr>
            <a:xfrm flipH="1">
              <a:off x="6397308" y="2179588"/>
              <a:ext cx="2087562" cy="584775"/>
            </a:xfrm>
            <a:prstGeom prst="rect">
              <a:avLst/>
            </a:prstGeom>
            <a:noFill/>
            <a:ln>
              <a:noFill/>
            </a:ln>
          </p:spPr>
          <p:txBody>
            <a:bodyPr wrap="square" rtlCol="0">
              <a:spAutoFit/>
            </a:bodyPr>
            <a:lstStyle/>
            <a:p>
              <a:r>
                <a:rPr lang="en-US" sz="3200" b="1" dirty="0">
                  <a:solidFill>
                    <a:schemeClr val="bg1"/>
                  </a:solidFill>
                  <a:latin typeface="Cambria" panose="02040503050406030204" pitchFamily="18" charset="0"/>
                  <a:ea typeface="Cambria" panose="02040503050406030204" pitchFamily="18" charset="0"/>
                </a:rPr>
                <a:t>  Lecture      6</a:t>
              </a:r>
              <a:endParaRPr lang="en-US" b="1" dirty="0">
                <a:solidFill>
                  <a:schemeClr val="bg1"/>
                </a:solidFill>
                <a:latin typeface="Cambria" panose="02040503050406030204" pitchFamily="18" charset="0"/>
                <a:ea typeface="Cambria" panose="02040503050406030204" pitchFamily="18" charset="0"/>
              </a:endParaRPr>
            </a:p>
          </p:txBody>
        </p:sp>
      </p:gr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Break-even analysis</a:t>
            </a:r>
          </a:p>
        </p:txBody>
      </p:sp>
      <p:grpSp>
        <p:nvGrpSpPr>
          <p:cNvPr id="22" name="Group 21"/>
          <p:cNvGrpSpPr/>
          <p:nvPr/>
        </p:nvGrpSpPr>
        <p:grpSpPr>
          <a:xfrm>
            <a:off x="10060642" y="227927"/>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6</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10</a:t>
            </a:fld>
            <a:endParaRPr lang="en-IN" altLang="en-US"/>
          </a:p>
        </p:txBody>
      </p:sp>
      <p:sp>
        <p:nvSpPr>
          <p:cNvPr id="5" name="Rectangle 4"/>
          <p:cNvSpPr/>
          <p:nvPr/>
        </p:nvSpPr>
        <p:spPr>
          <a:xfrm>
            <a:off x="263352" y="878513"/>
            <a:ext cx="11737304" cy="5632311"/>
          </a:xfrm>
          <a:prstGeom prst="rect">
            <a:avLst/>
          </a:prstGeom>
          <a:solidFill>
            <a:srgbClr val="CCFF99"/>
          </a:solidFill>
        </p:spPr>
        <p:txBody>
          <a:bodyPr wrap="square">
            <a:spAutoFit/>
          </a:bodyPr>
          <a:lstStyle/>
          <a:p>
            <a:pPr lvl="1" indent="0" algn="just"/>
            <a:r>
              <a:rPr lang="en-IN" sz="2000" b="1" dirty="0">
                <a:solidFill>
                  <a:srgbClr val="231F20"/>
                </a:solidFill>
                <a:latin typeface="Cambria" panose="02040503050406030204" pitchFamily="18" charset="0"/>
                <a:ea typeface="Cambria" panose="02040503050406030204" pitchFamily="18" charset="0"/>
              </a:rPr>
              <a:t>P   =  S* N   ̶  ( F + V*N) </a:t>
            </a:r>
          </a:p>
          <a:p>
            <a:pPr lvl="1" indent="0" algn="just"/>
            <a:r>
              <a:rPr lang="en-IN" sz="2000" b="1" dirty="0">
                <a:solidFill>
                  <a:srgbClr val="231F20"/>
                </a:solidFill>
                <a:latin typeface="Cambria" panose="02040503050406030204" pitchFamily="18" charset="0"/>
                <a:ea typeface="Cambria" panose="02040503050406030204" pitchFamily="18" charset="0"/>
              </a:rPr>
              <a:t>P   =   ̶  F + (S   ̶  V) N </a:t>
            </a:r>
          </a:p>
          <a:p>
            <a:pPr lvl="1" indent="0" algn="just"/>
            <a:r>
              <a:rPr lang="en-IN" sz="2000" b="1" dirty="0">
                <a:solidFill>
                  <a:srgbClr val="231F20"/>
                </a:solidFill>
                <a:latin typeface="Cambria" panose="02040503050406030204" pitchFamily="18" charset="0"/>
                <a:ea typeface="Cambria" panose="02040503050406030204" pitchFamily="18" charset="0"/>
              </a:rPr>
              <a:t>                    (S   ̶  V) = marginal contributions </a:t>
            </a:r>
          </a:p>
          <a:p>
            <a:pPr lvl="1" indent="0" algn="ctr"/>
            <a:endParaRPr lang="en-IN" sz="2000" b="1" dirty="0">
              <a:solidFill>
                <a:srgbClr val="231F20"/>
              </a:solidFill>
              <a:latin typeface="Cambria" panose="02040503050406030204" pitchFamily="18" charset="0"/>
              <a:ea typeface="Cambria" panose="02040503050406030204" pitchFamily="18" charset="0"/>
            </a:endParaRPr>
          </a:p>
          <a:p>
            <a:pPr lvl="1" indent="0" algn="just"/>
            <a:r>
              <a:rPr lang="en-IN" sz="2000" b="1" dirty="0">
                <a:solidFill>
                  <a:srgbClr val="C00000"/>
                </a:solidFill>
                <a:latin typeface="Cambria" panose="02040503050406030204" pitchFamily="18" charset="0"/>
                <a:ea typeface="Cambria" panose="02040503050406030204" pitchFamily="18" charset="0"/>
              </a:rPr>
              <a:t>Effect of fixed cost</a:t>
            </a:r>
          </a:p>
          <a:p>
            <a:pPr lvl="1" indent="0" algn="just"/>
            <a:endParaRPr lang="en-IN" sz="2000" b="1" dirty="0">
              <a:solidFill>
                <a:srgbClr val="C00000"/>
              </a:solidFill>
              <a:latin typeface="Cambria" panose="02040503050406030204" pitchFamily="18" charset="0"/>
              <a:ea typeface="Cambria" panose="02040503050406030204" pitchFamily="18" charset="0"/>
            </a:endParaRPr>
          </a:p>
          <a:p>
            <a:pPr marL="798513" lvl="1" indent="-342900" algn="just">
              <a:buFont typeface="Arial" panose="020B0604020202020204" pitchFamily="34" charset="0"/>
              <a:buChar char="•"/>
            </a:pPr>
            <a:r>
              <a:rPr lang="en-IN" sz="2000" b="1" dirty="0">
                <a:solidFill>
                  <a:srgbClr val="C00000"/>
                </a:solidFill>
                <a:latin typeface="Cambria" panose="02040503050406030204" pitchFamily="18" charset="0"/>
                <a:ea typeface="Cambria" panose="02040503050406030204" pitchFamily="18" charset="0"/>
              </a:rPr>
              <a:t>If F is decreased and V is remains constant</a:t>
            </a:r>
          </a:p>
          <a:p>
            <a:pPr marL="798513" lvl="1" indent="-342900" algn="just">
              <a:buFont typeface="Arial" panose="020B0604020202020204" pitchFamily="34" charset="0"/>
              <a:buChar char="•"/>
            </a:pPr>
            <a:r>
              <a:rPr lang="en-IN" sz="2000" b="1" dirty="0">
                <a:solidFill>
                  <a:srgbClr val="231F20"/>
                </a:solidFill>
                <a:latin typeface="Cambria" panose="02040503050406030204" pitchFamily="18" charset="0"/>
                <a:ea typeface="Cambria" panose="02040503050406030204" pitchFamily="18" charset="0"/>
              </a:rPr>
              <a:t>(S   ̶  V) remains constant i.e.  slop of line AB</a:t>
            </a:r>
          </a:p>
          <a:p>
            <a:pPr lvl="1" indent="0" algn="just"/>
            <a:r>
              <a:rPr lang="en-IN" sz="2000" b="1" dirty="0">
                <a:solidFill>
                  <a:srgbClr val="231F20"/>
                </a:solidFill>
                <a:latin typeface="Cambria" panose="02040503050406030204" pitchFamily="18" charset="0"/>
                <a:ea typeface="Cambria" panose="02040503050406030204" pitchFamily="18" charset="0"/>
              </a:rPr>
              <a:t>       remains constant.</a:t>
            </a:r>
          </a:p>
          <a:p>
            <a:pPr lvl="1" indent="0" algn="just"/>
            <a:endParaRPr lang="en-IN" sz="2000" b="1" dirty="0">
              <a:solidFill>
                <a:srgbClr val="231F20"/>
              </a:solidFill>
              <a:latin typeface="Cambria" panose="02040503050406030204" pitchFamily="18" charset="0"/>
              <a:ea typeface="Cambria" panose="02040503050406030204" pitchFamily="18" charset="0"/>
            </a:endParaRPr>
          </a:p>
          <a:p>
            <a:pPr lvl="1" indent="0" algn="just"/>
            <a:r>
              <a:rPr lang="en-IN" sz="2000" b="1" dirty="0">
                <a:solidFill>
                  <a:srgbClr val="0000FF"/>
                </a:solidFill>
                <a:latin typeface="Cambria" panose="02040503050406030204" pitchFamily="18" charset="0"/>
                <a:ea typeface="Cambria" panose="02040503050406030204" pitchFamily="18" charset="0"/>
              </a:rPr>
              <a:t>This results into smaller value of N* i.e. break-even point</a:t>
            </a:r>
          </a:p>
          <a:p>
            <a:pPr lvl="1" indent="0" algn="just"/>
            <a:r>
              <a:rPr lang="en-IN" sz="2000" b="1" dirty="0">
                <a:solidFill>
                  <a:srgbClr val="0000FF"/>
                </a:solidFill>
                <a:latin typeface="Cambria" panose="02040503050406030204" pitchFamily="18" charset="0"/>
                <a:ea typeface="Cambria" panose="02040503050406030204" pitchFamily="18" charset="0"/>
              </a:rPr>
              <a:t>is reached early, with lesser no of products sold.</a:t>
            </a:r>
          </a:p>
          <a:p>
            <a:pPr lvl="1" indent="0" algn="just"/>
            <a:endParaRPr lang="en-IN" sz="2000" b="1" dirty="0">
              <a:solidFill>
                <a:srgbClr val="231F20"/>
              </a:solidFill>
              <a:latin typeface="Cambria" panose="02040503050406030204" pitchFamily="18" charset="0"/>
              <a:ea typeface="Cambria" panose="02040503050406030204" pitchFamily="18" charset="0"/>
            </a:endParaRPr>
          </a:p>
          <a:p>
            <a:pPr marL="798513" lvl="1" indent="-342900" algn="just">
              <a:buFont typeface="Arial" panose="020B0604020202020204" pitchFamily="34" charset="0"/>
              <a:buChar char="•"/>
            </a:pPr>
            <a:r>
              <a:rPr lang="en-IN" sz="2000" b="1" dirty="0">
                <a:solidFill>
                  <a:srgbClr val="C00000"/>
                </a:solidFill>
                <a:latin typeface="Cambria" panose="02040503050406030204" pitchFamily="18" charset="0"/>
                <a:ea typeface="Cambria" panose="02040503050406030204" pitchFamily="18" charset="0"/>
              </a:rPr>
              <a:t>Contrarily, if F is increased, N* shift to the right i.e.</a:t>
            </a:r>
          </a:p>
          <a:p>
            <a:pPr lvl="1" indent="0" algn="just"/>
            <a:r>
              <a:rPr lang="en-IN" sz="2000" b="1" dirty="0">
                <a:solidFill>
                  <a:srgbClr val="C00000"/>
                </a:solidFill>
                <a:latin typeface="Cambria" panose="02040503050406030204" pitchFamily="18" charset="0"/>
                <a:ea typeface="Cambria" panose="02040503050406030204" pitchFamily="18" charset="0"/>
              </a:rPr>
              <a:t>Break-even point gradually increased.</a:t>
            </a:r>
          </a:p>
          <a:p>
            <a:pPr lvl="1" indent="0" algn="just"/>
            <a:endParaRPr lang="en-IN" sz="2000" b="1" dirty="0">
              <a:solidFill>
                <a:srgbClr val="231F20"/>
              </a:solidFill>
              <a:latin typeface="Cambria" panose="02040503050406030204" pitchFamily="18" charset="0"/>
              <a:ea typeface="Cambria" panose="02040503050406030204" pitchFamily="18" charset="0"/>
            </a:endParaRPr>
          </a:p>
          <a:p>
            <a:pPr lvl="1" indent="0" algn="just"/>
            <a:endParaRPr lang="en-IN" sz="2000" b="1" dirty="0">
              <a:solidFill>
                <a:srgbClr val="231F20"/>
              </a:solidFill>
              <a:latin typeface="Cambria" panose="02040503050406030204" pitchFamily="18" charset="0"/>
              <a:ea typeface="Cambria" panose="02040503050406030204" pitchFamily="18" charset="0"/>
            </a:endParaRPr>
          </a:p>
          <a:p>
            <a:pPr lvl="1" indent="0" algn="just"/>
            <a:endParaRPr lang="en-IN" sz="2000" b="1" dirty="0">
              <a:solidFill>
                <a:srgbClr val="231F20"/>
              </a:solidFill>
              <a:latin typeface="Cambria" panose="02040503050406030204" pitchFamily="18" charset="0"/>
              <a:ea typeface="Cambria" panose="02040503050406030204" pitchFamily="18" charset="0"/>
            </a:endParaRPr>
          </a:p>
        </p:txBody>
      </p:sp>
      <p:grpSp>
        <p:nvGrpSpPr>
          <p:cNvPr id="44" name="Group 43"/>
          <p:cNvGrpSpPr/>
          <p:nvPr/>
        </p:nvGrpSpPr>
        <p:grpSpPr>
          <a:xfrm>
            <a:off x="7386503" y="1450144"/>
            <a:ext cx="3796903" cy="3331649"/>
            <a:chOff x="7386503" y="1038150"/>
            <a:chExt cx="3796903" cy="3331649"/>
          </a:xfrm>
        </p:grpSpPr>
        <p:cxnSp>
          <p:nvCxnSpPr>
            <p:cNvPr id="3" name="Straight Arrow Connector 2"/>
            <p:cNvCxnSpPr/>
            <p:nvPr/>
          </p:nvCxnSpPr>
          <p:spPr bwMode="auto">
            <a:xfrm flipH="1" flipV="1">
              <a:off x="8184231" y="1038150"/>
              <a:ext cx="1" cy="325494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6" name="Straight Connector 25"/>
            <p:cNvCxnSpPr/>
            <p:nvPr/>
          </p:nvCxnSpPr>
          <p:spPr bwMode="auto">
            <a:xfrm flipV="1">
              <a:off x="8184231" y="1992971"/>
              <a:ext cx="2600182" cy="1292013"/>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bwMode="auto">
            <a:xfrm>
              <a:off x="10784413" y="1038150"/>
              <a:ext cx="0" cy="3254946"/>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3" name="Straight Connector 42"/>
            <p:cNvCxnSpPr>
              <a:cxnSpLocks/>
            </p:cNvCxnSpPr>
            <p:nvPr/>
          </p:nvCxnSpPr>
          <p:spPr bwMode="auto">
            <a:xfrm>
              <a:off x="9484322" y="1432830"/>
              <a:ext cx="0" cy="2376264"/>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46" name="TextBox 45"/>
            <p:cNvSpPr txBox="1"/>
            <p:nvPr/>
          </p:nvSpPr>
          <p:spPr>
            <a:xfrm>
              <a:off x="9410240" y="2557373"/>
              <a:ext cx="459877" cy="369332"/>
            </a:xfrm>
            <a:prstGeom prst="rect">
              <a:avLst/>
            </a:prstGeom>
            <a:noFill/>
          </p:spPr>
          <p:txBody>
            <a:bodyPr wrap="square" rtlCol="0">
              <a:spAutoFit/>
            </a:bodyPr>
            <a:lstStyle/>
            <a:p>
              <a:r>
                <a:rPr lang="en-US" b="1" dirty="0"/>
                <a:t>N*</a:t>
              </a:r>
            </a:p>
          </p:txBody>
        </p:sp>
        <p:sp>
          <p:nvSpPr>
            <p:cNvPr id="47" name="TextBox 46"/>
            <p:cNvSpPr txBox="1"/>
            <p:nvPr/>
          </p:nvSpPr>
          <p:spPr>
            <a:xfrm>
              <a:off x="7752184" y="2503658"/>
              <a:ext cx="320010" cy="369332"/>
            </a:xfrm>
            <a:prstGeom prst="rect">
              <a:avLst/>
            </a:prstGeom>
            <a:noFill/>
          </p:spPr>
          <p:txBody>
            <a:bodyPr wrap="square" rtlCol="0">
              <a:spAutoFit/>
            </a:bodyPr>
            <a:lstStyle/>
            <a:p>
              <a:r>
                <a:rPr lang="en-US" b="1" dirty="0"/>
                <a:t>O</a:t>
              </a:r>
            </a:p>
          </p:txBody>
        </p:sp>
        <p:sp>
          <p:nvSpPr>
            <p:cNvPr id="49" name="TextBox 48"/>
            <p:cNvSpPr txBox="1"/>
            <p:nvPr/>
          </p:nvSpPr>
          <p:spPr>
            <a:xfrm>
              <a:off x="10863396" y="1740304"/>
              <a:ext cx="320010" cy="369332"/>
            </a:xfrm>
            <a:prstGeom prst="rect">
              <a:avLst/>
            </a:prstGeom>
            <a:noFill/>
          </p:spPr>
          <p:txBody>
            <a:bodyPr wrap="square" rtlCol="0">
              <a:spAutoFit/>
            </a:bodyPr>
            <a:lstStyle/>
            <a:p>
              <a:r>
                <a:rPr lang="en-US" b="1" dirty="0"/>
                <a:t>B</a:t>
              </a:r>
            </a:p>
          </p:txBody>
        </p:sp>
        <p:sp>
          <p:nvSpPr>
            <p:cNvPr id="51" name="TextBox 50"/>
            <p:cNvSpPr txBox="1"/>
            <p:nvPr/>
          </p:nvSpPr>
          <p:spPr>
            <a:xfrm>
              <a:off x="7743708" y="3295746"/>
              <a:ext cx="320010" cy="369332"/>
            </a:xfrm>
            <a:prstGeom prst="rect">
              <a:avLst/>
            </a:prstGeom>
            <a:noFill/>
          </p:spPr>
          <p:txBody>
            <a:bodyPr wrap="square" rtlCol="0">
              <a:spAutoFit/>
            </a:bodyPr>
            <a:lstStyle/>
            <a:p>
              <a:r>
                <a:rPr lang="en-US" b="1" dirty="0"/>
                <a:t>A</a:t>
              </a:r>
            </a:p>
          </p:txBody>
        </p:sp>
        <p:sp>
          <p:nvSpPr>
            <p:cNvPr id="52" name="TextBox 51"/>
            <p:cNvSpPr txBox="1"/>
            <p:nvPr/>
          </p:nvSpPr>
          <p:spPr>
            <a:xfrm>
              <a:off x="8857582" y="4000467"/>
              <a:ext cx="1847849" cy="369332"/>
            </a:xfrm>
            <a:prstGeom prst="rect">
              <a:avLst/>
            </a:prstGeom>
            <a:noFill/>
          </p:spPr>
          <p:txBody>
            <a:bodyPr wrap="square" rtlCol="0">
              <a:spAutoFit/>
            </a:bodyPr>
            <a:lstStyle/>
            <a:p>
              <a:r>
                <a:rPr lang="en-US" b="1" dirty="0"/>
                <a:t>No. of units</a:t>
              </a:r>
            </a:p>
          </p:txBody>
        </p:sp>
        <p:sp>
          <p:nvSpPr>
            <p:cNvPr id="53" name="TextBox 52"/>
            <p:cNvSpPr txBox="1"/>
            <p:nvPr/>
          </p:nvSpPr>
          <p:spPr>
            <a:xfrm>
              <a:off x="7386503" y="1740304"/>
              <a:ext cx="461665" cy="700638"/>
            </a:xfrm>
            <a:prstGeom prst="rect">
              <a:avLst/>
            </a:prstGeom>
            <a:noFill/>
          </p:spPr>
          <p:txBody>
            <a:bodyPr vert="vert270" wrap="square" rtlCol="0">
              <a:spAutoFit/>
            </a:bodyPr>
            <a:lstStyle/>
            <a:p>
              <a:r>
                <a:rPr lang="en-US" b="1" dirty="0">
                  <a:solidFill>
                    <a:srgbClr val="00B050"/>
                  </a:solidFill>
                </a:rPr>
                <a:t>Profit</a:t>
              </a:r>
            </a:p>
          </p:txBody>
        </p:sp>
      </p:grpSp>
      <p:sp>
        <p:nvSpPr>
          <p:cNvPr id="35" name="TextBox 34"/>
          <p:cNvSpPr txBox="1"/>
          <p:nvPr/>
        </p:nvSpPr>
        <p:spPr>
          <a:xfrm>
            <a:off x="7392144" y="4024506"/>
            <a:ext cx="461665" cy="700638"/>
          </a:xfrm>
          <a:prstGeom prst="rect">
            <a:avLst/>
          </a:prstGeom>
          <a:noFill/>
        </p:spPr>
        <p:txBody>
          <a:bodyPr vert="vert270" wrap="square" rtlCol="0">
            <a:spAutoFit/>
          </a:bodyPr>
          <a:lstStyle/>
          <a:p>
            <a:r>
              <a:rPr lang="en-US" b="1" dirty="0">
                <a:solidFill>
                  <a:srgbClr val="FF0000"/>
                </a:solidFill>
              </a:rPr>
              <a:t>Loss</a:t>
            </a:r>
          </a:p>
        </p:txBody>
      </p:sp>
      <p:cxnSp>
        <p:nvCxnSpPr>
          <p:cNvPr id="36" name="Straight Connector 35"/>
          <p:cNvCxnSpPr/>
          <p:nvPr/>
        </p:nvCxnSpPr>
        <p:spPr bwMode="auto">
          <a:xfrm flipV="1">
            <a:off x="8184232" y="2136987"/>
            <a:ext cx="2600182" cy="1292013"/>
          </a:xfrm>
          <a:prstGeom prst="line">
            <a:avLst/>
          </a:prstGeom>
          <a:ln w="381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10848528" y="1844824"/>
            <a:ext cx="320010" cy="369332"/>
          </a:xfrm>
          <a:prstGeom prst="rect">
            <a:avLst/>
          </a:prstGeom>
          <a:noFill/>
        </p:spPr>
        <p:txBody>
          <a:bodyPr wrap="square" rtlCol="0">
            <a:spAutoFit/>
          </a:bodyPr>
          <a:lstStyle/>
          <a:p>
            <a:r>
              <a:rPr lang="en-US" b="1" dirty="0"/>
              <a:t>D</a:t>
            </a:r>
          </a:p>
        </p:txBody>
      </p:sp>
      <p:sp>
        <p:nvSpPr>
          <p:cNvPr id="54" name="TextBox 53"/>
          <p:cNvSpPr txBox="1"/>
          <p:nvPr/>
        </p:nvSpPr>
        <p:spPr>
          <a:xfrm>
            <a:off x="7752184" y="3347700"/>
            <a:ext cx="320010" cy="369332"/>
          </a:xfrm>
          <a:prstGeom prst="rect">
            <a:avLst/>
          </a:prstGeom>
          <a:noFill/>
        </p:spPr>
        <p:txBody>
          <a:bodyPr wrap="square" rtlCol="0">
            <a:spAutoFit/>
          </a:bodyPr>
          <a:lstStyle/>
          <a:p>
            <a:r>
              <a:rPr lang="en-US" b="1" dirty="0"/>
              <a:t>C</a:t>
            </a:r>
          </a:p>
        </p:txBody>
      </p:sp>
      <p:sp>
        <p:nvSpPr>
          <p:cNvPr id="55" name="TextBox 54"/>
          <p:cNvSpPr txBox="1"/>
          <p:nvPr/>
        </p:nvSpPr>
        <p:spPr>
          <a:xfrm>
            <a:off x="8883116" y="3655174"/>
            <a:ext cx="459877" cy="369332"/>
          </a:xfrm>
          <a:prstGeom prst="rect">
            <a:avLst/>
          </a:prstGeom>
          <a:noFill/>
        </p:spPr>
        <p:txBody>
          <a:bodyPr wrap="square" rtlCol="0">
            <a:spAutoFit/>
          </a:bodyPr>
          <a:lstStyle/>
          <a:p>
            <a:r>
              <a:rPr lang="en-US" b="1" dirty="0">
                <a:solidFill>
                  <a:srgbClr val="C00000"/>
                </a:solidFill>
              </a:rPr>
              <a:t>N*</a:t>
            </a:r>
          </a:p>
        </p:txBody>
      </p:sp>
      <p:cxnSp>
        <p:nvCxnSpPr>
          <p:cNvPr id="56" name="Straight Connector 55"/>
          <p:cNvCxnSpPr/>
          <p:nvPr/>
        </p:nvCxnSpPr>
        <p:spPr bwMode="auto">
          <a:xfrm flipV="1">
            <a:off x="8176338" y="2785059"/>
            <a:ext cx="2600182" cy="1292013"/>
          </a:xfrm>
          <a:prstGeom prst="line">
            <a:avLst/>
          </a:prstGeom>
          <a:ln w="381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9609996" y="2270064"/>
            <a:ext cx="459877" cy="369332"/>
          </a:xfrm>
          <a:prstGeom prst="rect">
            <a:avLst/>
          </a:prstGeom>
          <a:noFill/>
        </p:spPr>
        <p:txBody>
          <a:bodyPr wrap="square" rtlCol="0">
            <a:spAutoFit/>
          </a:bodyPr>
          <a:lstStyle/>
          <a:p>
            <a:r>
              <a:rPr lang="en-US" b="1" dirty="0">
                <a:solidFill>
                  <a:srgbClr val="C00000"/>
                </a:solidFill>
              </a:rPr>
              <a:t>N*</a:t>
            </a:r>
          </a:p>
        </p:txBody>
      </p:sp>
      <p:sp>
        <p:nvSpPr>
          <p:cNvPr id="58" name="TextBox 57"/>
          <p:cNvSpPr txBox="1"/>
          <p:nvPr/>
        </p:nvSpPr>
        <p:spPr>
          <a:xfrm>
            <a:off x="7752184" y="4005064"/>
            <a:ext cx="320010" cy="369332"/>
          </a:xfrm>
          <a:prstGeom prst="rect">
            <a:avLst/>
          </a:prstGeom>
          <a:noFill/>
        </p:spPr>
        <p:txBody>
          <a:bodyPr wrap="square" rtlCol="0">
            <a:spAutoFit/>
          </a:bodyPr>
          <a:lstStyle/>
          <a:p>
            <a:r>
              <a:rPr lang="en-US" b="1" dirty="0"/>
              <a:t>E</a:t>
            </a:r>
          </a:p>
        </p:txBody>
      </p:sp>
      <p:sp>
        <p:nvSpPr>
          <p:cNvPr id="59" name="TextBox 58"/>
          <p:cNvSpPr txBox="1"/>
          <p:nvPr/>
        </p:nvSpPr>
        <p:spPr>
          <a:xfrm>
            <a:off x="10848528" y="2564904"/>
            <a:ext cx="320010" cy="369332"/>
          </a:xfrm>
          <a:prstGeom prst="rect">
            <a:avLst/>
          </a:prstGeom>
          <a:noFill/>
        </p:spPr>
        <p:txBody>
          <a:bodyPr wrap="square" rtlCol="0">
            <a:spAutoFit/>
          </a:bodyPr>
          <a:lstStyle/>
          <a:p>
            <a:r>
              <a:rPr lang="en-US" b="1" dirty="0"/>
              <a:t>F</a:t>
            </a:r>
          </a:p>
        </p:txBody>
      </p:sp>
      <p:cxnSp>
        <p:nvCxnSpPr>
          <p:cNvPr id="2" name="Straight Connector 1">
            <a:extLst>
              <a:ext uri="{FF2B5EF4-FFF2-40B4-BE49-F238E27FC236}">
                <a16:creationId xmlns:a16="http://schemas.microsoft.com/office/drawing/2014/main" id="{857D4B60-3C3B-8894-259C-B39A2B190D1B}"/>
              </a:ext>
            </a:extLst>
          </p:cNvPr>
          <p:cNvCxnSpPr/>
          <p:nvPr/>
        </p:nvCxnSpPr>
        <p:spPr bwMode="auto">
          <a:xfrm flipV="1">
            <a:off x="8167862" y="1481279"/>
            <a:ext cx="2600182" cy="3230675"/>
          </a:xfrm>
          <a:prstGeom prst="line">
            <a:avLst/>
          </a:prstGeom>
          <a:ln w="28575">
            <a:solidFill>
              <a:srgbClr val="FF3399"/>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 name="Straight Connector 3">
            <a:extLst>
              <a:ext uri="{FF2B5EF4-FFF2-40B4-BE49-F238E27FC236}">
                <a16:creationId xmlns:a16="http://schemas.microsoft.com/office/drawing/2014/main" id="{3F30B696-0BDB-FB92-910E-6A90BA087C19}"/>
              </a:ext>
            </a:extLst>
          </p:cNvPr>
          <p:cNvCxnSpPr/>
          <p:nvPr/>
        </p:nvCxnSpPr>
        <p:spPr bwMode="auto">
          <a:xfrm flipV="1">
            <a:off x="8202843" y="3700423"/>
            <a:ext cx="2600182" cy="11739"/>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A88C7807-DD96-2C44-D7BA-7DD6BB9B5061}"/>
              </a:ext>
            </a:extLst>
          </p:cNvPr>
          <p:cNvCxnSpPr/>
          <p:nvPr/>
        </p:nvCxnSpPr>
        <p:spPr bwMode="auto">
          <a:xfrm flipV="1">
            <a:off x="8163373" y="4096468"/>
            <a:ext cx="2600182" cy="11739"/>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DC28DEDD-2C93-C1D8-C742-E31683D18634}"/>
              </a:ext>
            </a:extLst>
          </p:cNvPr>
          <p:cNvCxnSpPr/>
          <p:nvPr/>
        </p:nvCxnSpPr>
        <p:spPr bwMode="auto">
          <a:xfrm flipV="1">
            <a:off x="8162776" y="3441037"/>
            <a:ext cx="2600182" cy="11739"/>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51284588"/>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Break-even analysis</a:t>
            </a:r>
          </a:p>
        </p:txBody>
      </p:sp>
      <p:grpSp>
        <p:nvGrpSpPr>
          <p:cNvPr id="22" name="Group 21"/>
          <p:cNvGrpSpPr/>
          <p:nvPr/>
        </p:nvGrpSpPr>
        <p:grpSpPr>
          <a:xfrm>
            <a:off x="10060642" y="227927"/>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6</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11</a:t>
            </a:fld>
            <a:endParaRPr lang="en-IN" altLang="en-US"/>
          </a:p>
        </p:txBody>
      </p:sp>
      <p:sp>
        <p:nvSpPr>
          <p:cNvPr id="5" name="Rectangle 4"/>
          <p:cNvSpPr/>
          <p:nvPr/>
        </p:nvSpPr>
        <p:spPr>
          <a:xfrm>
            <a:off x="282779" y="866118"/>
            <a:ext cx="11737304" cy="5632311"/>
          </a:xfrm>
          <a:prstGeom prst="rect">
            <a:avLst/>
          </a:prstGeom>
          <a:solidFill>
            <a:srgbClr val="CCFF99"/>
          </a:solidFill>
        </p:spPr>
        <p:txBody>
          <a:bodyPr wrap="square">
            <a:spAutoFit/>
          </a:bodyPr>
          <a:lstStyle/>
          <a:p>
            <a:pPr lvl="1" indent="0" algn="ctr"/>
            <a:endParaRPr lang="en-IN" sz="2000" b="1" dirty="0">
              <a:solidFill>
                <a:srgbClr val="231F20"/>
              </a:solidFill>
              <a:latin typeface="Cambria" panose="02040503050406030204" pitchFamily="18" charset="0"/>
              <a:ea typeface="Cambria" panose="02040503050406030204" pitchFamily="18" charset="0"/>
            </a:endParaRPr>
          </a:p>
          <a:p>
            <a:pPr lvl="1" indent="0" algn="just"/>
            <a:endParaRPr lang="en-IN" sz="2000" b="1" dirty="0">
              <a:solidFill>
                <a:srgbClr val="C00000"/>
              </a:solidFill>
              <a:latin typeface="Cambria" panose="02040503050406030204" pitchFamily="18" charset="0"/>
              <a:ea typeface="Cambria" panose="02040503050406030204" pitchFamily="18" charset="0"/>
            </a:endParaRPr>
          </a:p>
          <a:p>
            <a:pPr lvl="1" indent="0" algn="just"/>
            <a:endParaRPr lang="en-IN" sz="2000" b="1" dirty="0">
              <a:solidFill>
                <a:srgbClr val="0000FF"/>
              </a:solidFill>
              <a:latin typeface="Cambria" panose="02040503050406030204" pitchFamily="18" charset="0"/>
              <a:ea typeface="Cambria" panose="02040503050406030204" pitchFamily="18" charset="0"/>
            </a:endParaRPr>
          </a:p>
          <a:p>
            <a:pPr lvl="1" indent="0" algn="just"/>
            <a:endParaRPr lang="en-IN" sz="2000" b="1" dirty="0">
              <a:solidFill>
                <a:srgbClr val="0000FF"/>
              </a:solidFill>
              <a:latin typeface="Cambria" panose="02040503050406030204" pitchFamily="18" charset="0"/>
              <a:ea typeface="Cambria" panose="02040503050406030204" pitchFamily="18" charset="0"/>
            </a:endParaRPr>
          </a:p>
          <a:p>
            <a:pPr lvl="1" indent="0" algn="just"/>
            <a:endParaRPr lang="en-IN" sz="2000" b="1" dirty="0">
              <a:solidFill>
                <a:srgbClr val="0000FF"/>
              </a:solidFill>
              <a:latin typeface="Cambria" panose="02040503050406030204" pitchFamily="18" charset="0"/>
              <a:ea typeface="Cambria" panose="02040503050406030204" pitchFamily="18" charset="0"/>
            </a:endParaRPr>
          </a:p>
          <a:p>
            <a:pPr lvl="1" indent="0" algn="just"/>
            <a:endParaRPr lang="en-IN" sz="2000" b="1" dirty="0">
              <a:solidFill>
                <a:srgbClr val="0000FF"/>
              </a:solidFill>
              <a:latin typeface="Cambria" panose="02040503050406030204" pitchFamily="18" charset="0"/>
              <a:ea typeface="Cambria" panose="02040503050406030204" pitchFamily="18" charset="0"/>
            </a:endParaRPr>
          </a:p>
          <a:p>
            <a:pPr lvl="1" indent="0" algn="just"/>
            <a:endParaRPr lang="en-IN" sz="2000" b="1" dirty="0">
              <a:solidFill>
                <a:srgbClr val="0000FF"/>
              </a:solidFill>
              <a:latin typeface="Cambria" panose="02040503050406030204" pitchFamily="18" charset="0"/>
              <a:ea typeface="Cambria" panose="02040503050406030204" pitchFamily="18" charset="0"/>
            </a:endParaRPr>
          </a:p>
          <a:p>
            <a:pPr lvl="1" indent="0" algn="just"/>
            <a:endParaRPr lang="en-IN" sz="2000" b="1" dirty="0">
              <a:solidFill>
                <a:srgbClr val="0000FF"/>
              </a:solidFill>
              <a:latin typeface="Cambria" panose="02040503050406030204" pitchFamily="18" charset="0"/>
              <a:ea typeface="Cambria" panose="02040503050406030204" pitchFamily="18" charset="0"/>
            </a:endParaRPr>
          </a:p>
          <a:p>
            <a:pPr lvl="1" indent="0" algn="just"/>
            <a:endParaRPr lang="en-IN" sz="2000" b="1" dirty="0">
              <a:solidFill>
                <a:srgbClr val="0000FF"/>
              </a:solidFill>
              <a:latin typeface="Cambria" panose="02040503050406030204" pitchFamily="18" charset="0"/>
              <a:ea typeface="Cambria" panose="02040503050406030204" pitchFamily="18" charset="0"/>
            </a:endParaRPr>
          </a:p>
          <a:p>
            <a:pPr lvl="1" indent="0" algn="just"/>
            <a:endParaRPr lang="en-IN" sz="2000" b="1" dirty="0">
              <a:solidFill>
                <a:srgbClr val="231F20"/>
              </a:solidFill>
              <a:latin typeface="Cambria" panose="02040503050406030204" pitchFamily="18" charset="0"/>
              <a:ea typeface="Cambria" panose="02040503050406030204" pitchFamily="18" charset="0"/>
            </a:endParaRPr>
          </a:p>
          <a:p>
            <a:pPr lvl="1" indent="0" algn="just"/>
            <a:endParaRPr lang="en-IN" sz="2000" b="1" dirty="0">
              <a:solidFill>
                <a:srgbClr val="231F20"/>
              </a:solidFill>
              <a:latin typeface="Cambria" panose="02040503050406030204" pitchFamily="18" charset="0"/>
              <a:ea typeface="Cambria" panose="02040503050406030204" pitchFamily="18" charset="0"/>
            </a:endParaRPr>
          </a:p>
          <a:p>
            <a:pPr lvl="1" indent="0" algn="just"/>
            <a:endParaRPr lang="en-IN" sz="2000" b="1" dirty="0">
              <a:solidFill>
                <a:srgbClr val="231F20"/>
              </a:solidFill>
              <a:latin typeface="Cambria" panose="02040503050406030204" pitchFamily="18" charset="0"/>
              <a:ea typeface="Cambria" panose="02040503050406030204" pitchFamily="18" charset="0"/>
            </a:endParaRPr>
          </a:p>
          <a:p>
            <a:pPr lvl="1" indent="0" algn="just"/>
            <a:endParaRPr lang="en-IN" sz="2000" b="1" dirty="0">
              <a:solidFill>
                <a:srgbClr val="231F20"/>
              </a:solidFill>
              <a:latin typeface="Cambria" panose="02040503050406030204" pitchFamily="18" charset="0"/>
              <a:ea typeface="Cambria" panose="02040503050406030204" pitchFamily="18" charset="0"/>
            </a:endParaRPr>
          </a:p>
          <a:p>
            <a:pPr lvl="1" indent="0" algn="just"/>
            <a:endParaRPr lang="en-IN" sz="2000" b="1" dirty="0">
              <a:solidFill>
                <a:srgbClr val="231F20"/>
              </a:solidFill>
              <a:latin typeface="Cambria" panose="02040503050406030204" pitchFamily="18" charset="0"/>
              <a:ea typeface="Cambria" panose="02040503050406030204" pitchFamily="18" charset="0"/>
            </a:endParaRPr>
          </a:p>
          <a:p>
            <a:pPr lvl="1" indent="0" algn="just"/>
            <a:endParaRPr lang="en-IN" sz="2000" b="1" dirty="0">
              <a:solidFill>
                <a:srgbClr val="231F20"/>
              </a:solidFill>
              <a:latin typeface="Cambria" panose="02040503050406030204" pitchFamily="18" charset="0"/>
              <a:ea typeface="Cambria" panose="02040503050406030204" pitchFamily="18" charset="0"/>
            </a:endParaRPr>
          </a:p>
          <a:p>
            <a:pPr lvl="1" indent="0" algn="just"/>
            <a:endParaRPr lang="en-IN" sz="2000" b="1" dirty="0">
              <a:solidFill>
                <a:srgbClr val="231F20"/>
              </a:solidFill>
              <a:latin typeface="Cambria" panose="02040503050406030204" pitchFamily="18" charset="0"/>
              <a:ea typeface="Cambria" panose="02040503050406030204" pitchFamily="18" charset="0"/>
            </a:endParaRPr>
          </a:p>
          <a:p>
            <a:pPr lvl="1" indent="0" algn="just"/>
            <a:endParaRPr lang="en-IN" sz="2000" b="1" dirty="0">
              <a:solidFill>
                <a:srgbClr val="231F20"/>
              </a:solidFill>
              <a:latin typeface="Cambria" panose="02040503050406030204" pitchFamily="18" charset="0"/>
              <a:ea typeface="Cambria" panose="02040503050406030204" pitchFamily="18" charset="0"/>
            </a:endParaRPr>
          </a:p>
          <a:p>
            <a:pPr lvl="1" indent="0" algn="just"/>
            <a:endParaRPr lang="en-IN" sz="2000" b="1" dirty="0">
              <a:solidFill>
                <a:srgbClr val="231F20"/>
              </a:solidFill>
              <a:latin typeface="Cambria" panose="02040503050406030204" pitchFamily="18" charset="0"/>
              <a:ea typeface="Cambria" panose="02040503050406030204" pitchFamily="18" charset="0"/>
            </a:endParaRPr>
          </a:p>
        </p:txBody>
      </p:sp>
      <p:grpSp>
        <p:nvGrpSpPr>
          <p:cNvPr id="44" name="Group 43"/>
          <p:cNvGrpSpPr/>
          <p:nvPr/>
        </p:nvGrpSpPr>
        <p:grpSpPr>
          <a:xfrm>
            <a:off x="7386503" y="1450144"/>
            <a:ext cx="3796903" cy="3331649"/>
            <a:chOff x="7386503" y="1038150"/>
            <a:chExt cx="3796903" cy="3331649"/>
          </a:xfrm>
        </p:grpSpPr>
        <p:cxnSp>
          <p:nvCxnSpPr>
            <p:cNvPr id="3" name="Straight Arrow Connector 2"/>
            <p:cNvCxnSpPr/>
            <p:nvPr/>
          </p:nvCxnSpPr>
          <p:spPr bwMode="auto">
            <a:xfrm flipH="1" flipV="1">
              <a:off x="8184231" y="1038150"/>
              <a:ext cx="1" cy="325494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6" name="Straight Connector 25"/>
            <p:cNvCxnSpPr/>
            <p:nvPr/>
          </p:nvCxnSpPr>
          <p:spPr bwMode="auto">
            <a:xfrm flipV="1">
              <a:off x="8184231" y="1992971"/>
              <a:ext cx="2600182" cy="1292013"/>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bwMode="auto">
            <a:xfrm>
              <a:off x="10784413" y="1038150"/>
              <a:ext cx="0" cy="3254946"/>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3" name="Straight Connector 42"/>
            <p:cNvCxnSpPr>
              <a:cxnSpLocks/>
            </p:cNvCxnSpPr>
            <p:nvPr/>
          </p:nvCxnSpPr>
          <p:spPr bwMode="auto">
            <a:xfrm>
              <a:off x="9484322" y="1432830"/>
              <a:ext cx="0" cy="2376264"/>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46" name="TextBox 45"/>
            <p:cNvSpPr txBox="1"/>
            <p:nvPr/>
          </p:nvSpPr>
          <p:spPr>
            <a:xfrm>
              <a:off x="9410240" y="2557373"/>
              <a:ext cx="459877" cy="369332"/>
            </a:xfrm>
            <a:prstGeom prst="rect">
              <a:avLst/>
            </a:prstGeom>
            <a:noFill/>
          </p:spPr>
          <p:txBody>
            <a:bodyPr wrap="square" rtlCol="0">
              <a:spAutoFit/>
            </a:bodyPr>
            <a:lstStyle/>
            <a:p>
              <a:r>
                <a:rPr lang="en-US" b="1" dirty="0"/>
                <a:t>N*</a:t>
              </a:r>
            </a:p>
          </p:txBody>
        </p:sp>
        <p:sp>
          <p:nvSpPr>
            <p:cNvPr id="49" name="TextBox 48"/>
            <p:cNvSpPr txBox="1"/>
            <p:nvPr/>
          </p:nvSpPr>
          <p:spPr>
            <a:xfrm>
              <a:off x="10863396" y="1740304"/>
              <a:ext cx="320010" cy="369332"/>
            </a:xfrm>
            <a:prstGeom prst="rect">
              <a:avLst/>
            </a:prstGeom>
            <a:noFill/>
          </p:spPr>
          <p:txBody>
            <a:bodyPr wrap="square" rtlCol="0">
              <a:spAutoFit/>
            </a:bodyPr>
            <a:lstStyle/>
            <a:p>
              <a:r>
                <a:rPr lang="en-US" b="1" dirty="0"/>
                <a:t>B</a:t>
              </a:r>
            </a:p>
          </p:txBody>
        </p:sp>
        <p:sp>
          <p:nvSpPr>
            <p:cNvPr id="51" name="TextBox 50"/>
            <p:cNvSpPr txBox="1"/>
            <p:nvPr/>
          </p:nvSpPr>
          <p:spPr>
            <a:xfrm>
              <a:off x="7743708" y="3295746"/>
              <a:ext cx="320010" cy="369332"/>
            </a:xfrm>
            <a:prstGeom prst="rect">
              <a:avLst/>
            </a:prstGeom>
            <a:noFill/>
          </p:spPr>
          <p:txBody>
            <a:bodyPr wrap="square" rtlCol="0">
              <a:spAutoFit/>
            </a:bodyPr>
            <a:lstStyle/>
            <a:p>
              <a:r>
                <a:rPr lang="en-US" b="1" dirty="0"/>
                <a:t>A</a:t>
              </a:r>
            </a:p>
          </p:txBody>
        </p:sp>
        <p:sp>
          <p:nvSpPr>
            <p:cNvPr id="52" name="TextBox 51"/>
            <p:cNvSpPr txBox="1"/>
            <p:nvPr/>
          </p:nvSpPr>
          <p:spPr>
            <a:xfrm>
              <a:off x="8857582" y="4000467"/>
              <a:ext cx="1847849" cy="369332"/>
            </a:xfrm>
            <a:prstGeom prst="rect">
              <a:avLst/>
            </a:prstGeom>
            <a:noFill/>
          </p:spPr>
          <p:txBody>
            <a:bodyPr wrap="square" rtlCol="0">
              <a:spAutoFit/>
            </a:bodyPr>
            <a:lstStyle/>
            <a:p>
              <a:r>
                <a:rPr lang="en-US" b="1" dirty="0"/>
                <a:t>No. of units</a:t>
              </a:r>
            </a:p>
          </p:txBody>
        </p:sp>
        <p:sp>
          <p:nvSpPr>
            <p:cNvPr id="53" name="TextBox 52"/>
            <p:cNvSpPr txBox="1"/>
            <p:nvPr/>
          </p:nvSpPr>
          <p:spPr>
            <a:xfrm>
              <a:off x="7386503" y="1740304"/>
              <a:ext cx="461665" cy="700638"/>
            </a:xfrm>
            <a:prstGeom prst="rect">
              <a:avLst/>
            </a:prstGeom>
            <a:noFill/>
          </p:spPr>
          <p:txBody>
            <a:bodyPr vert="vert270" wrap="square" rtlCol="0">
              <a:spAutoFit/>
            </a:bodyPr>
            <a:lstStyle/>
            <a:p>
              <a:r>
                <a:rPr lang="en-US" b="1" dirty="0">
                  <a:solidFill>
                    <a:srgbClr val="00B050"/>
                  </a:solidFill>
                </a:rPr>
                <a:t>Profit</a:t>
              </a:r>
            </a:p>
          </p:txBody>
        </p:sp>
      </p:grpSp>
      <p:sp>
        <p:nvSpPr>
          <p:cNvPr id="35" name="TextBox 34"/>
          <p:cNvSpPr txBox="1"/>
          <p:nvPr/>
        </p:nvSpPr>
        <p:spPr>
          <a:xfrm>
            <a:off x="7392144" y="4024506"/>
            <a:ext cx="461665" cy="700638"/>
          </a:xfrm>
          <a:prstGeom prst="rect">
            <a:avLst/>
          </a:prstGeom>
          <a:noFill/>
        </p:spPr>
        <p:txBody>
          <a:bodyPr vert="vert270" wrap="square" rtlCol="0">
            <a:spAutoFit/>
          </a:bodyPr>
          <a:lstStyle/>
          <a:p>
            <a:r>
              <a:rPr lang="en-US" b="1" dirty="0">
                <a:solidFill>
                  <a:srgbClr val="FF0000"/>
                </a:solidFill>
              </a:rPr>
              <a:t>Loss</a:t>
            </a:r>
          </a:p>
        </p:txBody>
      </p:sp>
      <p:sp>
        <p:nvSpPr>
          <p:cNvPr id="55" name="TextBox 54"/>
          <p:cNvSpPr txBox="1"/>
          <p:nvPr/>
        </p:nvSpPr>
        <p:spPr>
          <a:xfrm>
            <a:off x="8883116" y="3655174"/>
            <a:ext cx="459877" cy="369332"/>
          </a:xfrm>
          <a:prstGeom prst="rect">
            <a:avLst/>
          </a:prstGeom>
          <a:noFill/>
        </p:spPr>
        <p:txBody>
          <a:bodyPr wrap="square" rtlCol="0">
            <a:spAutoFit/>
          </a:bodyPr>
          <a:lstStyle/>
          <a:p>
            <a:r>
              <a:rPr lang="en-US" b="1" dirty="0">
                <a:solidFill>
                  <a:srgbClr val="C00000"/>
                </a:solidFill>
              </a:rPr>
              <a:t>N*</a:t>
            </a:r>
          </a:p>
        </p:txBody>
      </p:sp>
      <p:cxnSp>
        <p:nvCxnSpPr>
          <p:cNvPr id="56" name="Straight Connector 55"/>
          <p:cNvCxnSpPr/>
          <p:nvPr/>
        </p:nvCxnSpPr>
        <p:spPr bwMode="auto">
          <a:xfrm flipV="1">
            <a:off x="8176338" y="2785059"/>
            <a:ext cx="2600182" cy="1292013"/>
          </a:xfrm>
          <a:prstGeom prst="line">
            <a:avLst/>
          </a:prstGeom>
          <a:ln w="381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7752184" y="4005064"/>
            <a:ext cx="320010" cy="369332"/>
          </a:xfrm>
          <a:prstGeom prst="rect">
            <a:avLst/>
          </a:prstGeom>
          <a:noFill/>
        </p:spPr>
        <p:txBody>
          <a:bodyPr wrap="square" rtlCol="0">
            <a:spAutoFit/>
          </a:bodyPr>
          <a:lstStyle/>
          <a:p>
            <a:r>
              <a:rPr lang="en-US" b="1" dirty="0"/>
              <a:t>E</a:t>
            </a:r>
          </a:p>
        </p:txBody>
      </p:sp>
      <p:sp>
        <p:nvSpPr>
          <p:cNvPr id="59" name="TextBox 58"/>
          <p:cNvSpPr txBox="1"/>
          <p:nvPr/>
        </p:nvSpPr>
        <p:spPr>
          <a:xfrm>
            <a:off x="10848528" y="2564904"/>
            <a:ext cx="320010" cy="369332"/>
          </a:xfrm>
          <a:prstGeom prst="rect">
            <a:avLst/>
          </a:prstGeom>
          <a:noFill/>
        </p:spPr>
        <p:txBody>
          <a:bodyPr wrap="square" rtlCol="0">
            <a:spAutoFit/>
          </a:bodyPr>
          <a:lstStyle/>
          <a:p>
            <a:r>
              <a:rPr lang="en-US" b="1" dirty="0"/>
              <a:t>F</a:t>
            </a:r>
          </a:p>
        </p:txBody>
      </p:sp>
      <p:cxnSp>
        <p:nvCxnSpPr>
          <p:cNvPr id="2" name="Straight Connector 1">
            <a:extLst>
              <a:ext uri="{FF2B5EF4-FFF2-40B4-BE49-F238E27FC236}">
                <a16:creationId xmlns:a16="http://schemas.microsoft.com/office/drawing/2014/main" id="{857D4B60-3C3B-8894-259C-B39A2B190D1B}"/>
              </a:ext>
            </a:extLst>
          </p:cNvPr>
          <p:cNvCxnSpPr/>
          <p:nvPr/>
        </p:nvCxnSpPr>
        <p:spPr bwMode="auto">
          <a:xfrm flipV="1">
            <a:off x="1032736" y="1405630"/>
            <a:ext cx="2600182" cy="3230675"/>
          </a:xfrm>
          <a:prstGeom prst="line">
            <a:avLst/>
          </a:prstGeom>
          <a:ln w="28575">
            <a:solidFill>
              <a:srgbClr val="FF3399"/>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 name="Straight Connector 3">
            <a:extLst>
              <a:ext uri="{FF2B5EF4-FFF2-40B4-BE49-F238E27FC236}">
                <a16:creationId xmlns:a16="http://schemas.microsoft.com/office/drawing/2014/main" id="{3F30B696-0BDB-FB92-910E-6A90BA087C19}"/>
              </a:ext>
            </a:extLst>
          </p:cNvPr>
          <p:cNvCxnSpPr/>
          <p:nvPr/>
        </p:nvCxnSpPr>
        <p:spPr bwMode="auto">
          <a:xfrm flipV="1">
            <a:off x="4800697" y="3416777"/>
            <a:ext cx="2600182" cy="11739"/>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A88C7807-DD96-2C44-D7BA-7DD6BB9B5061}"/>
              </a:ext>
            </a:extLst>
          </p:cNvPr>
          <p:cNvCxnSpPr/>
          <p:nvPr/>
        </p:nvCxnSpPr>
        <p:spPr bwMode="auto">
          <a:xfrm flipV="1">
            <a:off x="8189303" y="4083329"/>
            <a:ext cx="2600182" cy="11739"/>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DC28DEDD-2C93-C1D8-C742-E31683D18634}"/>
              </a:ext>
            </a:extLst>
          </p:cNvPr>
          <p:cNvCxnSpPr/>
          <p:nvPr/>
        </p:nvCxnSpPr>
        <p:spPr bwMode="auto">
          <a:xfrm flipV="1">
            <a:off x="1037773" y="3634459"/>
            <a:ext cx="2600182" cy="11739"/>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nvGrpSpPr>
          <p:cNvPr id="20" name="Group 19">
            <a:extLst>
              <a:ext uri="{FF2B5EF4-FFF2-40B4-BE49-F238E27FC236}">
                <a16:creationId xmlns:a16="http://schemas.microsoft.com/office/drawing/2014/main" id="{5471E1D5-AF28-5736-B04C-BA69EFFF8193}"/>
              </a:ext>
            </a:extLst>
          </p:cNvPr>
          <p:cNvGrpSpPr/>
          <p:nvPr/>
        </p:nvGrpSpPr>
        <p:grpSpPr>
          <a:xfrm>
            <a:off x="223675" y="1393495"/>
            <a:ext cx="3796903" cy="3331649"/>
            <a:chOff x="7386503" y="1038150"/>
            <a:chExt cx="3796903" cy="3331649"/>
          </a:xfrm>
        </p:grpSpPr>
        <p:cxnSp>
          <p:nvCxnSpPr>
            <p:cNvPr id="21" name="Straight Arrow Connector 20">
              <a:extLst>
                <a:ext uri="{FF2B5EF4-FFF2-40B4-BE49-F238E27FC236}">
                  <a16:creationId xmlns:a16="http://schemas.microsoft.com/office/drawing/2014/main" id="{7052C844-1C8A-C26B-53B6-DCAAF65D7B5C}"/>
                </a:ext>
              </a:extLst>
            </p:cNvPr>
            <p:cNvCxnSpPr/>
            <p:nvPr/>
          </p:nvCxnSpPr>
          <p:spPr bwMode="auto">
            <a:xfrm flipH="1" flipV="1">
              <a:off x="8184231" y="1038150"/>
              <a:ext cx="1" cy="325494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7" name="Straight Connector 26">
              <a:extLst>
                <a:ext uri="{FF2B5EF4-FFF2-40B4-BE49-F238E27FC236}">
                  <a16:creationId xmlns:a16="http://schemas.microsoft.com/office/drawing/2014/main" id="{8326B26C-A68A-0937-2094-33B48F0B211C}"/>
                </a:ext>
              </a:extLst>
            </p:cNvPr>
            <p:cNvCxnSpPr/>
            <p:nvPr/>
          </p:nvCxnSpPr>
          <p:spPr bwMode="auto">
            <a:xfrm flipV="1">
              <a:off x="8184231" y="1992971"/>
              <a:ext cx="2600182" cy="1292013"/>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0173DB6F-F4CA-F5ED-1A51-9312F9D95DFB}"/>
                </a:ext>
              </a:extLst>
            </p:cNvPr>
            <p:cNvCxnSpPr/>
            <p:nvPr/>
          </p:nvCxnSpPr>
          <p:spPr bwMode="auto">
            <a:xfrm>
              <a:off x="10784413" y="1038150"/>
              <a:ext cx="0" cy="3254946"/>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29" name="Straight Connector 28">
              <a:extLst>
                <a:ext uri="{FF2B5EF4-FFF2-40B4-BE49-F238E27FC236}">
                  <a16:creationId xmlns:a16="http://schemas.microsoft.com/office/drawing/2014/main" id="{D6DD1CE1-D77B-4AA6-3482-E670AB14947C}"/>
                </a:ext>
              </a:extLst>
            </p:cNvPr>
            <p:cNvCxnSpPr>
              <a:cxnSpLocks/>
            </p:cNvCxnSpPr>
            <p:nvPr/>
          </p:nvCxnSpPr>
          <p:spPr bwMode="auto">
            <a:xfrm>
              <a:off x="9484322" y="1432830"/>
              <a:ext cx="0" cy="2376264"/>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33" name="TextBox 32">
              <a:extLst>
                <a:ext uri="{FF2B5EF4-FFF2-40B4-BE49-F238E27FC236}">
                  <a16:creationId xmlns:a16="http://schemas.microsoft.com/office/drawing/2014/main" id="{05800869-C1B7-5C89-25F9-A506E45255EE}"/>
                </a:ext>
              </a:extLst>
            </p:cNvPr>
            <p:cNvSpPr txBox="1"/>
            <p:nvPr/>
          </p:nvSpPr>
          <p:spPr>
            <a:xfrm>
              <a:off x="9410240" y="2557373"/>
              <a:ext cx="459877" cy="369332"/>
            </a:xfrm>
            <a:prstGeom prst="rect">
              <a:avLst/>
            </a:prstGeom>
            <a:noFill/>
          </p:spPr>
          <p:txBody>
            <a:bodyPr wrap="square" rtlCol="0">
              <a:spAutoFit/>
            </a:bodyPr>
            <a:lstStyle/>
            <a:p>
              <a:r>
                <a:rPr lang="en-US" b="1" dirty="0"/>
                <a:t>N*</a:t>
              </a:r>
            </a:p>
          </p:txBody>
        </p:sp>
        <p:sp>
          <p:nvSpPr>
            <p:cNvPr id="42" name="TextBox 41">
              <a:extLst>
                <a:ext uri="{FF2B5EF4-FFF2-40B4-BE49-F238E27FC236}">
                  <a16:creationId xmlns:a16="http://schemas.microsoft.com/office/drawing/2014/main" id="{3925AB4F-11A6-EB3F-DD97-D71803E11D76}"/>
                </a:ext>
              </a:extLst>
            </p:cNvPr>
            <p:cNvSpPr txBox="1"/>
            <p:nvPr/>
          </p:nvSpPr>
          <p:spPr>
            <a:xfrm>
              <a:off x="10863396" y="1740304"/>
              <a:ext cx="320010" cy="369332"/>
            </a:xfrm>
            <a:prstGeom prst="rect">
              <a:avLst/>
            </a:prstGeom>
            <a:noFill/>
          </p:spPr>
          <p:txBody>
            <a:bodyPr wrap="square" rtlCol="0">
              <a:spAutoFit/>
            </a:bodyPr>
            <a:lstStyle/>
            <a:p>
              <a:r>
                <a:rPr lang="en-US" b="1" dirty="0"/>
                <a:t>B</a:t>
              </a:r>
            </a:p>
          </p:txBody>
        </p:sp>
        <p:sp>
          <p:nvSpPr>
            <p:cNvPr id="45" name="TextBox 44">
              <a:extLst>
                <a:ext uri="{FF2B5EF4-FFF2-40B4-BE49-F238E27FC236}">
                  <a16:creationId xmlns:a16="http://schemas.microsoft.com/office/drawing/2014/main" id="{32774B8A-9AD0-988B-784F-E4855B66A5B3}"/>
                </a:ext>
              </a:extLst>
            </p:cNvPr>
            <p:cNvSpPr txBox="1"/>
            <p:nvPr/>
          </p:nvSpPr>
          <p:spPr>
            <a:xfrm>
              <a:off x="7743708" y="3295746"/>
              <a:ext cx="320010" cy="369332"/>
            </a:xfrm>
            <a:prstGeom prst="rect">
              <a:avLst/>
            </a:prstGeom>
            <a:noFill/>
          </p:spPr>
          <p:txBody>
            <a:bodyPr wrap="square" rtlCol="0">
              <a:spAutoFit/>
            </a:bodyPr>
            <a:lstStyle/>
            <a:p>
              <a:r>
                <a:rPr lang="en-US" b="1" dirty="0"/>
                <a:t>A</a:t>
              </a:r>
            </a:p>
          </p:txBody>
        </p:sp>
        <p:sp>
          <p:nvSpPr>
            <p:cNvPr id="48" name="TextBox 47">
              <a:extLst>
                <a:ext uri="{FF2B5EF4-FFF2-40B4-BE49-F238E27FC236}">
                  <a16:creationId xmlns:a16="http://schemas.microsoft.com/office/drawing/2014/main" id="{CD08A965-BC1B-F1DC-325C-B2B0E79E9F8B}"/>
                </a:ext>
              </a:extLst>
            </p:cNvPr>
            <p:cNvSpPr txBox="1"/>
            <p:nvPr/>
          </p:nvSpPr>
          <p:spPr>
            <a:xfrm>
              <a:off x="8857582" y="4000467"/>
              <a:ext cx="1847849" cy="369332"/>
            </a:xfrm>
            <a:prstGeom prst="rect">
              <a:avLst/>
            </a:prstGeom>
            <a:noFill/>
          </p:spPr>
          <p:txBody>
            <a:bodyPr wrap="square" rtlCol="0">
              <a:spAutoFit/>
            </a:bodyPr>
            <a:lstStyle/>
            <a:p>
              <a:r>
                <a:rPr lang="en-US" b="1" dirty="0"/>
                <a:t>No. of units</a:t>
              </a:r>
            </a:p>
          </p:txBody>
        </p:sp>
        <p:sp>
          <p:nvSpPr>
            <p:cNvPr id="50" name="TextBox 49">
              <a:extLst>
                <a:ext uri="{FF2B5EF4-FFF2-40B4-BE49-F238E27FC236}">
                  <a16:creationId xmlns:a16="http://schemas.microsoft.com/office/drawing/2014/main" id="{A9C70D7D-205D-5E98-B7A5-762CECB51DB2}"/>
                </a:ext>
              </a:extLst>
            </p:cNvPr>
            <p:cNvSpPr txBox="1"/>
            <p:nvPr/>
          </p:nvSpPr>
          <p:spPr>
            <a:xfrm>
              <a:off x="7386503" y="1740304"/>
              <a:ext cx="461665" cy="700638"/>
            </a:xfrm>
            <a:prstGeom prst="rect">
              <a:avLst/>
            </a:prstGeom>
            <a:noFill/>
          </p:spPr>
          <p:txBody>
            <a:bodyPr vert="vert270" wrap="square" rtlCol="0">
              <a:spAutoFit/>
            </a:bodyPr>
            <a:lstStyle/>
            <a:p>
              <a:r>
                <a:rPr lang="en-US" b="1" dirty="0">
                  <a:solidFill>
                    <a:srgbClr val="00B050"/>
                  </a:solidFill>
                </a:rPr>
                <a:t>Profit</a:t>
              </a:r>
            </a:p>
          </p:txBody>
        </p:sp>
      </p:grpSp>
      <p:grpSp>
        <p:nvGrpSpPr>
          <p:cNvPr id="60" name="Group 59">
            <a:extLst>
              <a:ext uri="{FF2B5EF4-FFF2-40B4-BE49-F238E27FC236}">
                <a16:creationId xmlns:a16="http://schemas.microsoft.com/office/drawing/2014/main" id="{25D13714-792B-2183-E5D4-8BE6502291CE}"/>
              </a:ext>
            </a:extLst>
          </p:cNvPr>
          <p:cNvGrpSpPr/>
          <p:nvPr/>
        </p:nvGrpSpPr>
        <p:grpSpPr>
          <a:xfrm>
            <a:off x="3982110" y="1450144"/>
            <a:ext cx="3796903" cy="3331649"/>
            <a:chOff x="7386503" y="1038150"/>
            <a:chExt cx="3796903" cy="3331649"/>
          </a:xfrm>
        </p:grpSpPr>
        <p:cxnSp>
          <p:nvCxnSpPr>
            <p:cNvPr id="61" name="Straight Arrow Connector 60">
              <a:extLst>
                <a:ext uri="{FF2B5EF4-FFF2-40B4-BE49-F238E27FC236}">
                  <a16:creationId xmlns:a16="http://schemas.microsoft.com/office/drawing/2014/main" id="{C25754D2-C9A4-5037-071D-F4C77916EBB1}"/>
                </a:ext>
              </a:extLst>
            </p:cNvPr>
            <p:cNvCxnSpPr/>
            <p:nvPr/>
          </p:nvCxnSpPr>
          <p:spPr bwMode="auto">
            <a:xfrm flipH="1" flipV="1">
              <a:off x="8184231" y="1038150"/>
              <a:ext cx="1" cy="325494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62" name="Straight Connector 61">
              <a:extLst>
                <a:ext uri="{FF2B5EF4-FFF2-40B4-BE49-F238E27FC236}">
                  <a16:creationId xmlns:a16="http://schemas.microsoft.com/office/drawing/2014/main" id="{F9EF5A50-B20E-65DE-D835-D1E701E51835}"/>
                </a:ext>
              </a:extLst>
            </p:cNvPr>
            <p:cNvCxnSpPr/>
            <p:nvPr/>
          </p:nvCxnSpPr>
          <p:spPr bwMode="auto">
            <a:xfrm flipV="1">
              <a:off x="8184231" y="1992971"/>
              <a:ext cx="2600182" cy="1292013"/>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F68C7A2A-F3D0-B4FE-5787-FB207D95588C}"/>
                </a:ext>
              </a:extLst>
            </p:cNvPr>
            <p:cNvCxnSpPr/>
            <p:nvPr/>
          </p:nvCxnSpPr>
          <p:spPr bwMode="auto">
            <a:xfrm>
              <a:off x="10784413" y="1038150"/>
              <a:ext cx="0" cy="3254946"/>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096" name="Straight Connector 4095">
              <a:extLst>
                <a:ext uri="{FF2B5EF4-FFF2-40B4-BE49-F238E27FC236}">
                  <a16:creationId xmlns:a16="http://schemas.microsoft.com/office/drawing/2014/main" id="{F5217052-8F50-E224-1EE4-C5F844ED6419}"/>
                </a:ext>
              </a:extLst>
            </p:cNvPr>
            <p:cNvCxnSpPr>
              <a:cxnSpLocks/>
            </p:cNvCxnSpPr>
            <p:nvPr/>
          </p:nvCxnSpPr>
          <p:spPr bwMode="auto">
            <a:xfrm>
              <a:off x="9484322" y="1432830"/>
              <a:ext cx="0" cy="2376264"/>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4097" name="TextBox 4096">
              <a:extLst>
                <a:ext uri="{FF2B5EF4-FFF2-40B4-BE49-F238E27FC236}">
                  <a16:creationId xmlns:a16="http://schemas.microsoft.com/office/drawing/2014/main" id="{8757BA20-42A3-3D77-3D5E-7526A95D93EF}"/>
                </a:ext>
              </a:extLst>
            </p:cNvPr>
            <p:cNvSpPr txBox="1"/>
            <p:nvPr/>
          </p:nvSpPr>
          <p:spPr>
            <a:xfrm>
              <a:off x="9410240" y="2557373"/>
              <a:ext cx="459877" cy="369332"/>
            </a:xfrm>
            <a:prstGeom prst="rect">
              <a:avLst/>
            </a:prstGeom>
            <a:noFill/>
          </p:spPr>
          <p:txBody>
            <a:bodyPr wrap="square" rtlCol="0">
              <a:spAutoFit/>
            </a:bodyPr>
            <a:lstStyle/>
            <a:p>
              <a:r>
                <a:rPr lang="en-US" b="1" dirty="0"/>
                <a:t>N*</a:t>
              </a:r>
            </a:p>
          </p:txBody>
        </p:sp>
        <p:sp>
          <p:nvSpPr>
            <p:cNvPr id="4098" name="TextBox 4097">
              <a:extLst>
                <a:ext uri="{FF2B5EF4-FFF2-40B4-BE49-F238E27FC236}">
                  <a16:creationId xmlns:a16="http://schemas.microsoft.com/office/drawing/2014/main" id="{314AFB17-3B80-BAA8-D665-D2462A351030}"/>
                </a:ext>
              </a:extLst>
            </p:cNvPr>
            <p:cNvSpPr txBox="1"/>
            <p:nvPr/>
          </p:nvSpPr>
          <p:spPr>
            <a:xfrm>
              <a:off x="7766442" y="2863909"/>
              <a:ext cx="320010" cy="369332"/>
            </a:xfrm>
            <a:prstGeom prst="rect">
              <a:avLst/>
            </a:prstGeom>
            <a:noFill/>
          </p:spPr>
          <p:txBody>
            <a:bodyPr wrap="square" rtlCol="0">
              <a:spAutoFit/>
            </a:bodyPr>
            <a:lstStyle/>
            <a:p>
              <a:r>
                <a:rPr lang="en-US" b="1" dirty="0"/>
                <a:t>O</a:t>
              </a:r>
            </a:p>
          </p:txBody>
        </p:sp>
        <p:sp>
          <p:nvSpPr>
            <p:cNvPr id="4099" name="TextBox 4098">
              <a:extLst>
                <a:ext uri="{FF2B5EF4-FFF2-40B4-BE49-F238E27FC236}">
                  <a16:creationId xmlns:a16="http://schemas.microsoft.com/office/drawing/2014/main" id="{DA5EDBAC-6963-0CB3-A6E4-467C966382B6}"/>
                </a:ext>
              </a:extLst>
            </p:cNvPr>
            <p:cNvSpPr txBox="1"/>
            <p:nvPr/>
          </p:nvSpPr>
          <p:spPr>
            <a:xfrm>
              <a:off x="10863396" y="1740304"/>
              <a:ext cx="320010" cy="369332"/>
            </a:xfrm>
            <a:prstGeom prst="rect">
              <a:avLst/>
            </a:prstGeom>
            <a:noFill/>
          </p:spPr>
          <p:txBody>
            <a:bodyPr wrap="square" rtlCol="0">
              <a:spAutoFit/>
            </a:bodyPr>
            <a:lstStyle/>
            <a:p>
              <a:r>
                <a:rPr lang="en-US" b="1" dirty="0"/>
                <a:t>B</a:t>
              </a:r>
            </a:p>
          </p:txBody>
        </p:sp>
        <p:sp>
          <p:nvSpPr>
            <p:cNvPr id="4100" name="TextBox 4099">
              <a:extLst>
                <a:ext uri="{FF2B5EF4-FFF2-40B4-BE49-F238E27FC236}">
                  <a16:creationId xmlns:a16="http://schemas.microsoft.com/office/drawing/2014/main" id="{38933F2B-DEC5-810A-F86E-A141FD40E4D0}"/>
                </a:ext>
              </a:extLst>
            </p:cNvPr>
            <p:cNvSpPr txBox="1"/>
            <p:nvPr/>
          </p:nvSpPr>
          <p:spPr>
            <a:xfrm>
              <a:off x="7743708" y="3295746"/>
              <a:ext cx="320010" cy="369332"/>
            </a:xfrm>
            <a:prstGeom prst="rect">
              <a:avLst/>
            </a:prstGeom>
            <a:noFill/>
          </p:spPr>
          <p:txBody>
            <a:bodyPr wrap="square" rtlCol="0">
              <a:spAutoFit/>
            </a:bodyPr>
            <a:lstStyle/>
            <a:p>
              <a:r>
                <a:rPr lang="en-US" b="1" dirty="0"/>
                <a:t>A</a:t>
              </a:r>
            </a:p>
          </p:txBody>
        </p:sp>
        <p:sp>
          <p:nvSpPr>
            <p:cNvPr id="4101" name="TextBox 4100">
              <a:extLst>
                <a:ext uri="{FF2B5EF4-FFF2-40B4-BE49-F238E27FC236}">
                  <a16:creationId xmlns:a16="http://schemas.microsoft.com/office/drawing/2014/main" id="{5192D1D2-5B3C-D168-B903-278ABE4738CA}"/>
                </a:ext>
              </a:extLst>
            </p:cNvPr>
            <p:cNvSpPr txBox="1"/>
            <p:nvPr/>
          </p:nvSpPr>
          <p:spPr>
            <a:xfrm>
              <a:off x="8857582" y="4000467"/>
              <a:ext cx="1847849" cy="369332"/>
            </a:xfrm>
            <a:prstGeom prst="rect">
              <a:avLst/>
            </a:prstGeom>
            <a:noFill/>
          </p:spPr>
          <p:txBody>
            <a:bodyPr wrap="square" rtlCol="0">
              <a:spAutoFit/>
            </a:bodyPr>
            <a:lstStyle/>
            <a:p>
              <a:r>
                <a:rPr lang="en-US" b="1" dirty="0"/>
                <a:t>No. of units</a:t>
              </a:r>
            </a:p>
          </p:txBody>
        </p:sp>
        <p:sp>
          <p:nvSpPr>
            <p:cNvPr id="4103" name="TextBox 4102">
              <a:extLst>
                <a:ext uri="{FF2B5EF4-FFF2-40B4-BE49-F238E27FC236}">
                  <a16:creationId xmlns:a16="http://schemas.microsoft.com/office/drawing/2014/main" id="{424C4B73-077D-1DA2-03F4-7FE02111F094}"/>
                </a:ext>
              </a:extLst>
            </p:cNvPr>
            <p:cNvSpPr txBox="1"/>
            <p:nvPr/>
          </p:nvSpPr>
          <p:spPr>
            <a:xfrm>
              <a:off x="7386503" y="1740304"/>
              <a:ext cx="461665" cy="700638"/>
            </a:xfrm>
            <a:prstGeom prst="rect">
              <a:avLst/>
            </a:prstGeom>
            <a:noFill/>
          </p:spPr>
          <p:txBody>
            <a:bodyPr vert="vert270" wrap="square" rtlCol="0">
              <a:spAutoFit/>
            </a:bodyPr>
            <a:lstStyle/>
            <a:p>
              <a:r>
                <a:rPr lang="en-US" b="1" dirty="0">
                  <a:solidFill>
                    <a:srgbClr val="00B050"/>
                  </a:solidFill>
                </a:rPr>
                <a:t>Profit</a:t>
              </a:r>
            </a:p>
          </p:txBody>
        </p:sp>
      </p:grpSp>
      <p:cxnSp>
        <p:nvCxnSpPr>
          <p:cNvPr id="4104" name="Straight Connector 4103">
            <a:extLst>
              <a:ext uri="{FF2B5EF4-FFF2-40B4-BE49-F238E27FC236}">
                <a16:creationId xmlns:a16="http://schemas.microsoft.com/office/drawing/2014/main" id="{71352416-6457-82D9-4D1B-C66E5322477F}"/>
              </a:ext>
            </a:extLst>
          </p:cNvPr>
          <p:cNvCxnSpPr/>
          <p:nvPr/>
        </p:nvCxnSpPr>
        <p:spPr bwMode="auto">
          <a:xfrm flipV="1">
            <a:off x="4819329" y="2096066"/>
            <a:ext cx="2600182" cy="1292013"/>
          </a:xfrm>
          <a:prstGeom prst="line">
            <a:avLst/>
          </a:prstGeom>
          <a:ln w="381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05" name="Straight Connector 4104">
            <a:extLst>
              <a:ext uri="{FF2B5EF4-FFF2-40B4-BE49-F238E27FC236}">
                <a16:creationId xmlns:a16="http://schemas.microsoft.com/office/drawing/2014/main" id="{863EB8F1-B078-F274-66AC-4C824148CBD5}"/>
              </a:ext>
            </a:extLst>
          </p:cNvPr>
          <p:cNvCxnSpPr/>
          <p:nvPr/>
        </p:nvCxnSpPr>
        <p:spPr bwMode="auto">
          <a:xfrm flipV="1">
            <a:off x="4778692" y="1482046"/>
            <a:ext cx="2600182" cy="3230675"/>
          </a:xfrm>
          <a:prstGeom prst="line">
            <a:avLst/>
          </a:prstGeom>
          <a:ln w="28575">
            <a:solidFill>
              <a:srgbClr val="FF3399"/>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106" name="TextBox 4105">
            <a:extLst>
              <a:ext uri="{FF2B5EF4-FFF2-40B4-BE49-F238E27FC236}">
                <a16:creationId xmlns:a16="http://schemas.microsoft.com/office/drawing/2014/main" id="{7645A6E4-74E1-6F0D-F522-F205C4E906FC}"/>
              </a:ext>
            </a:extLst>
          </p:cNvPr>
          <p:cNvSpPr txBox="1"/>
          <p:nvPr/>
        </p:nvSpPr>
        <p:spPr>
          <a:xfrm>
            <a:off x="6221259" y="2138576"/>
            <a:ext cx="459877" cy="369332"/>
          </a:xfrm>
          <a:prstGeom prst="rect">
            <a:avLst/>
          </a:prstGeom>
          <a:noFill/>
        </p:spPr>
        <p:txBody>
          <a:bodyPr wrap="square" rtlCol="0">
            <a:spAutoFit/>
          </a:bodyPr>
          <a:lstStyle/>
          <a:p>
            <a:r>
              <a:rPr lang="en-US" b="1" dirty="0">
                <a:solidFill>
                  <a:srgbClr val="C00000"/>
                </a:solidFill>
              </a:rPr>
              <a:t>N*</a:t>
            </a:r>
          </a:p>
        </p:txBody>
      </p:sp>
      <p:sp>
        <p:nvSpPr>
          <p:cNvPr id="4108" name="TextBox 4107">
            <a:extLst>
              <a:ext uri="{FF2B5EF4-FFF2-40B4-BE49-F238E27FC236}">
                <a16:creationId xmlns:a16="http://schemas.microsoft.com/office/drawing/2014/main" id="{4BD426B9-4A18-3657-122C-5733A0DD4C5A}"/>
              </a:ext>
            </a:extLst>
          </p:cNvPr>
          <p:cNvSpPr txBox="1"/>
          <p:nvPr/>
        </p:nvSpPr>
        <p:spPr>
          <a:xfrm flipH="1">
            <a:off x="7392144" y="1844824"/>
            <a:ext cx="360040" cy="369332"/>
          </a:xfrm>
          <a:prstGeom prst="rect">
            <a:avLst/>
          </a:prstGeom>
          <a:noFill/>
        </p:spPr>
        <p:txBody>
          <a:bodyPr wrap="square" rtlCol="0">
            <a:spAutoFit/>
          </a:bodyPr>
          <a:lstStyle/>
          <a:p>
            <a:r>
              <a:rPr lang="en-US" b="1" dirty="0"/>
              <a:t>D</a:t>
            </a:r>
          </a:p>
        </p:txBody>
      </p:sp>
      <p:cxnSp>
        <p:nvCxnSpPr>
          <p:cNvPr id="4109" name="Straight Connector 4108">
            <a:extLst>
              <a:ext uri="{FF2B5EF4-FFF2-40B4-BE49-F238E27FC236}">
                <a16:creationId xmlns:a16="http://schemas.microsoft.com/office/drawing/2014/main" id="{A667CF37-D487-0941-0A61-C1B50F071A24}"/>
              </a:ext>
            </a:extLst>
          </p:cNvPr>
          <p:cNvCxnSpPr/>
          <p:nvPr/>
        </p:nvCxnSpPr>
        <p:spPr bwMode="auto">
          <a:xfrm flipV="1">
            <a:off x="8163373" y="1465597"/>
            <a:ext cx="2600182" cy="3230675"/>
          </a:xfrm>
          <a:prstGeom prst="line">
            <a:avLst/>
          </a:prstGeom>
          <a:ln w="28575">
            <a:solidFill>
              <a:srgbClr val="FF3399"/>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049626DA-7984-CF74-8453-851437982BC8}"/>
              </a:ext>
            </a:extLst>
          </p:cNvPr>
          <p:cNvSpPr txBox="1"/>
          <p:nvPr/>
        </p:nvSpPr>
        <p:spPr>
          <a:xfrm>
            <a:off x="5172075" y="5143950"/>
            <a:ext cx="2082656" cy="646331"/>
          </a:xfrm>
          <a:prstGeom prst="rect">
            <a:avLst/>
          </a:prstGeom>
          <a:noFill/>
        </p:spPr>
        <p:txBody>
          <a:bodyPr wrap="square" rtlCol="0">
            <a:spAutoFit/>
          </a:bodyPr>
          <a:lstStyle/>
          <a:p>
            <a:pPr algn="ctr"/>
            <a:r>
              <a:rPr lang="en-US" b="1" dirty="0"/>
              <a:t>When Fixed Cost </a:t>
            </a:r>
            <a:r>
              <a:rPr lang="en-US" b="1" dirty="0">
                <a:solidFill>
                  <a:srgbClr val="FF0000"/>
                </a:solidFill>
              </a:rPr>
              <a:t>Increases</a:t>
            </a:r>
          </a:p>
        </p:txBody>
      </p:sp>
      <p:sp>
        <p:nvSpPr>
          <p:cNvPr id="10" name="TextBox 9">
            <a:extLst>
              <a:ext uri="{FF2B5EF4-FFF2-40B4-BE49-F238E27FC236}">
                <a16:creationId xmlns:a16="http://schemas.microsoft.com/office/drawing/2014/main" id="{F2FF25C5-D51A-0F9C-B722-237FDB1716F6}"/>
              </a:ext>
            </a:extLst>
          </p:cNvPr>
          <p:cNvSpPr txBox="1"/>
          <p:nvPr/>
        </p:nvSpPr>
        <p:spPr>
          <a:xfrm>
            <a:off x="8622775" y="5113604"/>
            <a:ext cx="2082656" cy="646331"/>
          </a:xfrm>
          <a:prstGeom prst="rect">
            <a:avLst/>
          </a:prstGeom>
          <a:noFill/>
        </p:spPr>
        <p:txBody>
          <a:bodyPr wrap="square" rtlCol="0">
            <a:spAutoFit/>
          </a:bodyPr>
          <a:lstStyle/>
          <a:p>
            <a:pPr algn="ctr"/>
            <a:r>
              <a:rPr lang="en-US" b="1" dirty="0"/>
              <a:t>When Fixed Cost </a:t>
            </a:r>
            <a:r>
              <a:rPr lang="en-US" b="1" dirty="0">
                <a:solidFill>
                  <a:srgbClr val="FF0000"/>
                </a:solidFill>
              </a:rPr>
              <a:t>Decreases</a:t>
            </a:r>
          </a:p>
        </p:txBody>
      </p:sp>
    </p:spTree>
    <p:extLst>
      <p:ext uri="{BB962C8B-B14F-4D97-AF65-F5344CB8AC3E}">
        <p14:creationId xmlns:p14="http://schemas.microsoft.com/office/powerpoint/2010/main" val="271444668"/>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Break-even analysis</a:t>
            </a:r>
          </a:p>
        </p:txBody>
      </p:sp>
      <p:grpSp>
        <p:nvGrpSpPr>
          <p:cNvPr id="22" name="Group 21"/>
          <p:cNvGrpSpPr/>
          <p:nvPr/>
        </p:nvGrpSpPr>
        <p:grpSpPr>
          <a:xfrm>
            <a:off x="10060642" y="227927"/>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6</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12</a:t>
            </a:fld>
            <a:endParaRPr lang="en-IN" altLang="en-US"/>
          </a:p>
        </p:txBody>
      </p:sp>
      <p:sp>
        <p:nvSpPr>
          <p:cNvPr id="5" name="Rectangle 4"/>
          <p:cNvSpPr/>
          <p:nvPr/>
        </p:nvSpPr>
        <p:spPr>
          <a:xfrm>
            <a:off x="191344" y="861310"/>
            <a:ext cx="11737304" cy="5632311"/>
          </a:xfrm>
          <a:prstGeom prst="rect">
            <a:avLst/>
          </a:prstGeom>
          <a:solidFill>
            <a:srgbClr val="CCFF99"/>
          </a:solidFill>
        </p:spPr>
        <p:txBody>
          <a:bodyPr wrap="square">
            <a:spAutoFit/>
          </a:bodyPr>
          <a:lstStyle/>
          <a:p>
            <a:pPr lvl="1" indent="0" algn="just"/>
            <a:r>
              <a:rPr lang="en-IN" sz="2000" b="1" dirty="0">
                <a:solidFill>
                  <a:srgbClr val="231F20"/>
                </a:solidFill>
                <a:latin typeface="Cambria" panose="02040503050406030204" pitchFamily="18" charset="0"/>
                <a:ea typeface="Cambria" panose="02040503050406030204" pitchFamily="18" charset="0"/>
              </a:rPr>
              <a:t>P   =  S* N   ̶  ( F + V*N) </a:t>
            </a:r>
          </a:p>
          <a:p>
            <a:pPr lvl="1" indent="0" algn="just"/>
            <a:r>
              <a:rPr lang="en-IN" sz="2000" b="1" dirty="0">
                <a:solidFill>
                  <a:srgbClr val="231F20"/>
                </a:solidFill>
                <a:latin typeface="Cambria" panose="02040503050406030204" pitchFamily="18" charset="0"/>
                <a:ea typeface="Cambria" panose="02040503050406030204" pitchFamily="18" charset="0"/>
              </a:rPr>
              <a:t>P   =   ̶  F + (S   ̶  V) N </a:t>
            </a:r>
          </a:p>
          <a:p>
            <a:pPr lvl="1" indent="0" algn="just"/>
            <a:endParaRPr lang="en-IN" sz="2000" b="1" dirty="0">
              <a:solidFill>
                <a:srgbClr val="C00000"/>
              </a:solidFill>
              <a:latin typeface="Cambria" panose="02040503050406030204" pitchFamily="18" charset="0"/>
              <a:ea typeface="Cambria" panose="02040503050406030204" pitchFamily="18" charset="0"/>
            </a:endParaRPr>
          </a:p>
          <a:p>
            <a:pPr lvl="1" indent="0" algn="just"/>
            <a:r>
              <a:rPr lang="en-IN" sz="2000" b="1" dirty="0">
                <a:solidFill>
                  <a:srgbClr val="C00000"/>
                </a:solidFill>
                <a:latin typeface="Cambria" panose="02040503050406030204" pitchFamily="18" charset="0"/>
                <a:ea typeface="Cambria" panose="02040503050406030204" pitchFamily="18" charset="0"/>
              </a:rPr>
              <a:t>Effect of variable cost</a:t>
            </a:r>
          </a:p>
          <a:p>
            <a:pPr marL="798513" lvl="1" indent="-342900" algn="just">
              <a:buFont typeface="Arial" panose="020B0604020202020204" pitchFamily="34" charset="0"/>
              <a:buChar char="•"/>
            </a:pPr>
            <a:r>
              <a:rPr lang="en-IN" sz="2000" b="1" dirty="0">
                <a:solidFill>
                  <a:srgbClr val="231F20"/>
                </a:solidFill>
                <a:latin typeface="Cambria" panose="02040503050406030204" pitchFamily="18" charset="0"/>
                <a:ea typeface="Cambria" panose="02040503050406030204" pitchFamily="18" charset="0"/>
              </a:rPr>
              <a:t>If variable cost per unit is changed, keeping fixed cost</a:t>
            </a:r>
          </a:p>
          <a:p>
            <a:pPr lvl="1" indent="0" algn="just"/>
            <a:r>
              <a:rPr lang="en-IN" sz="2000" b="1" dirty="0">
                <a:solidFill>
                  <a:srgbClr val="231F20"/>
                </a:solidFill>
                <a:latin typeface="Cambria" panose="02040503050406030204" pitchFamily="18" charset="0"/>
                <a:ea typeface="Cambria" panose="02040503050406030204" pitchFamily="18" charset="0"/>
              </a:rPr>
              <a:t>Constant, (S   ̶  V) = slope of line AB changes</a:t>
            </a:r>
          </a:p>
          <a:p>
            <a:pPr lvl="1" indent="0" algn="just"/>
            <a:endParaRPr lang="en-IN" sz="2000" b="1" dirty="0">
              <a:solidFill>
                <a:srgbClr val="231F20"/>
              </a:solidFill>
              <a:latin typeface="Cambria" panose="02040503050406030204" pitchFamily="18" charset="0"/>
              <a:ea typeface="Cambria" panose="02040503050406030204" pitchFamily="18" charset="0"/>
            </a:endParaRPr>
          </a:p>
          <a:p>
            <a:pPr lvl="1" indent="0" algn="just"/>
            <a:r>
              <a:rPr lang="en-IN" sz="2000" b="1" dirty="0">
                <a:solidFill>
                  <a:srgbClr val="231F20"/>
                </a:solidFill>
                <a:latin typeface="Cambria" panose="02040503050406030204" pitchFamily="18" charset="0"/>
                <a:ea typeface="Cambria" panose="02040503050406030204" pitchFamily="18" charset="0"/>
              </a:rPr>
              <a:t>If variable cost per unit is increased and fixed cost</a:t>
            </a:r>
          </a:p>
          <a:p>
            <a:pPr lvl="1" indent="0" algn="just"/>
            <a:r>
              <a:rPr lang="en-IN" sz="2000" b="1" dirty="0">
                <a:solidFill>
                  <a:srgbClr val="231F20"/>
                </a:solidFill>
                <a:latin typeface="Cambria" panose="02040503050406030204" pitchFamily="18" charset="0"/>
                <a:ea typeface="Cambria" panose="02040503050406030204" pitchFamily="18" charset="0"/>
              </a:rPr>
              <a:t>is constant i.e. (S   ̶  V) marginal contributions </a:t>
            </a:r>
          </a:p>
          <a:p>
            <a:pPr lvl="1" indent="0" algn="just"/>
            <a:r>
              <a:rPr lang="en-IN" sz="2000" b="1" dirty="0">
                <a:solidFill>
                  <a:srgbClr val="231F20"/>
                </a:solidFill>
                <a:latin typeface="Cambria" panose="02040503050406030204" pitchFamily="18" charset="0"/>
                <a:ea typeface="Cambria" panose="02040503050406030204" pitchFamily="18" charset="0"/>
              </a:rPr>
              <a:t>decreases and so slop of line AB decreases and takes </a:t>
            </a:r>
          </a:p>
          <a:p>
            <a:pPr lvl="1" indent="0" algn="just"/>
            <a:r>
              <a:rPr lang="en-IN" sz="2000" b="1" dirty="0">
                <a:solidFill>
                  <a:srgbClr val="231F20"/>
                </a:solidFill>
                <a:latin typeface="Cambria" panose="02040503050406030204" pitchFamily="18" charset="0"/>
                <a:ea typeface="Cambria" panose="02040503050406030204" pitchFamily="18" charset="0"/>
              </a:rPr>
              <a:t>line AC.</a:t>
            </a:r>
          </a:p>
          <a:p>
            <a:pPr lvl="1" indent="0" algn="just"/>
            <a:r>
              <a:rPr lang="en-IN" sz="2000" b="1" dirty="0">
                <a:solidFill>
                  <a:srgbClr val="0000FF"/>
                </a:solidFill>
                <a:latin typeface="Cambria" panose="02040503050406030204" pitchFamily="18" charset="0"/>
                <a:ea typeface="Cambria" panose="02040503050406030204" pitchFamily="18" charset="0"/>
              </a:rPr>
              <a:t>In this, it is seen that break-even point is shifted towards</a:t>
            </a:r>
          </a:p>
          <a:p>
            <a:pPr lvl="1" indent="0" algn="just"/>
            <a:r>
              <a:rPr lang="en-IN" sz="2000" b="1" dirty="0">
                <a:solidFill>
                  <a:srgbClr val="0000FF"/>
                </a:solidFill>
                <a:latin typeface="Cambria" panose="02040503050406030204" pitchFamily="18" charset="0"/>
                <a:ea typeface="Cambria" panose="02040503050406030204" pitchFamily="18" charset="0"/>
              </a:rPr>
              <a:t>right i.e., more no of units are to be produced &amp; sold for </a:t>
            </a:r>
          </a:p>
          <a:p>
            <a:pPr lvl="1" indent="0" algn="just"/>
            <a:r>
              <a:rPr lang="en-IN" sz="2000" b="1" dirty="0">
                <a:solidFill>
                  <a:srgbClr val="0000FF"/>
                </a:solidFill>
                <a:latin typeface="Cambria" panose="02040503050406030204" pitchFamily="18" charset="0"/>
                <a:ea typeface="Cambria" panose="02040503050406030204" pitchFamily="18" charset="0"/>
              </a:rPr>
              <a:t>coming to position with no profit or loss.</a:t>
            </a:r>
          </a:p>
          <a:p>
            <a:pPr lvl="1" indent="0" algn="just"/>
            <a:r>
              <a:rPr lang="en-IN" sz="2000" b="1" dirty="0">
                <a:solidFill>
                  <a:srgbClr val="C00000"/>
                </a:solidFill>
                <a:latin typeface="Cambria" panose="02040503050406030204" pitchFamily="18" charset="0"/>
                <a:ea typeface="Cambria" panose="02040503050406030204" pitchFamily="18" charset="0"/>
              </a:rPr>
              <a:t>Contrary to that, when V is decreased keeping F constant,</a:t>
            </a:r>
          </a:p>
          <a:p>
            <a:pPr lvl="1" indent="0" algn="just"/>
            <a:r>
              <a:rPr lang="en-US" sz="2000" b="1" dirty="0">
                <a:solidFill>
                  <a:srgbClr val="C00000"/>
                </a:solidFill>
                <a:latin typeface="Cambria" panose="02040503050406030204" pitchFamily="18" charset="0"/>
                <a:ea typeface="Cambria" panose="02040503050406030204" pitchFamily="18" charset="0"/>
              </a:rPr>
              <a:t>i.e. (S   ̶  V) marginal contributions increases and so slop of line AB increases and takes </a:t>
            </a:r>
          </a:p>
          <a:p>
            <a:pPr lvl="1" indent="0" algn="just"/>
            <a:r>
              <a:rPr lang="en-US" sz="2000" b="1" dirty="0">
                <a:solidFill>
                  <a:srgbClr val="C00000"/>
                </a:solidFill>
                <a:latin typeface="Cambria" panose="02040503050406030204" pitchFamily="18" charset="0"/>
                <a:ea typeface="Cambria" panose="02040503050406030204" pitchFamily="18" charset="0"/>
              </a:rPr>
              <a:t>line AD. </a:t>
            </a:r>
            <a:r>
              <a:rPr lang="en-IN" sz="2000" b="1" dirty="0">
                <a:solidFill>
                  <a:srgbClr val="C00000"/>
                </a:solidFill>
                <a:latin typeface="Cambria" panose="02040503050406030204" pitchFamily="18" charset="0"/>
                <a:ea typeface="Cambria" panose="02040503050406030204" pitchFamily="18" charset="0"/>
              </a:rPr>
              <a:t>it is seen that break-even point is shifted towards left i.e. less no of units are to be produced &amp; sold for coming to position with no profit or loss.</a:t>
            </a:r>
          </a:p>
        </p:txBody>
      </p:sp>
      <p:grpSp>
        <p:nvGrpSpPr>
          <p:cNvPr id="44" name="Group 43"/>
          <p:cNvGrpSpPr/>
          <p:nvPr/>
        </p:nvGrpSpPr>
        <p:grpSpPr>
          <a:xfrm>
            <a:off x="7643205" y="1455746"/>
            <a:ext cx="3540201" cy="3602862"/>
            <a:chOff x="7643205" y="1038150"/>
            <a:chExt cx="3540201" cy="3602862"/>
          </a:xfrm>
        </p:grpSpPr>
        <p:cxnSp>
          <p:nvCxnSpPr>
            <p:cNvPr id="3" name="Straight Arrow Connector 2"/>
            <p:cNvCxnSpPr/>
            <p:nvPr/>
          </p:nvCxnSpPr>
          <p:spPr bwMode="auto">
            <a:xfrm flipH="1" flipV="1">
              <a:off x="8184231" y="1038150"/>
              <a:ext cx="1" cy="325494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6" name="Straight Connector 25"/>
            <p:cNvCxnSpPr/>
            <p:nvPr/>
          </p:nvCxnSpPr>
          <p:spPr bwMode="auto">
            <a:xfrm flipV="1">
              <a:off x="8184231" y="1992971"/>
              <a:ext cx="2600182" cy="1292013"/>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bwMode="auto">
            <a:xfrm>
              <a:off x="10784413" y="1038150"/>
              <a:ext cx="0" cy="3254946"/>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46" name="TextBox 45"/>
            <p:cNvSpPr txBox="1"/>
            <p:nvPr/>
          </p:nvSpPr>
          <p:spPr>
            <a:xfrm>
              <a:off x="9238014" y="2376104"/>
              <a:ext cx="459877" cy="369332"/>
            </a:xfrm>
            <a:prstGeom prst="rect">
              <a:avLst/>
            </a:prstGeom>
            <a:noFill/>
          </p:spPr>
          <p:txBody>
            <a:bodyPr wrap="square" rtlCol="0">
              <a:spAutoFit/>
            </a:bodyPr>
            <a:lstStyle/>
            <a:p>
              <a:r>
                <a:rPr lang="en-US" b="1" dirty="0"/>
                <a:t>N*</a:t>
              </a:r>
            </a:p>
          </p:txBody>
        </p:sp>
        <p:sp>
          <p:nvSpPr>
            <p:cNvPr id="49" name="TextBox 48"/>
            <p:cNvSpPr txBox="1"/>
            <p:nvPr/>
          </p:nvSpPr>
          <p:spPr>
            <a:xfrm>
              <a:off x="10863396" y="1740304"/>
              <a:ext cx="320010" cy="369332"/>
            </a:xfrm>
            <a:prstGeom prst="rect">
              <a:avLst/>
            </a:prstGeom>
            <a:noFill/>
          </p:spPr>
          <p:txBody>
            <a:bodyPr wrap="square" rtlCol="0">
              <a:spAutoFit/>
            </a:bodyPr>
            <a:lstStyle/>
            <a:p>
              <a:r>
                <a:rPr lang="en-US" b="1" dirty="0"/>
                <a:t>B</a:t>
              </a:r>
            </a:p>
          </p:txBody>
        </p:sp>
        <p:sp>
          <p:nvSpPr>
            <p:cNvPr id="51" name="TextBox 50"/>
            <p:cNvSpPr txBox="1"/>
            <p:nvPr/>
          </p:nvSpPr>
          <p:spPr>
            <a:xfrm>
              <a:off x="7792214" y="3083412"/>
              <a:ext cx="320010" cy="369332"/>
            </a:xfrm>
            <a:prstGeom prst="rect">
              <a:avLst/>
            </a:prstGeom>
            <a:noFill/>
          </p:spPr>
          <p:txBody>
            <a:bodyPr wrap="square" rtlCol="0">
              <a:spAutoFit/>
            </a:bodyPr>
            <a:lstStyle/>
            <a:p>
              <a:r>
                <a:rPr lang="en-US" b="1" dirty="0"/>
                <a:t>A</a:t>
              </a:r>
            </a:p>
          </p:txBody>
        </p:sp>
        <p:sp>
          <p:nvSpPr>
            <p:cNvPr id="52" name="TextBox 51"/>
            <p:cNvSpPr txBox="1"/>
            <p:nvPr/>
          </p:nvSpPr>
          <p:spPr>
            <a:xfrm>
              <a:off x="8737600" y="4271680"/>
              <a:ext cx="1847849" cy="369332"/>
            </a:xfrm>
            <a:prstGeom prst="rect">
              <a:avLst/>
            </a:prstGeom>
            <a:noFill/>
          </p:spPr>
          <p:txBody>
            <a:bodyPr wrap="square" rtlCol="0">
              <a:spAutoFit/>
            </a:bodyPr>
            <a:lstStyle/>
            <a:p>
              <a:r>
                <a:rPr lang="en-US" b="1" dirty="0"/>
                <a:t>No. of units</a:t>
              </a:r>
            </a:p>
          </p:txBody>
        </p:sp>
        <p:sp>
          <p:nvSpPr>
            <p:cNvPr id="53" name="TextBox 52"/>
            <p:cNvSpPr txBox="1"/>
            <p:nvPr/>
          </p:nvSpPr>
          <p:spPr>
            <a:xfrm>
              <a:off x="7643205" y="1870954"/>
              <a:ext cx="461665" cy="700638"/>
            </a:xfrm>
            <a:prstGeom prst="rect">
              <a:avLst/>
            </a:prstGeom>
            <a:noFill/>
          </p:spPr>
          <p:txBody>
            <a:bodyPr vert="vert270" wrap="square" rtlCol="0">
              <a:spAutoFit/>
            </a:bodyPr>
            <a:lstStyle/>
            <a:p>
              <a:r>
                <a:rPr lang="en-US" b="1" dirty="0">
                  <a:solidFill>
                    <a:srgbClr val="00B050"/>
                  </a:solidFill>
                </a:rPr>
                <a:t>Profit</a:t>
              </a:r>
            </a:p>
          </p:txBody>
        </p:sp>
      </p:grpSp>
      <p:sp>
        <p:nvSpPr>
          <p:cNvPr id="35" name="TextBox 34"/>
          <p:cNvSpPr txBox="1"/>
          <p:nvPr/>
        </p:nvSpPr>
        <p:spPr>
          <a:xfrm>
            <a:off x="7642083" y="3819859"/>
            <a:ext cx="461665" cy="700638"/>
          </a:xfrm>
          <a:prstGeom prst="rect">
            <a:avLst/>
          </a:prstGeom>
          <a:noFill/>
        </p:spPr>
        <p:txBody>
          <a:bodyPr vert="vert270" wrap="square" rtlCol="0">
            <a:spAutoFit/>
          </a:bodyPr>
          <a:lstStyle/>
          <a:p>
            <a:r>
              <a:rPr lang="en-US" b="1" dirty="0">
                <a:solidFill>
                  <a:srgbClr val="FF0000"/>
                </a:solidFill>
              </a:rPr>
              <a:t>Loss</a:t>
            </a:r>
          </a:p>
        </p:txBody>
      </p:sp>
      <p:cxnSp>
        <p:nvCxnSpPr>
          <p:cNvPr id="36" name="Straight Connector 35"/>
          <p:cNvCxnSpPr/>
          <p:nvPr/>
        </p:nvCxnSpPr>
        <p:spPr bwMode="auto">
          <a:xfrm flipV="1">
            <a:off x="8212975" y="1912693"/>
            <a:ext cx="2571438" cy="1744907"/>
          </a:xfrm>
          <a:prstGeom prst="line">
            <a:avLst/>
          </a:prstGeom>
          <a:ln w="381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10848528" y="1700808"/>
            <a:ext cx="320010" cy="369332"/>
          </a:xfrm>
          <a:prstGeom prst="rect">
            <a:avLst/>
          </a:prstGeom>
          <a:noFill/>
        </p:spPr>
        <p:txBody>
          <a:bodyPr wrap="square" rtlCol="0">
            <a:spAutoFit/>
          </a:bodyPr>
          <a:lstStyle/>
          <a:p>
            <a:r>
              <a:rPr lang="en-US" b="1" dirty="0"/>
              <a:t>D</a:t>
            </a:r>
          </a:p>
        </p:txBody>
      </p:sp>
      <p:sp>
        <p:nvSpPr>
          <p:cNvPr id="55" name="TextBox 54"/>
          <p:cNvSpPr txBox="1"/>
          <p:nvPr/>
        </p:nvSpPr>
        <p:spPr>
          <a:xfrm>
            <a:off x="9700123" y="2135836"/>
            <a:ext cx="459877" cy="369332"/>
          </a:xfrm>
          <a:prstGeom prst="rect">
            <a:avLst/>
          </a:prstGeom>
          <a:noFill/>
        </p:spPr>
        <p:txBody>
          <a:bodyPr wrap="square" rtlCol="0">
            <a:spAutoFit/>
          </a:bodyPr>
          <a:lstStyle/>
          <a:p>
            <a:r>
              <a:rPr lang="en-US" b="1" dirty="0">
                <a:solidFill>
                  <a:srgbClr val="C00000"/>
                </a:solidFill>
              </a:rPr>
              <a:t>N*</a:t>
            </a:r>
          </a:p>
        </p:txBody>
      </p:sp>
      <p:cxnSp>
        <p:nvCxnSpPr>
          <p:cNvPr id="56" name="Straight Connector 55"/>
          <p:cNvCxnSpPr/>
          <p:nvPr/>
        </p:nvCxnSpPr>
        <p:spPr bwMode="auto">
          <a:xfrm flipV="1">
            <a:off x="8168178" y="2785146"/>
            <a:ext cx="2616235" cy="920130"/>
          </a:xfrm>
          <a:prstGeom prst="line">
            <a:avLst/>
          </a:prstGeom>
          <a:ln w="3810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9059846" y="3377055"/>
            <a:ext cx="459877" cy="369332"/>
          </a:xfrm>
          <a:prstGeom prst="rect">
            <a:avLst/>
          </a:prstGeom>
          <a:noFill/>
        </p:spPr>
        <p:txBody>
          <a:bodyPr wrap="square" rtlCol="0">
            <a:spAutoFit/>
          </a:bodyPr>
          <a:lstStyle/>
          <a:p>
            <a:r>
              <a:rPr lang="en-US" b="1" dirty="0">
                <a:solidFill>
                  <a:srgbClr val="C00000"/>
                </a:solidFill>
              </a:rPr>
              <a:t>N*</a:t>
            </a:r>
          </a:p>
        </p:txBody>
      </p:sp>
      <p:sp>
        <p:nvSpPr>
          <p:cNvPr id="59" name="TextBox 58"/>
          <p:cNvSpPr txBox="1"/>
          <p:nvPr/>
        </p:nvSpPr>
        <p:spPr>
          <a:xfrm>
            <a:off x="10848528" y="2564904"/>
            <a:ext cx="320010" cy="369332"/>
          </a:xfrm>
          <a:prstGeom prst="rect">
            <a:avLst/>
          </a:prstGeom>
          <a:noFill/>
        </p:spPr>
        <p:txBody>
          <a:bodyPr wrap="square" rtlCol="0">
            <a:spAutoFit/>
          </a:bodyPr>
          <a:lstStyle/>
          <a:p>
            <a:r>
              <a:rPr lang="en-US" b="1" dirty="0"/>
              <a:t>C</a:t>
            </a:r>
          </a:p>
        </p:txBody>
      </p:sp>
      <p:cxnSp>
        <p:nvCxnSpPr>
          <p:cNvPr id="2" name="Straight Connector 1">
            <a:extLst>
              <a:ext uri="{FF2B5EF4-FFF2-40B4-BE49-F238E27FC236}">
                <a16:creationId xmlns:a16="http://schemas.microsoft.com/office/drawing/2014/main" id="{197B5956-6EF0-78C3-66CC-2ACD7AE14C65}"/>
              </a:ext>
            </a:extLst>
          </p:cNvPr>
          <p:cNvCxnSpPr/>
          <p:nvPr/>
        </p:nvCxnSpPr>
        <p:spPr bwMode="auto">
          <a:xfrm flipV="1">
            <a:off x="8167862" y="1481279"/>
            <a:ext cx="2600182" cy="3230675"/>
          </a:xfrm>
          <a:prstGeom prst="line">
            <a:avLst/>
          </a:prstGeom>
          <a:ln w="28575">
            <a:solidFill>
              <a:srgbClr val="FF3399"/>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 name="Straight Connector 3">
            <a:extLst>
              <a:ext uri="{FF2B5EF4-FFF2-40B4-BE49-F238E27FC236}">
                <a16:creationId xmlns:a16="http://schemas.microsoft.com/office/drawing/2014/main" id="{C5F084F3-2F02-52B9-3E8C-CB5973F24A3F}"/>
              </a:ext>
            </a:extLst>
          </p:cNvPr>
          <p:cNvCxnSpPr/>
          <p:nvPr/>
        </p:nvCxnSpPr>
        <p:spPr bwMode="auto">
          <a:xfrm flipV="1">
            <a:off x="8202843" y="3700423"/>
            <a:ext cx="2600182" cy="11739"/>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485925099"/>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Break-even analysis: Numerical</a:t>
            </a:r>
          </a:p>
        </p:txBody>
      </p:sp>
      <p:grpSp>
        <p:nvGrpSpPr>
          <p:cNvPr id="22" name="Group 21"/>
          <p:cNvGrpSpPr/>
          <p:nvPr/>
        </p:nvGrpSpPr>
        <p:grpSpPr>
          <a:xfrm>
            <a:off x="10060642" y="227927"/>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6</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13</a:t>
            </a:fld>
            <a:endParaRPr lang="en-IN" altLang="en-US"/>
          </a:p>
        </p:txBody>
      </p:sp>
      <p:sp>
        <p:nvSpPr>
          <p:cNvPr id="5" name="Rectangle 4"/>
          <p:cNvSpPr/>
          <p:nvPr/>
        </p:nvSpPr>
        <p:spPr>
          <a:xfrm>
            <a:off x="191344" y="861310"/>
            <a:ext cx="11737304" cy="5324535"/>
          </a:xfrm>
          <a:prstGeom prst="rect">
            <a:avLst/>
          </a:prstGeom>
          <a:solidFill>
            <a:srgbClr val="CCFF99"/>
          </a:solidFill>
        </p:spPr>
        <p:txBody>
          <a:bodyPr wrap="square">
            <a:spAutoFit/>
          </a:bodyPr>
          <a:lstStyle/>
          <a:p>
            <a:pPr lvl="1" indent="0" algn="just"/>
            <a:r>
              <a:rPr lang="en-IN" sz="2000" b="1" dirty="0">
                <a:solidFill>
                  <a:srgbClr val="231F20"/>
                </a:solidFill>
                <a:latin typeface="Cambria" panose="02040503050406030204" pitchFamily="18" charset="0"/>
                <a:ea typeface="Cambria" panose="02040503050406030204" pitchFamily="18" charset="0"/>
              </a:rPr>
              <a:t>F =  Fixed cost = </a:t>
            </a:r>
            <a:r>
              <a:rPr lang="en-IN" sz="2000" b="1" dirty="0" err="1">
                <a:solidFill>
                  <a:srgbClr val="231F20"/>
                </a:solidFill>
                <a:latin typeface="Cambria" panose="02040503050406030204" pitchFamily="18" charset="0"/>
                <a:ea typeface="Cambria" panose="02040503050406030204" pitchFamily="18" charset="0"/>
              </a:rPr>
              <a:t>Rs</a:t>
            </a:r>
            <a:r>
              <a:rPr lang="en-IN" sz="2000" b="1" dirty="0">
                <a:solidFill>
                  <a:srgbClr val="231F20"/>
                </a:solidFill>
                <a:latin typeface="Cambria" panose="02040503050406030204" pitchFamily="18" charset="0"/>
                <a:ea typeface="Cambria" panose="02040503050406030204" pitchFamily="18" charset="0"/>
              </a:rPr>
              <a:t>. 10,00,000</a:t>
            </a:r>
          </a:p>
          <a:p>
            <a:pPr lvl="1" indent="0" algn="just"/>
            <a:r>
              <a:rPr lang="en-IN" sz="2000" b="1" i="0" u="none" strike="noStrike" baseline="0" dirty="0">
                <a:solidFill>
                  <a:srgbClr val="231F20"/>
                </a:solidFill>
                <a:latin typeface="Cambria" panose="02040503050406030204" pitchFamily="18" charset="0"/>
                <a:ea typeface="Cambria" panose="02040503050406030204" pitchFamily="18" charset="0"/>
              </a:rPr>
              <a:t>V = Variable cost per unit = </a:t>
            </a:r>
            <a:r>
              <a:rPr lang="en-IN" sz="2000" b="1" i="0" u="none" strike="noStrike" baseline="0" dirty="0" err="1">
                <a:solidFill>
                  <a:srgbClr val="231F20"/>
                </a:solidFill>
                <a:latin typeface="Cambria" panose="02040503050406030204" pitchFamily="18" charset="0"/>
                <a:ea typeface="Cambria" panose="02040503050406030204" pitchFamily="18" charset="0"/>
              </a:rPr>
              <a:t>Rs</a:t>
            </a:r>
            <a:r>
              <a:rPr lang="en-IN" sz="2000" b="1" i="0" u="none" strike="noStrike" baseline="0" dirty="0">
                <a:solidFill>
                  <a:srgbClr val="231F20"/>
                </a:solidFill>
                <a:latin typeface="Cambria" panose="02040503050406030204" pitchFamily="18" charset="0"/>
                <a:ea typeface="Cambria" panose="02040503050406030204" pitchFamily="18" charset="0"/>
              </a:rPr>
              <a:t>. 10</a:t>
            </a:r>
            <a:endParaRPr lang="en-IN" sz="2000" b="1" dirty="0">
              <a:solidFill>
                <a:srgbClr val="231F20"/>
              </a:solidFill>
              <a:latin typeface="Cambria" panose="02040503050406030204" pitchFamily="18" charset="0"/>
              <a:ea typeface="Cambria" panose="02040503050406030204" pitchFamily="18" charset="0"/>
            </a:endParaRPr>
          </a:p>
          <a:p>
            <a:pPr lvl="1" indent="0" algn="just"/>
            <a:r>
              <a:rPr lang="en-IN" sz="2000" b="1" i="0" u="none" strike="noStrike" baseline="0" dirty="0">
                <a:solidFill>
                  <a:srgbClr val="231F20"/>
                </a:solidFill>
                <a:latin typeface="Cambria" panose="02040503050406030204" pitchFamily="18" charset="0"/>
                <a:ea typeface="Cambria" panose="02040503050406030204" pitchFamily="18" charset="0"/>
              </a:rPr>
              <a:t>S = Selling</a:t>
            </a:r>
            <a:r>
              <a:rPr lang="en-IN" sz="2000" b="1" i="0" u="none" strike="noStrike" dirty="0">
                <a:solidFill>
                  <a:srgbClr val="231F20"/>
                </a:solidFill>
                <a:latin typeface="Cambria" panose="02040503050406030204" pitchFamily="18" charset="0"/>
                <a:ea typeface="Cambria" panose="02040503050406030204" pitchFamily="18" charset="0"/>
              </a:rPr>
              <a:t> cost per unit = </a:t>
            </a:r>
            <a:r>
              <a:rPr lang="en-IN" sz="2000" b="1" i="0" u="none" strike="noStrike" dirty="0" err="1">
                <a:solidFill>
                  <a:srgbClr val="231F20"/>
                </a:solidFill>
                <a:latin typeface="Cambria" panose="02040503050406030204" pitchFamily="18" charset="0"/>
                <a:ea typeface="Cambria" panose="02040503050406030204" pitchFamily="18" charset="0"/>
              </a:rPr>
              <a:t>Rs</a:t>
            </a:r>
            <a:r>
              <a:rPr lang="en-IN" sz="2000" b="1" i="0" u="none" strike="noStrike" dirty="0">
                <a:solidFill>
                  <a:srgbClr val="231F20"/>
                </a:solidFill>
                <a:latin typeface="Cambria" panose="02040503050406030204" pitchFamily="18" charset="0"/>
                <a:ea typeface="Cambria" panose="02040503050406030204" pitchFamily="18" charset="0"/>
              </a:rPr>
              <a:t>. 50</a:t>
            </a:r>
            <a:endParaRPr lang="en-IN" sz="2000" b="1" dirty="0">
              <a:solidFill>
                <a:srgbClr val="231F20"/>
              </a:solidFill>
              <a:latin typeface="Cambria" panose="02040503050406030204" pitchFamily="18" charset="0"/>
              <a:ea typeface="Cambria" panose="02040503050406030204" pitchFamily="18" charset="0"/>
            </a:endParaRPr>
          </a:p>
          <a:p>
            <a:pPr lvl="1" indent="0" algn="just"/>
            <a:r>
              <a:rPr lang="en-IN" sz="2000" b="1" i="0" u="none" strike="noStrike" baseline="0" dirty="0">
                <a:solidFill>
                  <a:srgbClr val="231F20"/>
                </a:solidFill>
                <a:latin typeface="Cambria" panose="02040503050406030204" pitchFamily="18" charset="0"/>
                <a:ea typeface="Cambria" panose="02040503050406030204" pitchFamily="18" charset="0"/>
              </a:rPr>
              <a:t>I  = Income </a:t>
            </a:r>
            <a:r>
              <a:rPr lang="en-IN" sz="2000" b="1" dirty="0">
                <a:solidFill>
                  <a:srgbClr val="231F20"/>
                </a:solidFill>
                <a:latin typeface="Cambria" panose="02040503050406030204" pitchFamily="18" charset="0"/>
                <a:ea typeface="Cambria" panose="02040503050406030204" pitchFamily="18" charset="0"/>
              </a:rPr>
              <a:t>(also representing by slope of line OD)</a:t>
            </a:r>
          </a:p>
          <a:p>
            <a:pPr lvl="1" indent="0" algn="just"/>
            <a:endParaRPr lang="en-IN" sz="2000" b="1" i="0" u="none" strike="noStrike" baseline="0" dirty="0">
              <a:solidFill>
                <a:srgbClr val="231F20"/>
              </a:solidFill>
              <a:latin typeface="Cambria" panose="02040503050406030204" pitchFamily="18" charset="0"/>
              <a:ea typeface="Cambria" panose="02040503050406030204" pitchFamily="18" charset="0"/>
            </a:endParaRPr>
          </a:p>
          <a:p>
            <a:pPr lvl="1" indent="0" algn="just"/>
            <a:r>
              <a:rPr lang="en-IN" sz="2000" b="1" dirty="0">
                <a:solidFill>
                  <a:srgbClr val="231F20"/>
                </a:solidFill>
                <a:latin typeface="Cambria" panose="02040503050406030204" pitchFamily="18" charset="0"/>
                <a:ea typeface="Cambria" panose="02040503050406030204" pitchFamily="18" charset="0"/>
              </a:rPr>
              <a:t>(Break-even quantity) </a:t>
            </a:r>
          </a:p>
          <a:p>
            <a:pPr lvl="1" indent="0" algn="just"/>
            <a:r>
              <a:rPr lang="en-IN" sz="2000" b="1" dirty="0">
                <a:solidFill>
                  <a:srgbClr val="231F20"/>
                </a:solidFill>
                <a:latin typeface="Cambria" panose="02040503050406030204" pitchFamily="18" charset="0"/>
                <a:ea typeface="Cambria" panose="02040503050406030204" pitchFamily="18" charset="0"/>
              </a:rPr>
              <a:t> N*  =  F/(S   ̶  V)  = 10,00,000/(50   ̶  10)</a:t>
            </a:r>
          </a:p>
          <a:p>
            <a:pPr lvl="1" indent="0" algn="just"/>
            <a:r>
              <a:rPr lang="en-IN" sz="2000" b="1" dirty="0">
                <a:solidFill>
                  <a:srgbClr val="231F20"/>
                </a:solidFill>
                <a:latin typeface="Cambria" panose="02040503050406030204" pitchFamily="18" charset="0"/>
                <a:ea typeface="Cambria" panose="02040503050406030204" pitchFamily="18" charset="0"/>
              </a:rPr>
              <a:t>        = 25,000 </a:t>
            </a:r>
          </a:p>
          <a:p>
            <a:pPr lvl="1" indent="0" algn="just"/>
            <a:r>
              <a:rPr lang="en-IN" sz="2000" b="1" dirty="0">
                <a:solidFill>
                  <a:srgbClr val="C00000"/>
                </a:solidFill>
                <a:latin typeface="Cambria" panose="02040503050406030204" pitchFamily="18" charset="0"/>
                <a:ea typeface="Cambria" panose="02040503050406030204" pitchFamily="18" charset="0"/>
              </a:rPr>
              <a:t>If company has produced 30,000 units</a:t>
            </a:r>
          </a:p>
          <a:p>
            <a:pPr lvl="1" indent="0" algn="just"/>
            <a:r>
              <a:rPr lang="en-IN" sz="2000" b="1" dirty="0">
                <a:solidFill>
                  <a:srgbClr val="231F20"/>
                </a:solidFill>
                <a:latin typeface="Cambria" panose="02040503050406030204" pitchFamily="18" charset="0"/>
                <a:ea typeface="Cambria" panose="02040503050406030204" pitchFamily="18" charset="0"/>
              </a:rPr>
              <a:t>Profit (P) = Income (I)   ̶ Total cost (TC)</a:t>
            </a:r>
          </a:p>
          <a:p>
            <a:pPr lvl="1" indent="0" algn="just"/>
            <a:r>
              <a:rPr lang="en-IN" sz="2000" b="1" dirty="0">
                <a:solidFill>
                  <a:srgbClr val="231F20"/>
                </a:solidFill>
                <a:latin typeface="Cambria" panose="02040503050406030204" pitchFamily="18" charset="0"/>
                <a:ea typeface="Cambria" panose="02040503050406030204" pitchFamily="18" charset="0"/>
              </a:rPr>
              <a:t>               P   =  I   ̶  ( F + V*N)</a:t>
            </a:r>
          </a:p>
          <a:p>
            <a:pPr lvl="1" indent="0" algn="just"/>
            <a:r>
              <a:rPr lang="en-IN" sz="2000" b="1" dirty="0">
                <a:solidFill>
                  <a:srgbClr val="231F20"/>
                </a:solidFill>
                <a:latin typeface="Cambria" panose="02040503050406030204" pitchFamily="18" charset="0"/>
                <a:ea typeface="Cambria" panose="02040503050406030204" pitchFamily="18" charset="0"/>
              </a:rPr>
              <a:t>              P   =  S* N   ̶  ( F + V*N) =   ̶  F + (S   ̶  V) N </a:t>
            </a:r>
          </a:p>
          <a:p>
            <a:pPr lvl="1" indent="0" algn="just"/>
            <a:r>
              <a:rPr lang="en-IN" sz="2000" b="1" dirty="0">
                <a:solidFill>
                  <a:srgbClr val="231F20"/>
                </a:solidFill>
                <a:latin typeface="Cambria" panose="02040503050406030204" pitchFamily="18" charset="0"/>
                <a:ea typeface="Cambria" panose="02040503050406030204" pitchFamily="18" charset="0"/>
              </a:rPr>
              <a:t>              P   =   ̶  10,00,000 + (50   ̶  10) 30,000</a:t>
            </a:r>
          </a:p>
          <a:p>
            <a:pPr lvl="1" indent="0" algn="just"/>
            <a:r>
              <a:rPr lang="en-IN" sz="2000" b="1" dirty="0">
                <a:solidFill>
                  <a:srgbClr val="231F20"/>
                </a:solidFill>
                <a:latin typeface="Cambria" panose="02040503050406030204" pitchFamily="18" charset="0"/>
                <a:ea typeface="Cambria" panose="02040503050406030204" pitchFamily="18" charset="0"/>
              </a:rPr>
              <a:t>              P  = 2,00,000   </a:t>
            </a:r>
            <a:r>
              <a:rPr lang="en-IN" sz="2000" b="1" dirty="0">
                <a:solidFill>
                  <a:srgbClr val="00B050"/>
                </a:solidFill>
                <a:latin typeface="Cambria" panose="02040503050406030204" pitchFamily="18" charset="0"/>
                <a:ea typeface="Cambria" panose="02040503050406030204" pitchFamily="18" charset="0"/>
              </a:rPr>
              <a:t>PROFIT</a:t>
            </a:r>
          </a:p>
          <a:p>
            <a:pPr lvl="1" indent="0" algn="just"/>
            <a:r>
              <a:rPr lang="en-IN" sz="2000" b="1" dirty="0">
                <a:solidFill>
                  <a:srgbClr val="231F20"/>
                </a:solidFill>
                <a:latin typeface="Cambria" panose="02040503050406030204" pitchFamily="18" charset="0"/>
                <a:ea typeface="Cambria" panose="02040503050406030204" pitchFamily="18" charset="0"/>
              </a:rPr>
              <a:t> </a:t>
            </a:r>
            <a:r>
              <a:rPr lang="en-IN" sz="2000" b="1" dirty="0">
                <a:solidFill>
                  <a:srgbClr val="C00000"/>
                </a:solidFill>
                <a:latin typeface="Cambria" panose="02040503050406030204" pitchFamily="18" charset="0"/>
                <a:ea typeface="Cambria" panose="02040503050406030204" pitchFamily="18" charset="0"/>
              </a:rPr>
              <a:t>If company has produces &amp; sold only 20,000 units</a:t>
            </a:r>
          </a:p>
          <a:p>
            <a:pPr lvl="1" indent="0" algn="just"/>
            <a:r>
              <a:rPr lang="en-IN" sz="2000" b="1" dirty="0">
                <a:solidFill>
                  <a:srgbClr val="231F20"/>
                </a:solidFill>
                <a:latin typeface="Cambria" panose="02040503050406030204" pitchFamily="18" charset="0"/>
                <a:ea typeface="Cambria" panose="02040503050406030204" pitchFamily="18" charset="0"/>
              </a:rPr>
              <a:t>              P   =   ̶  10,00,000 + (50   ̶  10) 20,000</a:t>
            </a:r>
          </a:p>
          <a:p>
            <a:pPr lvl="1" indent="0" algn="just"/>
            <a:r>
              <a:rPr lang="en-IN" sz="2000" b="1" dirty="0">
                <a:solidFill>
                  <a:srgbClr val="231F20"/>
                </a:solidFill>
                <a:latin typeface="Cambria" panose="02040503050406030204" pitchFamily="18" charset="0"/>
                <a:ea typeface="Cambria" panose="02040503050406030204" pitchFamily="18" charset="0"/>
              </a:rPr>
              <a:t>              P   =   ̶   2,00,000   </a:t>
            </a:r>
            <a:r>
              <a:rPr lang="en-IN" sz="2000" b="1" dirty="0">
                <a:solidFill>
                  <a:srgbClr val="FF0000"/>
                </a:solidFill>
                <a:latin typeface="Cambria" panose="02040503050406030204" pitchFamily="18" charset="0"/>
                <a:ea typeface="Cambria" panose="02040503050406030204" pitchFamily="18" charset="0"/>
              </a:rPr>
              <a:t>LOSS</a:t>
            </a:r>
          </a:p>
        </p:txBody>
      </p:sp>
      <p:grpSp>
        <p:nvGrpSpPr>
          <p:cNvPr id="45" name="Group 44"/>
          <p:cNvGrpSpPr/>
          <p:nvPr/>
        </p:nvGrpSpPr>
        <p:grpSpPr>
          <a:xfrm>
            <a:off x="7732751" y="906793"/>
            <a:ext cx="4195897" cy="4394415"/>
            <a:chOff x="7732751" y="906793"/>
            <a:chExt cx="4195897" cy="4394415"/>
          </a:xfrm>
        </p:grpSpPr>
        <p:cxnSp>
          <p:nvCxnSpPr>
            <p:cNvPr id="6" name="Straight Connector 5"/>
            <p:cNvCxnSpPr/>
            <p:nvPr/>
          </p:nvCxnSpPr>
          <p:spPr bwMode="auto">
            <a:xfrm flipV="1">
              <a:off x="8536378" y="3417261"/>
              <a:ext cx="2600182" cy="11739"/>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nvGrpSpPr>
            <p:cNvPr id="44" name="Group 43"/>
            <p:cNvGrpSpPr/>
            <p:nvPr/>
          </p:nvGrpSpPr>
          <p:grpSpPr>
            <a:xfrm>
              <a:off x="7732751" y="906793"/>
              <a:ext cx="4195897" cy="4394415"/>
              <a:chOff x="7386503" y="777229"/>
              <a:chExt cx="4195897" cy="4394415"/>
            </a:xfrm>
          </p:grpSpPr>
          <p:cxnSp>
            <p:nvCxnSpPr>
              <p:cNvPr id="3" name="Straight Arrow Connector 2"/>
              <p:cNvCxnSpPr/>
              <p:nvPr/>
            </p:nvCxnSpPr>
            <p:spPr bwMode="auto">
              <a:xfrm flipH="1" flipV="1">
                <a:off x="8184231" y="1038150"/>
                <a:ext cx="1" cy="325494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8" name="Straight Arrow Connector 17"/>
              <p:cNvCxnSpPr/>
              <p:nvPr/>
            </p:nvCxnSpPr>
            <p:spPr bwMode="auto">
              <a:xfrm>
                <a:off x="8184231" y="4293096"/>
                <a:ext cx="3398169"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6" name="Straight Connector 25"/>
              <p:cNvCxnSpPr/>
              <p:nvPr/>
            </p:nvCxnSpPr>
            <p:spPr bwMode="auto">
              <a:xfrm flipV="1">
                <a:off x="8184231" y="1992971"/>
                <a:ext cx="2600182" cy="1292013"/>
              </a:xfrm>
              <a:prstGeom prst="line">
                <a:avLst/>
              </a:prstGeom>
              <a:ln w="28575">
                <a:solidFill>
                  <a:srgbClr val="0000FF"/>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bwMode="auto">
              <a:xfrm flipV="1">
                <a:off x="8184231" y="1062421"/>
                <a:ext cx="2600182" cy="3230675"/>
              </a:xfrm>
              <a:prstGeom prst="line">
                <a:avLst/>
              </a:prstGeom>
              <a:ln w="28575">
                <a:solidFill>
                  <a:srgbClr val="FF3399"/>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4" name="Straight Connector 33"/>
              <p:cNvCxnSpPr/>
              <p:nvPr/>
            </p:nvCxnSpPr>
            <p:spPr bwMode="auto">
              <a:xfrm>
                <a:off x="10784413" y="1038150"/>
                <a:ext cx="0" cy="3254946"/>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3" name="Straight Connector 42"/>
              <p:cNvCxnSpPr/>
              <p:nvPr/>
            </p:nvCxnSpPr>
            <p:spPr bwMode="auto">
              <a:xfrm>
                <a:off x="9484322" y="2638977"/>
                <a:ext cx="0" cy="167839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42" name="TextBox 41"/>
              <p:cNvSpPr txBox="1"/>
              <p:nvPr/>
            </p:nvSpPr>
            <p:spPr>
              <a:xfrm>
                <a:off x="10624408" y="4432980"/>
                <a:ext cx="320010" cy="369332"/>
              </a:xfrm>
              <a:prstGeom prst="rect">
                <a:avLst/>
              </a:prstGeom>
              <a:noFill/>
            </p:spPr>
            <p:txBody>
              <a:bodyPr wrap="square" rtlCol="0">
                <a:spAutoFit/>
              </a:bodyPr>
              <a:lstStyle/>
              <a:p>
                <a:r>
                  <a:rPr lang="en-US" b="1" dirty="0"/>
                  <a:t>N</a:t>
                </a:r>
              </a:p>
            </p:txBody>
          </p:sp>
          <p:sp>
            <p:nvSpPr>
              <p:cNvPr id="46" name="TextBox 45"/>
              <p:cNvSpPr txBox="1"/>
              <p:nvPr/>
            </p:nvSpPr>
            <p:spPr>
              <a:xfrm>
                <a:off x="9324316" y="4370346"/>
                <a:ext cx="459877" cy="369332"/>
              </a:xfrm>
              <a:prstGeom prst="rect">
                <a:avLst/>
              </a:prstGeom>
              <a:noFill/>
            </p:spPr>
            <p:txBody>
              <a:bodyPr wrap="square" rtlCol="0">
                <a:spAutoFit/>
              </a:bodyPr>
              <a:lstStyle/>
              <a:p>
                <a:r>
                  <a:rPr lang="en-US" b="1" dirty="0"/>
                  <a:t>N*</a:t>
                </a:r>
              </a:p>
            </p:txBody>
          </p:sp>
          <p:sp>
            <p:nvSpPr>
              <p:cNvPr id="47" name="TextBox 46"/>
              <p:cNvSpPr txBox="1"/>
              <p:nvPr/>
            </p:nvSpPr>
            <p:spPr>
              <a:xfrm>
                <a:off x="7864221" y="4268694"/>
                <a:ext cx="320010" cy="369332"/>
              </a:xfrm>
              <a:prstGeom prst="rect">
                <a:avLst/>
              </a:prstGeom>
              <a:noFill/>
            </p:spPr>
            <p:txBody>
              <a:bodyPr wrap="square" rtlCol="0">
                <a:spAutoFit/>
              </a:bodyPr>
              <a:lstStyle/>
              <a:p>
                <a:r>
                  <a:rPr lang="en-US" b="1" dirty="0"/>
                  <a:t>O</a:t>
                </a:r>
              </a:p>
            </p:txBody>
          </p:sp>
          <p:sp>
            <p:nvSpPr>
              <p:cNvPr id="48" name="TextBox 47"/>
              <p:cNvSpPr txBox="1"/>
              <p:nvPr/>
            </p:nvSpPr>
            <p:spPr>
              <a:xfrm>
                <a:off x="10863396" y="3088564"/>
                <a:ext cx="320010" cy="369332"/>
              </a:xfrm>
              <a:prstGeom prst="rect">
                <a:avLst/>
              </a:prstGeom>
              <a:noFill/>
            </p:spPr>
            <p:txBody>
              <a:bodyPr wrap="square" rtlCol="0">
                <a:spAutoFit/>
              </a:bodyPr>
              <a:lstStyle/>
              <a:p>
                <a:r>
                  <a:rPr lang="en-US" b="1" dirty="0">
                    <a:solidFill>
                      <a:srgbClr val="C00000"/>
                    </a:solidFill>
                  </a:rPr>
                  <a:t>B</a:t>
                </a:r>
              </a:p>
            </p:txBody>
          </p:sp>
          <p:sp>
            <p:nvSpPr>
              <p:cNvPr id="49" name="TextBox 48"/>
              <p:cNvSpPr txBox="1"/>
              <p:nvPr/>
            </p:nvSpPr>
            <p:spPr>
              <a:xfrm>
                <a:off x="10863396" y="1740304"/>
                <a:ext cx="320010" cy="369332"/>
              </a:xfrm>
              <a:prstGeom prst="rect">
                <a:avLst/>
              </a:prstGeom>
              <a:noFill/>
            </p:spPr>
            <p:txBody>
              <a:bodyPr wrap="square" rtlCol="0">
                <a:spAutoFit/>
              </a:bodyPr>
              <a:lstStyle/>
              <a:p>
                <a:r>
                  <a:rPr lang="en-US" b="1" dirty="0">
                    <a:solidFill>
                      <a:srgbClr val="0000FF"/>
                    </a:solidFill>
                  </a:rPr>
                  <a:t>C</a:t>
                </a:r>
              </a:p>
            </p:txBody>
          </p:sp>
          <p:sp>
            <p:nvSpPr>
              <p:cNvPr id="50" name="TextBox 49"/>
              <p:cNvSpPr txBox="1"/>
              <p:nvPr/>
            </p:nvSpPr>
            <p:spPr>
              <a:xfrm>
                <a:off x="10804507" y="777229"/>
                <a:ext cx="320010" cy="369332"/>
              </a:xfrm>
              <a:prstGeom prst="rect">
                <a:avLst/>
              </a:prstGeom>
              <a:noFill/>
            </p:spPr>
            <p:txBody>
              <a:bodyPr wrap="square" rtlCol="0">
                <a:spAutoFit/>
              </a:bodyPr>
              <a:lstStyle/>
              <a:p>
                <a:r>
                  <a:rPr lang="en-US" b="1" dirty="0">
                    <a:solidFill>
                      <a:srgbClr val="FF3399"/>
                    </a:solidFill>
                  </a:rPr>
                  <a:t>D</a:t>
                </a:r>
              </a:p>
            </p:txBody>
          </p:sp>
          <p:sp>
            <p:nvSpPr>
              <p:cNvPr id="51" name="TextBox 50"/>
              <p:cNvSpPr txBox="1"/>
              <p:nvPr/>
            </p:nvSpPr>
            <p:spPr>
              <a:xfrm>
                <a:off x="7743708" y="3108840"/>
                <a:ext cx="320010" cy="369332"/>
              </a:xfrm>
              <a:prstGeom prst="rect">
                <a:avLst/>
              </a:prstGeom>
              <a:noFill/>
            </p:spPr>
            <p:txBody>
              <a:bodyPr wrap="square" rtlCol="0">
                <a:spAutoFit/>
              </a:bodyPr>
              <a:lstStyle/>
              <a:p>
                <a:r>
                  <a:rPr lang="en-US" b="1" dirty="0"/>
                  <a:t>A</a:t>
                </a:r>
              </a:p>
            </p:txBody>
          </p:sp>
          <p:sp>
            <p:nvSpPr>
              <p:cNvPr id="52" name="TextBox 51"/>
              <p:cNvSpPr txBox="1"/>
              <p:nvPr/>
            </p:nvSpPr>
            <p:spPr>
              <a:xfrm>
                <a:off x="8936564" y="4802312"/>
                <a:ext cx="1847849" cy="369332"/>
              </a:xfrm>
              <a:prstGeom prst="rect">
                <a:avLst/>
              </a:prstGeom>
              <a:noFill/>
            </p:spPr>
            <p:txBody>
              <a:bodyPr wrap="square" rtlCol="0">
                <a:spAutoFit/>
              </a:bodyPr>
              <a:lstStyle/>
              <a:p>
                <a:r>
                  <a:rPr lang="en-US" b="1" dirty="0"/>
                  <a:t>No. of units</a:t>
                </a:r>
              </a:p>
            </p:txBody>
          </p:sp>
          <p:sp>
            <p:nvSpPr>
              <p:cNvPr id="53" name="TextBox 52"/>
              <p:cNvSpPr txBox="1"/>
              <p:nvPr/>
            </p:nvSpPr>
            <p:spPr>
              <a:xfrm>
                <a:off x="7386503" y="1740304"/>
                <a:ext cx="461665" cy="2099748"/>
              </a:xfrm>
              <a:prstGeom prst="rect">
                <a:avLst/>
              </a:prstGeom>
              <a:noFill/>
            </p:spPr>
            <p:txBody>
              <a:bodyPr vert="vert270" wrap="square" rtlCol="0">
                <a:spAutoFit/>
              </a:bodyPr>
              <a:lstStyle/>
              <a:p>
                <a:r>
                  <a:rPr lang="en-US" b="1" dirty="0"/>
                  <a:t>Cost or Income</a:t>
                </a:r>
              </a:p>
            </p:txBody>
          </p:sp>
        </p:grpSp>
      </p:grpSp>
    </p:spTree>
    <p:extLst>
      <p:ext uri="{BB962C8B-B14F-4D97-AF65-F5344CB8AC3E}">
        <p14:creationId xmlns:p14="http://schemas.microsoft.com/office/powerpoint/2010/main" val="2373737571"/>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15536" y="18231"/>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altLang="en-US" b="1" dirty="0">
                <a:solidFill>
                  <a:srgbClr val="0000FF"/>
                </a:solidFill>
                <a:latin typeface="Cambria" panose="02040503050406030204" pitchFamily="18" charset="0"/>
              </a:rPr>
              <a:t>Profit-Volume Ratio</a:t>
            </a:r>
          </a:p>
        </p:txBody>
      </p:sp>
      <p:grpSp>
        <p:nvGrpSpPr>
          <p:cNvPr id="22" name="Group 21"/>
          <p:cNvGrpSpPr/>
          <p:nvPr/>
        </p:nvGrpSpPr>
        <p:grpSpPr>
          <a:xfrm>
            <a:off x="10060642" y="227927"/>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6</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14</a:t>
            </a:fld>
            <a:endParaRPr lang="en-IN" altLang="en-US"/>
          </a:p>
        </p:txBody>
      </p:sp>
      <mc:AlternateContent xmlns:mc="http://schemas.openxmlformats.org/markup-compatibility/2006" xmlns:a14="http://schemas.microsoft.com/office/drawing/2010/main">
        <mc:Choice Requires="a14">
          <p:sp>
            <p:nvSpPr>
              <p:cNvPr id="5" name="Rectangle 4"/>
              <p:cNvSpPr/>
              <p:nvPr/>
            </p:nvSpPr>
            <p:spPr>
              <a:xfrm>
                <a:off x="191344" y="872076"/>
                <a:ext cx="11593288" cy="5577937"/>
              </a:xfrm>
              <a:prstGeom prst="rect">
                <a:avLst/>
              </a:prstGeom>
              <a:solidFill>
                <a:srgbClr val="CCFF99"/>
              </a:solidFill>
            </p:spPr>
            <p:txBody>
              <a:bodyPr wrap="square">
                <a:spAutoFit/>
              </a:bodyPr>
              <a:lstStyle/>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The ratio or percentage of contribution margin to sales is known as P/V ratio. </a:t>
                </a:r>
              </a:p>
              <a:p>
                <a:pPr marL="342900" indent="-342900" algn="just">
                  <a:buFont typeface="Arial" panose="020B0604020202020204" pitchFamily="34" charset="0"/>
                  <a:buChar char="•"/>
                </a:pPr>
                <a:endParaRPr lang="en-US" sz="2000"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000" dirty="0">
                    <a:solidFill>
                      <a:srgbClr val="0000FF"/>
                    </a:solidFill>
                    <a:latin typeface="Cambria" panose="02040503050406030204" pitchFamily="18" charset="0"/>
                    <a:ea typeface="Cambria" panose="02040503050406030204" pitchFamily="18" charset="0"/>
                  </a:rPr>
                  <a:t>This ratio is also known as marginal income ratio, contribution to sales ratio, or variable profit ratio. P/V ratio, usually expressed as a percentage, is the rate at which profit increases with the increase in volume. </a:t>
                </a:r>
              </a:p>
              <a:p>
                <a:pPr marL="342900" indent="-342900" algn="just">
                  <a:buFont typeface="Arial" panose="020B0604020202020204" pitchFamily="34" charset="0"/>
                  <a:buChar char="•"/>
                </a:pPr>
                <a:endParaRPr lang="en-US" sz="2000"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000" dirty="0">
                    <a:solidFill>
                      <a:srgbClr val="231F20"/>
                    </a:solidFill>
                    <a:latin typeface="Cambria" panose="02040503050406030204" pitchFamily="18" charset="0"/>
                    <a:ea typeface="Cambria" panose="02040503050406030204" pitchFamily="18" charset="0"/>
                  </a:rPr>
                  <a:t>The formulae for P/V ratio are:</a:t>
                </a:r>
              </a:p>
              <a:p>
                <a:pPr marL="342900" indent="-342900" algn="just">
                  <a:buFont typeface="Arial" panose="020B0604020202020204" pitchFamily="34" charset="0"/>
                  <a:buChar char="•"/>
                </a:pPr>
                <a:endParaRPr lang="en-US" sz="2000"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14:m>
                  <m:oMath xmlns:m="http://schemas.openxmlformats.org/officeDocument/2006/math">
                    <m:f>
                      <m:fPr>
                        <m:type m:val="skw"/>
                        <m:ctrlPr>
                          <a:rPr lang="en-US" sz="2200" i="1" smtClean="0">
                            <a:solidFill>
                              <a:srgbClr val="231F20"/>
                            </a:solidFill>
                            <a:latin typeface="Cambria Math" panose="02040503050406030204" pitchFamily="18" charset="0"/>
                            <a:ea typeface="Cambria" panose="02040503050406030204" pitchFamily="18" charset="0"/>
                          </a:rPr>
                        </m:ctrlPr>
                      </m:fPr>
                      <m:num>
                        <m:r>
                          <m:rPr>
                            <m:sty m:val="p"/>
                          </m:rPr>
                          <a:rPr lang="en-US" sz="2200" b="0" i="0" smtClean="0">
                            <a:solidFill>
                              <a:srgbClr val="231F20"/>
                            </a:solidFill>
                            <a:latin typeface="Cambria Math" panose="02040503050406030204" pitchFamily="18" charset="0"/>
                            <a:ea typeface="Cambria" panose="02040503050406030204" pitchFamily="18" charset="0"/>
                          </a:rPr>
                          <m:t>P</m:t>
                        </m:r>
                      </m:num>
                      <m:den>
                        <m:r>
                          <m:rPr>
                            <m:sty m:val="p"/>
                          </m:rPr>
                          <a:rPr lang="en-US" sz="2200" b="0" i="0" smtClean="0">
                            <a:solidFill>
                              <a:srgbClr val="231F20"/>
                            </a:solidFill>
                            <a:latin typeface="Cambria Math" panose="02040503050406030204" pitchFamily="18" charset="0"/>
                            <a:ea typeface="Cambria" panose="02040503050406030204" pitchFamily="18" charset="0"/>
                          </a:rPr>
                          <m:t>V</m:t>
                        </m:r>
                      </m:den>
                    </m:f>
                    <m:r>
                      <a:rPr lang="en-US" sz="2200" b="0" i="0" smtClean="0">
                        <a:solidFill>
                          <a:srgbClr val="231F20"/>
                        </a:solidFill>
                        <a:latin typeface="Cambria Math" panose="02040503050406030204" pitchFamily="18" charset="0"/>
                        <a:ea typeface="Cambria" panose="02040503050406030204" pitchFamily="18" charset="0"/>
                      </a:rPr>
                      <m:t> </m:t>
                    </m:r>
                    <m:r>
                      <m:rPr>
                        <m:sty m:val="p"/>
                      </m:rPr>
                      <a:rPr lang="en-US" sz="2200" b="0" i="0" smtClean="0">
                        <a:solidFill>
                          <a:srgbClr val="231F20"/>
                        </a:solidFill>
                        <a:latin typeface="Cambria Math" panose="02040503050406030204" pitchFamily="18" charset="0"/>
                        <a:ea typeface="Cambria" panose="02040503050406030204" pitchFamily="18" charset="0"/>
                      </a:rPr>
                      <m:t>ratio</m:t>
                    </m:r>
                    <m:r>
                      <a:rPr lang="en-US" sz="2200" b="0" i="0" smtClean="0">
                        <a:solidFill>
                          <a:srgbClr val="231F20"/>
                        </a:solidFill>
                        <a:latin typeface="Cambria Math" panose="02040503050406030204" pitchFamily="18" charset="0"/>
                        <a:ea typeface="Cambria" panose="02040503050406030204" pitchFamily="18" charset="0"/>
                      </a:rPr>
                      <m:t>=</m:t>
                    </m:r>
                    <m:f>
                      <m:fPr>
                        <m:ctrlPr>
                          <a:rPr lang="en-US" sz="2200" i="1" smtClean="0">
                            <a:solidFill>
                              <a:srgbClr val="231F20"/>
                            </a:solidFill>
                            <a:latin typeface="Cambria Math" panose="02040503050406030204" pitchFamily="18" charset="0"/>
                            <a:ea typeface="Cambria" panose="02040503050406030204" pitchFamily="18" charset="0"/>
                          </a:rPr>
                        </m:ctrlPr>
                      </m:fPr>
                      <m:num>
                        <m:r>
                          <m:rPr>
                            <m:sty m:val="p"/>
                          </m:rPr>
                          <a:rPr lang="en-US" sz="2200" b="0" i="0" smtClean="0">
                            <a:solidFill>
                              <a:srgbClr val="231F20"/>
                            </a:solidFill>
                            <a:latin typeface="Cambria Math" panose="02040503050406030204" pitchFamily="18" charset="0"/>
                            <a:ea typeface="Cambria" panose="02040503050406030204" pitchFamily="18" charset="0"/>
                          </a:rPr>
                          <m:t>Marginal</m:t>
                        </m:r>
                        <m:r>
                          <a:rPr lang="en-US" sz="2200" b="0" i="0" smtClean="0">
                            <a:solidFill>
                              <a:srgbClr val="231F20"/>
                            </a:solidFill>
                            <a:latin typeface="Cambria Math" panose="02040503050406030204" pitchFamily="18" charset="0"/>
                            <a:ea typeface="Cambria" panose="02040503050406030204" pitchFamily="18" charset="0"/>
                          </a:rPr>
                          <m:t> </m:t>
                        </m:r>
                        <m:r>
                          <m:rPr>
                            <m:sty m:val="p"/>
                          </m:rPr>
                          <a:rPr lang="en-US" sz="2200" b="0" i="0" smtClean="0">
                            <a:solidFill>
                              <a:srgbClr val="231F20"/>
                            </a:solidFill>
                            <a:latin typeface="Cambria Math" panose="02040503050406030204" pitchFamily="18" charset="0"/>
                            <a:ea typeface="Cambria" panose="02040503050406030204" pitchFamily="18" charset="0"/>
                          </a:rPr>
                          <m:t>contribution</m:t>
                        </m:r>
                      </m:num>
                      <m:den>
                        <m:r>
                          <m:rPr>
                            <m:sty m:val="p"/>
                          </m:rPr>
                          <a:rPr lang="en-US" sz="2200" b="0" i="0" smtClean="0">
                            <a:solidFill>
                              <a:srgbClr val="231F20"/>
                            </a:solidFill>
                            <a:latin typeface="Cambria Math" panose="02040503050406030204" pitchFamily="18" charset="0"/>
                            <a:ea typeface="Cambria" panose="02040503050406030204" pitchFamily="18" charset="0"/>
                          </a:rPr>
                          <m:t>Sales</m:t>
                        </m:r>
                      </m:den>
                    </m:f>
                  </m:oMath>
                </a14:m>
                <a:endParaRPr lang="en-US" sz="2200"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endParaRPr lang="en-US" sz="2200"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endParaRPr lang="en-US" sz="2000"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14:m>
                  <m:oMath xmlns:m="http://schemas.openxmlformats.org/officeDocument/2006/math">
                    <m:f>
                      <m:fPr>
                        <m:type m:val="skw"/>
                        <m:ctrlPr>
                          <a:rPr lang="en-US" sz="2200" i="1">
                            <a:solidFill>
                              <a:srgbClr val="231F20"/>
                            </a:solidFill>
                            <a:latin typeface="Cambria Math" panose="02040503050406030204" pitchFamily="18" charset="0"/>
                            <a:ea typeface="Cambria" panose="02040503050406030204" pitchFamily="18" charset="0"/>
                          </a:rPr>
                        </m:ctrlPr>
                      </m:fPr>
                      <m:num>
                        <m:r>
                          <m:rPr>
                            <m:sty m:val="p"/>
                          </m:rPr>
                          <a:rPr lang="en-US" sz="2200" b="0" i="0">
                            <a:solidFill>
                              <a:srgbClr val="231F20"/>
                            </a:solidFill>
                            <a:latin typeface="Cambria Math" panose="02040503050406030204" pitchFamily="18" charset="0"/>
                            <a:ea typeface="Cambria" panose="02040503050406030204" pitchFamily="18" charset="0"/>
                          </a:rPr>
                          <m:t>P</m:t>
                        </m:r>
                      </m:num>
                      <m:den>
                        <m:r>
                          <m:rPr>
                            <m:sty m:val="p"/>
                          </m:rPr>
                          <a:rPr lang="en-US" sz="2200" b="0" i="0">
                            <a:solidFill>
                              <a:srgbClr val="231F20"/>
                            </a:solidFill>
                            <a:latin typeface="Cambria Math" panose="02040503050406030204" pitchFamily="18" charset="0"/>
                            <a:ea typeface="Cambria" panose="02040503050406030204" pitchFamily="18" charset="0"/>
                          </a:rPr>
                          <m:t>V</m:t>
                        </m:r>
                      </m:den>
                    </m:f>
                    <m:r>
                      <a:rPr lang="en-US" sz="2200" b="0" i="0">
                        <a:solidFill>
                          <a:srgbClr val="231F20"/>
                        </a:solidFill>
                        <a:latin typeface="Cambria Math" panose="02040503050406030204" pitchFamily="18" charset="0"/>
                        <a:ea typeface="Cambria" panose="02040503050406030204" pitchFamily="18" charset="0"/>
                      </a:rPr>
                      <m:t> </m:t>
                    </m:r>
                    <m:r>
                      <m:rPr>
                        <m:sty m:val="p"/>
                      </m:rPr>
                      <a:rPr lang="en-US" sz="2200" b="0" i="0">
                        <a:solidFill>
                          <a:srgbClr val="231F20"/>
                        </a:solidFill>
                        <a:latin typeface="Cambria Math" panose="02040503050406030204" pitchFamily="18" charset="0"/>
                        <a:ea typeface="Cambria" panose="02040503050406030204" pitchFamily="18" charset="0"/>
                      </a:rPr>
                      <m:t>ratio</m:t>
                    </m:r>
                    <m:r>
                      <a:rPr lang="en-US" sz="2200" b="0" i="0">
                        <a:solidFill>
                          <a:srgbClr val="231F20"/>
                        </a:solidFill>
                        <a:latin typeface="Cambria Math" panose="02040503050406030204" pitchFamily="18" charset="0"/>
                        <a:ea typeface="Cambria" panose="02040503050406030204" pitchFamily="18" charset="0"/>
                      </a:rPr>
                      <m:t>=</m:t>
                    </m:r>
                    <m:f>
                      <m:fPr>
                        <m:ctrlPr>
                          <a:rPr lang="en-US" sz="2200" i="1">
                            <a:solidFill>
                              <a:srgbClr val="231F20"/>
                            </a:solidFill>
                            <a:latin typeface="Cambria Math" panose="02040503050406030204" pitchFamily="18" charset="0"/>
                            <a:ea typeface="Cambria" panose="02040503050406030204" pitchFamily="18" charset="0"/>
                          </a:rPr>
                        </m:ctrlPr>
                      </m:fPr>
                      <m:num>
                        <m:r>
                          <m:rPr>
                            <m:sty m:val="p"/>
                          </m:rPr>
                          <a:rPr lang="en-US" sz="2200" b="0" i="0" smtClean="0">
                            <a:solidFill>
                              <a:srgbClr val="231F20"/>
                            </a:solidFill>
                            <a:latin typeface="Cambria Math" panose="02040503050406030204" pitchFamily="18" charset="0"/>
                            <a:ea typeface="Cambria" panose="02040503050406030204" pitchFamily="18" charset="0"/>
                          </a:rPr>
                          <m:t>Sales</m:t>
                        </m:r>
                        <m:r>
                          <a:rPr lang="en-US" sz="2200" b="0" i="0" smtClean="0">
                            <a:solidFill>
                              <a:srgbClr val="231F20"/>
                            </a:solidFill>
                            <a:latin typeface="Cambria Math" panose="02040503050406030204" pitchFamily="18" charset="0"/>
                            <a:ea typeface="Cambria" panose="02040503050406030204" pitchFamily="18" charset="0"/>
                          </a:rPr>
                          <m:t> </m:t>
                        </m:r>
                        <m:r>
                          <m:rPr>
                            <m:sty m:val="p"/>
                          </m:rPr>
                          <a:rPr lang="en-US" sz="2200" b="0" i="0" smtClean="0">
                            <a:solidFill>
                              <a:srgbClr val="231F20"/>
                            </a:solidFill>
                            <a:latin typeface="Cambria Math" panose="02040503050406030204" pitchFamily="18" charset="0"/>
                            <a:ea typeface="Cambria" panose="02040503050406030204" pitchFamily="18" charset="0"/>
                          </a:rPr>
                          <m:t>value</m:t>
                        </m:r>
                        <m:r>
                          <a:rPr lang="en-US" sz="2200" b="0" i="0" smtClean="0">
                            <a:solidFill>
                              <a:srgbClr val="231F20"/>
                            </a:solidFill>
                            <a:latin typeface="Cambria Math" panose="02040503050406030204" pitchFamily="18" charset="0"/>
                            <a:ea typeface="Cambria" panose="02040503050406030204" pitchFamily="18" charset="0"/>
                          </a:rPr>
                          <m:t> −</m:t>
                        </m:r>
                        <m:r>
                          <m:rPr>
                            <m:sty m:val="p"/>
                          </m:rPr>
                          <a:rPr lang="en-US" sz="2200" b="0" i="0" smtClean="0">
                            <a:solidFill>
                              <a:srgbClr val="231F20"/>
                            </a:solidFill>
                            <a:latin typeface="Cambria Math" panose="02040503050406030204" pitchFamily="18" charset="0"/>
                            <a:ea typeface="Cambria" panose="02040503050406030204" pitchFamily="18" charset="0"/>
                          </a:rPr>
                          <m:t>variable</m:t>
                        </m:r>
                        <m:r>
                          <a:rPr lang="en-US" sz="2200" b="0" i="0" smtClean="0">
                            <a:solidFill>
                              <a:srgbClr val="231F20"/>
                            </a:solidFill>
                            <a:latin typeface="Cambria Math" panose="02040503050406030204" pitchFamily="18" charset="0"/>
                            <a:ea typeface="Cambria" panose="02040503050406030204" pitchFamily="18" charset="0"/>
                          </a:rPr>
                          <m:t> </m:t>
                        </m:r>
                        <m:r>
                          <m:rPr>
                            <m:sty m:val="p"/>
                          </m:rPr>
                          <a:rPr lang="en-US" sz="2200" b="0" i="0" smtClean="0">
                            <a:solidFill>
                              <a:srgbClr val="231F20"/>
                            </a:solidFill>
                            <a:latin typeface="Cambria Math" panose="02040503050406030204" pitchFamily="18" charset="0"/>
                            <a:ea typeface="Cambria" panose="02040503050406030204" pitchFamily="18" charset="0"/>
                          </a:rPr>
                          <m:t>Cost</m:t>
                        </m:r>
                        <m:r>
                          <a:rPr lang="en-US" sz="2200" b="0" i="0" smtClean="0">
                            <a:solidFill>
                              <a:srgbClr val="231F20"/>
                            </a:solidFill>
                            <a:latin typeface="Cambria Math" panose="02040503050406030204" pitchFamily="18" charset="0"/>
                            <a:ea typeface="Cambria" panose="02040503050406030204" pitchFamily="18" charset="0"/>
                          </a:rPr>
                          <m:t> </m:t>
                        </m:r>
                      </m:num>
                      <m:den>
                        <m:r>
                          <m:rPr>
                            <m:sty m:val="p"/>
                          </m:rPr>
                          <a:rPr lang="en-US" sz="2200" b="0" i="0">
                            <a:solidFill>
                              <a:srgbClr val="231F20"/>
                            </a:solidFill>
                            <a:latin typeface="Cambria Math" panose="02040503050406030204" pitchFamily="18" charset="0"/>
                            <a:ea typeface="Cambria" panose="02040503050406030204" pitchFamily="18" charset="0"/>
                          </a:rPr>
                          <m:t>Sales</m:t>
                        </m:r>
                      </m:den>
                    </m:f>
                  </m:oMath>
                </a14:m>
                <a:endParaRPr lang="en-US" sz="2200"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endParaRPr lang="en-US" sz="2000" dirty="0">
                  <a:solidFill>
                    <a:srgbClr val="231F20"/>
                  </a:solidFill>
                  <a:latin typeface="Cambria" panose="02040503050406030204" pitchFamily="18" charset="0"/>
                  <a:ea typeface="Cambria" panose="02040503050406030204" pitchFamily="18" charset="0"/>
                </a:endParaRPr>
              </a:p>
              <a:p>
                <a:pPr algn="just"/>
                <a:endParaRPr lang="en-US"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14:m>
                  <m:oMath xmlns:m="http://schemas.openxmlformats.org/officeDocument/2006/math">
                    <m:f>
                      <m:fPr>
                        <m:type m:val="skw"/>
                        <m:ctrlPr>
                          <a:rPr lang="en-US" sz="2200" i="1">
                            <a:solidFill>
                              <a:srgbClr val="231F20"/>
                            </a:solidFill>
                            <a:latin typeface="Cambria Math" panose="02040503050406030204" pitchFamily="18" charset="0"/>
                            <a:ea typeface="Cambria" panose="02040503050406030204" pitchFamily="18" charset="0"/>
                          </a:rPr>
                        </m:ctrlPr>
                      </m:fPr>
                      <m:num>
                        <m:r>
                          <m:rPr>
                            <m:sty m:val="p"/>
                          </m:rPr>
                          <a:rPr lang="en-US" sz="2200" b="0" i="0">
                            <a:solidFill>
                              <a:srgbClr val="231F20"/>
                            </a:solidFill>
                            <a:latin typeface="Cambria Math" panose="02040503050406030204" pitchFamily="18" charset="0"/>
                            <a:ea typeface="Cambria" panose="02040503050406030204" pitchFamily="18" charset="0"/>
                          </a:rPr>
                          <m:t>P</m:t>
                        </m:r>
                      </m:num>
                      <m:den>
                        <m:r>
                          <m:rPr>
                            <m:sty m:val="p"/>
                          </m:rPr>
                          <a:rPr lang="en-US" sz="2200" b="0" i="0">
                            <a:solidFill>
                              <a:srgbClr val="231F20"/>
                            </a:solidFill>
                            <a:latin typeface="Cambria Math" panose="02040503050406030204" pitchFamily="18" charset="0"/>
                            <a:ea typeface="Cambria" panose="02040503050406030204" pitchFamily="18" charset="0"/>
                          </a:rPr>
                          <m:t>V</m:t>
                        </m:r>
                      </m:den>
                    </m:f>
                    <m:r>
                      <a:rPr lang="en-US" sz="2200" b="0" i="0">
                        <a:solidFill>
                          <a:srgbClr val="231F20"/>
                        </a:solidFill>
                        <a:latin typeface="Cambria Math" panose="02040503050406030204" pitchFamily="18" charset="0"/>
                        <a:ea typeface="Cambria" panose="02040503050406030204" pitchFamily="18" charset="0"/>
                      </a:rPr>
                      <m:t> </m:t>
                    </m:r>
                    <m:r>
                      <m:rPr>
                        <m:sty m:val="p"/>
                      </m:rPr>
                      <a:rPr lang="en-US" sz="2200" b="0" i="0">
                        <a:solidFill>
                          <a:srgbClr val="231F20"/>
                        </a:solidFill>
                        <a:latin typeface="Cambria Math" panose="02040503050406030204" pitchFamily="18" charset="0"/>
                        <a:ea typeface="Cambria" panose="02040503050406030204" pitchFamily="18" charset="0"/>
                      </a:rPr>
                      <m:t>ratio</m:t>
                    </m:r>
                    <m:r>
                      <a:rPr lang="en-US" sz="2200" b="0" i="0">
                        <a:solidFill>
                          <a:srgbClr val="231F20"/>
                        </a:solidFill>
                        <a:latin typeface="Cambria Math" panose="02040503050406030204" pitchFamily="18" charset="0"/>
                        <a:ea typeface="Cambria" panose="02040503050406030204" pitchFamily="18" charset="0"/>
                      </a:rPr>
                      <m:t>= </m:t>
                    </m:r>
                    <m:f>
                      <m:fPr>
                        <m:ctrlPr>
                          <a:rPr lang="en-US" sz="2200" i="1">
                            <a:solidFill>
                              <a:srgbClr val="231F20"/>
                            </a:solidFill>
                            <a:latin typeface="Cambria Math" panose="02040503050406030204" pitchFamily="18" charset="0"/>
                            <a:ea typeface="Cambria" panose="02040503050406030204" pitchFamily="18" charset="0"/>
                          </a:rPr>
                        </m:ctrlPr>
                      </m:fPr>
                      <m:num>
                        <m:r>
                          <m:rPr>
                            <m:sty m:val="p"/>
                          </m:rPr>
                          <a:rPr lang="en-US" sz="2200" b="0" i="0" smtClean="0">
                            <a:solidFill>
                              <a:srgbClr val="231F20"/>
                            </a:solidFill>
                            <a:latin typeface="Cambria Math" panose="02040503050406030204" pitchFamily="18" charset="0"/>
                            <a:ea typeface="Cambria" panose="02040503050406030204" pitchFamily="18" charset="0"/>
                          </a:rPr>
                          <m:t>S</m:t>
                        </m:r>
                        <m:r>
                          <a:rPr lang="en-US" sz="2200" b="0" i="0" smtClean="0">
                            <a:solidFill>
                              <a:srgbClr val="231F20"/>
                            </a:solidFill>
                            <a:latin typeface="Cambria Math" panose="02040503050406030204" pitchFamily="18" charset="0"/>
                            <a:ea typeface="Cambria" panose="02040503050406030204" pitchFamily="18" charset="0"/>
                          </a:rPr>
                          <m:t>−</m:t>
                        </m:r>
                        <m:r>
                          <m:rPr>
                            <m:sty m:val="p"/>
                          </m:rPr>
                          <a:rPr lang="en-US" sz="2200" b="0" i="0" smtClean="0">
                            <a:solidFill>
                              <a:srgbClr val="231F20"/>
                            </a:solidFill>
                            <a:latin typeface="Cambria Math" panose="02040503050406030204" pitchFamily="18" charset="0"/>
                            <a:ea typeface="Cambria" panose="02040503050406030204" pitchFamily="18" charset="0"/>
                          </a:rPr>
                          <m:t>V</m:t>
                        </m:r>
                      </m:num>
                      <m:den>
                        <m:r>
                          <m:rPr>
                            <m:sty m:val="p"/>
                          </m:rPr>
                          <a:rPr lang="en-US" sz="2200" b="0" i="0" smtClean="0">
                            <a:solidFill>
                              <a:srgbClr val="231F20"/>
                            </a:solidFill>
                            <a:latin typeface="Cambria Math" panose="02040503050406030204" pitchFamily="18" charset="0"/>
                            <a:ea typeface="Cambria" panose="02040503050406030204" pitchFamily="18" charset="0"/>
                          </a:rPr>
                          <m:t>S</m:t>
                        </m:r>
                      </m:den>
                    </m:f>
                    <m:r>
                      <a:rPr lang="en-US" sz="2200" b="0" i="0">
                        <a:solidFill>
                          <a:srgbClr val="231F20"/>
                        </a:solidFill>
                        <a:latin typeface="Cambria Math" panose="02040503050406030204" pitchFamily="18" charset="0"/>
                        <a:ea typeface="Cambria" panose="02040503050406030204" pitchFamily="18" charset="0"/>
                      </a:rPr>
                      <m:t> </m:t>
                    </m:r>
                    <m:r>
                      <a:rPr lang="en-US" sz="2200" b="0" i="0" smtClean="0">
                        <a:solidFill>
                          <a:srgbClr val="231F20"/>
                        </a:solidFill>
                        <a:latin typeface="Cambria Math" panose="02040503050406030204" pitchFamily="18" charset="0"/>
                        <a:ea typeface="Cambria" panose="02040503050406030204" pitchFamily="18" charset="0"/>
                      </a:rPr>
                      <m:t>=1−</m:t>
                    </m:r>
                    <m:f>
                      <m:fPr>
                        <m:ctrlPr>
                          <a:rPr lang="en-US" sz="2200" i="1">
                            <a:solidFill>
                              <a:srgbClr val="231F20"/>
                            </a:solidFill>
                            <a:latin typeface="Cambria Math" panose="02040503050406030204" pitchFamily="18" charset="0"/>
                            <a:ea typeface="Cambria" panose="02040503050406030204" pitchFamily="18" charset="0"/>
                          </a:rPr>
                        </m:ctrlPr>
                      </m:fPr>
                      <m:num>
                        <m:r>
                          <m:rPr>
                            <m:sty m:val="p"/>
                          </m:rPr>
                          <a:rPr lang="en-US" sz="2200" b="0" i="0">
                            <a:solidFill>
                              <a:srgbClr val="231F20"/>
                            </a:solidFill>
                            <a:latin typeface="Cambria Math" panose="02040503050406030204" pitchFamily="18" charset="0"/>
                            <a:ea typeface="Cambria" panose="02040503050406030204" pitchFamily="18" charset="0"/>
                          </a:rPr>
                          <m:t>V</m:t>
                        </m:r>
                      </m:num>
                      <m:den>
                        <m:r>
                          <m:rPr>
                            <m:sty m:val="p"/>
                          </m:rPr>
                          <a:rPr lang="en-US" sz="2200" b="0" i="0">
                            <a:solidFill>
                              <a:srgbClr val="231F20"/>
                            </a:solidFill>
                            <a:latin typeface="Cambria Math" panose="02040503050406030204" pitchFamily="18" charset="0"/>
                            <a:ea typeface="Cambria" panose="02040503050406030204" pitchFamily="18" charset="0"/>
                          </a:rPr>
                          <m:t>S</m:t>
                        </m:r>
                      </m:den>
                    </m:f>
                    <m:r>
                      <m:rPr>
                        <m:nor/>
                      </m:rPr>
                      <a:rPr lang="en-US" sz="2200" dirty="0">
                        <a:solidFill>
                          <a:srgbClr val="231F20"/>
                        </a:solidFill>
                        <a:latin typeface="Cambria" panose="02040503050406030204" pitchFamily="18" charset="0"/>
                        <a:ea typeface="Cambria" panose="02040503050406030204" pitchFamily="18" charset="0"/>
                      </a:rPr>
                      <m:t> </m:t>
                    </m:r>
                  </m:oMath>
                </a14:m>
                <a:endParaRPr lang="en-US" sz="2200"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endParaRPr lang="en-US" sz="2000" dirty="0">
                  <a:solidFill>
                    <a:srgbClr val="231F20"/>
                  </a:solidFill>
                  <a:latin typeface="Cambria" panose="02040503050406030204" pitchFamily="18" charset="0"/>
                  <a:ea typeface="Cambria"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91344" y="872076"/>
                <a:ext cx="11593288" cy="5577937"/>
              </a:xfrm>
              <a:prstGeom prst="rect">
                <a:avLst/>
              </a:prstGeom>
              <a:blipFill>
                <a:blip r:embed="rId3"/>
                <a:stretch>
                  <a:fillRect l="-473" t="-546" r="-57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506194" y="3254506"/>
                <a:ext cx="6096000" cy="866519"/>
              </a:xfrm>
              <a:prstGeom prst="rect">
                <a:avLst/>
              </a:prstGeom>
            </p:spPr>
            <p:txBody>
              <a:bodyPr>
                <a:spAutoFit/>
              </a:bodyPr>
              <a:lstStyle/>
              <a:p>
                <a:pPr marL="342900" indent="-342900" algn="just">
                  <a:buFont typeface="Arial" panose="020B0604020202020204" pitchFamily="34" charset="0"/>
                  <a:buChar char="•"/>
                </a:pPr>
                <a14:m>
                  <m:oMath xmlns:m="http://schemas.openxmlformats.org/officeDocument/2006/math">
                    <m:f>
                      <m:fPr>
                        <m:type m:val="skw"/>
                        <m:ctrlPr>
                          <a:rPr lang="en-US" sz="2200" i="1">
                            <a:solidFill>
                              <a:srgbClr val="231F20"/>
                            </a:solidFill>
                            <a:latin typeface="Cambria Math" panose="02040503050406030204" pitchFamily="18" charset="0"/>
                            <a:ea typeface="Cambria" panose="02040503050406030204" pitchFamily="18" charset="0"/>
                          </a:rPr>
                        </m:ctrlPr>
                      </m:fPr>
                      <m:num>
                        <m:r>
                          <m:rPr>
                            <m:sty m:val="p"/>
                          </m:rPr>
                          <a:rPr lang="en-US" sz="2200">
                            <a:solidFill>
                              <a:srgbClr val="231F20"/>
                            </a:solidFill>
                            <a:latin typeface="Cambria Math" panose="02040503050406030204" pitchFamily="18" charset="0"/>
                            <a:ea typeface="Cambria" panose="02040503050406030204" pitchFamily="18" charset="0"/>
                          </a:rPr>
                          <m:t>P</m:t>
                        </m:r>
                      </m:num>
                      <m:den>
                        <m:r>
                          <m:rPr>
                            <m:sty m:val="p"/>
                          </m:rPr>
                          <a:rPr lang="en-US" sz="2200">
                            <a:solidFill>
                              <a:srgbClr val="231F20"/>
                            </a:solidFill>
                            <a:latin typeface="Cambria Math" panose="02040503050406030204" pitchFamily="18" charset="0"/>
                            <a:ea typeface="Cambria" panose="02040503050406030204" pitchFamily="18" charset="0"/>
                          </a:rPr>
                          <m:t>V</m:t>
                        </m:r>
                      </m:den>
                    </m:f>
                    <m:r>
                      <a:rPr lang="en-US" sz="2200">
                        <a:solidFill>
                          <a:srgbClr val="231F20"/>
                        </a:solidFill>
                        <a:latin typeface="Cambria Math" panose="02040503050406030204" pitchFamily="18" charset="0"/>
                        <a:ea typeface="Cambria" panose="02040503050406030204" pitchFamily="18" charset="0"/>
                      </a:rPr>
                      <m:t> </m:t>
                    </m:r>
                    <m:r>
                      <m:rPr>
                        <m:sty m:val="p"/>
                      </m:rPr>
                      <a:rPr lang="en-US" sz="2200">
                        <a:solidFill>
                          <a:srgbClr val="231F20"/>
                        </a:solidFill>
                        <a:latin typeface="Cambria Math" panose="02040503050406030204" pitchFamily="18" charset="0"/>
                        <a:ea typeface="Cambria" panose="02040503050406030204" pitchFamily="18" charset="0"/>
                      </a:rPr>
                      <m:t>ratio</m:t>
                    </m:r>
                    <m:r>
                      <a:rPr lang="en-US" sz="2200">
                        <a:solidFill>
                          <a:srgbClr val="231F20"/>
                        </a:solidFill>
                        <a:latin typeface="Cambria Math" panose="02040503050406030204" pitchFamily="18" charset="0"/>
                        <a:ea typeface="Cambria" panose="02040503050406030204" pitchFamily="18" charset="0"/>
                      </a:rPr>
                      <m:t>=</m:t>
                    </m:r>
                    <m:f>
                      <m:fPr>
                        <m:ctrlPr>
                          <a:rPr lang="en-US" sz="2200" i="1">
                            <a:solidFill>
                              <a:srgbClr val="231F20"/>
                            </a:solidFill>
                            <a:latin typeface="Cambria Math" panose="02040503050406030204" pitchFamily="18" charset="0"/>
                            <a:ea typeface="Cambria" panose="02040503050406030204" pitchFamily="18" charset="0"/>
                          </a:rPr>
                        </m:ctrlPr>
                      </m:fPr>
                      <m:num>
                        <m:r>
                          <m:rPr>
                            <m:sty m:val="p"/>
                          </m:rPr>
                          <a:rPr lang="en-US" sz="2200">
                            <a:solidFill>
                              <a:srgbClr val="231F20"/>
                            </a:solidFill>
                            <a:latin typeface="Cambria Math" panose="02040503050406030204" pitchFamily="18" charset="0"/>
                            <a:ea typeface="Cambria" panose="02040503050406030204" pitchFamily="18" charset="0"/>
                          </a:rPr>
                          <m:t>Marginal</m:t>
                        </m:r>
                        <m:r>
                          <a:rPr lang="en-US" sz="2200">
                            <a:solidFill>
                              <a:srgbClr val="231F20"/>
                            </a:solidFill>
                            <a:latin typeface="Cambria Math" panose="02040503050406030204" pitchFamily="18" charset="0"/>
                            <a:ea typeface="Cambria" panose="02040503050406030204" pitchFamily="18" charset="0"/>
                          </a:rPr>
                          <m:t> </m:t>
                        </m:r>
                        <m:r>
                          <m:rPr>
                            <m:sty m:val="p"/>
                          </m:rPr>
                          <a:rPr lang="en-US" sz="2200">
                            <a:solidFill>
                              <a:srgbClr val="231F20"/>
                            </a:solidFill>
                            <a:latin typeface="Cambria Math" panose="02040503050406030204" pitchFamily="18" charset="0"/>
                            <a:ea typeface="Cambria" panose="02040503050406030204" pitchFamily="18" charset="0"/>
                          </a:rPr>
                          <m:t>contribution</m:t>
                        </m:r>
                      </m:num>
                      <m:den>
                        <m:r>
                          <m:rPr>
                            <m:sty m:val="p"/>
                          </m:rPr>
                          <a:rPr lang="en-US" sz="2200">
                            <a:solidFill>
                              <a:srgbClr val="231F20"/>
                            </a:solidFill>
                            <a:latin typeface="Cambria Math" panose="02040503050406030204" pitchFamily="18" charset="0"/>
                            <a:ea typeface="Cambria" panose="02040503050406030204" pitchFamily="18" charset="0"/>
                          </a:rPr>
                          <m:t>Sales</m:t>
                        </m:r>
                      </m:den>
                    </m:f>
                  </m:oMath>
                </a14:m>
                <a:endParaRPr lang="en-US" sz="2200"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endParaRPr lang="en-US" dirty="0">
                  <a:solidFill>
                    <a:srgbClr val="231F20"/>
                  </a:solidFill>
                  <a:latin typeface="Cambria" panose="02040503050406030204" pitchFamily="18" charset="0"/>
                  <a:ea typeface="Cambria" panose="02040503050406030204" pitchFamily="18" charset="0"/>
                </a:endParaRPr>
              </a:p>
            </p:txBody>
          </p:sp>
        </mc:Choice>
        <mc:Fallback xmlns="">
          <p:sp>
            <p:nvSpPr>
              <p:cNvPr id="6" name="Rectangle 5"/>
              <p:cNvSpPr>
                <a:spLocks noRot="1" noChangeAspect="1" noMove="1" noResize="1" noEditPoints="1" noAdjustHandles="1" noChangeArrowheads="1" noChangeShapeType="1" noTextEdit="1"/>
              </p:cNvSpPr>
              <p:nvPr/>
            </p:nvSpPr>
            <p:spPr>
              <a:xfrm>
                <a:off x="5506194" y="3254506"/>
                <a:ext cx="6096000" cy="86651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5506194" y="4464204"/>
                <a:ext cx="6096000" cy="867610"/>
              </a:xfrm>
              <a:prstGeom prst="rect">
                <a:avLst/>
              </a:prstGeom>
            </p:spPr>
            <p:txBody>
              <a:bodyPr>
                <a:spAutoFit/>
              </a:bodyPr>
              <a:lstStyle/>
              <a:p>
                <a:pPr marL="342900" indent="-342900" algn="just">
                  <a:buFont typeface="Arial" panose="020B0604020202020204" pitchFamily="34" charset="0"/>
                  <a:buChar char="•"/>
                </a:pPr>
                <a14:m>
                  <m:oMath xmlns:m="http://schemas.openxmlformats.org/officeDocument/2006/math">
                    <m:f>
                      <m:fPr>
                        <m:type m:val="skw"/>
                        <m:ctrlPr>
                          <a:rPr lang="en-US" sz="2200" i="1" smtClean="0">
                            <a:solidFill>
                              <a:srgbClr val="231F20"/>
                            </a:solidFill>
                            <a:latin typeface="Cambria Math" panose="02040503050406030204" pitchFamily="18" charset="0"/>
                            <a:ea typeface="Cambria" panose="02040503050406030204" pitchFamily="18" charset="0"/>
                          </a:rPr>
                        </m:ctrlPr>
                      </m:fPr>
                      <m:num>
                        <m:r>
                          <m:rPr>
                            <m:sty m:val="p"/>
                          </m:rPr>
                          <a:rPr lang="en-US" sz="2200">
                            <a:solidFill>
                              <a:srgbClr val="231F20"/>
                            </a:solidFill>
                            <a:latin typeface="Cambria Math" panose="02040503050406030204" pitchFamily="18" charset="0"/>
                            <a:ea typeface="Cambria" panose="02040503050406030204" pitchFamily="18" charset="0"/>
                          </a:rPr>
                          <m:t>P</m:t>
                        </m:r>
                      </m:num>
                      <m:den>
                        <m:r>
                          <m:rPr>
                            <m:sty m:val="p"/>
                          </m:rPr>
                          <a:rPr lang="en-US" sz="2200">
                            <a:solidFill>
                              <a:srgbClr val="231F20"/>
                            </a:solidFill>
                            <a:latin typeface="Cambria Math" panose="02040503050406030204" pitchFamily="18" charset="0"/>
                            <a:ea typeface="Cambria" panose="02040503050406030204" pitchFamily="18" charset="0"/>
                          </a:rPr>
                          <m:t>V</m:t>
                        </m:r>
                      </m:den>
                    </m:f>
                    <m:r>
                      <a:rPr lang="en-US" sz="2200">
                        <a:solidFill>
                          <a:srgbClr val="231F20"/>
                        </a:solidFill>
                        <a:latin typeface="Cambria Math" panose="02040503050406030204" pitchFamily="18" charset="0"/>
                        <a:ea typeface="Cambria" panose="02040503050406030204" pitchFamily="18" charset="0"/>
                      </a:rPr>
                      <m:t> </m:t>
                    </m:r>
                    <m:r>
                      <m:rPr>
                        <m:sty m:val="p"/>
                      </m:rPr>
                      <a:rPr lang="en-US" sz="2200">
                        <a:solidFill>
                          <a:srgbClr val="231F20"/>
                        </a:solidFill>
                        <a:latin typeface="Cambria Math" panose="02040503050406030204" pitchFamily="18" charset="0"/>
                        <a:ea typeface="Cambria" panose="02040503050406030204" pitchFamily="18" charset="0"/>
                      </a:rPr>
                      <m:t>ratio</m:t>
                    </m:r>
                    <m:r>
                      <a:rPr lang="en-US" sz="2200">
                        <a:solidFill>
                          <a:srgbClr val="231F20"/>
                        </a:solidFill>
                        <a:latin typeface="Cambria Math" panose="02040503050406030204" pitchFamily="18" charset="0"/>
                        <a:ea typeface="Cambria" panose="02040503050406030204" pitchFamily="18" charset="0"/>
                      </a:rPr>
                      <m:t>=</m:t>
                    </m:r>
                    <m:f>
                      <m:fPr>
                        <m:ctrlPr>
                          <a:rPr lang="en-US" sz="2200" i="1">
                            <a:solidFill>
                              <a:srgbClr val="231F20"/>
                            </a:solidFill>
                            <a:latin typeface="Cambria Math" panose="02040503050406030204" pitchFamily="18" charset="0"/>
                            <a:ea typeface="Cambria" panose="02040503050406030204" pitchFamily="18" charset="0"/>
                          </a:rPr>
                        </m:ctrlPr>
                      </m:fPr>
                      <m:num>
                        <m:r>
                          <m:rPr>
                            <m:sty m:val="p"/>
                          </m:rPr>
                          <a:rPr lang="en-US" sz="2200" b="0" i="0" smtClean="0">
                            <a:solidFill>
                              <a:srgbClr val="231F20"/>
                            </a:solidFill>
                            <a:latin typeface="Cambria Math" panose="02040503050406030204" pitchFamily="18" charset="0"/>
                            <a:ea typeface="Cambria" panose="02040503050406030204" pitchFamily="18" charset="0"/>
                          </a:rPr>
                          <m:t>Fi</m:t>
                        </m:r>
                        <m:r>
                          <m:rPr>
                            <m:sty m:val="p"/>
                          </m:rPr>
                          <a:rPr lang="en-IN" sz="2200" b="0" i="0" smtClean="0">
                            <a:solidFill>
                              <a:srgbClr val="231F20"/>
                            </a:solidFill>
                            <a:latin typeface="Cambria Math" panose="02040503050406030204" pitchFamily="18" charset="0"/>
                            <a:ea typeface="Cambria" panose="02040503050406030204" pitchFamily="18" charset="0"/>
                          </a:rPr>
                          <m:t>x</m:t>
                        </m:r>
                        <m:r>
                          <m:rPr>
                            <m:sty m:val="p"/>
                          </m:rPr>
                          <a:rPr lang="en-US" sz="2200" b="0" i="0" smtClean="0">
                            <a:solidFill>
                              <a:srgbClr val="231F20"/>
                            </a:solidFill>
                            <a:latin typeface="Cambria Math" panose="02040503050406030204" pitchFamily="18" charset="0"/>
                            <a:ea typeface="Cambria" panose="02040503050406030204" pitchFamily="18" charset="0"/>
                          </a:rPr>
                          <m:t>ed</m:t>
                        </m:r>
                        <m:r>
                          <a:rPr lang="en-US" sz="2200" b="0" i="0" smtClean="0">
                            <a:solidFill>
                              <a:srgbClr val="231F20"/>
                            </a:solidFill>
                            <a:latin typeface="Cambria Math" panose="02040503050406030204" pitchFamily="18" charset="0"/>
                            <a:ea typeface="Cambria" panose="02040503050406030204" pitchFamily="18" charset="0"/>
                          </a:rPr>
                          <m:t> </m:t>
                        </m:r>
                        <m:r>
                          <m:rPr>
                            <m:sty m:val="p"/>
                          </m:rPr>
                          <a:rPr lang="en-US" sz="2200" b="0" i="0" smtClean="0">
                            <a:solidFill>
                              <a:srgbClr val="231F20"/>
                            </a:solidFill>
                            <a:latin typeface="Cambria Math" panose="02040503050406030204" pitchFamily="18" charset="0"/>
                            <a:ea typeface="Cambria" panose="02040503050406030204" pitchFamily="18" charset="0"/>
                          </a:rPr>
                          <m:t>cost</m:t>
                        </m:r>
                        <m:r>
                          <a:rPr lang="en-US" sz="2200" b="0" i="0" smtClean="0">
                            <a:solidFill>
                              <a:srgbClr val="231F20"/>
                            </a:solidFill>
                            <a:latin typeface="Cambria Math" panose="02040503050406030204" pitchFamily="18" charset="0"/>
                            <a:ea typeface="Cambria" panose="02040503050406030204" pitchFamily="18" charset="0"/>
                          </a:rPr>
                          <m:t>+ </m:t>
                        </m:r>
                        <m:r>
                          <m:rPr>
                            <m:sty m:val="p"/>
                          </m:rPr>
                          <a:rPr lang="en-US" sz="2200" b="0" i="0" smtClean="0">
                            <a:solidFill>
                              <a:srgbClr val="231F20"/>
                            </a:solidFill>
                            <a:latin typeface="Cambria Math" panose="02040503050406030204" pitchFamily="18" charset="0"/>
                            <a:ea typeface="Cambria" panose="02040503050406030204" pitchFamily="18" charset="0"/>
                          </a:rPr>
                          <m:t>Profit</m:t>
                        </m:r>
                      </m:num>
                      <m:den>
                        <m:r>
                          <m:rPr>
                            <m:sty m:val="p"/>
                          </m:rPr>
                          <a:rPr lang="en-US" sz="2200">
                            <a:solidFill>
                              <a:srgbClr val="231F20"/>
                            </a:solidFill>
                            <a:latin typeface="Cambria Math" panose="02040503050406030204" pitchFamily="18" charset="0"/>
                            <a:ea typeface="Cambria" panose="02040503050406030204" pitchFamily="18" charset="0"/>
                          </a:rPr>
                          <m:t>Sales</m:t>
                        </m:r>
                      </m:den>
                    </m:f>
                  </m:oMath>
                </a14:m>
                <a:endParaRPr lang="en-US" sz="2200"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endParaRPr lang="en-US" dirty="0">
                  <a:solidFill>
                    <a:srgbClr val="231F20"/>
                  </a:solidFill>
                  <a:latin typeface="Cambria" panose="02040503050406030204" pitchFamily="18" charset="0"/>
                  <a:ea typeface="Cambria" panose="02040503050406030204" pitchFamily="18" charset="0"/>
                </a:endParaRPr>
              </a:p>
            </p:txBody>
          </p:sp>
        </mc:Choice>
        <mc:Fallback xmlns="">
          <p:sp>
            <p:nvSpPr>
              <p:cNvPr id="21" name="Rectangle 20"/>
              <p:cNvSpPr>
                <a:spLocks noRot="1" noChangeAspect="1" noMove="1" noResize="1" noEditPoints="1" noAdjustHandles="1" noChangeArrowheads="1" noChangeShapeType="1" noTextEdit="1"/>
              </p:cNvSpPr>
              <p:nvPr/>
            </p:nvSpPr>
            <p:spPr>
              <a:xfrm>
                <a:off x="5506194" y="4464204"/>
                <a:ext cx="6096000" cy="867610"/>
              </a:xfrm>
              <a:prstGeom prst="rect">
                <a:avLst/>
              </a:prstGeom>
              <a:blipFill>
                <a:blip r:embed="rId5"/>
                <a:stretch>
                  <a:fillRect/>
                </a:stretch>
              </a:blipFill>
            </p:spPr>
            <p:txBody>
              <a:bodyPr/>
              <a:lstStyle/>
              <a:p>
                <a:r>
                  <a:rPr lang="en-IN">
                    <a:noFill/>
                  </a:rPr>
                  <a:t> </a:t>
                </a:r>
              </a:p>
            </p:txBody>
          </p:sp>
        </mc:Fallback>
      </mc:AlternateContent>
      <p:cxnSp>
        <p:nvCxnSpPr>
          <p:cNvPr id="10" name="Straight Connector 9"/>
          <p:cNvCxnSpPr/>
          <p:nvPr/>
        </p:nvCxnSpPr>
        <p:spPr bwMode="auto">
          <a:xfrm>
            <a:off x="5015880" y="3254506"/>
            <a:ext cx="0" cy="3166501"/>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968879984"/>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15536" y="18231"/>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MARGIN OF SAFETY</a:t>
            </a:r>
          </a:p>
        </p:txBody>
      </p:sp>
      <p:grpSp>
        <p:nvGrpSpPr>
          <p:cNvPr id="22" name="Group 21"/>
          <p:cNvGrpSpPr/>
          <p:nvPr/>
        </p:nvGrpSpPr>
        <p:grpSpPr>
          <a:xfrm>
            <a:off x="10060642" y="227927"/>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6</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15</a:t>
            </a:fld>
            <a:endParaRPr lang="en-IN" altLang="en-US"/>
          </a:p>
        </p:txBody>
      </p:sp>
      <mc:AlternateContent xmlns:mc="http://schemas.openxmlformats.org/markup-compatibility/2006" xmlns:a14="http://schemas.microsoft.com/office/drawing/2010/main">
        <mc:Choice Requires="a14">
          <p:sp>
            <p:nvSpPr>
              <p:cNvPr id="5" name="Rectangle 4"/>
              <p:cNvSpPr/>
              <p:nvPr/>
            </p:nvSpPr>
            <p:spPr>
              <a:xfrm>
                <a:off x="191344" y="872076"/>
                <a:ext cx="11593288" cy="5534207"/>
              </a:xfrm>
              <a:prstGeom prst="rect">
                <a:avLst/>
              </a:prstGeom>
              <a:solidFill>
                <a:srgbClr val="CCFF99"/>
              </a:solidFill>
            </p:spPr>
            <p:txBody>
              <a:bodyPr wrap="square">
                <a:spAutoFit/>
              </a:bodyPr>
              <a:lstStyle/>
              <a:p>
                <a:pPr marL="342900" indent="-342900" algn="just">
                  <a:buFont typeface="Arial" panose="020B0604020202020204" pitchFamily="34" charset="0"/>
                  <a:buChar char="•"/>
                </a:pPr>
                <a:r>
                  <a:rPr lang="en-US" sz="2200" dirty="0">
                    <a:latin typeface="Cambria" panose="02040503050406030204" pitchFamily="18" charset="0"/>
                    <a:ea typeface="Cambria" panose="02040503050406030204" pitchFamily="18" charset="0"/>
                  </a:rPr>
                  <a:t>Margin of safety is the </a:t>
                </a:r>
                <a:r>
                  <a:rPr lang="en-US" sz="2200" dirty="0">
                    <a:solidFill>
                      <a:srgbClr val="0000FF"/>
                    </a:solidFill>
                    <a:latin typeface="Cambria" panose="02040503050406030204" pitchFamily="18" charset="0"/>
                    <a:ea typeface="Cambria" panose="02040503050406030204" pitchFamily="18" charset="0"/>
                  </a:rPr>
                  <a:t>difference </a:t>
                </a:r>
                <a:r>
                  <a:rPr lang="en-US" sz="2200" dirty="0">
                    <a:latin typeface="Cambria" panose="02040503050406030204" pitchFamily="18" charset="0"/>
                    <a:ea typeface="Cambria" panose="02040503050406030204" pitchFamily="18" charset="0"/>
                  </a:rPr>
                  <a:t>between </a:t>
                </a:r>
                <a:r>
                  <a:rPr lang="en-US" sz="2200" b="1" dirty="0">
                    <a:solidFill>
                      <a:srgbClr val="0000FF"/>
                    </a:solidFill>
                    <a:latin typeface="Cambria" panose="02040503050406030204" pitchFamily="18" charset="0"/>
                    <a:ea typeface="Cambria" panose="02040503050406030204" pitchFamily="18" charset="0"/>
                  </a:rPr>
                  <a:t>the actual sales </a:t>
                </a:r>
                <a:r>
                  <a:rPr lang="en-US" sz="2200" dirty="0">
                    <a:latin typeface="Cambria" panose="02040503050406030204" pitchFamily="18" charset="0"/>
                    <a:ea typeface="Cambria" panose="02040503050406030204" pitchFamily="18" charset="0"/>
                  </a:rPr>
                  <a:t>and </a:t>
                </a:r>
                <a:r>
                  <a:rPr lang="en-US" sz="2200" b="1" dirty="0">
                    <a:solidFill>
                      <a:srgbClr val="0000FF"/>
                    </a:solidFill>
                    <a:latin typeface="Cambria" panose="02040503050406030204" pitchFamily="18" charset="0"/>
                    <a:ea typeface="Cambria" panose="02040503050406030204" pitchFamily="18" charset="0"/>
                  </a:rPr>
                  <a:t>sales at break-even point</a:t>
                </a:r>
                <a:r>
                  <a:rPr lang="en-US" sz="2200" dirty="0">
                    <a:latin typeface="Cambria" panose="02040503050406030204" pitchFamily="18" charset="0"/>
                    <a:ea typeface="Cambria" panose="02040503050406030204" pitchFamily="18" charset="0"/>
                  </a:rPr>
                  <a:t>.</a:t>
                </a:r>
              </a:p>
              <a:p>
                <a:pPr marL="342900" indent="-342900" algn="just">
                  <a:buFont typeface="Arial" panose="020B0604020202020204" pitchFamily="34" charset="0"/>
                  <a:buChar char="•"/>
                </a:pPr>
                <a:endParaRPr lang="en-US" sz="22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200" dirty="0">
                    <a:latin typeface="Cambria" panose="02040503050406030204" pitchFamily="18" charset="0"/>
                    <a:ea typeface="Cambria" panose="02040503050406030204" pitchFamily="18" charset="0"/>
                  </a:rPr>
                  <a:t>Sales beyond break-even volume brings in profits. Such sales represent a margin of safety.</a:t>
                </a:r>
              </a:p>
              <a:p>
                <a:pPr marL="342900" indent="-342900" algn="just">
                  <a:buFont typeface="Arial" panose="020B0604020202020204" pitchFamily="34" charset="0"/>
                  <a:buChar char="•"/>
                </a:pPr>
                <a:endParaRPr lang="en-US" sz="22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200" dirty="0">
                    <a:latin typeface="Cambria" panose="02040503050406030204" pitchFamily="18" charset="0"/>
                    <a:ea typeface="Cambria" panose="02040503050406030204" pitchFamily="18" charset="0"/>
                  </a:rPr>
                  <a:t>Margin of safety is calculated as follows:</a:t>
                </a:r>
              </a:p>
              <a:p>
                <a:pPr marL="342900" indent="-342900" algn="just">
                  <a:buFont typeface="Arial" panose="020B0604020202020204" pitchFamily="34" charset="0"/>
                  <a:buChar char="•"/>
                </a:pPr>
                <a:endParaRPr lang="en-US" sz="2200" dirty="0">
                  <a:solidFill>
                    <a:srgbClr val="231F20"/>
                  </a:solidFill>
                  <a:latin typeface="Cambria" panose="02040503050406030204" pitchFamily="18" charset="0"/>
                  <a:ea typeface="Cambria" panose="02040503050406030204" pitchFamily="18" charset="0"/>
                </a:endParaRPr>
              </a:p>
              <a:p>
                <a:pPr algn="ctr"/>
                <a:r>
                  <a:rPr lang="en-US" sz="2200" b="1" dirty="0">
                    <a:solidFill>
                      <a:srgbClr val="C00000"/>
                    </a:solidFill>
                    <a:latin typeface="Cambria" panose="02040503050406030204" pitchFamily="18" charset="0"/>
                    <a:ea typeface="Cambria" panose="02040503050406030204" pitchFamily="18" charset="0"/>
                  </a:rPr>
                  <a:t>Margin of safety = Total sales – Break even sales</a:t>
                </a:r>
              </a:p>
              <a:p>
                <a:pPr algn="ctr"/>
                <a:endParaRPr lang="en-US" sz="2200" dirty="0">
                  <a:solidFill>
                    <a:srgbClr val="C00000"/>
                  </a:solidFill>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2200" dirty="0">
                    <a:latin typeface="Cambria" panose="02040503050406030204" pitchFamily="18" charset="0"/>
                    <a:ea typeface="Cambria" panose="02040503050406030204" pitchFamily="18" charset="0"/>
                  </a:rPr>
                  <a:t>Margin of safety can also be calculated with the help of P/V ratio i.e.</a:t>
                </a:r>
              </a:p>
              <a:p>
                <a:pPr marL="285750" indent="-285750">
                  <a:buFont typeface="Arial" panose="020B0604020202020204" pitchFamily="34" charset="0"/>
                  <a:buChar char="•"/>
                </a:pPr>
                <a:endParaRPr lang="en-US" sz="2200" b="1" dirty="0">
                  <a:solidFill>
                    <a:srgbClr val="C00000"/>
                  </a:solidFill>
                  <a:latin typeface="Cambria" panose="02040503050406030204" pitchFamily="18" charset="0"/>
                  <a:ea typeface="Cambria" panose="02040503050406030204" pitchFamily="18" charset="0"/>
                </a:endParaRPr>
              </a:p>
              <a:p>
                <a:pPr algn="ctr"/>
                <a14:m>
                  <m:oMath xmlns:m="http://schemas.openxmlformats.org/officeDocument/2006/math">
                    <m:r>
                      <m:rPr>
                        <m:nor/>
                      </m:rPr>
                      <a:rPr lang="en-US" sz="2200" b="1" dirty="0">
                        <a:solidFill>
                          <a:srgbClr val="C00000"/>
                        </a:solidFill>
                        <a:latin typeface="Cambria" panose="02040503050406030204" pitchFamily="18" charset="0"/>
                        <a:ea typeface="Cambria" panose="02040503050406030204" pitchFamily="18" charset="0"/>
                      </a:rPr>
                      <m:t>Margin</m:t>
                    </m:r>
                    <m:r>
                      <m:rPr>
                        <m:nor/>
                      </m:rPr>
                      <a:rPr lang="en-US" sz="2200" b="1" dirty="0">
                        <a:solidFill>
                          <a:srgbClr val="C00000"/>
                        </a:solidFill>
                        <a:latin typeface="Cambria" panose="02040503050406030204" pitchFamily="18" charset="0"/>
                        <a:ea typeface="Cambria" panose="02040503050406030204" pitchFamily="18" charset="0"/>
                      </a:rPr>
                      <m:t> </m:t>
                    </m:r>
                    <m:r>
                      <m:rPr>
                        <m:nor/>
                      </m:rPr>
                      <a:rPr lang="en-US" sz="2200" b="1" dirty="0">
                        <a:solidFill>
                          <a:srgbClr val="C00000"/>
                        </a:solidFill>
                        <a:latin typeface="Cambria" panose="02040503050406030204" pitchFamily="18" charset="0"/>
                        <a:ea typeface="Cambria" panose="02040503050406030204" pitchFamily="18" charset="0"/>
                      </a:rPr>
                      <m:t>of</m:t>
                    </m:r>
                    <m:r>
                      <m:rPr>
                        <m:nor/>
                      </m:rPr>
                      <a:rPr lang="en-US" sz="2200" b="1" dirty="0">
                        <a:solidFill>
                          <a:srgbClr val="C00000"/>
                        </a:solidFill>
                        <a:latin typeface="Cambria" panose="02040503050406030204" pitchFamily="18" charset="0"/>
                        <a:ea typeface="Cambria" panose="02040503050406030204" pitchFamily="18" charset="0"/>
                      </a:rPr>
                      <m:t> </m:t>
                    </m:r>
                    <m:r>
                      <m:rPr>
                        <m:nor/>
                      </m:rPr>
                      <a:rPr lang="en-US" sz="2200" b="1" dirty="0">
                        <a:solidFill>
                          <a:srgbClr val="C00000"/>
                        </a:solidFill>
                        <a:latin typeface="Cambria" panose="02040503050406030204" pitchFamily="18" charset="0"/>
                        <a:ea typeface="Cambria" panose="02040503050406030204" pitchFamily="18" charset="0"/>
                      </a:rPr>
                      <m:t>safety</m:t>
                    </m:r>
                    <m:r>
                      <a:rPr lang="en-US" sz="2200">
                        <a:solidFill>
                          <a:srgbClr val="231F20"/>
                        </a:solidFill>
                        <a:latin typeface="Cambria Math" panose="02040503050406030204" pitchFamily="18" charset="0"/>
                        <a:ea typeface="Cambria" panose="02040503050406030204" pitchFamily="18" charset="0"/>
                      </a:rPr>
                      <m:t>=</m:t>
                    </m:r>
                    <m:f>
                      <m:fPr>
                        <m:ctrlPr>
                          <a:rPr lang="en-US" sz="2200" i="1">
                            <a:solidFill>
                              <a:srgbClr val="231F20"/>
                            </a:solidFill>
                            <a:latin typeface="Cambria Math" panose="02040503050406030204" pitchFamily="18" charset="0"/>
                            <a:ea typeface="Cambria" panose="02040503050406030204" pitchFamily="18" charset="0"/>
                          </a:rPr>
                        </m:ctrlPr>
                      </m:fPr>
                      <m:num>
                        <m:r>
                          <m:rPr>
                            <m:nor/>
                          </m:rPr>
                          <a:rPr lang="en-US" sz="2200" b="1" dirty="0">
                            <a:solidFill>
                              <a:srgbClr val="C00000"/>
                            </a:solidFill>
                            <a:latin typeface="Cambria" panose="02040503050406030204" pitchFamily="18" charset="0"/>
                            <a:ea typeface="Cambria" panose="02040503050406030204" pitchFamily="18" charset="0"/>
                          </a:rPr>
                          <m:t>P</m:t>
                        </m:r>
                        <m:r>
                          <m:rPr>
                            <m:nor/>
                          </m:rPr>
                          <a:rPr lang="en-IN" sz="2200" b="1" i="0" dirty="0" smtClean="0">
                            <a:solidFill>
                              <a:srgbClr val="C00000"/>
                            </a:solidFill>
                            <a:latin typeface="Cambria" panose="02040503050406030204" pitchFamily="18" charset="0"/>
                            <a:ea typeface="Cambria" panose="02040503050406030204" pitchFamily="18" charset="0"/>
                          </a:rPr>
                          <m:t>ROFIT</m:t>
                        </m:r>
                      </m:num>
                      <m:den>
                        <m:r>
                          <m:rPr>
                            <m:nor/>
                          </m:rPr>
                          <a:rPr lang="en-US" sz="2200" b="1" dirty="0">
                            <a:solidFill>
                              <a:srgbClr val="C00000"/>
                            </a:solidFill>
                            <a:latin typeface="Cambria" panose="02040503050406030204" pitchFamily="18" charset="0"/>
                            <a:ea typeface="Cambria" panose="02040503050406030204" pitchFamily="18" charset="0"/>
                          </a:rPr>
                          <m:t>P</m:t>
                        </m:r>
                        <m:r>
                          <m:rPr>
                            <m:nor/>
                          </m:rPr>
                          <a:rPr lang="en-US" sz="2200" b="1" dirty="0">
                            <a:solidFill>
                              <a:srgbClr val="C00000"/>
                            </a:solidFill>
                            <a:latin typeface="Cambria" panose="02040503050406030204" pitchFamily="18" charset="0"/>
                            <a:ea typeface="Cambria" panose="02040503050406030204" pitchFamily="18" charset="0"/>
                          </a:rPr>
                          <m:t>/</m:t>
                        </m:r>
                        <m:r>
                          <m:rPr>
                            <m:nor/>
                          </m:rPr>
                          <a:rPr lang="en-US" sz="2200" b="1" dirty="0">
                            <a:solidFill>
                              <a:srgbClr val="C00000"/>
                            </a:solidFill>
                            <a:latin typeface="Cambria" panose="02040503050406030204" pitchFamily="18" charset="0"/>
                            <a:ea typeface="Cambria" panose="02040503050406030204" pitchFamily="18" charset="0"/>
                          </a:rPr>
                          <m:t>V</m:t>
                        </m:r>
                        <m:r>
                          <m:rPr>
                            <m:nor/>
                          </m:rPr>
                          <a:rPr lang="en-US" sz="2200" b="1" dirty="0">
                            <a:solidFill>
                              <a:srgbClr val="C00000"/>
                            </a:solidFill>
                            <a:latin typeface="Cambria" panose="02040503050406030204" pitchFamily="18" charset="0"/>
                            <a:ea typeface="Cambria" panose="02040503050406030204" pitchFamily="18" charset="0"/>
                          </a:rPr>
                          <m:t> </m:t>
                        </m:r>
                        <m:r>
                          <m:rPr>
                            <m:nor/>
                          </m:rPr>
                          <a:rPr lang="en-US" sz="2200" b="1" dirty="0">
                            <a:solidFill>
                              <a:srgbClr val="C00000"/>
                            </a:solidFill>
                            <a:latin typeface="Cambria" panose="02040503050406030204" pitchFamily="18" charset="0"/>
                            <a:ea typeface="Cambria" panose="02040503050406030204" pitchFamily="18" charset="0"/>
                          </a:rPr>
                          <m:t>Ratio</m:t>
                        </m:r>
                      </m:den>
                    </m:f>
                  </m:oMath>
                </a14:m>
                <a:r>
                  <a:rPr lang="en-US" b="1" dirty="0"/>
                  <a:t> </a:t>
                </a:r>
              </a:p>
              <a:p>
                <a:pPr marL="342900" indent="-342900">
                  <a:buFont typeface="Arial" panose="020B0604020202020204" pitchFamily="34" charset="0"/>
                  <a:buChar char="•"/>
                </a:pPr>
                <a:endParaRPr lang="en-US" sz="2200" dirty="0">
                  <a:latin typeface="Cambria" panose="02040503050406030204" pitchFamily="18" charset="0"/>
                  <a:ea typeface="Cambria" panose="02040503050406030204" pitchFamily="18" charset="0"/>
                </a:endParaRPr>
              </a:p>
              <a:p>
                <a:endParaRPr lang="en-US" sz="2400" b="1" dirty="0"/>
              </a:p>
              <a:p>
                <a:endParaRPr lang="en-US" sz="2400" b="1" dirty="0"/>
              </a:p>
              <a:p>
                <a:r>
                  <a:rPr lang="en-US" sz="2400" b="1" dirty="0"/>
                  <a:t> </a:t>
                </a:r>
              </a:p>
            </p:txBody>
          </p:sp>
        </mc:Choice>
        <mc:Fallback xmlns="">
          <p:sp>
            <p:nvSpPr>
              <p:cNvPr id="5" name="Rectangle 4"/>
              <p:cNvSpPr>
                <a:spLocks noRot="1" noChangeAspect="1" noMove="1" noResize="1" noEditPoints="1" noAdjustHandles="1" noChangeArrowheads="1" noChangeShapeType="1" noTextEdit="1"/>
              </p:cNvSpPr>
              <p:nvPr/>
            </p:nvSpPr>
            <p:spPr>
              <a:xfrm>
                <a:off x="191344" y="872076"/>
                <a:ext cx="11593288" cy="5534207"/>
              </a:xfrm>
              <a:prstGeom prst="rect">
                <a:avLst/>
              </a:prstGeom>
              <a:blipFill>
                <a:blip r:embed="rId3"/>
                <a:stretch>
                  <a:fillRect l="-578" t="-771"/>
                </a:stretch>
              </a:blipFill>
            </p:spPr>
            <p:txBody>
              <a:bodyPr/>
              <a:lstStyle/>
              <a:p>
                <a:r>
                  <a:rPr lang="en-IN">
                    <a:noFill/>
                  </a:rPr>
                  <a:t> </a:t>
                </a:r>
              </a:p>
            </p:txBody>
          </p:sp>
        </mc:Fallback>
      </mc:AlternateContent>
    </p:spTree>
    <p:extLst>
      <p:ext uri="{BB962C8B-B14F-4D97-AF65-F5344CB8AC3E}">
        <p14:creationId xmlns:p14="http://schemas.microsoft.com/office/powerpoint/2010/main" val="618121588"/>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15536" y="18231"/>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MARGIN OF SAFETY</a:t>
            </a:r>
          </a:p>
        </p:txBody>
      </p:sp>
      <p:grpSp>
        <p:nvGrpSpPr>
          <p:cNvPr id="22" name="Group 21"/>
          <p:cNvGrpSpPr/>
          <p:nvPr/>
        </p:nvGrpSpPr>
        <p:grpSpPr>
          <a:xfrm>
            <a:off x="10060642" y="227927"/>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6</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16</a:t>
            </a:fld>
            <a:endParaRPr lang="en-IN" altLang="en-US"/>
          </a:p>
        </p:txBody>
      </p:sp>
      <p:sp>
        <p:nvSpPr>
          <p:cNvPr id="5" name="Rectangle 4"/>
          <p:cNvSpPr/>
          <p:nvPr/>
        </p:nvSpPr>
        <p:spPr>
          <a:xfrm>
            <a:off x="191344" y="872076"/>
            <a:ext cx="11593288" cy="5509200"/>
          </a:xfrm>
          <a:prstGeom prst="rect">
            <a:avLst/>
          </a:prstGeom>
          <a:solidFill>
            <a:srgbClr val="CCFF99"/>
          </a:solidFill>
        </p:spPr>
        <p:txBody>
          <a:bodyPr wrap="square">
            <a:spAutoFit/>
          </a:bodyPr>
          <a:lstStyle/>
          <a:p>
            <a:r>
              <a:rPr lang="en-US" sz="2200" dirty="0">
                <a:latin typeface="Cambria" panose="02040503050406030204" pitchFamily="18" charset="0"/>
                <a:ea typeface="Cambria" panose="02040503050406030204" pitchFamily="18" charset="0"/>
              </a:rPr>
              <a:t>It is important that:</a:t>
            </a:r>
          </a:p>
          <a:p>
            <a:pPr marL="285750" indent="-285750">
              <a:buFont typeface="Wingdings" panose="05000000000000000000" pitchFamily="2" charset="2"/>
              <a:buChar char="Ø"/>
            </a:pPr>
            <a:r>
              <a:rPr lang="en-US" sz="2200" dirty="0">
                <a:latin typeface="Cambria" panose="02040503050406030204" pitchFamily="18" charset="0"/>
                <a:ea typeface="Cambria" panose="02040503050406030204" pitchFamily="18" charset="0"/>
              </a:rPr>
              <a:t> there should be reasonable margin of safety, otherwise, a reduced level of activity may prove disastrous. </a:t>
            </a:r>
          </a:p>
          <a:p>
            <a:pPr marL="285750" indent="-285750">
              <a:buFont typeface="Wingdings" panose="05000000000000000000" pitchFamily="2" charset="2"/>
              <a:buChar char="Ø"/>
            </a:pPr>
            <a:endParaRPr lang="en-US" sz="22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200" dirty="0">
                <a:latin typeface="Cambria" panose="02040503050406030204" pitchFamily="18" charset="0"/>
                <a:ea typeface="Cambria" panose="02040503050406030204" pitchFamily="18" charset="0"/>
              </a:rPr>
              <a:t>A low margin of safety usually indicates high fixed overheads so that profits are not made until there is a high level of activity to absorb fixed costs.</a:t>
            </a:r>
          </a:p>
          <a:p>
            <a:pPr marL="285750" indent="-285750">
              <a:buFont typeface="Wingdings" panose="05000000000000000000" pitchFamily="2" charset="2"/>
              <a:buChar char="Ø"/>
            </a:pPr>
            <a:endParaRPr lang="en-US" sz="2200"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200" dirty="0">
                <a:latin typeface="Cambria" panose="02040503050406030204" pitchFamily="18" charset="0"/>
                <a:ea typeface="Cambria" panose="02040503050406030204" pitchFamily="18" charset="0"/>
              </a:rPr>
              <a:t>A high margin of safety shows that break-even point is much below the actual sales, so that even if there is a fall in sales, there will still be a point. </a:t>
            </a:r>
          </a:p>
          <a:p>
            <a:pPr marL="285750" indent="-285750">
              <a:buFont typeface="Wingdings" panose="05000000000000000000" pitchFamily="2" charset="2"/>
              <a:buChar char="Ø"/>
            </a:pPr>
            <a:endParaRPr lang="en-US" sz="22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200" dirty="0">
                <a:latin typeface="Cambria" panose="02040503050406030204" pitchFamily="18" charset="0"/>
                <a:ea typeface="Cambria" panose="02040503050406030204" pitchFamily="18" charset="0"/>
              </a:rPr>
              <a:t>The margin of safety may be improved by taking the following steps:</a:t>
            </a:r>
          </a:p>
          <a:p>
            <a:r>
              <a:rPr lang="en-US" sz="2200" dirty="0">
                <a:latin typeface="Cambria" panose="02040503050406030204" pitchFamily="18" charset="0"/>
                <a:ea typeface="Cambria" panose="02040503050406030204" pitchFamily="18" charset="0"/>
              </a:rPr>
              <a:t>(</a:t>
            </a:r>
            <a:r>
              <a:rPr lang="en-US" sz="2200" dirty="0" err="1">
                <a:latin typeface="Cambria" panose="02040503050406030204" pitchFamily="18" charset="0"/>
                <a:ea typeface="Cambria" panose="02040503050406030204" pitchFamily="18" charset="0"/>
              </a:rPr>
              <a:t>i</a:t>
            </a:r>
            <a:r>
              <a:rPr lang="en-US" sz="2200" dirty="0">
                <a:latin typeface="Cambria" panose="02040503050406030204" pitchFamily="18" charset="0"/>
                <a:ea typeface="Cambria" panose="02040503050406030204" pitchFamily="18" charset="0"/>
              </a:rPr>
              <a:t>) Lowering fixed costs.</a:t>
            </a:r>
          </a:p>
          <a:p>
            <a:r>
              <a:rPr lang="en-US" sz="2200" dirty="0">
                <a:latin typeface="Cambria" panose="02040503050406030204" pitchFamily="18" charset="0"/>
                <a:ea typeface="Cambria" panose="02040503050406030204" pitchFamily="18" charset="0"/>
              </a:rPr>
              <a:t>(ii) Lowering variable costs so as to improve marginal contribution.</a:t>
            </a:r>
          </a:p>
          <a:p>
            <a:r>
              <a:rPr lang="en-US" sz="2200" dirty="0">
                <a:latin typeface="Cambria" panose="02040503050406030204" pitchFamily="18" charset="0"/>
                <a:ea typeface="Cambria" panose="02040503050406030204" pitchFamily="18" charset="0"/>
              </a:rPr>
              <a:t>(iii) Increasing volume of sales, if there is unused capacity.</a:t>
            </a:r>
          </a:p>
          <a:p>
            <a:r>
              <a:rPr lang="en-US" sz="2200" dirty="0">
                <a:latin typeface="Cambria" panose="02040503050406030204" pitchFamily="18" charset="0"/>
                <a:ea typeface="Cambria" panose="02040503050406030204" pitchFamily="18" charset="0"/>
              </a:rPr>
              <a:t>(iv) Increasing the selling price, if market conditions permit, and</a:t>
            </a:r>
          </a:p>
          <a:p>
            <a:r>
              <a:rPr lang="en-US" sz="2200" dirty="0">
                <a:latin typeface="Cambria" panose="02040503050406030204" pitchFamily="18" charset="0"/>
                <a:ea typeface="Cambria" panose="02040503050406030204" pitchFamily="18" charset="0"/>
              </a:rPr>
              <a:t>(v) Changing the product mix as to improve contribution.</a:t>
            </a:r>
          </a:p>
        </p:txBody>
      </p:sp>
    </p:spTree>
    <p:extLst>
      <p:ext uri="{BB962C8B-B14F-4D97-AF65-F5344CB8AC3E}">
        <p14:creationId xmlns:p14="http://schemas.microsoft.com/office/powerpoint/2010/main" val="2975082738"/>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6240CB-067B-3A34-8380-45C546B0C6A6}"/>
              </a:ext>
            </a:extLst>
          </p:cNvPr>
          <p:cNvSpPr>
            <a:spLocks noGrp="1"/>
          </p:cNvSpPr>
          <p:nvPr>
            <p:ph type="sldNum" sz="quarter" idx="12"/>
          </p:nvPr>
        </p:nvSpPr>
        <p:spPr/>
        <p:txBody>
          <a:bodyPr/>
          <a:lstStyle/>
          <a:p>
            <a:pPr>
              <a:defRPr/>
            </a:pPr>
            <a:fld id="{C92DB669-6FA0-4CF8-BF90-A0F226DEA8C9}" type="slidenum">
              <a:rPr lang="en-IN" altLang="en-US" smtClean="0"/>
              <a:pPr>
                <a:defRPr/>
              </a:pPr>
              <a:t>17</a:t>
            </a:fld>
            <a:endParaRPr lang="en-IN" altLang="en-US"/>
          </a:p>
        </p:txBody>
      </p:sp>
      <p:sp>
        <p:nvSpPr>
          <p:cNvPr id="3" name="Rectangle 2">
            <a:extLst>
              <a:ext uri="{FF2B5EF4-FFF2-40B4-BE49-F238E27FC236}">
                <a16:creationId xmlns:a16="http://schemas.microsoft.com/office/drawing/2014/main" id="{D1A9DA6F-B87A-43E0-807F-FBE06EA4A05B}"/>
              </a:ext>
            </a:extLst>
          </p:cNvPr>
          <p:cNvSpPr/>
          <p:nvPr/>
        </p:nvSpPr>
        <p:spPr>
          <a:xfrm>
            <a:off x="125624" y="674246"/>
            <a:ext cx="11940752" cy="5570756"/>
          </a:xfrm>
          <a:prstGeom prst="rect">
            <a:avLst/>
          </a:prstGeom>
          <a:solidFill>
            <a:srgbClr val="CCFF99"/>
          </a:solidFill>
        </p:spPr>
        <p:txBody>
          <a:bodyPr wrap="square">
            <a:spAutoFit/>
          </a:bodyPr>
          <a:lstStyle/>
          <a:p>
            <a:pPr algn="l"/>
            <a:r>
              <a:rPr lang="en-IN" sz="3200" b="1" i="0" u="none" strike="noStrike" baseline="0" dirty="0">
                <a:solidFill>
                  <a:srgbClr val="FF0000"/>
                </a:solidFill>
                <a:latin typeface="Times New Roman" panose="02020603050405020304" pitchFamily="18" charset="0"/>
              </a:rPr>
              <a:t>Marginal Cost</a:t>
            </a:r>
          </a:p>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Marginal cost of a product is the cost of producing an additional unit of that product. Let the cost of producing 20 units of a product be Rs. 10,000, and the cost of producing 21 units of the same product be Rs. 10,045. Then the marginal cost of producing the 21st unit is Rs. approx. Rs. </a:t>
            </a:r>
            <a:r>
              <a:rPr lang="en-US" sz="2000" b="1">
                <a:solidFill>
                  <a:srgbClr val="231F20"/>
                </a:solidFill>
                <a:latin typeface="Cambria" panose="02040503050406030204" pitchFamily="18" charset="0"/>
                <a:ea typeface="Cambria" panose="02040503050406030204" pitchFamily="18" charset="0"/>
              </a:rPr>
              <a:t>45.</a:t>
            </a:r>
            <a:endParaRPr lang="en-US" sz="2000" b="1" dirty="0">
              <a:solidFill>
                <a:srgbClr val="231F20"/>
              </a:solidFill>
              <a:latin typeface="Cambria" panose="02040503050406030204" pitchFamily="18" charset="0"/>
              <a:ea typeface="Cambria" panose="02040503050406030204" pitchFamily="18" charset="0"/>
            </a:endParaRPr>
          </a:p>
          <a:p>
            <a:pPr algn="l"/>
            <a:r>
              <a:rPr lang="en-IN" sz="3200" b="1" i="0" u="none" strike="noStrike" baseline="0" dirty="0">
                <a:solidFill>
                  <a:srgbClr val="FF0000"/>
                </a:solidFill>
                <a:latin typeface="Times New Roman" panose="02020603050405020304" pitchFamily="18" charset="0"/>
              </a:rPr>
              <a:t>Marginal Revenue</a:t>
            </a:r>
          </a:p>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Marginal revenue of a product is the incremental revenue of selling an additional unit of that product. Let, the revenue of selling 20 units of a product be Rs. 15,000 and the revenue of selling 21 units of the same product be Rs. 15,085. Then, the marginal revenue of selling the 21st unit is Rs. 85.</a:t>
            </a:r>
          </a:p>
          <a:p>
            <a:pPr algn="l"/>
            <a:r>
              <a:rPr lang="en-IN" sz="3200" b="1" i="0" u="none" strike="noStrike" baseline="0" dirty="0">
                <a:solidFill>
                  <a:srgbClr val="FF0000"/>
                </a:solidFill>
                <a:latin typeface="Times New Roman" panose="02020603050405020304" pitchFamily="18" charset="0"/>
              </a:rPr>
              <a:t>Sunk Cost</a:t>
            </a:r>
          </a:p>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This is known as the past cost of an equipment/asset. Let us assume that an equipment has been purchased for Rs. 1,00,000 about three years back. If it is considered for replacement, then its present value is not Rs. 1,00,000. Instead, its present market value should be taken as the present value of the equipment for further analysis. So, the purchase value of the equipment in the past is known as its sunk cost. The sunk cost should not be considered for any analysis </a:t>
            </a:r>
            <a:r>
              <a:rPr lang="en-IN" sz="2000" b="1" dirty="0">
                <a:solidFill>
                  <a:srgbClr val="231F20"/>
                </a:solidFill>
                <a:latin typeface="Cambria" panose="02040503050406030204" pitchFamily="18" charset="0"/>
                <a:ea typeface="Cambria" panose="02040503050406030204" pitchFamily="18" charset="0"/>
              </a:rPr>
              <a:t>done from now onwards.</a:t>
            </a:r>
          </a:p>
        </p:txBody>
      </p:sp>
      <p:sp>
        <p:nvSpPr>
          <p:cNvPr id="4" name="TextBox 1">
            <a:extLst>
              <a:ext uri="{FF2B5EF4-FFF2-40B4-BE49-F238E27FC236}">
                <a16:creationId xmlns:a16="http://schemas.microsoft.com/office/drawing/2014/main" id="{BEB7BDC8-CE89-3BE1-2770-D2042534045D}"/>
              </a:ext>
            </a:extLst>
          </p:cNvPr>
          <p:cNvSpPr txBox="1">
            <a:spLocks noChangeArrowheads="1"/>
          </p:cNvSpPr>
          <p:nvPr/>
        </p:nvSpPr>
        <p:spPr bwMode="auto">
          <a:xfrm>
            <a:off x="58406" y="37606"/>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OTHER COSTS/REVENUES</a:t>
            </a:r>
          </a:p>
        </p:txBody>
      </p:sp>
      <p:grpSp>
        <p:nvGrpSpPr>
          <p:cNvPr id="5" name="Group 4">
            <a:extLst>
              <a:ext uri="{FF2B5EF4-FFF2-40B4-BE49-F238E27FC236}">
                <a16:creationId xmlns:a16="http://schemas.microsoft.com/office/drawing/2014/main" id="{CBEA44F6-BE5E-7452-69B5-13031F7D5A62}"/>
              </a:ext>
            </a:extLst>
          </p:cNvPr>
          <p:cNvGrpSpPr/>
          <p:nvPr/>
        </p:nvGrpSpPr>
        <p:grpSpPr>
          <a:xfrm>
            <a:off x="9948183" y="136524"/>
            <a:ext cx="2118193" cy="504265"/>
            <a:chOff x="6397308" y="2204863"/>
            <a:chExt cx="2118193" cy="612775"/>
          </a:xfrm>
        </p:grpSpPr>
        <p:sp>
          <p:nvSpPr>
            <p:cNvPr id="6" name="Rectangle 5">
              <a:extLst>
                <a:ext uri="{FF2B5EF4-FFF2-40B4-BE49-F238E27FC236}">
                  <a16:creationId xmlns:a16="http://schemas.microsoft.com/office/drawing/2014/main" id="{C44FC98E-1B25-50B3-E55D-A33ABBDC7EF3}"/>
                </a:ext>
              </a:extLst>
            </p:cNvPr>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7" name="Rectangle 6">
              <a:extLst>
                <a:ext uri="{FF2B5EF4-FFF2-40B4-BE49-F238E27FC236}">
                  <a16:creationId xmlns:a16="http://schemas.microsoft.com/office/drawing/2014/main" id="{8FC23430-45CD-A78A-CEF2-54444207A3DA}"/>
                </a:ext>
              </a:extLst>
            </p:cNvPr>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8" name="TextBox 7">
              <a:extLst>
                <a:ext uri="{FF2B5EF4-FFF2-40B4-BE49-F238E27FC236}">
                  <a16:creationId xmlns:a16="http://schemas.microsoft.com/office/drawing/2014/main" id="{40F047C0-A286-F603-5C69-34258C66E36E}"/>
                </a:ext>
              </a:extLst>
            </p:cNvPr>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4</a:t>
              </a:r>
              <a:endParaRPr lang="en-US" sz="1400" b="1" dirty="0">
                <a:solidFill>
                  <a:schemeClr val="bg1"/>
                </a:solidFill>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3717429909"/>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3D0B7F-5CDA-6D07-529C-2326B7E4559B}"/>
              </a:ext>
            </a:extLst>
          </p:cNvPr>
          <p:cNvSpPr>
            <a:spLocks noGrp="1"/>
          </p:cNvSpPr>
          <p:nvPr>
            <p:ph type="sldNum" sz="quarter" idx="12"/>
          </p:nvPr>
        </p:nvSpPr>
        <p:spPr/>
        <p:txBody>
          <a:bodyPr/>
          <a:lstStyle/>
          <a:p>
            <a:pPr>
              <a:defRPr/>
            </a:pPr>
            <a:fld id="{C92DB669-6FA0-4CF8-BF90-A0F226DEA8C9}" type="slidenum">
              <a:rPr lang="en-IN" altLang="en-US" smtClean="0"/>
              <a:pPr>
                <a:defRPr/>
              </a:pPr>
              <a:t>18</a:t>
            </a:fld>
            <a:endParaRPr lang="en-IN" altLang="en-US"/>
          </a:p>
        </p:txBody>
      </p:sp>
      <p:sp>
        <p:nvSpPr>
          <p:cNvPr id="8" name="TextBox 7">
            <a:extLst>
              <a:ext uri="{FF2B5EF4-FFF2-40B4-BE49-F238E27FC236}">
                <a16:creationId xmlns:a16="http://schemas.microsoft.com/office/drawing/2014/main" id="{873ED6A7-6431-2AE9-4D75-AA8FBB31478F}"/>
              </a:ext>
            </a:extLst>
          </p:cNvPr>
          <p:cNvSpPr txBox="1"/>
          <p:nvPr/>
        </p:nvSpPr>
        <p:spPr>
          <a:xfrm>
            <a:off x="189903" y="126097"/>
            <a:ext cx="11161240" cy="584775"/>
          </a:xfrm>
          <a:prstGeom prst="rect">
            <a:avLst/>
          </a:prstGeom>
          <a:noFill/>
        </p:spPr>
        <p:txBody>
          <a:bodyPr wrap="square">
            <a:spAutoFit/>
          </a:bodyPr>
          <a:lstStyle/>
          <a:p>
            <a:pPr algn="l"/>
            <a:r>
              <a:rPr lang="en-IN" sz="3200" b="1" dirty="0">
                <a:solidFill>
                  <a:srgbClr val="FF0000"/>
                </a:solidFill>
                <a:latin typeface="Times New Roman" panose="02020603050405020304" pitchFamily="18" charset="0"/>
              </a:rPr>
              <a:t>Opportunity Cost</a:t>
            </a:r>
          </a:p>
        </p:txBody>
      </p:sp>
      <p:grpSp>
        <p:nvGrpSpPr>
          <p:cNvPr id="9" name="Group 8">
            <a:extLst>
              <a:ext uri="{FF2B5EF4-FFF2-40B4-BE49-F238E27FC236}">
                <a16:creationId xmlns:a16="http://schemas.microsoft.com/office/drawing/2014/main" id="{A6C59B6C-F7C0-7F48-B16C-5609C7F788DC}"/>
              </a:ext>
            </a:extLst>
          </p:cNvPr>
          <p:cNvGrpSpPr/>
          <p:nvPr/>
        </p:nvGrpSpPr>
        <p:grpSpPr>
          <a:xfrm>
            <a:off x="9914535" y="171448"/>
            <a:ext cx="2118193" cy="504265"/>
            <a:chOff x="6397308" y="2204863"/>
            <a:chExt cx="2118193" cy="612775"/>
          </a:xfrm>
        </p:grpSpPr>
        <p:sp>
          <p:nvSpPr>
            <p:cNvPr id="10" name="Rectangle 9">
              <a:extLst>
                <a:ext uri="{FF2B5EF4-FFF2-40B4-BE49-F238E27FC236}">
                  <a16:creationId xmlns:a16="http://schemas.microsoft.com/office/drawing/2014/main" id="{851B1AF2-AAB2-0D79-9D1E-31A6A0F09DA4}"/>
                </a:ext>
              </a:extLst>
            </p:cNvPr>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11" name="Rectangle 10">
              <a:extLst>
                <a:ext uri="{FF2B5EF4-FFF2-40B4-BE49-F238E27FC236}">
                  <a16:creationId xmlns:a16="http://schemas.microsoft.com/office/drawing/2014/main" id="{42904CED-6DC3-3481-BEF1-3968B485E373}"/>
                </a:ext>
              </a:extLst>
            </p:cNvPr>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12" name="TextBox 11">
              <a:extLst>
                <a:ext uri="{FF2B5EF4-FFF2-40B4-BE49-F238E27FC236}">
                  <a16:creationId xmlns:a16="http://schemas.microsoft.com/office/drawing/2014/main" id="{1983C43A-5339-CBA1-D925-CE0EED65623F}"/>
                </a:ext>
              </a:extLst>
            </p:cNvPr>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4</a:t>
              </a:r>
              <a:endParaRPr lang="en-US" sz="1400" b="1" dirty="0">
                <a:solidFill>
                  <a:schemeClr val="bg1"/>
                </a:solidFill>
                <a:latin typeface="Cambria" panose="02040503050406030204" pitchFamily="18" charset="0"/>
                <a:ea typeface="Cambria" panose="02040503050406030204" pitchFamily="18" charset="0"/>
              </a:endParaRPr>
            </a:p>
          </p:txBody>
        </p:sp>
      </p:grpSp>
      <p:sp>
        <p:nvSpPr>
          <p:cNvPr id="13" name="Rectangle 12">
            <a:extLst>
              <a:ext uri="{FF2B5EF4-FFF2-40B4-BE49-F238E27FC236}">
                <a16:creationId xmlns:a16="http://schemas.microsoft.com/office/drawing/2014/main" id="{71F43ABF-0A85-5712-82DC-B4D6A2E67687}"/>
              </a:ext>
            </a:extLst>
          </p:cNvPr>
          <p:cNvSpPr/>
          <p:nvPr/>
        </p:nvSpPr>
        <p:spPr>
          <a:xfrm>
            <a:off x="381000" y="977900"/>
            <a:ext cx="11651728" cy="5324535"/>
          </a:xfrm>
          <a:prstGeom prst="rect">
            <a:avLst/>
          </a:prstGeom>
          <a:solidFill>
            <a:srgbClr val="CCFF99"/>
          </a:solidFill>
        </p:spPr>
        <p:txBody>
          <a:bodyPr wrap="square">
            <a:spAutoFit/>
          </a:bodyPr>
          <a:lstStyle/>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In practice, if an alternative (X) is selected from a set of competing alternatives (X,Y), then the corresponding investment in the selected alternative is not available for any other purpose. If the same money is invested in some other alternative (Y), it may fetch some return. Since the money is invested in the selected alternative (X), one has to forego the return from the other alternative (Y). The amount that is foregone by not investing in the other alternative (Y) is known as the opportunity cost of the selected alternative (X). So, the opportunity cost of an alternative is the return that will be foregone by not investing the same </a:t>
            </a:r>
            <a:r>
              <a:rPr lang="en-IN" sz="2000" b="1" dirty="0">
                <a:solidFill>
                  <a:srgbClr val="231F20"/>
                </a:solidFill>
                <a:latin typeface="Cambria" panose="02040503050406030204" pitchFamily="18" charset="0"/>
                <a:ea typeface="Cambria" panose="02040503050406030204" pitchFamily="18" charset="0"/>
              </a:rPr>
              <a:t>money in another alternative.</a:t>
            </a:r>
          </a:p>
          <a:p>
            <a:pPr marL="342900" indent="-342900" algn="just">
              <a:buFont typeface="Arial" panose="020B0604020202020204" pitchFamily="34" charset="0"/>
              <a:buChar char="•"/>
            </a:pPr>
            <a:endParaRPr lang="en-IN" sz="2000" b="1"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A person invested 50000 Rs in shares and earned a gain of Rs 7500 in a year. </a:t>
            </a:r>
          </a:p>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If he invested in a fixed deposit, a bank would pay a return of 18%. </a:t>
            </a:r>
          </a:p>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Then, the corresponding total return per year for the investment in the bank is Rs. 9,000. </a:t>
            </a:r>
          </a:p>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This return is greater than the return from shares. </a:t>
            </a:r>
          </a:p>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The foregone excess return of Rs. 1,500 by way of not investing in the bank is the opportunity cost of investing </a:t>
            </a:r>
            <a:r>
              <a:rPr lang="en-IN" sz="2000" b="1" dirty="0">
                <a:solidFill>
                  <a:srgbClr val="231F20"/>
                </a:solidFill>
                <a:latin typeface="Cambria" panose="02040503050406030204" pitchFamily="18" charset="0"/>
                <a:ea typeface="Cambria" panose="02040503050406030204" pitchFamily="18" charset="0"/>
              </a:rPr>
              <a:t>in shares.</a:t>
            </a:r>
          </a:p>
          <a:p>
            <a:pPr marL="342900" indent="-342900" algn="just">
              <a:buFont typeface="Arial" panose="020B0604020202020204" pitchFamily="34" charset="0"/>
              <a:buChar char="•"/>
            </a:pPr>
            <a:endParaRPr lang="en-IN" sz="2000" b="1"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endParaRPr lang="en-IN" sz="2000" b="1" i="0" u="none" strike="noStrike" baseline="0" dirty="0">
              <a:solidFill>
                <a:srgbClr val="231F2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48606999"/>
      </p:ext>
    </p:extLst>
  </p:cSld>
  <p:clrMapOvr>
    <a:overrideClrMapping bg1="lt1" tx1="dk1" bg2="lt2" tx2="dk2" accent1="accent1" accent2="accent2" accent3="accent3" accent4="accent4" accent5="accent5" accent6="accent6" hlink="hlink" folHlink="folHlink"/>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AEE3-5C5E-330F-2D6F-F735F17E186D}"/>
              </a:ext>
            </a:extLst>
          </p:cNvPr>
          <p:cNvSpPr>
            <a:spLocks noGrp="1"/>
          </p:cNvSpPr>
          <p:nvPr>
            <p:ph type="title"/>
          </p:nvPr>
        </p:nvSpPr>
        <p:spPr>
          <a:xfrm>
            <a:off x="609600" y="0"/>
            <a:ext cx="10972800" cy="1143000"/>
          </a:xfrm>
        </p:spPr>
        <p:txBody>
          <a:bodyPr/>
          <a:lstStyle/>
          <a:p>
            <a:pPr algn="ctr"/>
            <a:r>
              <a:rPr lang="en-IN" dirty="0">
                <a:solidFill>
                  <a:srgbClr val="C00000"/>
                </a:solidFill>
              </a:rPr>
              <a:t>Problem No: 1</a:t>
            </a:r>
          </a:p>
        </p:txBody>
      </p:sp>
      <p:sp>
        <p:nvSpPr>
          <p:cNvPr id="3" name="Content Placeholder 2">
            <a:extLst>
              <a:ext uri="{FF2B5EF4-FFF2-40B4-BE49-F238E27FC236}">
                <a16:creationId xmlns:a16="http://schemas.microsoft.com/office/drawing/2014/main" id="{B768AF3E-D31F-4EE2-1187-12202AD7796C}"/>
              </a:ext>
            </a:extLst>
          </p:cNvPr>
          <p:cNvSpPr>
            <a:spLocks noGrp="1"/>
          </p:cNvSpPr>
          <p:nvPr>
            <p:ph idx="1"/>
          </p:nvPr>
        </p:nvSpPr>
        <p:spPr>
          <a:xfrm>
            <a:off x="268153" y="1143000"/>
            <a:ext cx="11510209" cy="5085814"/>
          </a:xfrm>
        </p:spPr>
        <p:txBody>
          <a:bodyPr>
            <a:normAutofit/>
          </a:bodyPr>
          <a:lstStyle/>
          <a:p>
            <a:pPr marL="0" indent="0">
              <a:buNone/>
            </a:pPr>
            <a:r>
              <a:rPr lang="en-US" sz="2800" dirty="0">
                <a:solidFill>
                  <a:srgbClr val="002060"/>
                </a:solidFill>
              </a:rPr>
              <a:t>Alpha Associates has the following details:</a:t>
            </a:r>
          </a:p>
          <a:p>
            <a:pPr marL="571500" indent="-571500">
              <a:buFont typeface="+mj-lt"/>
              <a:buAutoNum type="romanLcPeriod"/>
            </a:pPr>
            <a:r>
              <a:rPr lang="en-US" sz="2800" dirty="0">
                <a:solidFill>
                  <a:srgbClr val="002060"/>
                </a:solidFill>
              </a:rPr>
              <a:t>Fixed cost = Rs. 20,00,000</a:t>
            </a:r>
          </a:p>
          <a:p>
            <a:pPr marL="571500" indent="-571500">
              <a:buFont typeface="+mj-lt"/>
              <a:buAutoNum type="romanLcPeriod"/>
            </a:pPr>
            <a:r>
              <a:rPr lang="en-US" sz="2800" dirty="0">
                <a:solidFill>
                  <a:srgbClr val="002060"/>
                </a:solidFill>
              </a:rPr>
              <a:t>Variable cost per unit = Rs. 100</a:t>
            </a:r>
          </a:p>
          <a:p>
            <a:pPr marL="571500" indent="-571500">
              <a:buFont typeface="+mj-lt"/>
              <a:buAutoNum type="romanLcPeriod"/>
            </a:pPr>
            <a:r>
              <a:rPr lang="en-US" sz="2800" dirty="0">
                <a:solidFill>
                  <a:srgbClr val="002060"/>
                </a:solidFill>
              </a:rPr>
              <a:t>Selling price per unit = Rs. 200</a:t>
            </a:r>
          </a:p>
          <a:p>
            <a:pPr marL="0" indent="0">
              <a:buNone/>
            </a:pPr>
            <a:r>
              <a:rPr lang="en-US" sz="2800" dirty="0">
                <a:solidFill>
                  <a:srgbClr val="002060"/>
                </a:solidFill>
              </a:rPr>
              <a:t>Find</a:t>
            </a:r>
          </a:p>
          <a:p>
            <a:pPr marL="0" indent="0">
              <a:buNone/>
            </a:pPr>
            <a:r>
              <a:rPr lang="en-US" sz="2800" dirty="0">
                <a:solidFill>
                  <a:srgbClr val="002060"/>
                </a:solidFill>
              </a:rPr>
              <a:t>(a) The break-even sales quantity,</a:t>
            </a:r>
          </a:p>
          <a:p>
            <a:pPr marL="0" indent="0">
              <a:buNone/>
            </a:pPr>
            <a:r>
              <a:rPr lang="en-US" sz="2800" dirty="0">
                <a:solidFill>
                  <a:srgbClr val="002060"/>
                </a:solidFill>
              </a:rPr>
              <a:t>(b) The break-even sales</a:t>
            </a:r>
          </a:p>
          <a:p>
            <a:pPr marL="0" indent="0">
              <a:buNone/>
            </a:pPr>
            <a:r>
              <a:rPr lang="en-US" sz="2800" dirty="0">
                <a:solidFill>
                  <a:srgbClr val="002060"/>
                </a:solidFill>
              </a:rPr>
              <a:t>(c) If the actual production quantity is 60,000, find (</a:t>
            </a:r>
            <a:r>
              <a:rPr lang="en-US" sz="2800" dirty="0" err="1">
                <a:solidFill>
                  <a:srgbClr val="002060"/>
                </a:solidFill>
              </a:rPr>
              <a:t>i</a:t>
            </a:r>
            <a:r>
              <a:rPr lang="en-US" sz="2800" dirty="0">
                <a:solidFill>
                  <a:srgbClr val="002060"/>
                </a:solidFill>
              </a:rPr>
              <a:t>) contribution; and</a:t>
            </a:r>
          </a:p>
          <a:p>
            <a:pPr marL="0" indent="0">
              <a:buNone/>
            </a:pPr>
            <a:r>
              <a:rPr lang="en-US" sz="2800" dirty="0">
                <a:solidFill>
                  <a:srgbClr val="002060"/>
                </a:solidFill>
              </a:rPr>
              <a:t>(ii) margin of safety</a:t>
            </a:r>
            <a:endParaRPr lang="en-IN" sz="2800" dirty="0">
              <a:solidFill>
                <a:srgbClr val="002060"/>
              </a:solidFill>
            </a:endParaRPr>
          </a:p>
        </p:txBody>
      </p:sp>
      <p:sp>
        <p:nvSpPr>
          <p:cNvPr id="4" name="Slide Number Placeholder 3"/>
          <p:cNvSpPr>
            <a:spLocks noGrp="1"/>
          </p:cNvSpPr>
          <p:nvPr>
            <p:ph type="sldNum" sz="quarter" idx="12"/>
          </p:nvPr>
        </p:nvSpPr>
        <p:spPr>
          <a:xfrm>
            <a:off x="11785282" y="6456343"/>
            <a:ext cx="381000" cy="365125"/>
          </a:xfrm>
        </p:spPr>
        <p:txBody>
          <a:bodyPr/>
          <a:lstStyle/>
          <a:p>
            <a:fld id="{48F63A3B-78C7-47BE-AE5E-E10140E04643}" type="slidenum">
              <a:rPr lang="en-US" b="1" smtClean="0">
                <a:solidFill>
                  <a:srgbClr val="C00000"/>
                </a:solidFill>
              </a:rPr>
              <a:t>19</a:t>
            </a:fld>
            <a:endParaRPr lang="en-US" b="1" dirty="0">
              <a:solidFill>
                <a:srgbClr val="C00000"/>
              </a:solidFill>
            </a:endParaRPr>
          </a:p>
        </p:txBody>
      </p:sp>
    </p:spTree>
    <p:extLst>
      <p:ext uri="{BB962C8B-B14F-4D97-AF65-F5344CB8AC3E}">
        <p14:creationId xmlns:p14="http://schemas.microsoft.com/office/powerpoint/2010/main" val="2915507777"/>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Concepts of Cost</a:t>
            </a:r>
          </a:p>
        </p:txBody>
      </p:sp>
      <p:grpSp>
        <p:nvGrpSpPr>
          <p:cNvPr id="22" name="Group 21"/>
          <p:cNvGrpSpPr/>
          <p:nvPr/>
        </p:nvGrpSpPr>
        <p:grpSpPr>
          <a:xfrm>
            <a:off x="10060642" y="227927"/>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6</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2</a:t>
            </a:fld>
            <a:endParaRPr lang="en-IN" altLang="en-US"/>
          </a:p>
        </p:txBody>
      </p:sp>
      <p:sp>
        <p:nvSpPr>
          <p:cNvPr id="5" name="Rectangle 4"/>
          <p:cNvSpPr/>
          <p:nvPr/>
        </p:nvSpPr>
        <p:spPr>
          <a:xfrm>
            <a:off x="191344" y="872076"/>
            <a:ext cx="11837240" cy="769441"/>
          </a:xfrm>
          <a:prstGeom prst="rect">
            <a:avLst/>
          </a:prstGeom>
          <a:solidFill>
            <a:srgbClr val="CCFF99"/>
          </a:solidFill>
        </p:spPr>
        <p:txBody>
          <a:bodyPr wrap="square">
            <a:spAutoFit/>
          </a:bodyPr>
          <a:lstStyle/>
          <a:p>
            <a:r>
              <a:rPr lang="en-US" sz="2200" b="1" dirty="0">
                <a:latin typeface="Cambria" panose="02040503050406030204" pitchFamily="18" charset="0"/>
                <a:ea typeface="Cambria" panose="02040503050406030204" pitchFamily="18" charset="0"/>
              </a:rPr>
              <a:t>Cost </a:t>
            </a:r>
            <a:r>
              <a:rPr lang="en-US" sz="2200" dirty="0">
                <a:latin typeface="Cambria" panose="02040503050406030204" pitchFamily="18" charset="0"/>
                <a:ea typeface="Cambria" panose="02040503050406030204" pitchFamily="18" charset="0"/>
              </a:rPr>
              <a:t>is the amount of resource given up in exchange for some goods or services. The resources given up are money or money’s equivalent expressed in monetary units.</a:t>
            </a:r>
            <a:endParaRPr lang="en-US" sz="2200" b="1" dirty="0">
              <a:solidFill>
                <a:srgbClr val="231F20"/>
              </a:solidFill>
              <a:latin typeface="Cambria" panose="02040503050406030204" pitchFamily="18" charset="0"/>
              <a:ea typeface="Cambria" panose="02040503050406030204" pitchFamily="18" charset="0"/>
            </a:endParaRPr>
          </a:p>
        </p:txBody>
      </p:sp>
      <p:pic>
        <p:nvPicPr>
          <p:cNvPr id="2" name="Picture 1"/>
          <p:cNvPicPr>
            <a:picLocks noChangeAspect="1"/>
          </p:cNvPicPr>
          <p:nvPr/>
        </p:nvPicPr>
        <p:blipFill>
          <a:blip r:embed="rId3">
            <a:clrChange>
              <a:clrFrom>
                <a:srgbClr val="FFFFFF"/>
              </a:clrFrom>
              <a:clrTo>
                <a:srgbClr val="FFFFFF">
                  <a:alpha val="0"/>
                </a:srgbClr>
              </a:clrTo>
            </a:clrChange>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7328" y="1864773"/>
            <a:ext cx="7416824" cy="4303590"/>
          </a:xfrm>
          <a:prstGeom prst="rect">
            <a:avLst/>
          </a:prstGeom>
        </p:spPr>
      </p:pic>
      <p:sp>
        <p:nvSpPr>
          <p:cNvPr id="3" name="Rectangle 2"/>
          <p:cNvSpPr/>
          <p:nvPr/>
        </p:nvSpPr>
        <p:spPr>
          <a:xfrm>
            <a:off x="7608168" y="1994064"/>
            <a:ext cx="4411791" cy="1938992"/>
          </a:xfrm>
          <a:prstGeom prst="rect">
            <a:avLst/>
          </a:prstGeom>
          <a:solidFill>
            <a:schemeClr val="accent1">
              <a:lumMod val="20000"/>
              <a:lumOff val="80000"/>
            </a:schemeClr>
          </a:solidFill>
        </p:spPr>
        <p:txBody>
          <a:bodyPr wrap="square">
            <a:spAutoFit/>
          </a:bodyPr>
          <a:lstStyle/>
          <a:p>
            <a:r>
              <a:rPr lang="en-US" sz="2000" b="1" dirty="0">
                <a:latin typeface="Cambria" panose="02040503050406030204" pitchFamily="18" charset="0"/>
                <a:ea typeface="Cambria" panose="02040503050406030204" pitchFamily="18" charset="0"/>
              </a:rPr>
              <a:t>Direct Costs: </a:t>
            </a:r>
            <a:r>
              <a:rPr lang="en-US" sz="2000" dirty="0">
                <a:latin typeface="Cambria" panose="02040503050406030204" pitchFamily="18" charset="0"/>
                <a:ea typeface="Cambria" panose="02040503050406030204" pitchFamily="18" charset="0"/>
              </a:rPr>
              <a:t>The direct costs are those which can be easily traceable to a product or costing unit or cost</a:t>
            </a:r>
          </a:p>
          <a:p>
            <a:r>
              <a:rPr lang="en-US" sz="2000" dirty="0">
                <a:latin typeface="Cambria" panose="02040503050406030204" pitchFamily="18" charset="0"/>
                <a:ea typeface="Cambria" panose="02040503050406030204" pitchFamily="18" charset="0"/>
              </a:rPr>
              <a:t>center or some specific activity, e.g. cost of wood for making furniture. It is also called traceable cost.</a:t>
            </a:r>
          </a:p>
        </p:txBody>
      </p:sp>
      <p:sp>
        <p:nvSpPr>
          <p:cNvPr id="4" name="Rectangle 3"/>
          <p:cNvSpPr/>
          <p:nvPr/>
        </p:nvSpPr>
        <p:spPr>
          <a:xfrm>
            <a:off x="7608168" y="4194954"/>
            <a:ext cx="4411791" cy="1631216"/>
          </a:xfrm>
          <a:prstGeom prst="rect">
            <a:avLst/>
          </a:prstGeom>
          <a:solidFill>
            <a:schemeClr val="accent2">
              <a:lumMod val="20000"/>
              <a:lumOff val="80000"/>
            </a:schemeClr>
          </a:solidFill>
        </p:spPr>
        <p:txBody>
          <a:bodyPr wrap="square">
            <a:spAutoFit/>
          </a:bodyPr>
          <a:lstStyle/>
          <a:p>
            <a:r>
              <a:rPr lang="en-US" sz="2000" dirty="0">
                <a:latin typeface="Cambria" panose="02040503050406030204" pitchFamily="18" charset="0"/>
                <a:ea typeface="Cambria" panose="02040503050406030204" pitchFamily="18" charset="0"/>
              </a:rPr>
              <a:t>Indirect Costs: The indirect costs are difficult to trace to a single product. They are common to several products, e.g. salary of a factory manager. It is also called common costs.</a:t>
            </a:r>
          </a:p>
        </p:txBody>
      </p:sp>
    </p:spTree>
    <p:extLst>
      <p:ext uri="{BB962C8B-B14F-4D97-AF65-F5344CB8AC3E}">
        <p14:creationId xmlns:p14="http://schemas.microsoft.com/office/powerpoint/2010/main" val="2524080451"/>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A20EA5-67F8-E6D6-1E84-705C93A6B93B}"/>
              </a:ext>
            </a:extLst>
          </p:cNvPr>
          <p:cNvSpPr>
            <a:spLocks noGrp="1"/>
          </p:cNvSpPr>
          <p:nvPr>
            <p:ph type="sldNum" sz="quarter" idx="12"/>
          </p:nvPr>
        </p:nvSpPr>
        <p:spPr/>
        <p:txBody>
          <a:bodyPr/>
          <a:lstStyle/>
          <a:p>
            <a:pPr>
              <a:defRPr/>
            </a:pPr>
            <a:fld id="{C92DB669-6FA0-4CF8-BF90-A0F226DEA8C9}" type="slidenum">
              <a:rPr lang="en-IN" altLang="en-US" smtClean="0"/>
              <a:pPr>
                <a:defRPr/>
              </a:pPr>
              <a:t>20</a:t>
            </a:fld>
            <a:endParaRPr lang="en-IN" altLang="en-US"/>
          </a:p>
        </p:txBody>
      </p:sp>
      <p:sp>
        <p:nvSpPr>
          <p:cNvPr id="3" name="Content Placeholder 2">
            <a:extLst>
              <a:ext uri="{FF2B5EF4-FFF2-40B4-BE49-F238E27FC236}">
                <a16:creationId xmlns:a16="http://schemas.microsoft.com/office/drawing/2014/main" id="{738886A1-F5AC-693E-F82A-853D24BE08E8}"/>
              </a:ext>
            </a:extLst>
          </p:cNvPr>
          <p:cNvSpPr txBox="1">
            <a:spLocks/>
          </p:cNvSpPr>
          <p:nvPr/>
        </p:nvSpPr>
        <p:spPr>
          <a:xfrm>
            <a:off x="6071320" y="377884"/>
            <a:ext cx="6120680" cy="6280132"/>
          </a:xfrm>
          <a:prstGeom prst="rect">
            <a:avLst/>
          </a:prstGeom>
          <a:solidFill>
            <a:schemeClr val="bg1">
              <a:lumMod val="95000"/>
            </a:schemeClr>
          </a:solidFill>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a:lstStyle>
          <a:p>
            <a:pPr marL="0" indent="0" algn="l">
              <a:buNone/>
            </a:pPr>
            <a:r>
              <a:rPr lang="en-IN" sz="2000" b="1" i="0" u="none" strike="noStrike" baseline="0" dirty="0">
                <a:solidFill>
                  <a:srgbClr val="FF0000"/>
                </a:solidFill>
                <a:latin typeface="Cambria" panose="02040503050406030204" pitchFamily="18" charset="0"/>
                <a:ea typeface="Cambria" panose="02040503050406030204" pitchFamily="18" charset="0"/>
              </a:rPr>
              <a:t>(ii) Margin of safety</a:t>
            </a:r>
            <a:endParaRPr lang="en-US" sz="2000" b="1" dirty="0">
              <a:solidFill>
                <a:srgbClr val="FF0000"/>
              </a:solidFill>
              <a:latin typeface="Cambria" panose="02040503050406030204" pitchFamily="18" charset="0"/>
              <a:ea typeface="Cambria" panose="02040503050406030204" pitchFamily="18" charset="0"/>
            </a:endParaRP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 </a:t>
            </a:r>
            <a:r>
              <a:rPr lang="en-IN" sz="2000" b="1" i="0" u="none" strike="noStrike" baseline="0" dirty="0">
                <a:solidFill>
                  <a:srgbClr val="FF0000"/>
                </a:solidFill>
                <a:latin typeface="Cambria" panose="02040503050406030204" pitchFamily="18" charset="0"/>
                <a:ea typeface="Cambria" panose="02040503050406030204" pitchFamily="18" charset="0"/>
              </a:rPr>
              <a:t>METHOD I</a:t>
            </a:r>
          </a:p>
          <a:p>
            <a:pPr marL="0" indent="0" algn="l">
              <a:buNone/>
            </a:pPr>
            <a:r>
              <a:rPr lang="en-US" sz="2000" b="1" i="0" u="none" strike="noStrike" baseline="0" dirty="0">
                <a:solidFill>
                  <a:srgbClr val="231F20"/>
                </a:solidFill>
                <a:latin typeface="Cambria" panose="02040503050406030204" pitchFamily="18" charset="0"/>
                <a:ea typeface="Cambria" panose="02040503050406030204" pitchFamily="18" charset="0"/>
              </a:rPr>
              <a:t>      </a:t>
            </a:r>
            <a:r>
              <a:rPr lang="en-US" sz="2000" b="1" i="0" u="none" strike="noStrike" baseline="0" dirty="0">
                <a:solidFill>
                  <a:srgbClr val="FF0000"/>
                </a:solidFill>
                <a:latin typeface="Cambria" panose="02040503050406030204" pitchFamily="18" charset="0"/>
                <a:ea typeface="Cambria" panose="02040503050406030204" pitchFamily="18" charset="0"/>
              </a:rPr>
              <a:t>M.S. = Sales – Break-even sales</a:t>
            </a:r>
          </a:p>
          <a:p>
            <a:pPr marL="0" indent="0" algn="l">
              <a:buNone/>
            </a:pPr>
            <a:r>
              <a:rPr lang="en-US" sz="2000" b="1" dirty="0">
                <a:solidFill>
                  <a:srgbClr val="231F20"/>
                </a:solidFill>
                <a:latin typeface="Cambria" panose="02040503050406030204" pitchFamily="18" charset="0"/>
                <a:ea typeface="Cambria" panose="02040503050406030204" pitchFamily="18" charset="0"/>
              </a:rPr>
              <a:t>      </a:t>
            </a:r>
            <a:r>
              <a:rPr lang="en-IN" sz="2000" b="1" i="0" u="none" strike="noStrike" baseline="0" dirty="0">
                <a:solidFill>
                  <a:srgbClr val="231F20"/>
                </a:solidFill>
                <a:latin typeface="Cambria" panose="02040503050406030204" pitchFamily="18" charset="0"/>
                <a:ea typeface="Cambria" panose="02040503050406030204" pitchFamily="18" charset="0"/>
              </a:rPr>
              <a:t>= 60,000 </a:t>
            </a:r>
            <a:r>
              <a:rPr lang="en-IN" sz="2000" b="1" dirty="0">
                <a:solidFill>
                  <a:srgbClr val="231F20"/>
                </a:solidFill>
                <a:latin typeface="Cambria" panose="02040503050406030204" pitchFamily="18" charset="0"/>
                <a:ea typeface="Cambria" panose="02040503050406030204" pitchFamily="18" charset="0"/>
              </a:rPr>
              <a:t>*</a:t>
            </a:r>
            <a:r>
              <a:rPr lang="en-IN" sz="2000" b="1" i="0" u="none" strike="noStrike" baseline="0" dirty="0">
                <a:solidFill>
                  <a:srgbClr val="231F20"/>
                </a:solidFill>
                <a:latin typeface="Cambria" panose="02040503050406030204" pitchFamily="18" charset="0"/>
                <a:ea typeface="Cambria" panose="02040503050406030204" pitchFamily="18" charset="0"/>
              </a:rPr>
              <a:t>200 – 40,00,000</a:t>
            </a: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      = 1,20,00,000 – 40,00,000 = Rs. 80,00,000</a:t>
            </a:r>
          </a:p>
          <a:p>
            <a:pPr marL="0" indent="0" algn="l">
              <a:buNone/>
            </a:pPr>
            <a:r>
              <a:rPr lang="en-IN" sz="2000" b="1" i="0" u="none" strike="noStrike" baseline="0" dirty="0">
                <a:solidFill>
                  <a:srgbClr val="FF0000"/>
                </a:solidFill>
                <a:latin typeface="Cambria" panose="02040503050406030204" pitchFamily="18" charset="0"/>
                <a:ea typeface="Cambria" panose="02040503050406030204" pitchFamily="18" charset="0"/>
              </a:rPr>
              <a:t>METHOD II</a:t>
            </a: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     </a:t>
            </a:r>
            <a:r>
              <a:rPr lang="en-IN" sz="2000" b="1" i="0" u="none" strike="noStrike" baseline="0" dirty="0">
                <a:solidFill>
                  <a:srgbClr val="FF0000"/>
                </a:solidFill>
                <a:latin typeface="Cambria" panose="02040503050406030204" pitchFamily="18" charset="0"/>
                <a:ea typeface="Cambria" panose="02040503050406030204" pitchFamily="18" charset="0"/>
              </a:rPr>
              <a:t>M.S. = Profit</a:t>
            </a:r>
            <a:r>
              <a:rPr lang="en-IN" sz="2000" b="1" dirty="0">
                <a:solidFill>
                  <a:srgbClr val="FF0000"/>
                </a:solidFill>
                <a:latin typeface="Cambria" panose="02040503050406030204" pitchFamily="18" charset="0"/>
                <a:ea typeface="Cambria" panose="02040503050406030204" pitchFamily="18" charset="0"/>
              </a:rPr>
              <a:t>/</a:t>
            </a:r>
            <a:r>
              <a:rPr lang="en-IN" sz="2000" b="1" i="0" u="none" strike="noStrike" baseline="0" dirty="0">
                <a:solidFill>
                  <a:srgbClr val="FF0000"/>
                </a:solidFill>
                <a:latin typeface="Cambria" panose="02040503050406030204" pitchFamily="18" charset="0"/>
                <a:ea typeface="Cambria" panose="02040503050406030204" pitchFamily="18" charset="0"/>
              </a:rPr>
              <a:t>Contribution * Sales</a:t>
            </a:r>
          </a:p>
          <a:p>
            <a:pPr marL="0" indent="0" algn="l">
              <a:buNone/>
            </a:pPr>
            <a:r>
              <a:rPr lang="en-US" sz="2000" b="1" i="0" u="none" strike="noStrike" baseline="0" dirty="0">
                <a:solidFill>
                  <a:srgbClr val="231F20"/>
                </a:solidFill>
                <a:latin typeface="Cambria" panose="02040503050406030204" pitchFamily="18" charset="0"/>
                <a:ea typeface="Cambria" panose="02040503050406030204" pitchFamily="18" charset="0"/>
              </a:rPr>
              <a:t>     </a:t>
            </a:r>
            <a:r>
              <a:rPr lang="en-US" sz="2000" b="1" i="0" u="none" strike="noStrike" baseline="0" dirty="0">
                <a:solidFill>
                  <a:srgbClr val="FF0000"/>
                </a:solidFill>
                <a:latin typeface="Cambria" panose="02040503050406030204" pitchFamily="18" charset="0"/>
                <a:ea typeface="Cambria" panose="02040503050406030204" pitchFamily="18" charset="0"/>
              </a:rPr>
              <a:t>Profit = Sales – (</a:t>
            </a:r>
            <a:r>
              <a:rPr lang="en-US" sz="2000" b="1" i="1" u="none" strike="noStrike" baseline="0" dirty="0">
                <a:solidFill>
                  <a:srgbClr val="FF0000"/>
                </a:solidFill>
                <a:latin typeface="Cambria" panose="02040503050406030204" pitchFamily="18" charset="0"/>
                <a:ea typeface="Cambria" panose="02040503050406030204" pitchFamily="18" charset="0"/>
              </a:rPr>
              <a:t>FC </a:t>
            </a:r>
            <a:r>
              <a:rPr lang="en-US" sz="2000" b="1" i="0" u="none" strike="noStrike" baseline="0" dirty="0">
                <a:solidFill>
                  <a:srgbClr val="FF0000"/>
                </a:solidFill>
                <a:latin typeface="Cambria" panose="02040503050406030204" pitchFamily="18" charset="0"/>
                <a:ea typeface="Cambria" panose="02040503050406030204" pitchFamily="18" charset="0"/>
              </a:rPr>
              <a:t>+ </a:t>
            </a:r>
            <a:r>
              <a:rPr lang="en-US" sz="2000" b="1" i="1" u="none" strike="noStrike" baseline="0" dirty="0">
                <a:solidFill>
                  <a:srgbClr val="FF0000"/>
                </a:solidFill>
                <a:latin typeface="Cambria" panose="02040503050406030204" pitchFamily="18" charset="0"/>
                <a:ea typeface="Cambria" panose="02040503050406030204" pitchFamily="18" charset="0"/>
              </a:rPr>
              <a:t>v </a:t>
            </a:r>
            <a:r>
              <a:rPr lang="en-US" sz="2000" b="1" i="0" u="none" strike="noStrike" baseline="0" dirty="0">
                <a:solidFill>
                  <a:srgbClr val="FF0000"/>
                </a:solidFill>
                <a:latin typeface="Cambria" panose="02040503050406030204" pitchFamily="18" charset="0"/>
                <a:ea typeface="Cambria" panose="02040503050406030204" pitchFamily="18" charset="0"/>
              </a:rPr>
              <a:t> </a:t>
            </a:r>
            <a:r>
              <a:rPr lang="en-US" sz="2000" b="1" i="1" u="none" strike="noStrike" baseline="0" dirty="0">
                <a:solidFill>
                  <a:srgbClr val="FF0000"/>
                </a:solidFill>
                <a:latin typeface="Cambria" panose="02040503050406030204" pitchFamily="18" charset="0"/>
                <a:ea typeface="Cambria" panose="02040503050406030204" pitchFamily="18" charset="0"/>
              </a:rPr>
              <a:t>Q</a:t>
            </a:r>
            <a:r>
              <a:rPr lang="en-US" sz="2000" b="1" i="0" u="none" strike="noStrike" baseline="0" dirty="0">
                <a:solidFill>
                  <a:srgbClr val="FF0000"/>
                </a:solidFill>
                <a:latin typeface="Cambria" panose="02040503050406030204" pitchFamily="18" charset="0"/>
                <a:ea typeface="Cambria" panose="02040503050406030204" pitchFamily="18" charset="0"/>
              </a:rPr>
              <a:t>)</a:t>
            </a:r>
          </a:p>
          <a:p>
            <a:pPr algn="l"/>
            <a:r>
              <a:rPr lang="en-IN" sz="2000" b="1" i="0" u="none" strike="noStrike" baseline="0" dirty="0">
                <a:solidFill>
                  <a:srgbClr val="231F20"/>
                </a:solidFill>
                <a:latin typeface="Cambria" panose="02040503050406030204" pitchFamily="18" charset="0"/>
                <a:ea typeface="Cambria" panose="02040503050406030204" pitchFamily="18" charset="0"/>
              </a:rPr>
              <a:t>= 60,000 </a:t>
            </a:r>
            <a:r>
              <a:rPr lang="en-IN" sz="2000" b="1" dirty="0">
                <a:solidFill>
                  <a:srgbClr val="231F20"/>
                </a:solidFill>
                <a:latin typeface="Cambria" panose="02040503050406030204" pitchFamily="18" charset="0"/>
                <a:ea typeface="Cambria" panose="02040503050406030204" pitchFamily="18" charset="0"/>
              </a:rPr>
              <a:t>*</a:t>
            </a:r>
            <a:r>
              <a:rPr lang="en-IN" sz="2000" b="1" i="0" u="none" strike="noStrike" baseline="0" dirty="0">
                <a:solidFill>
                  <a:srgbClr val="231F20"/>
                </a:solidFill>
                <a:latin typeface="Cambria" panose="02040503050406030204" pitchFamily="18" charset="0"/>
                <a:ea typeface="Cambria" panose="02040503050406030204" pitchFamily="18" charset="0"/>
              </a:rPr>
              <a:t>200 – (20,00,000 + 100 * 60,000)</a:t>
            </a: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      = 1,20,00,000 – 80,00,000 = Rs. 40,00,000</a:t>
            </a: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M.S. =</a:t>
            </a:r>
            <a:r>
              <a:rPr lang="en-IN" sz="2000" b="1" i="0" u="none" strike="noStrike" baseline="0" dirty="0">
                <a:solidFill>
                  <a:srgbClr val="000000"/>
                </a:solidFill>
                <a:latin typeface="Cambria" panose="02040503050406030204" pitchFamily="18" charset="0"/>
                <a:ea typeface="Cambria" panose="02040503050406030204" pitchFamily="18" charset="0"/>
              </a:rPr>
              <a:t>40,00,000</a:t>
            </a:r>
            <a:r>
              <a:rPr lang="en-IN" sz="2000" b="1" dirty="0">
                <a:solidFill>
                  <a:srgbClr val="000000"/>
                </a:solidFill>
                <a:latin typeface="Cambria" panose="02040503050406030204" pitchFamily="18" charset="0"/>
                <a:ea typeface="Cambria" panose="02040503050406030204" pitchFamily="18" charset="0"/>
              </a:rPr>
              <a:t>/</a:t>
            </a:r>
            <a:r>
              <a:rPr lang="en-IN" sz="2000" b="1" i="0" u="none" strike="noStrike" baseline="0" dirty="0">
                <a:solidFill>
                  <a:srgbClr val="000000"/>
                </a:solidFill>
                <a:latin typeface="Cambria" panose="02040503050406030204" pitchFamily="18" charset="0"/>
                <a:ea typeface="Cambria" panose="02040503050406030204" pitchFamily="18" charset="0"/>
              </a:rPr>
              <a:t>60,00,000 *</a:t>
            </a:r>
            <a:r>
              <a:rPr lang="en-IN" sz="2000" b="1" i="0" u="none" strike="noStrike" baseline="0" dirty="0">
                <a:solidFill>
                  <a:srgbClr val="231F20"/>
                </a:solidFill>
                <a:latin typeface="Cambria" panose="02040503050406030204" pitchFamily="18" charset="0"/>
                <a:ea typeface="Cambria" panose="02040503050406030204" pitchFamily="18" charset="0"/>
              </a:rPr>
              <a:t>1,20,00,000 </a:t>
            </a: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       = Rs. 80,00,000</a:t>
            </a:r>
          </a:p>
          <a:p>
            <a:pPr marL="0" indent="0" algn="l">
              <a:buNone/>
            </a:pPr>
            <a:r>
              <a:rPr lang="en-US" sz="2000" b="1" i="0" u="none" strike="noStrike" baseline="0" dirty="0">
                <a:solidFill>
                  <a:srgbClr val="FF0000"/>
                </a:solidFill>
                <a:latin typeface="Cambria" panose="02040503050406030204" pitchFamily="18" charset="0"/>
                <a:ea typeface="Cambria" panose="02040503050406030204" pitchFamily="18" charset="0"/>
              </a:rPr>
              <a:t>M.S. as a per cent of sales </a:t>
            </a:r>
            <a:r>
              <a:rPr lang="en-US" sz="2000" b="1" dirty="0">
                <a:solidFill>
                  <a:srgbClr val="FF0000"/>
                </a:solidFill>
                <a:latin typeface="Cambria" panose="02040503050406030204" pitchFamily="18" charset="0"/>
                <a:ea typeface="Cambria" panose="02040503050406030204" pitchFamily="18" charset="0"/>
              </a:rPr>
              <a:t>= (M.S./Sales)*100</a:t>
            </a:r>
          </a:p>
          <a:p>
            <a:pPr marL="0" indent="0" algn="l">
              <a:buNone/>
            </a:pPr>
            <a:r>
              <a:rPr lang="en-IN" sz="2000" b="1" i="0" u="none" strike="noStrike" baseline="0" dirty="0">
                <a:solidFill>
                  <a:srgbClr val="000000"/>
                </a:solidFill>
                <a:latin typeface="Cambria" panose="02040503050406030204" pitchFamily="18" charset="0"/>
                <a:ea typeface="Cambria" panose="02040503050406030204" pitchFamily="18" charset="0"/>
              </a:rPr>
              <a:t>       = 80,00,000</a:t>
            </a:r>
            <a:r>
              <a:rPr lang="en-IN" sz="2000" b="1" dirty="0">
                <a:solidFill>
                  <a:srgbClr val="000000"/>
                </a:solidFill>
                <a:latin typeface="Cambria" panose="02040503050406030204" pitchFamily="18" charset="0"/>
                <a:ea typeface="Cambria" panose="02040503050406030204" pitchFamily="18" charset="0"/>
              </a:rPr>
              <a:t>/ </a:t>
            </a:r>
            <a:r>
              <a:rPr lang="en-IN" sz="2000" b="1" i="0" u="none" strike="noStrike" baseline="0" dirty="0">
                <a:solidFill>
                  <a:srgbClr val="000000"/>
                </a:solidFill>
                <a:latin typeface="Cambria" panose="02040503050406030204" pitchFamily="18" charset="0"/>
                <a:ea typeface="Cambria" panose="02040503050406030204" pitchFamily="18" charset="0"/>
              </a:rPr>
              <a:t>1,20,00,000 *</a:t>
            </a:r>
            <a:r>
              <a:rPr lang="en-IN" sz="2000" b="1" i="0" u="none" strike="noStrike" baseline="0" dirty="0">
                <a:solidFill>
                  <a:srgbClr val="231F20"/>
                </a:solidFill>
                <a:latin typeface="Cambria" panose="02040503050406030204" pitchFamily="18" charset="0"/>
                <a:ea typeface="Cambria" panose="02040503050406030204" pitchFamily="18" charset="0"/>
              </a:rPr>
              <a:t>100   </a:t>
            </a:r>
          </a:p>
          <a:p>
            <a:pPr marL="0" indent="0" algn="l">
              <a:buNone/>
            </a:pPr>
            <a:r>
              <a:rPr lang="en-IN" sz="2000" b="1" dirty="0">
                <a:solidFill>
                  <a:srgbClr val="231F20"/>
                </a:solidFill>
                <a:latin typeface="Cambria" panose="02040503050406030204" pitchFamily="18" charset="0"/>
                <a:ea typeface="Cambria" panose="02040503050406030204" pitchFamily="18" charset="0"/>
              </a:rPr>
              <a:t>       </a:t>
            </a:r>
            <a:r>
              <a:rPr lang="en-IN" sz="2000" b="1" i="0" u="none" strike="noStrike" baseline="0" dirty="0">
                <a:solidFill>
                  <a:srgbClr val="231F20"/>
                </a:solidFill>
                <a:latin typeface="Cambria" panose="02040503050406030204" pitchFamily="18" charset="0"/>
                <a:ea typeface="Cambria" panose="02040503050406030204" pitchFamily="18" charset="0"/>
              </a:rPr>
              <a:t>= 67%</a:t>
            </a:r>
            <a:endParaRPr lang="en-US" sz="2000" b="1" kern="0" dirty="0">
              <a:solidFill>
                <a:srgbClr val="231F20"/>
              </a:solidFill>
              <a:latin typeface="Cambria" panose="02040503050406030204" pitchFamily="18" charset="0"/>
              <a:ea typeface="Cambria" panose="02040503050406030204" pitchFamily="18" charset="0"/>
            </a:endParaRPr>
          </a:p>
        </p:txBody>
      </p:sp>
      <p:sp>
        <p:nvSpPr>
          <p:cNvPr id="4" name="Content Placeholder 2">
            <a:extLst>
              <a:ext uri="{FF2B5EF4-FFF2-40B4-BE49-F238E27FC236}">
                <a16:creationId xmlns:a16="http://schemas.microsoft.com/office/drawing/2014/main" id="{E6A22C2D-0914-F893-BA32-55888F843160}"/>
              </a:ext>
            </a:extLst>
          </p:cNvPr>
          <p:cNvSpPr txBox="1">
            <a:spLocks/>
          </p:cNvSpPr>
          <p:nvPr/>
        </p:nvSpPr>
        <p:spPr>
          <a:xfrm>
            <a:off x="119336" y="334992"/>
            <a:ext cx="5851852" cy="6188016"/>
          </a:xfrm>
          <a:prstGeom prst="rect">
            <a:avLst/>
          </a:prstGeom>
          <a:solidFill>
            <a:schemeClr val="bg1">
              <a:lumMod val="95000"/>
            </a:schemeClr>
          </a:solidFill>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a:lstStyle>
          <a:p>
            <a:pPr marL="0" indent="0" algn="l">
              <a:buNone/>
            </a:pPr>
            <a:r>
              <a:rPr lang="en-IN" sz="2000" b="1" i="1" u="none" strike="noStrike" baseline="0" dirty="0">
                <a:solidFill>
                  <a:srgbClr val="231F20"/>
                </a:solidFill>
                <a:latin typeface="Cambria" panose="02040503050406030204" pitchFamily="18" charset="0"/>
                <a:ea typeface="Cambria" panose="02040503050406030204" pitchFamily="18" charset="0"/>
              </a:rPr>
              <a:t>Solution</a:t>
            </a:r>
          </a:p>
          <a:p>
            <a:pPr marL="0" indent="0" algn="l">
              <a:buNone/>
            </a:pPr>
            <a:r>
              <a:rPr lang="en-US" sz="2000" b="1" i="0" u="none" strike="noStrike" baseline="0" dirty="0">
                <a:solidFill>
                  <a:srgbClr val="231F20"/>
                </a:solidFill>
                <a:latin typeface="Cambria" panose="02040503050406030204" pitchFamily="18" charset="0"/>
                <a:ea typeface="Cambria" panose="02040503050406030204" pitchFamily="18" charset="0"/>
              </a:rPr>
              <a:t>      Fixed cost (</a:t>
            </a:r>
            <a:r>
              <a:rPr lang="en-US" sz="2000" b="1" i="1" u="none" strike="noStrike" baseline="0" dirty="0">
                <a:solidFill>
                  <a:srgbClr val="231F20"/>
                </a:solidFill>
                <a:latin typeface="Cambria" panose="02040503050406030204" pitchFamily="18" charset="0"/>
                <a:ea typeface="Cambria" panose="02040503050406030204" pitchFamily="18" charset="0"/>
              </a:rPr>
              <a:t>FC</a:t>
            </a:r>
            <a:r>
              <a:rPr lang="en-US" sz="2000" b="1" i="0" u="none" strike="noStrike" baseline="0" dirty="0">
                <a:solidFill>
                  <a:srgbClr val="231F20"/>
                </a:solidFill>
                <a:latin typeface="Cambria" panose="02040503050406030204" pitchFamily="18" charset="0"/>
                <a:ea typeface="Cambria" panose="02040503050406030204" pitchFamily="18" charset="0"/>
              </a:rPr>
              <a:t>) = Rs. 20,00,000</a:t>
            </a:r>
          </a:p>
          <a:p>
            <a:pPr marL="0" indent="0" algn="l">
              <a:buNone/>
            </a:pPr>
            <a:r>
              <a:rPr lang="en-US" sz="2000" b="1" i="0" u="none" strike="noStrike" baseline="0" dirty="0">
                <a:solidFill>
                  <a:srgbClr val="231F20"/>
                </a:solidFill>
                <a:latin typeface="Cambria" panose="02040503050406030204" pitchFamily="18" charset="0"/>
                <a:ea typeface="Cambria" panose="02040503050406030204" pitchFamily="18" charset="0"/>
              </a:rPr>
              <a:t>      Variable cost per unit (</a:t>
            </a:r>
            <a:r>
              <a:rPr lang="en-US" sz="2000" b="1" i="1" u="none" strike="noStrike" baseline="0" dirty="0">
                <a:solidFill>
                  <a:srgbClr val="231F20"/>
                </a:solidFill>
                <a:latin typeface="Cambria" panose="02040503050406030204" pitchFamily="18" charset="0"/>
                <a:ea typeface="Cambria" panose="02040503050406030204" pitchFamily="18" charset="0"/>
              </a:rPr>
              <a:t>v</a:t>
            </a:r>
            <a:r>
              <a:rPr lang="en-US" sz="2000" b="1" i="0" u="none" strike="noStrike" baseline="0" dirty="0">
                <a:solidFill>
                  <a:srgbClr val="231F20"/>
                </a:solidFill>
                <a:latin typeface="Cambria" panose="02040503050406030204" pitchFamily="18" charset="0"/>
                <a:ea typeface="Cambria" panose="02040503050406030204" pitchFamily="18" charset="0"/>
              </a:rPr>
              <a:t>) = Rs. 100</a:t>
            </a:r>
          </a:p>
          <a:p>
            <a:pPr marL="0" indent="0" algn="l">
              <a:buNone/>
            </a:pPr>
            <a:r>
              <a:rPr lang="en-US" sz="2000" b="1" i="0" u="none" strike="noStrike" baseline="0" dirty="0">
                <a:solidFill>
                  <a:srgbClr val="231F20"/>
                </a:solidFill>
                <a:latin typeface="Cambria" panose="02040503050406030204" pitchFamily="18" charset="0"/>
                <a:ea typeface="Cambria" panose="02040503050406030204" pitchFamily="18" charset="0"/>
              </a:rPr>
              <a:t>       Selling price per unit (</a:t>
            </a:r>
            <a:r>
              <a:rPr lang="en-US" sz="2000" b="1" i="1" u="none" strike="noStrike" baseline="0" dirty="0">
                <a:solidFill>
                  <a:srgbClr val="231F20"/>
                </a:solidFill>
                <a:latin typeface="Cambria" panose="02040503050406030204" pitchFamily="18" charset="0"/>
                <a:ea typeface="Cambria" panose="02040503050406030204" pitchFamily="18" charset="0"/>
              </a:rPr>
              <a:t>s</a:t>
            </a:r>
            <a:r>
              <a:rPr lang="en-US" sz="2000" b="1" i="0" u="none" strike="noStrike" baseline="0" dirty="0">
                <a:solidFill>
                  <a:srgbClr val="231F20"/>
                </a:solidFill>
                <a:latin typeface="Cambria" panose="02040503050406030204" pitchFamily="18" charset="0"/>
                <a:ea typeface="Cambria" panose="02040503050406030204" pitchFamily="18" charset="0"/>
              </a:rPr>
              <a:t>) = Rs. 200</a:t>
            </a:r>
          </a:p>
          <a:p>
            <a:pPr marL="0" indent="0" algn="l">
              <a:buNone/>
            </a:pPr>
            <a:r>
              <a:rPr lang="en-IN" sz="2000" b="1" dirty="0">
                <a:solidFill>
                  <a:srgbClr val="FF0000"/>
                </a:solidFill>
                <a:latin typeface="Cambria" panose="02040503050406030204" pitchFamily="18" charset="0"/>
                <a:ea typeface="Cambria" panose="02040503050406030204" pitchFamily="18" charset="0"/>
              </a:rPr>
              <a:t>(a) Break-even quantity = FC/s-v</a:t>
            </a: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                  = 20,00,000/100 = 20,000 units</a:t>
            </a:r>
          </a:p>
          <a:p>
            <a:pPr marL="0" indent="0" algn="l">
              <a:buNone/>
            </a:pPr>
            <a:r>
              <a:rPr lang="en-IN" sz="2000" b="1" i="0" u="none" strike="noStrike" baseline="0" dirty="0">
                <a:solidFill>
                  <a:srgbClr val="FF0000"/>
                </a:solidFill>
                <a:latin typeface="Cambria" panose="02040503050406030204" pitchFamily="18" charset="0"/>
                <a:ea typeface="Cambria" panose="02040503050406030204" pitchFamily="18" charset="0"/>
              </a:rPr>
              <a:t>(b) Break-even sales = [</a:t>
            </a:r>
            <a:r>
              <a:rPr lang="en-IN" sz="2000" b="1" i="1" u="none" strike="noStrike" baseline="0" dirty="0">
                <a:solidFill>
                  <a:srgbClr val="FF0000"/>
                </a:solidFill>
                <a:latin typeface="Cambria" panose="02040503050406030204" pitchFamily="18" charset="0"/>
                <a:ea typeface="Cambria" panose="02040503050406030204" pitchFamily="18" charset="0"/>
              </a:rPr>
              <a:t>FC/s-v] *s </a:t>
            </a:r>
            <a:r>
              <a:rPr lang="en-IN" sz="2000" b="1" i="0" u="none" strike="noStrike" baseline="0" dirty="0">
                <a:solidFill>
                  <a:srgbClr val="FF0000"/>
                </a:solidFill>
                <a:latin typeface="Cambria" panose="02040503050406030204" pitchFamily="18" charset="0"/>
                <a:ea typeface="Cambria" panose="02040503050406030204" pitchFamily="18" charset="0"/>
              </a:rPr>
              <a:t>(Rs.)</a:t>
            </a: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                 = </a:t>
            </a:r>
            <a:r>
              <a:rPr lang="en-IN" sz="2000" b="1" i="0" u="none" strike="noStrike" baseline="0" dirty="0">
                <a:solidFill>
                  <a:srgbClr val="000000"/>
                </a:solidFill>
                <a:latin typeface="Cambria" panose="02040503050406030204" pitchFamily="18" charset="0"/>
                <a:ea typeface="Cambria" panose="02040503050406030204" pitchFamily="18" charset="0"/>
              </a:rPr>
              <a:t>20 00 000/100 * 200</a:t>
            </a:r>
          </a:p>
          <a:p>
            <a:pPr marL="0" indent="0" algn="l">
              <a:buNone/>
            </a:pPr>
            <a:r>
              <a:rPr lang="en-IN" sz="2000" b="1" i="0" u="none" strike="noStrike" baseline="0" dirty="0">
                <a:solidFill>
                  <a:srgbClr val="000000"/>
                </a:solidFill>
                <a:latin typeface="Cambria" panose="02040503050406030204" pitchFamily="18" charset="0"/>
                <a:ea typeface="Cambria" panose="02040503050406030204" pitchFamily="18" charset="0"/>
              </a:rPr>
              <a:t>	= </a:t>
            </a:r>
            <a:r>
              <a:rPr lang="en-IN" sz="2000" b="1" i="0" u="none" strike="noStrike" baseline="0" dirty="0">
                <a:solidFill>
                  <a:srgbClr val="231F20"/>
                </a:solidFill>
                <a:latin typeface="Cambria" panose="02040503050406030204" pitchFamily="18" charset="0"/>
                <a:ea typeface="Cambria" panose="02040503050406030204" pitchFamily="18" charset="0"/>
              </a:rPr>
              <a:t>Rs. 40,00,000</a:t>
            </a:r>
            <a:endParaRPr lang="en-IN" sz="2000" b="1" i="0" u="none" strike="noStrike" baseline="0" dirty="0">
              <a:solidFill>
                <a:srgbClr val="000000"/>
              </a:solidFill>
              <a:latin typeface="Cambria" panose="02040503050406030204" pitchFamily="18" charset="0"/>
              <a:ea typeface="Cambria" panose="02040503050406030204" pitchFamily="18" charset="0"/>
            </a:endParaRPr>
          </a:p>
          <a:p>
            <a:pPr marL="0" indent="0" algn="l">
              <a:buNone/>
            </a:pPr>
            <a:r>
              <a:rPr lang="en-US" sz="2000" b="1" i="0" u="none" strike="noStrike" baseline="0" dirty="0">
                <a:solidFill>
                  <a:srgbClr val="FF0000"/>
                </a:solidFill>
                <a:latin typeface="Cambria" panose="02040503050406030204" pitchFamily="18" charset="0"/>
                <a:ea typeface="Cambria" panose="02040503050406030204" pitchFamily="18" charset="0"/>
              </a:rPr>
              <a:t>(c) (</a:t>
            </a:r>
            <a:r>
              <a:rPr lang="en-US" sz="2000" b="1" i="0" u="none" strike="noStrike" baseline="0" dirty="0" err="1">
                <a:solidFill>
                  <a:srgbClr val="FF0000"/>
                </a:solidFill>
                <a:latin typeface="Cambria" panose="02040503050406030204" pitchFamily="18" charset="0"/>
                <a:ea typeface="Cambria" panose="02040503050406030204" pitchFamily="18" charset="0"/>
              </a:rPr>
              <a:t>i</a:t>
            </a:r>
            <a:r>
              <a:rPr lang="en-US" sz="2000" b="1" i="0" u="none" strike="noStrike" baseline="0" dirty="0">
                <a:solidFill>
                  <a:srgbClr val="FF0000"/>
                </a:solidFill>
                <a:latin typeface="Cambria" panose="02040503050406030204" pitchFamily="18" charset="0"/>
                <a:ea typeface="Cambria" panose="02040503050406030204" pitchFamily="18" charset="0"/>
              </a:rPr>
              <a:t>) Contribution = Sales – Variable cost</a:t>
            </a: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      = </a:t>
            </a:r>
            <a:r>
              <a:rPr lang="en-IN" sz="2000" b="1" i="1" u="none" strike="noStrike" baseline="0" dirty="0">
                <a:solidFill>
                  <a:srgbClr val="231F20"/>
                </a:solidFill>
                <a:latin typeface="Cambria" panose="02040503050406030204" pitchFamily="18" charset="0"/>
                <a:ea typeface="Cambria" panose="02040503050406030204" pitchFamily="18" charset="0"/>
              </a:rPr>
              <a:t>s </a:t>
            </a:r>
            <a:r>
              <a:rPr lang="en-IN" sz="2000" b="1" dirty="0">
                <a:solidFill>
                  <a:srgbClr val="231F20"/>
                </a:solidFill>
                <a:latin typeface="Cambria" panose="02040503050406030204" pitchFamily="18" charset="0"/>
                <a:ea typeface="Cambria" panose="02040503050406030204" pitchFamily="18" charset="0"/>
              </a:rPr>
              <a:t>*</a:t>
            </a:r>
            <a:r>
              <a:rPr lang="en-IN" sz="2000" b="1" i="1" u="none" strike="noStrike" baseline="0" dirty="0">
                <a:solidFill>
                  <a:srgbClr val="231F20"/>
                </a:solidFill>
                <a:latin typeface="Cambria" panose="02040503050406030204" pitchFamily="18" charset="0"/>
                <a:ea typeface="Cambria" panose="02040503050406030204" pitchFamily="18" charset="0"/>
              </a:rPr>
              <a:t>Q </a:t>
            </a:r>
            <a:r>
              <a:rPr lang="en-IN" sz="2000" b="1" i="0" u="none" strike="noStrike" baseline="0" dirty="0">
                <a:solidFill>
                  <a:srgbClr val="231F20"/>
                </a:solidFill>
                <a:latin typeface="Cambria" panose="02040503050406030204" pitchFamily="18" charset="0"/>
                <a:ea typeface="Cambria" panose="02040503050406030204" pitchFamily="18" charset="0"/>
              </a:rPr>
              <a:t>– </a:t>
            </a:r>
            <a:r>
              <a:rPr lang="en-IN" sz="2000" b="1" i="1" u="none" strike="noStrike" baseline="0" dirty="0">
                <a:solidFill>
                  <a:srgbClr val="231F20"/>
                </a:solidFill>
                <a:latin typeface="Cambria" panose="02040503050406030204" pitchFamily="18" charset="0"/>
                <a:ea typeface="Cambria" panose="02040503050406030204" pitchFamily="18" charset="0"/>
              </a:rPr>
              <a:t>v </a:t>
            </a:r>
            <a:r>
              <a:rPr lang="en-IN" sz="2000" b="1" dirty="0">
                <a:solidFill>
                  <a:srgbClr val="231F20"/>
                </a:solidFill>
                <a:latin typeface="Cambria" panose="02040503050406030204" pitchFamily="18" charset="0"/>
                <a:ea typeface="Cambria" panose="02040503050406030204" pitchFamily="18" charset="0"/>
              </a:rPr>
              <a:t>*</a:t>
            </a:r>
            <a:r>
              <a:rPr lang="en-IN" sz="2000" b="1" i="1" u="none" strike="noStrike" baseline="0" dirty="0">
                <a:solidFill>
                  <a:srgbClr val="231F20"/>
                </a:solidFill>
                <a:latin typeface="Cambria" panose="02040503050406030204" pitchFamily="18" charset="0"/>
                <a:ea typeface="Cambria" panose="02040503050406030204" pitchFamily="18" charset="0"/>
              </a:rPr>
              <a:t>Q</a:t>
            </a:r>
          </a:p>
          <a:p>
            <a:pPr marL="0" indent="0" algn="l">
              <a:buNone/>
            </a:pPr>
            <a:r>
              <a:rPr lang="en-IN" sz="2000" b="1" dirty="0">
                <a:solidFill>
                  <a:srgbClr val="231F20"/>
                </a:solidFill>
                <a:latin typeface="Cambria" panose="02040503050406030204" pitchFamily="18" charset="0"/>
                <a:ea typeface="Cambria" panose="02040503050406030204" pitchFamily="18" charset="0"/>
              </a:rPr>
              <a:t>      </a:t>
            </a:r>
            <a:r>
              <a:rPr lang="en-IN" sz="2000" b="1" i="0" u="none" strike="noStrike" baseline="0" dirty="0">
                <a:solidFill>
                  <a:srgbClr val="231F20"/>
                </a:solidFill>
                <a:latin typeface="Cambria" panose="02040503050406030204" pitchFamily="18" charset="0"/>
                <a:ea typeface="Cambria" panose="02040503050406030204" pitchFamily="18" charset="0"/>
              </a:rPr>
              <a:t>= 200 </a:t>
            </a:r>
            <a:r>
              <a:rPr lang="en-IN" sz="2000" b="1" dirty="0">
                <a:solidFill>
                  <a:srgbClr val="231F20"/>
                </a:solidFill>
                <a:latin typeface="Cambria" panose="02040503050406030204" pitchFamily="18" charset="0"/>
                <a:ea typeface="Cambria" panose="02040503050406030204" pitchFamily="18" charset="0"/>
              </a:rPr>
              <a:t>*</a:t>
            </a:r>
            <a:r>
              <a:rPr lang="en-IN" sz="2000" b="1" i="0" u="none" strike="noStrike" baseline="0" dirty="0">
                <a:solidFill>
                  <a:srgbClr val="231F20"/>
                </a:solidFill>
                <a:latin typeface="Cambria" panose="02040503050406030204" pitchFamily="18" charset="0"/>
                <a:ea typeface="Cambria" panose="02040503050406030204" pitchFamily="18" charset="0"/>
              </a:rPr>
              <a:t>60,000 – 100 </a:t>
            </a:r>
            <a:r>
              <a:rPr lang="en-IN" sz="2000" b="1" dirty="0">
                <a:solidFill>
                  <a:srgbClr val="231F20"/>
                </a:solidFill>
                <a:latin typeface="Cambria" panose="02040503050406030204" pitchFamily="18" charset="0"/>
                <a:ea typeface="Cambria" panose="02040503050406030204" pitchFamily="18" charset="0"/>
              </a:rPr>
              <a:t>*</a:t>
            </a:r>
            <a:r>
              <a:rPr lang="en-IN" sz="2000" b="1" i="0" u="none" strike="noStrike" baseline="0" dirty="0">
                <a:solidFill>
                  <a:srgbClr val="231F20"/>
                </a:solidFill>
                <a:latin typeface="Cambria" panose="02040503050406030204" pitchFamily="18" charset="0"/>
                <a:ea typeface="Cambria" panose="02040503050406030204" pitchFamily="18" charset="0"/>
              </a:rPr>
              <a:t>60,000</a:t>
            </a: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      = 1,20,00,000 – 60,00,000</a:t>
            </a:r>
          </a:p>
          <a:p>
            <a:pPr marL="0" indent="0" algn="l">
              <a:buNone/>
            </a:pPr>
            <a:r>
              <a:rPr lang="en-IN" sz="2000" b="1" i="0" u="none" strike="noStrike" baseline="0" dirty="0">
                <a:solidFill>
                  <a:srgbClr val="231F20"/>
                </a:solidFill>
                <a:latin typeface="Cambria" panose="02040503050406030204" pitchFamily="18" charset="0"/>
                <a:ea typeface="Cambria" panose="02040503050406030204" pitchFamily="18" charset="0"/>
              </a:rPr>
              <a:t>      = Rs. 60,00,000</a:t>
            </a:r>
            <a:endParaRPr lang="en-IN" sz="2000" b="1" kern="0" dirty="0">
              <a:solidFill>
                <a:srgbClr val="002060"/>
              </a:solidFill>
              <a:latin typeface="Cambria" panose="02040503050406030204" pitchFamily="18" charset="0"/>
              <a:ea typeface="Cambria" panose="02040503050406030204" pitchFamily="18" charset="0"/>
            </a:endParaRPr>
          </a:p>
          <a:p>
            <a:pPr algn="l"/>
            <a:endParaRPr lang="en-IN" sz="1800" b="0" i="0" u="none" strike="noStrike" baseline="0" dirty="0">
              <a:solidFill>
                <a:srgbClr val="231F20"/>
              </a:solidFill>
              <a:latin typeface="Times New Roman" panose="02020603050405020304" pitchFamily="18" charset="0"/>
            </a:endParaRPr>
          </a:p>
        </p:txBody>
      </p:sp>
    </p:spTree>
    <p:extLst>
      <p:ext uri="{BB962C8B-B14F-4D97-AF65-F5344CB8AC3E}">
        <p14:creationId xmlns:p14="http://schemas.microsoft.com/office/powerpoint/2010/main" val="457758488"/>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B07A1A-AEFF-C372-39CF-A50B18B95315}"/>
              </a:ext>
            </a:extLst>
          </p:cNvPr>
          <p:cNvSpPr>
            <a:spLocks noGrp="1"/>
          </p:cNvSpPr>
          <p:nvPr>
            <p:ph type="sldNum" sz="quarter" idx="12"/>
          </p:nvPr>
        </p:nvSpPr>
        <p:spPr/>
        <p:txBody>
          <a:bodyPr/>
          <a:lstStyle/>
          <a:p>
            <a:pPr>
              <a:defRPr/>
            </a:pPr>
            <a:fld id="{C92DB669-6FA0-4CF8-BF90-A0F226DEA8C9}" type="slidenum">
              <a:rPr lang="en-IN" altLang="en-US" smtClean="0"/>
              <a:pPr>
                <a:defRPr/>
              </a:pPr>
              <a:t>21</a:t>
            </a:fld>
            <a:endParaRPr lang="en-IN" altLang="en-US" dirty="0"/>
          </a:p>
        </p:txBody>
      </p:sp>
      <p:sp>
        <p:nvSpPr>
          <p:cNvPr id="4" name="TextBox 3">
            <a:extLst>
              <a:ext uri="{FF2B5EF4-FFF2-40B4-BE49-F238E27FC236}">
                <a16:creationId xmlns:a16="http://schemas.microsoft.com/office/drawing/2014/main" id="{FAFEC01A-585B-677D-71CD-A98D68B7EB8E}"/>
              </a:ext>
            </a:extLst>
          </p:cNvPr>
          <p:cNvSpPr txBox="1"/>
          <p:nvPr/>
        </p:nvSpPr>
        <p:spPr>
          <a:xfrm>
            <a:off x="263352" y="263090"/>
            <a:ext cx="7914592" cy="584775"/>
          </a:xfrm>
          <a:prstGeom prst="rect">
            <a:avLst/>
          </a:prstGeom>
          <a:noFill/>
        </p:spPr>
        <p:txBody>
          <a:bodyPr wrap="square">
            <a:spAutoFit/>
          </a:bodyPr>
          <a:lstStyle/>
          <a:p>
            <a:r>
              <a:rPr lang="fr-FR" sz="3200" b="1" dirty="0">
                <a:solidFill>
                  <a:srgbClr val="FF0000"/>
                </a:solidFill>
                <a:latin typeface="Times New Roman" panose="02020603050405020304" pitchFamily="18" charset="0"/>
              </a:rPr>
              <a:t>PROFIT/VOLUME RATIO (P/V RATIO)</a:t>
            </a:r>
            <a:endParaRPr lang="en-IN" sz="3200" b="1" dirty="0">
              <a:solidFill>
                <a:srgbClr val="FF0000"/>
              </a:solidFill>
              <a:latin typeface="Times New Roman" panose="02020603050405020304" pitchFamily="18" charset="0"/>
            </a:endParaRPr>
          </a:p>
        </p:txBody>
      </p:sp>
      <p:sp>
        <p:nvSpPr>
          <p:cNvPr id="7" name="Rectangle 6">
            <a:extLst>
              <a:ext uri="{FF2B5EF4-FFF2-40B4-BE49-F238E27FC236}">
                <a16:creationId xmlns:a16="http://schemas.microsoft.com/office/drawing/2014/main" id="{0530592A-6CDC-E0FB-726E-0E10EFA9C36F}"/>
              </a:ext>
            </a:extLst>
          </p:cNvPr>
          <p:cNvSpPr/>
          <p:nvPr/>
        </p:nvSpPr>
        <p:spPr>
          <a:xfrm>
            <a:off x="125624" y="1091268"/>
            <a:ext cx="11940752" cy="4462760"/>
          </a:xfrm>
          <a:prstGeom prst="rect">
            <a:avLst/>
          </a:prstGeom>
          <a:solidFill>
            <a:srgbClr val="CCFF99"/>
          </a:solidFill>
        </p:spPr>
        <p:txBody>
          <a:bodyPr wrap="square">
            <a:spAutoFit/>
          </a:bodyPr>
          <a:lstStyle/>
          <a:p>
            <a:pPr algn="just"/>
            <a:r>
              <a:rPr lang="en-IN" sz="3200" b="1" dirty="0">
                <a:solidFill>
                  <a:srgbClr val="CC0000"/>
                </a:solidFill>
                <a:latin typeface="Cambria" panose="02040503050406030204" pitchFamily="18" charset="0"/>
                <a:ea typeface="Cambria" panose="02040503050406030204" pitchFamily="18" charset="0"/>
              </a:rPr>
              <a:t>P/V ratio = Contribution/Sales</a:t>
            </a:r>
          </a:p>
          <a:p>
            <a:pPr algn="just"/>
            <a:r>
              <a:rPr lang="en-IN" sz="3200" b="1" dirty="0">
                <a:solidFill>
                  <a:srgbClr val="231F20"/>
                </a:solidFill>
                <a:latin typeface="Cambria" panose="02040503050406030204" pitchFamily="18" charset="0"/>
                <a:ea typeface="Cambria" panose="02040503050406030204" pitchFamily="18" charset="0"/>
              </a:rPr>
              <a:t>	          </a:t>
            </a:r>
            <a:r>
              <a:rPr lang="en-IN" sz="3200" b="1" dirty="0">
                <a:solidFill>
                  <a:srgbClr val="CC0000"/>
                </a:solidFill>
                <a:latin typeface="Cambria" panose="02040503050406030204" pitchFamily="18" charset="0"/>
                <a:ea typeface="Cambria" panose="02040503050406030204" pitchFamily="18" charset="0"/>
              </a:rPr>
              <a:t>= Sales - Variable costs/ Sales</a:t>
            </a:r>
          </a:p>
          <a:p>
            <a:pPr algn="just"/>
            <a:r>
              <a:rPr lang="en-US" sz="3200" b="1" dirty="0">
                <a:solidFill>
                  <a:srgbClr val="231F20"/>
                </a:solidFill>
                <a:latin typeface="Cambria" panose="02040503050406030204" pitchFamily="18" charset="0"/>
                <a:ea typeface="Cambria" panose="02040503050406030204" pitchFamily="18" charset="0"/>
              </a:rPr>
              <a:t>The relationship between BEP and P/V ratio is as follows:</a:t>
            </a:r>
          </a:p>
          <a:p>
            <a:pPr algn="just"/>
            <a:r>
              <a:rPr lang="en-IN" sz="3200" b="1" dirty="0">
                <a:solidFill>
                  <a:srgbClr val="231F20"/>
                </a:solidFill>
                <a:latin typeface="Cambria" panose="02040503050406030204" pitchFamily="18" charset="0"/>
                <a:ea typeface="Cambria" panose="02040503050406030204" pitchFamily="18" charset="0"/>
              </a:rPr>
              <a:t> </a:t>
            </a:r>
            <a:r>
              <a:rPr lang="en-IN" sz="3200" b="1" dirty="0">
                <a:solidFill>
                  <a:srgbClr val="CC0000"/>
                </a:solidFill>
                <a:latin typeface="Cambria" panose="02040503050406030204" pitchFamily="18" charset="0"/>
                <a:ea typeface="Cambria" panose="02040503050406030204" pitchFamily="18" charset="0"/>
              </a:rPr>
              <a:t>BEP = Fixed cost/(P/V ratio)</a:t>
            </a:r>
          </a:p>
          <a:p>
            <a:pPr algn="just"/>
            <a:r>
              <a:rPr lang="en-US" sz="3200" b="1" dirty="0">
                <a:solidFill>
                  <a:srgbClr val="231F20"/>
                </a:solidFill>
                <a:latin typeface="Cambria" panose="02040503050406030204" pitchFamily="18" charset="0"/>
                <a:ea typeface="Cambria" panose="02040503050406030204" pitchFamily="18" charset="0"/>
              </a:rPr>
              <a:t>The following formula helps us find the M.S. using the P/V ratio:</a:t>
            </a:r>
          </a:p>
          <a:p>
            <a:pPr algn="just"/>
            <a:r>
              <a:rPr lang="en-IN" sz="3200" b="1" dirty="0">
                <a:solidFill>
                  <a:srgbClr val="CC0000"/>
                </a:solidFill>
                <a:latin typeface="Cambria" panose="02040503050406030204" pitchFamily="18" charset="0"/>
                <a:ea typeface="Cambria" panose="02040503050406030204" pitchFamily="18" charset="0"/>
              </a:rPr>
              <a:t> M.S. = Profit / (P/V ratio)</a:t>
            </a:r>
          </a:p>
          <a:p>
            <a:pPr algn="just"/>
            <a:endParaRPr lang="en-IN" sz="2000" b="1" dirty="0">
              <a:solidFill>
                <a:srgbClr val="231F20"/>
              </a:solidFill>
              <a:latin typeface="Cambria" panose="02040503050406030204" pitchFamily="18" charset="0"/>
              <a:ea typeface="Cambria" panose="02040503050406030204" pitchFamily="18" charset="0"/>
            </a:endParaRPr>
          </a:p>
          <a:p>
            <a:pPr algn="just"/>
            <a:endParaRPr lang="en-IN" sz="2000" b="1" dirty="0">
              <a:solidFill>
                <a:srgbClr val="231F20"/>
              </a:solidFill>
              <a:latin typeface="Cambria" panose="02040503050406030204" pitchFamily="18" charset="0"/>
              <a:ea typeface="Cambria" panose="02040503050406030204" pitchFamily="18" charset="0"/>
            </a:endParaRPr>
          </a:p>
          <a:p>
            <a:pPr algn="just"/>
            <a:endParaRPr lang="en-IN" sz="2000" b="1" dirty="0">
              <a:solidFill>
                <a:srgbClr val="231F2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52076469"/>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53F25C-3D92-94D1-CA71-D6495806C587}"/>
              </a:ext>
            </a:extLst>
          </p:cNvPr>
          <p:cNvSpPr>
            <a:spLocks noGrp="1"/>
          </p:cNvSpPr>
          <p:nvPr>
            <p:ph type="sldNum" sz="quarter" idx="12"/>
          </p:nvPr>
        </p:nvSpPr>
        <p:spPr/>
        <p:txBody>
          <a:bodyPr/>
          <a:lstStyle/>
          <a:p>
            <a:pPr>
              <a:defRPr/>
            </a:pPr>
            <a:fld id="{C92DB669-6FA0-4CF8-BF90-A0F226DEA8C9}" type="slidenum">
              <a:rPr lang="en-IN" altLang="en-US" smtClean="0"/>
              <a:pPr>
                <a:defRPr/>
              </a:pPr>
              <a:t>22</a:t>
            </a:fld>
            <a:endParaRPr lang="en-IN" altLang="en-US"/>
          </a:p>
        </p:txBody>
      </p:sp>
      <p:sp>
        <p:nvSpPr>
          <p:cNvPr id="6" name="Title 1">
            <a:extLst>
              <a:ext uri="{FF2B5EF4-FFF2-40B4-BE49-F238E27FC236}">
                <a16:creationId xmlns:a16="http://schemas.microsoft.com/office/drawing/2014/main" id="{95D06ABD-8451-AF0B-2F17-D700AE430FB6}"/>
              </a:ext>
            </a:extLst>
          </p:cNvPr>
          <p:cNvSpPr txBox="1">
            <a:spLocks/>
          </p:cNvSpPr>
          <p:nvPr/>
        </p:nvSpPr>
        <p:spPr>
          <a:xfrm>
            <a:off x="609600" y="332656"/>
            <a:ext cx="10972800" cy="1143000"/>
          </a:xfrm>
          <a:prstGeom prst="rect">
            <a:avLst/>
          </a:prstGeom>
        </p:spPr>
        <p:txBody>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0" fontAlgn="base" hangingPunct="0">
              <a:spcBef>
                <a:spcPct val="0"/>
              </a:spcBef>
              <a:spcAft>
                <a:spcPct val="0"/>
              </a:spcAft>
              <a:defRPr sz="4400">
                <a:solidFill>
                  <a:schemeClr val="tx1"/>
                </a:solidFill>
                <a:latin typeface="Calibri" pitchFamily="34" charset="0"/>
              </a:defRPr>
            </a:lvl6pPr>
            <a:lvl7pPr marL="914400" algn="ctr" rtl="0" eaLnBrk="0" fontAlgn="base" hangingPunct="0">
              <a:spcBef>
                <a:spcPct val="0"/>
              </a:spcBef>
              <a:spcAft>
                <a:spcPct val="0"/>
              </a:spcAft>
              <a:defRPr sz="4400">
                <a:solidFill>
                  <a:schemeClr val="tx1"/>
                </a:solidFill>
                <a:latin typeface="Calibri" pitchFamily="34" charset="0"/>
              </a:defRPr>
            </a:lvl7pPr>
            <a:lvl8pPr marL="1371600" algn="ctr" rtl="0" eaLnBrk="0" fontAlgn="base" hangingPunct="0">
              <a:spcBef>
                <a:spcPct val="0"/>
              </a:spcBef>
              <a:spcAft>
                <a:spcPct val="0"/>
              </a:spcAft>
              <a:defRPr sz="4400">
                <a:solidFill>
                  <a:schemeClr val="tx1"/>
                </a:solidFill>
                <a:latin typeface="Calibri" pitchFamily="34" charset="0"/>
              </a:defRPr>
            </a:lvl8pPr>
            <a:lvl9pPr marL="1828800" algn="ctr" rtl="0" eaLnBrk="0" fontAlgn="base" hangingPunct="0">
              <a:spcBef>
                <a:spcPct val="0"/>
              </a:spcBef>
              <a:spcAft>
                <a:spcPct val="0"/>
              </a:spcAft>
              <a:defRPr sz="4400">
                <a:solidFill>
                  <a:schemeClr val="tx1"/>
                </a:solidFill>
                <a:latin typeface="Calibri" pitchFamily="34" charset="0"/>
              </a:defRPr>
            </a:lvl9pPr>
          </a:lstStyle>
          <a:p>
            <a:pPr defTabSz="914400"/>
            <a:r>
              <a:rPr lang="en-IN" kern="0" dirty="0">
                <a:solidFill>
                  <a:srgbClr val="C00000"/>
                </a:solidFill>
              </a:rPr>
              <a:t>Problem No: 2</a:t>
            </a:r>
          </a:p>
        </p:txBody>
      </p:sp>
      <p:sp>
        <p:nvSpPr>
          <p:cNvPr id="8" name="TextBox 7">
            <a:extLst>
              <a:ext uri="{FF2B5EF4-FFF2-40B4-BE49-F238E27FC236}">
                <a16:creationId xmlns:a16="http://schemas.microsoft.com/office/drawing/2014/main" id="{48F79976-3B60-D48B-5591-9B18EDC81B08}"/>
              </a:ext>
            </a:extLst>
          </p:cNvPr>
          <p:cNvSpPr txBox="1"/>
          <p:nvPr/>
        </p:nvSpPr>
        <p:spPr>
          <a:xfrm>
            <a:off x="335360" y="1268760"/>
            <a:ext cx="11449272" cy="5312223"/>
          </a:xfrm>
          <a:prstGeom prst="rect">
            <a:avLst/>
          </a:prstGeom>
          <a:noFill/>
        </p:spPr>
        <p:txBody>
          <a:bodyPr wrap="square">
            <a:spAutoFit/>
          </a:bodyPr>
          <a:lstStyle/>
          <a:p>
            <a:pPr marL="0" indent="0">
              <a:spcBef>
                <a:spcPct val="20000"/>
              </a:spcBef>
              <a:buNone/>
            </a:pPr>
            <a:r>
              <a:rPr lang="en-US" sz="3200" dirty="0">
                <a:solidFill>
                  <a:srgbClr val="002060"/>
                </a:solidFill>
                <a:latin typeface="+mn-lt"/>
              </a:rPr>
              <a:t>Consider the following data of a company </a:t>
            </a:r>
          </a:p>
          <a:p>
            <a:pPr marL="0" indent="0">
              <a:spcBef>
                <a:spcPct val="20000"/>
              </a:spcBef>
              <a:buNone/>
            </a:pPr>
            <a:r>
              <a:rPr lang="en-IN" sz="3200" dirty="0">
                <a:solidFill>
                  <a:srgbClr val="002060"/>
                </a:solidFill>
                <a:latin typeface="+mn-lt"/>
              </a:rPr>
              <a:t>	(</a:t>
            </a:r>
            <a:r>
              <a:rPr lang="en-IN" sz="3200" dirty="0" err="1">
                <a:solidFill>
                  <a:srgbClr val="002060"/>
                </a:solidFill>
                <a:latin typeface="+mn-lt"/>
              </a:rPr>
              <a:t>i</a:t>
            </a:r>
            <a:r>
              <a:rPr lang="en-IN" sz="3200" dirty="0">
                <a:solidFill>
                  <a:srgbClr val="002060"/>
                </a:solidFill>
                <a:latin typeface="+mn-lt"/>
              </a:rPr>
              <a:t>) Sales = Rs. 1,20,000</a:t>
            </a:r>
          </a:p>
          <a:p>
            <a:pPr>
              <a:spcBef>
                <a:spcPct val="20000"/>
              </a:spcBef>
            </a:pPr>
            <a:r>
              <a:rPr lang="en-IN" sz="3200" dirty="0">
                <a:solidFill>
                  <a:srgbClr val="002060"/>
                </a:solidFill>
                <a:latin typeface="+mn-lt"/>
              </a:rPr>
              <a:t>	(ii) Fixed cost = Rs. 25,000</a:t>
            </a:r>
          </a:p>
          <a:p>
            <a:pPr>
              <a:spcBef>
                <a:spcPct val="20000"/>
              </a:spcBef>
            </a:pPr>
            <a:r>
              <a:rPr lang="en-IN" sz="3200" dirty="0">
                <a:solidFill>
                  <a:srgbClr val="002060"/>
                </a:solidFill>
                <a:latin typeface="+mn-lt"/>
              </a:rPr>
              <a:t>	(iii) Variable cost = Rs. 45,000</a:t>
            </a:r>
          </a:p>
          <a:p>
            <a:pPr>
              <a:spcBef>
                <a:spcPct val="20000"/>
              </a:spcBef>
            </a:pPr>
            <a:r>
              <a:rPr lang="en-IN" sz="3200" dirty="0">
                <a:solidFill>
                  <a:srgbClr val="002060"/>
                </a:solidFill>
                <a:latin typeface="+mn-lt"/>
              </a:rPr>
              <a:t>Find the following:</a:t>
            </a:r>
          </a:p>
          <a:p>
            <a:pPr>
              <a:spcBef>
                <a:spcPct val="20000"/>
              </a:spcBef>
            </a:pPr>
            <a:r>
              <a:rPr lang="en-IN" sz="3200" dirty="0">
                <a:solidFill>
                  <a:srgbClr val="002060"/>
                </a:solidFill>
                <a:latin typeface="+mn-lt"/>
              </a:rPr>
              <a:t>(a) Contribution</a:t>
            </a:r>
          </a:p>
          <a:p>
            <a:pPr>
              <a:spcBef>
                <a:spcPct val="20000"/>
              </a:spcBef>
            </a:pPr>
            <a:r>
              <a:rPr lang="en-IN" sz="3200" dirty="0">
                <a:solidFill>
                  <a:srgbClr val="002060"/>
                </a:solidFill>
                <a:latin typeface="+mn-lt"/>
              </a:rPr>
              <a:t>(b) Profit</a:t>
            </a:r>
          </a:p>
          <a:p>
            <a:pPr>
              <a:spcBef>
                <a:spcPct val="20000"/>
              </a:spcBef>
            </a:pPr>
            <a:r>
              <a:rPr lang="en-IN" sz="3200" dirty="0">
                <a:solidFill>
                  <a:srgbClr val="002060"/>
                </a:solidFill>
                <a:latin typeface="+mn-lt"/>
              </a:rPr>
              <a:t>(c) BEP (Rs)</a:t>
            </a:r>
          </a:p>
          <a:p>
            <a:pPr>
              <a:spcBef>
                <a:spcPct val="20000"/>
              </a:spcBef>
            </a:pPr>
            <a:r>
              <a:rPr lang="en-IN" sz="3200" dirty="0">
                <a:solidFill>
                  <a:srgbClr val="002060"/>
                </a:solidFill>
                <a:latin typeface="+mn-lt"/>
              </a:rPr>
              <a:t>(d) M.S.</a:t>
            </a:r>
          </a:p>
        </p:txBody>
      </p:sp>
    </p:spTree>
    <p:extLst>
      <p:ext uri="{BB962C8B-B14F-4D97-AF65-F5344CB8AC3E}">
        <p14:creationId xmlns:p14="http://schemas.microsoft.com/office/powerpoint/2010/main" val="2906356571"/>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E231A2-2BA8-74F7-663B-5CA6A381EF39}"/>
              </a:ext>
            </a:extLst>
          </p:cNvPr>
          <p:cNvSpPr>
            <a:spLocks noGrp="1"/>
          </p:cNvSpPr>
          <p:nvPr>
            <p:ph type="sldNum" sz="quarter" idx="12"/>
          </p:nvPr>
        </p:nvSpPr>
        <p:spPr/>
        <p:txBody>
          <a:bodyPr/>
          <a:lstStyle/>
          <a:p>
            <a:pPr>
              <a:defRPr/>
            </a:pPr>
            <a:fld id="{C92DB669-6FA0-4CF8-BF90-A0F226DEA8C9}" type="slidenum">
              <a:rPr lang="en-IN" altLang="en-US" smtClean="0"/>
              <a:pPr>
                <a:defRPr/>
              </a:pPr>
              <a:t>23</a:t>
            </a:fld>
            <a:endParaRPr lang="en-IN" altLang="en-US"/>
          </a:p>
        </p:txBody>
      </p:sp>
      <p:sp>
        <p:nvSpPr>
          <p:cNvPr id="3" name="Content Placeholder 2">
            <a:extLst>
              <a:ext uri="{FF2B5EF4-FFF2-40B4-BE49-F238E27FC236}">
                <a16:creationId xmlns:a16="http://schemas.microsoft.com/office/drawing/2014/main" id="{F62B485C-DF59-873F-898C-BE52CA98AE79}"/>
              </a:ext>
            </a:extLst>
          </p:cNvPr>
          <p:cNvSpPr txBox="1">
            <a:spLocks/>
          </p:cNvSpPr>
          <p:nvPr/>
        </p:nvSpPr>
        <p:spPr>
          <a:xfrm>
            <a:off x="118963" y="366053"/>
            <a:ext cx="5851852" cy="6188016"/>
          </a:xfrm>
          <a:prstGeom prst="rect">
            <a:avLst/>
          </a:prstGeom>
          <a:solidFill>
            <a:schemeClr val="bg1">
              <a:lumMod val="95000"/>
            </a:schemeClr>
          </a:solidFill>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a:lstStyle>
          <a:p>
            <a:pPr marL="0" indent="0">
              <a:buNone/>
            </a:pPr>
            <a:r>
              <a:rPr lang="en-IN" sz="2000" b="1" i="1" dirty="0">
                <a:solidFill>
                  <a:srgbClr val="231F20"/>
                </a:solidFill>
                <a:latin typeface="Cambria" panose="02040503050406030204" pitchFamily="18" charset="0"/>
                <a:ea typeface="Cambria" panose="02040503050406030204" pitchFamily="18" charset="0"/>
              </a:rPr>
              <a:t>Solution</a:t>
            </a:r>
          </a:p>
          <a:p>
            <a:pPr marL="0" indent="0">
              <a:buNone/>
            </a:pPr>
            <a:r>
              <a:rPr lang="en-IN" sz="2000" b="1" i="1" dirty="0">
                <a:solidFill>
                  <a:srgbClr val="231F20"/>
                </a:solidFill>
                <a:latin typeface="Cambria" panose="02040503050406030204" pitchFamily="18" charset="0"/>
                <a:ea typeface="Cambria" panose="02040503050406030204" pitchFamily="18" charset="0"/>
              </a:rPr>
              <a:t>Given:</a:t>
            </a:r>
          </a:p>
          <a:p>
            <a:pPr marL="0" indent="0">
              <a:buNone/>
            </a:pPr>
            <a:r>
              <a:rPr lang="en-IN" sz="2000" dirty="0">
                <a:solidFill>
                  <a:srgbClr val="002060"/>
                </a:solidFill>
                <a:latin typeface="+mn-lt"/>
              </a:rPr>
              <a:t>	</a:t>
            </a:r>
            <a:r>
              <a:rPr lang="en-IN" sz="2000" b="1" dirty="0">
                <a:solidFill>
                  <a:srgbClr val="231F20"/>
                </a:solidFill>
                <a:latin typeface="Cambria" panose="02040503050406030204" pitchFamily="18" charset="0"/>
                <a:ea typeface="Cambria" panose="02040503050406030204" pitchFamily="18" charset="0"/>
              </a:rPr>
              <a:t>(</a:t>
            </a:r>
            <a:r>
              <a:rPr lang="en-IN" sz="2000" b="1" dirty="0" err="1">
                <a:solidFill>
                  <a:srgbClr val="231F20"/>
                </a:solidFill>
                <a:latin typeface="Cambria" panose="02040503050406030204" pitchFamily="18" charset="0"/>
                <a:ea typeface="Cambria" panose="02040503050406030204" pitchFamily="18" charset="0"/>
              </a:rPr>
              <a:t>i</a:t>
            </a:r>
            <a:r>
              <a:rPr lang="en-IN" sz="2000" b="1" dirty="0">
                <a:solidFill>
                  <a:srgbClr val="231F20"/>
                </a:solidFill>
                <a:latin typeface="Cambria" panose="02040503050406030204" pitchFamily="18" charset="0"/>
                <a:ea typeface="Cambria" panose="02040503050406030204" pitchFamily="18" charset="0"/>
              </a:rPr>
              <a:t>) Sales = Rs. 1,20,000</a:t>
            </a:r>
          </a:p>
          <a:p>
            <a:pPr marL="0" indent="0">
              <a:buNone/>
            </a:pPr>
            <a:r>
              <a:rPr lang="en-IN" sz="2000" b="1" dirty="0">
                <a:solidFill>
                  <a:srgbClr val="231F20"/>
                </a:solidFill>
                <a:latin typeface="Cambria" panose="02040503050406030204" pitchFamily="18" charset="0"/>
                <a:ea typeface="Cambria" panose="02040503050406030204" pitchFamily="18" charset="0"/>
              </a:rPr>
              <a:t>	(ii) Fixed cost = Rs. 25,000</a:t>
            </a:r>
          </a:p>
          <a:p>
            <a:pPr marL="0" indent="0">
              <a:buNone/>
            </a:pPr>
            <a:r>
              <a:rPr lang="en-IN" sz="2000" b="1" dirty="0">
                <a:solidFill>
                  <a:srgbClr val="231F20"/>
                </a:solidFill>
                <a:latin typeface="Cambria" panose="02040503050406030204" pitchFamily="18" charset="0"/>
                <a:ea typeface="Cambria" panose="02040503050406030204" pitchFamily="18" charset="0"/>
              </a:rPr>
              <a:t>	(iii) Variable cost = Rs. 45,000</a:t>
            </a:r>
            <a:endParaRPr lang="en-IN" sz="2000" b="1" i="1" dirty="0">
              <a:solidFill>
                <a:srgbClr val="231F20"/>
              </a:solidFill>
              <a:latin typeface="Cambria" panose="02040503050406030204" pitchFamily="18" charset="0"/>
              <a:ea typeface="Cambria" panose="02040503050406030204" pitchFamily="18" charset="0"/>
            </a:endParaRPr>
          </a:p>
          <a:p>
            <a:pPr marL="0" indent="0">
              <a:buNone/>
            </a:pPr>
            <a:r>
              <a:rPr lang="en-US" sz="2000" b="1" dirty="0">
                <a:solidFill>
                  <a:srgbClr val="FF0000"/>
                </a:solidFill>
                <a:latin typeface="Cambria" panose="02040503050406030204" pitchFamily="18" charset="0"/>
                <a:ea typeface="Cambria" panose="02040503050406030204" pitchFamily="18" charset="0"/>
              </a:rPr>
              <a:t>(a) Contribution = Sales – Variable costs</a:t>
            </a:r>
          </a:p>
          <a:p>
            <a:pPr marL="0" indent="0">
              <a:buNone/>
            </a:pPr>
            <a:r>
              <a:rPr lang="en-IN" sz="2000" b="1" i="1" dirty="0">
                <a:solidFill>
                  <a:srgbClr val="231F20"/>
                </a:solidFill>
                <a:latin typeface="Cambria" panose="02040503050406030204" pitchFamily="18" charset="0"/>
                <a:ea typeface="Cambria" panose="02040503050406030204" pitchFamily="18" charset="0"/>
              </a:rPr>
              <a:t>	           = Rs. 1,20,000 – Rs. 45,000</a:t>
            </a:r>
          </a:p>
          <a:p>
            <a:pPr marL="0" indent="0">
              <a:buNone/>
            </a:pPr>
            <a:r>
              <a:rPr lang="en-IN" sz="2000" b="1" i="1" dirty="0">
                <a:solidFill>
                  <a:srgbClr val="231F20"/>
                </a:solidFill>
                <a:latin typeface="Cambria" panose="02040503050406030204" pitchFamily="18" charset="0"/>
                <a:ea typeface="Cambria" panose="02040503050406030204" pitchFamily="18" charset="0"/>
              </a:rPr>
              <a:t>	           = Rs. 75,000</a:t>
            </a:r>
          </a:p>
          <a:p>
            <a:pPr marL="0" indent="0">
              <a:buNone/>
            </a:pPr>
            <a:r>
              <a:rPr lang="en-US" sz="2000" b="1" dirty="0">
                <a:solidFill>
                  <a:srgbClr val="FF0000"/>
                </a:solidFill>
                <a:latin typeface="Cambria" panose="02040503050406030204" pitchFamily="18" charset="0"/>
                <a:ea typeface="Cambria" panose="02040503050406030204" pitchFamily="18" charset="0"/>
              </a:rPr>
              <a:t>(b) Profit = Contribution – Fixed cost</a:t>
            </a:r>
          </a:p>
          <a:p>
            <a:pPr marL="0" indent="0">
              <a:buNone/>
            </a:pPr>
            <a:r>
              <a:rPr lang="en-IN" sz="2000" b="1" i="1" dirty="0">
                <a:solidFill>
                  <a:srgbClr val="231F20"/>
                </a:solidFill>
                <a:latin typeface="Cambria" panose="02040503050406030204" pitchFamily="18" charset="0"/>
                <a:ea typeface="Cambria" panose="02040503050406030204" pitchFamily="18" charset="0"/>
              </a:rPr>
              <a:t>                           = Rs. 75,000 – Rs. 25,000</a:t>
            </a:r>
          </a:p>
          <a:p>
            <a:pPr marL="0" indent="0">
              <a:buNone/>
            </a:pPr>
            <a:r>
              <a:rPr lang="en-IN" sz="2000" b="1" i="1" dirty="0">
                <a:solidFill>
                  <a:srgbClr val="231F20"/>
                </a:solidFill>
                <a:latin typeface="Cambria" panose="02040503050406030204" pitchFamily="18" charset="0"/>
                <a:ea typeface="Cambria" panose="02040503050406030204" pitchFamily="18" charset="0"/>
              </a:rPr>
              <a:t>	           = Rs. 50,000</a:t>
            </a:r>
          </a:p>
          <a:p>
            <a:pPr marL="0" indent="0">
              <a:buNone/>
            </a:pPr>
            <a:r>
              <a:rPr lang="en-IN" sz="2000" b="1" dirty="0">
                <a:solidFill>
                  <a:srgbClr val="FF0000"/>
                </a:solidFill>
                <a:latin typeface="Cambria" panose="02040503050406030204" pitchFamily="18" charset="0"/>
                <a:ea typeface="Cambria" panose="02040503050406030204" pitchFamily="18" charset="0"/>
              </a:rPr>
              <a:t>(c) BEP </a:t>
            </a:r>
            <a:endParaRPr lang="en-IN" sz="2000" b="1" i="1" dirty="0">
              <a:solidFill>
                <a:srgbClr val="231F20"/>
              </a:solidFill>
              <a:latin typeface="Cambria" panose="02040503050406030204" pitchFamily="18" charset="0"/>
              <a:ea typeface="Cambria" panose="02040503050406030204" pitchFamily="18" charset="0"/>
            </a:endParaRPr>
          </a:p>
          <a:p>
            <a:pPr marL="0" indent="0">
              <a:buNone/>
            </a:pPr>
            <a:r>
              <a:rPr lang="en-IN" sz="2000" b="1" i="1" dirty="0">
                <a:solidFill>
                  <a:srgbClr val="231F20"/>
                </a:solidFill>
                <a:latin typeface="Cambria" panose="02040503050406030204" pitchFamily="18" charset="0"/>
                <a:ea typeface="Cambria" panose="02040503050406030204" pitchFamily="18" charset="0"/>
              </a:rPr>
              <a:t>	</a:t>
            </a:r>
            <a:r>
              <a:rPr lang="en-IN" sz="2000" b="1" dirty="0">
                <a:solidFill>
                  <a:srgbClr val="FF0000"/>
                </a:solidFill>
                <a:latin typeface="Cambria" panose="02040503050406030204" pitchFamily="18" charset="0"/>
                <a:ea typeface="Cambria" panose="02040503050406030204" pitchFamily="18" charset="0"/>
              </a:rPr>
              <a:t>P/V ratio = Contribution / Sales</a:t>
            </a:r>
          </a:p>
          <a:p>
            <a:pPr marL="0" indent="0">
              <a:buNone/>
            </a:pPr>
            <a:r>
              <a:rPr lang="en-IN" sz="2000" b="1" i="1" dirty="0">
                <a:solidFill>
                  <a:srgbClr val="231F20"/>
                </a:solidFill>
                <a:latin typeface="Cambria" panose="02040503050406030204" pitchFamily="18" charset="0"/>
                <a:ea typeface="Cambria" panose="02040503050406030204" pitchFamily="18" charset="0"/>
              </a:rPr>
              <a:t>	                    = 75,000/1,20,000  = 62.50%</a:t>
            </a:r>
          </a:p>
        </p:txBody>
      </p:sp>
      <p:sp>
        <p:nvSpPr>
          <p:cNvPr id="6" name="Content Placeholder 2">
            <a:extLst>
              <a:ext uri="{FF2B5EF4-FFF2-40B4-BE49-F238E27FC236}">
                <a16:creationId xmlns:a16="http://schemas.microsoft.com/office/drawing/2014/main" id="{0F375BC4-215B-466B-E2D0-A2AB7D8D3068}"/>
              </a:ext>
            </a:extLst>
          </p:cNvPr>
          <p:cNvSpPr txBox="1">
            <a:spLocks/>
          </p:cNvSpPr>
          <p:nvPr/>
        </p:nvSpPr>
        <p:spPr>
          <a:xfrm>
            <a:off x="6096000" y="366053"/>
            <a:ext cx="5851852" cy="6188016"/>
          </a:xfrm>
          <a:prstGeom prst="rect">
            <a:avLst/>
          </a:prstGeom>
          <a:solidFill>
            <a:schemeClr val="bg1">
              <a:lumMod val="95000"/>
            </a:schemeClr>
          </a:solidFill>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a:lstStyle>
          <a:p>
            <a:pPr marL="0" indent="0">
              <a:spcBef>
                <a:spcPct val="20000"/>
              </a:spcBef>
              <a:buNone/>
            </a:pPr>
            <a:endParaRPr lang="en-IN" sz="2000" b="1" dirty="0">
              <a:solidFill>
                <a:srgbClr val="FF0000"/>
              </a:solidFill>
              <a:latin typeface="Cambria" panose="02040503050406030204" pitchFamily="18" charset="0"/>
              <a:ea typeface="Cambria" panose="02040503050406030204" pitchFamily="18" charset="0"/>
            </a:endParaRPr>
          </a:p>
          <a:p>
            <a:pPr marL="0" indent="0">
              <a:spcBef>
                <a:spcPct val="20000"/>
              </a:spcBef>
              <a:buNone/>
            </a:pPr>
            <a:r>
              <a:rPr lang="en-IN" sz="2000" b="1" dirty="0">
                <a:solidFill>
                  <a:srgbClr val="FF0000"/>
                </a:solidFill>
                <a:latin typeface="Cambria" panose="02040503050406030204" pitchFamily="18" charset="0"/>
                <a:ea typeface="Cambria" panose="02040503050406030204" pitchFamily="18" charset="0"/>
              </a:rPr>
              <a:t>BEP (Rs)   = Fixed cost/ (P/V ratio)</a:t>
            </a:r>
            <a:endParaRPr lang="en-IN" sz="2000" b="0" i="0" u="none" strike="noStrike" baseline="0" dirty="0">
              <a:solidFill>
                <a:srgbClr val="231F20"/>
              </a:solidFill>
              <a:latin typeface="Cambria" panose="02040503050406030204" pitchFamily="18" charset="0"/>
              <a:ea typeface="Cambria" panose="02040503050406030204" pitchFamily="18" charset="0"/>
            </a:endParaRPr>
          </a:p>
          <a:p>
            <a:pPr marL="0" indent="0">
              <a:buNone/>
            </a:pPr>
            <a:r>
              <a:rPr lang="en-IN" sz="2000" dirty="0">
                <a:solidFill>
                  <a:srgbClr val="231F20"/>
                </a:solidFill>
                <a:latin typeface="Cambria" panose="02040503050406030204" pitchFamily="18" charset="0"/>
                <a:ea typeface="Cambria" panose="02040503050406030204" pitchFamily="18" charset="0"/>
              </a:rPr>
              <a:t>            </a:t>
            </a:r>
            <a:r>
              <a:rPr lang="en-IN" sz="2000" b="1" i="1" dirty="0">
                <a:solidFill>
                  <a:srgbClr val="231F20"/>
                </a:solidFill>
                <a:latin typeface="Cambria" panose="02040503050406030204" pitchFamily="18" charset="0"/>
                <a:ea typeface="Cambria" panose="02040503050406030204" pitchFamily="18" charset="0"/>
              </a:rPr>
              <a:t>= 25000/62.50* 100 </a:t>
            </a:r>
          </a:p>
          <a:p>
            <a:pPr marL="0" indent="0">
              <a:buNone/>
            </a:pPr>
            <a:r>
              <a:rPr lang="en-IN" sz="2000" b="1" i="1" dirty="0">
                <a:solidFill>
                  <a:srgbClr val="231F20"/>
                </a:solidFill>
                <a:latin typeface="Cambria" panose="02040503050406030204" pitchFamily="18" charset="0"/>
                <a:ea typeface="Cambria" panose="02040503050406030204" pitchFamily="18" charset="0"/>
              </a:rPr>
              <a:t>            = Rs. 40,000</a:t>
            </a:r>
          </a:p>
          <a:p>
            <a:pPr marL="0" indent="0">
              <a:spcBef>
                <a:spcPct val="20000"/>
              </a:spcBef>
              <a:buNone/>
            </a:pPr>
            <a:endParaRPr lang="en-IN" sz="2000" b="0" i="0" u="none" strike="noStrike" baseline="0" dirty="0">
              <a:solidFill>
                <a:srgbClr val="231F20"/>
              </a:solidFill>
              <a:latin typeface="Cambria" panose="02040503050406030204" pitchFamily="18" charset="0"/>
              <a:ea typeface="Cambria" panose="02040503050406030204" pitchFamily="18" charset="0"/>
            </a:endParaRPr>
          </a:p>
          <a:p>
            <a:pPr marL="0" indent="0">
              <a:spcBef>
                <a:spcPct val="20000"/>
              </a:spcBef>
              <a:buNone/>
            </a:pPr>
            <a:r>
              <a:rPr lang="en-IN" sz="2000" b="1" dirty="0">
                <a:solidFill>
                  <a:srgbClr val="FF0000"/>
                </a:solidFill>
                <a:latin typeface="Cambria" panose="02040503050406030204" pitchFamily="18" charset="0"/>
                <a:ea typeface="Cambria" panose="02040503050406030204" pitchFamily="18" charset="0"/>
              </a:rPr>
              <a:t>M.S. = Profit/P/V ratio</a:t>
            </a:r>
          </a:p>
          <a:p>
            <a:pPr marL="0" indent="0">
              <a:buNone/>
            </a:pPr>
            <a:r>
              <a:rPr lang="en-IN" sz="2000" b="1" dirty="0">
                <a:solidFill>
                  <a:srgbClr val="FF0000"/>
                </a:solidFill>
                <a:latin typeface="Cambria" panose="02040503050406030204" pitchFamily="18" charset="0"/>
                <a:ea typeface="Cambria" panose="02040503050406030204" pitchFamily="18" charset="0"/>
              </a:rPr>
              <a:t>       </a:t>
            </a:r>
            <a:r>
              <a:rPr lang="en-IN" sz="2000" dirty="0">
                <a:solidFill>
                  <a:srgbClr val="231F20"/>
                </a:solidFill>
                <a:latin typeface="Cambria" panose="02040503050406030204" pitchFamily="18" charset="0"/>
                <a:ea typeface="Cambria" panose="02040503050406030204" pitchFamily="18" charset="0"/>
              </a:rPr>
              <a:t>   </a:t>
            </a:r>
            <a:r>
              <a:rPr lang="en-IN" sz="2000" b="1" i="1" dirty="0">
                <a:solidFill>
                  <a:srgbClr val="231F20"/>
                </a:solidFill>
                <a:latin typeface="Cambria" panose="02040503050406030204" pitchFamily="18" charset="0"/>
                <a:ea typeface="Cambria" panose="02040503050406030204" pitchFamily="18" charset="0"/>
              </a:rPr>
              <a:t>= 50 000/62 50 * 100 </a:t>
            </a:r>
          </a:p>
          <a:p>
            <a:pPr marL="0" indent="0">
              <a:buNone/>
            </a:pPr>
            <a:r>
              <a:rPr lang="en-IN" sz="2000" b="1" i="1" dirty="0">
                <a:solidFill>
                  <a:srgbClr val="231F20"/>
                </a:solidFill>
                <a:latin typeface="Cambria" panose="02040503050406030204" pitchFamily="18" charset="0"/>
                <a:ea typeface="Cambria" panose="02040503050406030204" pitchFamily="18" charset="0"/>
              </a:rPr>
              <a:t>          = Rs. 80,000</a:t>
            </a:r>
          </a:p>
        </p:txBody>
      </p:sp>
    </p:spTree>
    <p:extLst>
      <p:ext uri="{BB962C8B-B14F-4D97-AF65-F5344CB8AC3E}">
        <p14:creationId xmlns:p14="http://schemas.microsoft.com/office/powerpoint/2010/main" val="863898926"/>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3B0314-BB1E-B6EF-5012-CD3C0C4BD43F}"/>
              </a:ext>
            </a:extLst>
          </p:cNvPr>
          <p:cNvSpPr>
            <a:spLocks noGrp="1"/>
          </p:cNvSpPr>
          <p:nvPr>
            <p:ph type="sldNum" sz="quarter" idx="12"/>
          </p:nvPr>
        </p:nvSpPr>
        <p:spPr/>
        <p:txBody>
          <a:bodyPr/>
          <a:lstStyle/>
          <a:p>
            <a:pPr>
              <a:defRPr/>
            </a:pPr>
            <a:fld id="{C92DB669-6FA0-4CF8-BF90-A0F226DEA8C9}" type="slidenum">
              <a:rPr lang="en-IN" altLang="en-US" smtClean="0"/>
              <a:pPr>
                <a:defRPr/>
              </a:pPr>
              <a:t>24</a:t>
            </a:fld>
            <a:endParaRPr lang="en-IN" altLang="en-US"/>
          </a:p>
        </p:txBody>
      </p:sp>
      <p:sp>
        <p:nvSpPr>
          <p:cNvPr id="5" name="TextBox 4">
            <a:extLst>
              <a:ext uri="{FF2B5EF4-FFF2-40B4-BE49-F238E27FC236}">
                <a16:creationId xmlns:a16="http://schemas.microsoft.com/office/drawing/2014/main" id="{FBA89D47-8F5A-77EE-5289-538505F88850}"/>
              </a:ext>
            </a:extLst>
          </p:cNvPr>
          <p:cNvSpPr txBox="1"/>
          <p:nvPr/>
        </p:nvSpPr>
        <p:spPr>
          <a:xfrm>
            <a:off x="335360" y="1044128"/>
            <a:ext cx="11449272" cy="5312223"/>
          </a:xfrm>
          <a:prstGeom prst="rect">
            <a:avLst/>
          </a:prstGeom>
          <a:noFill/>
        </p:spPr>
        <p:txBody>
          <a:bodyPr wrap="square">
            <a:spAutoFit/>
          </a:bodyPr>
          <a:lstStyle/>
          <a:p>
            <a:pPr marL="0" indent="0">
              <a:spcBef>
                <a:spcPct val="20000"/>
              </a:spcBef>
              <a:buNone/>
            </a:pPr>
            <a:r>
              <a:rPr lang="en-US" sz="3200" dirty="0">
                <a:solidFill>
                  <a:srgbClr val="002060"/>
                </a:solidFill>
                <a:latin typeface="+mn-lt"/>
              </a:rPr>
              <a:t>Consider the following data of a company </a:t>
            </a:r>
          </a:p>
          <a:p>
            <a:pPr marL="0" indent="0">
              <a:spcBef>
                <a:spcPct val="20000"/>
              </a:spcBef>
              <a:buNone/>
            </a:pPr>
            <a:r>
              <a:rPr lang="en-US" sz="3200" dirty="0">
                <a:solidFill>
                  <a:srgbClr val="002060"/>
                </a:solidFill>
                <a:latin typeface="+mn-lt"/>
              </a:rPr>
              <a:t>	(</a:t>
            </a:r>
            <a:r>
              <a:rPr lang="en-US" sz="3200" dirty="0" err="1">
                <a:solidFill>
                  <a:srgbClr val="002060"/>
                </a:solidFill>
                <a:latin typeface="+mn-lt"/>
              </a:rPr>
              <a:t>i</a:t>
            </a:r>
            <a:r>
              <a:rPr lang="en-US" sz="3200" dirty="0">
                <a:solidFill>
                  <a:srgbClr val="002060"/>
                </a:solidFill>
                <a:latin typeface="+mn-lt"/>
              </a:rPr>
              <a:t>) Sales = Rs. 80,000</a:t>
            </a:r>
          </a:p>
          <a:p>
            <a:pPr marL="0" indent="0">
              <a:spcBef>
                <a:spcPct val="20000"/>
              </a:spcBef>
              <a:buNone/>
            </a:pPr>
            <a:r>
              <a:rPr lang="en-US" sz="3200" dirty="0">
                <a:solidFill>
                  <a:srgbClr val="002060"/>
                </a:solidFill>
                <a:latin typeface="+mn-lt"/>
              </a:rPr>
              <a:t>	(ii) Fixed cost = Rs. 15,000</a:t>
            </a:r>
          </a:p>
          <a:p>
            <a:pPr marL="0" indent="0">
              <a:spcBef>
                <a:spcPct val="20000"/>
              </a:spcBef>
              <a:buNone/>
            </a:pPr>
            <a:r>
              <a:rPr lang="en-US" sz="3200" dirty="0">
                <a:solidFill>
                  <a:srgbClr val="002060"/>
                </a:solidFill>
                <a:latin typeface="+mn-lt"/>
              </a:rPr>
              <a:t>	(iii) Variable cost = 35,000</a:t>
            </a:r>
          </a:p>
          <a:p>
            <a:pPr marL="0" indent="0">
              <a:spcBef>
                <a:spcPct val="20000"/>
              </a:spcBef>
              <a:buNone/>
            </a:pPr>
            <a:r>
              <a:rPr lang="en-US" sz="3200" dirty="0">
                <a:solidFill>
                  <a:srgbClr val="002060"/>
                </a:solidFill>
                <a:latin typeface="+mn-lt"/>
              </a:rPr>
              <a:t>Find the following:</a:t>
            </a:r>
          </a:p>
          <a:p>
            <a:pPr marL="0" indent="0">
              <a:spcBef>
                <a:spcPct val="20000"/>
              </a:spcBef>
              <a:buNone/>
            </a:pPr>
            <a:r>
              <a:rPr lang="en-US" sz="3200" dirty="0">
                <a:solidFill>
                  <a:srgbClr val="002060"/>
                </a:solidFill>
                <a:latin typeface="+mn-lt"/>
              </a:rPr>
              <a:t>(a) Contribution</a:t>
            </a:r>
          </a:p>
          <a:p>
            <a:pPr marL="0" indent="0">
              <a:spcBef>
                <a:spcPct val="20000"/>
              </a:spcBef>
              <a:buNone/>
            </a:pPr>
            <a:r>
              <a:rPr lang="en-US" sz="3200" dirty="0">
                <a:solidFill>
                  <a:srgbClr val="002060"/>
                </a:solidFill>
                <a:latin typeface="+mn-lt"/>
              </a:rPr>
              <a:t>(b) Profit</a:t>
            </a:r>
          </a:p>
          <a:p>
            <a:pPr marL="0" indent="0">
              <a:spcBef>
                <a:spcPct val="20000"/>
              </a:spcBef>
              <a:buNone/>
            </a:pPr>
            <a:r>
              <a:rPr lang="en-US" sz="3200" dirty="0">
                <a:solidFill>
                  <a:srgbClr val="002060"/>
                </a:solidFill>
                <a:latin typeface="+mn-lt"/>
              </a:rPr>
              <a:t>(c) BEP</a:t>
            </a:r>
          </a:p>
          <a:p>
            <a:pPr marL="0" indent="0">
              <a:spcBef>
                <a:spcPct val="20000"/>
              </a:spcBef>
              <a:buNone/>
            </a:pPr>
            <a:r>
              <a:rPr lang="en-US" sz="3200" dirty="0">
                <a:solidFill>
                  <a:srgbClr val="002060"/>
                </a:solidFill>
                <a:latin typeface="+mn-lt"/>
              </a:rPr>
              <a:t>(d) M.S.</a:t>
            </a:r>
            <a:endParaRPr lang="en-IN" sz="3200" dirty="0">
              <a:solidFill>
                <a:srgbClr val="002060"/>
              </a:solidFill>
              <a:latin typeface="+mn-lt"/>
            </a:endParaRPr>
          </a:p>
        </p:txBody>
      </p:sp>
      <p:sp>
        <p:nvSpPr>
          <p:cNvPr id="6" name="Title 1">
            <a:extLst>
              <a:ext uri="{FF2B5EF4-FFF2-40B4-BE49-F238E27FC236}">
                <a16:creationId xmlns:a16="http://schemas.microsoft.com/office/drawing/2014/main" id="{4700F668-BB66-0495-C43D-5BAD41122B48}"/>
              </a:ext>
            </a:extLst>
          </p:cNvPr>
          <p:cNvSpPr txBox="1">
            <a:spLocks/>
          </p:cNvSpPr>
          <p:nvPr/>
        </p:nvSpPr>
        <p:spPr>
          <a:xfrm>
            <a:off x="811832" y="277017"/>
            <a:ext cx="10972800" cy="851250"/>
          </a:xfrm>
          <a:prstGeom prst="rect">
            <a:avLst/>
          </a:prstGeom>
        </p:spPr>
        <p:txBody>
          <a:bodyPr/>
          <a:lst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0" fontAlgn="base" hangingPunct="0">
              <a:spcBef>
                <a:spcPct val="0"/>
              </a:spcBef>
              <a:spcAft>
                <a:spcPct val="0"/>
              </a:spcAft>
              <a:defRPr sz="4400">
                <a:solidFill>
                  <a:schemeClr val="tx1"/>
                </a:solidFill>
                <a:latin typeface="Calibri" pitchFamily="34" charset="0"/>
              </a:defRPr>
            </a:lvl6pPr>
            <a:lvl7pPr marL="914400" algn="ctr" rtl="0" eaLnBrk="0" fontAlgn="base" hangingPunct="0">
              <a:spcBef>
                <a:spcPct val="0"/>
              </a:spcBef>
              <a:spcAft>
                <a:spcPct val="0"/>
              </a:spcAft>
              <a:defRPr sz="4400">
                <a:solidFill>
                  <a:schemeClr val="tx1"/>
                </a:solidFill>
                <a:latin typeface="Calibri" pitchFamily="34" charset="0"/>
              </a:defRPr>
            </a:lvl7pPr>
            <a:lvl8pPr marL="1371600" algn="ctr" rtl="0" eaLnBrk="0" fontAlgn="base" hangingPunct="0">
              <a:spcBef>
                <a:spcPct val="0"/>
              </a:spcBef>
              <a:spcAft>
                <a:spcPct val="0"/>
              </a:spcAft>
              <a:defRPr sz="4400">
                <a:solidFill>
                  <a:schemeClr val="tx1"/>
                </a:solidFill>
                <a:latin typeface="Calibri" pitchFamily="34" charset="0"/>
              </a:defRPr>
            </a:lvl8pPr>
            <a:lvl9pPr marL="1828800" algn="ctr" rtl="0" eaLnBrk="0" fontAlgn="base" hangingPunct="0">
              <a:spcBef>
                <a:spcPct val="0"/>
              </a:spcBef>
              <a:spcAft>
                <a:spcPct val="0"/>
              </a:spcAft>
              <a:defRPr sz="4400">
                <a:solidFill>
                  <a:schemeClr val="tx1"/>
                </a:solidFill>
                <a:latin typeface="Calibri" pitchFamily="34" charset="0"/>
              </a:defRPr>
            </a:lvl9pPr>
          </a:lstStyle>
          <a:p>
            <a:pPr defTabSz="914400"/>
            <a:r>
              <a:rPr lang="en-IN" kern="0" dirty="0">
                <a:solidFill>
                  <a:srgbClr val="C00000"/>
                </a:solidFill>
              </a:rPr>
              <a:t>Problem No: 3</a:t>
            </a:r>
          </a:p>
        </p:txBody>
      </p:sp>
    </p:spTree>
    <p:extLst>
      <p:ext uri="{BB962C8B-B14F-4D97-AF65-F5344CB8AC3E}">
        <p14:creationId xmlns:p14="http://schemas.microsoft.com/office/powerpoint/2010/main" val="1840532984"/>
      </p:ext>
    </p:extLst>
  </p:cSld>
  <p:clrMapOvr>
    <a:masterClrMapping/>
  </p:clrMapOvr>
  <p:transition>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37B46C-F459-2AFD-4C78-02B8535339D9}"/>
              </a:ext>
            </a:extLst>
          </p:cNvPr>
          <p:cNvSpPr>
            <a:spLocks noGrp="1"/>
          </p:cNvSpPr>
          <p:nvPr>
            <p:ph type="sldNum" sz="quarter" idx="12"/>
          </p:nvPr>
        </p:nvSpPr>
        <p:spPr/>
        <p:txBody>
          <a:bodyPr/>
          <a:lstStyle/>
          <a:p>
            <a:pPr>
              <a:defRPr/>
            </a:pPr>
            <a:fld id="{C92DB669-6FA0-4CF8-BF90-A0F226DEA8C9}" type="slidenum">
              <a:rPr lang="en-IN" altLang="en-US" smtClean="0"/>
              <a:pPr>
                <a:defRPr/>
              </a:pPr>
              <a:t>25</a:t>
            </a:fld>
            <a:endParaRPr lang="en-IN" altLang="en-US"/>
          </a:p>
        </p:txBody>
      </p:sp>
      <p:sp>
        <p:nvSpPr>
          <p:cNvPr id="3" name="Content Placeholder 2">
            <a:extLst>
              <a:ext uri="{FF2B5EF4-FFF2-40B4-BE49-F238E27FC236}">
                <a16:creationId xmlns:a16="http://schemas.microsoft.com/office/drawing/2014/main" id="{C9DFCBE8-6F13-B5F3-D20C-003BA51CD9C6}"/>
              </a:ext>
            </a:extLst>
          </p:cNvPr>
          <p:cNvSpPr txBox="1">
            <a:spLocks/>
          </p:cNvSpPr>
          <p:nvPr/>
        </p:nvSpPr>
        <p:spPr>
          <a:xfrm>
            <a:off x="212324" y="350897"/>
            <a:ext cx="5851852" cy="6188016"/>
          </a:xfrm>
          <a:prstGeom prst="rect">
            <a:avLst/>
          </a:prstGeom>
          <a:solidFill>
            <a:schemeClr val="bg1">
              <a:lumMod val="95000"/>
            </a:schemeClr>
          </a:solidFill>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a:lstStyle>
          <a:p>
            <a:pPr marL="0" indent="0">
              <a:buNone/>
            </a:pPr>
            <a:r>
              <a:rPr lang="en-IN" sz="2000" b="1" i="1" dirty="0">
                <a:solidFill>
                  <a:srgbClr val="231F20"/>
                </a:solidFill>
                <a:latin typeface="Cambria" panose="02040503050406030204" pitchFamily="18" charset="0"/>
                <a:ea typeface="Cambria" panose="02040503050406030204" pitchFamily="18" charset="0"/>
              </a:rPr>
              <a:t>Solution</a:t>
            </a:r>
          </a:p>
          <a:p>
            <a:pPr marL="0" indent="0">
              <a:buNone/>
            </a:pPr>
            <a:r>
              <a:rPr lang="en-IN" sz="2000" b="1" i="1" dirty="0">
                <a:solidFill>
                  <a:srgbClr val="231F20"/>
                </a:solidFill>
                <a:latin typeface="Cambria" panose="02040503050406030204" pitchFamily="18" charset="0"/>
                <a:ea typeface="Cambria" panose="02040503050406030204" pitchFamily="18" charset="0"/>
              </a:rPr>
              <a:t>Given:</a:t>
            </a:r>
          </a:p>
          <a:p>
            <a:pPr marL="0" indent="0">
              <a:buNone/>
            </a:pPr>
            <a:r>
              <a:rPr lang="en-IN" sz="2000" dirty="0">
                <a:solidFill>
                  <a:srgbClr val="002060"/>
                </a:solidFill>
                <a:latin typeface="+mn-lt"/>
              </a:rPr>
              <a:t>	</a:t>
            </a:r>
            <a:r>
              <a:rPr lang="en-IN" sz="2000" b="1" dirty="0">
                <a:solidFill>
                  <a:srgbClr val="231F20"/>
                </a:solidFill>
                <a:latin typeface="Cambria" panose="02040503050406030204" pitchFamily="18" charset="0"/>
                <a:ea typeface="Cambria" panose="02040503050406030204" pitchFamily="18" charset="0"/>
              </a:rPr>
              <a:t>(</a:t>
            </a:r>
            <a:r>
              <a:rPr lang="en-IN" sz="2000" b="1" dirty="0" err="1">
                <a:solidFill>
                  <a:srgbClr val="231F20"/>
                </a:solidFill>
                <a:latin typeface="Cambria" panose="02040503050406030204" pitchFamily="18" charset="0"/>
                <a:ea typeface="Cambria" panose="02040503050406030204" pitchFamily="18" charset="0"/>
              </a:rPr>
              <a:t>i</a:t>
            </a:r>
            <a:r>
              <a:rPr lang="en-IN" sz="2000" b="1" dirty="0">
                <a:solidFill>
                  <a:srgbClr val="231F20"/>
                </a:solidFill>
                <a:latin typeface="Cambria" panose="02040503050406030204" pitchFamily="18" charset="0"/>
                <a:ea typeface="Cambria" panose="02040503050406030204" pitchFamily="18" charset="0"/>
              </a:rPr>
              <a:t>) Sales = Rs. 80,000</a:t>
            </a:r>
          </a:p>
          <a:p>
            <a:pPr marL="0" indent="0">
              <a:buNone/>
            </a:pPr>
            <a:r>
              <a:rPr lang="en-IN" sz="2000" b="1" dirty="0">
                <a:solidFill>
                  <a:srgbClr val="231F20"/>
                </a:solidFill>
                <a:latin typeface="Cambria" panose="02040503050406030204" pitchFamily="18" charset="0"/>
                <a:ea typeface="Cambria" panose="02040503050406030204" pitchFamily="18" charset="0"/>
              </a:rPr>
              <a:t>	(ii) Fixed cost = Rs. 15,000</a:t>
            </a:r>
          </a:p>
          <a:p>
            <a:pPr marL="0" indent="0">
              <a:buNone/>
            </a:pPr>
            <a:r>
              <a:rPr lang="en-IN" sz="2000" b="1" dirty="0">
                <a:solidFill>
                  <a:srgbClr val="231F20"/>
                </a:solidFill>
                <a:latin typeface="Cambria" panose="02040503050406030204" pitchFamily="18" charset="0"/>
                <a:ea typeface="Cambria" panose="02040503050406030204" pitchFamily="18" charset="0"/>
              </a:rPr>
              <a:t>	(iii) Variable cost = Rs. 35,000</a:t>
            </a:r>
            <a:endParaRPr lang="en-IN" sz="2000" b="1" i="1" dirty="0">
              <a:solidFill>
                <a:srgbClr val="231F20"/>
              </a:solidFill>
              <a:latin typeface="Cambria" panose="02040503050406030204" pitchFamily="18" charset="0"/>
              <a:ea typeface="Cambria" panose="02040503050406030204" pitchFamily="18" charset="0"/>
            </a:endParaRPr>
          </a:p>
          <a:p>
            <a:pPr marL="0" indent="0">
              <a:buNone/>
            </a:pPr>
            <a:r>
              <a:rPr lang="en-US" sz="2000" b="1" dirty="0">
                <a:solidFill>
                  <a:srgbClr val="FF0000"/>
                </a:solidFill>
                <a:latin typeface="Cambria" panose="02040503050406030204" pitchFamily="18" charset="0"/>
                <a:ea typeface="Cambria" panose="02040503050406030204" pitchFamily="18" charset="0"/>
              </a:rPr>
              <a:t>(a) Contribution = Sales – Variable costs</a:t>
            </a:r>
          </a:p>
          <a:p>
            <a:pPr marL="0" indent="0">
              <a:buNone/>
            </a:pPr>
            <a:r>
              <a:rPr lang="en-IN" sz="2000" b="1" i="1" dirty="0">
                <a:solidFill>
                  <a:srgbClr val="231F20"/>
                </a:solidFill>
                <a:latin typeface="Cambria" panose="02040503050406030204" pitchFamily="18" charset="0"/>
                <a:ea typeface="Cambria" panose="02040503050406030204" pitchFamily="18" charset="0"/>
              </a:rPr>
              <a:t>	           = Rs. 80,000 – Rs. 35,000</a:t>
            </a:r>
          </a:p>
          <a:p>
            <a:pPr marL="0" indent="0">
              <a:buNone/>
            </a:pPr>
            <a:r>
              <a:rPr lang="en-IN" sz="2000" b="1" i="1" dirty="0">
                <a:solidFill>
                  <a:srgbClr val="231F20"/>
                </a:solidFill>
                <a:latin typeface="Cambria" panose="02040503050406030204" pitchFamily="18" charset="0"/>
                <a:ea typeface="Cambria" panose="02040503050406030204" pitchFamily="18" charset="0"/>
              </a:rPr>
              <a:t>	           = Rs. 45,000</a:t>
            </a:r>
          </a:p>
          <a:p>
            <a:pPr marL="0" indent="0">
              <a:buNone/>
            </a:pPr>
            <a:r>
              <a:rPr lang="en-US" sz="2000" b="1" dirty="0">
                <a:solidFill>
                  <a:srgbClr val="FF0000"/>
                </a:solidFill>
                <a:latin typeface="Cambria" panose="02040503050406030204" pitchFamily="18" charset="0"/>
                <a:ea typeface="Cambria" panose="02040503050406030204" pitchFamily="18" charset="0"/>
              </a:rPr>
              <a:t>(b) Profit = Contribution – Fixed cost</a:t>
            </a:r>
          </a:p>
          <a:p>
            <a:pPr marL="0" indent="0">
              <a:buNone/>
            </a:pPr>
            <a:r>
              <a:rPr lang="en-IN" sz="2000" b="1" i="1" dirty="0">
                <a:solidFill>
                  <a:srgbClr val="231F20"/>
                </a:solidFill>
                <a:latin typeface="Cambria" panose="02040503050406030204" pitchFamily="18" charset="0"/>
                <a:ea typeface="Cambria" panose="02040503050406030204" pitchFamily="18" charset="0"/>
              </a:rPr>
              <a:t>                           = Rs. 45,000 – Rs. 15,000</a:t>
            </a:r>
          </a:p>
          <a:p>
            <a:pPr marL="0" indent="0">
              <a:buNone/>
            </a:pPr>
            <a:r>
              <a:rPr lang="en-IN" sz="2000" b="1" i="1" dirty="0">
                <a:solidFill>
                  <a:srgbClr val="231F20"/>
                </a:solidFill>
                <a:latin typeface="Cambria" panose="02040503050406030204" pitchFamily="18" charset="0"/>
                <a:ea typeface="Cambria" panose="02040503050406030204" pitchFamily="18" charset="0"/>
              </a:rPr>
              <a:t>	           = Rs. 30,000</a:t>
            </a:r>
          </a:p>
          <a:p>
            <a:pPr marL="0" indent="0">
              <a:buNone/>
            </a:pPr>
            <a:r>
              <a:rPr lang="en-IN" sz="2000" b="1" dirty="0">
                <a:solidFill>
                  <a:srgbClr val="FF0000"/>
                </a:solidFill>
                <a:latin typeface="Cambria" panose="02040503050406030204" pitchFamily="18" charset="0"/>
                <a:ea typeface="Cambria" panose="02040503050406030204" pitchFamily="18" charset="0"/>
              </a:rPr>
              <a:t>(c) BEP </a:t>
            </a:r>
            <a:endParaRPr lang="en-IN" sz="2000" b="1" i="1" dirty="0">
              <a:solidFill>
                <a:srgbClr val="231F20"/>
              </a:solidFill>
              <a:latin typeface="Cambria" panose="02040503050406030204" pitchFamily="18" charset="0"/>
              <a:ea typeface="Cambria" panose="02040503050406030204" pitchFamily="18" charset="0"/>
            </a:endParaRPr>
          </a:p>
          <a:p>
            <a:pPr marL="0" indent="0">
              <a:buNone/>
            </a:pPr>
            <a:r>
              <a:rPr lang="en-IN" sz="2000" b="1" i="1" dirty="0">
                <a:solidFill>
                  <a:srgbClr val="231F20"/>
                </a:solidFill>
                <a:latin typeface="Cambria" panose="02040503050406030204" pitchFamily="18" charset="0"/>
                <a:ea typeface="Cambria" panose="02040503050406030204" pitchFamily="18" charset="0"/>
              </a:rPr>
              <a:t>	</a:t>
            </a:r>
            <a:r>
              <a:rPr lang="en-IN" sz="2000" b="1" dirty="0">
                <a:solidFill>
                  <a:srgbClr val="FF0000"/>
                </a:solidFill>
                <a:latin typeface="Cambria" panose="02040503050406030204" pitchFamily="18" charset="0"/>
                <a:ea typeface="Cambria" panose="02040503050406030204" pitchFamily="18" charset="0"/>
              </a:rPr>
              <a:t>P/V ratio = Contribution / Sales</a:t>
            </a:r>
          </a:p>
          <a:p>
            <a:pPr marL="0" indent="0">
              <a:buNone/>
            </a:pPr>
            <a:r>
              <a:rPr lang="en-IN" sz="2000" b="1" i="1" dirty="0">
                <a:solidFill>
                  <a:srgbClr val="231F20"/>
                </a:solidFill>
                <a:latin typeface="Cambria" panose="02040503050406030204" pitchFamily="18" charset="0"/>
                <a:ea typeface="Cambria" panose="02040503050406030204" pitchFamily="18" charset="0"/>
              </a:rPr>
              <a:t>	                    = 45,000/80,000  </a:t>
            </a:r>
          </a:p>
          <a:p>
            <a:pPr marL="0" indent="0">
              <a:buNone/>
            </a:pPr>
            <a:r>
              <a:rPr lang="en-IN" sz="2000" b="1" i="1" dirty="0">
                <a:solidFill>
                  <a:srgbClr val="231F20"/>
                </a:solidFill>
                <a:latin typeface="Cambria" panose="02040503050406030204" pitchFamily="18" charset="0"/>
                <a:ea typeface="Cambria" panose="02040503050406030204" pitchFamily="18" charset="0"/>
              </a:rPr>
              <a:t>	                    = 56.25%</a:t>
            </a:r>
          </a:p>
        </p:txBody>
      </p:sp>
      <p:sp>
        <p:nvSpPr>
          <p:cNvPr id="4" name="Content Placeholder 2">
            <a:extLst>
              <a:ext uri="{FF2B5EF4-FFF2-40B4-BE49-F238E27FC236}">
                <a16:creationId xmlns:a16="http://schemas.microsoft.com/office/drawing/2014/main" id="{C63C5823-1365-F17F-A78D-9D943405A98D}"/>
              </a:ext>
            </a:extLst>
          </p:cNvPr>
          <p:cNvSpPr txBox="1">
            <a:spLocks/>
          </p:cNvSpPr>
          <p:nvPr/>
        </p:nvSpPr>
        <p:spPr>
          <a:xfrm>
            <a:off x="6328316" y="350897"/>
            <a:ext cx="5851852" cy="6188016"/>
          </a:xfrm>
          <a:prstGeom prst="rect">
            <a:avLst/>
          </a:prstGeom>
          <a:solidFill>
            <a:schemeClr val="bg1">
              <a:lumMod val="95000"/>
            </a:schemeClr>
          </a:solidFill>
        </p:spPr>
        <p:txBody>
          <a:bodyPr>
            <a:no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a:lstStyle>
          <a:p>
            <a:pPr marL="0" indent="0">
              <a:spcBef>
                <a:spcPct val="20000"/>
              </a:spcBef>
              <a:buNone/>
            </a:pPr>
            <a:endParaRPr lang="en-IN" sz="2000" b="1" dirty="0">
              <a:solidFill>
                <a:srgbClr val="FF0000"/>
              </a:solidFill>
              <a:latin typeface="Cambria" panose="02040503050406030204" pitchFamily="18" charset="0"/>
              <a:ea typeface="Cambria" panose="02040503050406030204" pitchFamily="18" charset="0"/>
            </a:endParaRPr>
          </a:p>
          <a:p>
            <a:pPr marL="0" indent="0">
              <a:spcBef>
                <a:spcPct val="20000"/>
              </a:spcBef>
              <a:buNone/>
            </a:pPr>
            <a:r>
              <a:rPr lang="en-IN" sz="2000" b="1" dirty="0">
                <a:solidFill>
                  <a:srgbClr val="FF0000"/>
                </a:solidFill>
                <a:latin typeface="Cambria" panose="02040503050406030204" pitchFamily="18" charset="0"/>
                <a:ea typeface="Cambria" panose="02040503050406030204" pitchFamily="18" charset="0"/>
              </a:rPr>
              <a:t>BEP   = Fixed cost/ (P/V ratio)</a:t>
            </a:r>
            <a:endParaRPr lang="en-IN" sz="2000" b="0" i="0" u="none" strike="noStrike" baseline="0" dirty="0">
              <a:solidFill>
                <a:srgbClr val="231F20"/>
              </a:solidFill>
              <a:latin typeface="Cambria" panose="02040503050406030204" pitchFamily="18" charset="0"/>
              <a:ea typeface="Cambria" panose="02040503050406030204" pitchFamily="18" charset="0"/>
            </a:endParaRPr>
          </a:p>
          <a:p>
            <a:pPr marL="0" indent="0">
              <a:buNone/>
            </a:pPr>
            <a:r>
              <a:rPr lang="en-IN" sz="2000" dirty="0">
                <a:solidFill>
                  <a:srgbClr val="231F20"/>
                </a:solidFill>
                <a:latin typeface="Cambria" panose="02040503050406030204" pitchFamily="18" charset="0"/>
                <a:ea typeface="Cambria" panose="02040503050406030204" pitchFamily="18" charset="0"/>
              </a:rPr>
              <a:t>            </a:t>
            </a:r>
            <a:r>
              <a:rPr lang="en-IN" sz="2000" b="1" i="1" dirty="0">
                <a:solidFill>
                  <a:srgbClr val="231F20"/>
                </a:solidFill>
                <a:latin typeface="Cambria" panose="02040503050406030204" pitchFamily="18" charset="0"/>
                <a:ea typeface="Cambria" panose="02040503050406030204" pitchFamily="18" charset="0"/>
              </a:rPr>
              <a:t>= 15000/56.25* 100 </a:t>
            </a:r>
          </a:p>
          <a:p>
            <a:pPr marL="0" indent="0">
              <a:buNone/>
            </a:pPr>
            <a:r>
              <a:rPr lang="en-IN" sz="2000" b="1" i="1" dirty="0">
                <a:solidFill>
                  <a:srgbClr val="231F20"/>
                </a:solidFill>
                <a:latin typeface="Cambria" panose="02040503050406030204" pitchFamily="18" charset="0"/>
                <a:ea typeface="Cambria" panose="02040503050406030204" pitchFamily="18" charset="0"/>
              </a:rPr>
              <a:t>            = Rs. 26,667</a:t>
            </a:r>
          </a:p>
          <a:p>
            <a:pPr marL="0" indent="0">
              <a:spcBef>
                <a:spcPct val="20000"/>
              </a:spcBef>
              <a:buNone/>
            </a:pPr>
            <a:endParaRPr lang="en-IN" sz="2000" b="0" i="0" u="none" strike="noStrike" baseline="0" dirty="0">
              <a:solidFill>
                <a:srgbClr val="231F20"/>
              </a:solidFill>
              <a:latin typeface="Cambria" panose="02040503050406030204" pitchFamily="18" charset="0"/>
              <a:ea typeface="Cambria" panose="02040503050406030204" pitchFamily="18" charset="0"/>
            </a:endParaRPr>
          </a:p>
          <a:p>
            <a:pPr marL="0" indent="0">
              <a:spcBef>
                <a:spcPct val="20000"/>
              </a:spcBef>
              <a:buNone/>
            </a:pPr>
            <a:r>
              <a:rPr lang="en-IN" sz="2000" b="1" dirty="0">
                <a:solidFill>
                  <a:srgbClr val="FF0000"/>
                </a:solidFill>
                <a:latin typeface="Cambria" panose="02040503050406030204" pitchFamily="18" charset="0"/>
                <a:ea typeface="Cambria" panose="02040503050406030204" pitchFamily="18" charset="0"/>
              </a:rPr>
              <a:t>M.S. = Profit/(P/V ratio)</a:t>
            </a:r>
          </a:p>
          <a:p>
            <a:pPr marL="0" indent="0">
              <a:buNone/>
            </a:pPr>
            <a:r>
              <a:rPr lang="en-IN" sz="2000" b="1" dirty="0">
                <a:solidFill>
                  <a:srgbClr val="FF0000"/>
                </a:solidFill>
                <a:latin typeface="Cambria" panose="02040503050406030204" pitchFamily="18" charset="0"/>
                <a:ea typeface="Cambria" panose="02040503050406030204" pitchFamily="18" charset="0"/>
              </a:rPr>
              <a:t>       </a:t>
            </a:r>
            <a:r>
              <a:rPr lang="en-IN" sz="2000" dirty="0">
                <a:solidFill>
                  <a:srgbClr val="231F20"/>
                </a:solidFill>
                <a:latin typeface="Cambria" panose="02040503050406030204" pitchFamily="18" charset="0"/>
                <a:ea typeface="Cambria" panose="02040503050406030204" pitchFamily="18" charset="0"/>
              </a:rPr>
              <a:t>   </a:t>
            </a:r>
            <a:r>
              <a:rPr lang="en-IN" sz="2000" b="1" i="1" dirty="0">
                <a:solidFill>
                  <a:srgbClr val="231F20"/>
                </a:solidFill>
                <a:latin typeface="Cambria" panose="02040503050406030204" pitchFamily="18" charset="0"/>
                <a:ea typeface="Cambria" panose="02040503050406030204" pitchFamily="18" charset="0"/>
              </a:rPr>
              <a:t>= 30 000/56.25 * 100 </a:t>
            </a:r>
          </a:p>
          <a:p>
            <a:pPr marL="0" indent="0">
              <a:buNone/>
            </a:pPr>
            <a:r>
              <a:rPr lang="en-IN" sz="2000" b="1" i="1" dirty="0">
                <a:solidFill>
                  <a:srgbClr val="231F20"/>
                </a:solidFill>
                <a:latin typeface="Cambria" panose="02040503050406030204" pitchFamily="18" charset="0"/>
                <a:ea typeface="Cambria" panose="02040503050406030204" pitchFamily="18" charset="0"/>
              </a:rPr>
              <a:t>          = Rs. 53,333.33</a:t>
            </a:r>
          </a:p>
        </p:txBody>
      </p:sp>
    </p:spTree>
    <p:extLst>
      <p:ext uri="{BB962C8B-B14F-4D97-AF65-F5344CB8AC3E}">
        <p14:creationId xmlns:p14="http://schemas.microsoft.com/office/powerpoint/2010/main" val="1928304962"/>
      </p:ext>
    </p:extLst>
  </p:cSld>
  <p:clrMapOvr>
    <a:masterClrMapping/>
  </p:clrMapOvr>
  <p:transition>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A3D97A-A68B-85F6-BE6C-6E388D03C276}"/>
              </a:ext>
            </a:extLst>
          </p:cNvPr>
          <p:cNvSpPr>
            <a:spLocks noGrp="1"/>
          </p:cNvSpPr>
          <p:nvPr>
            <p:ph type="sldNum" sz="quarter" idx="12"/>
          </p:nvPr>
        </p:nvSpPr>
        <p:spPr/>
        <p:txBody>
          <a:bodyPr/>
          <a:lstStyle/>
          <a:p>
            <a:pPr>
              <a:defRPr/>
            </a:pPr>
            <a:fld id="{C92DB669-6FA0-4CF8-BF90-A0F226DEA8C9}" type="slidenum">
              <a:rPr lang="en-IN" altLang="en-US" smtClean="0"/>
              <a:pPr>
                <a:defRPr/>
              </a:pPr>
              <a:t>26</a:t>
            </a:fld>
            <a:endParaRPr lang="en-IN" altLang="en-US"/>
          </a:p>
        </p:txBody>
      </p:sp>
      <p:sp>
        <p:nvSpPr>
          <p:cNvPr id="7" name="Rectangle 6">
            <a:extLst>
              <a:ext uri="{FF2B5EF4-FFF2-40B4-BE49-F238E27FC236}">
                <a16:creationId xmlns:a16="http://schemas.microsoft.com/office/drawing/2014/main" id="{CBDB62F0-0668-CF98-BBF7-4821CBD2DDD8}"/>
              </a:ext>
            </a:extLst>
          </p:cNvPr>
          <p:cNvSpPr/>
          <p:nvPr/>
        </p:nvSpPr>
        <p:spPr>
          <a:xfrm>
            <a:off x="202010" y="2753261"/>
            <a:ext cx="11390386" cy="3170099"/>
          </a:xfrm>
          <a:prstGeom prst="rect">
            <a:avLst/>
          </a:prstGeom>
          <a:solidFill>
            <a:srgbClr val="CCFF99"/>
          </a:solidFill>
        </p:spPr>
        <p:txBody>
          <a:bodyPr wrap="square">
            <a:spAutoFit/>
          </a:bodyPr>
          <a:lstStyle/>
          <a:p>
            <a:pPr algn="l"/>
            <a:r>
              <a:rPr lang="en-US" sz="2000" b="1" dirty="0">
                <a:solidFill>
                  <a:srgbClr val="FF0000"/>
                </a:solidFill>
                <a:latin typeface="Cambria" panose="02040503050406030204" pitchFamily="18" charset="0"/>
                <a:ea typeface="Cambria" panose="02040503050406030204" pitchFamily="18" charset="0"/>
              </a:rPr>
              <a:t>Profit = Sales – (Fixed cost + Variable costs)</a:t>
            </a:r>
          </a:p>
          <a:p>
            <a:pPr algn="l"/>
            <a:r>
              <a:rPr lang="pt-BR" sz="2000" b="1" dirty="0">
                <a:solidFill>
                  <a:srgbClr val="231F20"/>
                </a:solidFill>
                <a:latin typeface="Cambria" panose="02040503050406030204" pitchFamily="18" charset="0"/>
                <a:ea typeface="Cambria" panose="02040503050406030204" pitchFamily="18" charset="0"/>
              </a:rPr>
              <a:t>                  </a:t>
            </a:r>
            <a:r>
              <a:rPr lang="pt-BR" sz="2000" b="1" dirty="0">
                <a:solidFill>
                  <a:srgbClr val="0000FF"/>
                </a:solidFill>
                <a:latin typeface="Cambria" panose="02040503050406030204" pitchFamily="18" charset="0"/>
                <a:ea typeface="Cambria" panose="02040503050406030204" pitchFamily="18" charset="0"/>
              </a:rPr>
              <a:t>= s  Q – (FC + v  Q)</a:t>
            </a:r>
          </a:p>
          <a:p>
            <a:pPr algn="l"/>
            <a:r>
              <a:rPr lang="en-IN" sz="2000" b="1" dirty="0">
                <a:solidFill>
                  <a:srgbClr val="FF0000"/>
                </a:solidFill>
                <a:latin typeface="Cambria" panose="02040503050406030204" pitchFamily="18" charset="0"/>
                <a:ea typeface="Cambria" panose="02040503050406030204" pitchFamily="18" charset="0"/>
              </a:rPr>
              <a:t>Break-even quantity = Fixed cost/</a:t>
            </a:r>
            <a:r>
              <a:rPr lang="en-US" sz="2000" b="1" dirty="0">
                <a:solidFill>
                  <a:srgbClr val="FF0000"/>
                </a:solidFill>
                <a:latin typeface="Cambria" panose="02040503050406030204" pitchFamily="18" charset="0"/>
                <a:ea typeface="Cambria" panose="02040503050406030204" pitchFamily="18" charset="0"/>
              </a:rPr>
              <a:t>Selling price/unit - Variable cost/unit</a:t>
            </a:r>
          </a:p>
          <a:p>
            <a:r>
              <a:rPr lang="en-IN" sz="2000" b="1" dirty="0">
                <a:solidFill>
                  <a:srgbClr val="231F20"/>
                </a:solidFill>
                <a:latin typeface="Cambria" panose="02040503050406030204" pitchFamily="18" charset="0"/>
                <a:ea typeface="Cambria" panose="02040503050406030204" pitchFamily="18" charset="0"/>
              </a:rPr>
              <a:t>                  =</a:t>
            </a:r>
            <a:r>
              <a:rPr lang="en-IN" sz="2000" b="1" dirty="0">
                <a:solidFill>
                  <a:srgbClr val="0000FF"/>
                </a:solidFill>
                <a:latin typeface="Cambria" panose="02040503050406030204" pitchFamily="18" charset="0"/>
                <a:ea typeface="Cambria" panose="02040503050406030204" pitchFamily="18" charset="0"/>
              </a:rPr>
              <a:t>FC/s-v  (in units)</a:t>
            </a:r>
          </a:p>
          <a:p>
            <a:pPr algn="l"/>
            <a:r>
              <a:rPr lang="en-IN" sz="2000" b="1" dirty="0">
                <a:solidFill>
                  <a:srgbClr val="FF0000"/>
                </a:solidFill>
                <a:latin typeface="Cambria" panose="02040503050406030204" pitchFamily="18" charset="0"/>
                <a:ea typeface="Cambria" panose="02040503050406030204" pitchFamily="18" charset="0"/>
              </a:rPr>
              <a:t>Break-even sales </a:t>
            </a:r>
          </a:p>
          <a:p>
            <a:pPr algn="l"/>
            <a:r>
              <a:rPr lang="en-IN" sz="2000" b="1" dirty="0">
                <a:solidFill>
                  <a:srgbClr val="FF0000"/>
                </a:solidFill>
                <a:latin typeface="Cambria" panose="02040503050406030204" pitchFamily="18" charset="0"/>
                <a:ea typeface="Cambria" panose="02040503050406030204" pitchFamily="18" charset="0"/>
              </a:rPr>
              <a:t>                   = {Fixed cost/</a:t>
            </a:r>
            <a:r>
              <a:rPr lang="en-US" sz="2000" b="1" dirty="0">
                <a:solidFill>
                  <a:srgbClr val="FF0000"/>
                </a:solidFill>
                <a:latin typeface="Cambria" panose="02040503050406030204" pitchFamily="18" charset="0"/>
                <a:ea typeface="Cambria" panose="02040503050406030204" pitchFamily="18" charset="0"/>
              </a:rPr>
              <a:t>Selling price/unit - Variable cost/unit }* </a:t>
            </a:r>
            <a:r>
              <a:rPr lang="en-IN" sz="2000" b="1" dirty="0">
                <a:solidFill>
                  <a:srgbClr val="FF0000"/>
                </a:solidFill>
                <a:latin typeface="Cambria" panose="02040503050406030204" pitchFamily="18" charset="0"/>
                <a:ea typeface="Cambria" panose="02040503050406030204" pitchFamily="18" charset="0"/>
              </a:rPr>
              <a:t>Selling price/unit</a:t>
            </a:r>
          </a:p>
          <a:p>
            <a:pPr algn="l"/>
            <a:r>
              <a:rPr lang="en-IN" sz="2000" b="1" dirty="0">
                <a:solidFill>
                  <a:srgbClr val="0000FF"/>
                </a:solidFill>
                <a:latin typeface="Cambria" panose="02040503050406030204" pitchFamily="18" charset="0"/>
                <a:ea typeface="Cambria" panose="02040503050406030204" pitchFamily="18" charset="0"/>
              </a:rPr>
              <a:t>                   = {FC/s-v }*s (Rs)</a:t>
            </a:r>
          </a:p>
          <a:p>
            <a:pPr algn="l"/>
            <a:r>
              <a:rPr lang="en-IN" sz="2000" b="1" dirty="0">
                <a:solidFill>
                  <a:srgbClr val="FF0000"/>
                </a:solidFill>
                <a:latin typeface="Cambria" panose="02040503050406030204" pitchFamily="18" charset="0"/>
                <a:ea typeface="Cambria" panose="02040503050406030204" pitchFamily="18" charset="0"/>
              </a:rPr>
              <a:t>Contribution = Sales – Variable costs</a:t>
            </a:r>
          </a:p>
          <a:p>
            <a:pPr algn="l"/>
            <a:r>
              <a:rPr lang="en-US" sz="2000" b="1" dirty="0">
                <a:solidFill>
                  <a:srgbClr val="FF0000"/>
                </a:solidFill>
                <a:latin typeface="Cambria" panose="02040503050406030204" pitchFamily="18" charset="0"/>
                <a:ea typeface="Cambria" panose="02040503050406030204" pitchFamily="18" charset="0"/>
              </a:rPr>
              <a:t>Contribution/unit = Selling price/unit – Variable cost/unit</a:t>
            </a:r>
          </a:p>
          <a:p>
            <a:pPr algn="l"/>
            <a:r>
              <a:rPr lang="en-US" sz="2000" b="1" dirty="0">
                <a:solidFill>
                  <a:srgbClr val="FF0000"/>
                </a:solidFill>
                <a:latin typeface="Cambria" panose="02040503050406030204" pitchFamily="18" charset="0"/>
                <a:ea typeface="Cambria" panose="02040503050406030204" pitchFamily="18" charset="0"/>
              </a:rPr>
              <a:t>M.S. = Actual sales – Break-even sales</a:t>
            </a:r>
          </a:p>
        </p:txBody>
      </p:sp>
      <p:sp>
        <p:nvSpPr>
          <p:cNvPr id="8" name="Rectangle 7">
            <a:extLst>
              <a:ext uri="{FF2B5EF4-FFF2-40B4-BE49-F238E27FC236}">
                <a16:creationId xmlns:a16="http://schemas.microsoft.com/office/drawing/2014/main" id="{11E12BE2-F82F-89DF-C1DC-DB9D6F732E34}"/>
              </a:ext>
            </a:extLst>
          </p:cNvPr>
          <p:cNvSpPr/>
          <p:nvPr/>
        </p:nvSpPr>
        <p:spPr>
          <a:xfrm>
            <a:off x="212006" y="198716"/>
            <a:ext cx="11370394" cy="2554545"/>
          </a:xfrm>
          <a:prstGeom prst="rect">
            <a:avLst/>
          </a:prstGeom>
          <a:solidFill>
            <a:srgbClr val="CCFF99"/>
          </a:solidFill>
        </p:spPr>
        <p:txBody>
          <a:bodyPr wrap="square">
            <a:spAutoFit/>
          </a:bodyPr>
          <a:lstStyle/>
          <a:p>
            <a:pPr algn="l"/>
            <a:r>
              <a:rPr lang="en-US" sz="2000" b="1" dirty="0">
                <a:solidFill>
                  <a:srgbClr val="231F20"/>
                </a:solidFill>
                <a:latin typeface="Cambria" panose="02040503050406030204" pitchFamily="18" charset="0"/>
                <a:ea typeface="Cambria" panose="02040503050406030204" pitchFamily="18" charset="0"/>
              </a:rPr>
              <a:t>s = selling price per unit</a:t>
            </a:r>
          </a:p>
          <a:p>
            <a:pPr algn="l"/>
            <a:r>
              <a:rPr lang="en-US" sz="2000" b="1" dirty="0">
                <a:solidFill>
                  <a:srgbClr val="231F20"/>
                </a:solidFill>
                <a:latin typeface="Cambria" panose="02040503050406030204" pitchFamily="18" charset="0"/>
                <a:ea typeface="Cambria" panose="02040503050406030204" pitchFamily="18" charset="0"/>
              </a:rPr>
              <a:t>v = variable cost per unit</a:t>
            </a:r>
          </a:p>
          <a:p>
            <a:pPr algn="l"/>
            <a:r>
              <a:rPr lang="en-US" sz="2000" b="1" dirty="0">
                <a:solidFill>
                  <a:srgbClr val="231F20"/>
                </a:solidFill>
                <a:latin typeface="Cambria" panose="02040503050406030204" pitchFamily="18" charset="0"/>
                <a:ea typeface="Cambria" panose="02040503050406030204" pitchFamily="18" charset="0"/>
              </a:rPr>
              <a:t>FC = fixed cost per period</a:t>
            </a:r>
          </a:p>
          <a:p>
            <a:pPr algn="l"/>
            <a:r>
              <a:rPr lang="en-IN" sz="2000" b="1" dirty="0">
                <a:solidFill>
                  <a:srgbClr val="231F20"/>
                </a:solidFill>
                <a:latin typeface="Cambria" panose="02040503050406030204" pitchFamily="18" charset="0"/>
                <a:ea typeface="Cambria" panose="02040503050406030204" pitchFamily="18" charset="0"/>
              </a:rPr>
              <a:t>Q = volume of production</a:t>
            </a:r>
          </a:p>
          <a:p>
            <a:pPr algn="l"/>
            <a:r>
              <a:rPr lang="en-US" sz="2000" b="1" dirty="0">
                <a:solidFill>
                  <a:srgbClr val="231F20"/>
                </a:solidFill>
                <a:latin typeface="Cambria" panose="02040503050406030204" pitchFamily="18" charset="0"/>
                <a:ea typeface="Cambria" panose="02040503050406030204" pitchFamily="18" charset="0"/>
              </a:rPr>
              <a:t>The total sales revenue (S) of the firm is given by the following formula:</a:t>
            </a:r>
          </a:p>
          <a:p>
            <a:pPr algn="l"/>
            <a:r>
              <a:rPr lang="en-IN" sz="2000" b="1" dirty="0">
                <a:solidFill>
                  <a:srgbClr val="0000FF"/>
                </a:solidFill>
                <a:latin typeface="Cambria" panose="02040503050406030204" pitchFamily="18" charset="0"/>
                <a:ea typeface="Cambria" panose="02040503050406030204" pitchFamily="18" charset="0"/>
              </a:rPr>
              <a:t>                                                             S = s  Q</a:t>
            </a:r>
          </a:p>
          <a:p>
            <a:pPr algn="l"/>
            <a:r>
              <a:rPr lang="en-US" sz="2000" b="1" dirty="0">
                <a:solidFill>
                  <a:srgbClr val="231F20"/>
                </a:solidFill>
                <a:latin typeface="Cambria" panose="02040503050406030204" pitchFamily="18" charset="0"/>
                <a:ea typeface="Cambria" panose="02040503050406030204" pitchFamily="18" charset="0"/>
              </a:rPr>
              <a:t>The total cost of the firm for a given production volume is given as</a:t>
            </a:r>
          </a:p>
          <a:p>
            <a:pPr algn="l"/>
            <a:r>
              <a:rPr lang="en-US" sz="2000" b="1" dirty="0">
                <a:solidFill>
                  <a:srgbClr val="0000FF"/>
                </a:solidFill>
                <a:latin typeface="Cambria" panose="02040503050406030204" pitchFamily="18" charset="0"/>
                <a:ea typeface="Cambria" panose="02040503050406030204" pitchFamily="18" charset="0"/>
              </a:rPr>
              <a:t>                                     TC = Total variable cost + Fixed cost </a:t>
            </a:r>
            <a:r>
              <a:rPr lang="en-IN" sz="2000" b="1" dirty="0">
                <a:solidFill>
                  <a:srgbClr val="0000FF"/>
                </a:solidFill>
                <a:latin typeface="Cambria" panose="02040503050406030204" pitchFamily="18" charset="0"/>
                <a:ea typeface="Cambria" panose="02040503050406030204" pitchFamily="18" charset="0"/>
              </a:rPr>
              <a:t>= v  Q + FC</a:t>
            </a:r>
          </a:p>
        </p:txBody>
      </p:sp>
    </p:spTree>
    <p:extLst>
      <p:ext uri="{BB962C8B-B14F-4D97-AF65-F5344CB8AC3E}">
        <p14:creationId xmlns:p14="http://schemas.microsoft.com/office/powerpoint/2010/main" val="755379799"/>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Classification of Cost</a:t>
            </a:r>
          </a:p>
        </p:txBody>
      </p:sp>
      <p:grpSp>
        <p:nvGrpSpPr>
          <p:cNvPr id="22" name="Group 21"/>
          <p:cNvGrpSpPr/>
          <p:nvPr/>
        </p:nvGrpSpPr>
        <p:grpSpPr>
          <a:xfrm>
            <a:off x="10060642" y="227927"/>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6</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3</a:t>
            </a:fld>
            <a:endParaRPr lang="en-IN" altLang="en-US"/>
          </a:p>
        </p:txBody>
      </p:sp>
      <p:sp>
        <p:nvSpPr>
          <p:cNvPr id="5" name="Rectangle 4"/>
          <p:cNvSpPr/>
          <p:nvPr/>
        </p:nvSpPr>
        <p:spPr>
          <a:xfrm>
            <a:off x="191344" y="872076"/>
            <a:ext cx="11593288" cy="5632311"/>
          </a:xfrm>
          <a:prstGeom prst="rect">
            <a:avLst/>
          </a:prstGeom>
          <a:solidFill>
            <a:srgbClr val="CCFF99"/>
          </a:solidFill>
        </p:spPr>
        <p:txBody>
          <a:bodyPr wrap="square">
            <a:spAutoFit/>
          </a:bodyPr>
          <a:lstStyle/>
          <a:p>
            <a:pPr marL="342900" indent="-342900" algn="just">
              <a:buFont typeface="Arial" panose="020B0604020202020204" pitchFamily="34" charset="0"/>
              <a:buChar char="•"/>
            </a:pPr>
            <a:r>
              <a:rPr lang="en-US" sz="2000" b="1" i="0" u="none" strike="noStrike" baseline="0" dirty="0">
                <a:solidFill>
                  <a:srgbClr val="231F20"/>
                </a:solidFill>
                <a:latin typeface="Cambria" panose="02040503050406030204" pitchFamily="18" charset="0"/>
                <a:ea typeface="Cambria" panose="02040503050406030204" pitchFamily="18" charset="0"/>
              </a:rPr>
              <a:t>Manufacturing </a:t>
            </a:r>
            <a:r>
              <a:rPr lang="en-US" sz="2000" b="1" dirty="0">
                <a:solidFill>
                  <a:srgbClr val="231F20"/>
                </a:solidFill>
                <a:latin typeface="Cambria" panose="02040503050406030204" pitchFamily="18" charset="0"/>
                <a:ea typeface="Cambria" panose="02040503050406030204" pitchFamily="18" charset="0"/>
              </a:rPr>
              <a:t>c</a:t>
            </a:r>
            <a:r>
              <a:rPr lang="en-US" sz="2000" b="1" i="0" u="none" strike="noStrike" baseline="0" dirty="0">
                <a:solidFill>
                  <a:srgbClr val="231F20"/>
                </a:solidFill>
                <a:latin typeface="Cambria" panose="02040503050406030204" pitchFamily="18" charset="0"/>
                <a:ea typeface="Cambria" panose="02040503050406030204" pitchFamily="18" charset="0"/>
              </a:rPr>
              <a:t>ost</a:t>
            </a:r>
            <a:r>
              <a:rPr lang="en-US" sz="2000" b="1" i="0" u="none" strike="noStrike" dirty="0">
                <a:solidFill>
                  <a:srgbClr val="231F20"/>
                </a:solidFill>
                <a:latin typeface="Cambria" panose="02040503050406030204" pitchFamily="18" charset="0"/>
                <a:ea typeface="Cambria" panose="02040503050406030204" pitchFamily="18" charset="0"/>
              </a:rPr>
              <a:t> , </a:t>
            </a:r>
            <a:r>
              <a:rPr lang="en-US" sz="2000" b="1" dirty="0">
                <a:solidFill>
                  <a:srgbClr val="231F20"/>
                </a:solidFill>
                <a:latin typeface="Cambria" panose="02040503050406030204" pitchFamily="18" charset="0"/>
                <a:ea typeface="Cambria" panose="02040503050406030204" pitchFamily="18" charset="0"/>
              </a:rPr>
              <a:t>n</a:t>
            </a:r>
            <a:r>
              <a:rPr lang="en-US" sz="2000" b="1" i="0" u="none" strike="noStrike" baseline="0" dirty="0">
                <a:solidFill>
                  <a:srgbClr val="231F20"/>
                </a:solidFill>
                <a:latin typeface="Cambria" panose="02040503050406030204" pitchFamily="18" charset="0"/>
                <a:ea typeface="Cambria" panose="02040503050406030204" pitchFamily="18" charset="0"/>
              </a:rPr>
              <a:t>on-manufacturing</a:t>
            </a:r>
            <a:r>
              <a:rPr lang="en-US" sz="2000" b="1" i="0" u="none" strike="noStrike" dirty="0">
                <a:solidFill>
                  <a:srgbClr val="231F20"/>
                </a:solidFill>
                <a:latin typeface="Cambria" panose="02040503050406030204" pitchFamily="18" charset="0"/>
                <a:ea typeface="Cambria" panose="02040503050406030204" pitchFamily="18" charset="0"/>
              </a:rPr>
              <a:t> cost</a:t>
            </a:r>
          </a:p>
          <a:p>
            <a:pPr algn="just"/>
            <a:endParaRPr lang="en-US" sz="2000" b="1" i="0" u="none" strike="noStrike"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Period cost (Expenses, Depreciation), product cost</a:t>
            </a:r>
          </a:p>
          <a:p>
            <a:pPr algn="just"/>
            <a:endParaRPr lang="en-US" sz="2000" b="1"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Fixed cost: Remains constant &amp; doesn’t depends upon the units produced</a:t>
            </a:r>
          </a:p>
          <a:p>
            <a:pPr algn="just"/>
            <a:endParaRPr lang="en-US" sz="2000" b="1"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Variable cost: It varies with quantity produced</a:t>
            </a:r>
          </a:p>
          <a:p>
            <a:pPr algn="just"/>
            <a:endParaRPr lang="en-US" sz="2000" b="1"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Fixed cost/unit: It is a variable value</a:t>
            </a:r>
          </a:p>
          <a:p>
            <a:pPr algn="just"/>
            <a:endParaRPr lang="en-US" sz="2000" b="1"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Variable cost/unit: It is a fixed value</a:t>
            </a:r>
          </a:p>
          <a:p>
            <a:pPr algn="just"/>
            <a:endParaRPr lang="en-US" sz="2000" b="1"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Mixed cost: Both component of F &amp; V</a:t>
            </a:r>
          </a:p>
          <a:p>
            <a:pPr marL="342900" indent="-342900" algn="just">
              <a:buFont typeface="Arial" panose="020B0604020202020204" pitchFamily="34" charset="0"/>
              <a:buChar char="•"/>
            </a:pPr>
            <a:endParaRPr lang="en-US" sz="2000" b="1"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000" b="1" dirty="0">
                <a:solidFill>
                  <a:srgbClr val="231F20"/>
                </a:solidFill>
                <a:latin typeface="Cambria" panose="02040503050406030204" pitchFamily="18" charset="0"/>
                <a:ea typeface="Cambria" panose="02040503050406030204" pitchFamily="18" charset="0"/>
              </a:rPr>
              <a:t>Sunk cost </a:t>
            </a:r>
          </a:p>
          <a:p>
            <a:pPr lvl="1" indent="0" algn="just"/>
            <a:r>
              <a:rPr lang="en-US" sz="2000" b="1" dirty="0">
                <a:solidFill>
                  <a:srgbClr val="CC0000"/>
                </a:solidFill>
                <a:latin typeface="Cambria" panose="02040503050406030204" pitchFamily="18" charset="0"/>
                <a:ea typeface="Cambria" panose="02040503050406030204" pitchFamily="18" charset="0"/>
              </a:rPr>
              <a:t>(the cost which has been incurred in past and can’t be recovered. These costs don’t affect the decision making in future.)</a:t>
            </a:r>
            <a:endParaRPr lang="en-US" sz="2000" b="1" dirty="0">
              <a:solidFill>
                <a:srgbClr val="231F20"/>
              </a:solidFill>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endParaRPr lang="en-US" sz="2000" b="1" dirty="0">
              <a:solidFill>
                <a:srgbClr val="231F2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61946699"/>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ELEMENTS OF COSTS</a:t>
            </a:r>
          </a:p>
        </p:txBody>
      </p:sp>
      <p:grpSp>
        <p:nvGrpSpPr>
          <p:cNvPr id="22" name="Group 21"/>
          <p:cNvGrpSpPr/>
          <p:nvPr/>
        </p:nvGrpSpPr>
        <p:grpSpPr>
          <a:xfrm>
            <a:off x="10060642" y="227927"/>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6</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4</a:t>
            </a:fld>
            <a:endParaRPr lang="en-IN" altLang="en-US"/>
          </a:p>
        </p:txBody>
      </p:sp>
      <p:sp>
        <p:nvSpPr>
          <p:cNvPr id="5" name="Rectangle 4"/>
          <p:cNvSpPr/>
          <p:nvPr/>
        </p:nvSpPr>
        <p:spPr>
          <a:xfrm>
            <a:off x="248784" y="988647"/>
            <a:ext cx="11724202" cy="5016758"/>
          </a:xfrm>
          <a:prstGeom prst="rect">
            <a:avLst/>
          </a:prstGeom>
          <a:solidFill>
            <a:srgbClr val="CCFF99"/>
          </a:solidFill>
        </p:spPr>
        <p:txBody>
          <a:bodyPr wrap="square">
            <a:spAutoFit/>
          </a:bodyPr>
          <a:lstStyle/>
          <a:p>
            <a:pPr marL="342900" indent="-342900" algn="just">
              <a:buFont typeface="Arial" panose="020B0604020202020204" pitchFamily="34" charset="0"/>
              <a:buChar char="•"/>
            </a:pPr>
            <a:r>
              <a:rPr lang="en-US" sz="2000" b="1" i="0" u="none" strike="noStrike" baseline="0" dirty="0">
                <a:solidFill>
                  <a:srgbClr val="231F20"/>
                </a:solidFill>
                <a:latin typeface="Cambria" panose="02040503050406030204" pitchFamily="18" charset="0"/>
                <a:ea typeface="Cambria" panose="02040503050406030204" pitchFamily="18" charset="0"/>
              </a:rPr>
              <a:t>Manufacturing Cost </a:t>
            </a:r>
          </a:p>
          <a:p>
            <a:pPr marL="798513" lvl="1" indent="-342900" algn="just">
              <a:buFont typeface="Courier New" panose="02070309020205020404" pitchFamily="49" charset="0"/>
              <a:buChar char="o"/>
            </a:pPr>
            <a:r>
              <a:rPr lang="en-US" sz="2000" b="1" dirty="0">
                <a:solidFill>
                  <a:srgbClr val="231F20"/>
                </a:solidFill>
                <a:latin typeface="Cambria" panose="02040503050406030204" pitchFamily="18" charset="0"/>
                <a:ea typeface="Cambria" panose="02040503050406030204" pitchFamily="18" charset="0"/>
              </a:rPr>
              <a:t>Direct material cost </a:t>
            </a:r>
          </a:p>
          <a:p>
            <a:pPr lvl="1" indent="0" algn="just"/>
            <a:r>
              <a:rPr lang="en-US" sz="2000" b="1" dirty="0">
                <a:solidFill>
                  <a:srgbClr val="231F20"/>
                </a:solidFill>
                <a:latin typeface="Cambria" panose="02040503050406030204" pitchFamily="18" charset="0"/>
                <a:ea typeface="Cambria" panose="02040503050406030204" pitchFamily="18" charset="0"/>
              </a:rPr>
              <a:t>    </a:t>
            </a:r>
            <a:r>
              <a:rPr lang="en-US" sz="2000" b="1" dirty="0">
                <a:solidFill>
                  <a:srgbClr val="CC0000"/>
                </a:solidFill>
                <a:latin typeface="Cambria" panose="02040503050406030204" pitchFamily="18" charset="0"/>
                <a:ea typeface="Cambria" panose="02040503050406030204" pitchFamily="18" charset="0"/>
              </a:rPr>
              <a:t>(input material cost incurred directly in manufacturing of goods/services)</a:t>
            </a:r>
          </a:p>
          <a:p>
            <a:pPr marL="798513" lvl="1" indent="-342900" algn="just">
              <a:buFont typeface="Courier New" panose="02070309020205020404" pitchFamily="49" charset="0"/>
              <a:buChar char="o"/>
            </a:pPr>
            <a:r>
              <a:rPr lang="en-US" sz="2000" b="1" i="0" u="none" strike="noStrike" baseline="0" dirty="0">
                <a:solidFill>
                  <a:srgbClr val="231F20"/>
                </a:solidFill>
                <a:latin typeface="Cambria" panose="02040503050406030204" pitchFamily="18" charset="0"/>
                <a:ea typeface="Cambria" panose="02040503050406030204" pitchFamily="18" charset="0"/>
              </a:rPr>
              <a:t>Direct labor cost </a:t>
            </a:r>
          </a:p>
          <a:p>
            <a:pPr lvl="1" indent="0" algn="just"/>
            <a:r>
              <a:rPr lang="en-US" sz="2000" b="1" dirty="0">
                <a:solidFill>
                  <a:srgbClr val="231F20"/>
                </a:solidFill>
                <a:latin typeface="Cambria" panose="02040503050406030204" pitchFamily="18" charset="0"/>
                <a:ea typeface="Cambria" panose="02040503050406030204" pitchFamily="18" charset="0"/>
              </a:rPr>
              <a:t>    </a:t>
            </a:r>
            <a:r>
              <a:rPr lang="en-US" sz="2000" b="1" i="0" u="none" strike="noStrike" baseline="0" dirty="0">
                <a:solidFill>
                  <a:srgbClr val="CC0000"/>
                </a:solidFill>
                <a:latin typeface="Cambria" panose="02040503050406030204" pitchFamily="18" charset="0"/>
                <a:ea typeface="Cambria" panose="02040503050406030204" pitchFamily="18" charset="0"/>
              </a:rPr>
              <a:t>(input labor cost </a:t>
            </a:r>
            <a:r>
              <a:rPr lang="en-US" sz="2000" b="1" dirty="0">
                <a:solidFill>
                  <a:srgbClr val="CC0000"/>
                </a:solidFill>
                <a:latin typeface="Cambria" panose="02040503050406030204" pitchFamily="18" charset="0"/>
                <a:ea typeface="Cambria" panose="02040503050406030204" pitchFamily="18" charset="0"/>
              </a:rPr>
              <a:t>incurred in manufacturing of goods/services)</a:t>
            </a:r>
            <a:endParaRPr lang="en-US" sz="2000" b="1" i="0" u="none" strike="noStrike" baseline="0" dirty="0">
              <a:solidFill>
                <a:srgbClr val="CC0000"/>
              </a:solidFill>
              <a:latin typeface="Cambria" panose="02040503050406030204" pitchFamily="18" charset="0"/>
              <a:ea typeface="Cambria" panose="02040503050406030204" pitchFamily="18" charset="0"/>
            </a:endParaRPr>
          </a:p>
          <a:p>
            <a:pPr marL="798513" lvl="1" indent="-342900" algn="just">
              <a:buFont typeface="Courier New" panose="02070309020205020404" pitchFamily="49" charset="0"/>
              <a:buChar char="o"/>
            </a:pPr>
            <a:r>
              <a:rPr lang="en-US" sz="2000" b="1" dirty="0">
                <a:solidFill>
                  <a:srgbClr val="231F20"/>
                </a:solidFill>
                <a:latin typeface="Cambria" panose="02040503050406030204" pitchFamily="18" charset="0"/>
                <a:ea typeface="Cambria" panose="02040503050406030204" pitchFamily="18" charset="0"/>
              </a:rPr>
              <a:t>Manufacturing overheads </a:t>
            </a:r>
          </a:p>
          <a:p>
            <a:pPr lvl="1" indent="0" algn="just"/>
            <a:r>
              <a:rPr lang="en-US" sz="2000" b="1" dirty="0">
                <a:solidFill>
                  <a:srgbClr val="231F20"/>
                </a:solidFill>
                <a:latin typeface="Cambria" panose="02040503050406030204" pitchFamily="18" charset="0"/>
                <a:ea typeface="Cambria" panose="02040503050406030204" pitchFamily="18" charset="0"/>
              </a:rPr>
              <a:t>    </a:t>
            </a:r>
            <a:r>
              <a:rPr lang="en-US" sz="2000" b="1" dirty="0">
                <a:solidFill>
                  <a:srgbClr val="CC0000"/>
                </a:solidFill>
                <a:latin typeface="Cambria" panose="02040503050406030204" pitchFamily="18" charset="0"/>
                <a:ea typeface="Cambria" panose="02040503050406030204" pitchFamily="18" charset="0"/>
              </a:rPr>
              <a:t>(other input cost incurred in manufacturing of goods/services such as electricity cost, depreciation cost of machines etc.)</a:t>
            </a:r>
          </a:p>
          <a:p>
            <a:pPr marL="342900" indent="-342900" algn="just">
              <a:buFont typeface="Arial" panose="020B0604020202020204" pitchFamily="34" charset="0"/>
              <a:buChar char="•"/>
            </a:pPr>
            <a:r>
              <a:rPr lang="en-US" sz="2000" b="1" i="0" u="none" strike="noStrike" baseline="0" dirty="0">
                <a:solidFill>
                  <a:srgbClr val="231F20"/>
                </a:solidFill>
                <a:latin typeface="Cambria" panose="02040503050406030204" pitchFamily="18" charset="0"/>
                <a:ea typeface="Cambria" panose="02040503050406030204" pitchFamily="18" charset="0"/>
              </a:rPr>
              <a:t>Non-manufacturing</a:t>
            </a:r>
            <a:r>
              <a:rPr lang="en-US" sz="2000" b="1" i="0" u="none" strike="noStrike" dirty="0">
                <a:solidFill>
                  <a:srgbClr val="231F20"/>
                </a:solidFill>
                <a:latin typeface="Cambria" panose="02040503050406030204" pitchFamily="18" charset="0"/>
                <a:ea typeface="Cambria" panose="02040503050406030204" pitchFamily="18" charset="0"/>
              </a:rPr>
              <a:t> Cost</a:t>
            </a:r>
          </a:p>
          <a:p>
            <a:pPr marL="798513" lvl="1" indent="-342900" algn="just">
              <a:buFont typeface="Courier New" panose="02070309020205020404" pitchFamily="49" charset="0"/>
              <a:buChar char="o"/>
            </a:pPr>
            <a:r>
              <a:rPr lang="en-US" sz="2000" b="1" baseline="0" dirty="0">
                <a:solidFill>
                  <a:srgbClr val="231F20"/>
                </a:solidFill>
                <a:latin typeface="Cambria" panose="02040503050406030204" pitchFamily="18" charset="0"/>
                <a:ea typeface="Cambria" panose="02040503050406030204" pitchFamily="18" charset="0"/>
              </a:rPr>
              <a:t>Cost associated with marketing and advertising </a:t>
            </a:r>
          </a:p>
          <a:p>
            <a:pPr lvl="1" indent="0" algn="just"/>
            <a:r>
              <a:rPr lang="en-US" sz="2000" b="1" dirty="0">
                <a:solidFill>
                  <a:srgbClr val="231F20"/>
                </a:solidFill>
                <a:latin typeface="Cambria" panose="02040503050406030204" pitchFamily="18" charset="0"/>
                <a:ea typeface="Cambria" panose="02040503050406030204" pitchFamily="18" charset="0"/>
              </a:rPr>
              <a:t>      </a:t>
            </a:r>
            <a:r>
              <a:rPr lang="en-US" sz="2000" b="1" dirty="0">
                <a:solidFill>
                  <a:srgbClr val="CC0000"/>
                </a:solidFill>
                <a:latin typeface="Cambria" panose="02040503050406030204" pitchFamily="18" charset="0"/>
                <a:ea typeface="Cambria" panose="02040503050406030204" pitchFamily="18" charset="0"/>
              </a:rPr>
              <a:t>(input cost incurred in promotion of manufactured goods/services)</a:t>
            </a:r>
            <a:endParaRPr lang="en-US" sz="2000" b="1" baseline="0" dirty="0">
              <a:solidFill>
                <a:srgbClr val="CC0000"/>
              </a:solidFill>
              <a:latin typeface="Cambria" panose="02040503050406030204" pitchFamily="18" charset="0"/>
              <a:ea typeface="Cambria" panose="02040503050406030204" pitchFamily="18" charset="0"/>
            </a:endParaRPr>
          </a:p>
          <a:p>
            <a:pPr marL="798513" lvl="1" indent="-342900" algn="just">
              <a:buFont typeface="Courier New" panose="02070309020205020404" pitchFamily="49" charset="0"/>
              <a:buChar char="o"/>
            </a:pPr>
            <a:r>
              <a:rPr lang="en-US" sz="2000" b="1" i="0" u="none" strike="noStrike" dirty="0">
                <a:solidFill>
                  <a:srgbClr val="231F20"/>
                </a:solidFill>
                <a:latin typeface="Cambria" panose="02040503050406030204" pitchFamily="18" charset="0"/>
                <a:ea typeface="Cambria" panose="02040503050406030204" pitchFamily="18" charset="0"/>
              </a:rPr>
              <a:t>Administrative expenses</a:t>
            </a:r>
          </a:p>
          <a:p>
            <a:pPr lvl="1" indent="0" algn="just"/>
            <a:r>
              <a:rPr lang="en-US" sz="2000" b="1" dirty="0">
                <a:solidFill>
                  <a:srgbClr val="CC0000"/>
                </a:solidFill>
                <a:latin typeface="Cambria" panose="02040503050406030204" pitchFamily="18" charset="0"/>
                <a:ea typeface="Cambria" panose="02040503050406030204" pitchFamily="18" charset="0"/>
              </a:rPr>
              <a:t>      (input cost incurred in salaries of different levels, meetings etc.)</a:t>
            </a:r>
            <a:endParaRPr lang="en-US" sz="2000" b="1" i="0" u="none" strike="noStrike" dirty="0">
              <a:solidFill>
                <a:srgbClr val="231F20"/>
              </a:solidFill>
              <a:latin typeface="Cambria" panose="02040503050406030204" pitchFamily="18" charset="0"/>
              <a:ea typeface="Cambria" panose="02040503050406030204" pitchFamily="18" charset="0"/>
            </a:endParaRPr>
          </a:p>
          <a:p>
            <a:pPr marL="798513" lvl="1" indent="-342900" algn="just">
              <a:buFont typeface="Courier New" panose="02070309020205020404" pitchFamily="49" charset="0"/>
              <a:buChar char="o"/>
            </a:pPr>
            <a:r>
              <a:rPr lang="en-US" sz="2000" b="1" baseline="0" dirty="0">
                <a:solidFill>
                  <a:srgbClr val="231F20"/>
                </a:solidFill>
                <a:latin typeface="Cambria" panose="02040503050406030204" pitchFamily="18" charset="0"/>
                <a:ea typeface="Cambria" panose="02040503050406030204" pitchFamily="18" charset="0"/>
              </a:rPr>
              <a:t>Non-manufacturing overheads</a:t>
            </a:r>
          </a:p>
          <a:p>
            <a:pPr lvl="1" indent="0" algn="just"/>
            <a:r>
              <a:rPr lang="en-US" sz="2000" b="1" i="0" u="none" strike="noStrike" dirty="0">
                <a:solidFill>
                  <a:srgbClr val="231F20"/>
                </a:solidFill>
                <a:latin typeface="Cambria" panose="02040503050406030204" pitchFamily="18" charset="0"/>
                <a:ea typeface="Cambria" panose="02040503050406030204" pitchFamily="18" charset="0"/>
              </a:rPr>
              <a:t>      </a:t>
            </a:r>
            <a:r>
              <a:rPr lang="en-US" sz="2000" b="1" dirty="0">
                <a:solidFill>
                  <a:srgbClr val="CC0000"/>
                </a:solidFill>
                <a:latin typeface="Cambria" panose="02040503050406030204" pitchFamily="18" charset="0"/>
                <a:ea typeface="Cambria" panose="02040503050406030204" pitchFamily="18" charset="0"/>
              </a:rPr>
              <a:t>(other input cost incurred in non-manufactured works such as electricity, depreciation cost of other assets etc.)</a:t>
            </a:r>
            <a:endParaRPr lang="en-IN" sz="2000" b="1" i="0" u="none" strike="noStrike" baseline="0" dirty="0">
              <a:solidFill>
                <a:srgbClr val="231F2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10114704"/>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116632"/>
            <a:ext cx="9144000" cy="504056"/>
          </a:xfrm>
        </p:spPr>
        <p:txBody>
          <a:bodyPr>
            <a:noAutofit/>
          </a:bodyPr>
          <a:lstStyle/>
          <a:p>
            <a:pPr algn="l">
              <a:lnSpc>
                <a:spcPct val="115000"/>
              </a:lnSpc>
              <a:spcAft>
                <a:spcPts val="1000"/>
              </a:spcAft>
            </a:pPr>
            <a:r>
              <a:rPr lang="en-IN" sz="2000" b="1" dirty="0">
                <a:ea typeface="Calibri" panose="020F0502020204030204"/>
                <a:cs typeface="Times New Roman" panose="02020603050405020304"/>
              </a:rPr>
              <a:t>COMPLETE THE FOLLOWING SCHEDULE:</a:t>
            </a:r>
            <a:br>
              <a:rPr lang="en-IN" sz="2000" dirty="0">
                <a:ea typeface="Calibri" panose="020F0502020204030204"/>
                <a:cs typeface="Times New Roman" panose="02020603050405020304"/>
              </a:rPr>
            </a:br>
            <a:endParaRPr lang="en-IN" sz="2000" dirty="0"/>
          </a:p>
        </p:txBody>
      </p:sp>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34582" y="476672"/>
            <a:ext cx="10450050" cy="6624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08346" y="764704"/>
            <a:ext cx="10513168" cy="5904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1094521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Break-even analysis </a:t>
            </a:r>
          </a:p>
        </p:txBody>
      </p:sp>
      <p:grpSp>
        <p:nvGrpSpPr>
          <p:cNvPr id="22" name="Group 21"/>
          <p:cNvGrpSpPr/>
          <p:nvPr/>
        </p:nvGrpSpPr>
        <p:grpSpPr>
          <a:xfrm>
            <a:off x="10060642" y="227927"/>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6</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7</a:t>
            </a:fld>
            <a:endParaRPr lang="en-IN" altLang="en-US"/>
          </a:p>
        </p:txBody>
      </p:sp>
      <p:sp>
        <p:nvSpPr>
          <p:cNvPr id="5" name="Rectangle 4"/>
          <p:cNvSpPr/>
          <p:nvPr/>
        </p:nvSpPr>
        <p:spPr>
          <a:xfrm>
            <a:off x="191344" y="872076"/>
            <a:ext cx="11737304" cy="5586145"/>
          </a:xfrm>
          <a:prstGeom prst="rect">
            <a:avLst/>
          </a:prstGeom>
          <a:solidFill>
            <a:srgbClr val="CCFF99"/>
          </a:solidFill>
        </p:spPr>
        <p:txBody>
          <a:bodyPr wrap="square">
            <a:spAutoFit/>
          </a:bodyPr>
          <a:lstStyle/>
          <a:p>
            <a:pPr marL="342900" indent="-342900">
              <a:buFont typeface="Wingdings" panose="05000000000000000000" pitchFamily="2" charset="2"/>
              <a:buChar char="Ø"/>
            </a:pPr>
            <a:r>
              <a:rPr lang="en-US" sz="2100" dirty="0">
                <a:latin typeface="Cambria" panose="02040503050406030204" pitchFamily="18" charset="0"/>
                <a:ea typeface="Cambria" panose="02040503050406030204" pitchFamily="18" charset="0"/>
              </a:rPr>
              <a:t>The categorization of costs into “variable” and “fixed” elements and their relationship with sales and profits has been developed as “break-even analysis”. </a:t>
            </a:r>
          </a:p>
          <a:p>
            <a:pPr marL="342900" indent="-342900">
              <a:buFont typeface="Wingdings" panose="05000000000000000000" pitchFamily="2" charset="2"/>
              <a:buChar char="Ø"/>
            </a:pPr>
            <a:r>
              <a:rPr lang="en-US" sz="2100" dirty="0">
                <a:latin typeface="Cambria" panose="02040503050406030204" pitchFamily="18" charset="0"/>
                <a:ea typeface="Cambria" panose="02040503050406030204" pitchFamily="18" charset="0"/>
              </a:rPr>
              <a:t>This break-even analysis is also known as </a:t>
            </a:r>
            <a:r>
              <a:rPr lang="en-US" sz="2100" b="1" dirty="0">
                <a:latin typeface="Cambria" panose="02040503050406030204" pitchFamily="18" charset="0"/>
                <a:ea typeface="Cambria" panose="02040503050406030204" pitchFamily="18" charset="0"/>
              </a:rPr>
              <a:t>Cost–volume–profit (CVP) analysis</a:t>
            </a:r>
            <a:r>
              <a:rPr lang="en-US" sz="2100" dirty="0">
                <a:latin typeface="Cambria" panose="02040503050406030204" pitchFamily="18" charset="0"/>
                <a:ea typeface="Cambria" panose="02040503050406030204" pitchFamily="18" charset="0"/>
              </a:rPr>
              <a:t>.</a:t>
            </a:r>
          </a:p>
          <a:p>
            <a:endParaRPr lang="en-US" sz="2100" b="1" i="0" u="none" strike="noStrike" baseline="0" dirty="0">
              <a:solidFill>
                <a:srgbClr val="231F20"/>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ü"/>
            </a:pPr>
            <a:r>
              <a:rPr lang="en-US" sz="2100" b="1" dirty="0">
                <a:solidFill>
                  <a:srgbClr val="C00000"/>
                </a:solidFill>
                <a:latin typeface="Cambria" panose="02040503050406030204" pitchFamily="18" charset="0"/>
                <a:ea typeface="Cambria" panose="02040503050406030204" pitchFamily="18" charset="0"/>
              </a:rPr>
              <a:t>The study of the effects on future profit of changes in fixed cost, variable cost, sales price, quantity and mix.</a:t>
            </a:r>
          </a:p>
          <a:p>
            <a:pPr marL="342900" indent="-342900">
              <a:buFont typeface="Wingdings" panose="05000000000000000000" pitchFamily="2" charset="2"/>
              <a:buChar char="ü"/>
            </a:pPr>
            <a:endParaRPr lang="en-US" sz="2100" b="1" i="0" u="none" strike="noStrike" baseline="0" dirty="0">
              <a:solidFill>
                <a:srgbClr val="C00000"/>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ü"/>
            </a:pPr>
            <a:r>
              <a:rPr lang="en-US" sz="2100" dirty="0">
                <a:solidFill>
                  <a:srgbClr val="0000FF"/>
                </a:solidFill>
                <a:latin typeface="Cambria" panose="02040503050406030204" pitchFamily="18" charset="0"/>
                <a:ea typeface="Cambria" panose="02040503050406030204" pitchFamily="18" charset="0"/>
              </a:rPr>
              <a:t>In break even analysis or CVP analysis, an </a:t>
            </a:r>
            <a:r>
              <a:rPr lang="en-US" sz="2100" dirty="0">
                <a:solidFill>
                  <a:srgbClr val="FF0000"/>
                </a:solidFill>
                <a:latin typeface="Cambria" panose="02040503050406030204" pitchFamily="18" charset="0"/>
                <a:ea typeface="Cambria" panose="02040503050406030204" pitchFamily="18" charset="0"/>
              </a:rPr>
              <a:t>activity level </a:t>
            </a:r>
            <a:r>
              <a:rPr lang="en-US" sz="2100" dirty="0">
                <a:solidFill>
                  <a:srgbClr val="0000FF"/>
                </a:solidFill>
                <a:latin typeface="Cambria" panose="02040503050406030204" pitchFamily="18" charset="0"/>
                <a:ea typeface="Cambria" panose="02040503050406030204" pitchFamily="18" charset="0"/>
              </a:rPr>
              <a:t>is determined at which </a:t>
            </a:r>
            <a:r>
              <a:rPr lang="en-US" sz="2100" dirty="0">
                <a:solidFill>
                  <a:srgbClr val="FF0000"/>
                </a:solidFill>
                <a:latin typeface="Cambria" panose="02040503050406030204" pitchFamily="18" charset="0"/>
                <a:ea typeface="Cambria" panose="02040503050406030204" pitchFamily="18" charset="0"/>
              </a:rPr>
              <a:t>all relevant cost are recovered </a:t>
            </a:r>
            <a:r>
              <a:rPr lang="en-US" sz="2100" dirty="0">
                <a:solidFill>
                  <a:srgbClr val="0000FF"/>
                </a:solidFill>
                <a:latin typeface="Cambria" panose="02040503050406030204" pitchFamily="18" charset="0"/>
                <a:ea typeface="Cambria" panose="02040503050406030204" pitchFamily="18" charset="0"/>
              </a:rPr>
              <a:t>and there is </a:t>
            </a:r>
            <a:r>
              <a:rPr lang="en-US" sz="2100" dirty="0">
                <a:solidFill>
                  <a:srgbClr val="FF0000"/>
                </a:solidFill>
                <a:latin typeface="Cambria" panose="02040503050406030204" pitchFamily="18" charset="0"/>
                <a:ea typeface="Cambria" panose="02040503050406030204" pitchFamily="18" charset="0"/>
              </a:rPr>
              <a:t>a situation of no profit or no loss</a:t>
            </a:r>
            <a:r>
              <a:rPr lang="en-US" sz="2100" dirty="0">
                <a:solidFill>
                  <a:srgbClr val="0000FF"/>
                </a:solidFill>
                <a:latin typeface="Cambria" panose="02040503050406030204" pitchFamily="18" charset="0"/>
                <a:ea typeface="Cambria" panose="02040503050406030204" pitchFamily="18" charset="0"/>
              </a:rPr>
              <a:t>. This activity level is called </a:t>
            </a:r>
            <a:r>
              <a:rPr lang="en-US" sz="2100" b="1" dirty="0">
                <a:solidFill>
                  <a:srgbClr val="0000FF"/>
                </a:solidFill>
                <a:latin typeface="Cambria" panose="02040503050406030204" pitchFamily="18" charset="0"/>
                <a:ea typeface="Cambria" panose="02040503050406030204" pitchFamily="18" charset="0"/>
              </a:rPr>
              <a:t>break-even point</a:t>
            </a:r>
            <a:r>
              <a:rPr lang="en-US" sz="2100" dirty="0">
                <a:solidFill>
                  <a:srgbClr val="0000FF"/>
                </a:solidFill>
                <a:latin typeface="Cambria" panose="02040503050406030204" pitchFamily="18" charset="0"/>
                <a:ea typeface="Cambria" panose="02040503050406030204" pitchFamily="18" charset="0"/>
              </a:rPr>
              <a:t>.</a:t>
            </a:r>
            <a:endParaRPr lang="en-US" sz="2100" i="0" u="none" strike="noStrike" baseline="0" dirty="0">
              <a:solidFill>
                <a:srgbClr val="0000FF"/>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ü"/>
            </a:pPr>
            <a:r>
              <a:rPr lang="en-US" sz="2100" dirty="0">
                <a:solidFill>
                  <a:srgbClr val="C00000"/>
                </a:solidFill>
                <a:latin typeface="Cambria" panose="02040503050406030204" pitchFamily="18" charset="0"/>
                <a:ea typeface="Cambria" panose="02040503050406030204" pitchFamily="18" charset="0"/>
              </a:rPr>
              <a:t>The break-even point in any business is that </a:t>
            </a:r>
            <a:r>
              <a:rPr lang="en-US" sz="2100" b="1" dirty="0">
                <a:solidFill>
                  <a:srgbClr val="C00000"/>
                </a:solidFill>
                <a:latin typeface="Cambria" panose="02040503050406030204" pitchFamily="18" charset="0"/>
                <a:ea typeface="Cambria" panose="02040503050406030204" pitchFamily="18" charset="0"/>
              </a:rPr>
              <a:t>point at which the volume of sales or revenues exactly equals total expenses </a:t>
            </a:r>
            <a:r>
              <a:rPr lang="en-US" sz="2100" dirty="0">
                <a:solidFill>
                  <a:srgbClr val="C00000"/>
                </a:solidFill>
                <a:latin typeface="Cambria" panose="02040503050406030204" pitchFamily="18" charset="0"/>
                <a:ea typeface="Cambria" panose="02040503050406030204" pitchFamily="18" charset="0"/>
              </a:rPr>
              <a:t>or the point at which there is neither a profit nor loss under varying levels of activity. </a:t>
            </a:r>
          </a:p>
          <a:p>
            <a:pPr marL="342900" indent="-342900">
              <a:buFont typeface="Wingdings" panose="05000000000000000000" pitchFamily="2" charset="2"/>
              <a:buChar char="ü"/>
            </a:pPr>
            <a:r>
              <a:rPr lang="en-US" sz="2100" dirty="0">
                <a:solidFill>
                  <a:srgbClr val="7030A0"/>
                </a:solidFill>
                <a:latin typeface="Cambria" panose="02040503050406030204" pitchFamily="18" charset="0"/>
                <a:ea typeface="Cambria" panose="02040503050406030204" pitchFamily="18" charset="0"/>
              </a:rPr>
              <a:t>The break-even point tells the manager </a:t>
            </a:r>
            <a:r>
              <a:rPr lang="en-US" sz="2100" b="1" dirty="0">
                <a:solidFill>
                  <a:srgbClr val="7030A0"/>
                </a:solidFill>
                <a:latin typeface="Cambria" panose="02040503050406030204" pitchFamily="18" charset="0"/>
                <a:ea typeface="Cambria" panose="02040503050406030204" pitchFamily="18" charset="0"/>
              </a:rPr>
              <a:t>what level of output or activity is required before the firm can make a profit</a:t>
            </a:r>
            <a:r>
              <a:rPr lang="en-US" sz="2100" dirty="0">
                <a:solidFill>
                  <a:srgbClr val="7030A0"/>
                </a:solidFill>
                <a:latin typeface="Cambria" panose="02040503050406030204" pitchFamily="18" charset="0"/>
                <a:ea typeface="Cambria" panose="02040503050406030204" pitchFamily="18" charset="0"/>
              </a:rPr>
              <a:t>; reflects the </a:t>
            </a:r>
            <a:r>
              <a:rPr lang="en-US" sz="2100" b="1" dirty="0">
                <a:solidFill>
                  <a:srgbClr val="7030A0"/>
                </a:solidFill>
                <a:latin typeface="Cambria" panose="02040503050406030204" pitchFamily="18" charset="0"/>
                <a:ea typeface="Cambria" panose="02040503050406030204" pitchFamily="18" charset="0"/>
              </a:rPr>
              <a:t>relationship between costs, volume and profits</a:t>
            </a:r>
            <a:r>
              <a:rPr lang="en-US" sz="2100" dirty="0">
                <a:solidFill>
                  <a:srgbClr val="7030A0"/>
                </a:solidFill>
                <a:latin typeface="Cambria" panose="02040503050406030204" pitchFamily="18" charset="0"/>
                <a:ea typeface="Cambria" panose="02040503050406030204" pitchFamily="18" charset="0"/>
              </a:rPr>
              <a:t>. In another words breakeven point is the level of sales or production at which the total costs and total revenue of a business are equal.</a:t>
            </a:r>
            <a:endParaRPr lang="en-IN" sz="2100" i="0" u="none" strike="noStrike" baseline="0" dirty="0">
              <a:solidFill>
                <a:srgbClr val="7030A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21384635"/>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122915-7BC6-627F-45AF-122EF18DBA5D}"/>
              </a:ext>
            </a:extLst>
          </p:cNvPr>
          <p:cNvSpPr>
            <a:spLocks noGrp="1"/>
          </p:cNvSpPr>
          <p:nvPr>
            <p:ph type="sldNum" sz="quarter" idx="12"/>
          </p:nvPr>
        </p:nvSpPr>
        <p:spPr/>
        <p:txBody>
          <a:bodyPr/>
          <a:lstStyle/>
          <a:p>
            <a:pPr>
              <a:defRPr/>
            </a:pPr>
            <a:fld id="{C92DB669-6FA0-4CF8-BF90-A0F226DEA8C9}" type="slidenum">
              <a:rPr lang="en-IN" altLang="en-US" smtClean="0"/>
              <a:pPr>
                <a:defRPr/>
              </a:pPr>
              <a:t>8</a:t>
            </a:fld>
            <a:endParaRPr lang="en-IN" altLang="en-US"/>
          </a:p>
        </p:txBody>
      </p:sp>
      <p:sp>
        <p:nvSpPr>
          <p:cNvPr id="4" name="TextBox 3">
            <a:extLst>
              <a:ext uri="{FF2B5EF4-FFF2-40B4-BE49-F238E27FC236}">
                <a16:creationId xmlns:a16="http://schemas.microsoft.com/office/drawing/2014/main" id="{3A6E2363-1A4D-54D4-2E2D-064F50E970C0}"/>
              </a:ext>
            </a:extLst>
          </p:cNvPr>
          <p:cNvSpPr txBox="1"/>
          <p:nvPr/>
        </p:nvSpPr>
        <p:spPr>
          <a:xfrm>
            <a:off x="204067" y="136524"/>
            <a:ext cx="5027837" cy="584775"/>
          </a:xfrm>
          <a:prstGeom prst="rect">
            <a:avLst/>
          </a:prstGeom>
          <a:noFill/>
        </p:spPr>
        <p:txBody>
          <a:bodyPr wrap="square">
            <a:spAutoFit/>
          </a:bodyPr>
          <a:lstStyle/>
          <a:p>
            <a:pPr algn="l"/>
            <a:r>
              <a:rPr lang="en-IN" sz="3200" b="1" dirty="0">
                <a:solidFill>
                  <a:srgbClr val="FF0000"/>
                </a:solidFill>
                <a:latin typeface="Times New Roman" panose="02020603050405020304" pitchFamily="18" charset="0"/>
              </a:rPr>
              <a:t>BREAK-EVEN ANALYSIS</a:t>
            </a:r>
          </a:p>
        </p:txBody>
      </p:sp>
      <p:sp>
        <p:nvSpPr>
          <p:cNvPr id="8" name="TextBox 7">
            <a:extLst>
              <a:ext uri="{FF2B5EF4-FFF2-40B4-BE49-F238E27FC236}">
                <a16:creationId xmlns:a16="http://schemas.microsoft.com/office/drawing/2014/main" id="{2C82F2BD-E95A-19DD-D567-DBB6A3265B3E}"/>
              </a:ext>
            </a:extLst>
          </p:cNvPr>
          <p:cNvSpPr txBox="1"/>
          <p:nvPr/>
        </p:nvSpPr>
        <p:spPr>
          <a:xfrm>
            <a:off x="5972932" y="3394596"/>
            <a:ext cx="5772597" cy="1323439"/>
          </a:xfrm>
          <a:prstGeom prst="rect">
            <a:avLst/>
          </a:prstGeom>
          <a:noFill/>
        </p:spPr>
        <p:txBody>
          <a:bodyPr wrap="square">
            <a:spAutoFit/>
          </a:bodyPr>
          <a:lstStyle/>
          <a:p>
            <a:pPr algn="just"/>
            <a:r>
              <a:rPr lang="en-US" sz="2000" b="1" dirty="0">
                <a:solidFill>
                  <a:srgbClr val="231F20"/>
                </a:solidFill>
                <a:highlight>
                  <a:srgbClr val="FFFF00"/>
                </a:highlight>
                <a:latin typeface="Cambria" panose="02040503050406030204" pitchFamily="18" charset="0"/>
                <a:ea typeface="Cambria" panose="02040503050406030204" pitchFamily="18" charset="0"/>
              </a:rPr>
              <a:t>For any production quantity which is more than the break-even quantity, the total revenue will be more than the total cost. Hence, the firm will be making </a:t>
            </a:r>
            <a:r>
              <a:rPr lang="en-IN" sz="2000" b="1" dirty="0">
                <a:solidFill>
                  <a:srgbClr val="231F20"/>
                </a:solidFill>
                <a:highlight>
                  <a:srgbClr val="FFFF00"/>
                </a:highlight>
                <a:latin typeface="Cambria" panose="02040503050406030204" pitchFamily="18" charset="0"/>
                <a:ea typeface="Cambria" panose="02040503050406030204" pitchFamily="18" charset="0"/>
              </a:rPr>
              <a:t>profit.</a:t>
            </a:r>
          </a:p>
        </p:txBody>
      </p:sp>
      <p:pic>
        <p:nvPicPr>
          <p:cNvPr id="9" name="Picture 8" descr="A graph of a profit">
            <a:extLst>
              <a:ext uri="{FF2B5EF4-FFF2-40B4-BE49-F238E27FC236}">
                <a16:creationId xmlns:a16="http://schemas.microsoft.com/office/drawing/2014/main" id="{2D5B81EB-72A6-9D84-FA3B-8EAC2685F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35" y="1222513"/>
            <a:ext cx="5772597" cy="4412974"/>
          </a:xfrm>
          <a:prstGeom prst="rect">
            <a:avLst/>
          </a:prstGeom>
        </p:spPr>
      </p:pic>
      <p:sp>
        <p:nvSpPr>
          <p:cNvPr id="10" name="TextBox 9">
            <a:extLst>
              <a:ext uri="{FF2B5EF4-FFF2-40B4-BE49-F238E27FC236}">
                <a16:creationId xmlns:a16="http://schemas.microsoft.com/office/drawing/2014/main" id="{B8F54DE3-4920-8A7A-70DE-AA03BCC12EE3}"/>
              </a:ext>
            </a:extLst>
          </p:cNvPr>
          <p:cNvSpPr txBox="1"/>
          <p:nvPr/>
        </p:nvSpPr>
        <p:spPr>
          <a:xfrm>
            <a:off x="6028162" y="1216400"/>
            <a:ext cx="5529336" cy="1631216"/>
          </a:xfrm>
          <a:prstGeom prst="rect">
            <a:avLst/>
          </a:prstGeom>
          <a:noFill/>
        </p:spPr>
        <p:txBody>
          <a:bodyPr wrap="square">
            <a:spAutoFit/>
          </a:bodyPr>
          <a:lstStyle/>
          <a:p>
            <a:pPr algn="just"/>
            <a:r>
              <a:rPr lang="en-US" sz="2000" b="1" dirty="0">
                <a:solidFill>
                  <a:srgbClr val="231F20"/>
                </a:solidFill>
                <a:highlight>
                  <a:srgbClr val="66FFCC"/>
                </a:highlight>
                <a:latin typeface="Cambria" panose="02040503050406030204" pitchFamily="18" charset="0"/>
                <a:ea typeface="Cambria" panose="02040503050406030204" pitchFamily="18" charset="0"/>
              </a:rPr>
              <a:t>This point is also called the no-loss or no-gain</a:t>
            </a:r>
          </a:p>
          <a:p>
            <a:pPr algn="just"/>
            <a:r>
              <a:rPr lang="en-US" sz="2000" b="1" dirty="0">
                <a:solidFill>
                  <a:srgbClr val="231F20"/>
                </a:solidFill>
                <a:highlight>
                  <a:srgbClr val="66FFCC"/>
                </a:highlight>
                <a:latin typeface="Cambria" panose="02040503050406030204" pitchFamily="18" charset="0"/>
                <a:ea typeface="Cambria" panose="02040503050406030204" pitchFamily="18" charset="0"/>
              </a:rPr>
              <a:t>situation. For any production quantity which is less than the break-even quantity, the total cost is more than the total revenue. Hence, the firm will be making loss.</a:t>
            </a:r>
            <a:endParaRPr lang="en-IN" sz="2000" b="1" dirty="0">
              <a:solidFill>
                <a:srgbClr val="231F20"/>
              </a:solidFill>
              <a:highlight>
                <a:srgbClr val="66FFCC"/>
              </a:highlight>
              <a:latin typeface="Cambria" panose="02040503050406030204" pitchFamily="18" charset="0"/>
              <a:ea typeface="Cambria" panose="02040503050406030204" pitchFamily="18" charset="0"/>
            </a:endParaRPr>
          </a:p>
        </p:txBody>
      </p:sp>
      <p:grpSp>
        <p:nvGrpSpPr>
          <p:cNvPr id="11" name="Group 10">
            <a:extLst>
              <a:ext uri="{FF2B5EF4-FFF2-40B4-BE49-F238E27FC236}">
                <a16:creationId xmlns:a16="http://schemas.microsoft.com/office/drawing/2014/main" id="{60207033-8B2F-23D9-E470-16AC93B2B20C}"/>
              </a:ext>
            </a:extLst>
          </p:cNvPr>
          <p:cNvGrpSpPr/>
          <p:nvPr/>
        </p:nvGrpSpPr>
        <p:grpSpPr>
          <a:xfrm>
            <a:off x="9833996" y="217034"/>
            <a:ext cx="2118193" cy="504265"/>
            <a:chOff x="6397308" y="2204863"/>
            <a:chExt cx="2118193" cy="612775"/>
          </a:xfrm>
        </p:grpSpPr>
        <p:sp>
          <p:nvSpPr>
            <p:cNvPr id="12" name="Rectangle 11">
              <a:extLst>
                <a:ext uri="{FF2B5EF4-FFF2-40B4-BE49-F238E27FC236}">
                  <a16:creationId xmlns:a16="http://schemas.microsoft.com/office/drawing/2014/main" id="{0B076063-F62F-A3ED-286B-265E06B264B6}"/>
                </a:ext>
              </a:extLst>
            </p:cNvPr>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13" name="Rectangle 12">
              <a:extLst>
                <a:ext uri="{FF2B5EF4-FFF2-40B4-BE49-F238E27FC236}">
                  <a16:creationId xmlns:a16="http://schemas.microsoft.com/office/drawing/2014/main" id="{CE535B48-4A68-3F7D-5A1A-3A8F23B3F2D3}"/>
                </a:ext>
              </a:extLst>
            </p:cNvPr>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14" name="TextBox 13">
              <a:extLst>
                <a:ext uri="{FF2B5EF4-FFF2-40B4-BE49-F238E27FC236}">
                  <a16:creationId xmlns:a16="http://schemas.microsoft.com/office/drawing/2014/main" id="{BB3FF6D6-FF30-3E4A-0368-74E9FF003C56}"/>
                </a:ext>
              </a:extLst>
            </p:cNvPr>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5</a:t>
              </a:r>
              <a:endParaRPr lang="en-US" sz="1400" b="1" dirty="0">
                <a:solidFill>
                  <a:schemeClr val="bg1"/>
                </a:solidFill>
                <a:latin typeface="Cambria" panose="02040503050406030204" pitchFamily="18" charset="0"/>
                <a:ea typeface="Cambria" panose="02040503050406030204" pitchFamily="18" charset="0"/>
              </a:endParaRPr>
            </a:p>
          </p:txBody>
        </p:sp>
      </p:grpSp>
    </p:spTree>
    <p:extLst>
      <p:ext uri="{BB962C8B-B14F-4D97-AF65-F5344CB8AC3E}">
        <p14:creationId xmlns:p14="http://schemas.microsoft.com/office/powerpoint/2010/main" val="2116482717"/>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Break-even analysis</a:t>
            </a:r>
          </a:p>
        </p:txBody>
      </p:sp>
      <p:grpSp>
        <p:nvGrpSpPr>
          <p:cNvPr id="22" name="Group 21"/>
          <p:cNvGrpSpPr/>
          <p:nvPr/>
        </p:nvGrpSpPr>
        <p:grpSpPr>
          <a:xfrm>
            <a:off x="10060642" y="227927"/>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6</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9</a:t>
            </a:fld>
            <a:endParaRPr lang="en-IN" altLang="en-US"/>
          </a:p>
        </p:txBody>
      </p:sp>
      <p:sp>
        <p:nvSpPr>
          <p:cNvPr id="5" name="Rectangle 4"/>
          <p:cNvSpPr/>
          <p:nvPr/>
        </p:nvSpPr>
        <p:spPr>
          <a:xfrm>
            <a:off x="191344" y="861310"/>
            <a:ext cx="11737304" cy="5632311"/>
          </a:xfrm>
          <a:prstGeom prst="rect">
            <a:avLst/>
          </a:prstGeom>
          <a:solidFill>
            <a:srgbClr val="CCFF99"/>
          </a:solidFill>
        </p:spPr>
        <p:txBody>
          <a:bodyPr wrap="square">
            <a:spAutoFit/>
          </a:bodyPr>
          <a:lstStyle/>
          <a:p>
            <a:pPr lvl="1" indent="0" algn="just"/>
            <a:r>
              <a:rPr lang="en-IN" sz="2000" b="1" i="0" u="none" strike="noStrike" baseline="0" dirty="0">
                <a:solidFill>
                  <a:srgbClr val="231F20"/>
                </a:solidFill>
                <a:latin typeface="Cambria" panose="02040503050406030204" pitchFamily="18" charset="0"/>
                <a:ea typeface="Cambria" panose="02040503050406030204" pitchFamily="18" charset="0"/>
              </a:rPr>
              <a:t>C = Total Cost (</a:t>
            </a:r>
            <a:r>
              <a:rPr lang="en-IN" sz="2000" b="1" dirty="0">
                <a:solidFill>
                  <a:srgbClr val="231F20"/>
                </a:solidFill>
                <a:latin typeface="Cambria" panose="02040503050406030204" pitchFamily="18" charset="0"/>
                <a:ea typeface="Cambria" panose="02040503050406030204" pitchFamily="18" charset="0"/>
              </a:rPr>
              <a:t>represented by slope of line AC)</a:t>
            </a:r>
            <a:endParaRPr lang="en-IN" sz="2000" b="1" i="0" u="none" strike="noStrike" baseline="0" dirty="0">
              <a:solidFill>
                <a:srgbClr val="231F20"/>
              </a:solidFill>
              <a:latin typeface="Cambria" panose="02040503050406030204" pitchFamily="18" charset="0"/>
              <a:ea typeface="Cambria" panose="02040503050406030204" pitchFamily="18" charset="0"/>
            </a:endParaRPr>
          </a:p>
          <a:p>
            <a:pPr lvl="1" indent="0" algn="just"/>
            <a:r>
              <a:rPr lang="en-IN" sz="2000" b="1" dirty="0">
                <a:solidFill>
                  <a:srgbClr val="231F20"/>
                </a:solidFill>
                <a:latin typeface="Cambria" panose="02040503050406030204" pitchFamily="18" charset="0"/>
                <a:ea typeface="Cambria" panose="02040503050406030204" pitchFamily="18" charset="0"/>
              </a:rPr>
              <a:t>F =  Fixed cost (represented by line OA and AF)</a:t>
            </a:r>
          </a:p>
          <a:p>
            <a:pPr lvl="1" indent="0" algn="just"/>
            <a:r>
              <a:rPr lang="en-IN" sz="2000" b="1" i="0" u="none" strike="noStrike" baseline="0" dirty="0">
                <a:solidFill>
                  <a:srgbClr val="231F20"/>
                </a:solidFill>
                <a:latin typeface="Cambria" panose="02040503050406030204" pitchFamily="18" charset="0"/>
                <a:ea typeface="Cambria" panose="02040503050406030204" pitchFamily="18" charset="0"/>
              </a:rPr>
              <a:t>V = Variable cost per unit (</a:t>
            </a:r>
            <a:r>
              <a:rPr lang="en-IN" sz="2000" b="1" dirty="0">
                <a:solidFill>
                  <a:srgbClr val="231F20"/>
                </a:solidFill>
                <a:latin typeface="Cambria" panose="02040503050406030204" pitchFamily="18" charset="0"/>
                <a:ea typeface="Cambria" panose="02040503050406030204" pitchFamily="18" charset="0"/>
              </a:rPr>
              <a:t>represented by slope of line OC)</a:t>
            </a:r>
          </a:p>
          <a:p>
            <a:pPr lvl="1" indent="0" algn="just"/>
            <a:r>
              <a:rPr lang="en-IN" sz="2000" b="1" i="0" u="none" strike="noStrike" baseline="0" dirty="0">
                <a:solidFill>
                  <a:srgbClr val="231F20"/>
                </a:solidFill>
                <a:latin typeface="Cambria" panose="02040503050406030204" pitchFamily="18" charset="0"/>
                <a:ea typeface="Cambria" panose="02040503050406030204" pitchFamily="18" charset="0"/>
              </a:rPr>
              <a:t>S = Selling</a:t>
            </a:r>
            <a:r>
              <a:rPr lang="en-IN" sz="2000" b="1" i="0" u="none" strike="noStrike" dirty="0">
                <a:solidFill>
                  <a:srgbClr val="231F20"/>
                </a:solidFill>
                <a:latin typeface="Cambria" panose="02040503050406030204" pitchFamily="18" charset="0"/>
                <a:ea typeface="Cambria" panose="02040503050406030204" pitchFamily="18" charset="0"/>
              </a:rPr>
              <a:t> cost per unit </a:t>
            </a:r>
            <a:r>
              <a:rPr lang="en-IN" sz="2000" b="1" dirty="0">
                <a:solidFill>
                  <a:srgbClr val="231F20"/>
                </a:solidFill>
                <a:latin typeface="Cambria" panose="02040503050406030204" pitchFamily="18" charset="0"/>
                <a:ea typeface="Cambria" panose="02040503050406030204" pitchFamily="18" charset="0"/>
              </a:rPr>
              <a:t>(represented by slope of line OD)</a:t>
            </a:r>
          </a:p>
          <a:p>
            <a:pPr lvl="1" indent="0" algn="just"/>
            <a:r>
              <a:rPr lang="en-IN" sz="2000" b="1" i="0" u="none" strike="noStrike" baseline="0" dirty="0">
                <a:solidFill>
                  <a:srgbClr val="231F20"/>
                </a:solidFill>
                <a:latin typeface="Cambria" panose="02040503050406030204" pitchFamily="18" charset="0"/>
                <a:ea typeface="Cambria" panose="02040503050406030204" pitchFamily="18" charset="0"/>
              </a:rPr>
              <a:t>I  = Income </a:t>
            </a:r>
            <a:r>
              <a:rPr lang="en-IN" sz="2000" b="1" dirty="0">
                <a:solidFill>
                  <a:srgbClr val="231F20"/>
                </a:solidFill>
                <a:latin typeface="Cambria" panose="02040503050406030204" pitchFamily="18" charset="0"/>
                <a:ea typeface="Cambria" panose="02040503050406030204" pitchFamily="18" charset="0"/>
              </a:rPr>
              <a:t>(also representing by slope of line OD)</a:t>
            </a:r>
          </a:p>
          <a:p>
            <a:pPr lvl="1" indent="0" algn="just"/>
            <a:endParaRPr lang="en-IN" sz="2000" b="1" i="0" u="none" strike="noStrike" baseline="0" dirty="0">
              <a:solidFill>
                <a:srgbClr val="231F20"/>
              </a:solidFill>
              <a:latin typeface="Cambria" panose="02040503050406030204" pitchFamily="18" charset="0"/>
              <a:ea typeface="Cambria" panose="02040503050406030204" pitchFamily="18" charset="0"/>
            </a:endParaRPr>
          </a:p>
          <a:p>
            <a:pPr lvl="1" indent="0" algn="just"/>
            <a:r>
              <a:rPr lang="en-IN" sz="2000" b="1" dirty="0">
                <a:solidFill>
                  <a:srgbClr val="231F20"/>
                </a:solidFill>
                <a:latin typeface="Cambria" panose="02040503050406030204" pitchFamily="18" charset="0"/>
                <a:ea typeface="Cambria" panose="02040503050406030204" pitchFamily="18" charset="0"/>
              </a:rPr>
              <a:t>If ,            N = no. of units produced during the year</a:t>
            </a:r>
          </a:p>
          <a:p>
            <a:pPr lvl="1" indent="0" algn="just"/>
            <a:r>
              <a:rPr lang="en-IN" sz="2000" b="1" i="0" u="none" strike="noStrike" baseline="0" dirty="0">
                <a:solidFill>
                  <a:srgbClr val="231F20"/>
                </a:solidFill>
                <a:latin typeface="Cambria" panose="02040503050406030204" pitchFamily="18" charset="0"/>
                <a:ea typeface="Cambria" panose="02040503050406030204" pitchFamily="18" charset="0"/>
              </a:rPr>
              <a:t>Then,      I = S*N</a:t>
            </a:r>
          </a:p>
          <a:p>
            <a:pPr lvl="1" indent="0" algn="just"/>
            <a:endParaRPr lang="en-IN" sz="2000" b="1" dirty="0">
              <a:solidFill>
                <a:srgbClr val="231F20"/>
              </a:solidFill>
              <a:latin typeface="Cambria" panose="02040503050406030204" pitchFamily="18" charset="0"/>
              <a:ea typeface="Cambria" panose="02040503050406030204" pitchFamily="18" charset="0"/>
            </a:endParaRPr>
          </a:p>
          <a:p>
            <a:pPr lvl="1" indent="0" algn="just"/>
            <a:r>
              <a:rPr lang="en-IN" sz="2000" b="1" i="0" u="none" strike="noStrike" baseline="0" dirty="0">
                <a:solidFill>
                  <a:srgbClr val="231F20"/>
                </a:solidFill>
                <a:latin typeface="Cambria" panose="02040503050406030204" pitchFamily="18" charset="0"/>
                <a:ea typeface="Cambria" panose="02040503050406030204" pitchFamily="18" charset="0"/>
              </a:rPr>
              <a:t>Total cost = Fixed cost + Variable cost </a:t>
            </a:r>
          </a:p>
          <a:p>
            <a:pPr lvl="1" indent="0" algn="just"/>
            <a:r>
              <a:rPr lang="en-IN" sz="2000" b="1" dirty="0">
                <a:solidFill>
                  <a:srgbClr val="231F20"/>
                </a:solidFill>
                <a:latin typeface="Cambria" panose="02040503050406030204" pitchFamily="18" charset="0"/>
                <a:ea typeface="Cambria" panose="02040503050406030204" pitchFamily="18" charset="0"/>
              </a:rPr>
              <a:t>TC = F + V*N</a:t>
            </a:r>
          </a:p>
          <a:p>
            <a:pPr lvl="1" indent="0" algn="just"/>
            <a:r>
              <a:rPr lang="en-IN" sz="2000" b="1" dirty="0">
                <a:solidFill>
                  <a:srgbClr val="231F20"/>
                </a:solidFill>
                <a:latin typeface="Cambria" panose="02040503050406030204" pitchFamily="18" charset="0"/>
                <a:ea typeface="Cambria" panose="02040503050406030204" pitchFamily="18" charset="0"/>
              </a:rPr>
              <a:t>Profit (P) = Income (I)   ̶ Total cost (TC)</a:t>
            </a:r>
          </a:p>
          <a:p>
            <a:pPr lvl="1" indent="0" algn="just"/>
            <a:r>
              <a:rPr lang="en-IN" sz="2000" b="1" dirty="0">
                <a:solidFill>
                  <a:srgbClr val="231F20"/>
                </a:solidFill>
                <a:latin typeface="Cambria" panose="02040503050406030204" pitchFamily="18" charset="0"/>
                <a:ea typeface="Cambria" panose="02040503050406030204" pitchFamily="18" charset="0"/>
              </a:rPr>
              <a:t>               P   =  I   ̶  ( F + V*N)</a:t>
            </a:r>
          </a:p>
          <a:p>
            <a:pPr lvl="1" indent="0" algn="just"/>
            <a:r>
              <a:rPr lang="en-IN" sz="2000" b="1" dirty="0">
                <a:solidFill>
                  <a:srgbClr val="231F20"/>
                </a:solidFill>
                <a:latin typeface="Cambria" panose="02040503050406030204" pitchFamily="18" charset="0"/>
                <a:ea typeface="Cambria" panose="02040503050406030204" pitchFamily="18" charset="0"/>
              </a:rPr>
              <a:t>                P   =  S* N   ̶  ( F + V*N) =   ̶  F + (S   ̶  V) N </a:t>
            </a:r>
          </a:p>
          <a:p>
            <a:pPr lvl="1" indent="0" algn="just"/>
            <a:endParaRPr lang="en-IN" sz="2000" b="1" dirty="0">
              <a:solidFill>
                <a:srgbClr val="231F20"/>
              </a:solidFill>
              <a:latin typeface="Cambria" panose="02040503050406030204" pitchFamily="18" charset="0"/>
              <a:ea typeface="Cambria" panose="02040503050406030204" pitchFamily="18" charset="0"/>
            </a:endParaRPr>
          </a:p>
          <a:p>
            <a:pPr lvl="1" indent="0" algn="just"/>
            <a:r>
              <a:rPr lang="en-IN" sz="2000" b="1" dirty="0">
                <a:solidFill>
                  <a:srgbClr val="C00000"/>
                </a:solidFill>
                <a:latin typeface="Cambria" panose="02040503050406030204" pitchFamily="18" charset="0"/>
                <a:ea typeface="Cambria" panose="02040503050406030204" pitchFamily="18" charset="0"/>
              </a:rPr>
              <a:t>At break-even point;  </a:t>
            </a:r>
            <a:r>
              <a:rPr lang="en-IN" sz="2000" b="1" dirty="0">
                <a:solidFill>
                  <a:srgbClr val="231F20"/>
                </a:solidFill>
                <a:latin typeface="Cambria" panose="02040503050406030204" pitchFamily="18" charset="0"/>
                <a:ea typeface="Cambria" panose="02040503050406030204" pitchFamily="18" charset="0"/>
              </a:rPr>
              <a:t>Income (I) = Total cost (TC)                          (S   ̶  V) = marginal contributions </a:t>
            </a:r>
          </a:p>
          <a:p>
            <a:pPr lvl="1" indent="0" algn="just"/>
            <a:r>
              <a:rPr lang="en-IN" sz="2000" b="1" dirty="0">
                <a:solidFill>
                  <a:srgbClr val="231F20"/>
                </a:solidFill>
                <a:latin typeface="Cambria" panose="02040503050406030204" pitchFamily="18" charset="0"/>
                <a:ea typeface="Cambria" panose="02040503050406030204" pitchFamily="18" charset="0"/>
              </a:rPr>
              <a:t>                                                     I = S*N =  F + V*N</a:t>
            </a:r>
          </a:p>
          <a:p>
            <a:pPr lvl="1" indent="0" algn="just"/>
            <a:r>
              <a:rPr lang="en-IN" sz="2000" b="1" dirty="0">
                <a:solidFill>
                  <a:srgbClr val="231F20"/>
                </a:solidFill>
                <a:latin typeface="Cambria" panose="02040503050406030204" pitchFamily="18" charset="0"/>
                <a:ea typeface="Cambria" panose="02040503050406030204" pitchFamily="18" charset="0"/>
              </a:rPr>
              <a:t>                                                                 N =  F/(S   ̶  V) = N* (Break-even quantity)</a:t>
            </a:r>
          </a:p>
        </p:txBody>
      </p:sp>
      <p:grpSp>
        <p:nvGrpSpPr>
          <p:cNvPr id="45" name="Group 44"/>
          <p:cNvGrpSpPr/>
          <p:nvPr/>
        </p:nvGrpSpPr>
        <p:grpSpPr>
          <a:xfrm>
            <a:off x="7732751" y="906793"/>
            <a:ext cx="4195897" cy="4394415"/>
            <a:chOff x="7732751" y="906793"/>
            <a:chExt cx="4195897" cy="4394415"/>
          </a:xfrm>
        </p:grpSpPr>
        <p:cxnSp>
          <p:nvCxnSpPr>
            <p:cNvPr id="6" name="Straight Connector 5"/>
            <p:cNvCxnSpPr/>
            <p:nvPr/>
          </p:nvCxnSpPr>
          <p:spPr bwMode="auto">
            <a:xfrm flipV="1">
              <a:off x="8536378" y="3417261"/>
              <a:ext cx="2600182" cy="11739"/>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grpSp>
          <p:nvGrpSpPr>
            <p:cNvPr id="44" name="Group 43"/>
            <p:cNvGrpSpPr/>
            <p:nvPr/>
          </p:nvGrpSpPr>
          <p:grpSpPr>
            <a:xfrm>
              <a:off x="7732751" y="906793"/>
              <a:ext cx="4195897" cy="4394415"/>
              <a:chOff x="7386503" y="777229"/>
              <a:chExt cx="4195897" cy="4394415"/>
            </a:xfrm>
          </p:grpSpPr>
          <p:cxnSp>
            <p:nvCxnSpPr>
              <p:cNvPr id="3" name="Straight Arrow Connector 2"/>
              <p:cNvCxnSpPr/>
              <p:nvPr/>
            </p:nvCxnSpPr>
            <p:spPr bwMode="auto">
              <a:xfrm flipH="1" flipV="1">
                <a:off x="8184231" y="1038150"/>
                <a:ext cx="1" cy="325494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8" name="Straight Arrow Connector 17"/>
              <p:cNvCxnSpPr/>
              <p:nvPr/>
            </p:nvCxnSpPr>
            <p:spPr bwMode="auto">
              <a:xfrm>
                <a:off x="8184231" y="4293096"/>
                <a:ext cx="3398169"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6" name="Straight Connector 25"/>
              <p:cNvCxnSpPr/>
              <p:nvPr/>
            </p:nvCxnSpPr>
            <p:spPr bwMode="auto">
              <a:xfrm flipV="1">
                <a:off x="8184231" y="1992971"/>
                <a:ext cx="2600182" cy="1292013"/>
              </a:xfrm>
              <a:prstGeom prst="line">
                <a:avLst/>
              </a:prstGeom>
              <a:ln w="28575">
                <a:solidFill>
                  <a:srgbClr val="0000FF"/>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bwMode="auto">
              <a:xfrm flipV="1">
                <a:off x="8184231" y="1062421"/>
                <a:ext cx="2600182" cy="3230675"/>
              </a:xfrm>
              <a:prstGeom prst="line">
                <a:avLst/>
              </a:prstGeom>
              <a:ln w="28575">
                <a:solidFill>
                  <a:srgbClr val="FF3399"/>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4" name="Straight Connector 33"/>
              <p:cNvCxnSpPr/>
              <p:nvPr/>
            </p:nvCxnSpPr>
            <p:spPr bwMode="auto">
              <a:xfrm>
                <a:off x="10784413" y="1038150"/>
                <a:ext cx="0" cy="3254946"/>
              </a:xfrm>
              <a:prstGeom prst="line">
                <a:avLst/>
              </a:prstGeom>
              <a:solidFill>
                <a:schemeClr val="accent1"/>
              </a:solidFill>
              <a:ln w="9525" cap="flat" cmpd="sng" algn="ctr">
                <a:solidFill>
                  <a:schemeClr val="tx1"/>
                </a:solidFill>
                <a:prstDash val="dash"/>
                <a:round/>
                <a:headEnd type="none" w="med" len="med"/>
                <a:tailEnd type="none" w="med" len="med"/>
              </a:ln>
              <a:effectLst/>
            </p:spPr>
          </p:cxnSp>
          <p:cxnSp>
            <p:nvCxnSpPr>
              <p:cNvPr id="43" name="Straight Connector 42"/>
              <p:cNvCxnSpPr/>
              <p:nvPr/>
            </p:nvCxnSpPr>
            <p:spPr bwMode="auto">
              <a:xfrm>
                <a:off x="9484322" y="2638977"/>
                <a:ext cx="0" cy="1678390"/>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42" name="TextBox 41"/>
              <p:cNvSpPr txBox="1"/>
              <p:nvPr/>
            </p:nvSpPr>
            <p:spPr>
              <a:xfrm>
                <a:off x="10624408" y="4432980"/>
                <a:ext cx="320010" cy="369332"/>
              </a:xfrm>
              <a:prstGeom prst="rect">
                <a:avLst/>
              </a:prstGeom>
              <a:noFill/>
            </p:spPr>
            <p:txBody>
              <a:bodyPr wrap="square" rtlCol="0">
                <a:spAutoFit/>
              </a:bodyPr>
              <a:lstStyle/>
              <a:p>
                <a:r>
                  <a:rPr lang="en-US" b="1" dirty="0"/>
                  <a:t>N</a:t>
                </a:r>
              </a:p>
            </p:txBody>
          </p:sp>
          <p:sp>
            <p:nvSpPr>
              <p:cNvPr id="46" name="TextBox 45"/>
              <p:cNvSpPr txBox="1"/>
              <p:nvPr/>
            </p:nvSpPr>
            <p:spPr>
              <a:xfrm>
                <a:off x="9324316" y="4370346"/>
                <a:ext cx="459877" cy="369332"/>
              </a:xfrm>
              <a:prstGeom prst="rect">
                <a:avLst/>
              </a:prstGeom>
              <a:noFill/>
            </p:spPr>
            <p:txBody>
              <a:bodyPr wrap="square" rtlCol="0">
                <a:spAutoFit/>
              </a:bodyPr>
              <a:lstStyle/>
              <a:p>
                <a:r>
                  <a:rPr lang="en-US" b="1" dirty="0"/>
                  <a:t>N*</a:t>
                </a:r>
              </a:p>
            </p:txBody>
          </p:sp>
          <p:sp>
            <p:nvSpPr>
              <p:cNvPr id="47" name="TextBox 46"/>
              <p:cNvSpPr txBox="1"/>
              <p:nvPr/>
            </p:nvSpPr>
            <p:spPr>
              <a:xfrm>
                <a:off x="7864221" y="4268694"/>
                <a:ext cx="320010" cy="369332"/>
              </a:xfrm>
              <a:prstGeom prst="rect">
                <a:avLst/>
              </a:prstGeom>
              <a:noFill/>
            </p:spPr>
            <p:txBody>
              <a:bodyPr wrap="square" rtlCol="0">
                <a:spAutoFit/>
              </a:bodyPr>
              <a:lstStyle/>
              <a:p>
                <a:r>
                  <a:rPr lang="en-US" b="1" dirty="0"/>
                  <a:t>O</a:t>
                </a:r>
              </a:p>
            </p:txBody>
          </p:sp>
          <p:sp>
            <p:nvSpPr>
              <p:cNvPr id="48" name="TextBox 47"/>
              <p:cNvSpPr txBox="1"/>
              <p:nvPr/>
            </p:nvSpPr>
            <p:spPr>
              <a:xfrm>
                <a:off x="10863396" y="3088564"/>
                <a:ext cx="320010" cy="369332"/>
              </a:xfrm>
              <a:prstGeom prst="rect">
                <a:avLst/>
              </a:prstGeom>
              <a:noFill/>
            </p:spPr>
            <p:txBody>
              <a:bodyPr wrap="square" rtlCol="0">
                <a:spAutoFit/>
              </a:bodyPr>
              <a:lstStyle/>
              <a:p>
                <a:r>
                  <a:rPr lang="en-US" b="1" dirty="0">
                    <a:solidFill>
                      <a:srgbClr val="C00000"/>
                    </a:solidFill>
                  </a:rPr>
                  <a:t>F</a:t>
                </a:r>
              </a:p>
            </p:txBody>
          </p:sp>
          <p:sp>
            <p:nvSpPr>
              <p:cNvPr id="49" name="TextBox 48"/>
              <p:cNvSpPr txBox="1"/>
              <p:nvPr/>
            </p:nvSpPr>
            <p:spPr>
              <a:xfrm>
                <a:off x="10863396" y="1740304"/>
                <a:ext cx="320010" cy="369332"/>
              </a:xfrm>
              <a:prstGeom prst="rect">
                <a:avLst/>
              </a:prstGeom>
              <a:noFill/>
            </p:spPr>
            <p:txBody>
              <a:bodyPr wrap="square" rtlCol="0">
                <a:spAutoFit/>
              </a:bodyPr>
              <a:lstStyle/>
              <a:p>
                <a:r>
                  <a:rPr lang="en-US" b="1" dirty="0">
                    <a:solidFill>
                      <a:srgbClr val="0000FF"/>
                    </a:solidFill>
                  </a:rPr>
                  <a:t>C</a:t>
                </a:r>
              </a:p>
            </p:txBody>
          </p:sp>
          <p:sp>
            <p:nvSpPr>
              <p:cNvPr id="50" name="TextBox 49"/>
              <p:cNvSpPr txBox="1"/>
              <p:nvPr/>
            </p:nvSpPr>
            <p:spPr>
              <a:xfrm>
                <a:off x="10804507" y="777229"/>
                <a:ext cx="320010" cy="369332"/>
              </a:xfrm>
              <a:prstGeom prst="rect">
                <a:avLst/>
              </a:prstGeom>
              <a:noFill/>
            </p:spPr>
            <p:txBody>
              <a:bodyPr wrap="square" rtlCol="0">
                <a:spAutoFit/>
              </a:bodyPr>
              <a:lstStyle/>
              <a:p>
                <a:r>
                  <a:rPr lang="en-US" b="1" dirty="0">
                    <a:solidFill>
                      <a:srgbClr val="FF3399"/>
                    </a:solidFill>
                  </a:rPr>
                  <a:t>D</a:t>
                </a:r>
              </a:p>
            </p:txBody>
          </p:sp>
          <p:sp>
            <p:nvSpPr>
              <p:cNvPr id="51" name="TextBox 50"/>
              <p:cNvSpPr txBox="1"/>
              <p:nvPr/>
            </p:nvSpPr>
            <p:spPr>
              <a:xfrm>
                <a:off x="7743708" y="3108840"/>
                <a:ext cx="320010" cy="369332"/>
              </a:xfrm>
              <a:prstGeom prst="rect">
                <a:avLst/>
              </a:prstGeom>
              <a:noFill/>
            </p:spPr>
            <p:txBody>
              <a:bodyPr wrap="square" rtlCol="0">
                <a:spAutoFit/>
              </a:bodyPr>
              <a:lstStyle/>
              <a:p>
                <a:r>
                  <a:rPr lang="en-US" b="1" dirty="0"/>
                  <a:t>A</a:t>
                </a:r>
              </a:p>
            </p:txBody>
          </p:sp>
          <p:sp>
            <p:nvSpPr>
              <p:cNvPr id="52" name="TextBox 51"/>
              <p:cNvSpPr txBox="1"/>
              <p:nvPr/>
            </p:nvSpPr>
            <p:spPr>
              <a:xfrm>
                <a:off x="8936564" y="4802312"/>
                <a:ext cx="1847849" cy="369332"/>
              </a:xfrm>
              <a:prstGeom prst="rect">
                <a:avLst/>
              </a:prstGeom>
              <a:noFill/>
            </p:spPr>
            <p:txBody>
              <a:bodyPr wrap="square" rtlCol="0">
                <a:spAutoFit/>
              </a:bodyPr>
              <a:lstStyle/>
              <a:p>
                <a:r>
                  <a:rPr lang="en-US" b="1" dirty="0"/>
                  <a:t>No. of units</a:t>
                </a:r>
              </a:p>
            </p:txBody>
          </p:sp>
          <p:sp>
            <p:nvSpPr>
              <p:cNvPr id="53" name="TextBox 52"/>
              <p:cNvSpPr txBox="1"/>
              <p:nvPr/>
            </p:nvSpPr>
            <p:spPr>
              <a:xfrm>
                <a:off x="7386503" y="1740304"/>
                <a:ext cx="461665" cy="2099748"/>
              </a:xfrm>
              <a:prstGeom prst="rect">
                <a:avLst/>
              </a:prstGeom>
              <a:noFill/>
            </p:spPr>
            <p:txBody>
              <a:bodyPr vert="vert270" wrap="square" rtlCol="0">
                <a:spAutoFit/>
              </a:bodyPr>
              <a:lstStyle/>
              <a:p>
                <a:r>
                  <a:rPr lang="en-US" b="1" dirty="0"/>
                  <a:t>Cost or Income</a:t>
                </a:r>
              </a:p>
            </p:txBody>
          </p:sp>
        </p:grpSp>
      </p:grpSp>
      <p:cxnSp>
        <p:nvCxnSpPr>
          <p:cNvPr id="2" name="Straight Connector 1">
            <a:extLst>
              <a:ext uri="{FF2B5EF4-FFF2-40B4-BE49-F238E27FC236}">
                <a16:creationId xmlns:a16="http://schemas.microsoft.com/office/drawing/2014/main" id="{348BBBC9-91FB-83A5-15B1-2F3D3111DCA7}"/>
              </a:ext>
            </a:extLst>
          </p:cNvPr>
          <p:cNvCxnSpPr/>
          <p:nvPr/>
        </p:nvCxnSpPr>
        <p:spPr bwMode="auto">
          <a:xfrm flipV="1">
            <a:off x="8542276" y="3128107"/>
            <a:ext cx="2600182" cy="1292013"/>
          </a:xfrm>
          <a:prstGeom prst="line">
            <a:avLst/>
          </a:prstGeom>
          <a:ln w="28575">
            <a:solidFill>
              <a:srgbClr val="0000FF"/>
            </a:solidFill>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F2486F2A-6773-1EA3-DD34-D28EF3E9B4C2}"/>
              </a:ext>
            </a:extLst>
          </p:cNvPr>
          <p:cNvSpPr txBox="1"/>
          <p:nvPr/>
        </p:nvSpPr>
        <p:spPr>
          <a:xfrm>
            <a:off x="11142457" y="2847526"/>
            <a:ext cx="320010" cy="369332"/>
          </a:xfrm>
          <a:prstGeom prst="rect">
            <a:avLst/>
          </a:prstGeom>
          <a:noFill/>
        </p:spPr>
        <p:txBody>
          <a:bodyPr wrap="square" rtlCol="0">
            <a:spAutoFit/>
          </a:bodyPr>
          <a:lstStyle/>
          <a:p>
            <a:r>
              <a:rPr lang="en-US" b="1" dirty="0">
                <a:solidFill>
                  <a:srgbClr val="0000FF"/>
                </a:solidFill>
              </a:rPr>
              <a:t>C</a:t>
            </a:r>
          </a:p>
        </p:txBody>
      </p:sp>
    </p:spTree>
    <p:extLst>
      <p:ext uri="{BB962C8B-B14F-4D97-AF65-F5344CB8AC3E}">
        <p14:creationId xmlns:p14="http://schemas.microsoft.com/office/powerpoint/2010/main" val="1017293333"/>
      </p:ext>
    </p:extLst>
  </p:cSld>
  <p:clrMapOvr>
    <a:masterClrMapping/>
  </p:clrMapOvr>
  <p:transition>
    <p:wipe dir="d"/>
  </p:transition>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2813"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2813"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48933</TotalTime>
  <Words>3306</Words>
  <Application>Microsoft Office PowerPoint</Application>
  <PresentationFormat>Widescreen</PresentationFormat>
  <Paragraphs>441</Paragraphs>
  <Slides>26</Slides>
  <Notes>14</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26</vt:i4>
      </vt:variant>
      <vt:variant>
        <vt:lpstr>Custom Shows</vt:lpstr>
      </vt:variant>
      <vt:variant>
        <vt:i4>1</vt:i4>
      </vt:variant>
    </vt:vector>
  </HeadingPairs>
  <TitlesOfParts>
    <vt:vector size="35" baseType="lpstr">
      <vt:lpstr>Arial</vt:lpstr>
      <vt:lpstr>Calibri</vt:lpstr>
      <vt:lpstr>Cambria</vt:lpstr>
      <vt:lpstr>Cambria Math</vt:lpstr>
      <vt:lpstr>Courier New</vt:lpstr>
      <vt:lpstr>Times New Roman</vt:lpstr>
      <vt:lpstr>Wingdings</vt:lpstr>
      <vt:lpstr>Office Theme</vt:lpstr>
      <vt:lpstr>PowerPoint Presentation</vt:lpstr>
      <vt:lpstr>PowerPoint Presentation</vt:lpstr>
      <vt:lpstr>PowerPoint Presentation</vt:lpstr>
      <vt:lpstr>PowerPoint Presentation</vt:lpstr>
      <vt:lpstr>COMPLETE THE FOLLOWING SCHEDULE: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No: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dc:creator>
  <cp:lastModifiedBy>Dr. Rahul Khatri [MU - Jaipur]</cp:lastModifiedBy>
  <cp:revision>1671</cp:revision>
  <dcterms:modified xsi:type="dcterms:W3CDTF">2024-09-09T05:05:53Z</dcterms:modified>
</cp:coreProperties>
</file>