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9041-1234-AD6D-7890-D1B33BF433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1F7194-B0D8-8A25-38E3-257D78436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4510CF-E684-303B-22B4-0E9F5A910F25}"/>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FF99253C-BC48-1824-A11D-D37191173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3F5FF-FD5C-5512-A6E4-1FFE65A6F1E5}"/>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861700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48F7-0A8B-173A-7584-526435154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B31658-19FC-4AFE-49BE-D427FF4256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9601F-2BB4-EC68-546C-BAB7E391B928}"/>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897D4FF1-4236-A65B-A35D-D20B32565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26179E-0BC9-7104-1A84-A8C0EC8A9B59}"/>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53241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5BB202-7DC1-C7E8-3A6F-B6EFDE7155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0B3E9E-5B27-C160-41D8-DE67F3FD6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73411-A59F-7569-F776-37DBA7DD05D4}"/>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B98062D3-EA2F-D892-EB00-9AB5B9B0E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0AC8F-DA06-BF0D-7CCA-0176CF90F09E}"/>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285740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6A7E-1E91-E61F-8575-4268290D3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46BEDE-413B-EBAD-CE5E-3B17353D3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93438-98D5-EAFB-7955-34A9E5979D14}"/>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1D9849CA-422D-972E-677B-7AC884CFF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FE3DEA-6690-6AF3-8C88-F639A34977CB}"/>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64732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BB9C7-7868-6D04-9C6F-D8C51F8AA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4F999C-8989-82C3-CCDC-46DEC3CAA6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6B309-8E3C-E25C-00BD-B7690943156F}"/>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AE293F58-5B25-EA4E-5753-56B95690A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B66733-F393-3EDE-BABC-9010E808E49F}"/>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641757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9B08D-9712-BC6D-E1C3-6A5B97E66F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C9C82-D051-9860-706E-6D0DE9CC15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29C22D-F5DF-8F79-3BB1-54BE100514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CB4062-C895-DCD4-1ABF-954493AE7600}"/>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6" name="Footer Placeholder 5">
            <a:extLst>
              <a:ext uri="{FF2B5EF4-FFF2-40B4-BE49-F238E27FC236}">
                <a16:creationId xmlns:a16="http://schemas.microsoft.com/office/drawing/2014/main" id="{E4531564-BB5A-5EC6-8C94-5F0AA1079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02468-56AA-BBEA-E762-158D84A9C459}"/>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065164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E3A9-44DD-293E-6A4D-EA31997C78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AD20E0-0BEA-5D51-D641-534CA4FCB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6154C-05A2-628D-3638-B2BB3C354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3D5123-F86D-4DFB-833E-52F8BA3158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1C9305-6A65-9579-0A5F-146D9015B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983EB8-CA84-D6D2-576B-1085709F0B8F}"/>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8" name="Footer Placeholder 7">
            <a:extLst>
              <a:ext uri="{FF2B5EF4-FFF2-40B4-BE49-F238E27FC236}">
                <a16:creationId xmlns:a16="http://schemas.microsoft.com/office/drawing/2014/main" id="{95C2AB7D-B615-1A78-F4DF-B5D5EE13E0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A1A36-E0F0-7717-9FDD-EF344EA92C25}"/>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351168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181C-642C-C62F-EB75-A5EEB60EE0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0D8FEE-A713-0247-62E4-5A031D0118BE}"/>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4" name="Footer Placeholder 3">
            <a:extLst>
              <a:ext uri="{FF2B5EF4-FFF2-40B4-BE49-F238E27FC236}">
                <a16:creationId xmlns:a16="http://schemas.microsoft.com/office/drawing/2014/main" id="{DD1DDB63-024A-395B-9E9A-851283311E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4B8F3F-9EED-28DF-B5A6-0BE578DC8A0A}"/>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3222297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B36E1B-97FF-BA9D-BC8C-C7D126FB331E}"/>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3" name="Footer Placeholder 2">
            <a:extLst>
              <a:ext uri="{FF2B5EF4-FFF2-40B4-BE49-F238E27FC236}">
                <a16:creationId xmlns:a16="http://schemas.microsoft.com/office/drawing/2014/main" id="{0BAC0C96-DF6C-8B1C-B5CD-47A1DBF074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7E643-7585-D8A3-57D1-0AAAE458DA4B}"/>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3476079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AE6-EBD5-8FCC-22CC-4028C1EDF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F43123-5F06-8C24-3163-3A1029E8A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7E1673-8108-F665-2E81-D69F5AC23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DB822-B8FD-CBC4-9241-76D0553EA7DF}"/>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6" name="Footer Placeholder 5">
            <a:extLst>
              <a:ext uri="{FF2B5EF4-FFF2-40B4-BE49-F238E27FC236}">
                <a16:creationId xmlns:a16="http://schemas.microsoft.com/office/drawing/2014/main" id="{2A3C1B40-F359-3E6B-ECD6-FA9BE3976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E0313-E669-24ED-7267-46157E0EBD03}"/>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2950899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EE2D-44D6-4AF6-22D4-7DAFB2153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A447AD-1327-D5F4-7E80-4D65BD5EB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E79D09-A475-506E-82A5-CD6D65EB4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AF94A-01F7-323B-BFE3-FCAC9D2F9520}"/>
              </a:ext>
            </a:extLst>
          </p:cNvPr>
          <p:cNvSpPr>
            <a:spLocks noGrp="1"/>
          </p:cNvSpPr>
          <p:nvPr>
            <p:ph type="dt" sz="half" idx="10"/>
          </p:nvPr>
        </p:nvSpPr>
        <p:spPr/>
        <p:txBody>
          <a:bodyPr/>
          <a:lstStyle/>
          <a:p>
            <a:fld id="{2EDCEB95-0343-434F-A872-E5248791CB61}" type="datetimeFigureOut">
              <a:rPr lang="en-US" smtClean="0"/>
              <a:t>8/27/2024</a:t>
            </a:fld>
            <a:endParaRPr lang="en-US"/>
          </a:p>
        </p:txBody>
      </p:sp>
      <p:sp>
        <p:nvSpPr>
          <p:cNvPr id="6" name="Footer Placeholder 5">
            <a:extLst>
              <a:ext uri="{FF2B5EF4-FFF2-40B4-BE49-F238E27FC236}">
                <a16:creationId xmlns:a16="http://schemas.microsoft.com/office/drawing/2014/main" id="{0A4C4C9F-1ED0-4618-ECC2-B47B99760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66BD45-9E4C-6EE6-872F-E55E6E78628C}"/>
              </a:ext>
            </a:extLst>
          </p:cNvPr>
          <p:cNvSpPr>
            <a:spLocks noGrp="1"/>
          </p:cNvSpPr>
          <p:nvPr>
            <p:ph type="sldNum" sz="quarter" idx="12"/>
          </p:nvPr>
        </p:nvSpPr>
        <p:spPr/>
        <p:txBody>
          <a:bodyPr/>
          <a:lstStyle/>
          <a:p>
            <a:fld id="{162648B1-DB94-412F-8656-087F44C23A91}" type="slidenum">
              <a:rPr lang="en-US" smtClean="0"/>
              <a:t>‹#›</a:t>
            </a:fld>
            <a:endParaRPr lang="en-US"/>
          </a:p>
        </p:txBody>
      </p:sp>
    </p:spTree>
    <p:extLst>
      <p:ext uri="{BB962C8B-B14F-4D97-AF65-F5344CB8AC3E}">
        <p14:creationId xmlns:p14="http://schemas.microsoft.com/office/powerpoint/2010/main" val="374548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7AACE-DA11-71CC-EA59-AE6364E606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29672A-FFF4-230C-AF2D-21DCF4724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D24EE0-9CAF-AE96-270B-C13CFA6BC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DCEB95-0343-434F-A872-E5248791CB61}" type="datetimeFigureOut">
              <a:rPr lang="en-US" smtClean="0"/>
              <a:t>8/27/2024</a:t>
            </a:fld>
            <a:endParaRPr lang="en-US"/>
          </a:p>
        </p:txBody>
      </p:sp>
      <p:sp>
        <p:nvSpPr>
          <p:cNvPr id="5" name="Footer Placeholder 4">
            <a:extLst>
              <a:ext uri="{FF2B5EF4-FFF2-40B4-BE49-F238E27FC236}">
                <a16:creationId xmlns:a16="http://schemas.microsoft.com/office/drawing/2014/main" id="{E797AD8E-D402-DACB-5DAE-2B522C597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770A744-6F87-4CA6-4704-14F1D8C83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2648B1-DB94-412F-8656-087F44C23A91}" type="slidenum">
              <a:rPr lang="en-US" smtClean="0"/>
              <a:t>‹#›</a:t>
            </a:fld>
            <a:endParaRPr lang="en-US"/>
          </a:p>
        </p:txBody>
      </p:sp>
    </p:spTree>
    <p:extLst>
      <p:ext uri="{BB962C8B-B14F-4D97-AF65-F5344CB8AC3E}">
        <p14:creationId xmlns:p14="http://schemas.microsoft.com/office/powerpoint/2010/main" val="10269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923E-280F-E913-EF70-0B849385B4A9}"/>
              </a:ext>
            </a:extLst>
          </p:cNvPr>
          <p:cNvSpPr>
            <a:spLocks noGrp="1"/>
          </p:cNvSpPr>
          <p:nvPr>
            <p:ph type="ctrTitle"/>
          </p:nvPr>
        </p:nvSpPr>
        <p:spPr/>
        <p:txBody>
          <a:bodyPr/>
          <a:lstStyle/>
          <a:p>
            <a:r>
              <a:rPr lang="en-US" dirty="0"/>
              <a:t>Pointers in C</a:t>
            </a:r>
          </a:p>
        </p:txBody>
      </p:sp>
      <p:sp>
        <p:nvSpPr>
          <p:cNvPr id="3" name="Subtitle 2">
            <a:extLst>
              <a:ext uri="{FF2B5EF4-FFF2-40B4-BE49-F238E27FC236}">
                <a16:creationId xmlns:a16="http://schemas.microsoft.com/office/drawing/2014/main" id="{A7EE33E7-C8C3-D880-76A2-DCA65F26BF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7186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FB61-9ED9-3562-32DB-F5CEC62FA90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8EC384A-F8FC-18D0-1A73-7A1EF0938CDD}"/>
              </a:ext>
            </a:extLst>
          </p:cNvPr>
          <p:cNvPicPr>
            <a:picLocks noGrp="1" noChangeAspect="1"/>
          </p:cNvPicPr>
          <p:nvPr>
            <p:ph idx="1"/>
          </p:nvPr>
        </p:nvPicPr>
        <p:blipFill>
          <a:blip r:embed="rId2"/>
          <a:stretch>
            <a:fillRect/>
          </a:stretch>
        </p:blipFill>
        <p:spPr>
          <a:xfrm>
            <a:off x="510364" y="365125"/>
            <a:ext cx="11068492" cy="5811838"/>
          </a:xfrm>
        </p:spPr>
      </p:pic>
    </p:spTree>
    <p:extLst>
      <p:ext uri="{BB962C8B-B14F-4D97-AF65-F5344CB8AC3E}">
        <p14:creationId xmlns:p14="http://schemas.microsoft.com/office/powerpoint/2010/main" val="1967139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D7E5-9C6E-C693-1ADA-F977ACE4042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B351AFBD-54EC-89F2-1E5F-C0454D25BEA4}"/>
              </a:ext>
            </a:extLst>
          </p:cNvPr>
          <p:cNvPicPr>
            <a:picLocks noGrp="1" noChangeAspect="1"/>
          </p:cNvPicPr>
          <p:nvPr>
            <p:ph idx="1"/>
          </p:nvPr>
        </p:nvPicPr>
        <p:blipFill>
          <a:blip r:embed="rId2"/>
          <a:stretch>
            <a:fillRect/>
          </a:stretch>
        </p:blipFill>
        <p:spPr>
          <a:xfrm>
            <a:off x="1360967" y="365125"/>
            <a:ext cx="8750596" cy="5811838"/>
          </a:xfrm>
        </p:spPr>
      </p:pic>
    </p:spTree>
    <p:extLst>
      <p:ext uri="{BB962C8B-B14F-4D97-AF65-F5344CB8AC3E}">
        <p14:creationId xmlns:p14="http://schemas.microsoft.com/office/powerpoint/2010/main" val="333366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9CB6-98FF-8BFB-71CB-39314BD039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25ADCB-F983-C8BE-3FD1-4278A2C97468}"/>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0375B89-7325-5013-D88E-047F0FEC688D}"/>
              </a:ext>
            </a:extLst>
          </p:cNvPr>
          <p:cNvPicPr>
            <a:picLocks noChangeAspect="1"/>
          </p:cNvPicPr>
          <p:nvPr/>
        </p:nvPicPr>
        <p:blipFill>
          <a:blip r:embed="rId2"/>
          <a:stretch>
            <a:fillRect/>
          </a:stretch>
        </p:blipFill>
        <p:spPr>
          <a:xfrm>
            <a:off x="2137144" y="1137684"/>
            <a:ext cx="7273556" cy="3742660"/>
          </a:xfrm>
          <a:prstGeom prst="rect">
            <a:avLst/>
          </a:prstGeom>
        </p:spPr>
      </p:pic>
    </p:spTree>
    <p:extLst>
      <p:ext uri="{BB962C8B-B14F-4D97-AF65-F5344CB8AC3E}">
        <p14:creationId xmlns:p14="http://schemas.microsoft.com/office/powerpoint/2010/main" val="134849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6495-F86C-389A-8475-7782721F14EF}"/>
              </a:ext>
            </a:extLst>
          </p:cNvPr>
          <p:cNvSpPr>
            <a:spLocks noGrp="1"/>
          </p:cNvSpPr>
          <p:nvPr>
            <p:ph type="title"/>
          </p:nvPr>
        </p:nvSpPr>
        <p:spPr>
          <a:xfrm>
            <a:off x="838200" y="0"/>
            <a:ext cx="10515600" cy="1325563"/>
          </a:xfrm>
        </p:spPr>
        <p:txBody>
          <a:bodyPr>
            <a:normAutofit/>
          </a:bodyPr>
          <a:lstStyle/>
          <a:p>
            <a:pPr algn="just">
              <a:lnSpc>
                <a:spcPct val="150000"/>
              </a:lnSpc>
            </a:pPr>
            <a:r>
              <a:rPr lang="en-US" sz="2000" dirty="0"/>
              <a:t>Write a program that takes two integers as input from the user and swaps their values using call by value in c Display the values of the numbers before and after swapping.</a:t>
            </a:r>
          </a:p>
        </p:txBody>
      </p:sp>
      <p:sp>
        <p:nvSpPr>
          <p:cNvPr id="3" name="Content Placeholder 2">
            <a:extLst>
              <a:ext uri="{FF2B5EF4-FFF2-40B4-BE49-F238E27FC236}">
                <a16:creationId xmlns:a16="http://schemas.microsoft.com/office/drawing/2014/main" id="{3BBB4D28-05AA-519E-5653-A0F06418B6E3}"/>
              </a:ext>
            </a:extLst>
          </p:cNvPr>
          <p:cNvSpPr>
            <a:spLocks noGrp="1"/>
          </p:cNvSpPr>
          <p:nvPr>
            <p:ph idx="1"/>
          </p:nvPr>
        </p:nvSpPr>
        <p:spPr>
          <a:xfrm>
            <a:off x="838200" y="1325563"/>
            <a:ext cx="10515600" cy="4351338"/>
          </a:xfrm>
        </p:spPr>
        <p:txBody>
          <a:bodyPr/>
          <a:lstStyle/>
          <a:p>
            <a:r>
              <a:rPr lang="en-US" dirty="0"/>
              <a:t>call by value," the actual parameters passed to the function are not modified, but the function can still perform the swap internally.</a:t>
            </a:r>
          </a:p>
        </p:txBody>
      </p:sp>
      <p:pic>
        <p:nvPicPr>
          <p:cNvPr id="5" name="Picture 4">
            <a:extLst>
              <a:ext uri="{FF2B5EF4-FFF2-40B4-BE49-F238E27FC236}">
                <a16:creationId xmlns:a16="http://schemas.microsoft.com/office/drawing/2014/main" id="{5EE93A35-389D-FCAA-AF14-DB9CB2BD2B90}"/>
              </a:ext>
            </a:extLst>
          </p:cNvPr>
          <p:cNvPicPr>
            <a:picLocks noChangeAspect="1"/>
          </p:cNvPicPr>
          <p:nvPr/>
        </p:nvPicPr>
        <p:blipFill>
          <a:blip r:embed="rId2"/>
          <a:stretch>
            <a:fillRect/>
          </a:stretch>
        </p:blipFill>
        <p:spPr>
          <a:xfrm>
            <a:off x="2090737" y="2328529"/>
            <a:ext cx="8010525" cy="4081795"/>
          </a:xfrm>
          <a:prstGeom prst="rect">
            <a:avLst/>
          </a:prstGeom>
        </p:spPr>
      </p:pic>
    </p:spTree>
    <p:extLst>
      <p:ext uri="{BB962C8B-B14F-4D97-AF65-F5344CB8AC3E}">
        <p14:creationId xmlns:p14="http://schemas.microsoft.com/office/powerpoint/2010/main" val="69387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1026B-23E7-EE87-AB56-5E0904AE349A}"/>
              </a:ext>
            </a:extLst>
          </p:cNvPr>
          <p:cNvSpPr>
            <a:spLocks noGrp="1"/>
          </p:cNvSpPr>
          <p:nvPr>
            <p:ph idx="1"/>
          </p:nvPr>
        </p:nvSpPr>
        <p:spPr>
          <a:xfrm>
            <a:off x="838200" y="127591"/>
            <a:ext cx="10515600" cy="6049372"/>
          </a:xfrm>
        </p:spPr>
        <p:txBody>
          <a:bodyPr>
            <a:normAutofit fontScale="25000" lnSpcReduction="20000"/>
          </a:bodyPr>
          <a:lstStyle/>
          <a:p>
            <a:r>
              <a:rPr lang="en-US" b="1" dirty="0"/>
              <a:t>#include &lt;</a:t>
            </a:r>
            <a:r>
              <a:rPr lang="en-US" b="1" dirty="0" err="1"/>
              <a:t>stdio.h</a:t>
            </a:r>
            <a:r>
              <a:rPr lang="en-US" b="1" dirty="0"/>
              <a:t>&gt;</a:t>
            </a:r>
          </a:p>
          <a:p>
            <a:pPr marL="0" indent="0">
              <a:buNone/>
            </a:pPr>
            <a:endParaRPr lang="en-US" sz="3200" b="1" dirty="0">
              <a:highlight>
                <a:srgbClr val="FFFF00"/>
              </a:highlight>
            </a:endParaRPr>
          </a:p>
          <a:p>
            <a:pPr marL="0" indent="0">
              <a:buNone/>
            </a:pPr>
            <a:r>
              <a:rPr lang="en-US" sz="3200" b="1" dirty="0"/>
              <a:t>// Function to swap values using call by value</a:t>
            </a:r>
          </a:p>
          <a:p>
            <a:r>
              <a:rPr lang="en-US" sz="3200" b="1" dirty="0"/>
              <a:t>void swap(int a, int b) {</a:t>
            </a:r>
          </a:p>
          <a:p>
            <a:r>
              <a:rPr lang="en-US" sz="3200" b="1" dirty="0"/>
              <a:t>    int temp;</a:t>
            </a:r>
          </a:p>
          <a:p>
            <a:r>
              <a:rPr lang="en-US" sz="3200" b="1" dirty="0"/>
              <a:t>    temp = a;</a:t>
            </a:r>
          </a:p>
          <a:p>
            <a:r>
              <a:rPr lang="en-US" sz="3200" b="1" dirty="0"/>
              <a:t>    a = b;</a:t>
            </a:r>
          </a:p>
          <a:p>
            <a:r>
              <a:rPr lang="en-US" sz="3200" b="1" dirty="0"/>
              <a:t>    b = temp;</a:t>
            </a:r>
          </a:p>
          <a:p>
            <a:endParaRPr lang="en-US" sz="3200" b="1" dirty="0"/>
          </a:p>
          <a:p>
            <a:r>
              <a:rPr lang="en-US" sz="3200" b="1" dirty="0"/>
              <a:t>    // Display values inside the swap function</a:t>
            </a:r>
          </a:p>
          <a:p>
            <a:r>
              <a:rPr lang="en-US" sz="3200" b="1" dirty="0"/>
              <a:t>    </a:t>
            </a:r>
            <a:r>
              <a:rPr lang="en-US" sz="3200" b="1" dirty="0" err="1"/>
              <a:t>printf</a:t>
            </a:r>
            <a:r>
              <a:rPr lang="en-US" sz="3200" b="1" dirty="0"/>
              <a:t>("Inside swap function - After swapping: a = %d, b = %d\n", a, b);</a:t>
            </a:r>
          </a:p>
          <a:p>
            <a:r>
              <a:rPr lang="en-US" sz="3200" b="1" dirty="0"/>
              <a:t>}</a:t>
            </a:r>
          </a:p>
          <a:p>
            <a:endParaRPr lang="en-US" sz="3200" b="1" dirty="0"/>
          </a:p>
          <a:p>
            <a:r>
              <a:rPr lang="en-US" sz="3200" b="1" dirty="0"/>
              <a:t>int main() {</a:t>
            </a:r>
          </a:p>
          <a:p>
            <a:r>
              <a:rPr lang="en-US" sz="3200" b="1" dirty="0"/>
              <a:t>    int x, y;</a:t>
            </a:r>
          </a:p>
          <a:p>
            <a:endParaRPr lang="en-US" sz="3200" b="1" dirty="0"/>
          </a:p>
          <a:p>
            <a:r>
              <a:rPr lang="en-US" sz="3200" b="1" dirty="0"/>
              <a:t>    // Taking two integers as input from the user</a:t>
            </a:r>
          </a:p>
          <a:p>
            <a:r>
              <a:rPr lang="en-US" sz="3200" b="1" dirty="0"/>
              <a:t>    </a:t>
            </a:r>
            <a:r>
              <a:rPr lang="en-US" sz="3200" b="1" dirty="0" err="1"/>
              <a:t>printf</a:t>
            </a:r>
            <a:r>
              <a:rPr lang="en-US" sz="3200" b="1" dirty="0"/>
              <a:t>("Enter the first integer: ");</a:t>
            </a:r>
          </a:p>
          <a:p>
            <a:r>
              <a:rPr lang="en-US" sz="3200" b="1" dirty="0"/>
              <a:t>    </a:t>
            </a:r>
            <a:r>
              <a:rPr lang="en-US" sz="3200" b="1" dirty="0" err="1"/>
              <a:t>scanf</a:t>
            </a:r>
            <a:r>
              <a:rPr lang="en-US" sz="3200" b="1" dirty="0"/>
              <a:t>("%d", &amp;x);</a:t>
            </a:r>
          </a:p>
          <a:p>
            <a:r>
              <a:rPr lang="en-US" sz="3200" b="1" dirty="0"/>
              <a:t>    </a:t>
            </a:r>
            <a:r>
              <a:rPr lang="en-US" sz="3200" b="1" dirty="0" err="1"/>
              <a:t>printf</a:t>
            </a:r>
            <a:r>
              <a:rPr lang="en-US" sz="3200" b="1" dirty="0"/>
              <a:t>("Enter the second integer: ");</a:t>
            </a:r>
          </a:p>
          <a:p>
            <a:r>
              <a:rPr lang="en-US" sz="3200" b="1" dirty="0"/>
              <a:t>    </a:t>
            </a:r>
            <a:r>
              <a:rPr lang="en-US" sz="3200" b="1" dirty="0" err="1"/>
              <a:t>scanf</a:t>
            </a:r>
            <a:r>
              <a:rPr lang="en-US" sz="3200" b="1" dirty="0"/>
              <a:t>("%d", &amp;y);</a:t>
            </a:r>
          </a:p>
          <a:p>
            <a:endParaRPr lang="en-US" sz="3200" b="1" dirty="0"/>
          </a:p>
          <a:p>
            <a:r>
              <a:rPr lang="en-US" sz="3200" b="1" dirty="0"/>
              <a:t>    // Display values before swapping</a:t>
            </a:r>
          </a:p>
          <a:p>
            <a:r>
              <a:rPr lang="en-US" sz="3200" b="1" dirty="0"/>
              <a:t>    </a:t>
            </a:r>
            <a:r>
              <a:rPr lang="en-US" sz="3200" b="1" dirty="0" err="1"/>
              <a:t>printf</a:t>
            </a:r>
            <a:r>
              <a:rPr lang="en-US" sz="3200" b="1" dirty="0"/>
              <a:t>("Before swapping - x = %d, y = %d\n", x, y);</a:t>
            </a:r>
          </a:p>
          <a:p>
            <a:endParaRPr lang="en-US" sz="3200" b="1" dirty="0"/>
          </a:p>
          <a:p>
            <a:r>
              <a:rPr lang="en-US" sz="3200" b="1" dirty="0"/>
              <a:t>    // Call the swap function</a:t>
            </a:r>
          </a:p>
          <a:p>
            <a:r>
              <a:rPr lang="en-US" sz="3200" b="1" dirty="0"/>
              <a:t>    swap(x, y);</a:t>
            </a:r>
          </a:p>
          <a:p>
            <a:endParaRPr lang="en-US" sz="3200" b="1" dirty="0"/>
          </a:p>
          <a:p>
            <a:r>
              <a:rPr lang="en-US" sz="3200" b="1" dirty="0"/>
              <a:t>    // Display values after attempting to swap</a:t>
            </a:r>
          </a:p>
          <a:p>
            <a:r>
              <a:rPr lang="en-US" sz="3200" b="1" dirty="0"/>
              <a:t>    </a:t>
            </a:r>
            <a:r>
              <a:rPr lang="en-US" sz="3200" b="1" dirty="0" err="1"/>
              <a:t>printf</a:t>
            </a:r>
            <a:r>
              <a:rPr lang="en-US" sz="3200" b="1" dirty="0"/>
              <a:t>("After attempting to swap - x = %d, y = %d\n", x, y);</a:t>
            </a:r>
          </a:p>
          <a:p>
            <a:endParaRPr lang="en-US" sz="3200" b="1" dirty="0"/>
          </a:p>
          <a:p>
            <a:r>
              <a:rPr lang="en-US" sz="3200" b="1" dirty="0"/>
              <a:t>    return 0;</a:t>
            </a:r>
          </a:p>
          <a:p>
            <a:r>
              <a:rPr lang="en-US" sz="3200" b="1" dirty="0"/>
              <a:t>}</a:t>
            </a:r>
          </a:p>
          <a:p>
            <a:endParaRPr lang="en-US" sz="3600" b="1" dirty="0"/>
          </a:p>
        </p:txBody>
      </p:sp>
    </p:spTree>
    <p:extLst>
      <p:ext uri="{BB962C8B-B14F-4D97-AF65-F5344CB8AC3E}">
        <p14:creationId xmlns:p14="http://schemas.microsoft.com/office/powerpoint/2010/main" val="491022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4942-F587-A4E8-26D7-E9980E3AE9F5}"/>
              </a:ext>
            </a:extLst>
          </p:cNvPr>
          <p:cNvSpPr>
            <a:spLocks noGrp="1"/>
          </p:cNvSpPr>
          <p:nvPr>
            <p:ph type="title"/>
          </p:nvPr>
        </p:nvSpPr>
        <p:spPr>
          <a:xfrm>
            <a:off x="414670" y="131208"/>
            <a:ext cx="10939130" cy="1325563"/>
          </a:xfrm>
        </p:spPr>
        <p:txBody>
          <a:bodyPr>
            <a:noAutofit/>
          </a:bodyPr>
          <a:lstStyle/>
          <a:p>
            <a:pPr algn="just">
              <a:lnSpc>
                <a:spcPct val="150000"/>
              </a:lnSpc>
            </a:pPr>
            <a:r>
              <a:rPr lang="en-US" sz="2000" dirty="0"/>
              <a:t>In C, "call by </a:t>
            </a:r>
            <a:r>
              <a:rPr lang="en-US" sz="2000" dirty="0" err="1"/>
              <a:t>reference“both</a:t>
            </a:r>
            <a:r>
              <a:rPr lang="en-US" sz="2000" dirty="0"/>
              <a:t> actual parameters and formal parameters refer to the same memory location. Therefore, any changes made to the formal parameters will get reflected to actual parameters.</a:t>
            </a:r>
            <a:br>
              <a:rPr lang="en-US" sz="2000" dirty="0"/>
            </a:br>
            <a:r>
              <a:rPr lang="en-US" sz="2000" dirty="0"/>
              <a:t>Also instead of passing values, we pass address.</a:t>
            </a:r>
          </a:p>
        </p:txBody>
      </p:sp>
      <p:sp>
        <p:nvSpPr>
          <p:cNvPr id="3" name="Content Placeholder 2">
            <a:extLst>
              <a:ext uri="{FF2B5EF4-FFF2-40B4-BE49-F238E27FC236}">
                <a16:creationId xmlns:a16="http://schemas.microsoft.com/office/drawing/2014/main" id="{090BA5A3-2F40-FCFA-C7E1-3C4F1B53C9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03964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D8067-BDAA-D48E-14A9-F6A6D3F8F7F5}"/>
              </a:ext>
            </a:extLst>
          </p:cNvPr>
          <p:cNvSpPr>
            <a:spLocks noGrp="1"/>
          </p:cNvSpPr>
          <p:nvPr>
            <p:ph idx="1"/>
          </p:nvPr>
        </p:nvSpPr>
        <p:spPr>
          <a:xfrm>
            <a:off x="838200" y="255181"/>
            <a:ext cx="10515600" cy="5921782"/>
          </a:xfrm>
        </p:spPr>
        <p:txBody>
          <a:bodyPr>
            <a:normAutofit fontScale="25000" lnSpcReduction="20000"/>
          </a:bodyPr>
          <a:lstStyle/>
          <a:p>
            <a:r>
              <a:rPr lang="en-US" sz="3600" b="1" dirty="0"/>
              <a:t>#include &lt;</a:t>
            </a:r>
            <a:r>
              <a:rPr lang="en-US" sz="3600" b="1" dirty="0" err="1"/>
              <a:t>stdio.h</a:t>
            </a:r>
            <a:r>
              <a:rPr lang="en-US" sz="3600" b="1" dirty="0"/>
              <a:t>&gt;</a:t>
            </a:r>
          </a:p>
          <a:p>
            <a:endParaRPr lang="en-US" sz="3600" b="1" dirty="0"/>
          </a:p>
          <a:p>
            <a:r>
              <a:rPr lang="en-US" sz="3600" b="1" dirty="0"/>
              <a:t>// Function to swap values using call by reference</a:t>
            </a:r>
          </a:p>
          <a:p>
            <a:r>
              <a:rPr lang="en-US" sz="3600" b="1" dirty="0"/>
              <a:t>void swap(int *a, int *b) {</a:t>
            </a:r>
          </a:p>
          <a:p>
            <a:r>
              <a:rPr lang="en-US" sz="3600" b="1" dirty="0"/>
              <a:t>    int temp;</a:t>
            </a:r>
          </a:p>
          <a:p>
            <a:r>
              <a:rPr lang="en-US" sz="3600" b="1" dirty="0"/>
              <a:t>    temp = *a;</a:t>
            </a:r>
          </a:p>
          <a:p>
            <a:r>
              <a:rPr lang="en-US" sz="3600" b="1" dirty="0"/>
              <a:t>    *a = *b;</a:t>
            </a:r>
          </a:p>
          <a:p>
            <a:r>
              <a:rPr lang="en-US" sz="3600" b="1" dirty="0"/>
              <a:t>    *b = temp;</a:t>
            </a:r>
          </a:p>
          <a:p>
            <a:r>
              <a:rPr lang="en-US" sz="3600" b="1" dirty="0"/>
              <a:t>}</a:t>
            </a:r>
          </a:p>
          <a:p>
            <a:endParaRPr lang="en-US" sz="3600" b="1" dirty="0"/>
          </a:p>
          <a:p>
            <a:r>
              <a:rPr lang="en-US" sz="3600" b="1" dirty="0"/>
              <a:t>int main() {</a:t>
            </a:r>
          </a:p>
          <a:p>
            <a:r>
              <a:rPr lang="en-US" sz="3600" b="1" dirty="0"/>
              <a:t>    int x, y;</a:t>
            </a:r>
          </a:p>
          <a:p>
            <a:endParaRPr lang="en-US" sz="3600" b="1" dirty="0"/>
          </a:p>
          <a:p>
            <a:r>
              <a:rPr lang="en-US" sz="3600" b="1" dirty="0"/>
              <a:t>    // Taking two integers as input from the user</a:t>
            </a:r>
          </a:p>
          <a:p>
            <a:r>
              <a:rPr lang="en-US" sz="3600" b="1" dirty="0"/>
              <a:t>    </a:t>
            </a:r>
            <a:r>
              <a:rPr lang="en-US" sz="3600" b="1" dirty="0" err="1"/>
              <a:t>printf</a:t>
            </a:r>
            <a:r>
              <a:rPr lang="en-US" sz="3600" b="1" dirty="0"/>
              <a:t>("Enter the first integer: ");</a:t>
            </a:r>
          </a:p>
          <a:p>
            <a:r>
              <a:rPr lang="en-US" sz="3600" b="1" dirty="0"/>
              <a:t>    </a:t>
            </a:r>
            <a:r>
              <a:rPr lang="en-US" sz="3600" b="1" dirty="0" err="1"/>
              <a:t>scanf</a:t>
            </a:r>
            <a:r>
              <a:rPr lang="en-US" sz="3600" b="1" dirty="0"/>
              <a:t>("%d", &amp;x);</a:t>
            </a:r>
          </a:p>
          <a:p>
            <a:r>
              <a:rPr lang="en-US" sz="3600" b="1" dirty="0"/>
              <a:t>    </a:t>
            </a:r>
            <a:r>
              <a:rPr lang="en-US" sz="3600" b="1" dirty="0" err="1"/>
              <a:t>printf</a:t>
            </a:r>
            <a:r>
              <a:rPr lang="en-US" sz="3600" b="1" dirty="0"/>
              <a:t>("Enter the second integer: ");</a:t>
            </a:r>
          </a:p>
          <a:p>
            <a:r>
              <a:rPr lang="en-US" sz="3600" b="1" dirty="0"/>
              <a:t>    </a:t>
            </a:r>
            <a:r>
              <a:rPr lang="en-US" sz="3600" b="1" dirty="0" err="1"/>
              <a:t>scanf</a:t>
            </a:r>
            <a:r>
              <a:rPr lang="en-US" sz="3600" b="1" dirty="0"/>
              <a:t>("%d", &amp;y);</a:t>
            </a:r>
          </a:p>
          <a:p>
            <a:endParaRPr lang="en-US" sz="3600" b="1" dirty="0"/>
          </a:p>
          <a:p>
            <a:r>
              <a:rPr lang="en-US" sz="3600" b="1" dirty="0"/>
              <a:t>    // Display values before swapping</a:t>
            </a:r>
          </a:p>
          <a:p>
            <a:r>
              <a:rPr lang="en-US" sz="3600" b="1" dirty="0"/>
              <a:t>    </a:t>
            </a:r>
            <a:r>
              <a:rPr lang="en-US" sz="3600" b="1" dirty="0" err="1"/>
              <a:t>printf</a:t>
            </a:r>
            <a:r>
              <a:rPr lang="en-US" sz="3600" b="1" dirty="0"/>
              <a:t>("Before swapping - x = %d, y = %d\n", x, y);</a:t>
            </a:r>
          </a:p>
          <a:p>
            <a:endParaRPr lang="en-US" sz="3600" b="1" dirty="0"/>
          </a:p>
          <a:p>
            <a:r>
              <a:rPr lang="en-US" sz="3600" b="1" dirty="0"/>
              <a:t>    // Call the swap function with addresses of x and y</a:t>
            </a:r>
          </a:p>
          <a:p>
            <a:r>
              <a:rPr lang="en-US" sz="3600" b="1" dirty="0"/>
              <a:t>    swap(&amp;x, &amp;y);</a:t>
            </a:r>
          </a:p>
          <a:p>
            <a:endParaRPr lang="en-US" sz="3600" b="1" dirty="0"/>
          </a:p>
          <a:p>
            <a:r>
              <a:rPr lang="en-US" sz="3600" b="1" dirty="0"/>
              <a:t>    // Display values after swapping</a:t>
            </a:r>
          </a:p>
          <a:p>
            <a:r>
              <a:rPr lang="en-US" sz="3600" b="1" dirty="0"/>
              <a:t>    </a:t>
            </a:r>
            <a:r>
              <a:rPr lang="en-US" sz="3600" b="1" dirty="0" err="1"/>
              <a:t>printf</a:t>
            </a:r>
            <a:r>
              <a:rPr lang="en-US" sz="3600" b="1" dirty="0"/>
              <a:t>("After swapping - x = %d, y = %d\n", x, y);</a:t>
            </a:r>
          </a:p>
          <a:p>
            <a:endParaRPr lang="en-US" sz="3600" b="1" dirty="0"/>
          </a:p>
          <a:p>
            <a:r>
              <a:rPr lang="en-US" sz="3600" b="1" dirty="0"/>
              <a:t>    return 0;</a:t>
            </a:r>
          </a:p>
          <a:p>
            <a:r>
              <a:rPr lang="en-US" sz="3600" b="1" dirty="0"/>
              <a:t>}</a:t>
            </a:r>
          </a:p>
          <a:p>
            <a:endParaRPr lang="en-US" dirty="0"/>
          </a:p>
        </p:txBody>
      </p:sp>
    </p:spTree>
    <p:extLst>
      <p:ext uri="{BB962C8B-B14F-4D97-AF65-F5344CB8AC3E}">
        <p14:creationId xmlns:p14="http://schemas.microsoft.com/office/powerpoint/2010/main" val="1587124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15D49-6E8C-5F0A-90FC-64CE8053BD3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BEB1A04-1205-08FB-542B-60108176F870}"/>
              </a:ext>
            </a:extLst>
          </p:cNvPr>
          <p:cNvPicPr>
            <a:picLocks noGrp="1" noChangeAspect="1"/>
          </p:cNvPicPr>
          <p:nvPr>
            <p:ph idx="1"/>
          </p:nvPr>
        </p:nvPicPr>
        <p:blipFill>
          <a:blip r:embed="rId2"/>
          <a:stretch>
            <a:fillRect/>
          </a:stretch>
        </p:blipFill>
        <p:spPr>
          <a:xfrm>
            <a:off x="988829" y="499730"/>
            <a:ext cx="9696892" cy="5677233"/>
          </a:xfrm>
        </p:spPr>
      </p:pic>
    </p:spTree>
    <p:extLst>
      <p:ext uri="{BB962C8B-B14F-4D97-AF65-F5344CB8AC3E}">
        <p14:creationId xmlns:p14="http://schemas.microsoft.com/office/powerpoint/2010/main" val="1107041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9135-E9F2-959A-A0FC-91D64B6F0C8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C50F961-B396-95AC-DAB2-5B8B4FB57CF4}"/>
              </a:ext>
            </a:extLst>
          </p:cNvPr>
          <p:cNvPicPr>
            <a:picLocks noGrp="1" noChangeAspect="1"/>
          </p:cNvPicPr>
          <p:nvPr>
            <p:ph idx="1"/>
          </p:nvPr>
        </p:nvPicPr>
        <p:blipFill>
          <a:blip r:embed="rId2"/>
          <a:stretch>
            <a:fillRect/>
          </a:stretch>
        </p:blipFill>
        <p:spPr>
          <a:xfrm>
            <a:off x="1360967" y="648586"/>
            <a:ext cx="8559209" cy="5528377"/>
          </a:xfrm>
        </p:spPr>
      </p:pic>
    </p:spTree>
    <p:extLst>
      <p:ext uri="{BB962C8B-B14F-4D97-AF65-F5344CB8AC3E}">
        <p14:creationId xmlns:p14="http://schemas.microsoft.com/office/powerpoint/2010/main" val="1416976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2F9AB-94DE-BDA9-1427-812D59E4542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6233F87-9C13-98E0-D5EB-A28F2351B4AF}"/>
              </a:ext>
            </a:extLst>
          </p:cNvPr>
          <p:cNvPicPr>
            <a:picLocks noGrp="1" noChangeAspect="1"/>
          </p:cNvPicPr>
          <p:nvPr>
            <p:ph idx="1"/>
          </p:nvPr>
        </p:nvPicPr>
        <p:blipFill>
          <a:blip r:embed="rId2"/>
          <a:stretch>
            <a:fillRect/>
          </a:stretch>
        </p:blipFill>
        <p:spPr>
          <a:xfrm>
            <a:off x="1063256" y="659219"/>
            <a:ext cx="10377377" cy="5517744"/>
          </a:xfrm>
        </p:spPr>
      </p:pic>
    </p:spTree>
    <p:extLst>
      <p:ext uri="{BB962C8B-B14F-4D97-AF65-F5344CB8AC3E}">
        <p14:creationId xmlns:p14="http://schemas.microsoft.com/office/powerpoint/2010/main" val="248392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2B88-FDA7-4638-A896-F5000D30383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3EBCC2AF-70E6-35CB-2C21-EDA1D3A4685E}"/>
              </a:ext>
            </a:extLst>
          </p:cNvPr>
          <p:cNvPicPr>
            <a:picLocks noGrp="1" noChangeAspect="1"/>
          </p:cNvPicPr>
          <p:nvPr>
            <p:ph idx="1"/>
          </p:nvPr>
        </p:nvPicPr>
        <p:blipFill>
          <a:blip r:embed="rId2"/>
          <a:stretch>
            <a:fillRect/>
          </a:stretch>
        </p:blipFill>
        <p:spPr>
          <a:xfrm>
            <a:off x="584791" y="287080"/>
            <a:ext cx="10382951" cy="6092455"/>
          </a:xfrm>
        </p:spPr>
      </p:pic>
    </p:spTree>
    <p:extLst>
      <p:ext uri="{BB962C8B-B14F-4D97-AF65-F5344CB8AC3E}">
        <p14:creationId xmlns:p14="http://schemas.microsoft.com/office/powerpoint/2010/main" val="3260680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9994-2C42-811D-323F-2B30CBA20EF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21A8D9F-F6F3-C032-2410-0EF8759C7347}"/>
              </a:ext>
            </a:extLst>
          </p:cNvPr>
          <p:cNvPicPr>
            <a:picLocks noGrp="1" noChangeAspect="1"/>
          </p:cNvPicPr>
          <p:nvPr>
            <p:ph idx="1"/>
          </p:nvPr>
        </p:nvPicPr>
        <p:blipFill>
          <a:blip r:embed="rId2"/>
          <a:stretch>
            <a:fillRect/>
          </a:stretch>
        </p:blipFill>
        <p:spPr>
          <a:xfrm>
            <a:off x="1137684" y="616688"/>
            <a:ext cx="9250325" cy="5560275"/>
          </a:xfrm>
        </p:spPr>
      </p:pic>
    </p:spTree>
    <p:extLst>
      <p:ext uri="{BB962C8B-B14F-4D97-AF65-F5344CB8AC3E}">
        <p14:creationId xmlns:p14="http://schemas.microsoft.com/office/powerpoint/2010/main" val="296453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93E15-A440-CF07-87BE-691C3F36205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5DF37B4-7919-9EF7-D818-0855F8F09A7C}"/>
              </a:ext>
            </a:extLst>
          </p:cNvPr>
          <p:cNvPicPr>
            <a:picLocks noGrp="1" noChangeAspect="1"/>
          </p:cNvPicPr>
          <p:nvPr>
            <p:ph idx="1"/>
          </p:nvPr>
        </p:nvPicPr>
        <p:blipFill>
          <a:blip r:embed="rId2"/>
          <a:stretch>
            <a:fillRect/>
          </a:stretch>
        </p:blipFill>
        <p:spPr>
          <a:xfrm>
            <a:off x="1052623" y="365125"/>
            <a:ext cx="10015870" cy="5811838"/>
          </a:xfrm>
        </p:spPr>
      </p:pic>
    </p:spTree>
    <p:extLst>
      <p:ext uri="{BB962C8B-B14F-4D97-AF65-F5344CB8AC3E}">
        <p14:creationId xmlns:p14="http://schemas.microsoft.com/office/powerpoint/2010/main" val="387425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A5C0-95BF-3D1E-D3FF-E727B5EA436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08AE2F9-3813-2475-A6A0-2825C260E279}"/>
              </a:ext>
            </a:extLst>
          </p:cNvPr>
          <p:cNvPicPr>
            <a:picLocks noGrp="1" noChangeAspect="1"/>
          </p:cNvPicPr>
          <p:nvPr>
            <p:ph idx="1"/>
          </p:nvPr>
        </p:nvPicPr>
        <p:blipFill>
          <a:blip r:embed="rId2"/>
          <a:stretch>
            <a:fillRect/>
          </a:stretch>
        </p:blipFill>
        <p:spPr>
          <a:xfrm>
            <a:off x="723014" y="446567"/>
            <a:ext cx="10630786" cy="5698498"/>
          </a:xfrm>
        </p:spPr>
      </p:pic>
    </p:spTree>
    <p:extLst>
      <p:ext uri="{BB962C8B-B14F-4D97-AF65-F5344CB8AC3E}">
        <p14:creationId xmlns:p14="http://schemas.microsoft.com/office/powerpoint/2010/main" val="3053614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67BC-6438-A18C-C3AA-2F5ECB93C58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CC7FC33-ADE2-69C6-EB21-312EC3718FCD}"/>
              </a:ext>
            </a:extLst>
          </p:cNvPr>
          <p:cNvPicPr>
            <a:picLocks noGrp="1" noChangeAspect="1"/>
          </p:cNvPicPr>
          <p:nvPr>
            <p:ph idx="1"/>
          </p:nvPr>
        </p:nvPicPr>
        <p:blipFill>
          <a:blip r:embed="rId2"/>
          <a:stretch>
            <a:fillRect/>
          </a:stretch>
        </p:blipFill>
        <p:spPr>
          <a:xfrm>
            <a:off x="838200" y="287079"/>
            <a:ext cx="10730023" cy="5889884"/>
          </a:xfrm>
        </p:spPr>
      </p:pic>
    </p:spTree>
    <p:extLst>
      <p:ext uri="{BB962C8B-B14F-4D97-AF65-F5344CB8AC3E}">
        <p14:creationId xmlns:p14="http://schemas.microsoft.com/office/powerpoint/2010/main" val="593146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c246564-b80e-471f-8091-09337c61598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8BF32746E3B64F967C408C2B2ED921" ma:contentTypeVersion="10" ma:contentTypeDescription="Create a new document." ma:contentTypeScope="" ma:versionID="97a8811dff8f0baac13dd1f36c685922">
  <xsd:schema xmlns:xsd="http://www.w3.org/2001/XMLSchema" xmlns:xs="http://www.w3.org/2001/XMLSchema" xmlns:p="http://schemas.microsoft.com/office/2006/metadata/properties" xmlns:ns3="dc246564-b80e-471f-8091-09337c61598e" targetNamespace="http://schemas.microsoft.com/office/2006/metadata/properties" ma:root="true" ma:fieldsID="bebefacc38f4738e176f8494b9afec75" ns3:_="">
    <xsd:import namespace="dc246564-b80e-471f-8091-09337c61598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46564-b80e-471f-8091-09337c61598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89813-2EFE-4609-BD17-A5143147640A}">
  <ds:schemaRefs>
    <ds:schemaRef ds:uri="http://www.w3.org/XML/1998/namespace"/>
    <ds:schemaRef ds:uri="http://schemas.microsoft.com/office/2006/documentManagement/types"/>
    <ds:schemaRef ds:uri="http://schemas.openxmlformats.org/package/2006/metadata/core-properties"/>
    <ds:schemaRef ds:uri="http://purl.org/dc/dcmitype/"/>
    <ds:schemaRef ds:uri="dc246564-b80e-471f-8091-09337c61598e"/>
    <ds:schemaRef ds:uri="http://purl.org/dc/terms/"/>
    <ds:schemaRef ds:uri="http://schemas.microsoft.com/office/infopath/2007/PartnerControl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8786012-2FC4-4707-9D32-4CF22956859F}">
  <ds:schemaRefs>
    <ds:schemaRef ds:uri="http://schemas.microsoft.com/sharepoint/v3/contenttype/forms"/>
  </ds:schemaRefs>
</ds:datastoreItem>
</file>

<file path=customXml/itemProps3.xml><?xml version="1.0" encoding="utf-8"?>
<ds:datastoreItem xmlns:ds="http://schemas.openxmlformats.org/officeDocument/2006/customXml" ds:itemID="{301095BD-322C-41A4-BAD3-71FC5B9421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246564-b80e-471f-8091-09337c6159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373</TotalTime>
  <Words>508</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Pointers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Write a program that takes two integers as input from the user and swaps their values using call by value in c Display the values of the numbers before and after swapping.</vt:lpstr>
      <vt:lpstr>PowerPoint Presentation</vt:lpstr>
      <vt:lpstr>In C, "call by reference“both actual parameters and formal parameters refer to the same memory location. Therefore, any changes made to the formal parameters will get reflected to actual parameters. Also instead of passing values, we pass address.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Malvinder Singh Bali [MU - Jaipur]</dc:creator>
  <cp:lastModifiedBy>Dr. Malvinder Singh Bali [MU - Jaipur]</cp:lastModifiedBy>
  <cp:revision>13</cp:revision>
  <dcterms:created xsi:type="dcterms:W3CDTF">2024-08-23T04:57:23Z</dcterms:created>
  <dcterms:modified xsi:type="dcterms:W3CDTF">2024-08-27T06:07:39Z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0x010100738BF32746E3B64F967C408C2B2ED921</vt:lpwstr>
  </property>
</Properties>
</file>