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4200" r:id="rId1"/>
  </p:sldMasterIdLst>
  <p:notesMasterIdLst>
    <p:notesMasterId r:id="rId18"/>
  </p:notesMasterIdLst>
  <p:handoutMasterIdLst>
    <p:handoutMasterId r:id="rId19"/>
  </p:handoutMasterIdLst>
  <p:sldIdLst>
    <p:sldId id="352" r:id="rId2"/>
    <p:sldId id="696" r:id="rId3"/>
    <p:sldId id="366" r:id="rId4"/>
    <p:sldId id="697" r:id="rId5"/>
    <p:sldId id="698" r:id="rId6"/>
    <p:sldId id="699" r:id="rId7"/>
    <p:sldId id="574" r:id="rId8"/>
    <p:sldId id="579" r:id="rId9"/>
    <p:sldId id="704" r:id="rId10"/>
    <p:sldId id="706" r:id="rId11"/>
    <p:sldId id="702" r:id="rId12"/>
    <p:sldId id="703" r:id="rId13"/>
    <p:sldId id="707" r:id="rId14"/>
    <p:sldId id="709" r:id="rId15"/>
    <p:sldId id="710" r:id="rId16"/>
    <p:sldId id="663" r:id="rId17"/>
  </p:sldIdLst>
  <p:sldSz cx="12192000" cy="6858000"/>
  <p:notesSz cx="6858000" cy="9144000"/>
  <p:custShowLst>
    <p:custShow name="Custom Show 1" id="0">
      <p:sldLst/>
    </p:custShow>
  </p:custShowLst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BFBA7"/>
    <a:srgbClr val="00682F"/>
    <a:srgbClr val="0000FF"/>
    <a:srgbClr val="CCFF99"/>
    <a:srgbClr val="FF3399"/>
    <a:srgbClr val="66FFCC"/>
    <a:srgbClr val="CC0000"/>
    <a:srgbClr val="0066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9" autoAdjust="0"/>
    <p:restoredTop sz="85804" autoAdjust="0"/>
  </p:normalViewPr>
  <p:slideViewPr>
    <p:cSldViewPr>
      <p:cViewPr varScale="1">
        <p:scale>
          <a:sx n="57" d="100"/>
          <a:sy n="57" d="100"/>
        </p:scale>
        <p:origin x="828" y="56"/>
      </p:cViewPr>
      <p:guideLst>
        <p:guide orient="horz" pos="2160"/>
        <p:guide pos="3792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28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32B1F-A649-46B5-8031-24B23AC1137F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1E479-DE47-4BB6-A563-2F1FAA1023D1}">
      <dgm:prSet phldrT="[Text]" custT="1"/>
      <dgm:spPr/>
      <dgm:t>
        <a:bodyPr/>
        <a:lstStyle/>
        <a:p>
          <a:r>
            <a:rPr lang="en-US" sz="18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rPr>
            <a:t>UNLIMITED WANTS</a:t>
          </a:r>
        </a:p>
        <a:p>
          <a:r>
            <a:rPr lang="en-US" sz="1800" b="1" dirty="0">
              <a:solidFill>
                <a:srgbClr val="00682F"/>
              </a:solidFill>
              <a:latin typeface="Cambria" panose="02040503050406030204" pitchFamily="18" charset="0"/>
              <a:ea typeface="Cambria" panose="02040503050406030204" pitchFamily="18" charset="0"/>
            </a:rPr>
            <a:t>(for goods and services)</a:t>
          </a:r>
          <a:endParaRPr lang="en-US" sz="1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02BDEB8-48F1-4F26-B862-404777AF42F9}" type="parTrans" cxnId="{C83E2314-C3B3-4EA9-8CA2-24F142B36101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AA3508E-4A0B-4A6E-8348-673D98B9025F}" type="sibTrans" cxnId="{C83E2314-C3B3-4EA9-8CA2-24F142B36101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D140856-C907-4B81-AEE0-E78491B6B395}">
      <dgm:prSet phldrT="[Text]" custT="1"/>
      <dgm:spPr/>
      <dgm:t>
        <a:bodyPr/>
        <a:lstStyle/>
        <a:p>
          <a:r>
            <a:rPr lang="en-US" sz="18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rPr>
            <a:t>SCARE RESOURCES</a:t>
          </a:r>
        </a:p>
        <a:p>
          <a:r>
            <a:rPr lang="en-US" sz="1800" b="1" dirty="0">
              <a:solidFill>
                <a:srgbClr val="00682F"/>
              </a:solidFill>
              <a:latin typeface="Cambria" panose="02040503050406030204" pitchFamily="18" charset="0"/>
              <a:ea typeface="Cambria" panose="02040503050406030204" pitchFamily="18" charset="0"/>
            </a:rPr>
            <a:t>(limited possibilities of producing for goods and services)</a:t>
          </a:r>
          <a:endParaRPr lang="en-US" sz="1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4347CF7-1DCD-46C9-8486-7947FF6446E4}" type="parTrans" cxnId="{0F41ED8C-8993-4B1A-9159-9373409582B6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C0A1F45-92C5-4CE3-B23F-A4CD96E3ED65}" type="sibTrans" cxnId="{0F41ED8C-8993-4B1A-9159-9373409582B6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EE5B7B8-40D3-48DE-B645-222369A4DD55}">
      <dgm:prSet phldrT="[Text]" custT="1"/>
      <dgm:spPr/>
      <dgm:t>
        <a:bodyPr/>
        <a:lstStyle/>
        <a:p>
          <a:r>
            <a:rPr lang="en-US" sz="18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rPr>
            <a:t>CHOICE</a:t>
          </a:r>
        </a:p>
        <a:p>
          <a:r>
            <a:rPr lang="en-US" sz="1800" b="1" dirty="0">
              <a:solidFill>
                <a:srgbClr val="00682F"/>
              </a:solidFill>
              <a:latin typeface="Cambria" panose="02040503050406030204" pitchFamily="18" charset="0"/>
              <a:ea typeface="Cambria" panose="02040503050406030204" pitchFamily="18" charset="0"/>
            </a:rPr>
            <a:t>(allocation of resources among goods and services to achieve maximum satisfaction</a:t>
          </a:r>
          <a:endParaRPr lang="en-US" sz="1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F1C9FE4-3868-46A8-9B8A-B47FBE74DA69}" type="parTrans" cxnId="{60E96D12-AF70-48C4-8243-B5CF0E53EDA1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C37CBFE-74F0-4D30-BFB4-A000E996E688}" type="sibTrans" cxnId="{60E96D12-AF70-48C4-8243-B5CF0E53EDA1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ECF079A-7277-4665-88E5-F47352F5E9FC}" type="pres">
      <dgm:prSet presAssocID="{96B32B1F-A649-46B5-8031-24B23AC1137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99F9B42-BBF4-4CBF-9AF9-A9D4429C0430}" type="pres">
      <dgm:prSet presAssocID="{EEE5B7B8-40D3-48DE-B645-222369A4DD55}" presName="Accent3" presStyleCnt="0"/>
      <dgm:spPr/>
    </dgm:pt>
    <dgm:pt modelId="{81684F56-5B46-4509-8679-107389DE8886}" type="pres">
      <dgm:prSet presAssocID="{EEE5B7B8-40D3-48DE-B645-222369A4DD55}" presName="Accent" presStyleLbl="node1" presStyleIdx="0" presStyleCnt="3"/>
      <dgm:spPr/>
    </dgm:pt>
    <dgm:pt modelId="{1F229D3F-4302-4F89-86DC-CD47861D6BDB}" type="pres">
      <dgm:prSet presAssocID="{EEE5B7B8-40D3-48DE-B645-222369A4DD55}" presName="ParentBackground3" presStyleCnt="0"/>
      <dgm:spPr/>
    </dgm:pt>
    <dgm:pt modelId="{19A1E9F5-289A-4C21-89F7-405A57CB6044}" type="pres">
      <dgm:prSet presAssocID="{EEE5B7B8-40D3-48DE-B645-222369A4DD55}" presName="ParentBackground" presStyleLbl="fgAcc1" presStyleIdx="0" presStyleCnt="3"/>
      <dgm:spPr/>
    </dgm:pt>
    <dgm:pt modelId="{7D9FC0BB-FD29-45D6-A033-8C51488A6BCD}" type="pres">
      <dgm:prSet presAssocID="{EEE5B7B8-40D3-48DE-B645-222369A4DD5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EF4A010-8256-49CA-86AE-56979DBC24E7}" type="pres">
      <dgm:prSet presAssocID="{1D140856-C907-4B81-AEE0-E78491B6B395}" presName="Accent2" presStyleCnt="0"/>
      <dgm:spPr/>
    </dgm:pt>
    <dgm:pt modelId="{4E16A1AD-444A-4CBF-A610-E290907B796E}" type="pres">
      <dgm:prSet presAssocID="{1D140856-C907-4B81-AEE0-E78491B6B395}" presName="Accent" presStyleLbl="node1" presStyleIdx="1" presStyleCnt="3"/>
      <dgm:spPr/>
    </dgm:pt>
    <dgm:pt modelId="{942D0F2C-84F8-4D5E-AA03-A6D45A796044}" type="pres">
      <dgm:prSet presAssocID="{1D140856-C907-4B81-AEE0-E78491B6B395}" presName="ParentBackground2" presStyleCnt="0"/>
      <dgm:spPr/>
    </dgm:pt>
    <dgm:pt modelId="{EEDE86C8-3EED-4FED-968A-A7A926CF856A}" type="pres">
      <dgm:prSet presAssocID="{1D140856-C907-4B81-AEE0-E78491B6B395}" presName="ParentBackground" presStyleLbl="fgAcc1" presStyleIdx="1" presStyleCnt="3"/>
      <dgm:spPr/>
    </dgm:pt>
    <dgm:pt modelId="{F56FBF44-D3DE-4E7A-8682-0445837D4DB6}" type="pres">
      <dgm:prSet presAssocID="{1D140856-C907-4B81-AEE0-E78491B6B39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2083F81-C54D-45B2-8CC8-D08652658C70}" type="pres">
      <dgm:prSet presAssocID="{24B1E479-DE47-4BB6-A563-2F1FAA1023D1}" presName="Accent1" presStyleCnt="0"/>
      <dgm:spPr/>
    </dgm:pt>
    <dgm:pt modelId="{3A32F67C-1298-49EF-817F-4D1ED4CEB29F}" type="pres">
      <dgm:prSet presAssocID="{24B1E479-DE47-4BB6-A563-2F1FAA1023D1}" presName="Accent" presStyleLbl="node1" presStyleIdx="2" presStyleCnt="3"/>
      <dgm:spPr/>
    </dgm:pt>
    <dgm:pt modelId="{97F905C0-D23A-4D2C-8021-A142572504ED}" type="pres">
      <dgm:prSet presAssocID="{24B1E479-DE47-4BB6-A563-2F1FAA1023D1}" presName="ParentBackground1" presStyleCnt="0"/>
      <dgm:spPr/>
    </dgm:pt>
    <dgm:pt modelId="{20931627-62EE-4DD8-B5AC-A634F7910588}" type="pres">
      <dgm:prSet presAssocID="{24B1E479-DE47-4BB6-A563-2F1FAA1023D1}" presName="ParentBackground" presStyleLbl="fgAcc1" presStyleIdx="2" presStyleCnt="3"/>
      <dgm:spPr/>
    </dgm:pt>
    <dgm:pt modelId="{7F238918-6DFD-49A1-9766-4FE94B29F7E7}" type="pres">
      <dgm:prSet presAssocID="{24B1E479-DE47-4BB6-A563-2F1FAA1023D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0E96D12-AF70-48C4-8243-B5CF0E53EDA1}" srcId="{96B32B1F-A649-46B5-8031-24B23AC1137F}" destId="{EEE5B7B8-40D3-48DE-B645-222369A4DD55}" srcOrd="2" destOrd="0" parTransId="{0F1C9FE4-3868-46A8-9B8A-B47FBE74DA69}" sibTransId="{6C37CBFE-74F0-4D30-BFB4-A000E996E688}"/>
    <dgm:cxn modelId="{C83E2314-C3B3-4EA9-8CA2-24F142B36101}" srcId="{96B32B1F-A649-46B5-8031-24B23AC1137F}" destId="{24B1E479-DE47-4BB6-A563-2F1FAA1023D1}" srcOrd="0" destOrd="0" parTransId="{D02BDEB8-48F1-4F26-B862-404777AF42F9}" sibTransId="{EAA3508E-4A0B-4A6E-8348-673D98B9025F}"/>
    <dgm:cxn modelId="{11FC3225-F22B-4C97-8535-83BA199A61F2}" type="presOf" srcId="{EEE5B7B8-40D3-48DE-B645-222369A4DD55}" destId="{7D9FC0BB-FD29-45D6-A033-8C51488A6BCD}" srcOrd="1" destOrd="0" presId="urn:microsoft.com/office/officeart/2011/layout/CircleProcess"/>
    <dgm:cxn modelId="{6DDC9674-C590-4B21-A18B-8284E2956AEE}" type="presOf" srcId="{1D140856-C907-4B81-AEE0-E78491B6B395}" destId="{EEDE86C8-3EED-4FED-968A-A7A926CF856A}" srcOrd="0" destOrd="0" presId="urn:microsoft.com/office/officeart/2011/layout/CircleProcess"/>
    <dgm:cxn modelId="{EE816A80-95A6-4D64-89E6-FD62B8871F36}" type="presOf" srcId="{96B32B1F-A649-46B5-8031-24B23AC1137F}" destId="{DECF079A-7277-4665-88E5-F47352F5E9FC}" srcOrd="0" destOrd="0" presId="urn:microsoft.com/office/officeart/2011/layout/CircleProcess"/>
    <dgm:cxn modelId="{0F41ED8C-8993-4B1A-9159-9373409582B6}" srcId="{96B32B1F-A649-46B5-8031-24B23AC1137F}" destId="{1D140856-C907-4B81-AEE0-E78491B6B395}" srcOrd="1" destOrd="0" parTransId="{64347CF7-1DCD-46C9-8486-7947FF6446E4}" sibTransId="{BC0A1F45-92C5-4CE3-B23F-A4CD96E3ED65}"/>
    <dgm:cxn modelId="{0523D99B-929E-4196-9304-42E577DD578B}" type="presOf" srcId="{24B1E479-DE47-4BB6-A563-2F1FAA1023D1}" destId="{7F238918-6DFD-49A1-9766-4FE94B29F7E7}" srcOrd="1" destOrd="0" presId="urn:microsoft.com/office/officeart/2011/layout/CircleProcess"/>
    <dgm:cxn modelId="{885572A5-E3C0-4409-82E4-E68CF580340E}" type="presOf" srcId="{EEE5B7B8-40D3-48DE-B645-222369A4DD55}" destId="{19A1E9F5-289A-4C21-89F7-405A57CB6044}" srcOrd="0" destOrd="0" presId="urn:microsoft.com/office/officeart/2011/layout/CircleProcess"/>
    <dgm:cxn modelId="{266B0CBD-DC4B-4F52-9F82-5733F3D4E382}" type="presOf" srcId="{24B1E479-DE47-4BB6-A563-2F1FAA1023D1}" destId="{20931627-62EE-4DD8-B5AC-A634F7910588}" srcOrd="0" destOrd="0" presId="urn:microsoft.com/office/officeart/2011/layout/CircleProcess"/>
    <dgm:cxn modelId="{4837B0E2-6DD9-4760-89A7-41AEE15AC035}" type="presOf" srcId="{1D140856-C907-4B81-AEE0-E78491B6B395}" destId="{F56FBF44-D3DE-4E7A-8682-0445837D4DB6}" srcOrd="1" destOrd="0" presId="urn:microsoft.com/office/officeart/2011/layout/CircleProcess"/>
    <dgm:cxn modelId="{E9E1E156-90C1-48FF-AEBB-2F3DBBC7F62D}" type="presParOf" srcId="{DECF079A-7277-4665-88E5-F47352F5E9FC}" destId="{899F9B42-BBF4-4CBF-9AF9-A9D4429C0430}" srcOrd="0" destOrd="0" presId="urn:microsoft.com/office/officeart/2011/layout/CircleProcess"/>
    <dgm:cxn modelId="{C40DB1FD-FC2E-452A-9C5E-E6D33B27C048}" type="presParOf" srcId="{899F9B42-BBF4-4CBF-9AF9-A9D4429C0430}" destId="{81684F56-5B46-4509-8679-107389DE8886}" srcOrd="0" destOrd="0" presId="urn:microsoft.com/office/officeart/2011/layout/CircleProcess"/>
    <dgm:cxn modelId="{2440C750-0219-4424-84D1-19F6EDCEFD21}" type="presParOf" srcId="{DECF079A-7277-4665-88E5-F47352F5E9FC}" destId="{1F229D3F-4302-4F89-86DC-CD47861D6BDB}" srcOrd="1" destOrd="0" presId="urn:microsoft.com/office/officeart/2011/layout/CircleProcess"/>
    <dgm:cxn modelId="{94464BC5-3AE8-4C5B-96E8-84FB52582B4F}" type="presParOf" srcId="{1F229D3F-4302-4F89-86DC-CD47861D6BDB}" destId="{19A1E9F5-289A-4C21-89F7-405A57CB6044}" srcOrd="0" destOrd="0" presId="urn:microsoft.com/office/officeart/2011/layout/CircleProcess"/>
    <dgm:cxn modelId="{47C540DF-B49E-4649-A295-BC6FFDE73CBD}" type="presParOf" srcId="{DECF079A-7277-4665-88E5-F47352F5E9FC}" destId="{7D9FC0BB-FD29-45D6-A033-8C51488A6BCD}" srcOrd="2" destOrd="0" presId="urn:microsoft.com/office/officeart/2011/layout/CircleProcess"/>
    <dgm:cxn modelId="{D141A9B6-D3AD-4903-BEAA-9402962ADD46}" type="presParOf" srcId="{DECF079A-7277-4665-88E5-F47352F5E9FC}" destId="{1EF4A010-8256-49CA-86AE-56979DBC24E7}" srcOrd="3" destOrd="0" presId="urn:microsoft.com/office/officeart/2011/layout/CircleProcess"/>
    <dgm:cxn modelId="{BA7C09BA-4766-4A09-B882-9B78D93F0A3B}" type="presParOf" srcId="{1EF4A010-8256-49CA-86AE-56979DBC24E7}" destId="{4E16A1AD-444A-4CBF-A610-E290907B796E}" srcOrd="0" destOrd="0" presId="urn:microsoft.com/office/officeart/2011/layout/CircleProcess"/>
    <dgm:cxn modelId="{9D6E9368-9C8A-462D-B340-FF8A83A4FAC5}" type="presParOf" srcId="{DECF079A-7277-4665-88E5-F47352F5E9FC}" destId="{942D0F2C-84F8-4D5E-AA03-A6D45A796044}" srcOrd="4" destOrd="0" presId="urn:microsoft.com/office/officeart/2011/layout/CircleProcess"/>
    <dgm:cxn modelId="{26C13B04-E469-4416-8B37-FF99B8620592}" type="presParOf" srcId="{942D0F2C-84F8-4D5E-AA03-A6D45A796044}" destId="{EEDE86C8-3EED-4FED-968A-A7A926CF856A}" srcOrd="0" destOrd="0" presId="urn:microsoft.com/office/officeart/2011/layout/CircleProcess"/>
    <dgm:cxn modelId="{622632BF-97F1-4F6E-9220-33D74103CF60}" type="presParOf" srcId="{DECF079A-7277-4665-88E5-F47352F5E9FC}" destId="{F56FBF44-D3DE-4E7A-8682-0445837D4DB6}" srcOrd="5" destOrd="0" presId="urn:microsoft.com/office/officeart/2011/layout/CircleProcess"/>
    <dgm:cxn modelId="{25604162-8EFE-4635-9ED5-870218DCC661}" type="presParOf" srcId="{DECF079A-7277-4665-88E5-F47352F5E9FC}" destId="{62083F81-C54D-45B2-8CC8-D08652658C70}" srcOrd="6" destOrd="0" presId="urn:microsoft.com/office/officeart/2011/layout/CircleProcess"/>
    <dgm:cxn modelId="{966AD5DD-A992-436B-9AB0-953AC6CDB56D}" type="presParOf" srcId="{62083F81-C54D-45B2-8CC8-D08652658C70}" destId="{3A32F67C-1298-49EF-817F-4D1ED4CEB29F}" srcOrd="0" destOrd="0" presId="urn:microsoft.com/office/officeart/2011/layout/CircleProcess"/>
    <dgm:cxn modelId="{244A8B28-F927-485C-8B77-BC038D71F802}" type="presParOf" srcId="{DECF079A-7277-4665-88E5-F47352F5E9FC}" destId="{97F905C0-D23A-4D2C-8021-A142572504ED}" srcOrd="7" destOrd="0" presId="urn:microsoft.com/office/officeart/2011/layout/CircleProcess"/>
    <dgm:cxn modelId="{764AAD73-5542-4F30-8B71-0CC3FD9394D4}" type="presParOf" srcId="{97F905C0-D23A-4D2C-8021-A142572504ED}" destId="{20931627-62EE-4DD8-B5AC-A634F7910588}" srcOrd="0" destOrd="0" presId="urn:microsoft.com/office/officeart/2011/layout/CircleProcess"/>
    <dgm:cxn modelId="{4A1286AF-25B1-42CE-B3CC-336DBC5BEDA2}" type="presParOf" srcId="{DECF079A-7277-4665-88E5-F47352F5E9FC}" destId="{7F238918-6DFD-49A1-9766-4FE94B29F7E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DA47CA-1CB7-45AA-A424-FA15554F42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AD3BF2-463B-49C8-B2C2-659870A6234D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200" dirty="0">
              <a:latin typeface="Cambria" panose="02040503050406030204" pitchFamily="18" charset="0"/>
              <a:ea typeface="Cambria" panose="02040503050406030204" pitchFamily="18" charset="0"/>
            </a:rPr>
            <a:t>By what methods are these commodities produced? </a:t>
          </a:r>
        </a:p>
        <a:p>
          <a:r>
            <a:rPr lang="en-US" sz="22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rPr>
            <a:t>(How to produce ?) </a:t>
          </a:r>
        </a:p>
      </dgm:t>
    </dgm:pt>
    <dgm:pt modelId="{5D0C6EB2-82E2-48FC-A7DC-E2619196F87A}" type="parTrans" cxnId="{7CD3B6FC-5702-444F-BB1B-7CE3249B00EC}">
      <dgm:prSet/>
      <dgm:spPr/>
      <dgm:t>
        <a:bodyPr/>
        <a:lstStyle/>
        <a:p>
          <a:endParaRPr lang="en-US" sz="2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5E3F08F-1B25-461C-95C9-159939550CFC}" type="sibTrans" cxnId="{7CD3B6FC-5702-444F-BB1B-7CE3249B00EC}">
      <dgm:prSet/>
      <dgm:spPr/>
      <dgm:t>
        <a:bodyPr/>
        <a:lstStyle/>
        <a:p>
          <a:endParaRPr lang="en-US" sz="2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AA55D6C-2897-4A02-B7CB-1F8372CB8BD1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200" dirty="0">
              <a:latin typeface="Cambria" panose="02040503050406030204" pitchFamily="18" charset="0"/>
              <a:ea typeface="Cambria" panose="02040503050406030204" pitchFamily="18" charset="0"/>
            </a:rPr>
            <a:t>What communities are being produced and in what quantities ?</a:t>
          </a:r>
        </a:p>
        <a:p>
          <a:r>
            <a:rPr lang="en-US" sz="22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rPr>
            <a:t>(What to produce ?)</a:t>
          </a:r>
        </a:p>
      </dgm:t>
    </dgm:pt>
    <dgm:pt modelId="{1985CEE7-AD50-4383-9C9A-CCBDE551E175}" type="parTrans" cxnId="{F2637EA1-6947-4BA8-99D2-683ED5DD0BE4}">
      <dgm:prSet/>
      <dgm:spPr/>
      <dgm:t>
        <a:bodyPr/>
        <a:lstStyle/>
        <a:p>
          <a:endParaRPr lang="en-US" sz="2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3E589EE-4D84-4B4D-84D7-9B600338703D}" type="sibTrans" cxnId="{F2637EA1-6947-4BA8-99D2-683ED5DD0BE4}">
      <dgm:prSet/>
      <dgm:spPr/>
      <dgm:t>
        <a:bodyPr/>
        <a:lstStyle/>
        <a:p>
          <a:endParaRPr lang="en-US" sz="22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2DDDCA5-A911-413A-A3E8-38AEB904FCD7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200" dirty="0">
              <a:latin typeface="Cambria" panose="02040503050406030204" pitchFamily="18" charset="0"/>
              <a:ea typeface="Cambria" panose="02040503050406030204" pitchFamily="18" charset="0"/>
            </a:rPr>
            <a:t>How is society’s output of goods and services divided among its members? </a:t>
          </a:r>
        </a:p>
        <a:p>
          <a:r>
            <a:rPr lang="en-US" sz="22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rPr>
            <a:t>(For whom to produce ?)</a:t>
          </a:r>
        </a:p>
      </dgm:t>
    </dgm:pt>
    <dgm:pt modelId="{C79456A7-AA1E-463D-B91F-ED0C8B71EF71}" type="parTrans" cxnId="{48A794B5-5D1A-4882-A88A-870511E942E5}">
      <dgm:prSet/>
      <dgm:spPr/>
      <dgm:t>
        <a:bodyPr/>
        <a:lstStyle/>
        <a:p>
          <a:endParaRPr lang="en-US" sz="2200"/>
        </a:p>
      </dgm:t>
    </dgm:pt>
    <dgm:pt modelId="{BC9CB8F7-96A8-4D35-B6AD-AC73ACEE6D6A}" type="sibTrans" cxnId="{48A794B5-5D1A-4882-A88A-870511E942E5}">
      <dgm:prSet/>
      <dgm:spPr/>
      <dgm:t>
        <a:bodyPr/>
        <a:lstStyle/>
        <a:p>
          <a:endParaRPr lang="en-US" sz="2200"/>
        </a:p>
      </dgm:t>
    </dgm:pt>
    <dgm:pt modelId="{D0C13EAF-FCC7-4684-8C6D-47042C8E3840}" type="pres">
      <dgm:prSet presAssocID="{26DA47CA-1CB7-45AA-A424-FA15554F42D6}" presName="linear" presStyleCnt="0">
        <dgm:presLayoutVars>
          <dgm:dir/>
          <dgm:animLvl val="lvl"/>
          <dgm:resizeHandles val="exact"/>
        </dgm:presLayoutVars>
      </dgm:prSet>
      <dgm:spPr/>
    </dgm:pt>
    <dgm:pt modelId="{717CEDEE-C451-48A2-A8FB-D15EAA8966E2}" type="pres">
      <dgm:prSet presAssocID="{1AA55D6C-2897-4A02-B7CB-1F8372CB8BD1}" presName="parentLin" presStyleCnt="0"/>
      <dgm:spPr/>
    </dgm:pt>
    <dgm:pt modelId="{550E088F-E7B8-4D79-90FB-8658EE0FB6CA}" type="pres">
      <dgm:prSet presAssocID="{1AA55D6C-2897-4A02-B7CB-1F8372CB8BD1}" presName="parentLeftMargin" presStyleLbl="node1" presStyleIdx="0" presStyleCnt="3"/>
      <dgm:spPr/>
    </dgm:pt>
    <dgm:pt modelId="{B1459986-23AE-4796-9563-C98B2E480A52}" type="pres">
      <dgm:prSet presAssocID="{1AA55D6C-2897-4A02-B7CB-1F8372CB8B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F4F1D7-B1AA-47E3-8756-5FF0D0D0EBE3}" type="pres">
      <dgm:prSet presAssocID="{1AA55D6C-2897-4A02-B7CB-1F8372CB8BD1}" presName="negativeSpace" presStyleCnt="0"/>
      <dgm:spPr/>
    </dgm:pt>
    <dgm:pt modelId="{34BD9B9B-0F50-40BA-9BA2-A319061682C1}" type="pres">
      <dgm:prSet presAssocID="{1AA55D6C-2897-4A02-B7CB-1F8372CB8BD1}" presName="childText" presStyleLbl="conFgAcc1" presStyleIdx="0" presStyleCnt="3" custScaleX="92420">
        <dgm:presLayoutVars>
          <dgm:bulletEnabled val="1"/>
        </dgm:presLayoutVars>
      </dgm:prSet>
      <dgm:spPr/>
    </dgm:pt>
    <dgm:pt modelId="{B5FA1FE4-A1CF-4E7D-9FFF-2D9F3CB10D6E}" type="pres">
      <dgm:prSet presAssocID="{43E589EE-4D84-4B4D-84D7-9B600338703D}" presName="spaceBetweenRectangles" presStyleCnt="0"/>
      <dgm:spPr/>
    </dgm:pt>
    <dgm:pt modelId="{2B1F6962-36A9-49CE-9F68-8AC267A6081F}" type="pres">
      <dgm:prSet presAssocID="{00AD3BF2-463B-49C8-B2C2-659870A6234D}" presName="parentLin" presStyleCnt="0"/>
      <dgm:spPr/>
    </dgm:pt>
    <dgm:pt modelId="{811C9148-6D25-48E7-81E0-2CFE99419CB2}" type="pres">
      <dgm:prSet presAssocID="{00AD3BF2-463B-49C8-B2C2-659870A6234D}" presName="parentLeftMargin" presStyleLbl="node1" presStyleIdx="0" presStyleCnt="3"/>
      <dgm:spPr/>
    </dgm:pt>
    <dgm:pt modelId="{71E12F2D-F12C-4DB5-A9C7-0301083728DE}" type="pres">
      <dgm:prSet presAssocID="{00AD3BF2-463B-49C8-B2C2-659870A623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3D6021-021D-42EC-BA5B-B8FDB0C48FFC}" type="pres">
      <dgm:prSet presAssocID="{00AD3BF2-463B-49C8-B2C2-659870A6234D}" presName="negativeSpace" presStyleCnt="0"/>
      <dgm:spPr/>
    </dgm:pt>
    <dgm:pt modelId="{3CF2BFA7-05E6-4D2C-9AFA-999546B01110}" type="pres">
      <dgm:prSet presAssocID="{00AD3BF2-463B-49C8-B2C2-659870A6234D}" presName="childText" presStyleLbl="conFgAcc1" presStyleIdx="1" presStyleCnt="3" custScaleX="91720" custLinFactNeighborX="-2684" custLinFactNeighborY="-6948">
        <dgm:presLayoutVars>
          <dgm:bulletEnabled val="1"/>
        </dgm:presLayoutVars>
      </dgm:prSet>
      <dgm:spPr/>
    </dgm:pt>
    <dgm:pt modelId="{43AE5202-C13C-449E-838A-1FA76C099499}" type="pres">
      <dgm:prSet presAssocID="{75E3F08F-1B25-461C-95C9-159939550CFC}" presName="spaceBetweenRectangles" presStyleCnt="0"/>
      <dgm:spPr/>
    </dgm:pt>
    <dgm:pt modelId="{0B96585C-C6E6-4A40-80C3-0D9DE3900338}" type="pres">
      <dgm:prSet presAssocID="{A2DDDCA5-A911-413A-A3E8-38AEB904FCD7}" presName="parentLin" presStyleCnt="0"/>
      <dgm:spPr/>
    </dgm:pt>
    <dgm:pt modelId="{E2BA95C6-5FCC-459A-8327-BBF2C42453C0}" type="pres">
      <dgm:prSet presAssocID="{A2DDDCA5-A911-413A-A3E8-38AEB904FCD7}" presName="parentLeftMargin" presStyleLbl="node1" presStyleIdx="1" presStyleCnt="3"/>
      <dgm:spPr/>
    </dgm:pt>
    <dgm:pt modelId="{24AA5A69-7F9D-4CAF-9BC1-51A59F9E7779}" type="pres">
      <dgm:prSet presAssocID="{A2DDDCA5-A911-413A-A3E8-38AEB904FCD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A4A6417-93DD-4DF1-9D51-D7CE1F585584}" type="pres">
      <dgm:prSet presAssocID="{A2DDDCA5-A911-413A-A3E8-38AEB904FCD7}" presName="negativeSpace" presStyleCnt="0"/>
      <dgm:spPr/>
    </dgm:pt>
    <dgm:pt modelId="{BA80B7A3-0E41-450D-8182-DD8C882E4007}" type="pres">
      <dgm:prSet presAssocID="{A2DDDCA5-A911-413A-A3E8-38AEB904FCD7}" presName="childText" presStyleLbl="conFgAcc1" presStyleIdx="2" presStyleCnt="3" custScaleX="92420" custLinFactNeighborX="-1010">
        <dgm:presLayoutVars>
          <dgm:bulletEnabled val="1"/>
        </dgm:presLayoutVars>
      </dgm:prSet>
      <dgm:spPr/>
    </dgm:pt>
  </dgm:ptLst>
  <dgm:cxnLst>
    <dgm:cxn modelId="{70238C13-886F-4A8C-8E86-7C633AC0D90C}" type="presOf" srcId="{1AA55D6C-2897-4A02-B7CB-1F8372CB8BD1}" destId="{550E088F-E7B8-4D79-90FB-8658EE0FB6CA}" srcOrd="0" destOrd="0" presId="urn:microsoft.com/office/officeart/2005/8/layout/list1"/>
    <dgm:cxn modelId="{F92B9B25-DBE5-4143-A092-A3707A2DFCCD}" type="presOf" srcId="{1AA55D6C-2897-4A02-B7CB-1F8372CB8BD1}" destId="{B1459986-23AE-4796-9563-C98B2E480A52}" srcOrd="1" destOrd="0" presId="urn:microsoft.com/office/officeart/2005/8/layout/list1"/>
    <dgm:cxn modelId="{3EC05262-94CF-401B-B6F1-015C1FA32786}" type="presOf" srcId="{00AD3BF2-463B-49C8-B2C2-659870A6234D}" destId="{811C9148-6D25-48E7-81E0-2CFE99419CB2}" srcOrd="0" destOrd="0" presId="urn:microsoft.com/office/officeart/2005/8/layout/list1"/>
    <dgm:cxn modelId="{DA84AB67-07CE-4206-B5BA-70585A4616EA}" type="presOf" srcId="{A2DDDCA5-A911-413A-A3E8-38AEB904FCD7}" destId="{E2BA95C6-5FCC-459A-8327-BBF2C42453C0}" srcOrd="0" destOrd="0" presId="urn:microsoft.com/office/officeart/2005/8/layout/list1"/>
    <dgm:cxn modelId="{210E2A97-C8C1-4C4B-803A-15BA0F9455CF}" type="presOf" srcId="{00AD3BF2-463B-49C8-B2C2-659870A6234D}" destId="{71E12F2D-F12C-4DB5-A9C7-0301083728DE}" srcOrd="1" destOrd="0" presId="urn:microsoft.com/office/officeart/2005/8/layout/list1"/>
    <dgm:cxn modelId="{F2637EA1-6947-4BA8-99D2-683ED5DD0BE4}" srcId="{26DA47CA-1CB7-45AA-A424-FA15554F42D6}" destId="{1AA55D6C-2897-4A02-B7CB-1F8372CB8BD1}" srcOrd="0" destOrd="0" parTransId="{1985CEE7-AD50-4383-9C9A-CCBDE551E175}" sibTransId="{43E589EE-4D84-4B4D-84D7-9B600338703D}"/>
    <dgm:cxn modelId="{48A794B5-5D1A-4882-A88A-870511E942E5}" srcId="{26DA47CA-1CB7-45AA-A424-FA15554F42D6}" destId="{A2DDDCA5-A911-413A-A3E8-38AEB904FCD7}" srcOrd="2" destOrd="0" parTransId="{C79456A7-AA1E-463D-B91F-ED0C8B71EF71}" sibTransId="{BC9CB8F7-96A8-4D35-B6AD-AC73ACEE6D6A}"/>
    <dgm:cxn modelId="{3A8290E2-D903-4327-8573-C727607440A6}" type="presOf" srcId="{26DA47CA-1CB7-45AA-A424-FA15554F42D6}" destId="{D0C13EAF-FCC7-4684-8C6D-47042C8E3840}" srcOrd="0" destOrd="0" presId="urn:microsoft.com/office/officeart/2005/8/layout/list1"/>
    <dgm:cxn modelId="{7CD3B6FC-5702-444F-BB1B-7CE3249B00EC}" srcId="{26DA47CA-1CB7-45AA-A424-FA15554F42D6}" destId="{00AD3BF2-463B-49C8-B2C2-659870A6234D}" srcOrd="1" destOrd="0" parTransId="{5D0C6EB2-82E2-48FC-A7DC-E2619196F87A}" sibTransId="{75E3F08F-1B25-461C-95C9-159939550CFC}"/>
    <dgm:cxn modelId="{BB15A8FE-2E60-4279-AC34-AA48C6B91551}" type="presOf" srcId="{A2DDDCA5-A911-413A-A3E8-38AEB904FCD7}" destId="{24AA5A69-7F9D-4CAF-9BC1-51A59F9E7779}" srcOrd="1" destOrd="0" presId="urn:microsoft.com/office/officeart/2005/8/layout/list1"/>
    <dgm:cxn modelId="{3C8CD4E1-A191-4257-9D94-11EFF967AE2E}" type="presParOf" srcId="{D0C13EAF-FCC7-4684-8C6D-47042C8E3840}" destId="{717CEDEE-C451-48A2-A8FB-D15EAA8966E2}" srcOrd="0" destOrd="0" presId="urn:microsoft.com/office/officeart/2005/8/layout/list1"/>
    <dgm:cxn modelId="{78C3AFD0-164E-4DB8-BD31-A5D0725FE03F}" type="presParOf" srcId="{717CEDEE-C451-48A2-A8FB-D15EAA8966E2}" destId="{550E088F-E7B8-4D79-90FB-8658EE0FB6CA}" srcOrd="0" destOrd="0" presId="urn:microsoft.com/office/officeart/2005/8/layout/list1"/>
    <dgm:cxn modelId="{B82CF0DE-0DD3-4A4D-B2E5-516D4C68ED82}" type="presParOf" srcId="{717CEDEE-C451-48A2-A8FB-D15EAA8966E2}" destId="{B1459986-23AE-4796-9563-C98B2E480A52}" srcOrd="1" destOrd="0" presId="urn:microsoft.com/office/officeart/2005/8/layout/list1"/>
    <dgm:cxn modelId="{59A1373A-9A85-4685-86DE-F337144110FC}" type="presParOf" srcId="{D0C13EAF-FCC7-4684-8C6D-47042C8E3840}" destId="{7EF4F1D7-B1AA-47E3-8756-5FF0D0D0EBE3}" srcOrd="1" destOrd="0" presId="urn:microsoft.com/office/officeart/2005/8/layout/list1"/>
    <dgm:cxn modelId="{D0074013-1993-45CD-A9A0-04F54FA281E1}" type="presParOf" srcId="{D0C13EAF-FCC7-4684-8C6D-47042C8E3840}" destId="{34BD9B9B-0F50-40BA-9BA2-A319061682C1}" srcOrd="2" destOrd="0" presId="urn:microsoft.com/office/officeart/2005/8/layout/list1"/>
    <dgm:cxn modelId="{94B72FD2-9DA5-43C3-884C-BE4A5FDF9AEC}" type="presParOf" srcId="{D0C13EAF-FCC7-4684-8C6D-47042C8E3840}" destId="{B5FA1FE4-A1CF-4E7D-9FFF-2D9F3CB10D6E}" srcOrd="3" destOrd="0" presId="urn:microsoft.com/office/officeart/2005/8/layout/list1"/>
    <dgm:cxn modelId="{03AB4CFF-098E-44F9-B94E-14213D1E270A}" type="presParOf" srcId="{D0C13EAF-FCC7-4684-8C6D-47042C8E3840}" destId="{2B1F6962-36A9-49CE-9F68-8AC267A6081F}" srcOrd="4" destOrd="0" presId="urn:microsoft.com/office/officeart/2005/8/layout/list1"/>
    <dgm:cxn modelId="{513B2928-66FA-4B83-809A-77E0E75F64BF}" type="presParOf" srcId="{2B1F6962-36A9-49CE-9F68-8AC267A6081F}" destId="{811C9148-6D25-48E7-81E0-2CFE99419CB2}" srcOrd="0" destOrd="0" presId="urn:microsoft.com/office/officeart/2005/8/layout/list1"/>
    <dgm:cxn modelId="{C25AA4BC-6D72-491A-843F-EC708208D906}" type="presParOf" srcId="{2B1F6962-36A9-49CE-9F68-8AC267A6081F}" destId="{71E12F2D-F12C-4DB5-A9C7-0301083728DE}" srcOrd="1" destOrd="0" presId="urn:microsoft.com/office/officeart/2005/8/layout/list1"/>
    <dgm:cxn modelId="{7C78EBEF-6377-464C-9DC2-8A167FA75409}" type="presParOf" srcId="{D0C13EAF-FCC7-4684-8C6D-47042C8E3840}" destId="{8F3D6021-021D-42EC-BA5B-B8FDB0C48FFC}" srcOrd="5" destOrd="0" presId="urn:microsoft.com/office/officeart/2005/8/layout/list1"/>
    <dgm:cxn modelId="{50C1B1F6-E877-47F8-8D45-DD8795B94E03}" type="presParOf" srcId="{D0C13EAF-FCC7-4684-8C6D-47042C8E3840}" destId="{3CF2BFA7-05E6-4D2C-9AFA-999546B01110}" srcOrd="6" destOrd="0" presId="urn:microsoft.com/office/officeart/2005/8/layout/list1"/>
    <dgm:cxn modelId="{70650698-8D41-4C03-8864-9E465CBB9413}" type="presParOf" srcId="{D0C13EAF-FCC7-4684-8C6D-47042C8E3840}" destId="{43AE5202-C13C-449E-838A-1FA76C099499}" srcOrd="7" destOrd="0" presId="urn:microsoft.com/office/officeart/2005/8/layout/list1"/>
    <dgm:cxn modelId="{3A4602AF-8E59-4D63-8224-664F095C167E}" type="presParOf" srcId="{D0C13EAF-FCC7-4684-8C6D-47042C8E3840}" destId="{0B96585C-C6E6-4A40-80C3-0D9DE3900338}" srcOrd="8" destOrd="0" presId="urn:microsoft.com/office/officeart/2005/8/layout/list1"/>
    <dgm:cxn modelId="{ADF78513-063A-41E5-B0DE-A5771AAD9605}" type="presParOf" srcId="{0B96585C-C6E6-4A40-80C3-0D9DE3900338}" destId="{E2BA95C6-5FCC-459A-8327-BBF2C42453C0}" srcOrd="0" destOrd="0" presId="urn:microsoft.com/office/officeart/2005/8/layout/list1"/>
    <dgm:cxn modelId="{255B54B5-DCB4-4368-88E4-BA71B87DA5CB}" type="presParOf" srcId="{0B96585C-C6E6-4A40-80C3-0D9DE3900338}" destId="{24AA5A69-7F9D-4CAF-9BC1-51A59F9E7779}" srcOrd="1" destOrd="0" presId="urn:microsoft.com/office/officeart/2005/8/layout/list1"/>
    <dgm:cxn modelId="{431700A1-3E5E-4279-B441-BB57466498EC}" type="presParOf" srcId="{D0C13EAF-FCC7-4684-8C6D-47042C8E3840}" destId="{3A4A6417-93DD-4DF1-9D51-D7CE1F585584}" srcOrd="9" destOrd="0" presId="urn:microsoft.com/office/officeart/2005/8/layout/list1"/>
    <dgm:cxn modelId="{D3B64FDD-AB7F-4F81-8DEA-A6BAF886345C}" type="presParOf" srcId="{D0C13EAF-FCC7-4684-8C6D-47042C8E3840}" destId="{BA80B7A3-0E41-450D-8182-DD8C882E400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84F56-5B46-4509-8679-107389DE8886}">
      <dsp:nvSpPr>
        <dsp:cNvPr id="0" name=""/>
        <dsp:cNvSpPr/>
      </dsp:nvSpPr>
      <dsp:spPr>
        <a:xfrm>
          <a:off x="5625185" y="1482419"/>
          <a:ext cx="2453805" cy="2454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1E9F5-289A-4C21-89F7-405A57CB6044}">
      <dsp:nvSpPr>
        <dsp:cNvPr id="0" name=""/>
        <dsp:cNvSpPr/>
      </dsp:nvSpPr>
      <dsp:spPr>
        <a:xfrm>
          <a:off x="5706659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rPr>
            <a:t>CHOICE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682F"/>
              </a:solidFill>
              <a:latin typeface="Cambria" panose="02040503050406030204" pitchFamily="18" charset="0"/>
              <a:ea typeface="Cambria" panose="02040503050406030204" pitchFamily="18" charset="0"/>
            </a:rPr>
            <a:t>(allocation of resources among goods and services to achieve maximum satisfaction</a:t>
          </a:r>
          <a:endParaRPr lang="en-US" sz="1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034153" y="1891534"/>
        <a:ext cx="1635870" cy="1636029"/>
      </dsp:txXfrm>
    </dsp:sp>
    <dsp:sp modelId="{4E16A1AD-444A-4CBF-A610-E290907B796E}">
      <dsp:nvSpPr>
        <dsp:cNvPr id="0" name=""/>
        <dsp:cNvSpPr/>
      </dsp:nvSpPr>
      <dsp:spPr>
        <a:xfrm rot="2700000">
          <a:off x="3092062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E86C8-3EED-4FED-968A-A7A926CF856A}">
      <dsp:nvSpPr>
        <dsp:cNvPr id="0" name=""/>
        <dsp:cNvSpPr/>
      </dsp:nvSpPr>
      <dsp:spPr>
        <a:xfrm>
          <a:off x="3170581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rPr>
            <a:t>SCARE RESOURCES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682F"/>
              </a:solidFill>
              <a:latin typeface="Cambria" panose="02040503050406030204" pitchFamily="18" charset="0"/>
              <a:ea typeface="Cambria" panose="02040503050406030204" pitchFamily="18" charset="0"/>
            </a:rPr>
            <a:t>(limited possibilities of producing for goods and services)</a:t>
          </a:r>
          <a:endParaRPr lang="en-US" sz="1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498075" y="1891534"/>
        <a:ext cx="1635870" cy="1636029"/>
      </dsp:txXfrm>
    </dsp:sp>
    <dsp:sp modelId="{3A32F67C-1298-49EF-817F-4D1ED4CEB29F}">
      <dsp:nvSpPr>
        <dsp:cNvPr id="0" name=""/>
        <dsp:cNvSpPr/>
      </dsp:nvSpPr>
      <dsp:spPr>
        <a:xfrm rot="2700000">
          <a:off x="555984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31627-62EE-4DD8-B5AC-A634F7910588}">
      <dsp:nvSpPr>
        <dsp:cNvPr id="0" name=""/>
        <dsp:cNvSpPr/>
      </dsp:nvSpPr>
      <dsp:spPr>
        <a:xfrm>
          <a:off x="634503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rPr>
            <a:t>UNLIMITED WANTS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682F"/>
              </a:solidFill>
              <a:latin typeface="Cambria" panose="02040503050406030204" pitchFamily="18" charset="0"/>
              <a:ea typeface="Cambria" panose="02040503050406030204" pitchFamily="18" charset="0"/>
            </a:rPr>
            <a:t>(for goods and services)</a:t>
          </a:r>
          <a:endParaRPr lang="en-US" sz="1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961997" y="1891534"/>
        <a:ext cx="1635870" cy="1636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D9B9B-0F50-40BA-9BA2-A319061682C1}">
      <dsp:nvSpPr>
        <dsp:cNvPr id="0" name=""/>
        <dsp:cNvSpPr/>
      </dsp:nvSpPr>
      <dsp:spPr>
        <a:xfrm>
          <a:off x="0" y="600416"/>
          <a:ext cx="6588428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59986-23AE-4796-9563-C98B2E480A52}">
      <dsp:nvSpPr>
        <dsp:cNvPr id="0" name=""/>
        <dsp:cNvSpPr/>
      </dsp:nvSpPr>
      <dsp:spPr>
        <a:xfrm>
          <a:off x="356439" y="10016"/>
          <a:ext cx="4990153" cy="1180800"/>
        </a:xfrm>
        <a:prstGeom prst="round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616" tIns="0" rIns="18861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What communities are being produced and in what quantities ?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rPr>
            <a:t>(What to produce ?)</a:t>
          </a:r>
        </a:p>
      </dsp:txBody>
      <dsp:txXfrm>
        <a:off x="414081" y="67658"/>
        <a:ext cx="4874869" cy="1065516"/>
      </dsp:txXfrm>
    </dsp:sp>
    <dsp:sp modelId="{3CF2BFA7-05E6-4D2C-9AFA-999546B01110}">
      <dsp:nvSpPr>
        <dsp:cNvPr id="0" name=""/>
        <dsp:cNvSpPr/>
      </dsp:nvSpPr>
      <dsp:spPr>
        <a:xfrm>
          <a:off x="0" y="2399809"/>
          <a:ext cx="6538527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12F2D-F12C-4DB5-A9C7-0301083728DE}">
      <dsp:nvSpPr>
        <dsp:cNvPr id="0" name=""/>
        <dsp:cNvSpPr/>
      </dsp:nvSpPr>
      <dsp:spPr>
        <a:xfrm>
          <a:off x="356439" y="1824416"/>
          <a:ext cx="4990153" cy="1180800"/>
        </a:xfrm>
        <a:prstGeom prst="round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616" tIns="0" rIns="18861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By what methods are these commodities produced?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rPr>
            <a:t>(How to produce ?) </a:t>
          </a:r>
        </a:p>
      </dsp:txBody>
      <dsp:txXfrm>
        <a:off x="414081" y="1882058"/>
        <a:ext cx="4874869" cy="1065516"/>
      </dsp:txXfrm>
    </dsp:sp>
    <dsp:sp modelId="{BA80B7A3-0E41-450D-8182-DD8C882E4007}">
      <dsp:nvSpPr>
        <dsp:cNvPr id="0" name=""/>
        <dsp:cNvSpPr/>
      </dsp:nvSpPr>
      <dsp:spPr>
        <a:xfrm>
          <a:off x="0" y="4229217"/>
          <a:ext cx="6588428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A5A69-7F9D-4CAF-9BC1-51A59F9E7779}">
      <dsp:nvSpPr>
        <dsp:cNvPr id="0" name=""/>
        <dsp:cNvSpPr/>
      </dsp:nvSpPr>
      <dsp:spPr>
        <a:xfrm>
          <a:off x="356439" y="3638817"/>
          <a:ext cx="4990153" cy="1180800"/>
        </a:xfrm>
        <a:prstGeom prst="round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616" tIns="0" rIns="18861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How is society’s output of goods and services divided among its members?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rPr>
            <a:t>(For whom to produce ?)</a:t>
          </a:r>
        </a:p>
      </dsp:txBody>
      <dsp:txXfrm>
        <a:off x="414081" y="3696459"/>
        <a:ext cx="4874869" cy="10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DE2A5-27D1-47FE-93BB-532C08781C9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Dept. of Mechanical Engg.| MUJ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3268B-9484-4B3B-ACF5-DB471805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64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4F14457-417F-4AEE-BB00-7B89CF7EA26C}" type="datetimeFigureOut">
              <a:rPr lang="en-IN" altLang="en-US"/>
              <a:pPr>
                <a:defRPr/>
              </a:pPr>
              <a:t>11-01-2024</a:t>
            </a:fld>
            <a:endParaRPr lang="en-IN" alt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IN" altLang="en-US" noProof="0"/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Dept. of Mechanical Engg.| MUJ</a:t>
            </a:r>
            <a:endParaRPr lang="en-IN" alt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7E43DAA-2A56-4BCD-A5AF-E687A2B8FD1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38569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21874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5525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79284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3914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61571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4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62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7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50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7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https://gcekbpatna.ac.in/assets/documents/lecturenotes/Module_-_1_compressed_ec.pdf</a:t>
            </a:r>
          </a:p>
        </p:txBody>
      </p:sp>
    </p:spTree>
    <p:extLst>
      <p:ext uri="{BB962C8B-B14F-4D97-AF65-F5344CB8AC3E}">
        <p14:creationId xmlns:p14="http://schemas.microsoft.com/office/powerpoint/2010/main" val="215826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Let me start with brief background……..As we all know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694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9381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4C421-7CDD-422D-8336-97B898E4A064}" type="datetime1">
              <a:rPr lang="en-IN" altLang="en-US" smtClean="0"/>
              <a:t>11-01-2024</a:t>
            </a:fld>
            <a:endParaRPr lang="en-I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Dept. of Mechanical Engg.| MUJ</a:t>
            </a:r>
            <a:endParaRPr lang="en-I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1BB95-7041-43A7-805A-3E008BCA6D2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2825913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73A69-2673-4305-9236-977014FC4F04}" type="datetime1">
              <a:rPr lang="en-IN" altLang="en-US" smtClean="0"/>
              <a:t>11-01-2024</a:t>
            </a:fld>
            <a:endParaRPr lang="en-I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Dept. of Mechanical Engg.| MUJ</a:t>
            </a:r>
            <a:endParaRPr lang="en-I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2AA68-EDA5-4284-9A00-44F7AFED08B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4657322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1236A-6F0D-4B2E-BFDB-B8E3D15E923F}" type="datetime1">
              <a:rPr lang="en-IN" altLang="en-US" smtClean="0"/>
              <a:t>11-01-2024</a:t>
            </a:fld>
            <a:endParaRPr lang="en-I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Dept. of Mechanical Engg.| MUJ</a:t>
            </a:r>
            <a:endParaRPr lang="en-I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55E94-4E8A-45F3-AFB7-BC80D8EC409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36755492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6F9A5-2CED-4D4B-B3CB-86A6DD83484A}" type="datetime1">
              <a:rPr lang="en-IN" altLang="en-US" smtClean="0"/>
              <a:t>11-01-2024</a:t>
            </a:fld>
            <a:endParaRPr lang="en-I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Dept. of Mechanical Engg.| MUJ</a:t>
            </a:r>
            <a:endParaRPr lang="en-I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76DBA-2817-4686-AC3A-17D4C8C0FE3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90584985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080E3-AF7D-4880-A6DF-CACEC23C50BA}" type="datetime1">
              <a:rPr lang="en-IN" altLang="en-US" smtClean="0"/>
              <a:t>11-01-2024</a:t>
            </a:fld>
            <a:endParaRPr lang="en-I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Dept. of Mechanical Engg.| MUJ</a:t>
            </a:r>
            <a:endParaRPr lang="en-I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65239-B026-415D-891C-C9DFA714C71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90217250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A63E5-E9EE-4D0B-ACB7-FA6F12525FB7}" type="datetime1">
              <a:rPr lang="en-IN" altLang="en-US" smtClean="0"/>
              <a:t>11-01-2024</a:t>
            </a:fld>
            <a:endParaRPr lang="en-I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Dept. of Mechanical Engg.| MUJ</a:t>
            </a:r>
            <a:endParaRPr lang="en-I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D4F22-94B5-4BBB-AFEB-3CEF512A3F3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74976318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FCEE8-6584-48E1-AD74-A5CC9402E6FE}" type="datetime1">
              <a:rPr lang="en-IN" altLang="en-US" smtClean="0"/>
              <a:t>11-01-2024</a:t>
            </a:fld>
            <a:endParaRPr lang="en-I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Dept. of Mechanical Engg.| MUJ</a:t>
            </a:r>
            <a:endParaRPr lang="en-I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F616C-512F-4318-BA46-4C01B7C7646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4104025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69A67-41CD-41AB-AA1C-051BC3CF2845}" type="datetime1">
              <a:rPr lang="en-IN" altLang="en-US" smtClean="0"/>
              <a:t>11-01-2024</a:t>
            </a:fld>
            <a:endParaRPr lang="en-I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Dept. of Mechanical Engg.| MUJ</a:t>
            </a:r>
            <a:endParaRPr lang="en-I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C944C-5773-440B-BAFF-D1C14A19D6C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8928481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66798-8803-4BB9-AA20-F98C0513D9E7}" type="datetime1">
              <a:rPr lang="en-IN" altLang="en-US" smtClean="0"/>
              <a:t>11-01-2024</a:t>
            </a:fld>
            <a:endParaRPr lang="en-I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Dept. of Mechanical Engg.| MUJ</a:t>
            </a:r>
            <a:endParaRPr lang="en-I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DB669-6FA0-4CF8-BF90-A0F226DEA8C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08058964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E9510-E79F-461E-B8F8-6B461FBE331B}" type="datetime1">
              <a:rPr lang="en-IN" altLang="en-US" smtClean="0"/>
              <a:t>11-01-2024</a:t>
            </a:fld>
            <a:endParaRPr lang="en-I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Dept. of Mechanical Engg.| MUJ</a:t>
            </a:r>
            <a:endParaRPr lang="en-I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7FFAA-4524-48C2-867A-0EED0F07CB6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61344363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58890-D581-4B77-A2E4-E327450A3FC1}" type="datetime1">
              <a:rPr lang="en-IN" altLang="en-US" smtClean="0"/>
              <a:t>11-01-2024</a:t>
            </a:fld>
            <a:endParaRPr lang="en-I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Dept. of Mechanical Engg.| MUJ</a:t>
            </a:r>
            <a:endParaRPr lang="en-I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53BE8-1E8E-4FD8-A9A5-1EB77E736AB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1603467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61B90422-A0DF-4247-8C80-B41C3850BF71}" type="datetime1">
              <a:rPr lang="en-IN" altLang="en-US" smtClean="0"/>
              <a:t>11-01-2024</a:t>
            </a:fld>
            <a:endParaRPr lang="en-I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Dept. of Mechanical Engg.| MUJ</a:t>
            </a:r>
            <a:endParaRPr lang="en-I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0AB4B4-F858-4AFC-87CB-FC0BBAAE64A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ransition>
    <p:wipe dir="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nbionac.in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jaipur.manipal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vijay-shankar-kumawat-24a02a195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scholar.google.com/citations?user=3g9gCscAAAAJ&amp;hl=en" TargetMode="External"/><Relationship Id="rId10" Type="http://schemas.microsoft.com/office/2007/relationships/hdphoto" Target="../media/hdphoto1.wdp"/><Relationship Id="rId4" Type="http://schemas.openxmlformats.org/officeDocument/2006/relationships/hyperlink" Target="mailto:vijayshankar.Kumawat@jaipur.manipal.edu" TargetMode="Externa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5"/>
          <p:cNvGrpSpPr>
            <a:grpSpLocks/>
          </p:cNvGrpSpPr>
          <p:nvPr/>
        </p:nvGrpSpPr>
        <p:grpSpPr bwMode="auto">
          <a:xfrm>
            <a:off x="191344" y="934689"/>
            <a:ext cx="12000656" cy="501766"/>
            <a:chOff x="179388" y="981075"/>
            <a:chExt cx="6192837" cy="46038"/>
          </a:xfrm>
        </p:grpSpPr>
        <p:sp>
          <p:nvSpPr>
            <p:cNvPr id="3088" name="object 5"/>
            <p:cNvSpPr>
              <a:spLocks noChangeArrowheads="1"/>
            </p:cNvSpPr>
            <p:nvPr/>
          </p:nvSpPr>
          <p:spPr bwMode="auto">
            <a:xfrm>
              <a:off x="2268538" y="981075"/>
              <a:ext cx="2119312" cy="0"/>
            </a:xfrm>
            <a:custGeom>
              <a:avLst/>
              <a:gdLst>
                <a:gd name="T0" fmla="*/ 13418 w 2331719"/>
                <a:gd name="T1" fmla="*/ 0 w 2331719"/>
                <a:gd name="T2" fmla="*/ 0 60000 65536"/>
                <a:gd name="T3" fmla="*/ 0 60000 65536"/>
                <a:gd name="T4" fmla="*/ 0 w 2331719"/>
                <a:gd name="T5" fmla="*/ 2331719 w 2331719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31719">
                  <a:moveTo>
                    <a:pt x="2331719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75C1E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3089" name="object 6"/>
            <p:cNvSpPr>
              <a:spLocks noChangeArrowheads="1"/>
            </p:cNvSpPr>
            <p:nvPr/>
          </p:nvSpPr>
          <p:spPr bwMode="auto">
            <a:xfrm>
              <a:off x="179388" y="981075"/>
              <a:ext cx="2147887" cy="0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noFill/>
            <a:ln w="50037">
              <a:solidFill>
                <a:srgbClr val="FCAF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3090" name="object 7"/>
            <p:cNvSpPr>
              <a:spLocks noChangeArrowheads="1"/>
            </p:cNvSpPr>
            <p:nvPr/>
          </p:nvSpPr>
          <p:spPr bwMode="auto">
            <a:xfrm>
              <a:off x="4356100" y="981075"/>
              <a:ext cx="2016125" cy="46038"/>
            </a:xfrm>
            <a:custGeom>
              <a:avLst/>
              <a:gdLst>
                <a:gd name="T0" fmla="*/ 970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3076" name="Slide Number Placeholder 14"/>
          <p:cNvSpPr txBox="1">
            <a:spLocks noGrp="1" noChangeArrowheads="1"/>
          </p:cNvSpPr>
          <p:nvPr/>
        </p:nvSpPr>
        <p:spPr bwMode="auto">
          <a:xfrm>
            <a:off x="8462963" y="6492876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sz="2400" b="1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659396" y="943197"/>
            <a:ext cx="108732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00206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Engineering Economics</a:t>
            </a:r>
          </a:p>
        </p:txBody>
      </p:sp>
      <p:sp>
        <p:nvSpPr>
          <p:cNvPr id="3081" name="Rectangle 23"/>
          <p:cNvSpPr>
            <a:spLocks noChangeArrowheads="1"/>
          </p:cNvSpPr>
          <p:nvPr/>
        </p:nvSpPr>
        <p:spPr bwMode="auto">
          <a:xfrm>
            <a:off x="3959225" y="5786439"/>
            <a:ext cx="261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rgbClr val="FF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endParaRPr lang="en-US" altLang="en-US" sz="280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086" name="TextBox 1"/>
          <p:cNvSpPr txBox="1">
            <a:spLocks noChangeArrowheads="1"/>
          </p:cNvSpPr>
          <p:nvPr/>
        </p:nvSpPr>
        <p:spPr bwMode="auto">
          <a:xfrm>
            <a:off x="335359" y="1726053"/>
            <a:ext cx="11521279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Course Outcomes</a:t>
            </a:r>
            <a:endParaRPr lang="en-US" altLang="en-US" sz="2000" b="1" dirty="0">
              <a:latin typeface="Cambria" panose="02040503050406030204" pitchFamily="18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000" b="1" dirty="0">
                <a:latin typeface="Cambria" panose="02040503050406030204" pitchFamily="18" charset="0"/>
              </a:rPr>
              <a:t>Understand various economic decision-making concepts applicable to engineering.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000" b="1" dirty="0">
                <a:latin typeface="Cambria" panose="02040503050406030204" pitchFamily="18" charset="0"/>
              </a:rPr>
              <a:t>Estimate the present, annual and future worth, rate of return for various types of cash flows.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000" b="1" dirty="0">
                <a:latin typeface="Cambria" panose="02040503050406030204" pitchFamily="18" charset="0"/>
              </a:rPr>
              <a:t>Evaluate uncertainty and risk analysis in future events.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000" b="1" dirty="0">
                <a:latin typeface="Cambria" panose="02040503050406030204" pitchFamily="18" charset="0"/>
              </a:rPr>
              <a:t>Analyses for replacement analysis and break-even analysis.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000" b="1" dirty="0">
                <a:latin typeface="Cambria" panose="02040503050406030204" pitchFamily="18" charset="0"/>
              </a:rPr>
              <a:t>Calculate depreciation and expenses.</a:t>
            </a:r>
          </a:p>
        </p:txBody>
      </p:sp>
      <p:pic>
        <p:nvPicPr>
          <p:cNvPr id="18" name="Picture 17" descr="C:\Users\shashib\Desktop\MUJ 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8" y="6160168"/>
            <a:ext cx="3843291" cy="6502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DB669-6FA0-4CF8-BF90-A0F226DEA8C9}" type="slidenum">
              <a:rPr lang="en-IN" altLang="en-US" smtClean="0"/>
              <a:pPr>
                <a:defRPr/>
              </a:pPr>
              <a:t>1</a:t>
            </a:fld>
            <a:endParaRPr lang="en-IN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6102" y="3501008"/>
            <a:ext cx="11737303" cy="3231654"/>
            <a:chOff x="321132" y="3195460"/>
            <a:chExt cx="11737303" cy="3231654"/>
          </a:xfrm>
        </p:grpSpPr>
        <p:sp>
          <p:nvSpPr>
            <p:cNvPr id="3083" name="TextBox 3"/>
            <p:cNvSpPr txBox="1">
              <a:spLocks noChangeArrowheads="1"/>
            </p:cNvSpPr>
            <p:nvPr/>
          </p:nvSpPr>
          <p:spPr bwMode="auto">
            <a:xfrm>
              <a:off x="321132" y="3195460"/>
              <a:ext cx="11737303" cy="323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Course Instructor</a:t>
              </a:r>
              <a:br>
                <a:rPr lang="en-US" altLang="en-US" sz="2000" b="1" dirty="0">
                  <a:latin typeface="Cambria" panose="02040503050406030204" pitchFamily="18" charset="0"/>
                  <a:cs typeface="Arial" panose="020B0604020202020204" pitchFamily="34" charset="0"/>
                </a:rPr>
              </a:br>
              <a:r>
                <a:rPr lang="en-US" altLang="en-US" sz="2400" b="1" dirty="0">
                  <a:solidFill>
                    <a:srgbClr val="C00000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Dr. Vijay S. Kumawat</a:t>
              </a:r>
            </a:p>
            <a:p>
              <a:pPr algn="r">
                <a:spcBef>
                  <a:spcPct val="0"/>
                </a:spcBef>
                <a:buNone/>
              </a:pP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</a:rPr>
                <a:t>Assistant Professor, Department of Mechanical Engineering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</a:rPr>
                <a:t>Engineered Biomedical Materials Research and Innovation Centre (</a:t>
              </a:r>
              <a:r>
                <a:rPr lang="en-US" altLang="en-US" sz="1400" b="1" dirty="0" err="1">
                  <a:latin typeface="Cambria" panose="02040503050406030204" pitchFamily="18" charset="0"/>
                  <a:cs typeface="Arial" panose="020B0604020202020204" pitchFamily="34" charset="0"/>
                </a:rPr>
                <a:t>EnBioMatRIC</a:t>
              </a: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</a:rPr>
                <a:t>)</a:t>
              </a:r>
            </a:p>
            <a:p>
              <a:pPr algn="r">
                <a:spcBef>
                  <a:spcPct val="0"/>
                </a:spcBef>
                <a:buNone/>
              </a:pP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</a:rPr>
                <a:t>School of Automobile, Mechanical and Mechatronics Engineering (</a:t>
              </a:r>
              <a:r>
                <a:rPr lang="en-US" altLang="en-US" sz="1400" b="1" dirty="0" err="1">
                  <a:latin typeface="Cambria" panose="02040503050406030204" pitchFamily="18" charset="0"/>
                  <a:cs typeface="Arial" panose="020B0604020202020204" pitchFamily="34" charset="0"/>
                </a:rPr>
                <a:t>SAMME</a:t>
              </a: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</a:rPr>
                <a:t>)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1400" b="1" dirty="0" err="1">
                  <a:latin typeface="Cambria" panose="02040503050406030204" pitchFamily="18" charset="0"/>
                  <a:cs typeface="Arial" panose="020B0604020202020204" pitchFamily="34" charset="0"/>
                </a:rPr>
                <a:t>Manipal</a:t>
              </a: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</a:rPr>
                <a:t> University Jaipur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1400" b="1" dirty="0" err="1">
                  <a:latin typeface="Cambria" panose="02040503050406030204" pitchFamily="18" charset="0"/>
                  <a:cs typeface="Arial" panose="020B0604020202020204" pitchFamily="34" charset="0"/>
                </a:rPr>
                <a:t>Ph</a:t>
              </a: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</a:rPr>
                <a:t>: +91-9001225135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</a:rPr>
                <a:t>Email: </a:t>
              </a: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  <a:hlinkClick r:id="rId4"/>
                </a:rPr>
                <a:t>vijayshankar.Kumawat@jaipur.manipal.edu</a:t>
              </a:r>
              <a:endParaRPr lang="en-US" altLang="en-US" sz="1400" b="1" dirty="0">
                <a:latin typeface="Cambria" panose="02040503050406030204" pitchFamily="18" charset="0"/>
                <a:cs typeface="Arial" panose="020B0604020202020204" pitchFamily="34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</a:rPr>
                <a:t>: </a:t>
              </a: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  <a:hlinkClick r:id="rId5"/>
                </a:rPr>
                <a:t>https://scholar.google.com/citations?user=3g9gCscAAAAJ&amp;hl=en</a:t>
              </a:r>
              <a:endParaRPr lang="en-US" altLang="en-US" sz="1400" b="1" dirty="0">
                <a:latin typeface="Cambria" panose="02040503050406030204" pitchFamily="18" charset="0"/>
                <a:cs typeface="Arial" panose="020B0604020202020204" pitchFamily="34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</a:rPr>
                <a:t>: </a:t>
              </a: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  <a:hlinkClick r:id="rId6"/>
                </a:rPr>
                <a:t>https://www.linkedin.com/in/vijay-shankar-kumawat-24a02a195</a:t>
              </a:r>
              <a:endParaRPr lang="en-US" altLang="en-US" sz="1400" b="1" dirty="0">
                <a:latin typeface="Cambria" panose="02040503050406030204" pitchFamily="18" charset="0"/>
                <a:cs typeface="Arial" panose="020B0604020202020204" pitchFamily="34" charset="0"/>
              </a:endParaRPr>
            </a:p>
            <a:p>
              <a:pPr algn="r">
                <a:spcBef>
                  <a:spcPct val="0"/>
                </a:spcBef>
                <a:buNone/>
              </a:pP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</a:rPr>
                <a:t>Website: </a:t>
              </a: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  <a:hlinkClick r:id="rId7"/>
                </a:rPr>
                <a:t>https://www.jaipur.manipal.edu</a:t>
              </a:r>
              <a:endParaRPr lang="en-US" altLang="en-US" sz="1400" b="1" dirty="0">
                <a:latin typeface="Cambria" panose="02040503050406030204" pitchFamily="18" charset="0"/>
                <a:cs typeface="Arial" panose="020B0604020202020204" pitchFamily="34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  <a:hlinkClick r:id="rId8"/>
                </a:rPr>
                <a:t>https://www.enbionac.in/</a:t>
              </a:r>
              <a:r>
                <a:rPr lang="en-US" altLang="en-US" sz="1400" b="1" dirty="0">
                  <a:latin typeface="Cambria" panose="02040503050406030204" pitchFamily="18" charset="0"/>
                  <a:cs typeface="Arial" panose="020B0604020202020204" pitchFamily="34" charset="0"/>
                </a:rPr>
                <a:t> </a:t>
              </a:r>
              <a:endParaRPr lang="en-US" altLang="en-US" sz="1400" dirty="0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9457" t="29297" r="7522" b="29227"/>
            <a:stretch/>
          </p:blipFill>
          <p:spPr>
            <a:xfrm>
              <a:off x="6023992" y="5517232"/>
              <a:ext cx="498967" cy="16632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0016" y="5733256"/>
              <a:ext cx="172267" cy="172267"/>
            </a:xfrm>
            <a:prstGeom prst="rect">
              <a:avLst/>
            </a:prstGeom>
          </p:spPr>
        </p:pic>
      </p:grp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0" y="141896"/>
            <a:ext cx="12192000" cy="58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Engineering Economics| ME 2001 | 3 Credits | 3 0 0 3</a:t>
            </a:r>
            <a:endParaRPr lang="en-US" altLang="en-US" sz="40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/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7453314" y="4783139"/>
            <a:ext cx="24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191344" y="28522"/>
            <a:ext cx="82476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ambria" panose="02040503050406030204" pitchFamily="18" charset="0"/>
              </a:rPr>
              <a:t>Basic Economics Problems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0059045" y="242499"/>
            <a:ext cx="2118193" cy="504265"/>
            <a:chOff x="6397308" y="2204863"/>
            <a:chExt cx="2118193" cy="612775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423868" y="2204863"/>
              <a:ext cx="1394422" cy="612775"/>
            </a:xfrm>
            <a:prstGeom prst="rect">
              <a:avLst/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818290" y="2204863"/>
              <a:ext cx="697211" cy="612775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6397308" y="2226917"/>
              <a:ext cx="2087562" cy="461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Lecture      1</a:t>
              </a:r>
              <a:endPara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" y="730323"/>
            <a:ext cx="10073806" cy="71364"/>
            <a:chOff x="179388" y="928688"/>
            <a:chExt cx="6607175" cy="83096"/>
          </a:xfrm>
        </p:grpSpPr>
        <p:sp>
          <p:nvSpPr>
            <p:cNvPr id="40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1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C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070866" y="6474686"/>
            <a:ext cx="10073806" cy="71364"/>
            <a:chOff x="179388" y="928688"/>
            <a:chExt cx="6607175" cy="83096"/>
          </a:xfrm>
        </p:grpSpPr>
        <p:sp>
          <p:nvSpPr>
            <p:cNvPr id="24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FFC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C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21007"/>
            <a:ext cx="2844800" cy="300469"/>
          </a:xfrm>
        </p:spPr>
        <p:txBody>
          <a:bodyPr/>
          <a:lstStyle/>
          <a:p>
            <a:pPr>
              <a:defRPr/>
            </a:pPr>
            <a:fld id="{C92DB669-6FA0-4CF8-BF90-A0F226DEA8C9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sp>
        <p:nvSpPr>
          <p:cNvPr id="4" name="Rectangle 3"/>
          <p:cNvSpPr/>
          <p:nvPr/>
        </p:nvSpPr>
        <p:spPr>
          <a:xfrm>
            <a:off x="3948605" y="6490489"/>
            <a:ext cx="449892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Production Possibilities Curve of a Country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-128568" y="1295708"/>
            <a:ext cx="12407031" cy="507748"/>
            <a:chOff x="-128568" y="833020"/>
            <a:chExt cx="12407031" cy="507748"/>
          </a:xfrm>
        </p:grpSpPr>
        <p:sp>
          <p:nvSpPr>
            <p:cNvPr id="18" name="Minus 17"/>
            <p:cNvSpPr/>
            <p:nvPr/>
          </p:nvSpPr>
          <p:spPr bwMode="auto">
            <a:xfrm>
              <a:off x="-128568" y="833020"/>
              <a:ext cx="12407031" cy="348162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Down Arrow 33"/>
            <p:cNvSpPr/>
            <p:nvPr/>
          </p:nvSpPr>
          <p:spPr bwMode="auto">
            <a:xfrm>
              <a:off x="10557444" y="965125"/>
              <a:ext cx="147068" cy="37564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Down Arrow 16"/>
            <p:cNvSpPr/>
            <p:nvPr/>
          </p:nvSpPr>
          <p:spPr bwMode="auto">
            <a:xfrm>
              <a:off x="1469298" y="965124"/>
              <a:ext cx="147068" cy="37564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30828" y="1774557"/>
            <a:ext cx="2224007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682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Increase in </a:t>
            </a:r>
          </a:p>
          <a:p>
            <a:pPr algn="ctr"/>
            <a:r>
              <a:rPr lang="en-US" b="1" dirty="0">
                <a:solidFill>
                  <a:srgbClr val="00682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available resources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518974" y="1747303"/>
            <a:ext cx="2224007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 in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available resources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87603" y="960997"/>
            <a:ext cx="315742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Change in resources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87603" y="960997"/>
            <a:ext cx="315742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Change in technology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0828" y="1774557"/>
            <a:ext cx="222400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682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Improvement in </a:t>
            </a:r>
          </a:p>
          <a:p>
            <a:pPr algn="ctr"/>
            <a:r>
              <a:rPr lang="en-US" b="1" dirty="0">
                <a:solidFill>
                  <a:srgbClr val="00682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technology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518974" y="1747303"/>
            <a:ext cx="222400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Degradation in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technology</a:t>
            </a:r>
          </a:p>
        </p:txBody>
      </p:sp>
      <p:pic>
        <p:nvPicPr>
          <p:cNvPr id="51" name="Picture 50" descr="C:\art\Taylor Art\W01-04.ep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" t="9662" r="51925" b="4232"/>
          <a:stretch/>
        </p:blipFill>
        <p:spPr bwMode="auto">
          <a:xfrm>
            <a:off x="4036541" y="2481871"/>
            <a:ext cx="414769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 descr="C:\art\Taylor Art\W01-04.ep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5" t="9698" r="528" b="4196"/>
          <a:stretch/>
        </p:blipFill>
        <p:spPr bwMode="auto">
          <a:xfrm>
            <a:off x="-19743" y="2434337"/>
            <a:ext cx="414769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Down Arrow 57"/>
          <p:cNvSpPr/>
          <p:nvPr/>
        </p:nvSpPr>
        <p:spPr bwMode="auto">
          <a:xfrm rot="12454650">
            <a:off x="1334960" y="3361093"/>
            <a:ext cx="507427" cy="727856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15041771">
            <a:off x="2796119" y="4757168"/>
            <a:ext cx="476595" cy="831092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1" name="Picture 60" descr="C:\art\Taylor Art\W01-04.ep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5" t="9698" r="528" b="4196"/>
          <a:stretch/>
        </p:blipFill>
        <p:spPr bwMode="auto">
          <a:xfrm>
            <a:off x="8040242" y="2451305"/>
            <a:ext cx="414769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own Arrow 61"/>
          <p:cNvSpPr/>
          <p:nvPr/>
        </p:nvSpPr>
        <p:spPr bwMode="auto">
          <a:xfrm rot="1579628">
            <a:off x="9423243" y="3446193"/>
            <a:ext cx="467352" cy="75066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Down Arrow 62"/>
          <p:cNvSpPr/>
          <p:nvPr/>
        </p:nvSpPr>
        <p:spPr bwMode="auto">
          <a:xfrm rot="4224825">
            <a:off x="10805673" y="4792622"/>
            <a:ext cx="501844" cy="846626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FE6D3-D00F-E7A7-F02B-826878CB4B77}"/>
              </a:ext>
            </a:extLst>
          </p:cNvPr>
          <p:cNvSpPr txBox="1"/>
          <p:nvPr/>
        </p:nvSpPr>
        <p:spPr>
          <a:xfrm>
            <a:off x="8939892" y="4739562"/>
            <a:ext cx="1056496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Low investment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81905-ED1B-0932-4E29-1E7E1D631EEA}"/>
              </a:ext>
            </a:extLst>
          </p:cNvPr>
          <p:cNvSpPr txBox="1"/>
          <p:nvPr/>
        </p:nvSpPr>
        <p:spPr>
          <a:xfrm>
            <a:off x="10468447" y="3167323"/>
            <a:ext cx="1056496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…implies low growth</a:t>
            </a:r>
          </a:p>
        </p:txBody>
      </p:sp>
    </p:spTree>
    <p:extLst>
      <p:ext uri="{BB962C8B-B14F-4D97-AF65-F5344CB8AC3E}">
        <p14:creationId xmlns:p14="http://schemas.microsoft.com/office/powerpoint/2010/main" val="93380438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58" grpId="0" animBg="1"/>
      <p:bldP spid="59" grpId="0" animBg="1"/>
      <p:bldP spid="62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/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7453314" y="4783139"/>
            <a:ext cx="24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191344" y="28522"/>
            <a:ext cx="91704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ambria" panose="02040503050406030204" pitchFamily="18" charset="0"/>
              </a:rPr>
              <a:t>Basic Economic Goals, Micro/Macro-economics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0059045" y="242499"/>
            <a:ext cx="2118193" cy="504265"/>
            <a:chOff x="6397308" y="2204863"/>
            <a:chExt cx="2118193" cy="612775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423868" y="2204863"/>
              <a:ext cx="1394422" cy="612775"/>
            </a:xfrm>
            <a:prstGeom prst="rect">
              <a:avLst/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818290" y="2204863"/>
              <a:ext cx="697211" cy="612775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6397308" y="2226917"/>
              <a:ext cx="2087562" cy="461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Lecture      1</a:t>
              </a:r>
              <a:endPara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1343" y="730323"/>
            <a:ext cx="9882464" cy="314000"/>
            <a:chOff x="179388" y="928688"/>
            <a:chExt cx="6607175" cy="83096"/>
          </a:xfrm>
        </p:grpSpPr>
        <p:sp>
          <p:nvSpPr>
            <p:cNvPr id="40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1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C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070866" y="6474686"/>
            <a:ext cx="10073806" cy="71364"/>
            <a:chOff x="179388" y="928688"/>
            <a:chExt cx="6607175" cy="83096"/>
          </a:xfrm>
        </p:grpSpPr>
        <p:sp>
          <p:nvSpPr>
            <p:cNvPr id="24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FFC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C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21007"/>
            <a:ext cx="2844800" cy="300469"/>
          </a:xfrm>
        </p:spPr>
        <p:txBody>
          <a:bodyPr/>
          <a:lstStyle/>
          <a:p>
            <a:pPr>
              <a:defRPr/>
            </a:pPr>
            <a:fld id="{C92DB669-6FA0-4CF8-BF90-A0F226DEA8C9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sp>
        <p:nvSpPr>
          <p:cNvPr id="20" name="Rectangle 19"/>
          <p:cNvSpPr/>
          <p:nvPr/>
        </p:nvSpPr>
        <p:spPr>
          <a:xfrm>
            <a:off x="760841" y="2246980"/>
            <a:ext cx="648433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High level of employment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Price stability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Equitable distribution of income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Growth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Some of the above goals are interdependent, not always complementary and may be conflicting.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Any move to have a significant reduction in unemployment will lead to an increase in inflation.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7650" y="916351"/>
            <a:ext cx="686435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Economics is the science that deals with the production and consumption of goods and services and the distribution and rendering of these for human welfare. 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930181" y="3754027"/>
            <a:ext cx="276627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Economic Goals</a:t>
            </a:r>
          </a:p>
        </p:txBody>
      </p:sp>
      <p:sp>
        <p:nvSpPr>
          <p:cNvPr id="8" name="Rectangle 7"/>
          <p:cNvSpPr/>
          <p:nvPr/>
        </p:nvSpPr>
        <p:spPr>
          <a:xfrm>
            <a:off x="7320136" y="916351"/>
            <a:ext cx="4672632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Microeconomics 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Branch of economics that deals with the behavior of individual economic units—consumers, firms, workers, and investors—as well as the markets that these units comprise.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20136" y="3678027"/>
            <a:ext cx="4672632" cy="2677656"/>
          </a:xfrm>
          <a:prstGeom prst="rect">
            <a:avLst/>
          </a:prstGeom>
          <a:solidFill>
            <a:srgbClr val="CC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Macroeconomics </a:t>
            </a:r>
          </a:p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Branch of economics that deals with aggregate economic variables, such as the level and growth rate of national output, interest rates, unemployment, and inflation.</a:t>
            </a:r>
          </a:p>
        </p:txBody>
      </p:sp>
    </p:spTree>
    <p:extLst>
      <p:ext uri="{BB962C8B-B14F-4D97-AF65-F5344CB8AC3E}">
        <p14:creationId xmlns:p14="http://schemas.microsoft.com/office/powerpoint/2010/main" val="249873827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/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191344" y="28522"/>
            <a:ext cx="91704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ambria" panose="02040503050406030204" pitchFamily="18" charset="0"/>
              </a:rPr>
              <a:t>Engineering Economics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0059045" y="242499"/>
            <a:ext cx="2118193" cy="504265"/>
            <a:chOff x="6397308" y="2204863"/>
            <a:chExt cx="2118193" cy="612775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423868" y="2204863"/>
              <a:ext cx="1394422" cy="612775"/>
            </a:xfrm>
            <a:prstGeom prst="rect">
              <a:avLst/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818290" y="2204863"/>
              <a:ext cx="697211" cy="612775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6397308" y="2226917"/>
              <a:ext cx="2087562" cy="461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Lecture      1</a:t>
              </a:r>
              <a:endPara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" y="730323"/>
            <a:ext cx="10073806" cy="71364"/>
            <a:chOff x="179388" y="928688"/>
            <a:chExt cx="6607175" cy="83096"/>
          </a:xfrm>
        </p:grpSpPr>
        <p:sp>
          <p:nvSpPr>
            <p:cNvPr id="40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1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C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070866" y="6474686"/>
            <a:ext cx="10073806" cy="71364"/>
            <a:chOff x="179388" y="928688"/>
            <a:chExt cx="6607175" cy="83096"/>
          </a:xfrm>
        </p:grpSpPr>
        <p:sp>
          <p:nvSpPr>
            <p:cNvPr id="24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FFC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C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21007"/>
            <a:ext cx="2844800" cy="300469"/>
          </a:xfrm>
        </p:spPr>
        <p:txBody>
          <a:bodyPr/>
          <a:lstStyle/>
          <a:p>
            <a:pPr>
              <a:defRPr/>
            </a:pPr>
            <a:fld id="{C92DB669-6FA0-4CF8-BF90-A0F226DEA8C9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sp>
        <p:nvSpPr>
          <p:cNvPr id="4" name="Rectangle 3"/>
          <p:cNvSpPr/>
          <p:nvPr/>
        </p:nvSpPr>
        <p:spPr>
          <a:xfrm>
            <a:off x="831850" y="918713"/>
            <a:ext cx="11168806" cy="2185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Engineering is an application of science.</a:t>
            </a:r>
          </a:p>
          <a:p>
            <a:endParaRPr lang="en-US" sz="8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It is an art composed of the skill and simplicity in adopting knowledge to the uses of the humanity. </a:t>
            </a:r>
          </a:p>
          <a:p>
            <a:endParaRPr lang="en-US" sz="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Engineering is primarily a producer activity. Essentially a physical process with the objective being the maximization of physical efficiency. 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658172" y="1768231"/>
            <a:ext cx="222225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Engineering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04854" y="3444460"/>
            <a:ext cx="9466914" cy="1666137"/>
            <a:chOff x="2036277" y="3638551"/>
            <a:chExt cx="8591949" cy="1672545"/>
          </a:xfrm>
        </p:grpSpPr>
        <p:sp>
          <p:nvSpPr>
            <p:cNvPr id="4103" name="Rectangle 10"/>
            <p:cNvSpPr>
              <a:spLocks noChangeArrowheads="1"/>
            </p:cNvSpPr>
            <p:nvPr/>
          </p:nvSpPr>
          <p:spPr bwMode="auto">
            <a:xfrm>
              <a:off x="7453314" y="4783139"/>
              <a:ext cx="2428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4400" eaLnBrk="1" hangingPunct="1">
                <a:spcBef>
                  <a:spcPct val="0"/>
                </a:spcBef>
                <a:buNone/>
              </a:pPr>
              <a:r>
                <a:rPr lang="en-US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036277" y="3638551"/>
              <a:ext cx="1944940" cy="1005552"/>
            </a:xfrm>
            <a:custGeom>
              <a:avLst/>
              <a:gdLst>
                <a:gd name="connsiteX0" fmla="*/ 0 w 1944940"/>
                <a:gd name="connsiteY0" fmla="*/ 82080 h 820800"/>
                <a:gd name="connsiteX1" fmla="*/ 82080 w 1944940"/>
                <a:gd name="connsiteY1" fmla="*/ 0 h 820800"/>
                <a:gd name="connsiteX2" fmla="*/ 1862860 w 1944940"/>
                <a:gd name="connsiteY2" fmla="*/ 0 h 820800"/>
                <a:gd name="connsiteX3" fmla="*/ 1944940 w 1944940"/>
                <a:gd name="connsiteY3" fmla="*/ 82080 h 820800"/>
                <a:gd name="connsiteX4" fmla="*/ 1944940 w 1944940"/>
                <a:gd name="connsiteY4" fmla="*/ 738720 h 820800"/>
                <a:gd name="connsiteX5" fmla="*/ 1862860 w 1944940"/>
                <a:gd name="connsiteY5" fmla="*/ 820800 h 820800"/>
                <a:gd name="connsiteX6" fmla="*/ 82080 w 1944940"/>
                <a:gd name="connsiteY6" fmla="*/ 820800 h 820800"/>
                <a:gd name="connsiteX7" fmla="*/ 0 w 1944940"/>
                <a:gd name="connsiteY7" fmla="*/ 738720 h 820800"/>
                <a:gd name="connsiteX8" fmla="*/ 0 w 1944940"/>
                <a:gd name="connsiteY8" fmla="*/ 82080 h 8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4940" h="820800">
                  <a:moveTo>
                    <a:pt x="0" y="82080"/>
                  </a:moveTo>
                  <a:cubicBezTo>
                    <a:pt x="0" y="36748"/>
                    <a:pt x="36748" y="0"/>
                    <a:pt x="82080" y="0"/>
                  </a:cubicBezTo>
                  <a:lnTo>
                    <a:pt x="1862860" y="0"/>
                  </a:lnTo>
                  <a:cubicBezTo>
                    <a:pt x="1908192" y="0"/>
                    <a:pt x="1944940" y="36748"/>
                    <a:pt x="1944940" y="82080"/>
                  </a:cubicBezTo>
                  <a:lnTo>
                    <a:pt x="1944940" y="738720"/>
                  </a:lnTo>
                  <a:cubicBezTo>
                    <a:pt x="1944940" y="784052"/>
                    <a:pt x="1908192" y="820800"/>
                    <a:pt x="1862860" y="820800"/>
                  </a:cubicBezTo>
                  <a:lnTo>
                    <a:pt x="82080" y="820800"/>
                  </a:lnTo>
                  <a:cubicBezTo>
                    <a:pt x="36748" y="820800"/>
                    <a:pt x="0" y="784052"/>
                    <a:pt x="0" y="738720"/>
                  </a:cubicBezTo>
                  <a:lnTo>
                    <a:pt x="0" y="82080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49800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Physical Environment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434638" y="4442397"/>
              <a:ext cx="1944940" cy="858101"/>
            </a:xfrm>
            <a:custGeom>
              <a:avLst/>
              <a:gdLst>
                <a:gd name="connsiteX0" fmla="*/ 0 w 1944940"/>
                <a:gd name="connsiteY0" fmla="*/ 109440 h 1094400"/>
                <a:gd name="connsiteX1" fmla="*/ 109440 w 1944940"/>
                <a:gd name="connsiteY1" fmla="*/ 0 h 1094400"/>
                <a:gd name="connsiteX2" fmla="*/ 1835500 w 1944940"/>
                <a:gd name="connsiteY2" fmla="*/ 0 h 1094400"/>
                <a:gd name="connsiteX3" fmla="*/ 1944940 w 1944940"/>
                <a:gd name="connsiteY3" fmla="*/ 109440 h 1094400"/>
                <a:gd name="connsiteX4" fmla="*/ 1944940 w 1944940"/>
                <a:gd name="connsiteY4" fmla="*/ 984960 h 1094400"/>
                <a:gd name="connsiteX5" fmla="*/ 1835500 w 1944940"/>
                <a:gd name="connsiteY5" fmla="*/ 1094400 h 1094400"/>
                <a:gd name="connsiteX6" fmla="*/ 109440 w 1944940"/>
                <a:gd name="connsiteY6" fmla="*/ 1094400 h 1094400"/>
                <a:gd name="connsiteX7" fmla="*/ 0 w 1944940"/>
                <a:gd name="connsiteY7" fmla="*/ 984960 h 1094400"/>
                <a:gd name="connsiteX8" fmla="*/ 0 w 1944940"/>
                <a:gd name="connsiteY8" fmla="*/ 109440 h 10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4940" h="1094400">
                  <a:moveTo>
                    <a:pt x="0" y="109440"/>
                  </a:moveTo>
                  <a:cubicBezTo>
                    <a:pt x="0" y="48998"/>
                    <a:pt x="48998" y="0"/>
                    <a:pt x="109440" y="0"/>
                  </a:cubicBezTo>
                  <a:lnTo>
                    <a:pt x="1835500" y="0"/>
                  </a:lnTo>
                  <a:cubicBezTo>
                    <a:pt x="1895942" y="0"/>
                    <a:pt x="1944940" y="48998"/>
                    <a:pt x="1944940" y="109440"/>
                  </a:cubicBezTo>
                  <a:lnTo>
                    <a:pt x="1944940" y="984960"/>
                  </a:lnTo>
                  <a:cubicBezTo>
                    <a:pt x="1944940" y="1045402"/>
                    <a:pt x="1895942" y="1094400"/>
                    <a:pt x="1835500" y="1094400"/>
                  </a:cubicBezTo>
                  <a:lnTo>
                    <a:pt x="109440" y="1094400"/>
                  </a:lnTo>
                  <a:cubicBezTo>
                    <a:pt x="48998" y="1094400"/>
                    <a:pt x="0" y="1045402"/>
                    <a:pt x="0" y="984960"/>
                  </a:cubicBezTo>
                  <a:lnTo>
                    <a:pt x="0" y="10944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4294" tIns="174294" rIns="174294" bIns="174294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b="1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Engineering proposals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276063" y="3854785"/>
              <a:ext cx="625073" cy="484233"/>
            </a:xfrm>
            <a:custGeom>
              <a:avLst/>
              <a:gdLst>
                <a:gd name="connsiteX0" fmla="*/ 0 w 625073"/>
                <a:gd name="connsiteY0" fmla="*/ 96847 h 484233"/>
                <a:gd name="connsiteX1" fmla="*/ 382957 w 625073"/>
                <a:gd name="connsiteY1" fmla="*/ 96847 h 484233"/>
                <a:gd name="connsiteX2" fmla="*/ 382957 w 625073"/>
                <a:gd name="connsiteY2" fmla="*/ 0 h 484233"/>
                <a:gd name="connsiteX3" fmla="*/ 625073 w 625073"/>
                <a:gd name="connsiteY3" fmla="*/ 242117 h 484233"/>
                <a:gd name="connsiteX4" fmla="*/ 382957 w 625073"/>
                <a:gd name="connsiteY4" fmla="*/ 484233 h 484233"/>
                <a:gd name="connsiteX5" fmla="*/ 382957 w 625073"/>
                <a:gd name="connsiteY5" fmla="*/ 387386 h 484233"/>
                <a:gd name="connsiteX6" fmla="*/ 0 w 625073"/>
                <a:gd name="connsiteY6" fmla="*/ 387386 h 484233"/>
                <a:gd name="connsiteX7" fmla="*/ 0 w 625073"/>
                <a:gd name="connsiteY7" fmla="*/ 96847 h 48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5073" h="484233">
                  <a:moveTo>
                    <a:pt x="0" y="96847"/>
                  </a:moveTo>
                  <a:lnTo>
                    <a:pt x="382957" y="96847"/>
                  </a:lnTo>
                  <a:lnTo>
                    <a:pt x="382957" y="0"/>
                  </a:lnTo>
                  <a:lnTo>
                    <a:pt x="625073" y="242117"/>
                  </a:lnTo>
                  <a:lnTo>
                    <a:pt x="382957" y="484233"/>
                  </a:lnTo>
                  <a:lnTo>
                    <a:pt x="382957" y="387386"/>
                  </a:lnTo>
                  <a:lnTo>
                    <a:pt x="0" y="387386"/>
                  </a:lnTo>
                  <a:lnTo>
                    <a:pt x="0" y="9684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6847" rIns="145270" bIns="96847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1" kern="12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160601" y="3671143"/>
              <a:ext cx="1944940" cy="972959"/>
            </a:xfrm>
            <a:custGeom>
              <a:avLst/>
              <a:gdLst>
                <a:gd name="connsiteX0" fmla="*/ 0 w 1944940"/>
                <a:gd name="connsiteY0" fmla="*/ 82080 h 820800"/>
                <a:gd name="connsiteX1" fmla="*/ 82080 w 1944940"/>
                <a:gd name="connsiteY1" fmla="*/ 0 h 820800"/>
                <a:gd name="connsiteX2" fmla="*/ 1862860 w 1944940"/>
                <a:gd name="connsiteY2" fmla="*/ 0 h 820800"/>
                <a:gd name="connsiteX3" fmla="*/ 1944940 w 1944940"/>
                <a:gd name="connsiteY3" fmla="*/ 82080 h 820800"/>
                <a:gd name="connsiteX4" fmla="*/ 1944940 w 1944940"/>
                <a:gd name="connsiteY4" fmla="*/ 738720 h 820800"/>
                <a:gd name="connsiteX5" fmla="*/ 1862860 w 1944940"/>
                <a:gd name="connsiteY5" fmla="*/ 820800 h 820800"/>
                <a:gd name="connsiteX6" fmla="*/ 82080 w 1944940"/>
                <a:gd name="connsiteY6" fmla="*/ 820800 h 820800"/>
                <a:gd name="connsiteX7" fmla="*/ 0 w 1944940"/>
                <a:gd name="connsiteY7" fmla="*/ 738720 h 820800"/>
                <a:gd name="connsiteX8" fmla="*/ 0 w 1944940"/>
                <a:gd name="connsiteY8" fmla="*/ 82080 h 8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4940" h="820800">
                  <a:moveTo>
                    <a:pt x="0" y="82080"/>
                  </a:moveTo>
                  <a:cubicBezTo>
                    <a:pt x="0" y="36748"/>
                    <a:pt x="36748" y="0"/>
                    <a:pt x="82080" y="0"/>
                  </a:cubicBezTo>
                  <a:lnTo>
                    <a:pt x="1862860" y="0"/>
                  </a:lnTo>
                  <a:cubicBezTo>
                    <a:pt x="1908192" y="0"/>
                    <a:pt x="1944940" y="36748"/>
                    <a:pt x="1944940" y="82080"/>
                  </a:cubicBezTo>
                  <a:lnTo>
                    <a:pt x="1944940" y="738720"/>
                  </a:lnTo>
                  <a:cubicBezTo>
                    <a:pt x="1944940" y="784052"/>
                    <a:pt x="1908192" y="820800"/>
                    <a:pt x="1862860" y="820800"/>
                  </a:cubicBezTo>
                  <a:lnTo>
                    <a:pt x="82080" y="820800"/>
                  </a:lnTo>
                  <a:cubicBezTo>
                    <a:pt x="36748" y="820800"/>
                    <a:pt x="0" y="784052"/>
                    <a:pt x="0" y="738720"/>
                  </a:cubicBezTo>
                  <a:lnTo>
                    <a:pt x="0" y="82080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49800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Production or Construction</a:t>
              </a:r>
            </a:p>
          </p:txBody>
        </p:sp>
        <p:sp>
          <p:nvSpPr>
            <p:cNvPr id="14" name="Freeform 13"/>
            <p:cNvSpPr/>
            <p:nvPr/>
          </p:nvSpPr>
          <p:spPr>
            <a:xfrm rot="21291">
              <a:off x="7400381" y="3864570"/>
              <a:ext cx="625085" cy="484233"/>
            </a:xfrm>
            <a:custGeom>
              <a:avLst/>
              <a:gdLst>
                <a:gd name="connsiteX0" fmla="*/ 0 w 625085"/>
                <a:gd name="connsiteY0" fmla="*/ 96847 h 484233"/>
                <a:gd name="connsiteX1" fmla="*/ 382969 w 625085"/>
                <a:gd name="connsiteY1" fmla="*/ 96847 h 484233"/>
                <a:gd name="connsiteX2" fmla="*/ 382969 w 625085"/>
                <a:gd name="connsiteY2" fmla="*/ 0 h 484233"/>
                <a:gd name="connsiteX3" fmla="*/ 625085 w 625085"/>
                <a:gd name="connsiteY3" fmla="*/ 242117 h 484233"/>
                <a:gd name="connsiteX4" fmla="*/ 382969 w 625085"/>
                <a:gd name="connsiteY4" fmla="*/ 484233 h 484233"/>
                <a:gd name="connsiteX5" fmla="*/ 382969 w 625085"/>
                <a:gd name="connsiteY5" fmla="*/ 387386 h 484233"/>
                <a:gd name="connsiteX6" fmla="*/ 0 w 625085"/>
                <a:gd name="connsiteY6" fmla="*/ 387386 h 484233"/>
                <a:gd name="connsiteX7" fmla="*/ 0 w 625085"/>
                <a:gd name="connsiteY7" fmla="*/ 96847 h 48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5085" h="484233">
                  <a:moveTo>
                    <a:pt x="0" y="96847"/>
                  </a:moveTo>
                  <a:lnTo>
                    <a:pt x="382969" y="96847"/>
                  </a:lnTo>
                  <a:lnTo>
                    <a:pt x="382969" y="0"/>
                  </a:lnTo>
                  <a:lnTo>
                    <a:pt x="625085" y="242117"/>
                  </a:lnTo>
                  <a:lnTo>
                    <a:pt x="382969" y="484233"/>
                  </a:lnTo>
                  <a:lnTo>
                    <a:pt x="382969" y="387386"/>
                  </a:lnTo>
                  <a:lnTo>
                    <a:pt x="0" y="387386"/>
                  </a:lnTo>
                  <a:lnTo>
                    <a:pt x="0" y="9684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6846" rIns="145270" bIns="96847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1" kern="12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8284925" y="3671143"/>
              <a:ext cx="1944940" cy="940708"/>
            </a:xfrm>
            <a:custGeom>
              <a:avLst/>
              <a:gdLst>
                <a:gd name="connsiteX0" fmla="*/ 0 w 1944940"/>
                <a:gd name="connsiteY0" fmla="*/ 74340 h 743398"/>
                <a:gd name="connsiteX1" fmla="*/ 74340 w 1944940"/>
                <a:gd name="connsiteY1" fmla="*/ 0 h 743398"/>
                <a:gd name="connsiteX2" fmla="*/ 1870600 w 1944940"/>
                <a:gd name="connsiteY2" fmla="*/ 0 h 743398"/>
                <a:gd name="connsiteX3" fmla="*/ 1944940 w 1944940"/>
                <a:gd name="connsiteY3" fmla="*/ 74340 h 743398"/>
                <a:gd name="connsiteX4" fmla="*/ 1944940 w 1944940"/>
                <a:gd name="connsiteY4" fmla="*/ 669058 h 743398"/>
                <a:gd name="connsiteX5" fmla="*/ 1870600 w 1944940"/>
                <a:gd name="connsiteY5" fmla="*/ 743398 h 743398"/>
                <a:gd name="connsiteX6" fmla="*/ 74340 w 1944940"/>
                <a:gd name="connsiteY6" fmla="*/ 743398 h 743398"/>
                <a:gd name="connsiteX7" fmla="*/ 0 w 1944940"/>
                <a:gd name="connsiteY7" fmla="*/ 669058 h 743398"/>
                <a:gd name="connsiteX8" fmla="*/ 0 w 1944940"/>
                <a:gd name="connsiteY8" fmla="*/ 74340 h 7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4940" h="743398">
                  <a:moveTo>
                    <a:pt x="0" y="74340"/>
                  </a:moveTo>
                  <a:cubicBezTo>
                    <a:pt x="0" y="33283"/>
                    <a:pt x="33283" y="0"/>
                    <a:pt x="74340" y="0"/>
                  </a:cubicBezTo>
                  <a:lnTo>
                    <a:pt x="1870600" y="0"/>
                  </a:lnTo>
                  <a:cubicBezTo>
                    <a:pt x="1911657" y="0"/>
                    <a:pt x="1944940" y="33283"/>
                    <a:pt x="1944940" y="74340"/>
                  </a:cubicBezTo>
                  <a:lnTo>
                    <a:pt x="1944940" y="669058"/>
                  </a:lnTo>
                  <a:cubicBezTo>
                    <a:pt x="1944940" y="710115"/>
                    <a:pt x="1911657" y="743398"/>
                    <a:pt x="1870600" y="743398"/>
                  </a:cubicBezTo>
                  <a:lnTo>
                    <a:pt x="74340" y="743398"/>
                  </a:lnTo>
                  <a:cubicBezTo>
                    <a:pt x="33283" y="743398"/>
                    <a:pt x="0" y="710115"/>
                    <a:pt x="0" y="669058"/>
                  </a:cubicBezTo>
                  <a:lnTo>
                    <a:pt x="0" y="74340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23999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Economic Environment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8683286" y="4380987"/>
              <a:ext cx="1944940" cy="930109"/>
            </a:xfrm>
            <a:custGeom>
              <a:avLst/>
              <a:gdLst>
                <a:gd name="connsiteX0" fmla="*/ 0 w 1944940"/>
                <a:gd name="connsiteY0" fmla="*/ 109440 h 1094400"/>
                <a:gd name="connsiteX1" fmla="*/ 109440 w 1944940"/>
                <a:gd name="connsiteY1" fmla="*/ 0 h 1094400"/>
                <a:gd name="connsiteX2" fmla="*/ 1835500 w 1944940"/>
                <a:gd name="connsiteY2" fmla="*/ 0 h 1094400"/>
                <a:gd name="connsiteX3" fmla="*/ 1944940 w 1944940"/>
                <a:gd name="connsiteY3" fmla="*/ 109440 h 1094400"/>
                <a:gd name="connsiteX4" fmla="*/ 1944940 w 1944940"/>
                <a:gd name="connsiteY4" fmla="*/ 984960 h 1094400"/>
                <a:gd name="connsiteX5" fmla="*/ 1835500 w 1944940"/>
                <a:gd name="connsiteY5" fmla="*/ 1094400 h 1094400"/>
                <a:gd name="connsiteX6" fmla="*/ 109440 w 1944940"/>
                <a:gd name="connsiteY6" fmla="*/ 1094400 h 1094400"/>
                <a:gd name="connsiteX7" fmla="*/ 0 w 1944940"/>
                <a:gd name="connsiteY7" fmla="*/ 984960 h 1094400"/>
                <a:gd name="connsiteX8" fmla="*/ 0 w 1944940"/>
                <a:gd name="connsiteY8" fmla="*/ 109440 h 10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4940" h="1094400">
                  <a:moveTo>
                    <a:pt x="0" y="109440"/>
                  </a:moveTo>
                  <a:cubicBezTo>
                    <a:pt x="0" y="48998"/>
                    <a:pt x="48998" y="0"/>
                    <a:pt x="109440" y="0"/>
                  </a:cubicBezTo>
                  <a:lnTo>
                    <a:pt x="1835500" y="0"/>
                  </a:lnTo>
                  <a:cubicBezTo>
                    <a:pt x="1895942" y="0"/>
                    <a:pt x="1944940" y="48998"/>
                    <a:pt x="1944940" y="109440"/>
                  </a:cubicBezTo>
                  <a:lnTo>
                    <a:pt x="1944940" y="984960"/>
                  </a:lnTo>
                  <a:cubicBezTo>
                    <a:pt x="1944940" y="1045402"/>
                    <a:pt x="1895942" y="1094400"/>
                    <a:pt x="1835500" y="1094400"/>
                  </a:cubicBezTo>
                  <a:lnTo>
                    <a:pt x="109440" y="1094400"/>
                  </a:lnTo>
                  <a:cubicBezTo>
                    <a:pt x="48998" y="1094400"/>
                    <a:pt x="0" y="1045402"/>
                    <a:pt x="0" y="984960"/>
                  </a:cubicBezTo>
                  <a:lnTo>
                    <a:pt x="0" y="10944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4294" tIns="174294" rIns="174294" bIns="174294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b="1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Wants satisfaction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509192" y="5151816"/>
            <a:ext cx="9538276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Engineering Economics </a:t>
            </a:r>
            <a:r>
              <a:rPr lang="en-US" altLang="en-US" sz="2400" b="1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- </a:t>
            </a:r>
            <a:r>
              <a:rPr lang="en-US" alt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deals with decisions to be taken based on need/want recognition to its satisfaction, through series of steps involving developing alternatives, evaluating them &amp; decision-making and its efficient execution.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-1014595" y="4602944"/>
            <a:ext cx="3282960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Engineering Economics</a:t>
            </a:r>
          </a:p>
        </p:txBody>
      </p:sp>
    </p:spTree>
    <p:extLst>
      <p:ext uri="{BB962C8B-B14F-4D97-AF65-F5344CB8AC3E}">
        <p14:creationId xmlns:p14="http://schemas.microsoft.com/office/powerpoint/2010/main" val="662575262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/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7453314" y="4783139"/>
            <a:ext cx="24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191344" y="28522"/>
            <a:ext cx="91704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ambria" panose="02040503050406030204" pitchFamily="18" charset="0"/>
              </a:rPr>
              <a:t>Economic System: Working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0059045" y="242499"/>
            <a:ext cx="2118193" cy="504265"/>
            <a:chOff x="6397308" y="2204863"/>
            <a:chExt cx="2118193" cy="612775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423868" y="2204863"/>
              <a:ext cx="1394422" cy="612775"/>
            </a:xfrm>
            <a:prstGeom prst="rect">
              <a:avLst/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818290" y="2204863"/>
              <a:ext cx="697211" cy="612775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6397308" y="2226917"/>
              <a:ext cx="2087562" cy="461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Lecture      1</a:t>
              </a:r>
              <a:endPara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1343" y="730323"/>
            <a:ext cx="9882464" cy="314000"/>
            <a:chOff x="179388" y="928688"/>
            <a:chExt cx="6607175" cy="83096"/>
          </a:xfrm>
        </p:grpSpPr>
        <p:sp>
          <p:nvSpPr>
            <p:cNvPr id="40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1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C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070866" y="6474686"/>
            <a:ext cx="10073806" cy="71364"/>
            <a:chOff x="179388" y="928688"/>
            <a:chExt cx="6607175" cy="83096"/>
          </a:xfrm>
        </p:grpSpPr>
        <p:sp>
          <p:nvSpPr>
            <p:cNvPr id="24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FFC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C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21007"/>
            <a:ext cx="2844800" cy="300469"/>
          </a:xfrm>
        </p:spPr>
        <p:txBody>
          <a:bodyPr/>
          <a:lstStyle/>
          <a:p>
            <a:pPr>
              <a:defRPr/>
            </a:pPr>
            <a:fld id="{C92DB669-6FA0-4CF8-BF90-A0F226DEA8C9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  <p:sp>
        <p:nvSpPr>
          <p:cNvPr id="20" name="Rectangle 19"/>
          <p:cNvSpPr/>
          <p:nvPr/>
        </p:nvSpPr>
        <p:spPr>
          <a:xfrm>
            <a:off x="407368" y="2901820"/>
            <a:ext cx="11403632" cy="18004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682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types of economic systems are based on followings: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per capita income,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prioritization of individuals to spend their resources, and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scarcity of both income and resources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368" y="916351"/>
            <a:ext cx="11403632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An </a:t>
            </a:r>
            <a:r>
              <a:rPr lang="en-US" sz="2400" b="1" dirty="0">
                <a:solidFill>
                  <a:srgbClr val="00682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economic system </a:t>
            </a:r>
            <a:r>
              <a:rPr lang="en-US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is an entire set of arrangements and institutions meant for meeting the two fold objectives of a society:</a:t>
            </a:r>
          </a:p>
          <a:p>
            <a:endPara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– increasing the availability of resources</a:t>
            </a:r>
          </a:p>
          <a:p>
            <a:r>
              <a:rPr lang="en-US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– ensuring the economic 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440579" y="4871900"/>
            <a:ext cx="11370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Types of economy system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682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Capitalist Economy: 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Socialist Economy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Mixed Economy</a:t>
            </a:r>
          </a:p>
        </p:txBody>
      </p:sp>
    </p:spTree>
    <p:extLst>
      <p:ext uri="{BB962C8B-B14F-4D97-AF65-F5344CB8AC3E}">
        <p14:creationId xmlns:p14="http://schemas.microsoft.com/office/powerpoint/2010/main" val="1412419049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/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7453314" y="4783139"/>
            <a:ext cx="24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381894" y="28522"/>
            <a:ext cx="91704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ambria" panose="02040503050406030204" pitchFamily="18" charset="0"/>
              </a:rPr>
              <a:t>Capitalist Economy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0059045" y="242499"/>
            <a:ext cx="2118193" cy="504265"/>
            <a:chOff x="6397308" y="2204863"/>
            <a:chExt cx="2118193" cy="612775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423868" y="2204863"/>
              <a:ext cx="1394422" cy="612775"/>
            </a:xfrm>
            <a:prstGeom prst="rect">
              <a:avLst/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818290" y="2204863"/>
              <a:ext cx="697211" cy="612775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6397308" y="2226917"/>
              <a:ext cx="2087562" cy="461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Lecture      1</a:t>
              </a:r>
              <a:endPara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1343" y="730323"/>
            <a:ext cx="9882464" cy="314000"/>
            <a:chOff x="179388" y="928688"/>
            <a:chExt cx="6607175" cy="83096"/>
          </a:xfrm>
        </p:grpSpPr>
        <p:sp>
          <p:nvSpPr>
            <p:cNvPr id="40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1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C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070866" y="6474686"/>
            <a:ext cx="10073806" cy="71364"/>
            <a:chOff x="179388" y="928688"/>
            <a:chExt cx="6607175" cy="83096"/>
          </a:xfrm>
        </p:grpSpPr>
        <p:sp>
          <p:nvSpPr>
            <p:cNvPr id="24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FFC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C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21007"/>
            <a:ext cx="2844800" cy="300469"/>
          </a:xfrm>
        </p:spPr>
        <p:txBody>
          <a:bodyPr/>
          <a:lstStyle/>
          <a:p>
            <a:pPr>
              <a:defRPr/>
            </a:pPr>
            <a:fld id="{C92DB669-6FA0-4CF8-BF90-A0F226DEA8C9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  <p:sp>
        <p:nvSpPr>
          <p:cNvPr id="8" name="Rectangle 7"/>
          <p:cNvSpPr/>
          <p:nvPr/>
        </p:nvSpPr>
        <p:spPr>
          <a:xfrm>
            <a:off x="446986" y="1954741"/>
            <a:ext cx="5688633" cy="4293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06363"/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Merits: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Self regulatory.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 of economic growth is faster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Decides ‘what to produce’ and ‘how to produce’ in consonance with the forces of demand and supply.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Ensure a high degree of operative efficiency in the system.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Provides flexibility to adapt to the changed circumstances.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endParaRPr lang="en-US" sz="21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49263" indent="-342900">
              <a:buFont typeface="Wingdings" panose="05000000000000000000" pitchFamily="2" charset="2"/>
              <a:buChar char="Ø"/>
            </a:pPr>
            <a:endParaRPr lang="en-US" sz="21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6363"/>
            <a:endParaRPr lang="en-US" sz="21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2606" y="935254"/>
            <a:ext cx="1138602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682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Capitalist Economy: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characterized by free markets and the absence of government intervention in the economy.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70224" y="1985200"/>
            <a:ext cx="5558408" cy="4293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06363"/>
            <a:r>
              <a:rPr lang="en-US" sz="21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Demerits: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Capitalism generates inequalities of income and wealth.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Wide differences in economic opportunities.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Distortion in the production pattern.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Capitalism wastes its productive resources.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Production of merit goods is not profitable.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Business units produce only those goods and services which are profitable.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Loss of human values and welfare.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Increases the wastage of resources as a result of competition.</a:t>
            </a:r>
          </a:p>
        </p:txBody>
      </p:sp>
    </p:spTree>
    <p:extLst>
      <p:ext uri="{BB962C8B-B14F-4D97-AF65-F5344CB8AC3E}">
        <p14:creationId xmlns:p14="http://schemas.microsoft.com/office/powerpoint/2010/main" val="4068173214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/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7453314" y="4783139"/>
            <a:ext cx="24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381894" y="28522"/>
            <a:ext cx="91704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ambria" panose="02040503050406030204" pitchFamily="18" charset="0"/>
              </a:rPr>
              <a:t>Socialist and Mixed Economy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0059045" y="242499"/>
            <a:ext cx="2118193" cy="504265"/>
            <a:chOff x="6397308" y="2204863"/>
            <a:chExt cx="2118193" cy="612775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423868" y="2204863"/>
              <a:ext cx="1394422" cy="612775"/>
            </a:xfrm>
            <a:prstGeom prst="rect">
              <a:avLst/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818290" y="2204863"/>
              <a:ext cx="697211" cy="612775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6397308" y="2226917"/>
              <a:ext cx="2087562" cy="461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Lecture      1</a:t>
              </a:r>
              <a:endPara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1343" y="730323"/>
            <a:ext cx="9882464" cy="314000"/>
            <a:chOff x="179388" y="928688"/>
            <a:chExt cx="6607175" cy="83096"/>
          </a:xfrm>
        </p:grpSpPr>
        <p:sp>
          <p:nvSpPr>
            <p:cNvPr id="40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1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C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070866" y="6474686"/>
            <a:ext cx="10073806" cy="71364"/>
            <a:chOff x="179388" y="928688"/>
            <a:chExt cx="6607175" cy="83096"/>
          </a:xfrm>
        </p:grpSpPr>
        <p:sp>
          <p:nvSpPr>
            <p:cNvPr id="24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FFC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C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21007"/>
            <a:ext cx="2844800" cy="300469"/>
          </a:xfrm>
        </p:spPr>
        <p:txBody>
          <a:bodyPr/>
          <a:lstStyle/>
          <a:p>
            <a:pPr>
              <a:defRPr/>
            </a:pPr>
            <a:fld id="{C92DB669-6FA0-4CF8-BF90-A0F226DEA8C9}" type="slidenum">
              <a:rPr lang="en-IN" altLang="en-US" smtClean="0"/>
              <a:pPr>
                <a:defRPr/>
              </a:pPr>
              <a:t>15</a:t>
            </a:fld>
            <a:endParaRPr lang="en-IN" altLang="en-US"/>
          </a:p>
        </p:txBody>
      </p:sp>
      <p:sp>
        <p:nvSpPr>
          <p:cNvPr id="8" name="Rectangle 7"/>
          <p:cNvSpPr/>
          <p:nvPr/>
        </p:nvSpPr>
        <p:spPr>
          <a:xfrm>
            <a:off x="335360" y="2263512"/>
            <a:ext cx="5072950" cy="203132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>
            <a:spAutoFit/>
          </a:bodyPr>
          <a:lstStyle/>
          <a:p>
            <a:pPr marL="106363"/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Merits: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distributive justice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social security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elimination of fluctuations of economy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coordinated development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elimination of social disputes.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5360" y="935254"/>
            <a:ext cx="1166529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Socialist economy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discards the use of market mechanism and replaces it with some form of regulatory authority, such as the planning commission. 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also abolishes the institutions of private property and inheritance.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63952" y="2204864"/>
            <a:ext cx="6336704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06363"/>
            <a:r>
              <a:rPr lang="en-US" sz="21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Demerits: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Cyclical fluctuations of national income and prices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 able to provide economic incentives and disincentives for hard work 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continues to suffer from slow growth rate, poor productivity of </a:t>
            </a:r>
            <a:r>
              <a:rPr lang="en-US" sz="210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labour</a:t>
            </a:r>
            <a:r>
              <a:rPr lang="en-US" sz="21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low per capita income.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0040" y="4364118"/>
            <a:ext cx="11640616" cy="2169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Mixed economy: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6363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– avoid the ill-effects of both capitalism and socialism</a:t>
            </a:r>
          </a:p>
          <a:p>
            <a:pPr marL="106363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– secure the benefits of both</a:t>
            </a:r>
          </a:p>
          <a:p>
            <a:pPr marL="449263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selection of detailed features of a mixed economy is made with reference to the working of market mechanism, and its expected effects (both beneficial and harmful) on the society as a whole.</a:t>
            </a:r>
          </a:p>
        </p:txBody>
      </p:sp>
    </p:spTree>
    <p:extLst>
      <p:ext uri="{BB962C8B-B14F-4D97-AF65-F5344CB8AC3E}">
        <p14:creationId xmlns:p14="http://schemas.microsoft.com/office/powerpoint/2010/main" val="3292549710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/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7453314" y="4783139"/>
            <a:ext cx="24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2640014" y="1628776"/>
            <a:ext cx="691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 b="1">
              <a:solidFill>
                <a:srgbClr val="0000CC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95659" y="2789490"/>
            <a:ext cx="2938026" cy="638843"/>
            <a:chOff x="6397308" y="2178795"/>
            <a:chExt cx="2118193" cy="638843"/>
          </a:xfrm>
        </p:grpSpPr>
        <p:sp>
          <p:nvSpPr>
            <p:cNvPr id="15" name="Rectangle 14"/>
            <p:cNvSpPr/>
            <p:nvPr/>
          </p:nvSpPr>
          <p:spPr bwMode="auto">
            <a:xfrm>
              <a:off x="6412070" y="2204863"/>
              <a:ext cx="2103431" cy="612775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6397308" y="2178795"/>
              <a:ext cx="20875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Thank you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31449" y="2276872"/>
            <a:ext cx="4712823" cy="553794"/>
            <a:chOff x="520790" y="928688"/>
            <a:chExt cx="6651916" cy="83096"/>
          </a:xfrm>
        </p:grpSpPr>
        <p:sp>
          <p:nvSpPr>
            <p:cNvPr id="18" name="object 6"/>
            <p:cNvSpPr>
              <a:spLocks noChangeArrowheads="1"/>
            </p:cNvSpPr>
            <p:nvPr/>
          </p:nvSpPr>
          <p:spPr bwMode="auto">
            <a:xfrm>
              <a:off x="520790" y="928688"/>
              <a:ext cx="3835310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816606" cy="49249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C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rot="16200000">
            <a:off x="3318073" y="2666860"/>
            <a:ext cx="2163979" cy="656444"/>
            <a:chOff x="2741354" y="928688"/>
            <a:chExt cx="4045209" cy="83096"/>
          </a:xfrm>
        </p:grpSpPr>
        <p:sp>
          <p:nvSpPr>
            <p:cNvPr id="22" name="object 6"/>
            <p:cNvSpPr>
              <a:spLocks noChangeArrowheads="1"/>
            </p:cNvSpPr>
            <p:nvPr/>
          </p:nvSpPr>
          <p:spPr bwMode="auto">
            <a:xfrm>
              <a:off x="2741354" y="928688"/>
              <a:ext cx="1614746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FFC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C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rot="5400000">
            <a:off x="6720872" y="2885043"/>
            <a:ext cx="2143004" cy="656444"/>
            <a:chOff x="2741354" y="928688"/>
            <a:chExt cx="4045209" cy="83096"/>
          </a:xfrm>
        </p:grpSpPr>
        <p:sp>
          <p:nvSpPr>
            <p:cNvPr id="25" name="object 6"/>
            <p:cNvSpPr>
              <a:spLocks noChangeArrowheads="1"/>
            </p:cNvSpPr>
            <p:nvPr/>
          </p:nvSpPr>
          <p:spPr bwMode="auto">
            <a:xfrm>
              <a:off x="2741354" y="928688"/>
              <a:ext cx="1614746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FFC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C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3575721" y="3448987"/>
            <a:ext cx="4712823" cy="553794"/>
            <a:chOff x="520790" y="928688"/>
            <a:chExt cx="6651916" cy="83096"/>
          </a:xfrm>
        </p:grpSpPr>
        <p:sp>
          <p:nvSpPr>
            <p:cNvPr id="28" name="object 6"/>
            <p:cNvSpPr>
              <a:spLocks noChangeArrowheads="1"/>
            </p:cNvSpPr>
            <p:nvPr/>
          </p:nvSpPr>
          <p:spPr bwMode="auto">
            <a:xfrm>
              <a:off x="520790" y="928688"/>
              <a:ext cx="3835310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5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816606" cy="49249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C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DB669-6FA0-4CF8-BF90-A0F226DEA8C9}" type="slidenum">
              <a:rPr lang="en-IN" altLang="en-US" smtClean="0"/>
              <a:pPr>
                <a:defRPr/>
              </a:pPr>
              <a:t>16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28316030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7453314" y="4783139"/>
            <a:ext cx="24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</a:pPr>
            <a:r>
              <a:rPr lang="en-US" altLang="en-US" sz="18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80277" y="733068"/>
            <a:ext cx="5507227" cy="510248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None/>
            </a:pPr>
            <a:r>
              <a:rPr lang="en-US" sz="1800" b="1" kern="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Unit-1: Economic Decision Making</a:t>
            </a:r>
          </a:p>
          <a:p>
            <a:pPr defTabSz="914400"/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Overview, problems, role, decision making process.</a:t>
            </a:r>
          </a:p>
          <a:p>
            <a:pPr defTabSz="914400"/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Indian industries: introduction, pattern of industrialization, large scale industries</a:t>
            </a:r>
          </a:p>
          <a:p>
            <a:pPr defTabSz="914400"/>
            <a:r>
              <a:rPr lang="en-US" sz="1800" b="1" kern="0" dirty="0" err="1">
                <a:latin typeface="Cambria" panose="02040503050406030204" pitchFamily="18" charset="0"/>
                <a:ea typeface="Cambria" panose="02040503050406030204" pitchFamily="18" charset="0"/>
              </a:rPr>
              <a:t>Labour</a:t>
            </a:r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 problems and policies, unorganized sector. </a:t>
            </a:r>
          </a:p>
          <a:p>
            <a:pPr marL="0" indent="0" defTabSz="914400">
              <a:buNone/>
            </a:pPr>
            <a:r>
              <a:rPr lang="en-US" sz="1800" b="1" kern="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Unit-2: Engineering Cost &amp; Estimation</a:t>
            </a:r>
          </a:p>
          <a:p>
            <a:pPr defTabSz="914400"/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Fixed and Variable Costs</a:t>
            </a:r>
          </a:p>
          <a:p>
            <a:pPr defTabSz="914400"/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Marginal &amp; Average Costs</a:t>
            </a:r>
          </a:p>
          <a:p>
            <a:pPr defTabSz="914400"/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Sunk Costs, Opportunity Costs</a:t>
            </a:r>
          </a:p>
          <a:p>
            <a:pPr defTabSz="914400"/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Recurring &amp; Nonrecurring Costs</a:t>
            </a:r>
          </a:p>
          <a:p>
            <a:pPr defTabSz="914400"/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Incremental Costs, Cash Costs Vs Book Costs, Life- Cycle Costs</a:t>
            </a:r>
          </a:p>
          <a:p>
            <a:pPr defTabSz="914400"/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Types of Estimate, Estimating Models</a:t>
            </a:r>
          </a:p>
          <a:p>
            <a:pPr defTabSz="914400"/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Improvement &amp; Learning Curve, Benefits </a:t>
            </a:r>
          </a:p>
          <a:p>
            <a:pPr defTabSz="914400"/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Economic Order Quantity</a:t>
            </a:r>
            <a:endParaRPr lang="en-US" sz="1800" b="1" kern="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defTabSz="914400"/>
            <a:endParaRPr lang="en-US" sz="1800" kern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10107244" y="505705"/>
            <a:ext cx="4169512" cy="52665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117648" y="645737"/>
            <a:ext cx="0" cy="5663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8217656" y="388715"/>
            <a:ext cx="2227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Thesis Outline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453314" y="-27384"/>
            <a:ext cx="4723925" cy="638843"/>
            <a:chOff x="6397308" y="2178795"/>
            <a:chExt cx="2118193" cy="638843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412070" y="2204863"/>
              <a:ext cx="2103431" cy="612775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6397308" y="2178795"/>
              <a:ext cx="20875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Syllabus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1344" y="579661"/>
            <a:ext cx="7261970" cy="553794"/>
            <a:chOff x="179388" y="928688"/>
            <a:chExt cx="6607175" cy="83096"/>
          </a:xfrm>
        </p:grpSpPr>
        <p:sp>
          <p:nvSpPr>
            <p:cNvPr id="27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C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78089" y="6428040"/>
            <a:ext cx="10073806" cy="86720"/>
            <a:chOff x="179388" y="928688"/>
            <a:chExt cx="6607175" cy="83096"/>
          </a:xfrm>
        </p:grpSpPr>
        <p:sp>
          <p:nvSpPr>
            <p:cNvPr id="35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FFC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6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C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>
          <a:xfrm>
            <a:off x="6569647" y="737377"/>
            <a:ext cx="5185607" cy="555961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Unit-3: Uncertainty in Future Events</a:t>
            </a:r>
          </a:p>
          <a:p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Estimates and their use in economic analysis</a:t>
            </a:r>
          </a:p>
          <a:p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Economic decision tree </a:t>
            </a:r>
          </a:p>
          <a:p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Risk, Risk vs Return.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Unit-4: Depreciation</a:t>
            </a:r>
          </a:p>
          <a:p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Depreciation and expenses</a:t>
            </a:r>
          </a:p>
          <a:p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Depreciation calculation fundamentals</a:t>
            </a:r>
          </a:p>
          <a:p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Depreciation and capital allowance methods</a:t>
            </a:r>
          </a:p>
          <a:p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Common elements of tax regulations for depreciation and capital allowances.</a:t>
            </a:r>
          </a:p>
          <a:p>
            <a:pPr marL="0" indent="0" defTabSz="914400">
              <a:buNone/>
            </a:pPr>
            <a:r>
              <a:rPr lang="en-US" sz="1800" b="1" kern="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Unit 5: Replacement and forecasting Analysis</a:t>
            </a:r>
            <a:endParaRPr lang="en-US" sz="1800" b="1" kern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Replacement Analysis</a:t>
            </a:r>
          </a:p>
          <a:p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Inflation and Price Change</a:t>
            </a:r>
          </a:p>
          <a:p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Forecasting</a:t>
            </a:r>
          </a:p>
          <a:p>
            <a:r>
              <a:rPr lang="en-US" sz="1800" b="1" kern="0" dirty="0">
                <a:latin typeface="Cambria" panose="02040503050406030204" pitchFamily="18" charset="0"/>
                <a:ea typeface="Cambria" panose="02040503050406030204" pitchFamily="18" charset="0"/>
              </a:rPr>
              <a:t>Break Even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DB669-6FA0-4CF8-BF90-A0F226DEA8C9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47197519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7453314" y="4783139"/>
            <a:ext cx="24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</a:pPr>
            <a:r>
              <a:rPr lang="en-US" altLang="en-US" sz="18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07368" y="980728"/>
            <a:ext cx="5521883" cy="5200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Text Books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IN" sz="2400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T1</a:t>
            </a:r>
            <a:r>
              <a:rPr lang="en-IN" sz="2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R. </a:t>
            </a:r>
            <a:r>
              <a:rPr lang="en-IN" sz="2400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Panneerselvam</a:t>
            </a:r>
            <a:r>
              <a:rPr lang="en-IN" sz="2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IN" sz="24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Engineering Economics</a:t>
            </a:r>
            <a:r>
              <a:rPr lang="en-IN" sz="2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Prentice Hall of India.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T2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J.L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Riggs, 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D.D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Bedworth and 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S.U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Randhawa, </a:t>
            </a:r>
            <a:r>
              <a:rPr lang="en-GB" sz="2400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Engineering Economics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McGraw Hill Education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IN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T3</a:t>
            </a:r>
            <a:r>
              <a:rPr lang="en-IN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  <a:r>
              <a:rPr lang="en-IN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P.L</a:t>
            </a:r>
            <a:r>
              <a:rPr lang="en-IN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Mehta, Managerial Economics, Sultan Chand &amp; Sons.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 defTabSz="914400">
              <a:buNone/>
            </a:pPr>
            <a:endParaRPr lang="en-US" sz="2400" kern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23992" y="980728"/>
            <a:ext cx="0" cy="5112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8217656" y="388715"/>
            <a:ext cx="2227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Thesis Outline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32104" y="-27384"/>
            <a:ext cx="5145134" cy="638843"/>
            <a:chOff x="6412070" y="2178795"/>
            <a:chExt cx="2103431" cy="638843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412070" y="2204863"/>
              <a:ext cx="2103431" cy="612775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6412070" y="2178795"/>
              <a:ext cx="2072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Study Material Resources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1344" y="579661"/>
            <a:ext cx="6840760" cy="553794"/>
            <a:chOff x="179388" y="928688"/>
            <a:chExt cx="6607175" cy="83096"/>
          </a:xfrm>
        </p:grpSpPr>
        <p:sp>
          <p:nvSpPr>
            <p:cNvPr id="27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C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78089" y="6428040"/>
            <a:ext cx="10073806" cy="86720"/>
            <a:chOff x="179388" y="928688"/>
            <a:chExt cx="6607175" cy="83096"/>
          </a:xfrm>
        </p:grpSpPr>
        <p:sp>
          <p:nvSpPr>
            <p:cNvPr id="35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FFC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6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C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>
          <a:xfrm>
            <a:off x="6168009" y="955146"/>
            <a:ext cx="5616623" cy="5227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" lvl="0" indent="0">
              <a:buNone/>
            </a:pPr>
            <a:r>
              <a:rPr lang="en-IN" sz="2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Reference Books</a:t>
            </a:r>
            <a:endParaRPr lang="en-US" sz="24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R1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 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E.L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Grant, 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W.G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Ireson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and 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R.S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Leavenworth, </a:t>
            </a:r>
            <a:r>
              <a:rPr lang="en-GB" sz="2400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Principles of Engineering Economic Analysis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John Wiley.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GB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R2</a:t>
            </a:r>
            <a:r>
              <a:rPr lang="en-GB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 </a:t>
            </a:r>
            <a:r>
              <a:rPr lang="en-GB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G,J</a:t>
            </a:r>
            <a:r>
              <a:rPr lang="en-GB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  <a:r>
              <a:rPr lang="en-GB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Tuesen</a:t>
            </a:r>
            <a:r>
              <a:rPr lang="en-GB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W.J</a:t>
            </a:r>
            <a:r>
              <a:rPr lang="en-GB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  <a:r>
              <a:rPr lang="en-GB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Fabrycky</a:t>
            </a:r>
            <a:r>
              <a:rPr lang="en-GB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and </a:t>
            </a:r>
            <a:r>
              <a:rPr lang="en-GB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H.G</a:t>
            </a:r>
            <a:r>
              <a:rPr lang="en-GB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  <a:r>
              <a:rPr lang="en-GB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Tuesen</a:t>
            </a:r>
            <a:r>
              <a:rPr lang="en-GB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GB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Engineering Economy</a:t>
            </a:r>
            <a:r>
              <a:rPr lang="en-GB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Prentice Hall of India.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572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R3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 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L. Blank and A. Tarquin, </a:t>
            </a:r>
            <a:r>
              <a:rPr lang="en-GB" sz="2400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Engineering Economy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McGraw Hill Education.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DB669-6FA0-4CF8-BF90-A0F226DEA8C9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7453314" y="4783139"/>
            <a:ext cx="24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</a:pPr>
            <a:r>
              <a:rPr lang="en-US" altLang="en-US" sz="18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8217656" y="388715"/>
            <a:ext cx="2227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Thesis Outline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32104" y="-27384"/>
            <a:ext cx="5145134" cy="638843"/>
            <a:chOff x="6412070" y="2178795"/>
            <a:chExt cx="2103431" cy="638843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412070" y="2204863"/>
              <a:ext cx="2103431" cy="612775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6412070" y="2178795"/>
              <a:ext cx="2072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Assessment Rubrics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1344" y="579661"/>
            <a:ext cx="6840760" cy="553794"/>
            <a:chOff x="179388" y="928688"/>
            <a:chExt cx="6607175" cy="83096"/>
          </a:xfrm>
        </p:grpSpPr>
        <p:sp>
          <p:nvSpPr>
            <p:cNvPr id="27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C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78089" y="6428040"/>
            <a:ext cx="10073806" cy="86720"/>
            <a:chOff x="179388" y="928688"/>
            <a:chExt cx="6607175" cy="83096"/>
          </a:xfrm>
        </p:grpSpPr>
        <p:sp>
          <p:nvSpPr>
            <p:cNvPr id="35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FFC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6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C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DB669-6FA0-4CF8-BF90-A0F226DEA8C9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293B3E3-744D-1771-575A-1D432E7FB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56768"/>
              </p:ext>
            </p:extLst>
          </p:nvPr>
        </p:nvGraphicFramePr>
        <p:xfrm>
          <a:off x="551384" y="785470"/>
          <a:ext cx="11031016" cy="561165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310921">
                  <a:extLst>
                    <a:ext uri="{9D8B030D-6E8A-4147-A177-3AD203B41FA5}">
                      <a16:colId xmlns:a16="http://schemas.microsoft.com/office/drawing/2014/main" val="66238974"/>
                    </a:ext>
                  </a:extLst>
                </a:gridCol>
                <a:gridCol w="4555809">
                  <a:extLst>
                    <a:ext uri="{9D8B030D-6E8A-4147-A177-3AD203B41FA5}">
                      <a16:colId xmlns:a16="http://schemas.microsoft.com/office/drawing/2014/main" val="2918966991"/>
                    </a:ext>
                  </a:extLst>
                </a:gridCol>
                <a:gridCol w="2164286">
                  <a:extLst>
                    <a:ext uri="{9D8B030D-6E8A-4147-A177-3AD203B41FA5}">
                      <a16:colId xmlns:a16="http://schemas.microsoft.com/office/drawing/2014/main" val="2851964001"/>
                    </a:ext>
                  </a:extLst>
                </a:gridCol>
              </a:tblGrid>
              <a:tr h="7138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      Criteria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Maximum Marks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0267957"/>
                  </a:ext>
                </a:extLst>
              </a:tr>
              <a:tr h="411378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Internal Assessment</a:t>
                      </a:r>
                      <a:b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(Summative)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Mid</a:t>
                      </a:r>
                      <a:r>
                        <a:rPr lang="en-IN" sz="2400" baseline="0" dirty="0">
                          <a:solidFill>
                            <a:schemeClr val="tx1"/>
                          </a:solidFill>
                          <a:effectLst/>
                        </a:rPr>
                        <a:t> Term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 Examination 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1967718"/>
                  </a:ext>
                </a:extLst>
              </a:tr>
              <a:tr h="11112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Quizzes and Assignments, Activity feedbacks (</a:t>
                      </a:r>
                      <a:r>
                        <a:rPr lang="en-IN" sz="2400" dirty="0" err="1">
                          <a:solidFill>
                            <a:schemeClr val="tx1"/>
                          </a:solidFill>
                          <a:effectLst/>
                        </a:rPr>
                        <a:t>CWS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043955"/>
                  </a:ext>
                </a:extLst>
              </a:tr>
              <a:tr h="10896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End Term Exam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(Summative)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End Term Examination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638672"/>
                  </a:ext>
                </a:extLst>
              </a:tr>
              <a:tr h="41137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1890563"/>
                  </a:ext>
                </a:extLst>
              </a:tr>
              <a:tr h="1825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Attendance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(Formative)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A student must have maintained a 75% attendance rate in order to eligible for the End Term Examination. The 25 % allowance covers all leaves, not just medical ones.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79738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7453314" y="4783139"/>
            <a:ext cx="24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</a:pPr>
            <a:r>
              <a:rPr lang="en-US" altLang="en-US" sz="18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8217656" y="388715"/>
            <a:ext cx="2227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Thesis Outline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32104" y="-27384"/>
            <a:ext cx="5145134" cy="638843"/>
            <a:chOff x="6412070" y="2178795"/>
            <a:chExt cx="2103431" cy="638843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412070" y="2204863"/>
              <a:ext cx="2103431" cy="612775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6412070" y="2178795"/>
              <a:ext cx="2072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Lecture Plan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1344" y="579661"/>
            <a:ext cx="6840760" cy="553794"/>
            <a:chOff x="179388" y="928688"/>
            <a:chExt cx="6607175" cy="83096"/>
          </a:xfrm>
        </p:grpSpPr>
        <p:sp>
          <p:nvSpPr>
            <p:cNvPr id="27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C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78089" y="6428040"/>
            <a:ext cx="10073806" cy="86720"/>
            <a:chOff x="179388" y="928688"/>
            <a:chExt cx="6607175" cy="83096"/>
          </a:xfrm>
        </p:grpSpPr>
        <p:sp>
          <p:nvSpPr>
            <p:cNvPr id="35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FFC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6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C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DB669-6FA0-4CF8-BF90-A0F226DEA8C9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14E0B54-C415-7873-A980-38205DC25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66697"/>
              </p:ext>
            </p:extLst>
          </p:nvPr>
        </p:nvGraphicFramePr>
        <p:xfrm>
          <a:off x="739824" y="683150"/>
          <a:ext cx="10972800" cy="564143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59451">
                  <a:extLst>
                    <a:ext uri="{9D8B030D-6E8A-4147-A177-3AD203B41FA5}">
                      <a16:colId xmlns:a16="http://schemas.microsoft.com/office/drawing/2014/main" val="1962086091"/>
                    </a:ext>
                  </a:extLst>
                </a:gridCol>
                <a:gridCol w="9613349">
                  <a:extLst>
                    <a:ext uri="{9D8B030D-6E8A-4147-A177-3AD203B41FA5}">
                      <a16:colId xmlns:a16="http://schemas.microsoft.com/office/drawing/2014/main" val="1503351024"/>
                    </a:ext>
                  </a:extLst>
                </a:gridCol>
              </a:tblGrid>
              <a:tr h="33700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L/T   No.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Topics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34596"/>
                  </a:ext>
                </a:extLst>
              </a:tr>
              <a:tr h="58642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L1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Introduction to course, Read Course Handout and provide to the students 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89522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L2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Economic Decision Making – Overview, Definition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4884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L3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Economic Decision Making – Problem and Role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925554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L4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Economic Decision Making – Indian Industries Introduction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008622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L5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Pattern of Industrialization, Large Scale Industries.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971763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L6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Labor Problems and Policies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58305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L7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Introduction to Unrecognized sector 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274178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L8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Engineering Cost &amp; Estimation - Introduction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81896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L9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Fixed, Variable, Marginal and Average Cost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22080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L10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Sunk Cost, Opportunity Cost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0315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L11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Recurring &amp; Non Recurring Cost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799207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L12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Incremental Cost, Cash Cost Vs Book Costs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19389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L13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Life Cycle Costs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05369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L14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Types of Estimates - Introduction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50438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L15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Estimating Model Improvement &amp; Learning Curves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76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488007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7453314" y="4783139"/>
            <a:ext cx="24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</a:pPr>
            <a:r>
              <a:rPr lang="en-US" altLang="en-US" sz="18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8217656" y="388715"/>
            <a:ext cx="2227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Thesis Outline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32104" y="-27384"/>
            <a:ext cx="5145134" cy="638843"/>
            <a:chOff x="6412070" y="2178795"/>
            <a:chExt cx="2103431" cy="638843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412070" y="2204863"/>
              <a:ext cx="2103431" cy="612775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6412070" y="2178795"/>
              <a:ext cx="2072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Lecture Plan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1344" y="579661"/>
            <a:ext cx="6840760" cy="553794"/>
            <a:chOff x="179388" y="928688"/>
            <a:chExt cx="6607175" cy="83096"/>
          </a:xfrm>
        </p:grpSpPr>
        <p:sp>
          <p:nvSpPr>
            <p:cNvPr id="27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C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78089" y="6428040"/>
            <a:ext cx="10073806" cy="86720"/>
            <a:chOff x="179388" y="928688"/>
            <a:chExt cx="6607175" cy="83096"/>
          </a:xfrm>
        </p:grpSpPr>
        <p:sp>
          <p:nvSpPr>
            <p:cNvPr id="35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FFC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6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C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DB669-6FA0-4CF8-BF90-A0F226DEA8C9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EEBB1A-F575-5F5F-D575-DD3ED3C0E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87437"/>
              </p:ext>
            </p:extLst>
          </p:nvPr>
        </p:nvGraphicFramePr>
        <p:xfrm>
          <a:off x="781200" y="683148"/>
          <a:ext cx="10801200" cy="53167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38577">
                  <a:extLst>
                    <a:ext uri="{9D8B030D-6E8A-4147-A177-3AD203B41FA5}">
                      <a16:colId xmlns:a16="http://schemas.microsoft.com/office/drawing/2014/main" val="2258429333"/>
                    </a:ext>
                  </a:extLst>
                </a:gridCol>
                <a:gridCol w="9762623">
                  <a:extLst>
                    <a:ext uri="{9D8B030D-6E8A-4147-A177-3AD203B41FA5}">
                      <a16:colId xmlns:a16="http://schemas.microsoft.com/office/drawing/2014/main" val="2313009833"/>
                    </a:ext>
                  </a:extLst>
                </a:gridCol>
              </a:tblGrid>
              <a:tr h="29941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L16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Estimating Model Improvement &amp; Learning Curves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49932"/>
                  </a:ext>
                </a:extLst>
              </a:tr>
              <a:tr h="29941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L17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Benefits, Economic Order Quantity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89279"/>
                  </a:ext>
                </a:extLst>
              </a:tr>
              <a:tr h="29941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L18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Uncertainty in future events – Introduction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49165"/>
                  </a:ext>
                </a:extLst>
              </a:tr>
              <a:tr h="29941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L19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Estimates and their uses in economic analysis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979015"/>
                  </a:ext>
                </a:extLst>
              </a:tr>
              <a:tr h="29941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L20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Economic Decision Tree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815291"/>
                  </a:ext>
                </a:extLst>
              </a:tr>
              <a:tr h="29941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L21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Risk – Definition and Scope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483469"/>
                  </a:ext>
                </a:extLst>
              </a:tr>
              <a:tr h="29941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L22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Risk Vs Return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202364"/>
                  </a:ext>
                </a:extLst>
              </a:tr>
              <a:tr h="29941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L23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Depreciation – Introduction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261342"/>
                  </a:ext>
                </a:extLst>
              </a:tr>
              <a:tr h="29941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L24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Depreciation and Expenses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550406"/>
                  </a:ext>
                </a:extLst>
              </a:tr>
              <a:tr h="29941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L25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Depreciation Calculation Fundamentals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209225"/>
                  </a:ext>
                </a:extLst>
              </a:tr>
              <a:tr h="29941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L26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Depreciation and Capital Allowance Methods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48206"/>
                  </a:ext>
                </a:extLst>
              </a:tr>
              <a:tr h="29941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L27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Common elements of tax regulation and Capital Allowance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68660"/>
                  </a:ext>
                </a:extLst>
              </a:tr>
              <a:tr h="29941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L28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Replacement analysis - Meaning and Reasons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118549"/>
                  </a:ext>
                </a:extLst>
              </a:tr>
              <a:tr h="29941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L29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Evaluation of replacement alternatives involving sunk costs - Problems.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39928"/>
                  </a:ext>
                </a:extLst>
              </a:tr>
              <a:tr h="29941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L30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Replacement analysis for unequal lives - Problems.</a:t>
                      </a:r>
                      <a:endParaRPr lang="en-IN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88618"/>
                  </a:ext>
                </a:extLst>
              </a:tr>
              <a:tr h="614097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L31</a:t>
                      </a: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&amp; </a:t>
                      </a:r>
                      <a:r>
                        <a:rPr lang="en-US" sz="20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L32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Economic life of an asset - Meaning &amp; Replacement based on economic life - Problems.</a:t>
                      </a:r>
                      <a:endParaRPr lang="en-IN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518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664426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/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7453314" y="4783139"/>
            <a:ext cx="24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0" y="2554882"/>
            <a:ext cx="12192000" cy="18158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b="1" dirty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Introduction to Engineering Economics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4000" b="1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67808" y="1916832"/>
            <a:ext cx="2787289" cy="638050"/>
            <a:chOff x="6397308" y="2179588"/>
            <a:chExt cx="2118193" cy="63805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423868" y="2204863"/>
              <a:ext cx="1394422" cy="612775"/>
            </a:xfrm>
            <a:prstGeom prst="rect">
              <a:avLst/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818290" y="2204863"/>
              <a:ext cx="697211" cy="612775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6397308" y="2179588"/>
              <a:ext cx="20875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Lecture      1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1344" y="714967"/>
            <a:ext cx="10073806" cy="86720"/>
            <a:chOff x="179388" y="928688"/>
            <a:chExt cx="6607175" cy="83096"/>
          </a:xfrm>
        </p:grpSpPr>
        <p:sp>
          <p:nvSpPr>
            <p:cNvPr id="19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C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70866" y="6459330"/>
            <a:ext cx="10073806" cy="86720"/>
            <a:chOff x="179388" y="928688"/>
            <a:chExt cx="6607175" cy="83096"/>
          </a:xfrm>
        </p:grpSpPr>
        <p:sp>
          <p:nvSpPr>
            <p:cNvPr id="26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FFC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C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DB669-6FA0-4CF8-BF90-A0F226DEA8C9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sp>
        <p:nvSpPr>
          <p:cNvPr id="2" name="Rectangle 1"/>
          <p:cNvSpPr/>
          <p:nvPr/>
        </p:nvSpPr>
        <p:spPr>
          <a:xfrm>
            <a:off x="2711947" y="4473743"/>
            <a:ext cx="67681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Nature, Scope, Basic problems of an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Micro Economics and Macro Economics.</a:t>
            </a:r>
          </a:p>
        </p:txBody>
      </p:sp>
    </p:spTree>
    <p:extLst>
      <p:ext uri="{BB962C8B-B14F-4D97-AF65-F5344CB8AC3E}">
        <p14:creationId xmlns:p14="http://schemas.microsoft.com/office/powerpoint/2010/main" val="3174066694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414582627"/>
              </p:ext>
            </p:extLst>
          </p:nvPr>
        </p:nvGraphicFramePr>
        <p:xfrm>
          <a:off x="3872656" y="-3334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/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7453314" y="4783139"/>
            <a:ext cx="24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191344" y="28522"/>
            <a:ext cx="82476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ambria" panose="02040503050406030204" pitchFamily="18" charset="0"/>
              </a:rPr>
              <a:t>Economics - Definitions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4910" y="3356526"/>
            <a:ext cx="3475745" cy="15696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When </a:t>
            </a:r>
            <a:r>
              <a:rPr lang="en-US" sz="2400" dirty="0">
                <a:solidFill>
                  <a:srgbClr val="FF0000"/>
                </a:solidFill>
              </a:rPr>
              <a:t>wants</a:t>
            </a:r>
            <a:r>
              <a:rPr lang="en-US" sz="2400" dirty="0">
                <a:solidFill>
                  <a:srgbClr val="0000FF"/>
                </a:solidFill>
              </a:rPr>
              <a:t> exceed the </a:t>
            </a:r>
            <a:r>
              <a:rPr lang="en-US" sz="2400" dirty="0">
                <a:solidFill>
                  <a:srgbClr val="FF0000"/>
                </a:solidFill>
              </a:rPr>
              <a:t>resources</a:t>
            </a:r>
            <a:r>
              <a:rPr lang="en-US" sz="2400" dirty="0">
                <a:solidFill>
                  <a:srgbClr val="0000FF"/>
                </a:solidFill>
              </a:rPr>
              <a:t> available to satisfy them, there is </a:t>
            </a:r>
            <a:r>
              <a:rPr lang="en-US" sz="2400" b="1" dirty="0">
                <a:solidFill>
                  <a:srgbClr val="FF3399"/>
                </a:solidFill>
              </a:rPr>
              <a:t>scarcity.</a:t>
            </a:r>
            <a:endParaRPr lang="en-US" sz="2200" b="1" dirty="0">
              <a:solidFill>
                <a:srgbClr val="FF339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04492" y="3594502"/>
            <a:ext cx="2932406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Fig. 1: The economic problem</a:t>
            </a:r>
            <a:endParaRPr lang="en-US" sz="1600" i="1" dirty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059045" y="242499"/>
            <a:ext cx="2118193" cy="504265"/>
            <a:chOff x="6397308" y="2204863"/>
            <a:chExt cx="2118193" cy="612775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423868" y="2204863"/>
              <a:ext cx="1394422" cy="612775"/>
            </a:xfrm>
            <a:prstGeom prst="rect">
              <a:avLst/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818290" y="2204863"/>
              <a:ext cx="697211" cy="612775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6397308" y="2226917"/>
              <a:ext cx="2087562" cy="461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Lecture      1</a:t>
              </a:r>
              <a:endPara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1343" y="730322"/>
            <a:ext cx="9882463" cy="147613"/>
            <a:chOff x="179388" y="928688"/>
            <a:chExt cx="6607175" cy="83096"/>
          </a:xfrm>
        </p:grpSpPr>
        <p:sp>
          <p:nvSpPr>
            <p:cNvPr id="40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1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C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070866" y="6474686"/>
            <a:ext cx="10073806" cy="71364"/>
            <a:chOff x="179388" y="928688"/>
            <a:chExt cx="6607175" cy="83096"/>
          </a:xfrm>
        </p:grpSpPr>
        <p:sp>
          <p:nvSpPr>
            <p:cNvPr id="24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FFC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C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21007"/>
            <a:ext cx="2844800" cy="300469"/>
          </a:xfrm>
        </p:spPr>
        <p:txBody>
          <a:bodyPr/>
          <a:lstStyle/>
          <a:p>
            <a:pPr>
              <a:defRPr/>
            </a:pPr>
            <a:fld id="{C92DB669-6FA0-4CF8-BF90-A0F226DEA8C9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4" name="Flowchart: Off-page Connector 3"/>
          <p:cNvSpPr/>
          <p:nvPr/>
        </p:nvSpPr>
        <p:spPr bwMode="auto">
          <a:xfrm rot="16200000">
            <a:off x="-32907" y="1546451"/>
            <a:ext cx="1693347" cy="515627"/>
          </a:xfrm>
          <a:prstGeom prst="flowChartOffpage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Wants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Flowchart: Off-page Connector 32"/>
          <p:cNvSpPr/>
          <p:nvPr/>
        </p:nvSpPr>
        <p:spPr bwMode="auto">
          <a:xfrm rot="16200000">
            <a:off x="-18570" y="3885348"/>
            <a:ext cx="1693347" cy="515627"/>
          </a:xfrm>
          <a:prstGeom prst="flowChartOffpage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Scarcity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0290" y="2682188"/>
            <a:ext cx="501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02199" y="1389158"/>
            <a:ext cx="2035585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Human </a:t>
            </a:r>
            <a:r>
              <a:rPr lang="en-US" sz="2400" b="1" dirty="0">
                <a:solidFill>
                  <a:srgbClr val="FF3399"/>
                </a:solidFill>
              </a:rPr>
              <a:t>needs.</a:t>
            </a:r>
            <a:endParaRPr lang="en-US" sz="2200" b="1" dirty="0">
              <a:solidFill>
                <a:srgbClr val="FF339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086" y="5363924"/>
            <a:ext cx="480772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Scarcity : Extensive Economic Problem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8086" y="5867980"/>
            <a:ext cx="571393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Faced with scarcity, people must make choices.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663952" y="4231002"/>
            <a:ext cx="5184576" cy="926190"/>
          </a:xfrm>
          <a:prstGeom prst="wedgeRoundRectCallou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Economics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the study of </a:t>
            </a:r>
            <a:r>
              <a:rPr lang="en-US" sz="2400" b="1" dirty="0">
                <a:solidFill>
                  <a:srgbClr val="66FF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choices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people make to cope with </a:t>
            </a:r>
            <a:r>
              <a:rPr lang="en-US" sz="2400" b="1" dirty="0">
                <a:solidFill>
                  <a:srgbClr val="FF33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scarcity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48672" y="518099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Economics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deals with the allocation of scarce resources among alternative uses to satisfy human wants.</a:t>
            </a:r>
          </a:p>
        </p:txBody>
      </p:sp>
    </p:spTree>
    <p:extLst>
      <p:ext uri="{BB962C8B-B14F-4D97-AF65-F5344CB8AC3E}">
        <p14:creationId xmlns:p14="http://schemas.microsoft.com/office/powerpoint/2010/main" val="3500660568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5617652"/>
              </p:ext>
            </p:extLst>
          </p:nvPr>
        </p:nvGraphicFramePr>
        <p:xfrm>
          <a:off x="119337" y="1039062"/>
          <a:ext cx="7128791" cy="5247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/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7453314" y="4783139"/>
            <a:ext cx="24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191344" y="28522"/>
            <a:ext cx="82476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ambria" panose="02040503050406030204" pitchFamily="18" charset="0"/>
              </a:rPr>
              <a:t>Basic Economics Problems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0059045" y="242499"/>
            <a:ext cx="2118193" cy="504265"/>
            <a:chOff x="6397308" y="2204863"/>
            <a:chExt cx="2118193" cy="612775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423868" y="2204863"/>
              <a:ext cx="1394422" cy="612775"/>
            </a:xfrm>
            <a:prstGeom prst="rect">
              <a:avLst/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818290" y="2204863"/>
              <a:ext cx="697211" cy="612775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6397308" y="2226917"/>
              <a:ext cx="2087562" cy="461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Lecture      1</a:t>
              </a:r>
              <a:endPara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" y="730323"/>
            <a:ext cx="10073806" cy="71364"/>
            <a:chOff x="179388" y="928688"/>
            <a:chExt cx="6607175" cy="83096"/>
          </a:xfrm>
        </p:grpSpPr>
        <p:sp>
          <p:nvSpPr>
            <p:cNvPr id="40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1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C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070866" y="6474686"/>
            <a:ext cx="10073806" cy="71364"/>
            <a:chOff x="179388" y="928688"/>
            <a:chExt cx="6607175" cy="83096"/>
          </a:xfrm>
        </p:grpSpPr>
        <p:sp>
          <p:nvSpPr>
            <p:cNvPr id="24" name="object 6"/>
            <p:cNvSpPr>
              <a:spLocks noChangeArrowheads="1"/>
            </p:cNvSpPr>
            <p:nvPr/>
          </p:nvSpPr>
          <p:spPr bwMode="auto">
            <a:xfrm>
              <a:off x="179388" y="928688"/>
              <a:ext cx="4176712" cy="83096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solidFill>
              <a:srgbClr val="0000FF"/>
            </a:solidFill>
            <a:ln w="50037">
              <a:solidFill>
                <a:srgbClr val="FFC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" name="object 7"/>
            <p:cNvSpPr>
              <a:spLocks noChangeArrowheads="1"/>
            </p:cNvSpPr>
            <p:nvPr/>
          </p:nvSpPr>
          <p:spPr bwMode="auto">
            <a:xfrm>
              <a:off x="4356100" y="928688"/>
              <a:ext cx="2430463" cy="46037"/>
            </a:xfrm>
            <a:custGeom>
              <a:avLst/>
              <a:gdLst>
                <a:gd name="T0" fmla="*/ 23467094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C00000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21007"/>
            <a:ext cx="2844800" cy="300469"/>
          </a:xfrm>
        </p:spPr>
        <p:txBody>
          <a:bodyPr/>
          <a:lstStyle/>
          <a:p>
            <a:pPr>
              <a:defRPr/>
            </a:pPr>
            <a:fld id="{C92DB669-6FA0-4CF8-BF90-A0F226DEA8C9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sp>
        <p:nvSpPr>
          <p:cNvPr id="3" name="Rectangle 2"/>
          <p:cNvSpPr/>
          <p:nvPr/>
        </p:nvSpPr>
        <p:spPr>
          <a:xfrm>
            <a:off x="5440800" y="1938011"/>
            <a:ext cx="1268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Resource 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791006" y="4077072"/>
            <a:ext cx="4028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Labour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Intensive; Capital Intensive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0193" y="5587383"/>
            <a:ext cx="1489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Distribution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Income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98" y="1201251"/>
            <a:ext cx="5523246" cy="460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79371" y="5805264"/>
            <a:ext cx="449892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Production Possibilities Curve of a Country</a:t>
            </a:r>
          </a:p>
        </p:txBody>
      </p:sp>
    </p:spTree>
    <p:extLst>
      <p:ext uri="{BB962C8B-B14F-4D97-AF65-F5344CB8AC3E}">
        <p14:creationId xmlns:p14="http://schemas.microsoft.com/office/powerpoint/2010/main" val="1655613669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33888</TotalTime>
  <Words>1712</Words>
  <Application>Microsoft Office PowerPoint</Application>
  <PresentationFormat>Widescreen</PresentationFormat>
  <Paragraphs>315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</dc:creator>
  <cp:lastModifiedBy>Dr. Vijay Shankar Kumawat [MU - Jaipur]</cp:lastModifiedBy>
  <cp:revision>1451</cp:revision>
  <dcterms:modified xsi:type="dcterms:W3CDTF">2024-01-11T04:29:13Z</dcterms:modified>
</cp:coreProperties>
</file>