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16"/>
  </p:notesMasterIdLst>
  <p:handoutMasterIdLst>
    <p:handoutMasterId r:id="rId17"/>
  </p:handoutMasterIdLst>
  <p:sldIdLst>
    <p:sldId id="352" r:id="rId2"/>
    <p:sldId id="707" r:id="rId3"/>
    <p:sldId id="712" r:id="rId4"/>
    <p:sldId id="705" r:id="rId5"/>
    <p:sldId id="722" r:id="rId6"/>
    <p:sldId id="714" r:id="rId7"/>
    <p:sldId id="716" r:id="rId8"/>
    <p:sldId id="713" r:id="rId9"/>
    <p:sldId id="717" r:id="rId10"/>
    <p:sldId id="718" r:id="rId11"/>
    <p:sldId id="723" r:id="rId12"/>
    <p:sldId id="709" r:id="rId13"/>
    <p:sldId id="706" r:id="rId14"/>
    <p:sldId id="704" r:id="rId15"/>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FFCC"/>
    <a:srgbClr val="0000FF"/>
    <a:srgbClr val="CCFF99"/>
    <a:srgbClr val="FFCCCC"/>
    <a:srgbClr val="FBFBA7"/>
    <a:srgbClr val="CC0000"/>
    <a:srgbClr val="00682F"/>
    <a:srgbClr val="FF3399"/>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19" autoAdjust="0"/>
    <p:restoredTop sz="85804" autoAdjust="0"/>
  </p:normalViewPr>
  <p:slideViewPr>
    <p:cSldViewPr>
      <p:cViewPr varScale="1">
        <p:scale>
          <a:sx n="68" d="100"/>
          <a:sy n="68" d="100"/>
        </p:scale>
        <p:origin x="428" y="64"/>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481013-94CC-4AA5-B42E-C1489D239CC7}"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BE9474F3-4F0B-4965-91F3-80236B1E2AB2}">
      <dgm:prSet phldrT="[Text]" custT="1"/>
      <dgm:spPr/>
      <dgm:t>
        <a:bodyPr/>
        <a:lstStyle/>
        <a:p>
          <a:r>
            <a:rPr lang="en-US" sz="2400" b="1" dirty="0">
              <a:solidFill>
                <a:srgbClr val="00682F"/>
              </a:solidFill>
              <a:latin typeface="Cambroa"/>
            </a:rPr>
            <a:t>Economic Analysis</a:t>
          </a:r>
        </a:p>
      </dgm:t>
    </dgm:pt>
    <dgm:pt modelId="{4C8ACA1E-35B7-4ADB-A584-DFCC07C28F9B}" type="parTrans" cxnId="{2107E425-1F3F-4614-9538-726516443814}">
      <dgm:prSet/>
      <dgm:spPr/>
      <dgm:t>
        <a:bodyPr/>
        <a:lstStyle/>
        <a:p>
          <a:endParaRPr lang="en-US" sz="2000" b="1">
            <a:solidFill>
              <a:srgbClr val="C00000"/>
            </a:solidFill>
            <a:latin typeface="Cambroa"/>
          </a:endParaRPr>
        </a:p>
      </dgm:t>
    </dgm:pt>
    <dgm:pt modelId="{AE68C1E3-D936-41D6-AADB-34D00C8E4A2E}" type="sibTrans" cxnId="{2107E425-1F3F-4614-9538-726516443814}">
      <dgm:prSet/>
      <dgm:spPr/>
      <dgm:t>
        <a:bodyPr/>
        <a:lstStyle/>
        <a:p>
          <a:endParaRPr lang="en-US" sz="2000" b="1">
            <a:solidFill>
              <a:srgbClr val="C00000"/>
            </a:solidFill>
            <a:latin typeface="Cambroa"/>
          </a:endParaRPr>
        </a:p>
      </dgm:t>
    </dgm:pt>
    <dgm:pt modelId="{E1A2B849-E135-4166-878C-2A73E0C7F7D4}">
      <dgm:prSet phldrT="[Text]" custT="1"/>
      <dgm:spPr/>
      <dgm:t>
        <a:bodyPr/>
        <a:lstStyle/>
        <a:p>
          <a:r>
            <a:rPr lang="en-US" sz="2000" b="1" dirty="0">
              <a:solidFill>
                <a:srgbClr val="C00000"/>
              </a:solidFill>
              <a:latin typeface="Cambroa"/>
            </a:rPr>
            <a:t>Dynamic model</a:t>
          </a:r>
        </a:p>
      </dgm:t>
    </dgm:pt>
    <dgm:pt modelId="{03216A58-E671-4A7D-BD46-91C2A4F73EE2}" type="parTrans" cxnId="{5D455960-A34B-4339-8F92-47A9AEA5468F}">
      <dgm:prSet/>
      <dgm:spPr/>
      <dgm:t>
        <a:bodyPr/>
        <a:lstStyle/>
        <a:p>
          <a:endParaRPr lang="en-US" sz="2000" b="1">
            <a:solidFill>
              <a:srgbClr val="C00000"/>
            </a:solidFill>
            <a:latin typeface="Cambroa"/>
          </a:endParaRPr>
        </a:p>
      </dgm:t>
    </dgm:pt>
    <dgm:pt modelId="{245A54D2-6CE9-47C2-94D6-155221B5C81F}" type="sibTrans" cxnId="{5D455960-A34B-4339-8F92-47A9AEA5468F}">
      <dgm:prSet/>
      <dgm:spPr/>
      <dgm:t>
        <a:bodyPr/>
        <a:lstStyle/>
        <a:p>
          <a:endParaRPr lang="en-US" sz="2000" b="1">
            <a:solidFill>
              <a:srgbClr val="C00000"/>
            </a:solidFill>
            <a:latin typeface="Cambroa"/>
          </a:endParaRPr>
        </a:p>
      </dgm:t>
    </dgm:pt>
    <dgm:pt modelId="{70A575D9-7638-4634-B98A-4114476C983B}">
      <dgm:prSet phldrT="[Text]" custT="1"/>
      <dgm:spPr/>
      <dgm:t>
        <a:bodyPr/>
        <a:lstStyle/>
        <a:p>
          <a:r>
            <a:rPr lang="en-US" sz="2000" b="1" dirty="0">
              <a:solidFill>
                <a:srgbClr val="C00000"/>
              </a:solidFill>
              <a:latin typeface="Cambroa"/>
            </a:rPr>
            <a:t>Static </a:t>
          </a:r>
        </a:p>
        <a:p>
          <a:r>
            <a:rPr lang="en-US" sz="2000" b="1" dirty="0">
              <a:solidFill>
                <a:srgbClr val="C00000"/>
              </a:solidFill>
              <a:latin typeface="Cambroa"/>
            </a:rPr>
            <a:t>model</a:t>
          </a:r>
        </a:p>
      </dgm:t>
    </dgm:pt>
    <dgm:pt modelId="{88FCE15F-D3EB-4047-B9ED-C558BE9EC31F}" type="sibTrans" cxnId="{CF5CCC38-E614-4600-9802-54B45099EBC0}">
      <dgm:prSet/>
      <dgm:spPr/>
      <dgm:t>
        <a:bodyPr/>
        <a:lstStyle/>
        <a:p>
          <a:endParaRPr lang="en-US" sz="2000" b="1">
            <a:solidFill>
              <a:srgbClr val="C00000"/>
            </a:solidFill>
            <a:latin typeface="Cambroa"/>
          </a:endParaRPr>
        </a:p>
      </dgm:t>
    </dgm:pt>
    <dgm:pt modelId="{E20AEAC6-F97B-4355-A866-667727A4A056}" type="parTrans" cxnId="{CF5CCC38-E614-4600-9802-54B45099EBC0}">
      <dgm:prSet/>
      <dgm:spPr/>
      <dgm:t>
        <a:bodyPr/>
        <a:lstStyle/>
        <a:p>
          <a:endParaRPr lang="en-US" sz="2000" b="1">
            <a:solidFill>
              <a:srgbClr val="C00000"/>
            </a:solidFill>
            <a:latin typeface="Cambroa"/>
          </a:endParaRPr>
        </a:p>
      </dgm:t>
    </dgm:pt>
    <dgm:pt modelId="{AAF836CC-8311-4FE5-858C-B522F0D2D471}" type="pres">
      <dgm:prSet presAssocID="{46481013-94CC-4AA5-B42E-C1489D239CC7}" presName="Name0" presStyleCnt="0">
        <dgm:presLayoutVars>
          <dgm:orgChart val="1"/>
          <dgm:chPref val="1"/>
          <dgm:dir/>
          <dgm:animOne val="branch"/>
          <dgm:animLvl val="lvl"/>
          <dgm:resizeHandles/>
        </dgm:presLayoutVars>
      </dgm:prSet>
      <dgm:spPr/>
    </dgm:pt>
    <dgm:pt modelId="{408D4B69-FE1D-4CDF-8583-C49994AB1F79}" type="pres">
      <dgm:prSet presAssocID="{BE9474F3-4F0B-4965-91F3-80236B1E2AB2}" presName="hierRoot1" presStyleCnt="0">
        <dgm:presLayoutVars>
          <dgm:hierBranch val="init"/>
        </dgm:presLayoutVars>
      </dgm:prSet>
      <dgm:spPr/>
    </dgm:pt>
    <dgm:pt modelId="{243EEF1C-C89C-4663-8F9C-27E25464C1F5}" type="pres">
      <dgm:prSet presAssocID="{BE9474F3-4F0B-4965-91F3-80236B1E2AB2}" presName="rootComposite1" presStyleCnt="0"/>
      <dgm:spPr/>
    </dgm:pt>
    <dgm:pt modelId="{15FDC2F8-FECB-48B3-813D-F6F553B42DD5}" type="pres">
      <dgm:prSet presAssocID="{BE9474F3-4F0B-4965-91F3-80236B1E2AB2}" presName="rootText1" presStyleLbl="alignAcc1" presStyleIdx="0" presStyleCnt="0">
        <dgm:presLayoutVars>
          <dgm:chPref val="3"/>
        </dgm:presLayoutVars>
      </dgm:prSet>
      <dgm:spPr/>
    </dgm:pt>
    <dgm:pt modelId="{27F0234C-B142-4E66-87BC-26AC932D8987}" type="pres">
      <dgm:prSet presAssocID="{BE9474F3-4F0B-4965-91F3-80236B1E2AB2}" presName="topArc1" presStyleLbl="parChTrans1D1" presStyleIdx="0" presStyleCnt="6"/>
      <dgm:spPr/>
    </dgm:pt>
    <dgm:pt modelId="{2CF8E393-407D-4F51-9DEB-5F8BC336C354}" type="pres">
      <dgm:prSet presAssocID="{BE9474F3-4F0B-4965-91F3-80236B1E2AB2}" presName="bottomArc1" presStyleLbl="parChTrans1D1" presStyleIdx="1" presStyleCnt="6"/>
      <dgm:spPr/>
    </dgm:pt>
    <dgm:pt modelId="{F55237DB-78CC-4FEB-9AB3-D20038A84233}" type="pres">
      <dgm:prSet presAssocID="{BE9474F3-4F0B-4965-91F3-80236B1E2AB2}" presName="topConnNode1" presStyleLbl="node1" presStyleIdx="0" presStyleCnt="0"/>
      <dgm:spPr/>
    </dgm:pt>
    <dgm:pt modelId="{DD7658E1-E226-40D6-A874-155ECB8A3B28}" type="pres">
      <dgm:prSet presAssocID="{BE9474F3-4F0B-4965-91F3-80236B1E2AB2}" presName="hierChild2" presStyleCnt="0"/>
      <dgm:spPr/>
    </dgm:pt>
    <dgm:pt modelId="{4725EEA6-3CDD-4F96-888D-369034C70D70}" type="pres">
      <dgm:prSet presAssocID="{E20AEAC6-F97B-4355-A866-667727A4A056}" presName="Name28" presStyleLbl="parChTrans1D2" presStyleIdx="0" presStyleCnt="2"/>
      <dgm:spPr/>
    </dgm:pt>
    <dgm:pt modelId="{8EAA2FF4-5FFB-4CE9-BFEE-1D2A9B7F3CD3}" type="pres">
      <dgm:prSet presAssocID="{70A575D9-7638-4634-B98A-4114476C983B}" presName="hierRoot2" presStyleCnt="0">
        <dgm:presLayoutVars>
          <dgm:hierBranch val="init"/>
        </dgm:presLayoutVars>
      </dgm:prSet>
      <dgm:spPr/>
    </dgm:pt>
    <dgm:pt modelId="{BCA592BC-22A9-4909-A247-5E9A5E992E2E}" type="pres">
      <dgm:prSet presAssocID="{70A575D9-7638-4634-B98A-4114476C983B}" presName="rootComposite2" presStyleCnt="0"/>
      <dgm:spPr/>
    </dgm:pt>
    <dgm:pt modelId="{0E8AA91F-7EE7-49BB-9C7A-5944111528B9}" type="pres">
      <dgm:prSet presAssocID="{70A575D9-7638-4634-B98A-4114476C983B}" presName="rootText2" presStyleLbl="alignAcc1" presStyleIdx="0" presStyleCnt="0">
        <dgm:presLayoutVars>
          <dgm:chPref val="3"/>
        </dgm:presLayoutVars>
      </dgm:prSet>
      <dgm:spPr/>
    </dgm:pt>
    <dgm:pt modelId="{D779469B-C0E5-4EE9-AC32-DA172D647505}" type="pres">
      <dgm:prSet presAssocID="{70A575D9-7638-4634-B98A-4114476C983B}" presName="topArc2" presStyleLbl="parChTrans1D1" presStyleIdx="2" presStyleCnt="6"/>
      <dgm:spPr/>
    </dgm:pt>
    <dgm:pt modelId="{02AA5266-A671-4F3C-AD52-AE7FCFF097C3}" type="pres">
      <dgm:prSet presAssocID="{70A575D9-7638-4634-B98A-4114476C983B}" presName="bottomArc2" presStyleLbl="parChTrans1D1" presStyleIdx="3" presStyleCnt="6"/>
      <dgm:spPr/>
    </dgm:pt>
    <dgm:pt modelId="{7B99CAAD-BB25-4407-B019-2B09813B2DBA}" type="pres">
      <dgm:prSet presAssocID="{70A575D9-7638-4634-B98A-4114476C983B}" presName="topConnNode2" presStyleLbl="node2" presStyleIdx="0" presStyleCnt="0"/>
      <dgm:spPr/>
    </dgm:pt>
    <dgm:pt modelId="{51319433-ECDC-4E04-BEAD-62ABFEF64EC9}" type="pres">
      <dgm:prSet presAssocID="{70A575D9-7638-4634-B98A-4114476C983B}" presName="hierChild4" presStyleCnt="0"/>
      <dgm:spPr/>
    </dgm:pt>
    <dgm:pt modelId="{7C4D0AAD-8E45-4E3B-BE56-CA6A795ECF08}" type="pres">
      <dgm:prSet presAssocID="{70A575D9-7638-4634-B98A-4114476C983B}" presName="hierChild5" presStyleCnt="0"/>
      <dgm:spPr/>
    </dgm:pt>
    <dgm:pt modelId="{E13BD716-49AC-4137-B017-7BB6FE2B213D}" type="pres">
      <dgm:prSet presAssocID="{03216A58-E671-4A7D-BD46-91C2A4F73EE2}" presName="Name28" presStyleLbl="parChTrans1D2" presStyleIdx="1" presStyleCnt="2"/>
      <dgm:spPr/>
    </dgm:pt>
    <dgm:pt modelId="{96E73A4B-A73B-4F02-B29D-64666CDB7F1E}" type="pres">
      <dgm:prSet presAssocID="{E1A2B849-E135-4166-878C-2A73E0C7F7D4}" presName="hierRoot2" presStyleCnt="0">
        <dgm:presLayoutVars>
          <dgm:hierBranch val="init"/>
        </dgm:presLayoutVars>
      </dgm:prSet>
      <dgm:spPr/>
    </dgm:pt>
    <dgm:pt modelId="{60B7E25C-F2AC-412A-9A78-EC11BEA69218}" type="pres">
      <dgm:prSet presAssocID="{E1A2B849-E135-4166-878C-2A73E0C7F7D4}" presName="rootComposite2" presStyleCnt="0"/>
      <dgm:spPr/>
    </dgm:pt>
    <dgm:pt modelId="{C4C3FF64-B1F7-47D8-998A-DB2BDBDE2D12}" type="pres">
      <dgm:prSet presAssocID="{E1A2B849-E135-4166-878C-2A73E0C7F7D4}" presName="rootText2" presStyleLbl="alignAcc1" presStyleIdx="0" presStyleCnt="0">
        <dgm:presLayoutVars>
          <dgm:chPref val="3"/>
        </dgm:presLayoutVars>
      </dgm:prSet>
      <dgm:spPr/>
    </dgm:pt>
    <dgm:pt modelId="{6EC6E457-71C3-4198-9971-3EA005740C51}" type="pres">
      <dgm:prSet presAssocID="{E1A2B849-E135-4166-878C-2A73E0C7F7D4}" presName="topArc2" presStyleLbl="parChTrans1D1" presStyleIdx="4" presStyleCnt="6"/>
      <dgm:spPr/>
    </dgm:pt>
    <dgm:pt modelId="{1F81F631-62EF-4E14-9F72-89E23BB5E043}" type="pres">
      <dgm:prSet presAssocID="{E1A2B849-E135-4166-878C-2A73E0C7F7D4}" presName="bottomArc2" presStyleLbl="parChTrans1D1" presStyleIdx="5" presStyleCnt="6"/>
      <dgm:spPr/>
    </dgm:pt>
    <dgm:pt modelId="{15A5873E-487A-4E2E-B901-BB82561B6998}" type="pres">
      <dgm:prSet presAssocID="{E1A2B849-E135-4166-878C-2A73E0C7F7D4}" presName="topConnNode2" presStyleLbl="node2" presStyleIdx="0" presStyleCnt="0"/>
      <dgm:spPr/>
    </dgm:pt>
    <dgm:pt modelId="{687DFDC2-1A80-4E7A-AAFA-EFCE7BD079CF}" type="pres">
      <dgm:prSet presAssocID="{E1A2B849-E135-4166-878C-2A73E0C7F7D4}" presName="hierChild4" presStyleCnt="0"/>
      <dgm:spPr/>
    </dgm:pt>
    <dgm:pt modelId="{B14BD9FA-064E-40C6-A9DF-F57C007D42F2}" type="pres">
      <dgm:prSet presAssocID="{E1A2B849-E135-4166-878C-2A73E0C7F7D4}" presName="hierChild5" presStyleCnt="0"/>
      <dgm:spPr/>
    </dgm:pt>
    <dgm:pt modelId="{A260F9E5-ED5B-4131-800B-57E68F50A90B}" type="pres">
      <dgm:prSet presAssocID="{BE9474F3-4F0B-4965-91F3-80236B1E2AB2}" presName="hierChild3" presStyleCnt="0"/>
      <dgm:spPr/>
    </dgm:pt>
  </dgm:ptLst>
  <dgm:cxnLst>
    <dgm:cxn modelId="{39F1180C-473B-4234-97C0-C3429FAB3F8A}" type="presOf" srcId="{E1A2B849-E135-4166-878C-2A73E0C7F7D4}" destId="{15A5873E-487A-4E2E-B901-BB82561B6998}" srcOrd="1" destOrd="0" presId="urn:microsoft.com/office/officeart/2008/layout/HalfCircleOrganizationChart"/>
    <dgm:cxn modelId="{2107E425-1F3F-4614-9538-726516443814}" srcId="{46481013-94CC-4AA5-B42E-C1489D239CC7}" destId="{BE9474F3-4F0B-4965-91F3-80236B1E2AB2}" srcOrd="0" destOrd="0" parTransId="{4C8ACA1E-35B7-4ADB-A584-DFCC07C28F9B}" sibTransId="{AE68C1E3-D936-41D6-AADB-34D00C8E4A2E}"/>
    <dgm:cxn modelId="{2123932C-1E4A-47F3-AB39-1FB96B73ACBC}" type="presOf" srcId="{E1A2B849-E135-4166-878C-2A73E0C7F7D4}" destId="{C4C3FF64-B1F7-47D8-998A-DB2BDBDE2D12}" srcOrd="0" destOrd="0" presId="urn:microsoft.com/office/officeart/2008/layout/HalfCircleOrganizationChart"/>
    <dgm:cxn modelId="{CF5CCC38-E614-4600-9802-54B45099EBC0}" srcId="{BE9474F3-4F0B-4965-91F3-80236B1E2AB2}" destId="{70A575D9-7638-4634-B98A-4114476C983B}" srcOrd="0" destOrd="0" parTransId="{E20AEAC6-F97B-4355-A866-667727A4A056}" sibTransId="{88FCE15F-D3EB-4047-B9ED-C558BE9EC31F}"/>
    <dgm:cxn modelId="{5D455960-A34B-4339-8F92-47A9AEA5468F}" srcId="{BE9474F3-4F0B-4965-91F3-80236B1E2AB2}" destId="{E1A2B849-E135-4166-878C-2A73E0C7F7D4}" srcOrd="1" destOrd="0" parTransId="{03216A58-E671-4A7D-BD46-91C2A4F73EE2}" sibTransId="{245A54D2-6CE9-47C2-94D6-155221B5C81F}"/>
    <dgm:cxn modelId="{3F336262-7EFE-4D8F-950B-C51B87840798}" type="presOf" srcId="{BE9474F3-4F0B-4965-91F3-80236B1E2AB2}" destId="{F55237DB-78CC-4FEB-9AB3-D20038A84233}" srcOrd="1" destOrd="0" presId="urn:microsoft.com/office/officeart/2008/layout/HalfCircleOrganizationChart"/>
    <dgm:cxn modelId="{32C19B82-DD04-4E40-BEE3-96C00CEE63BC}" type="presOf" srcId="{70A575D9-7638-4634-B98A-4114476C983B}" destId="{7B99CAAD-BB25-4407-B019-2B09813B2DBA}" srcOrd="1" destOrd="0" presId="urn:microsoft.com/office/officeart/2008/layout/HalfCircleOrganizationChart"/>
    <dgm:cxn modelId="{B90E86B1-5AF5-4682-937F-2B86DF6D6788}" type="presOf" srcId="{70A575D9-7638-4634-B98A-4114476C983B}" destId="{0E8AA91F-7EE7-49BB-9C7A-5944111528B9}" srcOrd="0" destOrd="0" presId="urn:microsoft.com/office/officeart/2008/layout/HalfCircleOrganizationChart"/>
    <dgm:cxn modelId="{7EB454C6-FB85-4F5F-AEBB-A651D2B56BCF}" type="presOf" srcId="{BE9474F3-4F0B-4965-91F3-80236B1E2AB2}" destId="{15FDC2F8-FECB-48B3-813D-F6F553B42DD5}" srcOrd="0" destOrd="0" presId="urn:microsoft.com/office/officeart/2008/layout/HalfCircleOrganizationChart"/>
    <dgm:cxn modelId="{DB20C8D1-6BA9-4C67-8AF9-3BE9E589869A}" type="presOf" srcId="{03216A58-E671-4A7D-BD46-91C2A4F73EE2}" destId="{E13BD716-49AC-4137-B017-7BB6FE2B213D}" srcOrd="0" destOrd="0" presId="urn:microsoft.com/office/officeart/2008/layout/HalfCircleOrganizationChart"/>
    <dgm:cxn modelId="{DDB179ED-1768-48E9-A1A1-4CB6F59C4F5C}" type="presOf" srcId="{E20AEAC6-F97B-4355-A866-667727A4A056}" destId="{4725EEA6-3CDD-4F96-888D-369034C70D70}" srcOrd="0" destOrd="0" presId="urn:microsoft.com/office/officeart/2008/layout/HalfCircleOrganizationChart"/>
    <dgm:cxn modelId="{9A4D12F1-C7B9-4B54-A7D5-860EA7383571}" type="presOf" srcId="{46481013-94CC-4AA5-B42E-C1489D239CC7}" destId="{AAF836CC-8311-4FE5-858C-B522F0D2D471}" srcOrd="0" destOrd="0" presId="urn:microsoft.com/office/officeart/2008/layout/HalfCircleOrganizationChart"/>
    <dgm:cxn modelId="{76AB0DD8-D059-4017-AFBB-7C56E67F198A}" type="presParOf" srcId="{AAF836CC-8311-4FE5-858C-B522F0D2D471}" destId="{408D4B69-FE1D-4CDF-8583-C49994AB1F79}" srcOrd="0" destOrd="0" presId="urn:microsoft.com/office/officeart/2008/layout/HalfCircleOrganizationChart"/>
    <dgm:cxn modelId="{8F2887E8-C93E-4A2F-BDF5-D7F5EBECCEDD}" type="presParOf" srcId="{408D4B69-FE1D-4CDF-8583-C49994AB1F79}" destId="{243EEF1C-C89C-4663-8F9C-27E25464C1F5}" srcOrd="0" destOrd="0" presId="urn:microsoft.com/office/officeart/2008/layout/HalfCircleOrganizationChart"/>
    <dgm:cxn modelId="{A011F181-A660-489E-85B9-A948404B824D}" type="presParOf" srcId="{243EEF1C-C89C-4663-8F9C-27E25464C1F5}" destId="{15FDC2F8-FECB-48B3-813D-F6F553B42DD5}" srcOrd="0" destOrd="0" presId="urn:microsoft.com/office/officeart/2008/layout/HalfCircleOrganizationChart"/>
    <dgm:cxn modelId="{1C8BEDFD-AF94-410E-9ACF-8B666B3AC086}" type="presParOf" srcId="{243EEF1C-C89C-4663-8F9C-27E25464C1F5}" destId="{27F0234C-B142-4E66-87BC-26AC932D8987}" srcOrd="1" destOrd="0" presId="urn:microsoft.com/office/officeart/2008/layout/HalfCircleOrganizationChart"/>
    <dgm:cxn modelId="{CE5BA138-033A-4253-A267-112AB483F150}" type="presParOf" srcId="{243EEF1C-C89C-4663-8F9C-27E25464C1F5}" destId="{2CF8E393-407D-4F51-9DEB-5F8BC336C354}" srcOrd="2" destOrd="0" presId="urn:microsoft.com/office/officeart/2008/layout/HalfCircleOrganizationChart"/>
    <dgm:cxn modelId="{08FEC00E-DF5F-4433-9061-04741B0D175F}" type="presParOf" srcId="{243EEF1C-C89C-4663-8F9C-27E25464C1F5}" destId="{F55237DB-78CC-4FEB-9AB3-D20038A84233}" srcOrd="3" destOrd="0" presId="urn:microsoft.com/office/officeart/2008/layout/HalfCircleOrganizationChart"/>
    <dgm:cxn modelId="{2F8EE710-1921-45B8-9188-D328562A959E}" type="presParOf" srcId="{408D4B69-FE1D-4CDF-8583-C49994AB1F79}" destId="{DD7658E1-E226-40D6-A874-155ECB8A3B28}" srcOrd="1" destOrd="0" presId="urn:microsoft.com/office/officeart/2008/layout/HalfCircleOrganizationChart"/>
    <dgm:cxn modelId="{7AB77B9D-BC65-4A44-9597-5048F141EE63}" type="presParOf" srcId="{DD7658E1-E226-40D6-A874-155ECB8A3B28}" destId="{4725EEA6-3CDD-4F96-888D-369034C70D70}" srcOrd="0" destOrd="0" presId="urn:microsoft.com/office/officeart/2008/layout/HalfCircleOrganizationChart"/>
    <dgm:cxn modelId="{DF90EA21-F5AB-4311-ACCD-56E03088324D}" type="presParOf" srcId="{DD7658E1-E226-40D6-A874-155ECB8A3B28}" destId="{8EAA2FF4-5FFB-4CE9-BFEE-1D2A9B7F3CD3}" srcOrd="1" destOrd="0" presId="urn:microsoft.com/office/officeart/2008/layout/HalfCircleOrganizationChart"/>
    <dgm:cxn modelId="{93335FEF-7010-42F7-80B0-E71EBB6BE21C}" type="presParOf" srcId="{8EAA2FF4-5FFB-4CE9-BFEE-1D2A9B7F3CD3}" destId="{BCA592BC-22A9-4909-A247-5E9A5E992E2E}" srcOrd="0" destOrd="0" presId="urn:microsoft.com/office/officeart/2008/layout/HalfCircleOrganizationChart"/>
    <dgm:cxn modelId="{3FB6E677-2839-4084-B192-54A5A9CACC1D}" type="presParOf" srcId="{BCA592BC-22A9-4909-A247-5E9A5E992E2E}" destId="{0E8AA91F-7EE7-49BB-9C7A-5944111528B9}" srcOrd="0" destOrd="0" presId="urn:microsoft.com/office/officeart/2008/layout/HalfCircleOrganizationChart"/>
    <dgm:cxn modelId="{C3FD06B0-B6F5-4360-8D47-78C613ADBE98}" type="presParOf" srcId="{BCA592BC-22A9-4909-A247-5E9A5E992E2E}" destId="{D779469B-C0E5-4EE9-AC32-DA172D647505}" srcOrd="1" destOrd="0" presId="urn:microsoft.com/office/officeart/2008/layout/HalfCircleOrganizationChart"/>
    <dgm:cxn modelId="{D5B19A5D-580E-4BE4-948C-D0ABDFECB5BC}" type="presParOf" srcId="{BCA592BC-22A9-4909-A247-5E9A5E992E2E}" destId="{02AA5266-A671-4F3C-AD52-AE7FCFF097C3}" srcOrd="2" destOrd="0" presId="urn:microsoft.com/office/officeart/2008/layout/HalfCircleOrganizationChart"/>
    <dgm:cxn modelId="{501A885B-E7F0-48BD-A93F-F0B9BACABD2F}" type="presParOf" srcId="{BCA592BC-22A9-4909-A247-5E9A5E992E2E}" destId="{7B99CAAD-BB25-4407-B019-2B09813B2DBA}" srcOrd="3" destOrd="0" presId="urn:microsoft.com/office/officeart/2008/layout/HalfCircleOrganizationChart"/>
    <dgm:cxn modelId="{4F9CF4A3-5560-4710-993B-63214170612B}" type="presParOf" srcId="{8EAA2FF4-5FFB-4CE9-BFEE-1D2A9B7F3CD3}" destId="{51319433-ECDC-4E04-BEAD-62ABFEF64EC9}" srcOrd="1" destOrd="0" presId="urn:microsoft.com/office/officeart/2008/layout/HalfCircleOrganizationChart"/>
    <dgm:cxn modelId="{4C45D76B-61B1-474E-BD4C-09286C2B2A42}" type="presParOf" srcId="{8EAA2FF4-5FFB-4CE9-BFEE-1D2A9B7F3CD3}" destId="{7C4D0AAD-8E45-4E3B-BE56-CA6A795ECF08}" srcOrd="2" destOrd="0" presId="urn:microsoft.com/office/officeart/2008/layout/HalfCircleOrganizationChart"/>
    <dgm:cxn modelId="{D1C36491-B957-4876-B26A-B68FCD12F652}" type="presParOf" srcId="{DD7658E1-E226-40D6-A874-155ECB8A3B28}" destId="{E13BD716-49AC-4137-B017-7BB6FE2B213D}" srcOrd="2" destOrd="0" presId="urn:microsoft.com/office/officeart/2008/layout/HalfCircleOrganizationChart"/>
    <dgm:cxn modelId="{48B7F8E0-2E48-4481-9AB7-AA472DEB9CEC}" type="presParOf" srcId="{DD7658E1-E226-40D6-A874-155ECB8A3B28}" destId="{96E73A4B-A73B-4F02-B29D-64666CDB7F1E}" srcOrd="3" destOrd="0" presId="urn:microsoft.com/office/officeart/2008/layout/HalfCircleOrganizationChart"/>
    <dgm:cxn modelId="{6012B6C2-12A3-452B-AFA5-D65202B68DBC}" type="presParOf" srcId="{96E73A4B-A73B-4F02-B29D-64666CDB7F1E}" destId="{60B7E25C-F2AC-412A-9A78-EC11BEA69218}" srcOrd="0" destOrd="0" presId="urn:microsoft.com/office/officeart/2008/layout/HalfCircleOrganizationChart"/>
    <dgm:cxn modelId="{92F845EF-F0C0-43D0-9E1B-4D8FC8E30AA4}" type="presParOf" srcId="{60B7E25C-F2AC-412A-9A78-EC11BEA69218}" destId="{C4C3FF64-B1F7-47D8-998A-DB2BDBDE2D12}" srcOrd="0" destOrd="0" presId="urn:microsoft.com/office/officeart/2008/layout/HalfCircleOrganizationChart"/>
    <dgm:cxn modelId="{936EF64E-7605-4D6B-95D8-5AEEF421360E}" type="presParOf" srcId="{60B7E25C-F2AC-412A-9A78-EC11BEA69218}" destId="{6EC6E457-71C3-4198-9971-3EA005740C51}" srcOrd="1" destOrd="0" presId="urn:microsoft.com/office/officeart/2008/layout/HalfCircleOrganizationChart"/>
    <dgm:cxn modelId="{26188230-601A-494E-B4C7-200460FE38BB}" type="presParOf" srcId="{60B7E25C-F2AC-412A-9A78-EC11BEA69218}" destId="{1F81F631-62EF-4E14-9F72-89E23BB5E043}" srcOrd="2" destOrd="0" presId="urn:microsoft.com/office/officeart/2008/layout/HalfCircleOrganizationChart"/>
    <dgm:cxn modelId="{3C85515F-7938-4279-AE34-2FE0B2553644}" type="presParOf" srcId="{60B7E25C-F2AC-412A-9A78-EC11BEA69218}" destId="{15A5873E-487A-4E2E-B901-BB82561B6998}" srcOrd="3" destOrd="0" presId="urn:microsoft.com/office/officeart/2008/layout/HalfCircleOrganizationChart"/>
    <dgm:cxn modelId="{4B0E7D87-D5B4-4F34-B915-19CDE20D446F}" type="presParOf" srcId="{96E73A4B-A73B-4F02-B29D-64666CDB7F1E}" destId="{687DFDC2-1A80-4E7A-AAFA-EFCE7BD079CF}" srcOrd="1" destOrd="0" presId="urn:microsoft.com/office/officeart/2008/layout/HalfCircleOrganizationChart"/>
    <dgm:cxn modelId="{051A5DB1-3CE2-4E61-A94C-F3CD897F527D}" type="presParOf" srcId="{96E73A4B-A73B-4F02-B29D-64666CDB7F1E}" destId="{B14BD9FA-064E-40C6-A9DF-F57C007D42F2}" srcOrd="2" destOrd="0" presId="urn:microsoft.com/office/officeart/2008/layout/HalfCircleOrganizationChart"/>
    <dgm:cxn modelId="{07049CA0-CE58-4833-83C9-45AA22085A44}" type="presParOf" srcId="{408D4B69-FE1D-4CDF-8583-C49994AB1F79}" destId="{A260F9E5-ED5B-4131-800B-57E68F50A90B}"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3BD716-49AC-4137-B017-7BB6FE2B213D}">
      <dsp:nvSpPr>
        <dsp:cNvPr id="0" name=""/>
        <dsp:cNvSpPr/>
      </dsp:nvSpPr>
      <dsp:spPr>
        <a:xfrm>
          <a:off x="1796619" y="921037"/>
          <a:ext cx="983194" cy="341274"/>
        </a:xfrm>
        <a:custGeom>
          <a:avLst/>
          <a:gdLst/>
          <a:ahLst/>
          <a:cxnLst/>
          <a:rect l="0" t="0" r="0" b="0"/>
          <a:pathLst>
            <a:path>
              <a:moveTo>
                <a:pt x="0" y="0"/>
              </a:moveTo>
              <a:lnTo>
                <a:pt x="0" y="170637"/>
              </a:lnTo>
              <a:lnTo>
                <a:pt x="983194" y="170637"/>
              </a:lnTo>
              <a:lnTo>
                <a:pt x="983194" y="3412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25EEA6-3CDD-4F96-888D-369034C70D70}">
      <dsp:nvSpPr>
        <dsp:cNvPr id="0" name=""/>
        <dsp:cNvSpPr/>
      </dsp:nvSpPr>
      <dsp:spPr>
        <a:xfrm>
          <a:off x="813424" y="921037"/>
          <a:ext cx="983194" cy="341274"/>
        </a:xfrm>
        <a:custGeom>
          <a:avLst/>
          <a:gdLst/>
          <a:ahLst/>
          <a:cxnLst/>
          <a:rect l="0" t="0" r="0" b="0"/>
          <a:pathLst>
            <a:path>
              <a:moveTo>
                <a:pt x="983194" y="0"/>
              </a:moveTo>
              <a:lnTo>
                <a:pt x="983194" y="170637"/>
              </a:lnTo>
              <a:lnTo>
                <a:pt x="0" y="170637"/>
              </a:lnTo>
              <a:lnTo>
                <a:pt x="0" y="3412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F0234C-B142-4E66-87BC-26AC932D8987}">
      <dsp:nvSpPr>
        <dsp:cNvPr id="0" name=""/>
        <dsp:cNvSpPr/>
      </dsp:nvSpPr>
      <dsp:spPr>
        <a:xfrm>
          <a:off x="1390340" y="108479"/>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F8E393-407D-4F51-9DEB-5F8BC336C354}">
      <dsp:nvSpPr>
        <dsp:cNvPr id="0" name=""/>
        <dsp:cNvSpPr/>
      </dsp:nvSpPr>
      <dsp:spPr>
        <a:xfrm>
          <a:off x="1390340" y="108479"/>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FDC2F8-FECB-48B3-813D-F6F553B42DD5}">
      <dsp:nvSpPr>
        <dsp:cNvPr id="0" name=""/>
        <dsp:cNvSpPr/>
      </dsp:nvSpPr>
      <dsp:spPr>
        <a:xfrm>
          <a:off x="984061" y="254739"/>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rgbClr val="00682F"/>
              </a:solidFill>
              <a:latin typeface="Cambroa"/>
            </a:rPr>
            <a:t>Economic Analysis</a:t>
          </a:r>
        </a:p>
      </dsp:txBody>
      <dsp:txXfrm>
        <a:off x="984061" y="254739"/>
        <a:ext cx="1625115" cy="520036"/>
      </dsp:txXfrm>
    </dsp:sp>
    <dsp:sp modelId="{D779469B-C0E5-4EE9-AC32-DA172D647505}">
      <dsp:nvSpPr>
        <dsp:cNvPr id="0" name=""/>
        <dsp:cNvSpPr/>
      </dsp:nvSpPr>
      <dsp:spPr>
        <a:xfrm>
          <a:off x="407145" y="1262311"/>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AA5266-A671-4F3C-AD52-AE7FCFF097C3}">
      <dsp:nvSpPr>
        <dsp:cNvPr id="0" name=""/>
        <dsp:cNvSpPr/>
      </dsp:nvSpPr>
      <dsp:spPr>
        <a:xfrm>
          <a:off x="407145" y="1262311"/>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8AA91F-7EE7-49BB-9C7A-5944111528B9}">
      <dsp:nvSpPr>
        <dsp:cNvPr id="0" name=""/>
        <dsp:cNvSpPr/>
      </dsp:nvSpPr>
      <dsp:spPr>
        <a:xfrm>
          <a:off x="866" y="1408572"/>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C00000"/>
              </a:solidFill>
              <a:latin typeface="Cambroa"/>
            </a:rPr>
            <a:t>Static </a:t>
          </a:r>
        </a:p>
        <a:p>
          <a:pPr marL="0" lvl="0" indent="0" algn="ctr" defTabSz="889000">
            <a:lnSpc>
              <a:spcPct val="90000"/>
            </a:lnSpc>
            <a:spcBef>
              <a:spcPct val="0"/>
            </a:spcBef>
            <a:spcAft>
              <a:spcPct val="35000"/>
            </a:spcAft>
            <a:buNone/>
          </a:pPr>
          <a:r>
            <a:rPr lang="en-US" sz="2000" b="1" kern="1200" dirty="0">
              <a:solidFill>
                <a:srgbClr val="C00000"/>
              </a:solidFill>
              <a:latin typeface="Cambroa"/>
            </a:rPr>
            <a:t>model</a:t>
          </a:r>
        </a:p>
      </dsp:txBody>
      <dsp:txXfrm>
        <a:off x="866" y="1408572"/>
        <a:ext cx="1625115" cy="520036"/>
      </dsp:txXfrm>
    </dsp:sp>
    <dsp:sp modelId="{6EC6E457-71C3-4198-9971-3EA005740C51}">
      <dsp:nvSpPr>
        <dsp:cNvPr id="0" name=""/>
        <dsp:cNvSpPr/>
      </dsp:nvSpPr>
      <dsp:spPr>
        <a:xfrm>
          <a:off x="2373535" y="1262311"/>
          <a:ext cx="812557" cy="81255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81F631-62EF-4E14-9F72-89E23BB5E043}">
      <dsp:nvSpPr>
        <dsp:cNvPr id="0" name=""/>
        <dsp:cNvSpPr/>
      </dsp:nvSpPr>
      <dsp:spPr>
        <a:xfrm>
          <a:off x="2373535" y="1262311"/>
          <a:ext cx="812557" cy="81255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C3FF64-B1F7-47D8-998A-DB2BDBDE2D12}">
      <dsp:nvSpPr>
        <dsp:cNvPr id="0" name=""/>
        <dsp:cNvSpPr/>
      </dsp:nvSpPr>
      <dsp:spPr>
        <a:xfrm>
          <a:off x="1967256" y="1408572"/>
          <a:ext cx="1625115" cy="5200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rgbClr val="C00000"/>
              </a:solidFill>
              <a:latin typeface="Cambroa"/>
            </a:rPr>
            <a:t>Dynamic model</a:t>
          </a:r>
        </a:p>
      </dsp:txBody>
      <dsp:txXfrm>
        <a:off x="1967256" y="1408572"/>
        <a:ext cx="1625115" cy="52003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3/7/2024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07-03-2024</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024354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15051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099777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70532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325737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397954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59955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Calibri" pitchFamily="34" charset="0"/>
                <a:ea typeface="+mn-ea"/>
                <a:cs typeface="+mn-cs"/>
              </a:rPr>
              <a:t>There is no lag in the demand relationship. Demand in period ‘t’ depends on</a:t>
            </a:r>
          </a:p>
          <a:p>
            <a:r>
              <a:rPr lang="en-US" sz="1200" b="0" i="0" u="none" strike="noStrike" kern="1200" baseline="0" dirty="0">
                <a:solidFill>
                  <a:schemeClr val="tx1"/>
                </a:solidFill>
                <a:latin typeface="Calibri" pitchFamily="34" charset="0"/>
                <a:ea typeface="+mn-ea"/>
                <a:cs typeface="+mn-cs"/>
              </a:rPr>
              <a:t>own price of the same period. However, in the supply relationship a gestation</a:t>
            </a:r>
          </a:p>
          <a:p>
            <a:r>
              <a:rPr lang="en-US" sz="1200" b="0" i="0" u="none" strike="noStrike" kern="1200" baseline="0" dirty="0">
                <a:solidFill>
                  <a:schemeClr val="tx1"/>
                </a:solidFill>
                <a:latin typeface="Calibri" pitchFamily="34" charset="0"/>
                <a:ea typeface="+mn-ea"/>
                <a:cs typeface="+mn-cs"/>
              </a:rPr>
              <a:t>lag exists which makes the model dynamic. Supply in period ‘t’ depends on</a:t>
            </a:r>
          </a:p>
          <a:p>
            <a:r>
              <a:rPr lang="en-US" sz="1200" b="0" i="0" u="none" strike="noStrike" kern="1200" baseline="0" dirty="0">
                <a:solidFill>
                  <a:schemeClr val="tx1"/>
                </a:solidFill>
                <a:latin typeface="Calibri" pitchFamily="34" charset="0"/>
                <a:ea typeface="+mn-ea"/>
                <a:cs typeface="+mn-cs"/>
              </a:rPr>
              <a:t>price prevailing in the previous period (t–1). The price level in previous period</a:t>
            </a:r>
          </a:p>
          <a:p>
            <a:r>
              <a:rPr lang="en-US" sz="1200" b="0" i="0" u="none" strike="noStrike" kern="1200" baseline="0" dirty="0">
                <a:solidFill>
                  <a:schemeClr val="tx1"/>
                </a:solidFill>
                <a:latin typeface="Calibri" pitchFamily="34" charset="0"/>
                <a:ea typeface="+mn-ea"/>
                <a:cs typeface="+mn-cs"/>
              </a:rPr>
              <a:t>(t–1) would have induced the producers to increase or decrease the supply, full</a:t>
            </a:r>
          </a:p>
          <a:p>
            <a:r>
              <a:rPr lang="en-US" sz="1200" b="0" i="0" u="none" strike="noStrike" kern="1200" baseline="0" dirty="0">
                <a:solidFill>
                  <a:schemeClr val="tx1"/>
                </a:solidFill>
                <a:latin typeface="Calibri" pitchFamily="34" charset="0"/>
                <a:ea typeface="+mn-ea"/>
                <a:cs typeface="+mn-cs"/>
              </a:rPr>
              <a:t>impact of such decisions are visible in time period ‘t’ only.</a:t>
            </a:r>
            <a:endParaRPr lang="en-US" sz="1100" dirty="0"/>
          </a:p>
        </p:txBody>
      </p:sp>
    </p:spTree>
    <p:extLst>
      <p:ext uri="{BB962C8B-B14F-4D97-AF65-F5344CB8AC3E}">
        <p14:creationId xmlns:p14="http://schemas.microsoft.com/office/powerpoint/2010/main" val="96614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3107588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4340545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89027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64121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54519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07-03-2024</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07-03-2024</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07-03-2024</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07-03-2024</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07-03-2024</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07-03-2024</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enbionac.in/" TargetMode="External"/><Relationship Id="rId3" Type="http://schemas.openxmlformats.org/officeDocument/2006/relationships/image" Target="../media/image1.png"/><Relationship Id="rId7" Type="http://schemas.openxmlformats.org/officeDocument/2006/relationships/hyperlink" Target="https://www.jaipur.manipal.edu/"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www.linkedin.com/in/vijay-shankar-kumawat-24a02a195" TargetMode="External"/><Relationship Id="rId11" Type="http://schemas.openxmlformats.org/officeDocument/2006/relationships/image" Target="../media/image3.png"/><Relationship Id="rId5" Type="http://schemas.openxmlformats.org/officeDocument/2006/relationships/hyperlink" Target="https://scholar.google.com/citations?user=3g9gCscAAAAJ&amp;hl=en" TargetMode="External"/><Relationship Id="rId10" Type="http://schemas.microsoft.com/office/2007/relationships/hdphoto" Target="../media/hdphoto1.wdp"/><Relationship Id="rId4" Type="http://schemas.openxmlformats.org/officeDocument/2006/relationships/hyperlink" Target="mailto:vijayshankar.Kumawat@jaipur.manipal.edu" TargetMode="External"/><Relationship Id="rId9"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jpe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7.jpeg"/><Relationship Id="rId13" Type="http://schemas.openxmlformats.org/officeDocument/2006/relationships/image" Target="../media/image22.jpeg"/><Relationship Id="rId3" Type="http://schemas.openxmlformats.org/officeDocument/2006/relationships/image" Target="../media/image11.jpeg"/><Relationship Id="rId7" Type="http://schemas.openxmlformats.org/officeDocument/2006/relationships/image" Target="../media/image16.jpeg"/><Relationship Id="rId12"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5.jpeg"/><Relationship Id="rId11" Type="http://schemas.openxmlformats.org/officeDocument/2006/relationships/image" Target="../media/image20.jpeg"/><Relationship Id="rId5" Type="http://schemas.openxmlformats.org/officeDocument/2006/relationships/image" Target="../media/image14.png"/><Relationship Id="rId10" Type="http://schemas.openxmlformats.org/officeDocument/2006/relationships/image" Target="../media/image19.jpeg"/><Relationship Id="rId4" Type="http://schemas.openxmlformats.org/officeDocument/2006/relationships/image" Target="../media/image12.jpeg"/><Relationship Id="rId9" Type="http://schemas.openxmlformats.org/officeDocument/2006/relationships/image" Target="../media/image18.jpeg"/><Relationship Id="rId14"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grpSp>
        <p:nvGrpSpPr>
          <p:cNvPr id="6" name="Group 5"/>
          <p:cNvGrpSpPr/>
          <p:nvPr/>
        </p:nvGrpSpPr>
        <p:grpSpPr>
          <a:xfrm>
            <a:off x="346102" y="3501008"/>
            <a:ext cx="11737303" cy="3231654"/>
            <a:chOff x="321132" y="3195460"/>
            <a:chExt cx="11737303" cy="3231654"/>
          </a:xfrm>
        </p:grpSpPr>
        <p:sp>
          <p:nvSpPr>
            <p:cNvPr id="3083" name="TextBox 3"/>
            <p:cNvSpPr txBox="1">
              <a:spLocks noChangeArrowheads="1"/>
            </p:cNvSpPr>
            <p:nvPr/>
          </p:nvSpPr>
          <p:spPr bwMode="auto">
            <a:xfrm>
              <a:off x="321132" y="3195460"/>
              <a:ext cx="11737303"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2000" b="1" i="1" dirty="0">
                <a:solidFill>
                  <a:schemeClr val="tx1">
                    <a:lumMod val="65000"/>
                    <a:lumOff val="35000"/>
                  </a:schemeClr>
                </a:solidFill>
                <a:latin typeface="Cambria" panose="02040503050406030204" pitchFamily="18" charset="0"/>
                <a:cs typeface="Arial" panose="020B0604020202020204" pitchFamily="34" charset="0"/>
              </a:endParaRPr>
            </a:p>
            <a:p>
              <a:pPr algn="r">
                <a:spcBef>
                  <a:spcPct val="0"/>
                </a:spcBef>
                <a:buFontTx/>
                <a:buNone/>
              </a:pPr>
              <a:r>
                <a:rPr lang="en-US" altLang="en-US" sz="2000" b="1" i="1" dirty="0">
                  <a:solidFill>
                    <a:schemeClr val="tx1">
                      <a:lumMod val="65000"/>
                      <a:lumOff val="35000"/>
                    </a:schemeClr>
                  </a:solidFill>
                  <a:latin typeface="Cambria" panose="02040503050406030204" pitchFamily="18" charset="0"/>
                  <a:cs typeface="Arial" panose="020B0604020202020204" pitchFamily="34" charset="0"/>
                </a:rPr>
                <a:t>Course Instructor</a:t>
              </a:r>
              <a:br>
                <a:rPr lang="en-US" altLang="en-US" sz="2000" b="1" dirty="0">
                  <a:latin typeface="Cambria" panose="02040503050406030204" pitchFamily="18" charset="0"/>
                  <a:cs typeface="Arial" panose="020B0604020202020204" pitchFamily="34" charset="0"/>
                </a:rPr>
              </a:br>
              <a:r>
                <a:rPr lang="en-US" altLang="en-US" sz="2400" b="1" dirty="0">
                  <a:solidFill>
                    <a:srgbClr val="C00000"/>
                  </a:solidFill>
                  <a:latin typeface="Cambria" panose="02040503050406030204" pitchFamily="18" charset="0"/>
                  <a:cs typeface="Arial" panose="020B0604020202020204" pitchFamily="34" charset="0"/>
                </a:rPr>
                <a:t>Dr. Vijay S. Kumawat</a:t>
              </a:r>
            </a:p>
            <a:p>
              <a:pPr algn="r">
                <a:spcBef>
                  <a:spcPct val="0"/>
                </a:spcBef>
                <a:buNone/>
              </a:pPr>
              <a:r>
                <a:rPr lang="en-US" altLang="en-US" sz="1400" b="1" dirty="0">
                  <a:latin typeface="Cambria" panose="02040503050406030204" pitchFamily="18" charset="0"/>
                  <a:cs typeface="Arial" panose="020B0604020202020204" pitchFamily="34" charset="0"/>
                </a:rPr>
                <a:t>Assistant Professor, Department of Mechanical Engineering</a:t>
              </a:r>
            </a:p>
            <a:p>
              <a:pPr algn="r">
                <a:spcBef>
                  <a:spcPct val="0"/>
                </a:spcBef>
                <a:buFontTx/>
                <a:buNone/>
              </a:pPr>
              <a:r>
                <a:rPr lang="en-US" altLang="en-US" sz="1400" b="1" dirty="0">
                  <a:latin typeface="Cambria" panose="02040503050406030204" pitchFamily="18" charset="0"/>
                  <a:cs typeface="Arial" panose="020B0604020202020204" pitchFamily="34" charset="0"/>
                </a:rPr>
                <a:t>Engineered Biomedical Materials Research and Innovation Centre (</a:t>
              </a:r>
              <a:r>
                <a:rPr lang="en-US" altLang="en-US" sz="1400" b="1" dirty="0" err="1">
                  <a:latin typeface="Cambria" panose="02040503050406030204" pitchFamily="18" charset="0"/>
                  <a:cs typeface="Arial" panose="020B0604020202020204" pitchFamily="34" charset="0"/>
                </a:rPr>
                <a:t>EnBioMatRIC</a:t>
              </a:r>
              <a:r>
                <a:rPr lang="en-US" altLang="en-US" sz="1400" b="1" dirty="0">
                  <a:latin typeface="Cambria" panose="02040503050406030204" pitchFamily="18" charset="0"/>
                  <a:cs typeface="Arial" panose="020B0604020202020204" pitchFamily="34" charset="0"/>
                </a:rPr>
                <a:t>)</a:t>
              </a:r>
            </a:p>
            <a:p>
              <a:pPr algn="r">
                <a:spcBef>
                  <a:spcPct val="0"/>
                </a:spcBef>
                <a:buNone/>
              </a:pPr>
              <a:r>
                <a:rPr lang="en-US" altLang="en-US" sz="1400" b="1" dirty="0">
                  <a:latin typeface="Cambria" panose="02040503050406030204" pitchFamily="18" charset="0"/>
                  <a:cs typeface="Arial" panose="020B0604020202020204" pitchFamily="34" charset="0"/>
                </a:rPr>
                <a:t>School of Automobile, Mechanical and Mechatronics Engineering (</a:t>
              </a:r>
              <a:r>
                <a:rPr lang="en-US" altLang="en-US" sz="1400" b="1" dirty="0" err="1">
                  <a:latin typeface="Cambria" panose="02040503050406030204" pitchFamily="18" charset="0"/>
                  <a:cs typeface="Arial" panose="020B0604020202020204" pitchFamily="34" charset="0"/>
                </a:rPr>
                <a:t>SAMME</a:t>
              </a:r>
              <a:r>
                <a:rPr lang="en-US" altLang="en-US" sz="1400" b="1" dirty="0">
                  <a:latin typeface="Cambria" panose="02040503050406030204" pitchFamily="18" charset="0"/>
                  <a:cs typeface="Arial" panose="020B0604020202020204" pitchFamily="34" charset="0"/>
                </a:rPr>
                <a:t>)</a:t>
              </a:r>
            </a:p>
            <a:p>
              <a:pPr algn="r">
                <a:spcBef>
                  <a:spcPct val="0"/>
                </a:spcBef>
                <a:buFontTx/>
                <a:buNone/>
              </a:pPr>
              <a:r>
                <a:rPr lang="en-US" altLang="en-US" sz="1400" b="1" dirty="0" err="1">
                  <a:latin typeface="Cambria" panose="02040503050406030204" pitchFamily="18" charset="0"/>
                  <a:cs typeface="Arial" panose="020B0604020202020204" pitchFamily="34" charset="0"/>
                </a:rPr>
                <a:t>Manipal</a:t>
              </a:r>
              <a:r>
                <a:rPr lang="en-US" altLang="en-US" sz="1400" b="1" dirty="0">
                  <a:latin typeface="Cambria" panose="02040503050406030204" pitchFamily="18" charset="0"/>
                  <a:cs typeface="Arial" panose="020B0604020202020204" pitchFamily="34" charset="0"/>
                </a:rPr>
                <a:t> University Jaipur</a:t>
              </a:r>
            </a:p>
            <a:p>
              <a:pPr algn="r">
                <a:spcBef>
                  <a:spcPct val="0"/>
                </a:spcBef>
                <a:buFontTx/>
                <a:buNone/>
              </a:pPr>
              <a:r>
                <a:rPr lang="en-US" altLang="en-US" sz="1400" b="1" dirty="0" err="1">
                  <a:latin typeface="Cambria" panose="02040503050406030204" pitchFamily="18" charset="0"/>
                  <a:cs typeface="Arial" panose="020B0604020202020204" pitchFamily="34" charset="0"/>
                </a:rPr>
                <a:t>Ph</a:t>
              </a:r>
              <a:r>
                <a:rPr lang="en-US" altLang="en-US" sz="1400" b="1" dirty="0">
                  <a:latin typeface="Cambria" panose="02040503050406030204" pitchFamily="18" charset="0"/>
                  <a:cs typeface="Arial" panose="020B0604020202020204" pitchFamily="34" charset="0"/>
                </a:rPr>
                <a:t>: +91-9001225135</a:t>
              </a:r>
            </a:p>
            <a:p>
              <a:pPr algn="r">
                <a:spcBef>
                  <a:spcPct val="0"/>
                </a:spcBef>
                <a:buFontTx/>
                <a:buNone/>
              </a:pPr>
              <a:r>
                <a:rPr lang="en-US" altLang="en-US" sz="1400" b="1" dirty="0">
                  <a:latin typeface="Cambria" panose="02040503050406030204" pitchFamily="18" charset="0"/>
                  <a:cs typeface="Arial" panose="020B0604020202020204" pitchFamily="34" charset="0"/>
                </a:rPr>
                <a:t>Email: </a:t>
              </a:r>
              <a:r>
                <a:rPr lang="en-US" altLang="en-US" sz="1400" b="1" dirty="0">
                  <a:latin typeface="Cambria" panose="02040503050406030204" pitchFamily="18" charset="0"/>
                  <a:cs typeface="Arial" panose="020B0604020202020204" pitchFamily="34" charset="0"/>
                  <a:hlinkClick r:id="rId4"/>
                </a:rPr>
                <a:t>vijayshankar.Kumawat@jaipur.manipal.edu</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rPr>
                <a:t>: </a:t>
              </a:r>
              <a:r>
                <a:rPr lang="en-US" altLang="en-US" sz="1400" b="1" dirty="0">
                  <a:latin typeface="Cambria" panose="02040503050406030204" pitchFamily="18" charset="0"/>
                  <a:cs typeface="Arial" panose="020B0604020202020204" pitchFamily="34" charset="0"/>
                  <a:hlinkClick r:id="rId5"/>
                </a:rPr>
                <a:t>https://scholar.google.com/citations?user=3g9gCscAAAAJ&amp;hl=en</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rPr>
                <a:t>: </a:t>
              </a:r>
              <a:r>
                <a:rPr lang="en-US" altLang="en-US" sz="1400" b="1" dirty="0">
                  <a:latin typeface="Cambria" panose="02040503050406030204" pitchFamily="18" charset="0"/>
                  <a:cs typeface="Arial" panose="020B0604020202020204" pitchFamily="34" charset="0"/>
                  <a:hlinkClick r:id="rId6"/>
                </a:rPr>
                <a:t>https://www.linkedin.com/in/vijay-shankar-kumawat-24a02a195</a:t>
              </a:r>
              <a:endParaRPr lang="en-US" altLang="en-US" sz="1400" b="1" dirty="0">
                <a:latin typeface="Cambria" panose="02040503050406030204" pitchFamily="18" charset="0"/>
                <a:cs typeface="Arial" panose="020B0604020202020204" pitchFamily="34" charset="0"/>
              </a:endParaRPr>
            </a:p>
            <a:p>
              <a:pPr algn="r">
                <a:spcBef>
                  <a:spcPct val="0"/>
                </a:spcBef>
                <a:buNone/>
              </a:pPr>
              <a:r>
                <a:rPr lang="en-US" altLang="en-US" sz="1400" b="1" dirty="0">
                  <a:latin typeface="Cambria" panose="02040503050406030204" pitchFamily="18" charset="0"/>
                  <a:cs typeface="Arial" panose="020B0604020202020204" pitchFamily="34" charset="0"/>
                </a:rPr>
                <a:t>Website: </a:t>
              </a:r>
              <a:r>
                <a:rPr lang="en-US" altLang="en-US" sz="1400" b="1" dirty="0">
                  <a:latin typeface="Cambria" panose="02040503050406030204" pitchFamily="18" charset="0"/>
                  <a:cs typeface="Arial" panose="020B0604020202020204" pitchFamily="34" charset="0"/>
                  <a:hlinkClick r:id="rId7"/>
                </a:rPr>
                <a:t>https://www.jaipur.manipal.edu</a:t>
              </a:r>
              <a:endParaRPr lang="en-US" altLang="en-US" sz="1400" b="1" dirty="0">
                <a:latin typeface="Cambria" panose="02040503050406030204" pitchFamily="18" charset="0"/>
                <a:cs typeface="Arial" panose="020B0604020202020204" pitchFamily="34" charset="0"/>
              </a:endParaRPr>
            </a:p>
            <a:p>
              <a:pPr algn="r">
                <a:spcBef>
                  <a:spcPct val="0"/>
                </a:spcBef>
                <a:buFontTx/>
                <a:buNone/>
              </a:pPr>
              <a:r>
                <a:rPr lang="en-US" altLang="en-US" sz="1400" b="1" dirty="0">
                  <a:latin typeface="Cambria" panose="02040503050406030204" pitchFamily="18" charset="0"/>
                  <a:cs typeface="Arial" panose="020B0604020202020204" pitchFamily="34" charset="0"/>
                  <a:hlinkClick r:id="rId8"/>
                </a:rPr>
                <a:t>https://www.enbionac.in/</a:t>
              </a:r>
              <a:r>
                <a:rPr lang="en-US" altLang="en-US" sz="1400" b="1" dirty="0">
                  <a:latin typeface="Cambria" panose="02040503050406030204" pitchFamily="18" charset="0"/>
                  <a:cs typeface="Arial" panose="020B0604020202020204" pitchFamily="34" charset="0"/>
                </a:rPr>
                <a:t> </a:t>
              </a:r>
              <a:endParaRPr lang="en-US" altLang="en-US" sz="1400" dirty="0">
                <a:latin typeface="Cambria" panose="02040503050406030204" pitchFamily="18" charset="0"/>
                <a:cs typeface="Arial" panose="020B0604020202020204" pitchFamily="34" charset="0"/>
              </a:endParaRPr>
            </a:p>
          </p:txBody>
        </p:sp>
        <p:pic>
          <p:nvPicPr>
            <p:cNvPr id="2" name="Picture 1"/>
            <p:cNvPicPr>
              <a:picLocks noChangeAspect="1"/>
            </p:cNvPicPr>
            <p:nvPr/>
          </p:nvPicPr>
          <p:blipFill rotWithShape="1">
            <a:blip r:embed="rId9">
              <a:extLst>
                <a:ext uri="{BEBA8EAE-BF5A-486C-A8C5-ECC9F3942E4B}">
                  <a14:imgProps xmlns:a14="http://schemas.microsoft.com/office/drawing/2010/main">
                    <a14:imgLayer r:embed="rId10">
                      <a14:imgEffect>
                        <a14:sharpenSoften amount="50000"/>
                      </a14:imgEffect>
                    </a14:imgLayer>
                  </a14:imgProps>
                </a:ext>
              </a:extLst>
            </a:blip>
            <a:srcRect l="9457" t="29297" r="7522" b="29227"/>
            <a:stretch/>
          </p:blipFill>
          <p:spPr>
            <a:xfrm>
              <a:off x="6023992" y="5517232"/>
              <a:ext cx="498967" cy="166322"/>
            </a:xfrm>
            <a:prstGeom prst="rect">
              <a:avLst/>
            </a:prstGeom>
          </p:spPr>
        </p:pic>
        <p:pic>
          <p:nvPicPr>
            <p:cNvPr id="5" name="Picture 4"/>
            <p:cNvPicPr>
              <a:picLocks noChangeAspect="1"/>
            </p:cNvPicPr>
            <p:nvPr/>
          </p:nvPicPr>
          <p:blipFill>
            <a:blip r:embed="rId11"/>
            <a:stretch>
              <a:fillRect/>
            </a:stretch>
          </p:blipFill>
          <p:spPr>
            <a:xfrm>
              <a:off x="6240016" y="5733256"/>
              <a:ext cx="172267" cy="172267"/>
            </a:xfrm>
            <a:prstGeom prst="rect">
              <a:avLst/>
            </a:prstGeom>
          </p:spPr>
        </p:pic>
      </p:grpSp>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Theory of demand and supply analysis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3168352" cy="638050"/>
            <a:chOff x="6397308" y="2179588"/>
            <a:chExt cx="2243614"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243614"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3-4</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10</a:t>
            </a:fld>
            <a:endParaRPr lang="en-IN" altLang="en-US"/>
          </a:p>
        </p:txBody>
      </p:sp>
      <p:sp>
        <p:nvSpPr>
          <p:cNvPr id="8" name="Rectangle 7"/>
          <p:cNvSpPr/>
          <p:nvPr/>
        </p:nvSpPr>
        <p:spPr>
          <a:xfrm>
            <a:off x="625074" y="1052736"/>
            <a:ext cx="11231565" cy="1323439"/>
          </a:xfrm>
          <a:prstGeom prst="rect">
            <a:avLst/>
          </a:prstGeom>
          <a:solidFill>
            <a:srgbClr val="FBFBA7"/>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Taste of the consumers:</a:t>
            </a:r>
            <a:r>
              <a:rPr lang="en-US" sz="2000" b="1" dirty="0">
                <a:solidFill>
                  <a:srgbClr val="0000FF"/>
                </a:solidFill>
                <a:latin typeface="Cambria" panose="02040503050406030204" pitchFamily="18" charset="0"/>
                <a:ea typeface="Cambria" panose="02040503050406030204" pitchFamily="18" charset="0"/>
              </a:rPr>
              <a:t> If a consumer has </a:t>
            </a:r>
            <a:r>
              <a:rPr lang="en-US" sz="2000" b="1" dirty="0">
                <a:solidFill>
                  <a:srgbClr val="C00000"/>
                </a:solidFill>
                <a:latin typeface="Cambria" panose="02040503050406030204" pitchFamily="18" charset="0"/>
                <a:ea typeface="Cambria" panose="02040503050406030204" pitchFamily="18" charset="0"/>
              </a:rPr>
              <a:t>developed a taste </a:t>
            </a:r>
            <a:r>
              <a:rPr lang="en-US" sz="2000" b="1" dirty="0">
                <a:solidFill>
                  <a:srgbClr val="0000FF"/>
                </a:solidFill>
                <a:latin typeface="Cambria" panose="02040503050406030204" pitchFamily="18" charset="0"/>
                <a:ea typeface="Cambria" panose="02040503050406030204" pitchFamily="18" charset="0"/>
              </a:rPr>
              <a:t>for a particular commodity, he/she will demand more of that commodity. Similarly, if a consumer has</a:t>
            </a:r>
            <a:r>
              <a:rPr lang="en-US" sz="2000" b="1" dirty="0">
                <a:solidFill>
                  <a:srgbClr val="C00000"/>
                </a:solidFill>
                <a:latin typeface="Cambria" panose="02040503050406030204" pitchFamily="18" charset="0"/>
                <a:ea typeface="Cambria" panose="02040503050406030204" pitchFamily="18" charset="0"/>
              </a:rPr>
              <a:t> changed his taste </a:t>
            </a:r>
            <a:r>
              <a:rPr lang="en-US" sz="2000" b="1" dirty="0">
                <a:solidFill>
                  <a:srgbClr val="0000FF"/>
                </a:solidFill>
                <a:latin typeface="Cambria" panose="02040503050406030204" pitchFamily="18" charset="0"/>
                <a:ea typeface="Cambria" panose="02040503050406030204" pitchFamily="18" charset="0"/>
              </a:rPr>
              <a:t>against a particular commodity, less of it will be demanded at any particular price. This development of tastes may be related to seasons of the year as well.</a:t>
            </a:r>
          </a:p>
        </p:txBody>
      </p:sp>
      <p:sp>
        <p:nvSpPr>
          <p:cNvPr id="20" name="Oval 19"/>
          <p:cNvSpPr/>
          <p:nvPr/>
        </p:nvSpPr>
        <p:spPr bwMode="auto">
          <a:xfrm>
            <a:off x="449052" y="109459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4</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45" name="Picture 5" descr="http://www.ejs3.com/images/beanie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9788" y="4393704"/>
            <a:ext cx="17145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 name="Picture 9" descr="http://www.t2-project.org/hardware/console/Sega/Dreamcast/dc.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2188" y="4469904"/>
            <a:ext cx="131921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14" descr="http://www.gadgetgrid.com/wp-content/uploads/2007/09/hasbro-monopoly-electronic-banking-edition.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188" y="2717304"/>
            <a:ext cx="2362200" cy="164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16" descr="http://blogs.miaminewtimes.com/riptide/wii-fit-japan.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7988" y="2793504"/>
            <a:ext cx="20574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12" descr="http://crystalpepsi.net/crystal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7788" y="2564904"/>
            <a:ext cx="1481138" cy="195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 name="Picture 18" descr="http://www.videogamesblogger.com/wp-content/uploads/2009/08/call-of-duty-modern-warfare-2-box-artwork.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0588" y="2717304"/>
            <a:ext cx="1377950" cy="167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67933770"/>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44624"/>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Why does a Demand Curve Slope Downwards?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11</a:t>
            </a:fld>
            <a:endParaRPr lang="en-IN" altLang="en-US"/>
          </a:p>
        </p:txBody>
      </p:sp>
      <p:sp>
        <p:nvSpPr>
          <p:cNvPr id="5" name="Rectangle 4"/>
          <p:cNvSpPr/>
          <p:nvPr/>
        </p:nvSpPr>
        <p:spPr>
          <a:xfrm>
            <a:off x="191344" y="822191"/>
            <a:ext cx="5832648" cy="3785652"/>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b="1" dirty="0">
                <a:solidFill>
                  <a:srgbClr val="FF0000"/>
                </a:solidFill>
              </a:rPr>
              <a:t>Substitution Effect:</a:t>
            </a:r>
            <a:r>
              <a:rPr lang="en-US" b="1" dirty="0"/>
              <a:t> </a:t>
            </a:r>
            <a:r>
              <a:rPr lang="en-US" sz="2000" b="1" dirty="0">
                <a:latin typeface="Cambria" panose="02040503050406030204" pitchFamily="18" charset="0"/>
                <a:ea typeface="Cambria" panose="02040503050406030204" pitchFamily="18" charset="0"/>
              </a:rPr>
              <a:t>Substitution effect results from a change in the relative price of a commodity.</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Suppose a Pepsi Can and a Coke Can both are priced at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90 and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20 each. If the price of Coke is raised to </a:t>
            </a:r>
            <a:r>
              <a:rPr lang="en-US" sz="2000" b="1" dirty="0" err="1">
                <a:latin typeface="Cambria" panose="02040503050406030204" pitchFamily="18" charset="0"/>
                <a:ea typeface="Cambria" panose="02040503050406030204" pitchFamily="18" charset="0"/>
              </a:rPr>
              <a:t>Rs</a:t>
            </a:r>
            <a:r>
              <a:rPr lang="en-US" sz="2000" b="1" dirty="0">
                <a:latin typeface="Cambria" panose="02040503050406030204" pitchFamily="18" charset="0"/>
                <a:ea typeface="Cambria" panose="02040503050406030204" pitchFamily="18" charset="0"/>
              </a:rPr>
              <a:t>. 25, and the price of Pepsi is not changed, Pepsi will become relatively cheaper to Coke, i.e. although the absolute price of Pepsi has not changed, the relative price of Pepsi has gone down.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change in the relative price of commodity causes substitution effect.</a:t>
            </a:r>
            <a:endParaRPr lang="en-US" sz="2000" b="1" dirty="0">
              <a:solidFill>
                <a:srgbClr val="FF0000"/>
              </a:solidFill>
              <a:latin typeface="Cambria" panose="02040503050406030204" pitchFamily="18" charset="0"/>
              <a:ea typeface="Cambria" panose="02040503050406030204" pitchFamily="18" charset="0"/>
            </a:endParaRPr>
          </a:p>
        </p:txBody>
      </p:sp>
      <p:sp>
        <p:nvSpPr>
          <p:cNvPr id="18" name="Rectangle 17"/>
          <p:cNvSpPr/>
          <p:nvPr/>
        </p:nvSpPr>
        <p:spPr>
          <a:xfrm>
            <a:off x="6168008" y="778908"/>
            <a:ext cx="5616624" cy="3477875"/>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000" b="1" dirty="0">
                <a:solidFill>
                  <a:srgbClr val="FF0000"/>
                </a:solidFill>
              </a:rPr>
              <a:t>Income Effect:</a:t>
            </a:r>
            <a:r>
              <a:rPr lang="en-US" b="1" dirty="0"/>
              <a:t> </a:t>
            </a:r>
            <a:r>
              <a:rPr lang="en-US" sz="2000" b="1" dirty="0">
                <a:latin typeface="Cambria" panose="02040503050406030204" pitchFamily="18" charset="0"/>
                <a:ea typeface="Cambria" panose="02040503050406030204" pitchFamily="18" charset="0"/>
              </a:rPr>
              <a:t>This is the effect of a change in total purchasing power of the money income of the consumer.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As price of mango falls the purchasing power of the given money income rises, or his real income rises. Thus, he can buy more of the mangoes with the same money income. </a:t>
            </a:r>
          </a:p>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His demand for any other commodities may also rise. This is called the</a:t>
            </a:r>
            <a:r>
              <a:rPr lang="en-US" sz="2000" b="1" dirty="0">
                <a:solidFill>
                  <a:srgbClr val="FF0000"/>
                </a:solidFill>
                <a:latin typeface="Cambria" panose="02040503050406030204" pitchFamily="18" charset="0"/>
                <a:ea typeface="Cambria" panose="02040503050406030204" pitchFamily="18" charset="0"/>
              </a:rPr>
              <a:t> ‘income effect’.</a:t>
            </a:r>
          </a:p>
        </p:txBody>
      </p:sp>
      <p:sp>
        <p:nvSpPr>
          <p:cNvPr id="21" name="Rectangle 20"/>
          <p:cNvSpPr/>
          <p:nvPr/>
        </p:nvSpPr>
        <p:spPr>
          <a:xfrm>
            <a:off x="191344" y="4740240"/>
            <a:ext cx="5832648" cy="1785104"/>
          </a:xfrm>
          <a:prstGeom prst="rect">
            <a:avLst/>
          </a:prstGeom>
          <a:solidFill>
            <a:srgbClr val="66FFCC"/>
          </a:solidFill>
        </p:spPr>
        <p:txBody>
          <a:bodyPr wrap="square">
            <a:spAutoFit/>
          </a:bodyPr>
          <a:lstStyle/>
          <a:p>
            <a:r>
              <a:rPr lang="en-US" sz="2000" b="1" dirty="0">
                <a:solidFill>
                  <a:srgbClr val="FF0000"/>
                </a:solidFill>
              </a:rPr>
              <a:t>Price Effect:</a:t>
            </a:r>
            <a:r>
              <a:rPr lang="en-US" b="1" dirty="0"/>
              <a:t> Price Effect is the sum total of the substitution effect and income effect, i.e.</a:t>
            </a:r>
          </a:p>
          <a:p>
            <a:r>
              <a:rPr lang="en-US" b="1" dirty="0"/>
              <a:t>            PE = SE + IE</a:t>
            </a:r>
          </a:p>
          <a:p>
            <a:pPr lvl="5"/>
            <a:r>
              <a:rPr lang="en-US" b="1" dirty="0"/>
              <a:t>Where PE = Price Effect.</a:t>
            </a:r>
          </a:p>
          <a:p>
            <a:pPr lvl="5"/>
            <a:r>
              <a:rPr lang="en-US" b="1" dirty="0"/>
              <a:t>           SE = Substitution Effect</a:t>
            </a:r>
          </a:p>
          <a:p>
            <a:pPr lvl="5"/>
            <a:r>
              <a:rPr lang="en-US" b="1" dirty="0"/>
              <a:t>            IE = Income Effect</a:t>
            </a:r>
          </a:p>
        </p:txBody>
      </p:sp>
      <p:sp>
        <p:nvSpPr>
          <p:cNvPr id="26" name="Rectangle 25"/>
          <p:cNvSpPr/>
          <p:nvPr/>
        </p:nvSpPr>
        <p:spPr>
          <a:xfrm>
            <a:off x="6168008" y="4381108"/>
            <a:ext cx="5616624" cy="1508105"/>
          </a:xfrm>
          <a:prstGeom prst="rect">
            <a:avLst/>
          </a:prstGeom>
          <a:solidFill>
            <a:schemeClr val="accent5">
              <a:lumMod val="20000"/>
              <a:lumOff val="80000"/>
            </a:schemeClr>
          </a:solidFill>
        </p:spPr>
        <p:txBody>
          <a:bodyPr wrap="square">
            <a:spAutoFit/>
          </a:bodyPr>
          <a:lstStyle/>
          <a:p>
            <a:pPr marL="400050" indent="-400050">
              <a:buFont typeface="Courier New" panose="02070309020205020404" pitchFamily="49" charset="0"/>
              <a:buChar char="o"/>
            </a:pPr>
            <a:r>
              <a:rPr lang="en-US" b="1" dirty="0">
                <a:latin typeface="Cambria" panose="02040503050406030204" pitchFamily="18" charset="0"/>
                <a:ea typeface="Cambria" panose="02040503050406030204" pitchFamily="18" charset="0"/>
              </a:rPr>
              <a:t>It is important to note that substitution effect and income effect operate simultaneously with the change in the price of the commodity. </a:t>
            </a:r>
          </a:p>
          <a:p>
            <a:pPr marL="400050" indent="-400050">
              <a:buFont typeface="Courier New" panose="02070309020205020404" pitchFamily="49" charset="0"/>
              <a:buChar char="o"/>
            </a:pPr>
            <a:r>
              <a:rPr lang="en-US" b="1" dirty="0">
                <a:latin typeface="Cambria" panose="02040503050406030204" pitchFamily="18" charset="0"/>
                <a:ea typeface="Cambria" panose="02040503050406030204" pitchFamily="18" charset="0"/>
              </a:rPr>
              <a:t>‘Substitution effect’, and ‘income effect’ taken together give ‘price effect.’</a:t>
            </a:r>
            <a:endParaRPr lang="en-US" sz="20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08063303"/>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Market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12</a:t>
            </a:fld>
            <a:endParaRPr lang="en-IN" altLang="en-US"/>
          </a:p>
        </p:txBody>
      </p:sp>
      <p:sp>
        <p:nvSpPr>
          <p:cNvPr id="26" name="Rectangle 25"/>
          <p:cNvSpPr/>
          <p:nvPr/>
        </p:nvSpPr>
        <p:spPr>
          <a:xfrm>
            <a:off x="712170" y="933014"/>
            <a:ext cx="10854952" cy="1323439"/>
          </a:xfrm>
          <a:prstGeom prst="rect">
            <a:avLst/>
          </a:prstGeom>
          <a:solidFill>
            <a:schemeClr val="bg1"/>
          </a:solidFill>
        </p:spPr>
        <p:txBody>
          <a:bodyPr wrap="square">
            <a:spAutoFit/>
          </a:bodyPr>
          <a:lstStyle/>
          <a:p>
            <a:pPr marL="342900" indent="-342900">
              <a:buFont typeface="Wingdings" panose="05000000000000000000" pitchFamily="2" charset="2"/>
              <a:buChar char="ü"/>
            </a:pPr>
            <a:r>
              <a:rPr lang="en-US" sz="2000" b="1" dirty="0">
                <a:solidFill>
                  <a:srgbClr val="00682F"/>
                </a:solidFill>
                <a:latin typeface="Cambria" panose="02040503050406030204" pitchFamily="18" charset="0"/>
                <a:ea typeface="Cambria" panose="02040503050406030204" pitchFamily="18" charset="0"/>
              </a:rPr>
              <a:t>The factors determining the demand for a commodity in a market are the same as those which determine the demand for the commodity on the part of a consumer. </a:t>
            </a:r>
          </a:p>
          <a:p>
            <a:pPr marL="342900" indent="-342900">
              <a:buFont typeface="Wingdings" panose="05000000000000000000" pitchFamily="2" charset="2"/>
              <a:buChar char="ü"/>
            </a:pPr>
            <a:endParaRPr lang="en-US" sz="2000" b="1" dirty="0">
              <a:solidFill>
                <a:srgbClr val="00682F"/>
              </a:solidFill>
              <a:latin typeface="Cambria" panose="02040503050406030204" pitchFamily="18" charset="0"/>
              <a:ea typeface="Cambria" panose="02040503050406030204" pitchFamily="18" charset="0"/>
            </a:endParaRPr>
          </a:p>
          <a:p>
            <a:pPr marL="342900" indent="-342900">
              <a:buFont typeface="Wingdings" panose="05000000000000000000" pitchFamily="2" charset="2"/>
              <a:buChar char="ü"/>
            </a:pPr>
            <a:r>
              <a:rPr lang="en-US" sz="2000" b="1" dirty="0">
                <a:solidFill>
                  <a:srgbClr val="00682F"/>
                </a:solidFill>
                <a:latin typeface="Cambria" panose="02040503050406030204" pitchFamily="18" charset="0"/>
                <a:ea typeface="Cambria" panose="02040503050406030204" pitchFamily="18" charset="0"/>
              </a:rPr>
              <a:t>Besides that two additional factors are also to be included. These two factors are:</a:t>
            </a:r>
            <a:endParaRPr lang="en-US" sz="2200" b="1" dirty="0">
              <a:solidFill>
                <a:srgbClr val="00682F"/>
              </a:solidFill>
              <a:latin typeface="Cambria" panose="02040503050406030204" pitchFamily="18" charset="0"/>
              <a:ea typeface="Cambria" panose="02040503050406030204" pitchFamily="18" charset="0"/>
            </a:endParaRPr>
          </a:p>
        </p:txBody>
      </p:sp>
      <p:sp>
        <p:nvSpPr>
          <p:cNvPr id="18" name="Rectangle 17"/>
          <p:cNvSpPr/>
          <p:nvPr/>
        </p:nvSpPr>
        <p:spPr>
          <a:xfrm>
            <a:off x="768593" y="2540531"/>
            <a:ext cx="5092679" cy="1200329"/>
          </a:xfrm>
          <a:prstGeom prst="rect">
            <a:avLst/>
          </a:prstGeom>
          <a:solidFill>
            <a:schemeClr val="bg1">
              <a:lumMod val="85000"/>
            </a:schemeClr>
          </a:solidFill>
        </p:spPr>
        <p:txBody>
          <a:bodyPr wrap="square">
            <a:spAutoFit/>
          </a:bodyPr>
          <a:lstStyle/>
          <a:p>
            <a:pPr marL="514350" indent="-514350">
              <a:buFont typeface="Courier New" panose="02070309020205020404" pitchFamily="49" charset="0"/>
              <a:buChar char="o"/>
            </a:pPr>
            <a:r>
              <a:rPr lang="en-US" b="1" dirty="0">
                <a:latin typeface="Cambria" panose="02040503050406030204" pitchFamily="18" charset="0"/>
                <a:ea typeface="Cambria" panose="02040503050406030204" pitchFamily="18" charset="0"/>
              </a:rPr>
              <a:t>Size of the population: </a:t>
            </a:r>
            <a:r>
              <a:rPr lang="en-US" b="1" dirty="0">
                <a:solidFill>
                  <a:srgbClr val="C00000"/>
                </a:solidFill>
                <a:latin typeface="Cambria" panose="02040503050406030204" pitchFamily="18" charset="0"/>
                <a:ea typeface="Cambria" panose="02040503050406030204" pitchFamily="18" charset="0"/>
              </a:rPr>
              <a:t>All other factors remaining unchanged, the greater is the size of the population, more of a commodity will be demanded.</a:t>
            </a:r>
            <a:endParaRPr lang="en-US" b="1" dirty="0">
              <a:solidFill>
                <a:srgbClr val="0000FF"/>
              </a:solidFill>
              <a:latin typeface="Cambria" panose="02040503050406030204" pitchFamily="18" charset="0"/>
              <a:ea typeface="Cambria" panose="02040503050406030204" pitchFamily="18" charset="0"/>
            </a:endParaRPr>
          </a:p>
        </p:txBody>
      </p:sp>
      <p:sp>
        <p:nvSpPr>
          <p:cNvPr id="20" name="Rectangle 19"/>
          <p:cNvSpPr/>
          <p:nvPr/>
        </p:nvSpPr>
        <p:spPr>
          <a:xfrm>
            <a:off x="6139646" y="3399564"/>
            <a:ext cx="5539401" cy="2031325"/>
          </a:xfrm>
          <a:prstGeom prst="rect">
            <a:avLst/>
          </a:prstGeom>
          <a:solidFill>
            <a:srgbClr val="FBFBA7"/>
          </a:solidFill>
        </p:spPr>
        <p:txBody>
          <a:bodyPr wrap="square">
            <a:spAutoFit/>
          </a:bodyPr>
          <a:lstStyle/>
          <a:p>
            <a:pPr marL="514350" indent="-514350">
              <a:buFont typeface="Courier New" panose="02070309020205020404" pitchFamily="49" charset="0"/>
              <a:buChar char="o"/>
            </a:pPr>
            <a:r>
              <a:rPr lang="en-US" b="1" dirty="0">
                <a:latin typeface="Cambria" panose="02040503050406030204" pitchFamily="18" charset="0"/>
                <a:ea typeface="Cambria" panose="02040503050406030204" pitchFamily="18" charset="0"/>
              </a:rPr>
              <a:t>Income distribution:</a:t>
            </a:r>
            <a:r>
              <a:rPr lang="en-US" b="1" dirty="0">
                <a:solidFill>
                  <a:srgbClr val="0000FF"/>
                </a:solidFill>
                <a:latin typeface="Cambria" panose="02040503050406030204" pitchFamily="18" charset="0"/>
                <a:ea typeface="Cambria" panose="02040503050406030204" pitchFamily="18" charset="0"/>
              </a:rPr>
              <a:t> : People in different income groups show marked differences in their preferences. So if larger share out of national income goes to the rich, demand for the luxury goods may rise and a rise in income share of the poor will increase demand for the wage goods.</a:t>
            </a:r>
          </a:p>
        </p:txBody>
      </p:sp>
    </p:spTree>
    <p:extLst>
      <p:ext uri="{BB962C8B-B14F-4D97-AF65-F5344CB8AC3E}">
        <p14:creationId xmlns:p14="http://schemas.microsoft.com/office/powerpoint/2010/main" val="2886406389"/>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13</a:t>
            </a:fld>
            <a:endParaRPr lang="en-IN" altLang="en-US"/>
          </a:p>
        </p:txBody>
      </p:sp>
      <p:sp>
        <p:nvSpPr>
          <p:cNvPr id="19" name="Rectangle 18"/>
          <p:cNvSpPr/>
          <p:nvPr/>
        </p:nvSpPr>
        <p:spPr>
          <a:xfrm>
            <a:off x="6741290" y="3324332"/>
            <a:ext cx="4920582" cy="2862322"/>
          </a:xfrm>
          <a:prstGeom prst="rect">
            <a:avLst/>
          </a:prstGeom>
        </p:spPr>
        <p:txBody>
          <a:bodyPr wrap="square">
            <a:spAutoFit/>
          </a:bodyPr>
          <a:lstStyle/>
          <a:p>
            <a:pPr marL="285750" indent="-285750">
              <a:buFont typeface="Wingdings" panose="05000000000000000000" pitchFamily="2" charset="2"/>
              <a:buChar char="Ø"/>
            </a:pPr>
            <a:r>
              <a:rPr lang="en-US" sz="2000" b="1" dirty="0">
                <a:solidFill>
                  <a:srgbClr val="002060"/>
                </a:solidFill>
                <a:latin typeface="Cambria" panose="02040503050406030204" pitchFamily="18" charset="0"/>
                <a:ea typeface="Cambria" panose="02040503050406030204" pitchFamily="18" charset="0"/>
              </a:rPr>
              <a:t>If all the factors influencing the demand for a commodity X vary simultaneously, the picture would be highly complicated. </a:t>
            </a:r>
          </a:p>
          <a:p>
            <a:pPr algn="just"/>
            <a:endParaRPr lang="en-US" sz="2000" b="1" dirty="0">
              <a:solidFill>
                <a:srgbClr val="002060"/>
              </a:solidFill>
              <a:latin typeface="Cambria" panose="02040503050406030204" pitchFamily="18" charset="0"/>
              <a:ea typeface="Cambria" panose="02040503050406030204" pitchFamily="18" charset="0"/>
            </a:endParaRPr>
          </a:p>
          <a:p>
            <a:pPr marL="285750" indent="-285750">
              <a:buFont typeface="Wingdings" panose="05000000000000000000" pitchFamily="2" charset="2"/>
              <a:buChar char="Ø"/>
            </a:pPr>
            <a:r>
              <a:rPr lang="en-US" sz="2000" b="1" dirty="0">
                <a:solidFill>
                  <a:srgbClr val="002060"/>
                </a:solidFill>
                <a:latin typeface="Cambria" panose="02040503050406030204" pitchFamily="18" charset="0"/>
                <a:ea typeface="Cambria" panose="02040503050406030204" pitchFamily="18" charset="0"/>
              </a:rPr>
              <a:t>Therefore, normally we allow only one of the factors to change, assuming that all other factors remain unchanged</a:t>
            </a:r>
          </a:p>
        </p:txBody>
      </p:sp>
      <mc:AlternateContent xmlns:mc="http://schemas.openxmlformats.org/markup-compatibility/2006" xmlns:a14="http://schemas.microsoft.com/office/drawing/2010/main">
        <mc:Choice Requires="a14">
          <p:sp>
            <p:nvSpPr>
              <p:cNvPr id="26" name="Rectangle 25"/>
              <p:cNvSpPr/>
              <p:nvPr/>
            </p:nvSpPr>
            <p:spPr>
              <a:xfrm>
                <a:off x="911424" y="933014"/>
                <a:ext cx="10670976" cy="2025042"/>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Demand function refers to the rule that shows how the quantity demanded depends upon above factors. </a:t>
                </a:r>
              </a:p>
              <a:p>
                <a:pPr marL="342900" indent="-342900">
                  <a:buFont typeface="Courier New" panose="02070309020205020404" pitchFamily="49" charset="0"/>
                  <a:buChar char="o"/>
                </a:pPr>
                <a:endParaRPr lang="en-US" sz="2000" b="1" dirty="0">
                  <a:solidFill>
                    <a:srgbClr val="002060"/>
                  </a:solidFill>
                  <a:latin typeface="Cambria" panose="02040503050406030204" pitchFamily="18" charset="0"/>
                  <a:ea typeface="Cambria" panose="02040503050406030204" pitchFamily="18" charset="0"/>
                </a:endParaRPr>
              </a:p>
              <a:p>
                <a:pPr marL="342900" indent="-342900" algn="just">
                  <a:buFont typeface="Courier New" panose="02070309020205020404" pitchFamily="49" charset="0"/>
                  <a:buChar char="o"/>
                </a:pPr>
                <a:r>
                  <a:rPr lang="en-US" sz="2000" b="1" dirty="0">
                    <a:solidFill>
                      <a:srgbClr val="00682F"/>
                    </a:solidFill>
                    <a:latin typeface="Cambria" panose="02040503050406030204" pitchFamily="18" charset="0"/>
                    <a:ea typeface="Cambria" panose="02040503050406030204" pitchFamily="18" charset="0"/>
                  </a:rPr>
                  <a:t>A demand function can be shown as:</a:t>
                </a:r>
              </a:p>
              <a:p>
                <a:pPr marL="342900" indent="-342900" algn="just">
                  <a:buFont typeface="Courier New" panose="02070309020205020404" pitchFamily="49" charset="0"/>
                  <a:buChar char="o"/>
                </a:pPr>
                <a:endParaRPr lang="en-US" sz="2000" b="1" dirty="0">
                  <a:solidFill>
                    <a:srgbClr val="00682F"/>
                  </a:solidFill>
                  <a:latin typeface="Cambria" panose="02040503050406030204" pitchFamily="18" charset="0"/>
                  <a:ea typeface="Cambria" panose="02040503050406030204" pitchFamily="18" charset="0"/>
                </a:endParaRPr>
              </a:p>
              <a:p>
                <a:pPr algn="just"/>
                <a14:m>
                  <m:oMathPara xmlns:m="http://schemas.openxmlformats.org/officeDocument/2006/math">
                    <m:oMathParaPr>
                      <m:jc m:val="centerGroup"/>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𝐱</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𝐱</m:t>
                              </m:r>
                            </m:sub>
                          </m:sSub>
                          <m:r>
                            <a:rPr lang="en-US" sz="2200" b="1" i="0" smtClean="0">
                              <a:solidFill>
                                <a:srgbClr val="C00000"/>
                              </a:solidFill>
                              <a:latin typeface="Cambria Math" panose="02040503050406030204" pitchFamily="18" charset="0"/>
                              <a:ea typeface="Cambria" panose="02040503050406030204" pitchFamily="18" charset="0"/>
                            </a:rPr>
                            <m:t>,</m:t>
                          </m:r>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𝐲</m:t>
                              </m:r>
                            </m:sub>
                          </m:sSub>
                          <m:r>
                            <a:rPr lang="en-US" sz="2200" b="1" i="0">
                              <a:solidFill>
                                <a:srgbClr val="C00000"/>
                              </a:solidFill>
                              <a:latin typeface="Cambria Math" panose="02040503050406030204" pitchFamily="18" charset="0"/>
                              <a:ea typeface="Cambria" panose="02040503050406030204" pitchFamily="18" charset="0"/>
                            </a:rPr>
                            <m:t>,</m:t>
                          </m:r>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𝐳</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r>
                            <a:rPr lang="en-US" sz="2200" b="1" i="0" smtClean="0">
                              <a:solidFill>
                                <a:srgbClr val="C00000"/>
                              </a:solidFill>
                              <a:latin typeface="Cambria Math" panose="02040503050406030204" pitchFamily="18" charset="0"/>
                              <a:ea typeface="Cambria" panose="02040503050406030204" pitchFamily="18" charset="0"/>
                            </a:rPr>
                            <m:t>𝐌</m:t>
                          </m:r>
                          <m:r>
                            <a:rPr lang="en-US" sz="2200" b="1" i="0" smtClean="0">
                              <a:solidFill>
                                <a:srgbClr val="C00000"/>
                              </a:solidFill>
                              <a:latin typeface="Cambria Math" panose="02040503050406030204" pitchFamily="18" charset="0"/>
                              <a:ea typeface="Cambria" panose="02040503050406030204" pitchFamily="18" charset="0"/>
                            </a:rPr>
                            <m:t>, </m:t>
                          </m:r>
                          <m:r>
                            <a:rPr lang="en-US" sz="2200" b="1" i="0" smtClean="0">
                              <a:solidFill>
                                <a:srgbClr val="C00000"/>
                              </a:solidFill>
                              <a:latin typeface="Cambria Math" panose="02040503050406030204" pitchFamily="18" charset="0"/>
                              <a:ea typeface="Cambria" panose="02040503050406030204" pitchFamily="18" charset="0"/>
                            </a:rPr>
                            <m:t>𝐓</m:t>
                          </m:r>
                        </m:e>
                      </m:d>
                    </m:oMath>
                  </m:oMathPara>
                </a14:m>
                <a:endParaRPr lang="en-US" sz="2200" b="1" dirty="0">
                  <a:solidFill>
                    <a:srgbClr val="002060"/>
                  </a:solidFill>
                  <a:latin typeface="Cambria" panose="02040503050406030204" pitchFamily="18" charset="0"/>
                  <a:ea typeface="Cambria" panose="02040503050406030204" pitchFamily="18" charset="0"/>
                </a:endParaRPr>
              </a:p>
            </p:txBody>
          </p:sp>
        </mc:Choice>
        <mc:Fallback xmlns="">
          <p:sp>
            <p:nvSpPr>
              <p:cNvPr id="26" name="Rectangle 25"/>
              <p:cNvSpPr>
                <a:spLocks noRot="1" noChangeAspect="1" noMove="1" noResize="1" noEditPoints="1" noAdjustHandles="1" noChangeArrowheads="1" noChangeShapeType="1" noTextEdit="1"/>
              </p:cNvSpPr>
              <p:nvPr/>
            </p:nvSpPr>
            <p:spPr>
              <a:xfrm>
                <a:off x="911424" y="933014"/>
                <a:ext cx="10670976" cy="2025042"/>
              </a:xfrm>
              <a:prstGeom prst="rect">
                <a:avLst/>
              </a:prstGeom>
              <a:blipFill>
                <a:blip r:embed="rId3"/>
                <a:stretch>
                  <a:fillRect l="-571" t="-1506" b="-301"/>
                </a:stretch>
              </a:blipFill>
            </p:spPr>
            <p:txBody>
              <a:bodyPr/>
              <a:lstStyle/>
              <a:p>
                <a:r>
                  <a:rPr lang="en-US">
                    <a:noFill/>
                  </a:rPr>
                  <a:t> </a:t>
                </a:r>
              </a:p>
            </p:txBody>
          </p:sp>
        </mc:Fallback>
      </mc:AlternateContent>
      <p:sp>
        <p:nvSpPr>
          <p:cNvPr id="3" name="Rectangle 2"/>
          <p:cNvSpPr/>
          <p:nvPr/>
        </p:nvSpPr>
        <p:spPr>
          <a:xfrm>
            <a:off x="850232" y="3083397"/>
            <a:ext cx="5926409" cy="3170099"/>
          </a:xfrm>
          <a:prstGeom prst="rect">
            <a:avLst/>
          </a:prstGeom>
        </p:spPr>
        <p:txBody>
          <a:bodyPr wrap="square">
            <a:spAutoFit/>
          </a:bodyPr>
          <a:lstStyle/>
          <a:p>
            <a:r>
              <a:rPr lang="en-US" sz="2000" b="1" dirty="0">
                <a:latin typeface="Cambria" panose="02040503050406030204" pitchFamily="18" charset="0"/>
                <a:ea typeface="Cambria" panose="02040503050406030204" pitchFamily="18" charset="0"/>
              </a:rPr>
              <a:t>where,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Dx</a:t>
            </a:r>
            <a:r>
              <a:rPr lang="en-US" sz="2000" b="1" dirty="0">
                <a:latin typeface="Cambria" panose="02040503050406030204" pitchFamily="18" charset="0"/>
                <a:ea typeface="Cambria" panose="02040503050406030204" pitchFamily="18" charset="0"/>
              </a:rPr>
              <a:t> is quantity demanded of X commodity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Px</a:t>
            </a:r>
            <a:r>
              <a:rPr lang="en-US" sz="2000" b="1" dirty="0">
                <a:latin typeface="Cambria" panose="02040503050406030204" pitchFamily="18" charset="0"/>
                <a:ea typeface="Cambria" panose="02040503050406030204" pitchFamily="18" charset="0"/>
              </a:rPr>
              <a:t> is the price of X commodity</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Py</a:t>
            </a:r>
            <a:r>
              <a:rPr lang="en-US" sz="2000" b="1" dirty="0">
                <a:latin typeface="Cambria" panose="02040503050406030204" pitchFamily="18" charset="0"/>
                <a:ea typeface="Cambria" panose="02040503050406030204" pitchFamily="18" charset="0"/>
              </a:rPr>
              <a:t> is the price of substitute commodity </a:t>
            </a:r>
          </a:p>
          <a:p>
            <a:pPr>
              <a:lnSpc>
                <a:spcPct val="150000"/>
              </a:lnSpc>
            </a:pPr>
            <a:r>
              <a:rPr lang="en-US" sz="2000" b="1" dirty="0">
                <a:latin typeface="Cambria" panose="02040503050406030204" pitchFamily="18" charset="0"/>
                <a:ea typeface="Cambria" panose="02040503050406030204" pitchFamily="18" charset="0"/>
              </a:rPr>
              <a:t>               </a:t>
            </a:r>
            <a:r>
              <a:rPr lang="en-US" sz="2000" b="1" dirty="0" err="1">
                <a:latin typeface="Cambria" panose="02040503050406030204" pitchFamily="18" charset="0"/>
                <a:ea typeface="Cambria" panose="02040503050406030204" pitchFamily="18" charset="0"/>
              </a:rPr>
              <a:t>Pz</a:t>
            </a:r>
            <a:r>
              <a:rPr lang="en-US" sz="2000" b="1" dirty="0">
                <a:latin typeface="Cambria" panose="02040503050406030204" pitchFamily="18" charset="0"/>
                <a:ea typeface="Cambria" panose="02040503050406030204" pitchFamily="18" charset="0"/>
              </a:rPr>
              <a:t> is price of a complement good</a:t>
            </a:r>
          </a:p>
          <a:p>
            <a:pPr>
              <a:lnSpc>
                <a:spcPct val="150000"/>
              </a:lnSpc>
            </a:pPr>
            <a:r>
              <a:rPr lang="en-US" sz="2000" b="1" dirty="0">
                <a:latin typeface="Cambria" panose="02040503050406030204" pitchFamily="18" charset="0"/>
                <a:ea typeface="Cambria" panose="02040503050406030204" pitchFamily="18" charset="0"/>
              </a:rPr>
              <a:t>               M stands for income</a:t>
            </a:r>
          </a:p>
          <a:p>
            <a:pPr>
              <a:lnSpc>
                <a:spcPct val="150000"/>
              </a:lnSpc>
            </a:pPr>
            <a:r>
              <a:rPr lang="en-US" sz="2000" b="1" dirty="0">
                <a:latin typeface="Cambria" panose="02040503050406030204" pitchFamily="18" charset="0"/>
                <a:ea typeface="Cambria" panose="02040503050406030204" pitchFamily="18" charset="0"/>
              </a:rPr>
              <a:t>               T is the taste of the consumer</a:t>
            </a:r>
          </a:p>
        </p:txBody>
      </p:sp>
    </p:spTree>
    <p:extLst>
      <p:ext uri="{BB962C8B-B14F-4D97-AF65-F5344CB8AC3E}">
        <p14:creationId xmlns:p14="http://schemas.microsoft.com/office/powerpoint/2010/main" val="1926154404"/>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Engineering Economics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14</a:t>
            </a:fld>
            <a:endParaRPr lang="en-IN" altLang="en-US"/>
          </a:p>
        </p:txBody>
      </p:sp>
      <p:grpSp>
        <p:nvGrpSpPr>
          <p:cNvPr id="8" name="Group 7"/>
          <p:cNvGrpSpPr/>
          <p:nvPr/>
        </p:nvGrpSpPr>
        <p:grpSpPr>
          <a:xfrm>
            <a:off x="269879" y="2105561"/>
            <a:ext cx="6737327" cy="3843719"/>
            <a:chOff x="273107" y="1909281"/>
            <a:chExt cx="7192756" cy="3843719"/>
          </a:xfrm>
        </p:grpSpPr>
        <p:sp>
          <p:nvSpPr>
            <p:cNvPr id="5" name="Rectangle 4"/>
            <p:cNvSpPr/>
            <p:nvPr/>
          </p:nvSpPr>
          <p:spPr>
            <a:xfrm rot="16200000">
              <a:off x="-562147" y="3416761"/>
              <a:ext cx="2163381" cy="492873"/>
            </a:xfrm>
            <a:prstGeom prst="rect">
              <a:avLst/>
            </a:prstGeom>
            <a:solidFill>
              <a:srgbClr val="92D050"/>
            </a:solidFill>
          </p:spPr>
          <p:txBody>
            <a:bodyPr wrap="square">
              <a:spAutoFit/>
            </a:bodyPr>
            <a:lstStyle/>
            <a:p>
              <a:pPr algn="ctr"/>
              <a:r>
                <a:rPr lang="en-US" sz="2400" b="1" dirty="0">
                  <a:latin typeface="Cambria" panose="02040503050406030204" pitchFamily="18" charset="0"/>
                  <a:ea typeface="Cambria" panose="02040503050406030204" pitchFamily="18" charset="0"/>
                  <a:cs typeface="Arial" panose="020B0604020202020204" pitchFamily="34" charset="0"/>
                </a:rPr>
                <a:t>Engineering</a:t>
              </a:r>
            </a:p>
          </p:txBody>
        </p:sp>
        <p:sp>
          <p:nvSpPr>
            <p:cNvPr id="3" name="Right Brace 2"/>
            <p:cNvSpPr/>
            <p:nvPr/>
          </p:nvSpPr>
          <p:spPr bwMode="auto">
            <a:xfrm rot="10800000">
              <a:off x="816964" y="2489754"/>
              <a:ext cx="799402" cy="2358436"/>
            </a:xfrm>
            <a:prstGeom prst="righ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29" name="Rectangle 28"/>
            <p:cNvSpPr/>
            <p:nvPr/>
          </p:nvSpPr>
          <p:spPr>
            <a:xfrm>
              <a:off x="1701800" y="2157622"/>
              <a:ext cx="2521991" cy="707886"/>
            </a:xfrm>
            <a:prstGeom prst="rect">
              <a:avLst/>
            </a:prstGeom>
            <a:solidFill>
              <a:schemeClr val="accent1">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Physical environment</a:t>
              </a:r>
            </a:p>
          </p:txBody>
        </p:sp>
        <p:sp>
          <p:nvSpPr>
            <p:cNvPr id="33" name="Rectangle 32"/>
            <p:cNvSpPr/>
            <p:nvPr/>
          </p:nvSpPr>
          <p:spPr>
            <a:xfrm>
              <a:off x="1718766" y="4540479"/>
              <a:ext cx="2505025" cy="707886"/>
            </a:xfrm>
            <a:prstGeom prst="rect">
              <a:avLst/>
            </a:prstGeom>
            <a:solidFill>
              <a:schemeClr val="tx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Economic environment</a:t>
              </a:r>
            </a:p>
          </p:txBody>
        </p:sp>
        <p:sp>
          <p:nvSpPr>
            <p:cNvPr id="34" name="Rectangle 33"/>
            <p:cNvSpPr/>
            <p:nvPr/>
          </p:nvSpPr>
          <p:spPr>
            <a:xfrm>
              <a:off x="4943872" y="190928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Produce goods/services depending on physical law</a:t>
              </a:r>
            </a:p>
          </p:txBody>
        </p:sp>
        <p:sp>
          <p:nvSpPr>
            <p:cNvPr id="35" name="Rectangle 34"/>
            <p:cNvSpPr/>
            <p:nvPr/>
          </p:nvSpPr>
          <p:spPr>
            <a:xfrm>
              <a:off x="4943872" y="4429561"/>
              <a:ext cx="2521991" cy="1323439"/>
            </a:xfrm>
            <a:prstGeom prst="rect">
              <a:avLst/>
            </a:prstGeom>
            <a:solidFill>
              <a:schemeClr val="accent2">
                <a:lumMod val="20000"/>
                <a:lumOff val="80000"/>
              </a:schemeClr>
            </a:solidFill>
            <a:ln w="28575">
              <a:solidFill>
                <a:schemeClr val="tx1"/>
              </a:solidFill>
              <a:prstDash val="dash"/>
            </a:ln>
          </p:spPr>
          <p:txBody>
            <a:bodyPr wrap="square">
              <a:spAutoFit/>
            </a:bodyPr>
            <a:lstStyle/>
            <a:p>
              <a:pPr algn="ctr"/>
              <a:r>
                <a:rPr lang="en-US" sz="2000" b="1" dirty="0">
                  <a:latin typeface="Cambria" panose="02040503050406030204" pitchFamily="18" charset="0"/>
                  <a:ea typeface="Cambria" panose="02040503050406030204" pitchFamily="18" charset="0"/>
                  <a:cs typeface="Arial" panose="020B0604020202020204" pitchFamily="34" charset="0"/>
                </a:rPr>
                <a:t>Assessing the worth of these products in economic terms</a:t>
              </a:r>
            </a:p>
          </p:txBody>
        </p:sp>
        <p:sp>
          <p:nvSpPr>
            <p:cNvPr id="6" name="Right Arrow 5"/>
            <p:cNvSpPr/>
            <p:nvPr/>
          </p:nvSpPr>
          <p:spPr bwMode="auto">
            <a:xfrm>
              <a:off x="4307432" y="2403801"/>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sp>
          <p:nvSpPr>
            <p:cNvPr id="36" name="Right Arrow 35"/>
            <p:cNvSpPr/>
            <p:nvPr/>
          </p:nvSpPr>
          <p:spPr bwMode="auto">
            <a:xfrm>
              <a:off x="4305877" y="4770193"/>
              <a:ext cx="552798" cy="334398"/>
            </a:xfrm>
            <a:prstGeom prst="rightArrow">
              <a:avLst/>
            </a:prstGeom>
            <a:solidFill>
              <a:schemeClr val="tx2">
                <a:lumMod val="40000"/>
                <a:lumOff val="60000"/>
              </a:schemeClr>
            </a:solid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2813" rtl="0" eaLnBrk="1" fontAlgn="base" latinLnBrk="0" hangingPunct="1">
                <a:lnSpc>
                  <a:spcPct val="100000"/>
                </a:lnSpc>
                <a:spcBef>
                  <a:spcPct val="0"/>
                </a:spcBef>
                <a:spcAft>
                  <a:spcPct val="0"/>
                </a:spcAft>
                <a:buClrTx/>
                <a:buSzTx/>
                <a:buFont typeface="Arial" pitchFamily="34" charset="0"/>
                <a:buNone/>
                <a:tabLst/>
              </a:pPr>
              <a:endParaRPr kumimoji="0" lang="en-US" sz="1600" b="0" i="0" u="none" strike="noStrike" cap="none" normalizeH="0" baseline="0">
                <a:ln>
                  <a:noFill/>
                </a:ln>
                <a:solidFill>
                  <a:schemeClr val="tx1"/>
                </a:solidFill>
                <a:effectLst/>
                <a:latin typeface="Arial" pitchFamily="34" charset="0"/>
              </a:endParaRPr>
            </a:p>
          </p:txBody>
        </p:sp>
      </p:grpSp>
      <mc:AlternateContent xmlns:mc="http://schemas.openxmlformats.org/markup-compatibility/2006" xmlns:a14="http://schemas.microsoft.com/office/drawing/2010/main">
        <mc:Choice Requires="a14">
          <p:sp>
            <p:nvSpPr>
              <p:cNvPr id="13" name="TextBox 12"/>
              <p:cNvSpPr txBox="1"/>
              <p:nvPr/>
            </p:nvSpPr>
            <p:spPr>
              <a:xfrm>
                <a:off x="1919536" y="3446194"/>
                <a:ext cx="5103768" cy="630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00000"/>
                          </a:solidFill>
                          <a:latin typeface="Cambria Math" panose="02040503050406030204" pitchFamily="18" charset="0"/>
                        </a:rPr>
                        <m:t>𝑻𝒆𝒄𝒉𝒏𝒊𝒄𝒂𝒍</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𝑬𝒇𝒇𝒊𝒄𝒊𝒆𝒏𝒄𝒚</m:t>
                      </m:r>
                      <m:r>
                        <a:rPr lang="en-US" sz="2000" b="1" i="1" smtClean="0">
                          <a:solidFill>
                            <a:srgbClr val="C00000"/>
                          </a:solidFill>
                          <a:latin typeface="Cambria Math" panose="02040503050406030204" pitchFamily="18" charset="0"/>
                        </a:rPr>
                        <m:t>=</m:t>
                      </m:r>
                      <m:f>
                        <m:fPr>
                          <m:ctrlPr>
                            <a:rPr lang="en-US" sz="2000" b="1" i="1" smtClean="0">
                              <a:solidFill>
                                <a:srgbClr val="C00000"/>
                              </a:solidFill>
                              <a:latin typeface="Cambria Math" panose="02040503050406030204" pitchFamily="18" charset="0"/>
                            </a:rPr>
                          </m:ctrlPr>
                        </m:fPr>
                        <m:num>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𝑶𝒖𝒕𝒑𝒖𝒕</m:t>
                          </m:r>
                        </m:num>
                        <m:den>
                          <m:r>
                            <a:rPr lang="en-US" sz="2000" b="1" i="1" smtClean="0">
                              <a:solidFill>
                                <a:srgbClr val="C00000"/>
                              </a:solidFill>
                              <a:latin typeface="Cambria Math" panose="02040503050406030204" pitchFamily="18" charset="0"/>
                            </a:rPr>
                            <m:t>𝑺𝒚𝒔𝒕𝒆𝒎</m:t>
                          </m:r>
                          <m:r>
                            <a:rPr lang="en-US" sz="2000" b="1" i="1" smtClean="0">
                              <a:solidFill>
                                <a:srgbClr val="C00000"/>
                              </a:solidFill>
                              <a:latin typeface="Cambria Math" panose="02040503050406030204" pitchFamily="18" charset="0"/>
                            </a:rPr>
                            <m:t> </m:t>
                          </m:r>
                          <m:r>
                            <a:rPr lang="en-US" sz="2000" b="1" i="1" smtClean="0">
                              <a:solidFill>
                                <a:srgbClr val="C00000"/>
                              </a:solidFill>
                              <a:latin typeface="Cambria Math" panose="02040503050406030204" pitchFamily="18" charset="0"/>
                            </a:rPr>
                            <m:t>𝑰𝒏𝒑𝒖𝒕</m:t>
                          </m:r>
                        </m:den>
                      </m:f>
                    </m:oMath>
                  </m:oMathPara>
                </a14:m>
                <a:endParaRPr lang="en-US" sz="2000" b="1" dirty="0">
                  <a:solidFill>
                    <a:srgbClr val="C0000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919536" y="3446194"/>
                <a:ext cx="5103768" cy="63087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1708732" y="5949280"/>
                <a:ext cx="5002780" cy="6372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1" i="1" smtClean="0">
                          <a:solidFill>
                            <a:srgbClr val="CC0000"/>
                          </a:solidFill>
                          <a:latin typeface="Cambria Math" panose="02040503050406030204" pitchFamily="18" charset="0"/>
                        </a:rPr>
                        <m:t>𝑬𝒄𝒐𝒏𝒐𝒎𝒊𝒄</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𝑬𝒇𝒇𝒊𝒄𝒊𝒆𝒏𝒄𝒚</m:t>
                      </m:r>
                      <m:r>
                        <a:rPr lang="en-US" sz="2000" b="1" i="1" smtClean="0">
                          <a:solidFill>
                            <a:srgbClr val="CC0000"/>
                          </a:solidFill>
                          <a:latin typeface="Cambria Math" panose="02040503050406030204" pitchFamily="18" charset="0"/>
                        </a:rPr>
                        <m:t>=</m:t>
                      </m:r>
                      <m:f>
                        <m:fPr>
                          <m:ctrlPr>
                            <a:rPr lang="en-US" sz="2000" b="1" i="1" smtClean="0">
                              <a:solidFill>
                                <a:srgbClr val="CC0000"/>
                              </a:solidFill>
                              <a:latin typeface="Cambria Math" panose="02040503050406030204" pitchFamily="18" charset="0"/>
                            </a:rPr>
                          </m:ctrlPr>
                        </m:fPr>
                        <m:num>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𝑾𝒐𝒓𝒕𝒉</m:t>
                          </m:r>
                        </m:num>
                        <m:den>
                          <m:r>
                            <a:rPr lang="en-US" sz="2000" b="1" i="1" smtClean="0">
                              <a:solidFill>
                                <a:srgbClr val="CC0000"/>
                              </a:solidFill>
                              <a:latin typeface="Cambria Math" panose="02040503050406030204" pitchFamily="18" charset="0"/>
                            </a:rPr>
                            <m:t>𝑺𝒚𝒔𝒕𝒆𝒎</m:t>
                          </m:r>
                          <m:r>
                            <a:rPr lang="en-US" sz="2000" b="1" i="1" smtClean="0">
                              <a:solidFill>
                                <a:srgbClr val="CC0000"/>
                              </a:solidFill>
                              <a:latin typeface="Cambria Math" panose="02040503050406030204" pitchFamily="18" charset="0"/>
                            </a:rPr>
                            <m:t> </m:t>
                          </m:r>
                          <m:r>
                            <a:rPr lang="en-US" sz="2000" b="1" i="1" smtClean="0">
                              <a:solidFill>
                                <a:srgbClr val="CC0000"/>
                              </a:solidFill>
                              <a:latin typeface="Cambria Math" panose="02040503050406030204" pitchFamily="18" charset="0"/>
                            </a:rPr>
                            <m:t>𝑪𝒐𝒔𝒕</m:t>
                          </m:r>
                        </m:den>
                      </m:f>
                    </m:oMath>
                  </m:oMathPara>
                </a14:m>
                <a:endParaRPr lang="en-US" sz="2000" b="1" dirty="0">
                  <a:solidFill>
                    <a:srgbClr val="CC0000"/>
                  </a:solidFill>
                </a:endParaRPr>
              </a:p>
            </p:txBody>
          </p:sp>
        </mc:Choice>
        <mc:Fallback xmlns="">
          <p:sp>
            <p:nvSpPr>
              <p:cNvPr id="37" name="TextBox 36"/>
              <p:cNvSpPr txBox="1">
                <a:spLocks noRot="1" noChangeAspect="1" noMove="1" noResize="1" noEditPoints="1" noAdjustHandles="1" noChangeArrowheads="1" noChangeShapeType="1" noTextEdit="1"/>
              </p:cNvSpPr>
              <p:nvPr/>
            </p:nvSpPr>
            <p:spPr>
              <a:xfrm>
                <a:off x="1708732" y="5949280"/>
                <a:ext cx="5002780" cy="637290"/>
              </a:xfrm>
              <a:prstGeom prst="rect">
                <a:avLst/>
              </a:prstGeom>
              <a:blipFill>
                <a:blip r:embed="rId4"/>
                <a:stretch>
                  <a:fillRect/>
                </a:stretch>
              </a:blipFill>
            </p:spPr>
            <p:txBody>
              <a:bodyPr/>
              <a:lstStyle/>
              <a:p>
                <a:r>
                  <a:rPr lang="en-US">
                    <a:noFill/>
                  </a:rPr>
                  <a:t> </a:t>
                </a:r>
              </a:p>
            </p:txBody>
          </p:sp>
        </mc:Fallback>
      </mc:AlternateContent>
      <p:sp>
        <p:nvSpPr>
          <p:cNvPr id="18" name="Rectangle 17"/>
          <p:cNvSpPr/>
          <p:nvPr/>
        </p:nvSpPr>
        <p:spPr>
          <a:xfrm>
            <a:off x="7211101" y="4422011"/>
            <a:ext cx="4861563" cy="2031325"/>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Worth: Annual revenue generated by way of operating the business.</a:t>
            </a:r>
          </a:p>
          <a:p>
            <a:pPr marL="285750" indent="-285750">
              <a:buFont typeface="Wingdings" panose="05000000000000000000" pitchFamily="2" charset="2"/>
              <a:buChar char="Ø"/>
            </a:pPr>
            <a:r>
              <a:rPr lang="en-US" b="1" dirty="0">
                <a:solidFill>
                  <a:srgbClr val="C00000"/>
                </a:solidFill>
                <a:latin typeface="Times New Roman" panose="02020603050405020304" pitchFamily="18" charset="0"/>
              </a:rPr>
              <a:t>Cost: Total annual expenses incurred in carrying out the business. </a:t>
            </a:r>
          </a:p>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For the survival and growth of any business, the economic efficiency should be more than 100%.</a:t>
            </a:r>
            <a:endParaRPr lang="en-US" b="1" dirty="0">
              <a:solidFill>
                <a:srgbClr val="00682F"/>
              </a:solidFill>
            </a:endParaRPr>
          </a:p>
        </p:txBody>
      </p:sp>
      <p:sp>
        <p:nvSpPr>
          <p:cNvPr id="42" name="Rectangle 41"/>
          <p:cNvSpPr/>
          <p:nvPr/>
        </p:nvSpPr>
        <p:spPr>
          <a:xfrm>
            <a:off x="7283109" y="3467909"/>
            <a:ext cx="4861563" cy="646331"/>
          </a:xfrm>
          <a:prstGeom prst="rect">
            <a:avLst/>
          </a:prstGeom>
        </p:spPr>
        <p:txBody>
          <a:bodyPr wrap="square">
            <a:spAutoFit/>
          </a:bodyPr>
          <a:lstStyle/>
          <a:p>
            <a:pPr marL="741363" lvl="1" indent="-285750">
              <a:buFont typeface="Courier New" panose="02070309020205020404" pitchFamily="49" charset="0"/>
              <a:buChar char="o"/>
            </a:pPr>
            <a:r>
              <a:rPr lang="en-US" b="1" dirty="0">
                <a:solidFill>
                  <a:srgbClr val="00682F"/>
                </a:solidFill>
                <a:latin typeface="Times New Roman" panose="02020603050405020304" pitchFamily="18" charset="0"/>
              </a:rPr>
              <a:t>Technical efficiency can never be more than 100%.</a:t>
            </a:r>
            <a:endParaRPr lang="en-US" b="1" dirty="0">
              <a:solidFill>
                <a:srgbClr val="00682F"/>
              </a:solidFill>
            </a:endParaRPr>
          </a:p>
        </p:txBody>
      </p:sp>
      <p:sp>
        <p:nvSpPr>
          <p:cNvPr id="19" name="Rectangle 18"/>
          <p:cNvSpPr/>
          <p:nvPr/>
        </p:nvSpPr>
        <p:spPr>
          <a:xfrm>
            <a:off x="7634670" y="2132856"/>
            <a:ext cx="4542568" cy="1477328"/>
          </a:xfrm>
          <a:prstGeom prst="rect">
            <a:avLst/>
          </a:prstGeom>
        </p:spPr>
        <p:txBody>
          <a:bodyPr wrap="square">
            <a:spAutoFit/>
          </a:bodyPr>
          <a:lstStyle/>
          <a:p>
            <a:pPr marL="285750" indent="-285750">
              <a:buFont typeface="Wingdings" panose="05000000000000000000" pitchFamily="2" charset="2"/>
              <a:buChar char="Ø"/>
            </a:pPr>
            <a:r>
              <a:rPr lang="en-US" b="1" dirty="0">
                <a:solidFill>
                  <a:srgbClr val="002060"/>
                </a:solidFill>
                <a:latin typeface="Cambria" panose="02040503050406030204" pitchFamily="18" charset="0"/>
                <a:ea typeface="Cambria" panose="02040503050406030204" pitchFamily="18" charset="0"/>
              </a:rPr>
              <a:t>Example: Technical efficiency of a diesel engine is less than 100%. </a:t>
            </a:r>
          </a:p>
          <a:p>
            <a:pPr marL="285750" indent="-285750">
              <a:buFont typeface="Wingdings" panose="05000000000000000000" pitchFamily="2" charset="2"/>
              <a:buChar char="ü"/>
            </a:pPr>
            <a:r>
              <a:rPr lang="en-US" b="1" dirty="0">
                <a:solidFill>
                  <a:srgbClr val="CC0000"/>
                </a:solidFill>
                <a:latin typeface="Cambria" panose="02040503050406030204" pitchFamily="18" charset="0"/>
                <a:ea typeface="Cambria" panose="02040503050406030204" pitchFamily="18" charset="0"/>
              </a:rPr>
              <a:t>This is mainly due to frictional loss and incomplete combustion of fuel</a:t>
            </a:r>
          </a:p>
          <a:p>
            <a:endParaRPr lang="en-US" dirty="0"/>
          </a:p>
        </p:txBody>
      </p:sp>
      <p:sp>
        <p:nvSpPr>
          <p:cNvPr id="43" name="Rectangle 42"/>
          <p:cNvSpPr/>
          <p:nvPr/>
        </p:nvSpPr>
        <p:spPr>
          <a:xfrm>
            <a:off x="8824263" y="1732746"/>
            <a:ext cx="2163381" cy="400110"/>
          </a:xfrm>
          <a:prstGeom prst="rect">
            <a:avLst/>
          </a:prstGeom>
          <a:solidFill>
            <a:schemeClr val="tx1"/>
          </a:solidFill>
        </p:spPr>
        <p:txBody>
          <a:bodyPr wrap="square">
            <a:spAutoFit/>
          </a:bodyPr>
          <a:lstStyle/>
          <a:p>
            <a:pPr algn="ctr"/>
            <a:r>
              <a:rPr lang="en-US" sz="2000" b="1" dirty="0">
                <a:solidFill>
                  <a:srgbClr val="FFFF00"/>
                </a:solidFill>
                <a:latin typeface="Cambria" panose="02040503050406030204" pitchFamily="18" charset="0"/>
                <a:ea typeface="Cambria" panose="02040503050406030204" pitchFamily="18" charset="0"/>
                <a:cs typeface="Arial" panose="020B0604020202020204" pitchFamily="34" charset="0"/>
              </a:rPr>
              <a:t>Key points</a:t>
            </a:r>
          </a:p>
        </p:txBody>
      </p:sp>
      <p:sp>
        <p:nvSpPr>
          <p:cNvPr id="20" name="Rectangle 19"/>
          <p:cNvSpPr/>
          <p:nvPr/>
        </p:nvSpPr>
        <p:spPr>
          <a:xfrm>
            <a:off x="288032" y="859359"/>
            <a:ext cx="11784632" cy="769441"/>
          </a:xfrm>
          <a:prstGeom prst="rect">
            <a:avLst/>
          </a:prstGeom>
          <a:solidFill>
            <a:srgbClr val="FFFF00"/>
          </a:solidFill>
        </p:spPr>
        <p:txBody>
          <a:bodyPr wrap="square">
            <a:spAutoFit/>
          </a:bodyPr>
          <a:lstStyle/>
          <a:p>
            <a:pPr algn="just"/>
            <a:r>
              <a:rPr lang="en-US" sz="2200" b="1" dirty="0">
                <a:latin typeface="Cambria" panose="02040503050406030204" pitchFamily="18" charset="0"/>
                <a:ea typeface="Cambria" panose="02040503050406030204" pitchFamily="18" charset="0"/>
              </a:rPr>
              <a:t>Engineering economics deals with the methods that enable one to take economic decisions towards minimizing costs and/or maximizing benefits to business organizations.</a:t>
            </a:r>
          </a:p>
        </p:txBody>
      </p:sp>
    </p:spTree>
    <p:extLst>
      <p:ext uri="{BB962C8B-B14F-4D97-AF65-F5344CB8AC3E}">
        <p14:creationId xmlns:p14="http://schemas.microsoft.com/office/powerpoint/2010/main" val="2092668857"/>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Nature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cxnSp>
        <p:nvCxnSpPr>
          <p:cNvPr id="14" name="Straight Connector 13"/>
          <p:cNvCxnSpPr/>
          <p:nvPr/>
        </p:nvCxnSpPr>
        <p:spPr bwMode="auto">
          <a:xfrm>
            <a:off x="5303912" y="976009"/>
            <a:ext cx="0" cy="5549335"/>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1" name="Oval 20"/>
          <p:cNvSpPr/>
          <p:nvPr/>
        </p:nvSpPr>
        <p:spPr bwMode="auto">
          <a:xfrm>
            <a:off x="943994" y="1380470"/>
            <a:ext cx="3344330" cy="3272666"/>
          </a:xfrm>
          <a:prstGeom prst="ellipse">
            <a:avLst/>
          </a:prstGeom>
          <a:solidFill>
            <a:srgbClr val="FFFF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320040" indent="-320040" algn="ctr" eaLnBrk="1" fontAlgn="auto" hangingPunct="1">
              <a:spcAft>
                <a:spcPts val="0"/>
              </a:spcAft>
              <a:buNone/>
              <a:defRPr/>
            </a:pPr>
            <a:r>
              <a:rPr lang="en-US" sz="2400" b="1" dirty="0">
                <a:latin typeface="Cambria" panose="02040503050406030204" pitchFamily="18" charset="0"/>
                <a:ea typeface="Cambria" panose="02040503050406030204" pitchFamily="18" charset="0"/>
              </a:rPr>
              <a:t>The </a:t>
            </a:r>
            <a:r>
              <a:rPr lang="en-US" sz="2400" b="1" dirty="0">
                <a:solidFill>
                  <a:srgbClr val="FF0000"/>
                </a:solidFill>
                <a:latin typeface="Cambria" panose="02040503050406030204" pitchFamily="18" charset="0"/>
                <a:ea typeface="Cambria" panose="02040503050406030204" pitchFamily="18" charset="0"/>
              </a:rPr>
              <a:t>desire</a:t>
            </a:r>
            <a:r>
              <a:rPr lang="en-US" sz="2400" b="1" dirty="0">
                <a:latin typeface="Cambria" panose="02040503050406030204" pitchFamily="18" charset="0"/>
                <a:ea typeface="Cambria" panose="02040503050406030204" pitchFamily="18" charset="0"/>
              </a:rPr>
              <a:t>, </a:t>
            </a:r>
            <a:r>
              <a:rPr lang="en-US" sz="2400" b="1" dirty="0">
                <a:solidFill>
                  <a:srgbClr val="FF0000"/>
                </a:solidFill>
                <a:latin typeface="Cambria" panose="02040503050406030204" pitchFamily="18" charset="0"/>
                <a:ea typeface="Cambria" panose="02040503050406030204" pitchFamily="18" charset="0"/>
              </a:rPr>
              <a:t>ability</a:t>
            </a:r>
            <a:r>
              <a:rPr lang="en-US" sz="2400" b="1" dirty="0">
                <a:latin typeface="Cambria" panose="02040503050406030204" pitchFamily="18" charset="0"/>
                <a:ea typeface="Cambria" panose="02040503050406030204" pitchFamily="18" charset="0"/>
              </a:rPr>
              <a:t>, and </a:t>
            </a:r>
            <a:r>
              <a:rPr lang="en-US" sz="2400" b="1" dirty="0">
                <a:solidFill>
                  <a:srgbClr val="FF0000"/>
                </a:solidFill>
                <a:latin typeface="Cambria" panose="02040503050406030204" pitchFamily="18" charset="0"/>
                <a:ea typeface="Cambria" panose="02040503050406030204" pitchFamily="18" charset="0"/>
              </a:rPr>
              <a:t>willingness</a:t>
            </a:r>
            <a:r>
              <a:rPr lang="en-US" sz="2400" b="1" dirty="0">
                <a:latin typeface="Cambria" panose="02040503050406030204" pitchFamily="18" charset="0"/>
                <a:ea typeface="Cambria" panose="02040503050406030204" pitchFamily="18" charset="0"/>
              </a:rPr>
              <a:t> to buy a product or service </a:t>
            </a:r>
          </a:p>
        </p:txBody>
      </p:sp>
      <p:sp>
        <p:nvSpPr>
          <p:cNvPr id="2" name="Rectangle 1"/>
          <p:cNvSpPr/>
          <p:nvPr/>
        </p:nvSpPr>
        <p:spPr>
          <a:xfrm>
            <a:off x="552406" y="5333146"/>
            <a:ext cx="4054123" cy="400110"/>
          </a:xfrm>
          <a:prstGeom prst="rect">
            <a:avLst/>
          </a:prstGeom>
        </p:spPr>
        <p:txBody>
          <a:bodyPr wrap="none">
            <a:spAutoFit/>
          </a:bodyPr>
          <a:lstStyle/>
          <a:p>
            <a:pPr marL="640080" lvl="1" indent="-274320" algn="ctr" eaLnBrk="1" fontAlgn="auto" hangingPunct="1">
              <a:spcAft>
                <a:spcPts val="0"/>
              </a:spcAft>
              <a:buFontTx/>
              <a:buNone/>
              <a:defRPr/>
            </a:pPr>
            <a:r>
              <a:rPr lang="en-US" sz="2000" b="1" dirty="0">
                <a:solidFill>
                  <a:srgbClr val="00682F"/>
                </a:solidFill>
                <a:latin typeface="Cambria" panose="02040503050406030204" pitchFamily="18" charset="0"/>
                <a:ea typeface="Cambria" panose="02040503050406030204" pitchFamily="18" charset="0"/>
              </a:rPr>
              <a:t>Desire?</a:t>
            </a:r>
            <a:r>
              <a:rPr lang="en-US" sz="2000" b="1" dirty="0">
                <a:latin typeface="Cambria" panose="02040503050406030204" pitchFamily="18" charset="0"/>
                <a:ea typeface="Cambria" panose="02040503050406030204" pitchFamily="18" charset="0"/>
              </a:rPr>
              <a:t>  </a:t>
            </a:r>
            <a:r>
              <a:rPr lang="en-US" sz="2000" b="1" dirty="0">
                <a:solidFill>
                  <a:srgbClr val="CC0000"/>
                </a:solidFill>
                <a:latin typeface="Cambria" panose="02040503050406030204" pitchFamily="18" charset="0"/>
                <a:ea typeface="Cambria" panose="02040503050406030204" pitchFamily="18" charset="0"/>
              </a:rPr>
              <a:t>Ability? </a:t>
            </a:r>
            <a:r>
              <a:rPr lang="en-US" sz="2000" b="1" dirty="0">
                <a:latin typeface="Cambria" panose="02040503050406030204" pitchFamily="18" charset="0"/>
                <a:ea typeface="Cambria" panose="02040503050406030204" pitchFamily="18" charset="0"/>
              </a:rPr>
              <a:t> </a:t>
            </a:r>
            <a:r>
              <a:rPr lang="en-US" sz="2000" b="1" dirty="0">
                <a:solidFill>
                  <a:srgbClr val="0000FF"/>
                </a:solidFill>
                <a:latin typeface="Cambria" panose="02040503050406030204" pitchFamily="18" charset="0"/>
                <a:ea typeface="Cambria" panose="02040503050406030204" pitchFamily="18" charset="0"/>
              </a:rPr>
              <a:t>Willingness?</a:t>
            </a:r>
          </a:p>
        </p:txBody>
      </p:sp>
      <p:pic>
        <p:nvPicPr>
          <p:cNvPr id="26" name="Picture 15" descr="http://static.howstuffworks.com/gif/ipod-touch-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7216" y="956231"/>
            <a:ext cx="1325757" cy="1640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5" descr="http://www.cartype.com/images/page/dodge-viper-coupe_fronts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86522" y="4693435"/>
            <a:ext cx="2380556" cy="1547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7" descr="http://www.kicksonfire.com/wp-content/uploads/2008/04/nike-sb-zoom-air-abington-mountain-dew_2.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379763" y="953498"/>
            <a:ext cx="1134635" cy="1919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1" descr="Overholser Mansion"/>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067148" y="4713839"/>
            <a:ext cx="2149517" cy="1612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7" descr="http://www.wackypackages.org/realproductsscans/2004/jk/kitkat_small.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9021428" y="2926782"/>
            <a:ext cx="2003150" cy="1294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19" descr="http://www.exquisiteaircharter.com/images/private_jet_gulfstream_sm8u.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098620" y="2989113"/>
            <a:ext cx="1916057" cy="1303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36108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Nature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624939"/>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cxnSp>
        <p:nvCxnSpPr>
          <p:cNvPr id="14" name="Straight Connector 13"/>
          <p:cNvCxnSpPr/>
          <p:nvPr/>
        </p:nvCxnSpPr>
        <p:spPr bwMode="auto">
          <a:xfrm>
            <a:off x="6672064" y="871672"/>
            <a:ext cx="0" cy="5549335"/>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7" name="Rectangle 16"/>
          <p:cNvSpPr/>
          <p:nvPr/>
        </p:nvSpPr>
        <p:spPr>
          <a:xfrm>
            <a:off x="317203" y="1484784"/>
            <a:ext cx="6121320" cy="707886"/>
          </a:xfrm>
          <a:prstGeom prst="rect">
            <a:avLst/>
          </a:prstGeom>
          <a:solidFill>
            <a:srgbClr val="CCFF99"/>
          </a:solidFill>
        </p:spPr>
        <p:txBody>
          <a:bodyPr wrap="square">
            <a:spAutoFit/>
          </a:bodyPr>
          <a:lstStyle/>
          <a:p>
            <a:r>
              <a:rPr lang="en-US" sz="2000" b="1" dirty="0">
                <a:latin typeface="Cambria" panose="02040503050406030204" pitchFamily="18" charset="0"/>
                <a:ea typeface="Cambria" panose="02040503050406030204" pitchFamily="18" charset="0"/>
              </a:rPr>
              <a:t>Desire is </a:t>
            </a:r>
            <a:r>
              <a:rPr lang="en-US" sz="2000" b="1" dirty="0">
                <a:solidFill>
                  <a:srgbClr val="FF0000"/>
                </a:solidFill>
                <a:latin typeface="Cambria" panose="02040503050406030204" pitchFamily="18" charset="0"/>
                <a:ea typeface="Cambria" panose="02040503050406030204" pitchFamily="18" charset="0"/>
              </a:rPr>
              <a:t>just a wish </a:t>
            </a:r>
            <a:r>
              <a:rPr lang="en-US" sz="2000" b="1" dirty="0">
                <a:latin typeface="Cambria" panose="02040503050406030204" pitchFamily="18" charset="0"/>
                <a:ea typeface="Cambria" panose="02040503050406030204" pitchFamily="18" charset="0"/>
              </a:rPr>
              <a:t>on the part of the consumer to possess a commodity.</a:t>
            </a:r>
          </a:p>
        </p:txBody>
      </p:sp>
      <p:sp>
        <p:nvSpPr>
          <p:cNvPr id="21" name="Oval 20"/>
          <p:cNvSpPr/>
          <p:nvPr/>
        </p:nvSpPr>
        <p:spPr bwMode="auto">
          <a:xfrm>
            <a:off x="2228272" y="793590"/>
            <a:ext cx="1991544" cy="705702"/>
          </a:xfrm>
          <a:prstGeom prst="ellipse">
            <a:avLst/>
          </a:prstGeom>
          <a:solidFill>
            <a:srgbClr val="00682F"/>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Desire</a:t>
            </a:r>
          </a:p>
        </p:txBody>
      </p:sp>
      <p:sp>
        <p:nvSpPr>
          <p:cNvPr id="44" name="Oval 43"/>
          <p:cNvSpPr/>
          <p:nvPr/>
        </p:nvSpPr>
        <p:spPr bwMode="auto">
          <a:xfrm>
            <a:off x="2309270" y="2507274"/>
            <a:ext cx="1988931" cy="705702"/>
          </a:xfrm>
          <a:prstGeom prst="ellipse">
            <a:avLst/>
          </a:prstGeom>
          <a:solidFill>
            <a:srgbClr val="00206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Want</a:t>
            </a:r>
          </a:p>
        </p:txBody>
      </p:sp>
      <p:sp>
        <p:nvSpPr>
          <p:cNvPr id="27" name="Rectangle 26"/>
          <p:cNvSpPr/>
          <p:nvPr/>
        </p:nvSpPr>
        <p:spPr>
          <a:xfrm>
            <a:off x="317203" y="3205425"/>
            <a:ext cx="6121320" cy="1015663"/>
          </a:xfrm>
          <a:prstGeom prst="rect">
            <a:avLst/>
          </a:prstGeom>
          <a:solidFill>
            <a:schemeClr val="bg1">
              <a:lumMod val="85000"/>
            </a:schemeClr>
          </a:solidFill>
        </p:spPr>
        <p:txBody>
          <a:bodyPr wrap="square">
            <a:spAutoFit/>
          </a:bodyPr>
          <a:lstStyle/>
          <a:p>
            <a:r>
              <a:rPr lang="en-US" sz="2000" b="1" dirty="0">
                <a:latin typeface="Cambria" panose="02040503050406030204" pitchFamily="18" charset="0"/>
                <a:ea typeface="Cambria" panose="02040503050406030204" pitchFamily="18" charset="0"/>
              </a:rPr>
              <a:t>If the desire to take a commodity is backed by the </a:t>
            </a:r>
            <a:r>
              <a:rPr lang="en-US" sz="2000" b="1" dirty="0">
                <a:solidFill>
                  <a:srgbClr val="0000FF"/>
                </a:solidFill>
                <a:latin typeface="Cambria" panose="02040503050406030204" pitchFamily="18" charset="0"/>
                <a:ea typeface="Cambria" panose="02040503050406030204" pitchFamily="18" charset="0"/>
              </a:rPr>
              <a:t>purchasing power </a:t>
            </a:r>
            <a:r>
              <a:rPr lang="en-US" sz="2000" b="1" dirty="0">
                <a:latin typeface="Cambria" panose="02040503050406030204" pitchFamily="18" charset="0"/>
                <a:ea typeface="Cambria" panose="02040503050406030204" pitchFamily="18" charset="0"/>
              </a:rPr>
              <a:t>and the consumer is also </a:t>
            </a:r>
            <a:r>
              <a:rPr lang="en-US" sz="2000" b="1" dirty="0">
                <a:solidFill>
                  <a:srgbClr val="FF0000"/>
                </a:solidFill>
                <a:latin typeface="Cambria" panose="02040503050406030204" pitchFamily="18" charset="0"/>
                <a:ea typeface="Cambria" panose="02040503050406030204" pitchFamily="18" charset="0"/>
              </a:rPr>
              <a:t>willing to buy that commodity</a:t>
            </a:r>
            <a:r>
              <a:rPr lang="en-US" sz="2000" b="1" dirty="0">
                <a:latin typeface="Cambria" panose="02040503050406030204" pitchFamily="18" charset="0"/>
                <a:ea typeface="Cambria" panose="02040503050406030204" pitchFamily="18" charset="0"/>
              </a:rPr>
              <a:t>, it becomes want. </a:t>
            </a:r>
          </a:p>
        </p:txBody>
      </p:sp>
      <p:sp>
        <p:nvSpPr>
          <p:cNvPr id="28" name="Rectangle 27"/>
          <p:cNvSpPr/>
          <p:nvPr/>
        </p:nvSpPr>
        <p:spPr>
          <a:xfrm>
            <a:off x="317203" y="5229200"/>
            <a:ext cx="6121320" cy="1323439"/>
          </a:xfrm>
          <a:prstGeom prst="rect">
            <a:avLst/>
          </a:prstGeom>
          <a:solidFill>
            <a:srgbClr val="FBFBA7"/>
          </a:solidFill>
        </p:spPr>
        <p:txBody>
          <a:bodyPr wrap="square">
            <a:spAutoFit/>
          </a:bodyPr>
          <a:lstStyle/>
          <a:p>
            <a:r>
              <a:rPr lang="en-US" sz="2000" b="1" dirty="0">
                <a:latin typeface="Cambria" panose="02040503050406030204" pitchFamily="18" charset="0"/>
                <a:ea typeface="Cambria" panose="02040503050406030204" pitchFamily="18" charset="0"/>
              </a:rPr>
              <a:t>Demand is the wish of the consumer to get a </a:t>
            </a:r>
            <a:r>
              <a:rPr lang="en-US" sz="2000" b="1" dirty="0">
                <a:solidFill>
                  <a:srgbClr val="FF0000"/>
                </a:solidFill>
                <a:latin typeface="Cambria" panose="02040503050406030204" pitchFamily="18" charset="0"/>
                <a:ea typeface="Cambria" panose="02040503050406030204" pitchFamily="18" charset="0"/>
              </a:rPr>
              <a:t>definite quantity of a commodity </a:t>
            </a:r>
            <a:r>
              <a:rPr lang="en-US" sz="2000" b="1" dirty="0">
                <a:latin typeface="Cambria" panose="02040503050406030204" pitchFamily="18" charset="0"/>
                <a:ea typeface="Cambria" panose="02040503050406030204" pitchFamily="18" charset="0"/>
              </a:rPr>
              <a:t>at a </a:t>
            </a:r>
            <a:r>
              <a:rPr lang="en-US" sz="2000" b="1" dirty="0">
                <a:solidFill>
                  <a:srgbClr val="0000FF"/>
                </a:solidFill>
                <a:latin typeface="Cambria" panose="02040503050406030204" pitchFamily="18" charset="0"/>
                <a:ea typeface="Cambria" panose="02040503050406030204" pitchFamily="18" charset="0"/>
              </a:rPr>
              <a:t>given price in the market </a:t>
            </a:r>
            <a:r>
              <a:rPr lang="en-US" sz="2000" b="1" dirty="0">
                <a:latin typeface="Cambria" panose="02040503050406030204" pitchFamily="18" charset="0"/>
                <a:ea typeface="Cambria" panose="02040503050406030204" pitchFamily="18" charset="0"/>
              </a:rPr>
              <a:t>backed by a sufficient purchasing power.</a:t>
            </a:r>
          </a:p>
        </p:txBody>
      </p:sp>
      <p:sp>
        <p:nvSpPr>
          <p:cNvPr id="47" name="Oval 46"/>
          <p:cNvSpPr/>
          <p:nvPr/>
        </p:nvSpPr>
        <p:spPr bwMode="auto">
          <a:xfrm>
            <a:off x="2309270" y="4523498"/>
            <a:ext cx="2011326" cy="705702"/>
          </a:xfrm>
          <a:prstGeom prst="ellipse">
            <a:avLst/>
          </a:prstGeom>
          <a:solidFill>
            <a:srgbClr val="C0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400" b="1" i="0" u="none" strike="noStrike" cap="none" normalizeH="0" baseline="0" dirty="0">
                <a:ln>
                  <a:noFill/>
                </a:ln>
                <a:solidFill>
                  <a:schemeClr val="bg1"/>
                </a:solidFill>
                <a:effectLst/>
                <a:latin typeface="Cambria" panose="02040503050406030204" pitchFamily="18" charset="0"/>
                <a:ea typeface="Cambria" panose="02040503050406030204" pitchFamily="18" charset="0"/>
              </a:rPr>
              <a:t>Demand</a:t>
            </a:r>
          </a:p>
        </p:txBody>
      </p:sp>
      <p:sp>
        <p:nvSpPr>
          <p:cNvPr id="46" name="Rectangle 45"/>
          <p:cNvSpPr/>
          <p:nvPr/>
        </p:nvSpPr>
        <p:spPr>
          <a:xfrm>
            <a:off x="6816081" y="856382"/>
            <a:ext cx="5330526" cy="5632311"/>
          </a:xfrm>
          <a:prstGeom prst="rect">
            <a:avLst/>
          </a:prstGeom>
          <a:solidFill>
            <a:schemeClr val="bg1">
              <a:lumMod val="85000"/>
            </a:schemeClr>
          </a:solidFill>
        </p:spPr>
        <p:txBody>
          <a:bodyPr wrap="square">
            <a:spAutoFit/>
          </a:bodyPr>
          <a:lstStyle/>
          <a:p>
            <a:r>
              <a:rPr lang="en-US" b="1" dirty="0">
                <a:latin typeface="Cambria" panose="02040503050406030204" pitchFamily="18" charset="0"/>
                <a:ea typeface="Cambria" panose="02040503050406030204" pitchFamily="18" charset="0"/>
              </a:rPr>
              <a:t>There are </a:t>
            </a:r>
            <a:r>
              <a:rPr lang="en-US" b="1" dirty="0">
                <a:solidFill>
                  <a:srgbClr val="FF0000"/>
                </a:solidFill>
                <a:latin typeface="Cambria" panose="02040503050406030204" pitchFamily="18" charset="0"/>
                <a:ea typeface="Cambria" panose="02040503050406030204" pitchFamily="18" charset="0"/>
              </a:rPr>
              <a:t>three important points </a:t>
            </a:r>
            <a:r>
              <a:rPr lang="en-US" b="1" dirty="0">
                <a:latin typeface="Cambria" panose="02040503050406030204" pitchFamily="18" charset="0"/>
                <a:ea typeface="Cambria" panose="02040503050406030204" pitchFamily="18" charset="0"/>
              </a:rPr>
              <a:t>to remember about the </a:t>
            </a:r>
            <a:r>
              <a:rPr lang="en-US" b="1" dirty="0">
                <a:solidFill>
                  <a:srgbClr val="0000FF"/>
                </a:solidFill>
                <a:latin typeface="Cambria" panose="02040503050406030204" pitchFamily="18" charset="0"/>
                <a:ea typeface="Cambria" panose="02040503050406030204" pitchFamily="18" charset="0"/>
              </a:rPr>
              <a:t>quantity demanded</a:t>
            </a:r>
            <a:r>
              <a:rPr lang="en-US" b="1" dirty="0">
                <a:latin typeface="Cambria" panose="02040503050406030204" pitchFamily="18" charset="0"/>
                <a:ea typeface="Cambria" panose="02040503050406030204" pitchFamily="18" charset="0"/>
              </a:rPr>
              <a:t>:</a:t>
            </a:r>
          </a:p>
          <a:p>
            <a:pPr marL="285750" indent="-285750">
              <a:buFont typeface="Courier New" panose="02070309020205020404" pitchFamily="49" charset="0"/>
              <a:buChar char="o"/>
            </a:pPr>
            <a:endParaRPr lang="en-US" b="1" dirty="0">
              <a:solidFill>
                <a:srgbClr val="FF0000"/>
              </a:solidFill>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First,</a:t>
            </a:r>
            <a:r>
              <a:rPr lang="en-US" b="1" dirty="0">
                <a:latin typeface="Cambria" panose="02040503050406030204" pitchFamily="18" charset="0"/>
                <a:ea typeface="Cambria" panose="02040503050406030204" pitchFamily="18" charset="0"/>
              </a:rPr>
              <a:t> the quantity demanded is the </a:t>
            </a:r>
            <a:r>
              <a:rPr lang="en-US" b="1" dirty="0">
                <a:solidFill>
                  <a:srgbClr val="00682F"/>
                </a:solidFill>
                <a:latin typeface="Cambria" panose="02040503050406030204" pitchFamily="18" charset="0"/>
                <a:ea typeface="Cambria" panose="02040503050406030204" pitchFamily="18" charset="0"/>
              </a:rPr>
              <a:t>quantity desired to be purchased. </a:t>
            </a:r>
            <a:r>
              <a:rPr lang="en-US" b="1" dirty="0">
                <a:latin typeface="Cambria" panose="02040503050406030204" pitchFamily="18" charset="0"/>
                <a:ea typeface="Cambria" panose="02040503050406030204" pitchFamily="18" charset="0"/>
              </a:rPr>
              <a:t>It is the </a:t>
            </a:r>
            <a:r>
              <a:rPr lang="en-US" b="1" dirty="0">
                <a:solidFill>
                  <a:srgbClr val="0000FF"/>
                </a:solidFill>
                <a:latin typeface="Cambria" panose="02040503050406030204" pitchFamily="18" charset="0"/>
                <a:ea typeface="Cambria" panose="02040503050406030204" pitchFamily="18" charset="0"/>
              </a:rPr>
              <a:t>desired purchase</a:t>
            </a:r>
            <a:r>
              <a:rPr lang="en-US" b="1" dirty="0">
                <a:latin typeface="Cambria" panose="02040503050406030204" pitchFamily="18" charset="0"/>
                <a:ea typeface="Cambria" panose="02040503050406030204" pitchFamily="18" charset="0"/>
              </a:rPr>
              <a:t>. The quantity </a:t>
            </a:r>
            <a:r>
              <a:rPr lang="en-US" b="1" dirty="0">
                <a:solidFill>
                  <a:srgbClr val="00682F"/>
                </a:solidFill>
                <a:latin typeface="Cambria" panose="02040503050406030204" pitchFamily="18" charset="0"/>
                <a:ea typeface="Cambria" panose="02040503050406030204" pitchFamily="18" charset="0"/>
              </a:rPr>
              <a:t>actually bought </a:t>
            </a:r>
            <a:r>
              <a:rPr lang="en-US" b="1" dirty="0">
                <a:latin typeface="Cambria" panose="02040503050406030204" pitchFamily="18" charset="0"/>
                <a:ea typeface="Cambria" panose="02040503050406030204" pitchFamily="18" charset="0"/>
              </a:rPr>
              <a:t>is referred to as </a:t>
            </a:r>
            <a:r>
              <a:rPr lang="en-US" b="1" dirty="0">
                <a:solidFill>
                  <a:srgbClr val="0000FF"/>
                </a:solidFill>
                <a:latin typeface="Cambria" panose="02040503050406030204" pitchFamily="18" charset="0"/>
                <a:ea typeface="Cambria" panose="02040503050406030204" pitchFamily="18" charset="0"/>
              </a:rPr>
              <a:t>actual purchase.</a:t>
            </a:r>
          </a:p>
          <a:p>
            <a:pPr marL="285750" indent="-285750">
              <a:buFont typeface="Courier New" panose="02070309020205020404" pitchFamily="49" charset="0"/>
              <a:buChar char="o"/>
            </a:pPr>
            <a:endParaRPr lang="en-US" dirty="0">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Secondly, </a:t>
            </a:r>
            <a:r>
              <a:rPr lang="en-US" b="1" dirty="0">
                <a:latin typeface="Cambria" panose="02040503050406030204" pitchFamily="18" charset="0"/>
                <a:ea typeface="Cambria" panose="02040503050406030204" pitchFamily="18" charset="0"/>
              </a:rPr>
              <a:t>quantity demanded is always considered as a </a:t>
            </a:r>
            <a:r>
              <a:rPr lang="en-US" b="1" dirty="0">
                <a:solidFill>
                  <a:srgbClr val="00682F"/>
                </a:solidFill>
                <a:latin typeface="Cambria" panose="02040503050406030204" pitchFamily="18" charset="0"/>
                <a:ea typeface="Cambria" panose="02040503050406030204" pitchFamily="18" charset="0"/>
              </a:rPr>
              <a:t>flow measured over a period of time</a:t>
            </a:r>
            <a:r>
              <a:rPr lang="en-US" b="1"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if the quantity demanded of oranges is 10, it must be per day or per week, etc.</a:t>
            </a:r>
          </a:p>
          <a:p>
            <a:pPr marL="285750" indent="-285750">
              <a:buFont typeface="Courier New" panose="02070309020205020404" pitchFamily="49" charset="0"/>
              <a:buChar char="o"/>
            </a:pPr>
            <a:endParaRPr lang="en-US" b="1" dirty="0">
              <a:latin typeface="Cambria" panose="02040503050406030204" pitchFamily="18" charset="0"/>
              <a:ea typeface="Cambria" panose="02040503050406030204" pitchFamily="18" charset="0"/>
            </a:endParaRPr>
          </a:p>
          <a:p>
            <a:pPr marL="285750" indent="-285750">
              <a:buFont typeface="Courier New" panose="02070309020205020404" pitchFamily="49" charset="0"/>
              <a:buChar char="o"/>
            </a:pPr>
            <a:r>
              <a:rPr lang="en-US" b="1" dirty="0">
                <a:solidFill>
                  <a:srgbClr val="FF0000"/>
                </a:solidFill>
                <a:latin typeface="Cambria" panose="02040503050406030204" pitchFamily="18" charset="0"/>
                <a:ea typeface="Cambria" panose="02040503050406030204" pitchFamily="18" charset="0"/>
              </a:rPr>
              <a:t>Thirdly, </a:t>
            </a:r>
            <a:r>
              <a:rPr lang="en-US" b="1" dirty="0">
                <a:latin typeface="Cambria" panose="02040503050406030204" pitchFamily="18" charset="0"/>
                <a:ea typeface="Cambria" panose="02040503050406030204" pitchFamily="18" charset="0"/>
              </a:rPr>
              <a:t>the quantity demanded will have an </a:t>
            </a:r>
            <a:r>
              <a:rPr lang="en-US" b="1" dirty="0">
                <a:solidFill>
                  <a:srgbClr val="0000FF"/>
                </a:solidFill>
                <a:latin typeface="Cambria" panose="02040503050406030204" pitchFamily="18" charset="0"/>
                <a:ea typeface="Cambria" panose="02040503050406030204" pitchFamily="18" charset="0"/>
              </a:rPr>
              <a:t>economic meaning only at a given price</a:t>
            </a:r>
            <a:r>
              <a:rPr lang="en-US" b="1" dirty="0">
                <a:latin typeface="Cambria" panose="02040503050406030204" pitchFamily="18" charset="0"/>
                <a:ea typeface="Cambria" panose="02040503050406030204" pitchFamily="18" charset="0"/>
              </a:rPr>
              <a:t>. </a:t>
            </a:r>
          </a:p>
          <a:p>
            <a:pPr marL="285750" indent="-285750">
              <a:buFont typeface="Wingdings" panose="05000000000000000000" pitchFamily="2" charset="2"/>
              <a:buChar char="Ø"/>
            </a:pPr>
            <a:r>
              <a:rPr lang="en-US" b="1" dirty="0">
                <a:latin typeface="Cambria" panose="02040503050406030204" pitchFamily="18" charset="0"/>
                <a:ea typeface="Cambria" panose="02040503050406030204" pitchFamily="18" charset="0"/>
              </a:rPr>
              <a:t>For example, the demand for oranges equal to 10 units per week at a price of </a:t>
            </a:r>
            <a:r>
              <a:rPr lang="en-US" b="1" dirty="0" err="1">
                <a:latin typeface="Cambria" panose="02040503050406030204" pitchFamily="18" charset="0"/>
                <a:ea typeface="Cambria" panose="02040503050406030204" pitchFamily="18" charset="0"/>
              </a:rPr>
              <a:t>Rs</a:t>
            </a:r>
            <a:r>
              <a:rPr lang="en-US" b="1" dirty="0">
                <a:latin typeface="Cambria" panose="02040503050406030204" pitchFamily="18" charset="0"/>
                <a:ea typeface="Cambria" panose="02040503050406030204" pitchFamily="18" charset="0"/>
              </a:rPr>
              <a:t>. 100 per dozen is a full and meaningful statement, as used in micro-economic theory.</a:t>
            </a:r>
          </a:p>
        </p:txBody>
      </p:sp>
    </p:spTree>
    <p:extLst>
      <p:ext uri="{BB962C8B-B14F-4D97-AF65-F5344CB8AC3E}">
        <p14:creationId xmlns:p14="http://schemas.microsoft.com/office/powerpoint/2010/main" val="1700696110"/>
      </p:ext>
    </p:extLst>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7" grpId="0" animBg="1"/>
      <p:bldP spid="28" grpId="0" animBg="1"/>
      <p:bldP spid="4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2060"/>
                </a:solidFill>
                <a:latin typeface="Cambria" panose="02040503050406030204" pitchFamily="18" charset="0"/>
              </a:rPr>
              <a:t>Economic Analysis</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97352"/>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4</a:t>
            </a:fld>
            <a:endParaRPr lang="en-IN" altLang="en-US"/>
          </a:p>
        </p:txBody>
      </p:sp>
      <p:cxnSp>
        <p:nvCxnSpPr>
          <p:cNvPr id="14" name="Straight Connector 13"/>
          <p:cNvCxnSpPr/>
          <p:nvPr/>
        </p:nvCxnSpPr>
        <p:spPr bwMode="auto">
          <a:xfrm>
            <a:off x="3863752" y="764704"/>
            <a:ext cx="0" cy="2800300"/>
          </a:xfrm>
          <a:prstGeom prst="line">
            <a:avLst/>
          </a:prstGeom>
          <a:ln w="28575">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27" name="Rectangle 26"/>
          <p:cNvSpPr/>
          <p:nvPr/>
        </p:nvSpPr>
        <p:spPr>
          <a:xfrm>
            <a:off x="4871864" y="868650"/>
            <a:ext cx="7076283" cy="400110"/>
          </a:xfrm>
          <a:prstGeom prst="rect">
            <a:avLst/>
          </a:prstGeom>
          <a:solidFill>
            <a:srgbClr val="CCFF99"/>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 Variables are not dated</a:t>
            </a:r>
          </a:p>
        </p:txBody>
      </p:sp>
      <p:sp>
        <p:nvSpPr>
          <p:cNvPr id="28" name="Rectangle 27"/>
          <p:cNvSpPr/>
          <p:nvPr/>
        </p:nvSpPr>
        <p:spPr>
          <a:xfrm>
            <a:off x="4887543" y="2129947"/>
            <a:ext cx="7076283" cy="1323439"/>
          </a:xfrm>
          <a:prstGeom prst="rect">
            <a:avLst/>
          </a:prstGeom>
          <a:solidFill>
            <a:srgbClr val="FBFBA7"/>
          </a:solidFill>
        </p:spPr>
        <p:txBody>
          <a:bodyPr wrap="square">
            <a:spAutoFit/>
          </a:bodyPr>
          <a:lstStyle/>
          <a:p>
            <a:pPr marL="342900" indent="-34290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In this model, demand depends on own price, supply depends on own price, with an equilibrium condition that demand must equal supply, time does not enter into the picture at all and the variables are all undated.</a:t>
            </a:r>
          </a:p>
        </p:txBody>
      </p:sp>
      <p:graphicFrame>
        <p:nvGraphicFramePr>
          <p:cNvPr id="48" name="Diagram 47"/>
          <p:cNvGraphicFramePr/>
          <p:nvPr>
            <p:extLst>
              <p:ext uri="{D42A27DB-BD31-4B8C-83A1-F6EECF244321}">
                <p14:modId xmlns:p14="http://schemas.microsoft.com/office/powerpoint/2010/main" val="4082880255"/>
              </p:ext>
            </p:extLst>
          </p:nvPr>
        </p:nvGraphicFramePr>
        <p:xfrm>
          <a:off x="0" y="1052736"/>
          <a:ext cx="3593238" cy="2183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 name="Rectangle 50"/>
          <p:cNvSpPr/>
          <p:nvPr/>
        </p:nvSpPr>
        <p:spPr>
          <a:xfrm>
            <a:off x="4871864" y="1340768"/>
            <a:ext cx="7076283" cy="707886"/>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The demand-supply model of market </a:t>
            </a:r>
            <a:r>
              <a:rPr lang="en-US" sz="2000" b="1" dirty="0" err="1">
                <a:solidFill>
                  <a:srgbClr val="002060"/>
                </a:solidFill>
                <a:latin typeface="Cambria" panose="02040503050406030204" pitchFamily="18" charset="0"/>
                <a:ea typeface="Cambria" panose="02040503050406030204" pitchFamily="18" charset="0"/>
              </a:rPr>
              <a:t>behaviour</a:t>
            </a:r>
            <a:r>
              <a:rPr lang="en-US" sz="2000" b="1" dirty="0">
                <a:solidFill>
                  <a:srgbClr val="002060"/>
                </a:solidFill>
                <a:latin typeface="Cambria" panose="02040503050406030204" pitchFamily="18" charset="0"/>
                <a:ea typeface="Cambria" panose="02040503050406030204" pitchFamily="18" charset="0"/>
              </a:rPr>
              <a:t> is a static model.</a:t>
            </a:r>
          </a:p>
        </p:txBody>
      </p:sp>
      <p:sp>
        <p:nvSpPr>
          <p:cNvPr id="52" name="Rectangle 51"/>
          <p:cNvSpPr/>
          <p:nvPr/>
        </p:nvSpPr>
        <p:spPr>
          <a:xfrm>
            <a:off x="873546" y="3730846"/>
            <a:ext cx="4339978" cy="400110"/>
          </a:xfrm>
          <a:prstGeom prst="rect">
            <a:avLst/>
          </a:prstGeom>
          <a:solidFill>
            <a:srgbClr val="CCFF99"/>
          </a:solidFill>
        </p:spPr>
        <p:txBody>
          <a:bodyPr wrap="square">
            <a:spAutoFit/>
          </a:bodyPr>
          <a:lstStyle/>
          <a:p>
            <a:pPr marL="342900" indent="-342900" algn="just">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 Variables are dated</a:t>
            </a:r>
          </a:p>
        </p:txBody>
      </p:sp>
      <p:grpSp>
        <p:nvGrpSpPr>
          <p:cNvPr id="53" name="Group 52"/>
          <p:cNvGrpSpPr/>
          <p:nvPr/>
        </p:nvGrpSpPr>
        <p:grpSpPr>
          <a:xfrm rot="16200000">
            <a:off x="3069188" y="1914356"/>
            <a:ext cx="2797283" cy="520036"/>
            <a:chOff x="866" y="1408572"/>
            <a:chExt cx="1625115" cy="520036"/>
          </a:xfrm>
        </p:grpSpPr>
        <p:sp>
          <p:nvSpPr>
            <p:cNvPr id="54" name="Rectangle 53"/>
            <p:cNvSpPr/>
            <p:nvPr/>
          </p:nvSpPr>
          <p:spPr>
            <a:xfrm>
              <a:off x="866" y="1408572"/>
              <a:ext cx="1625115" cy="520036"/>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5" name="TextBox 54"/>
            <p:cNvSpPr txBox="1"/>
            <p:nvPr/>
          </p:nvSpPr>
          <p:spPr>
            <a:xfrm>
              <a:off x="866" y="1408572"/>
              <a:ext cx="1625115" cy="520036"/>
            </a:xfrm>
            <a:prstGeom prst="rect">
              <a:avLst/>
            </a:prstGeom>
            <a:solidFill>
              <a:schemeClr val="accent1">
                <a:lumMod val="40000"/>
                <a:lumOff val="60000"/>
              </a:schemeClr>
            </a:solid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rgbClr val="C00000"/>
                  </a:solidFill>
                  <a:latin typeface="Cambroa"/>
                </a:rPr>
                <a:t>Static Model</a:t>
              </a:r>
            </a:p>
          </p:txBody>
        </p:sp>
      </p:grpSp>
      <p:grpSp>
        <p:nvGrpSpPr>
          <p:cNvPr id="56" name="Group 55"/>
          <p:cNvGrpSpPr/>
          <p:nvPr/>
        </p:nvGrpSpPr>
        <p:grpSpPr>
          <a:xfrm rot="16200000">
            <a:off x="-891252" y="4866684"/>
            <a:ext cx="2797283" cy="520036"/>
            <a:chOff x="866" y="1408572"/>
            <a:chExt cx="1625115" cy="520036"/>
          </a:xfrm>
        </p:grpSpPr>
        <p:sp>
          <p:nvSpPr>
            <p:cNvPr id="57" name="Rectangle 56"/>
            <p:cNvSpPr/>
            <p:nvPr/>
          </p:nvSpPr>
          <p:spPr>
            <a:xfrm>
              <a:off x="866" y="1408572"/>
              <a:ext cx="1625115" cy="520036"/>
            </a:xfrm>
            <a:prstGeom prst="rect">
              <a:avLst/>
            </a:prstGeom>
            <a:noFill/>
            <a:ln>
              <a:noFill/>
            </a:ln>
            <a:sp3d/>
          </p:spPr>
          <p:style>
            <a:lnRef idx="2">
              <a:scrgbClr r="0" g="0" b="0"/>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a:lstStyle/>
            <a:p>
              <a:endParaRPr lang="en-IN"/>
            </a:p>
          </p:txBody>
        </p:sp>
        <p:sp>
          <p:nvSpPr>
            <p:cNvPr id="58" name="TextBox 57"/>
            <p:cNvSpPr txBox="1"/>
            <p:nvPr/>
          </p:nvSpPr>
          <p:spPr>
            <a:xfrm>
              <a:off x="866" y="1408572"/>
              <a:ext cx="1625115" cy="520036"/>
            </a:xfrm>
            <a:prstGeom prst="rect">
              <a:avLst/>
            </a:prstGeom>
            <a:solidFill>
              <a:schemeClr val="accent1">
                <a:lumMod val="40000"/>
                <a:lumOff val="60000"/>
              </a:schemeClr>
            </a:solidFill>
            <a:sp3d/>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a:solidFill>
                    <a:srgbClr val="C00000"/>
                  </a:solidFill>
                  <a:latin typeface="Cambroa"/>
                </a:rPr>
                <a:t>Dynamic Model</a:t>
              </a:r>
            </a:p>
          </p:txBody>
        </p:sp>
      </p:grpSp>
      <mc:AlternateContent xmlns:mc="http://schemas.openxmlformats.org/markup-compatibility/2006" xmlns:a14="http://schemas.microsoft.com/office/drawing/2010/main">
        <mc:Choice Requires="a14">
          <p:sp>
            <p:nvSpPr>
              <p:cNvPr id="59" name="Rectangle 58"/>
              <p:cNvSpPr/>
              <p:nvPr/>
            </p:nvSpPr>
            <p:spPr>
              <a:xfrm>
                <a:off x="882620" y="4205012"/>
                <a:ext cx="4321829" cy="2339102"/>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If the demand-supply model is restructured as follows, then the model would become dynamic according to this criterion:</a:t>
                </a:r>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𝐭</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𝐠</m:t>
                      </m:r>
                      <m:d>
                        <m:dPr>
                          <m:ctrlPr>
                            <a:rPr lang="en-US" sz="2200" b="1" i="1">
                              <a:solidFill>
                                <a:srgbClr val="C00000"/>
                              </a:solidFill>
                              <a:latin typeface="Cambria Math" panose="02040503050406030204" pitchFamily="18" charset="0"/>
                              <a:ea typeface="Cambria" panose="02040503050406030204" pitchFamily="18" charset="0"/>
                            </a:rPr>
                          </m:ctrlPr>
                        </m:dPr>
                        <m:e>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C0000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𝐃</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smtClean="0">
                              <a:solidFill>
                                <a:srgbClr val="C00000"/>
                              </a:solidFill>
                              <a:latin typeface="Cambria Math" panose="02040503050406030204" pitchFamily="18" charset="0"/>
                              <a:ea typeface="Cambria" panose="02040503050406030204" pitchFamily="18" charset="0"/>
                            </a:rPr>
                            <m:t>𝐭</m:t>
                          </m:r>
                        </m:sub>
                      </m:sSub>
                    </m:oMath>
                  </m:oMathPara>
                </a14:m>
                <a:endParaRPr lang="en-US" sz="2200" b="1" dirty="0">
                  <a:solidFill>
                    <a:srgbClr val="C00000"/>
                  </a:solidFill>
                  <a:latin typeface="Cambria" panose="02040503050406030204" pitchFamily="18" charset="0"/>
                  <a:ea typeface="Cambria" panose="02040503050406030204" pitchFamily="18" charset="0"/>
                </a:endParaRPr>
              </a:p>
            </p:txBody>
          </p:sp>
        </mc:Choice>
        <mc:Fallback xmlns="">
          <p:sp>
            <p:nvSpPr>
              <p:cNvPr id="59" name="Rectangle 58"/>
              <p:cNvSpPr>
                <a:spLocks noRot="1" noChangeAspect="1" noMove="1" noResize="1" noEditPoints="1" noAdjustHandles="1" noChangeArrowheads="1" noChangeShapeType="1" noTextEdit="1"/>
              </p:cNvSpPr>
              <p:nvPr/>
            </p:nvSpPr>
            <p:spPr>
              <a:xfrm>
                <a:off x="882620" y="4205012"/>
                <a:ext cx="4321829" cy="2339102"/>
              </a:xfrm>
              <a:prstGeom prst="rect">
                <a:avLst/>
              </a:prstGeom>
              <a:blipFill>
                <a:blip r:embed="rId8"/>
                <a:stretch>
                  <a:fillRect l="-1410" t="-1563" r="-2116"/>
                </a:stretch>
              </a:blipFill>
            </p:spPr>
            <p:txBody>
              <a:bodyPr/>
              <a:lstStyle/>
              <a:p>
                <a:r>
                  <a:rPr lang="en-US">
                    <a:noFill/>
                  </a:rPr>
                  <a:t> </a:t>
                </a:r>
              </a:p>
            </p:txBody>
          </p:sp>
        </mc:Fallback>
      </mc:AlternateContent>
      <p:sp>
        <p:nvSpPr>
          <p:cNvPr id="61" name="Rectangle 60"/>
          <p:cNvSpPr/>
          <p:nvPr/>
        </p:nvSpPr>
        <p:spPr>
          <a:xfrm>
            <a:off x="5357540" y="3722243"/>
            <a:ext cx="6590605" cy="707886"/>
          </a:xfrm>
          <a:prstGeom prst="rect">
            <a:avLst/>
          </a:prstGeom>
          <a:solidFill>
            <a:srgbClr val="CCFF99"/>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According to some economists, even if the variables are dated the model does not become dynamic.</a:t>
            </a:r>
          </a:p>
        </p:txBody>
      </p:sp>
      <p:sp>
        <p:nvSpPr>
          <p:cNvPr id="49" name="Rectangle 48"/>
          <p:cNvSpPr/>
          <p:nvPr/>
        </p:nvSpPr>
        <p:spPr>
          <a:xfrm>
            <a:off x="34847" y="6525344"/>
            <a:ext cx="4205510" cy="369332"/>
          </a:xfrm>
          <a:prstGeom prst="rect">
            <a:avLst/>
          </a:prstGeom>
        </p:spPr>
        <p:txBody>
          <a:bodyPr wrap="none">
            <a:spAutoFit/>
          </a:bodyPr>
          <a:lstStyle/>
          <a:p>
            <a:pPr marL="342900" indent="-342900" algn="just">
              <a:buFont typeface="Arial" panose="020B0604020202020204" pitchFamily="34" charset="0"/>
              <a:buChar char="•"/>
            </a:pPr>
            <a:r>
              <a:rPr lang="en-US" b="1" dirty="0">
                <a:latin typeface="Cambria" panose="02040503050406030204" pitchFamily="18" charset="0"/>
                <a:ea typeface="Cambria" panose="02040503050406030204" pitchFamily="18" charset="0"/>
              </a:rPr>
              <a:t>Where, ‘</a:t>
            </a:r>
            <a:r>
              <a:rPr lang="en-US" b="1" dirty="0">
                <a:solidFill>
                  <a:srgbClr val="C00000"/>
                </a:solidFill>
                <a:latin typeface="Cambria" panose="02040503050406030204" pitchFamily="18" charset="0"/>
                <a:ea typeface="Cambria" panose="02040503050406030204" pitchFamily="18" charset="0"/>
              </a:rPr>
              <a:t>t</a:t>
            </a:r>
            <a:r>
              <a:rPr lang="en-US" b="1" dirty="0">
                <a:latin typeface="Cambria" panose="02040503050406030204" pitchFamily="18" charset="0"/>
                <a:ea typeface="Cambria" panose="02040503050406030204" pitchFamily="18" charset="0"/>
              </a:rPr>
              <a:t>’ is the relevant time unit.</a:t>
            </a:r>
          </a:p>
        </p:txBody>
      </p:sp>
      <mc:AlternateContent xmlns:mc="http://schemas.openxmlformats.org/markup-compatibility/2006" xmlns:a14="http://schemas.microsoft.com/office/drawing/2010/main">
        <mc:Choice Requires="a14">
          <p:sp>
            <p:nvSpPr>
              <p:cNvPr id="64" name="Rectangle 63"/>
              <p:cNvSpPr/>
              <p:nvPr/>
            </p:nvSpPr>
            <p:spPr>
              <a:xfrm>
                <a:off x="5357539" y="4515880"/>
                <a:ext cx="6590605" cy="2031325"/>
              </a:xfrm>
              <a:prstGeom prst="rect">
                <a:avLst/>
              </a:prstGeom>
              <a:solidFill>
                <a:schemeClr val="accent1">
                  <a:lumMod val="20000"/>
                  <a:lumOff val="80000"/>
                </a:schemeClr>
              </a:solidFill>
            </p:spPr>
            <p:txBody>
              <a:bodyPr wrap="square">
                <a:spAutoFit/>
              </a:bodyPr>
              <a:lstStyle/>
              <a:p>
                <a:pPr marL="342900" indent="-342900">
                  <a:buFont typeface="Courier New" panose="02070309020205020404" pitchFamily="49" charset="0"/>
                  <a:buChar char="o"/>
                </a:pPr>
                <a:r>
                  <a:rPr lang="en-US" sz="2000" b="1" dirty="0">
                    <a:solidFill>
                      <a:srgbClr val="002060"/>
                    </a:solidFill>
                    <a:latin typeface="Cambria" panose="02040503050406030204" pitchFamily="18" charset="0"/>
                    <a:ea typeface="Cambria" panose="02040503050406030204" pitchFamily="18" charset="0"/>
                  </a:rPr>
                  <a:t>According to this definition, variables must be dated and a time lag must exist in their relationships. </a:t>
                </a:r>
                <a:r>
                  <a:rPr lang="en-US" sz="2000" b="1" dirty="0">
                    <a:solidFill>
                      <a:srgbClr val="00682F"/>
                    </a:solidFill>
                    <a:latin typeface="Cambria" panose="02040503050406030204" pitchFamily="18" charset="0"/>
                    <a:ea typeface="Cambria" panose="02040503050406030204" pitchFamily="18" charset="0"/>
                  </a:rPr>
                  <a:t>With this criterion, a dynamic model would be:</a:t>
                </a:r>
                <a:endParaRPr lang="en-US" sz="2200" b="1" dirty="0">
                  <a:solidFill>
                    <a:srgbClr val="00682F"/>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𝐃</m:t>
                          </m:r>
                        </m:e>
                        <m:sub>
                          <m:r>
                            <a:rPr lang="en-US" sz="2200" b="1" i="0" smtClean="0">
                              <a:solidFill>
                                <a:srgbClr val="C00000"/>
                              </a:solidFill>
                              <a:latin typeface="Cambria Math" panose="02040503050406030204" pitchFamily="18" charset="0"/>
                              <a:ea typeface="Cambria" panose="02040503050406030204" pitchFamily="18" charset="0"/>
                            </a:rPr>
                            <m:t>𝐭</m:t>
                          </m:r>
                        </m:sub>
                      </m:sSub>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𝐟</m:t>
                      </m:r>
                      <m:d>
                        <m:dPr>
                          <m:ctrlPr>
                            <a:rPr lang="en-US" sz="2200" b="1" i="1" smtClean="0">
                              <a:solidFill>
                                <a:srgbClr val="C00000"/>
                              </a:solidFill>
                              <a:latin typeface="Cambria Math" panose="02040503050406030204" pitchFamily="18" charset="0"/>
                              <a:ea typeface="Cambria" panose="02040503050406030204" pitchFamily="18" charset="0"/>
                            </a:rPr>
                          </m:ctrlPr>
                        </m:dPr>
                        <m:e>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𝐏</m:t>
                              </m:r>
                            </m:e>
                            <m:sub>
                              <m:r>
                                <a:rPr lang="en-US" sz="2200" b="1" i="0" smtClean="0">
                                  <a:solidFill>
                                    <a:srgbClr val="C00000"/>
                                  </a:solidFill>
                                  <a:latin typeface="Cambria Math" panose="02040503050406030204" pitchFamily="18" charset="0"/>
                                  <a:ea typeface="Cambria" panose="02040503050406030204" pitchFamily="18" charset="0"/>
                                </a:rPr>
                                <m:t>𝐭</m:t>
                              </m:r>
                            </m:sub>
                          </m:sSub>
                        </m:e>
                      </m:d>
                    </m:oMath>
                  </m:oMathPara>
                </a14:m>
                <a:endParaRPr lang="en-US" sz="2200" b="1" dirty="0">
                  <a:solidFill>
                    <a:srgbClr val="00206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𝐠</m:t>
                      </m:r>
                      <m:d>
                        <m:dPr>
                          <m:ctrlPr>
                            <a:rPr lang="en-US" sz="2200" b="1" i="1">
                              <a:solidFill>
                                <a:srgbClr val="C00000"/>
                              </a:solidFill>
                              <a:latin typeface="Cambria Math" panose="02040503050406030204" pitchFamily="18" charset="0"/>
                              <a:ea typeface="Cambria" panose="02040503050406030204" pitchFamily="18" charset="0"/>
                            </a:rPr>
                          </m:ctrlPr>
                        </m:dPr>
                        <m:e>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𝐏</m:t>
                              </m:r>
                            </m:e>
                            <m:sub>
                              <m:r>
                                <a:rPr lang="en-US" sz="2200" b="1" i="0">
                                  <a:solidFill>
                                    <a:srgbClr val="C00000"/>
                                  </a:solidFill>
                                  <a:latin typeface="Cambria Math" panose="02040503050406030204" pitchFamily="18" charset="0"/>
                                  <a:ea typeface="Cambria" panose="02040503050406030204" pitchFamily="18" charset="0"/>
                                </a:rPr>
                                <m:t>𝐭</m:t>
                              </m:r>
                              <m:r>
                                <a:rPr lang="en-US" sz="2200" b="1" i="0" smtClean="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𝟏</m:t>
                              </m:r>
                            </m:sub>
                          </m:sSub>
                        </m:e>
                      </m:d>
                    </m:oMath>
                  </m:oMathPara>
                </a14:m>
                <a:endParaRPr lang="en-US" sz="2200" b="1" dirty="0">
                  <a:solidFill>
                    <a:srgbClr val="C00000"/>
                  </a:solidFill>
                  <a:latin typeface="Cambria" panose="02040503050406030204" pitchFamily="18" charset="0"/>
                  <a:ea typeface="Cambria" panose="02040503050406030204" pitchFamily="18" charset="0"/>
                </a:endParaRPr>
              </a:p>
              <a:p>
                <a:pPr/>
                <a14:m>
                  <m:oMathPara xmlns:m="http://schemas.openxmlformats.org/officeDocument/2006/math">
                    <m:oMathParaPr>
                      <m:jc m:val="center"/>
                    </m:oMathParaPr>
                    <m:oMath xmlns:m="http://schemas.openxmlformats.org/officeDocument/2006/math">
                      <m:sSub>
                        <m:sSubPr>
                          <m:ctrlPr>
                            <a:rPr lang="en-US" sz="2200" b="1" i="1">
                              <a:solidFill>
                                <a:srgbClr val="C00000"/>
                              </a:solidFill>
                              <a:latin typeface="Cambria Math" panose="02040503050406030204" pitchFamily="18" charset="0"/>
                              <a:ea typeface="Cambria" panose="02040503050406030204" pitchFamily="18" charset="0"/>
                            </a:rPr>
                          </m:ctrlPr>
                        </m:sSubPr>
                        <m:e>
                          <m:r>
                            <a:rPr lang="en-US" sz="2200" b="1" i="0">
                              <a:solidFill>
                                <a:srgbClr val="C00000"/>
                              </a:solidFill>
                              <a:latin typeface="Cambria Math" panose="02040503050406030204" pitchFamily="18" charset="0"/>
                              <a:ea typeface="Cambria" panose="02040503050406030204" pitchFamily="18" charset="0"/>
                            </a:rPr>
                            <m:t>𝐃</m:t>
                          </m:r>
                        </m:e>
                        <m:sub>
                          <m:r>
                            <a:rPr lang="en-US" sz="2200" b="1" i="0">
                              <a:solidFill>
                                <a:srgbClr val="C00000"/>
                              </a:solidFill>
                              <a:latin typeface="Cambria Math" panose="02040503050406030204" pitchFamily="18" charset="0"/>
                              <a:ea typeface="Cambria" panose="02040503050406030204" pitchFamily="18" charset="0"/>
                            </a:rPr>
                            <m:t>𝐭</m:t>
                          </m:r>
                        </m:sub>
                      </m:sSub>
                      <m:r>
                        <a:rPr lang="en-US" sz="2200" b="1" i="0">
                          <a:solidFill>
                            <a:srgbClr val="C00000"/>
                          </a:solidFill>
                          <a:latin typeface="Cambria Math" panose="02040503050406030204" pitchFamily="18" charset="0"/>
                          <a:ea typeface="Cambria" panose="02040503050406030204" pitchFamily="18" charset="0"/>
                        </a:rPr>
                        <m:t>=</m:t>
                      </m:r>
                      <m:r>
                        <a:rPr lang="en-US" sz="2200" b="1" i="0" smtClean="0">
                          <a:solidFill>
                            <a:srgbClr val="C00000"/>
                          </a:solidFill>
                          <a:latin typeface="Cambria Math" panose="02040503050406030204" pitchFamily="18" charset="0"/>
                          <a:ea typeface="Cambria" panose="02040503050406030204" pitchFamily="18" charset="0"/>
                        </a:rPr>
                        <m:t> </m:t>
                      </m:r>
                      <m:sSub>
                        <m:sSubPr>
                          <m:ctrlPr>
                            <a:rPr lang="en-US" sz="2200" b="1" i="1" smtClean="0">
                              <a:solidFill>
                                <a:srgbClr val="C00000"/>
                              </a:solidFill>
                              <a:latin typeface="Cambria Math" panose="02040503050406030204" pitchFamily="18" charset="0"/>
                              <a:ea typeface="Cambria" panose="02040503050406030204" pitchFamily="18" charset="0"/>
                            </a:rPr>
                          </m:ctrlPr>
                        </m:sSubPr>
                        <m:e>
                          <m:r>
                            <a:rPr lang="en-US" sz="2200" b="1" i="0" smtClean="0">
                              <a:solidFill>
                                <a:srgbClr val="C00000"/>
                              </a:solidFill>
                              <a:latin typeface="Cambria Math" panose="02040503050406030204" pitchFamily="18" charset="0"/>
                              <a:ea typeface="Cambria" panose="02040503050406030204" pitchFamily="18" charset="0"/>
                            </a:rPr>
                            <m:t>𝐒</m:t>
                          </m:r>
                        </m:e>
                        <m:sub>
                          <m:r>
                            <a:rPr lang="en-US" sz="2200" b="1" i="0" smtClean="0">
                              <a:solidFill>
                                <a:srgbClr val="C00000"/>
                              </a:solidFill>
                              <a:latin typeface="Cambria Math" panose="02040503050406030204" pitchFamily="18" charset="0"/>
                              <a:ea typeface="Cambria" panose="02040503050406030204" pitchFamily="18" charset="0"/>
                            </a:rPr>
                            <m:t>𝐭</m:t>
                          </m:r>
                        </m:sub>
                      </m:sSub>
                    </m:oMath>
                  </m:oMathPara>
                </a14:m>
                <a:endParaRPr lang="en-US" sz="2200" b="1" dirty="0">
                  <a:solidFill>
                    <a:srgbClr val="C00000"/>
                  </a:solidFill>
                  <a:latin typeface="Cambria" panose="02040503050406030204" pitchFamily="18" charset="0"/>
                  <a:ea typeface="Cambria" panose="02040503050406030204" pitchFamily="18" charset="0"/>
                </a:endParaRPr>
              </a:p>
            </p:txBody>
          </p:sp>
        </mc:Choice>
        <mc:Fallback xmlns="">
          <p:sp>
            <p:nvSpPr>
              <p:cNvPr id="64" name="Rectangle 63"/>
              <p:cNvSpPr>
                <a:spLocks noRot="1" noChangeAspect="1" noMove="1" noResize="1" noEditPoints="1" noAdjustHandles="1" noChangeArrowheads="1" noChangeShapeType="1" noTextEdit="1"/>
              </p:cNvSpPr>
              <p:nvPr/>
            </p:nvSpPr>
            <p:spPr>
              <a:xfrm>
                <a:off x="5357539" y="4515880"/>
                <a:ext cx="6590605" cy="2031325"/>
              </a:xfrm>
              <a:prstGeom prst="rect">
                <a:avLst/>
              </a:prstGeom>
              <a:blipFill>
                <a:blip r:embed="rId9"/>
                <a:stretch>
                  <a:fillRect l="-925" t="-1802" r="-1665"/>
                </a:stretch>
              </a:blipFill>
            </p:spPr>
            <p:txBody>
              <a:bodyPr/>
              <a:lstStyle/>
              <a:p>
                <a:r>
                  <a:rPr lang="en-US">
                    <a:noFill/>
                  </a:rPr>
                  <a:t> </a:t>
                </a:r>
              </a:p>
            </p:txBody>
          </p:sp>
        </mc:Fallback>
      </mc:AlternateContent>
    </p:spTree>
    <p:extLst>
      <p:ext uri="{BB962C8B-B14F-4D97-AF65-F5344CB8AC3E}">
        <p14:creationId xmlns:p14="http://schemas.microsoft.com/office/powerpoint/2010/main" val="47527804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Law of Demand</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5</a:t>
            </a:fld>
            <a:endParaRPr lang="en-IN" altLang="en-US"/>
          </a:p>
        </p:txBody>
      </p:sp>
      <p:sp>
        <p:nvSpPr>
          <p:cNvPr id="5" name="Rectangle 4"/>
          <p:cNvSpPr/>
          <p:nvPr/>
        </p:nvSpPr>
        <p:spPr>
          <a:xfrm>
            <a:off x="696888" y="848906"/>
            <a:ext cx="10870232" cy="707886"/>
          </a:xfrm>
          <a:prstGeom prst="rect">
            <a:avLst/>
          </a:prstGeom>
          <a:solidFill>
            <a:srgbClr val="CCFF99"/>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inverse relationship between the quantity of a commodity and its price, given all other factors that influence the demand is called </a:t>
            </a:r>
            <a:r>
              <a:rPr lang="en-US" sz="2000" b="1" dirty="0">
                <a:solidFill>
                  <a:srgbClr val="FF0000"/>
                </a:solidFill>
                <a:latin typeface="Cambria" panose="02040503050406030204" pitchFamily="18" charset="0"/>
                <a:ea typeface="Cambria" panose="02040503050406030204" pitchFamily="18" charset="0"/>
              </a:rPr>
              <a:t>‘law of demand’.</a:t>
            </a:r>
          </a:p>
        </p:txBody>
      </p:sp>
      <p:sp>
        <p:nvSpPr>
          <p:cNvPr id="18" name="Rectangle 17"/>
          <p:cNvSpPr/>
          <p:nvPr/>
        </p:nvSpPr>
        <p:spPr>
          <a:xfrm>
            <a:off x="696888" y="1700808"/>
            <a:ext cx="10870232" cy="707886"/>
          </a:xfrm>
          <a:prstGeom prst="rect">
            <a:avLst/>
          </a:prstGeom>
          <a:solidFill>
            <a:srgbClr val="FBFBA7"/>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It gives us a demand curve that slopes downwards to the right. We can explain this idea with help of a demand schedule</a:t>
            </a:r>
            <a:endParaRPr lang="en-US" sz="2000" b="1" dirty="0">
              <a:solidFill>
                <a:srgbClr val="FF0000"/>
              </a:solidFill>
              <a:latin typeface="Cambria" panose="02040503050406030204" pitchFamily="18" charset="0"/>
              <a:ea typeface="Cambria" panose="02040503050406030204" pitchFamily="18" charset="0"/>
            </a:endParaRPr>
          </a:p>
        </p:txBody>
      </p:sp>
      <p:graphicFrame>
        <p:nvGraphicFramePr>
          <p:cNvPr id="3" name="Table 2"/>
          <p:cNvGraphicFramePr>
            <a:graphicFrameLocks noGrp="1"/>
          </p:cNvGraphicFramePr>
          <p:nvPr/>
        </p:nvGraphicFramePr>
        <p:xfrm>
          <a:off x="6541071" y="4406588"/>
          <a:ext cx="5112568" cy="2397760"/>
        </p:xfrm>
        <a:graphic>
          <a:graphicData uri="http://schemas.openxmlformats.org/drawingml/2006/table">
            <a:tbl>
              <a:tblPr firstRow="1" bandRow="1">
                <a:tableStyleId>{85BE263C-DBD7-4A20-BB59-AAB30ACAA65A}</a:tableStyleId>
              </a:tblPr>
              <a:tblGrid>
                <a:gridCol w="2274415">
                  <a:extLst>
                    <a:ext uri="{9D8B030D-6E8A-4147-A177-3AD203B41FA5}">
                      <a16:colId xmlns:a16="http://schemas.microsoft.com/office/drawing/2014/main" val="2283357133"/>
                    </a:ext>
                  </a:extLst>
                </a:gridCol>
                <a:gridCol w="2838153">
                  <a:extLst>
                    <a:ext uri="{9D8B030D-6E8A-4147-A177-3AD203B41FA5}">
                      <a16:colId xmlns:a16="http://schemas.microsoft.com/office/drawing/2014/main" val="1606284497"/>
                    </a:ext>
                  </a:extLst>
                </a:gridCol>
              </a:tblGrid>
              <a:tr h="370840">
                <a:tc>
                  <a:txBody>
                    <a:bodyPr/>
                    <a:lstStyle/>
                    <a:p>
                      <a:pPr algn="ctr"/>
                      <a:r>
                        <a:rPr lang="en-US" sz="1800" u="none" strike="noStrike" kern="1200" baseline="0" dirty="0"/>
                        <a:t>Price of Apple per Kg.</a:t>
                      </a:r>
                    </a:p>
                    <a:p>
                      <a:pPr algn="ctr"/>
                      <a:r>
                        <a:rPr lang="en-US" sz="1800" u="none" strike="noStrike" kern="1200" baseline="0" dirty="0"/>
                        <a:t>(in </a:t>
                      </a:r>
                      <a:r>
                        <a:rPr lang="en-US" sz="1800" u="none" strike="noStrike" kern="1200" baseline="0" dirty="0" err="1"/>
                        <a:t>Rs</a:t>
                      </a:r>
                      <a:r>
                        <a:rPr lang="en-US" sz="1800" u="none" strike="noStrike" kern="1200" baseline="0" dirty="0"/>
                        <a:t>.)</a:t>
                      </a:r>
                      <a:endParaRPr lang="en-US" dirty="0"/>
                    </a:p>
                  </a:txBody>
                  <a:tcPr/>
                </a:tc>
                <a:tc>
                  <a:txBody>
                    <a:bodyPr/>
                    <a:lstStyle/>
                    <a:p>
                      <a:pPr algn="ctr"/>
                      <a:r>
                        <a:rPr lang="en-US" sz="1800" u="none" strike="noStrike" kern="1200" baseline="0" dirty="0"/>
                        <a:t>Quantity Demanded of</a:t>
                      </a:r>
                    </a:p>
                    <a:p>
                      <a:pPr algn="ctr"/>
                      <a:r>
                        <a:rPr lang="en-US" sz="1800" u="none" strike="noStrike" kern="1200" baseline="0" dirty="0"/>
                        <a:t>Apples</a:t>
                      </a:r>
                    </a:p>
                    <a:p>
                      <a:pPr algn="ctr"/>
                      <a:r>
                        <a:rPr lang="en-US" sz="1800" u="none" strike="noStrike" kern="1200" baseline="0" dirty="0"/>
                        <a:t>(in Kg. per week)</a:t>
                      </a:r>
                      <a:endParaRPr lang="en-US" dirty="0"/>
                    </a:p>
                  </a:txBody>
                  <a:tcPr/>
                </a:tc>
                <a:extLst>
                  <a:ext uri="{0D108BD9-81ED-4DB2-BD59-A6C34878D82A}">
                    <a16:rowId xmlns:a16="http://schemas.microsoft.com/office/drawing/2014/main" val="1317041483"/>
                  </a:ext>
                </a:extLst>
              </a:tr>
              <a:tr h="370840">
                <a:tc>
                  <a:txBody>
                    <a:bodyPr/>
                    <a:lstStyle/>
                    <a:p>
                      <a:pPr algn="ctr"/>
                      <a:r>
                        <a:rPr lang="en-US" sz="1800" u="none" strike="noStrike" kern="1200" baseline="0" dirty="0"/>
                        <a:t>100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15</a:t>
                      </a:r>
                    </a:p>
                  </a:txBody>
                  <a:tcPr/>
                </a:tc>
                <a:extLst>
                  <a:ext uri="{0D108BD9-81ED-4DB2-BD59-A6C34878D82A}">
                    <a16:rowId xmlns:a16="http://schemas.microsoft.com/office/drawing/2014/main" val="1234399513"/>
                  </a:ext>
                </a:extLst>
              </a:tr>
              <a:tr h="370840">
                <a:tc>
                  <a:txBody>
                    <a:bodyPr/>
                    <a:lstStyle/>
                    <a:p>
                      <a:pPr algn="ctr"/>
                      <a:r>
                        <a:rPr lang="en-US" sz="1800" u="none" strike="noStrike" kern="1200" baseline="0" dirty="0"/>
                        <a:t>200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12</a:t>
                      </a:r>
                    </a:p>
                  </a:txBody>
                  <a:tcPr/>
                </a:tc>
                <a:extLst>
                  <a:ext uri="{0D108BD9-81ED-4DB2-BD59-A6C34878D82A}">
                    <a16:rowId xmlns:a16="http://schemas.microsoft.com/office/drawing/2014/main" val="3413561366"/>
                  </a:ext>
                </a:extLst>
              </a:tr>
              <a:tr h="370840">
                <a:tc>
                  <a:txBody>
                    <a:bodyPr/>
                    <a:lstStyle/>
                    <a:p>
                      <a:pPr algn="ctr"/>
                      <a:r>
                        <a:rPr lang="en-US" sz="1800" u="none" strike="noStrike" kern="1200" baseline="0" dirty="0"/>
                        <a:t>300</a:t>
                      </a:r>
                      <a:endParaRPr lang="en-US" sz="1800" b="0" i="0" u="none" strike="noStrike" kern="1200" baseline="0" dirty="0">
                        <a:solidFill>
                          <a:schemeClr val="dk1"/>
                        </a:solidFill>
                        <a:latin typeface="+mn-lt"/>
                        <a:ea typeface="+mn-ea"/>
                        <a:cs typeface="+mn-cs"/>
                      </a:endParaRPr>
                    </a:p>
                  </a:txBody>
                  <a:tcPr/>
                </a:tc>
                <a:tc>
                  <a:txBody>
                    <a:bodyPr/>
                    <a:lstStyle/>
                    <a:p>
                      <a:pPr algn="ctr"/>
                      <a:r>
                        <a:rPr lang="en-US" dirty="0"/>
                        <a:t>8</a:t>
                      </a:r>
                    </a:p>
                  </a:txBody>
                  <a:tcPr/>
                </a:tc>
                <a:extLst>
                  <a:ext uri="{0D108BD9-81ED-4DB2-BD59-A6C34878D82A}">
                    <a16:rowId xmlns:a16="http://schemas.microsoft.com/office/drawing/2014/main" val="290070272"/>
                  </a:ext>
                </a:extLst>
              </a:tr>
              <a:tr h="370840">
                <a:tc>
                  <a:txBody>
                    <a:bodyPr/>
                    <a:lstStyle/>
                    <a:p>
                      <a:pPr algn="ctr"/>
                      <a:r>
                        <a:rPr lang="en-US" sz="1800" u="none" strike="noStrike" kern="1200" baseline="0" dirty="0"/>
                        <a:t>400</a:t>
                      </a:r>
                      <a:endParaRPr lang="en-US" dirty="0"/>
                    </a:p>
                  </a:txBody>
                  <a:tcPr/>
                </a:tc>
                <a:tc>
                  <a:txBody>
                    <a:bodyPr/>
                    <a:lstStyle/>
                    <a:p>
                      <a:pPr algn="ctr"/>
                      <a:r>
                        <a:rPr lang="en-US" dirty="0"/>
                        <a:t>3</a:t>
                      </a:r>
                    </a:p>
                  </a:txBody>
                  <a:tcPr/>
                </a:tc>
                <a:extLst>
                  <a:ext uri="{0D108BD9-81ED-4DB2-BD59-A6C34878D82A}">
                    <a16:rowId xmlns:a16="http://schemas.microsoft.com/office/drawing/2014/main" val="3921049008"/>
                  </a:ext>
                </a:extLst>
              </a:tr>
            </a:tbl>
          </a:graphicData>
        </a:graphic>
      </p:graphicFrame>
      <p:sp>
        <p:nvSpPr>
          <p:cNvPr id="27" name="Rectangle 26"/>
          <p:cNvSpPr/>
          <p:nvPr/>
        </p:nvSpPr>
        <p:spPr>
          <a:xfrm>
            <a:off x="6541070" y="2969657"/>
            <a:ext cx="5090441" cy="1323439"/>
          </a:xfrm>
          <a:prstGeom prst="rect">
            <a:avLst/>
          </a:prstGeom>
          <a:solidFill>
            <a:schemeClr val="accent1">
              <a:lumMod val="20000"/>
              <a:lumOff val="80000"/>
            </a:schemeClr>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The </a:t>
            </a:r>
            <a:r>
              <a:rPr lang="en-US" sz="2000" b="1" dirty="0">
                <a:solidFill>
                  <a:srgbClr val="FF0000"/>
                </a:solidFill>
                <a:latin typeface="Cambria" panose="02040503050406030204" pitchFamily="18" charset="0"/>
                <a:ea typeface="Cambria" panose="02040503050406030204" pitchFamily="18" charset="0"/>
              </a:rPr>
              <a:t>demand curve </a:t>
            </a:r>
            <a:r>
              <a:rPr lang="en-US" sz="2000" b="1" dirty="0">
                <a:latin typeface="Cambria" panose="02040503050406030204" pitchFamily="18" charset="0"/>
                <a:ea typeface="Cambria" panose="02040503050406030204" pitchFamily="18" charset="0"/>
              </a:rPr>
              <a:t>graphically shows the relationship between the quantity of a good that consumers are willing to buy and the price of the good.</a:t>
            </a:r>
          </a:p>
        </p:txBody>
      </p:sp>
      <p:sp>
        <p:nvSpPr>
          <p:cNvPr id="6" name="Rectangle 5"/>
          <p:cNvSpPr/>
          <p:nvPr/>
        </p:nvSpPr>
        <p:spPr>
          <a:xfrm>
            <a:off x="8400256" y="2534879"/>
            <a:ext cx="1766702" cy="369332"/>
          </a:xfrm>
          <a:prstGeom prst="rect">
            <a:avLst/>
          </a:prstGeom>
          <a:solidFill>
            <a:srgbClr val="FFFF00"/>
          </a:solidFill>
        </p:spPr>
        <p:txBody>
          <a:bodyPr wrap="none">
            <a:spAutoFit/>
          </a:bodyPr>
          <a:lstStyle/>
          <a:p>
            <a:r>
              <a:rPr lang="en-US" b="1" dirty="0">
                <a:solidFill>
                  <a:srgbClr val="FF0000"/>
                </a:solidFill>
                <a:latin typeface="Cambria" panose="02040503050406030204" pitchFamily="18" charset="0"/>
                <a:ea typeface="Cambria" panose="02040503050406030204" pitchFamily="18" charset="0"/>
              </a:rPr>
              <a:t>Demand curve </a:t>
            </a:r>
            <a:endParaRPr lang="en-US" dirty="0"/>
          </a:p>
        </p:txBody>
      </p:sp>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739201" y="2462117"/>
            <a:ext cx="5499508" cy="4351259"/>
          </a:xfrm>
          <a:prstGeom prst="rect">
            <a:avLst/>
          </a:prstGeom>
        </p:spPr>
      </p:pic>
    </p:spTree>
    <p:extLst>
      <p:ext uri="{BB962C8B-B14F-4D97-AF65-F5344CB8AC3E}">
        <p14:creationId xmlns:p14="http://schemas.microsoft.com/office/powerpoint/2010/main" val="4082861189"/>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6</a:t>
            </a:fld>
            <a:endParaRPr lang="en-IN" altLang="en-US"/>
          </a:p>
        </p:txBody>
      </p:sp>
      <p:sp>
        <p:nvSpPr>
          <p:cNvPr id="2" name="Rectangle 1"/>
          <p:cNvSpPr/>
          <p:nvPr/>
        </p:nvSpPr>
        <p:spPr>
          <a:xfrm>
            <a:off x="407368" y="898842"/>
            <a:ext cx="11449272" cy="707886"/>
          </a:xfrm>
          <a:prstGeom prst="rect">
            <a:avLst/>
          </a:prstGeom>
        </p:spPr>
        <p:txBody>
          <a:bodyPr wrap="square">
            <a:spAutoFit/>
          </a:bodyPr>
          <a:lstStyle/>
          <a:p>
            <a:pPr marL="342900" indent="-342900">
              <a:buFont typeface="Wingdings" panose="05000000000000000000" pitchFamily="2" charset="2"/>
              <a:buChar char="ü"/>
            </a:pPr>
            <a:r>
              <a:rPr lang="en-US" sz="2000" b="1" dirty="0">
                <a:solidFill>
                  <a:srgbClr val="7030A0"/>
                </a:solidFill>
                <a:latin typeface="Cambria" panose="02040503050406030204" pitchFamily="18" charset="0"/>
                <a:ea typeface="Cambria" panose="02040503050406030204" pitchFamily="18" charset="0"/>
              </a:rPr>
              <a:t>The demand for commodity is dependent on a number of factors. These are mentioned as follows:</a:t>
            </a:r>
          </a:p>
        </p:txBody>
      </p:sp>
      <p:sp>
        <p:nvSpPr>
          <p:cNvPr id="4" name="Rectangle 3"/>
          <p:cNvSpPr/>
          <p:nvPr/>
        </p:nvSpPr>
        <p:spPr>
          <a:xfrm>
            <a:off x="712168" y="1628800"/>
            <a:ext cx="10873208" cy="707886"/>
          </a:xfrm>
          <a:prstGeom prst="rect">
            <a:avLst/>
          </a:prstGeom>
          <a:solidFill>
            <a:schemeClr val="accent1">
              <a:lumMod val="40000"/>
              <a:lumOff val="60000"/>
            </a:schemeClr>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Price of the commodity: </a:t>
            </a:r>
            <a:r>
              <a:rPr lang="en-US" sz="2000" b="1" dirty="0">
                <a:solidFill>
                  <a:srgbClr val="00682F"/>
                </a:solidFill>
                <a:latin typeface="Cambria" panose="02040503050406030204" pitchFamily="18" charset="0"/>
                <a:ea typeface="Cambria" panose="02040503050406030204" pitchFamily="18" charset="0"/>
              </a:rPr>
              <a:t>Normally, higher the price of the commodity, the lower the demand of the commodity. This is the </a:t>
            </a:r>
            <a:r>
              <a:rPr lang="en-US" sz="2000" b="1" dirty="0">
                <a:solidFill>
                  <a:srgbClr val="0000FF"/>
                </a:solidFill>
                <a:latin typeface="Cambria" panose="02040503050406030204" pitchFamily="18" charset="0"/>
                <a:ea typeface="Cambria" panose="02040503050406030204" pitchFamily="18" charset="0"/>
              </a:rPr>
              <a:t>law of demand</a:t>
            </a:r>
            <a:r>
              <a:rPr lang="en-US" sz="2000" b="1" dirty="0">
                <a:solidFill>
                  <a:srgbClr val="00682F"/>
                </a:solidFill>
                <a:latin typeface="Cambria" panose="02040503050406030204" pitchFamily="18" charset="0"/>
                <a:ea typeface="Cambria" panose="02040503050406030204" pitchFamily="18" charset="0"/>
              </a:rPr>
              <a:t>.</a:t>
            </a:r>
          </a:p>
        </p:txBody>
      </p:sp>
      <p:graphicFrame>
        <p:nvGraphicFramePr>
          <p:cNvPr id="21" name="Group 184"/>
          <p:cNvGraphicFramePr>
            <a:graphicFrameLocks noGrp="1"/>
          </p:cNvGraphicFramePr>
          <p:nvPr>
            <p:extLst>
              <p:ext uri="{D42A27DB-BD31-4B8C-83A1-F6EECF244321}">
                <p14:modId xmlns:p14="http://schemas.microsoft.com/office/powerpoint/2010/main" val="2767954746"/>
              </p:ext>
            </p:extLst>
          </p:nvPr>
        </p:nvGraphicFramePr>
        <p:xfrm>
          <a:off x="2495600" y="2492896"/>
          <a:ext cx="2667000" cy="3942835"/>
        </p:xfrm>
        <a:graphic>
          <a:graphicData uri="http://schemas.openxmlformats.org/drawingml/2006/table">
            <a:tbl>
              <a:tblPr/>
              <a:tblGrid>
                <a:gridCol w="1333500">
                  <a:extLst>
                    <a:ext uri="{9D8B030D-6E8A-4147-A177-3AD203B41FA5}">
                      <a16:colId xmlns:a16="http://schemas.microsoft.com/office/drawing/2014/main" val="20000"/>
                    </a:ext>
                  </a:extLst>
                </a:gridCol>
                <a:gridCol w="1333500">
                  <a:extLst>
                    <a:ext uri="{9D8B030D-6E8A-4147-A177-3AD203B41FA5}">
                      <a16:colId xmlns:a16="http://schemas.microsoft.com/office/drawing/2014/main" val="20001"/>
                    </a:ext>
                  </a:extLst>
                </a:gridCol>
              </a:tblGrid>
              <a:tr h="609871">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Cambria" panose="02040503050406030204" pitchFamily="18" charset="0"/>
                          <a:ea typeface="Cambria" panose="02040503050406030204" pitchFamily="18" charset="0"/>
                        </a:rPr>
                        <a:t>Price Per CD</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FF0000"/>
                          </a:solidFill>
                          <a:effectLst/>
                          <a:latin typeface="Cambria" panose="02040503050406030204" pitchFamily="18" charset="0"/>
                          <a:ea typeface="Cambria" panose="02040503050406030204" pitchFamily="18" charset="0"/>
                        </a:rPr>
                        <a:t># of CDs Demanded</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300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162</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$3</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94</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$4</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58</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$5</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Cambria" panose="02040503050406030204" pitchFamily="18" charset="0"/>
                          <a:ea typeface="Cambria" panose="02040503050406030204" pitchFamily="18" charset="0"/>
                        </a:rPr>
                        <a:t>37</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$6</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25</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769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18</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$15</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13</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4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$20</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10</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graphicFrame>
        <p:nvGraphicFramePr>
          <p:cNvPr id="27" name="Group 173"/>
          <p:cNvGraphicFramePr>
            <a:graphicFrameLocks noGrp="1"/>
          </p:cNvGraphicFramePr>
          <p:nvPr>
            <p:extLst>
              <p:ext uri="{D42A27DB-BD31-4B8C-83A1-F6EECF244321}">
                <p14:modId xmlns:p14="http://schemas.microsoft.com/office/powerpoint/2010/main" val="3749962187"/>
              </p:ext>
            </p:extLst>
          </p:nvPr>
        </p:nvGraphicFramePr>
        <p:xfrm>
          <a:off x="7288832" y="2645296"/>
          <a:ext cx="4191000" cy="3556000"/>
        </p:xfrm>
        <a:graphic>
          <a:graphicData uri="http://schemas.openxmlformats.org/drawingml/2006/table">
            <a:tbl>
              <a:tblPr/>
              <a:tblGrid>
                <a:gridCol w="1397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50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Times New Roman" pitchFamily="18" charset="0"/>
                      </a:endParaRPr>
                    </a:p>
                  </a:txBody>
                  <a:tcPr horzOverflow="overflow">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8" name="Text Box 149"/>
          <p:cNvSpPr txBox="1">
            <a:spLocks noChangeArrowheads="1"/>
          </p:cNvSpPr>
          <p:nvPr/>
        </p:nvSpPr>
        <p:spPr bwMode="auto">
          <a:xfrm>
            <a:off x="84318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100</a:t>
            </a:r>
          </a:p>
        </p:txBody>
      </p:sp>
      <p:sp>
        <p:nvSpPr>
          <p:cNvPr id="29" name="Text Box 150"/>
          <p:cNvSpPr txBox="1">
            <a:spLocks noChangeArrowheads="1"/>
          </p:cNvSpPr>
          <p:nvPr/>
        </p:nvSpPr>
        <p:spPr bwMode="auto">
          <a:xfrm>
            <a:off x="98034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200</a:t>
            </a:r>
          </a:p>
        </p:txBody>
      </p:sp>
      <p:sp>
        <p:nvSpPr>
          <p:cNvPr id="33" name="Text Box 151"/>
          <p:cNvSpPr txBox="1">
            <a:spLocks noChangeArrowheads="1"/>
          </p:cNvSpPr>
          <p:nvPr/>
        </p:nvSpPr>
        <p:spPr bwMode="auto">
          <a:xfrm>
            <a:off x="111750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300</a:t>
            </a:r>
          </a:p>
        </p:txBody>
      </p:sp>
      <p:sp>
        <p:nvSpPr>
          <p:cNvPr id="34" name="Text Box 152"/>
          <p:cNvSpPr txBox="1">
            <a:spLocks noChangeArrowheads="1"/>
          </p:cNvSpPr>
          <p:nvPr/>
        </p:nvSpPr>
        <p:spPr bwMode="auto">
          <a:xfrm>
            <a:off x="7212632" y="6226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0</a:t>
            </a:r>
          </a:p>
        </p:txBody>
      </p:sp>
      <p:sp>
        <p:nvSpPr>
          <p:cNvPr id="35" name="Text Box 153"/>
          <p:cNvSpPr txBox="1">
            <a:spLocks noChangeArrowheads="1"/>
          </p:cNvSpPr>
          <p:nvPr/>
        </p:nvSpPr>
        <p:spPr bwMode="auto">
          <a:xfrm>
            <a:off x="6984032" y="59980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0</a:t>
            </a:r>
          </a:p>
        </p:txBody>
      </p:sp>
      <p:sp>
        <p:nvSpPr>
          <p:cNvPr id="36" name="Text Box 154"/>
          <p:cNvSpPr txBox="1">
            <a:spLocks noChangeArrowheads="1"/>
          </p:cNvSpPr>
          <p:nvPr/>
        </p:nvSpPr>
        <p:spPr bwMode="auto">
          <a:xfrm>
            <a:off x="6984032" y="54646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5</a:t>
            </a:r>
          </a:p>
        </p:txBody>
      </p:sp>
      <p:sp>
        <p:nvSpPr>
          <p:cNvPr id="37" name="Text Box 155"/>
          <p:cNvSpPr txBox="1">
            <a:spLocks noChangeArrowheads="1"/>
          </p:cNvSpPr>
          <p:nvPr/>
        </p:nvSpPr>
        <p:spPr bwMode="auto">
          <a:xfrm>
            <a:off x="6907832" y="48550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10</a:t>
            </a:r>
          </a:p>
        </p:txBody>
      </p:sp>
      <p:sp>
        <p:nvSpPr>
          <p:cNvPr id="38" name="Text Box 156"/>
          <p:cNvSpPr txBox="1">
            <a:spLocks noChangeArrowheads="1"/>
          </p:cNvSpPr>
          <p:nvPr/>
        </p:nvSpPr>
        <p:spPr bwMode="auto">
          <a:xfrm>
            <a:off x="6907832" y="4245496"/>
            <a:ext cx="6096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15</a:t>
            </a:r>
          </a:p>
          <a:p>
            <a:pPr eaLnBrk="1" hangingPunct="1">
              <a:spcBef>
                <a:spcPct val="50000"/>
              </a:spcBef>
              <a:buClrTx/>
              <a:buSzTx/>
              <a:buFontTx/>
              <a:buNone/>
            </a:pPr>
            <a:endParaRPr lang="en-US" altLang="en-US" sz="1600">
              <a:latin typeface="Times New Roman" panose="02020603050405020304" pitchFamily="18" charset="0"/>
            </a:endParaRPr>
          </a:p>
        </p:txBody>
      </p:sp>
      <p:sp>
        <p:nvSpPr>
          <p:cNvPr id="42" name="Text Box 157"/>
          <p:cNvSpPr txBox="1">
            <a:spLocks noChangeArrowheads="1"/>
          </p:cNvSpPr>
          <p:nvPr/>
        </p:nvSpPr>
        <p:spPr bwMode="auto">
          <a:xfrm>
            <a:off x="6907832" y="36358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20</a:t>
            </a:r>
          </a:p>
        </p:txBody>
      </p:sp>
      <p:sp>
        <p:nvSpPr>
          <p:cNvPr id="43" name="Text Box 158"/>
          <p:cNvSpPr txBox="1">
            <a:spLocks noChangeArrowheads="1"/>
          </p:cNvSpPr>
          <p:nvPr/>
        </p:nvSpPr>
        <p:spPr bwMode="auto">
          <a:xfrm>
            <a:off x="6907832" y="31024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25</a:t>
            </a:r>
          </a:p>
        </p:txBody>
      </p:sp>
      <p:sp>
        <p:nvSpPr>
          <p:cNvPr id="44" name="Text Box 159"/>
          <p:cNvSpPr txBox="1">
            <a:spLocks noChangeArrowheads="1"/>
          </p:cNvSpPr>
          <p:nvPr/>
        </p:nvSpPr>
        <p:spPr bwMode="auto">
          <a:xfrm>
            <a:off x="6907832" y="2492896"/>
            <a:ext cx="60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1600">
                <a:latin typeface="Times New Roman" panose="02020603050405020304" pitchFamily="18" charset="0"/>
              </a:rPr>
              <a:t>30</a:t>
            </a:r>
          </a:p>
        </p:txBody>
      </p:sp>
      <p:sp>
        <p:nvSpPr>
          <p:cNvPr id="45" name="Oval 161"/>
          <p:cNvSpPr>
            <a:spLocks noChangeArrowheads="1"/>
          </p:cNvSpPr>
          <p:nvPr/>
        </p:nvSpPr>
        <p:spPr bwMode="auto">
          <a:xfrm flipV="1">
            <a:off x="7365032" y="27976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6" name="Oval 162"/>
          <p:cNvSpPr>
            <a:spLocks noChangeArrowheads="1"/>
          </p:cNvSpPr>
          <p:nvPr/>
        </p:nvSpPr>
        <p:spPr bwMode="auto">
          <a:xfrm flipV="1">
            <a:off x="7441232" y="3254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7" name="Oval 163"/>
          <p:cNvSpPr>
            <a:spLocks noChangeArrowheads="1"/>
          </p:cNvSpPr>
          <p:nvPr/>
        </p:nvSpPr>
        <p:spPr bwMode="auto">
          <a:xfrm flipV="1">
            <a:off x="7593632" y="37120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8" name="Oval 164"/>
          <p:cNvSpPr>
            <a:spLocks noChangeArrowheads="1"/>
          </p:cNvSpPr>
          <p:nvPr/>
        </p:nvSpPr>
        <p:spPr bwMode="auto">
          <a:xfrm flipV="1">
            <a:off x="7746032" y="40930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9" name="Oval 165"/>
          <p:cNvSpPr>
            <a:spLocks noChangeArrowheads="1"/>
          </p:cNvSpPr>
          <p:nvPr/>
        </p:nvSpPr>
        <p:spPr bwMode="auto">
          <a:xfrm flipV="1">
            <a:off x="7898432" y="4397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0" name="Oval 166"/>
          <p:cNvSpPr>
            <a:spLocks noChangeArrowheads="1"/>
          </p:cNvSpPr>
          <p:nvPr/>
        </p:nvSpPr>
        <p:spPr bwMode="auto">
          <a:xfrm flipV="1">
            <a:off x="8127032" y="47788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1" name="Oval 167"/>
          <p:cNvSpPr>
            <a:spLocks noChangeArrowheads="1"/>
          </p:cNvSpPr>
          <p:nvPr/>
        </p:nvSpPr>
        <p:spPr bwMode="auto">
          <a:xfrm flipV="1">
            <a:off x="8508032" y="50074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2" name="Oval 168"/>
          <p:cNvSpPr>
            <a:spLocks noChangeArrowheads="1"/>
          </p:cNvSpPr>
          <p:nvPr/>
        </p:nvSpPr>
        <p:spPr bwMode="auto">
          <a:xfrm flipV="1">
            <a:off x="9574832" y="53884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3" name="Oval 169"/>
          <p:cNvSpPr>
            <a:spLocks noChangeArrowheads="1"/>
          </p:cNvSpPr>
          <p:nvPr/>
        </p:nvSpPr>
        <p:spPr bwMode="auto">
          <a:xfrm flipV="1">
            <a:off x="11403632" y="5845696"/>
            <a:ext cx="76200" cy="76200"/>
          </a:xfrm>
          <a:prstGeom prst="ellipse">
            <a:avLst/>
          </a:prstGeom>
          <a:solidFill>
            <a:schemeClr val="tx1"/>
          </a:solidFill>
          <a:ln w="9525">
            <a:solidFill>
              <a:schemeClr val="tx1"/>
            </a:solidFill>
            <a:round/>
            <a:headEnd/>
            <a:tailEnd/>
          </a:ln>
        </p:spPr>
        <p:txBody>
          <a:bodyPr wrap="none" anchor="ct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4" name="Line 172"/>
          <p:cNvSpPr>
            <a:spLocks noChangeShapeType="1"/>
          </p:cNvSpPr>
          <p:nvPr/>
        </p:nvSpPr>
        <p:spPr bwMode="auto">
          <a:xfrm>
            <a:off x="7441232" y="2797696"/>
            <a:ext cx="76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cxnSp>
        <p:nvCxnSpPr>
          <p:cNvPr id="55" name="AutoShape 174"/>
          <p:cNvCxnSpPr>
            <a:cxnSpLocks noChangeShapeType="1"/>
            <a:stCxn id="45" idx="6"/>
            <a:endCxn id="54" idx="1"/>
          </p:cNvCxnSpPr>
          <p:nvPr/>
        </p:nvCxnSpPr>
        <p:spPr bwMode="auto">
          <a:xfrm>
            <a:off x="7439645" y="2835796"/>
            <a:ext cx="77787" cy="4953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6" name="AutoShape 175"/>
          <p:cNvCxnSpPr>
            <a:cxnSpLocks noChangeShapeType="1"/>
            <a:stCxn id="54" idx="1"/>
            <a:endCxn id="47" idx="7"/>
          </p:cNvCxnSpPr>
          <p:nvPr/>
        </p:nvCxnSpPr>
        <p:spPr bwMode="auto">
          <a:xfrm>
            <a:off x="7517432" y="3331096"/>
            <a:ext cx="139700" cy="4445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7" name="AutoShape 176"/>
          <p:cNvCxnSpPr>
            <a:cxnSpLocks noChangeShapeType="1"/>
            <a:stCxn id="47" idx="6"/>
            <a:endCxn id="48" idx="7"/>
          </p:cNvCxnSpPr>
          <p:nvPr/>
        </p:nvCxnSpPr>
        <p:spPr bwMode="auto">
          <a:xfrm>
            <a:off x="7668245" y="3750196"/>
            <a:ext cx="141287" cy="406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8" name="AutoShape 177"/>
          <p:cNvCxnSpPr>
            <a:cxnSpLocks noChangeShapeType="1"/>
            <a:stCxn id="48" idx="7"/>
            <a:endCxn id="49" idx="6"/>
          </p:cNvCxnSpPr>
          <p:nvPr/>
        </p:nvCxnSpPr>
        <p:spPr bwMode="auto">
          <a:xfrm>
            <a:off x="7809532" y="4156596"/>
            <a:ext cx="163513" cy="279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59" name="AutoShape 178"/>
          <p:cNvCxnSpPr>
            <a:cxnSpLocks noChangeShapeType="1"/>
            <a:stCxn id="49" idx="7"/>
            <a:endCxn id="50" idx="3"/>
          </p:cNvCxnSpPr>
          <p:nvPr/>
        </p:nvCxnSpPr>
        <p:spPr bwMode="auto">
          <a:xfrm>
            <a:off x="7961932" y="4461396"/>
            <a:ext cx="176213" cy="3286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0" name="AutoShape 179"/>
          <p:cNvCxnSpPr>
            <a:cxnSpLocks noChangeShapeType="1"/>
            <a:stCxn id="50" idx="5"/>
            <a:endCxn id="51" idx="6"/>
          </p:cNvCxnSpPr>
          <p:nvPr/>
        </p:nvCxnSpPr>
        <p:spPr bwMode="auto">
          <a:xfrm>
            <a:off x="8190532" y="4790009"/>
            <a:ext cx="392113" cy="255587"/>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 name="AutoShape 180"/>
          <p:cNvCxnSpPr>
            <a:cxnSpLocks noChangeShapeType="1"/>
            <a:stCxn id="51" idx="6"/>
            <a:endCxn id="52" idx="7"/>
          </p:cNvCxnSpPr>
          <p:nvPr/>
        </p:nvCxnSpPr>
        <p:spPr bwMode="auto">
          <a:xfrm>
            <a:off x="8582645" y="5045596"/>
            <a:ext cx="1055687" cy="4064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2" name="AutoShape 181"/>
          <p:cNvCxnSpPr>
            <a:cxnSpLocks noChangeShapeType="1"/>
            <a:stCxn id="52" idx="6"/>
            <a:endCxn id="53" idx="7"/>
          </p:cNvCxnSpPr>
          <p:nvPr/>
        </p:nvCxnSpPr>
        <p:spPr bwMode="auto">
          <a:xfrm>
            <a:off x="9649445" y="5426596"/>
            <a:ext cx="1817687" cy="4826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3" name="Oval 2"/>
          <p:cNvSpPr/>
          <p:nvPr/>
        </p:nvSpPr>
        <p:spPr bwMode="auto">
          <a:xfrm>
            <a:off x="449052" y="1628800"/>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kumimoji="0" lang="en-US" sz="2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1</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4851112"/>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4" name="Rectangle 3"/>
          <p:cNvSpPr/>
          <p:nvPr/>
        </p:nvSpPr>
        <p:spPr>
          <a:xfrm>
            <a:off x="767408" y="1105580"/>
            <a:ext cx="10873208" cy="523220"/>
          </a:xfrm>
          <a:prstGeom prst="rect">
            <a:avLst/>
          </a:prstGeom>
          <a:solidFill>
            <a:schemeClr val="accent1">
              <a:lumMod val="40000"/>
              <a:lumOff val="60000"/>
            </a:schemeClr>
          </a:solidFill>
        </p:spPr>
        <p:txBody>
          <a:bodyPr wrap="square">
            <a:spAutoFit/>
          </a:bodyPr>
          <a:lstStyle/>
          <a:p>
            <a:pPr algn="ctr"/>
            <a:r>
              <a:rPr lang="en-US" sz="2800" b="1" dirty="0">
                <a:solidFill>
                  <a:srgbClr val="FF0000"/>
                </a:solidFill>
                <a:latin typeface="Cambria" panose="02040503050406030204" pitchFamily="18" charset="0"/>
                <a:ea typeface="Cambria" panose="02040503050406030204" pitchFamily="18" charset="0"/>
              </a:rPr>
              <a:t>Law of demand.</a:t>
            </a:r>
          </a:p>
        </p:txBody>
      </p:sp>
      <p:sp>
        <p:nvSpPr>
          <p:cNvPr id="63" name="Rectangle 3"/>
          <p:cNvSpPr txBox="1">
            <a:spLocks noChangeArrowheads="1"/>
          </p:cNvSpPr>
          <p:nvPr/>
        </p:nvSpPr>
        <p:spPr>
          <a:xfrm>
            <a:off x="-81161" y="2138137"/>
            <a:ext cx="8153400" cy="4495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320040" indent="-320040" algn="ctr" defTabSz="914400" eaLnBrk="1" fontAlgn="auto" hangingPunct="1">
              <a:lnSpc>
                <a:spcPct val="90000"/>
              </a:lnSpc>
              <a:spcAft>
                <a:spcPts val="0"/>
              </a:spcAft>
              <a:buFont typeface="Arial" panose="020B0604020202020204" pitchFamily="34" charset="0"/>
              <a:buNone/>
              <a:defRPr/>
            </a:pPr>
            <a:r>
              <a:rPr lang="en-US" sz="2800" kern="0" dirty="0">
                <a:latin typeface="Cambria" panose="02040503050406030204" pitchFamily="18" charset="0"/>
                <a:ea typeface="Cambria" panose="02040503050406030204" pitchFamily="18" charset="0"/>
              </a:rPr>
              <a:t>P= Price  </a:t>
            </a:r>
            <a:r>
              <a:rPr lang="en-US" sz="2800" kern="0" dirty="0" err="1">
                <a:latin typeface="Cambria" panose="02040503050406030204" pitchFamily="18" charset="0"/>
                <a:ea typeface="Cambria" panose="02040503050406030204" pitchFamily="18" charset="0"/>
              </a:rPr>
              <a:t>QD</a:t>
            </a:r>
            <a:r>
              <a:rPr lang="en-US" sz="2800" kern="0" dirty="0">
                <a:latin typeface="Cambria" panose="02040503050406030204" pitchFamily="18" charset="0"/>
                <a:ea typeface="Cambria" panose="02040503050406030204" pitchFamily="18" charset="0"/>
              </a:rPr>
              <a:t>= Quantity Demanded</a:t>
            </a:r>
          </a:p>
          <a:p>
            <a:pPr marL="320040" indent="-320040" algn="ctr" defTabSz="914400" eaLnBrk="1" fontAlgn="auto" hangingPunct="1">
              <a:lnSpc>
                <a:spcPct val="90000"/>
              </a:lnSpc>
              <a:spcAft>
                <a:spcPts val="0"/>
              </a:spcAft>
              <a:buFont typeface="Arial" panose="020B0604020202020204" pitchFamily="34" charset="0"/>
              <a:buNone/>
              <a:defRPr/>
            </a:pPr>
            <a:endParaRPr lang="en-US" sz="3100" kern="0" dirty="0">
              <a:latin typeface="Cambria" panose="02040503050406030204" pitchFamily="18" charset="0"/>
              <a:ea typeface="Cambria" panose="02040503050406030204" pitchFamily="18" charset="0"/>
            </a:endParaRPr>
          </a:p>
          <a:p>
            <a:pPr marL="320040" indent="-320040" algn="ctr" defTabSz="914400" eaLnBrk="1" fontAlgn="auto" hangingPunct="1">
              <a:lnSpc>
                <a:spcPct val="90000"/>
              </a:lnSpc>
              <a:spcAft>
                <a:spcPts val="0"/>
              </a:spcAft>
              <a:buFont typeface="Arial" panose="020B0604020202020204" pitchFamily="34" charset="0"/>
              <a:buNone/>
              <a:defRPr/>
            </a:pPr>
            <a:r>
              <a:rPr lang="en-US" sz="6000" kern="0" dirty="0">
                <a:latin typeface="Cambria" panose="02040503050406030204" pitchFamily="18" charset="0"/>
                <a:ea typeface="Cambria" panose="02040503050406030204" pitchFamily="18" charset="0"/>
              </a:rPr>
              <a:t>P</a:t>
            </a:r>
            <a:r>
              <a:rPr lang="en-US" sz="6000" kern="0" dirty="0">
                <a:latin typeface="Cambria" panose="02040503050406030204" pitchFamily="18" charset="0"/>
                <a:ea typeface="Cambria" panose="02040503050406030204" pitchFamily="18" charset="0"/>
                <a:sym typeface="Wingdings" pitchFamily="2" charset="2"/>
              </a:rPr>
              <a:t> </a:t>
            </a:r>
            <a:r>
              <a:rPr lang="en-US" sz="6000" kern="0" dirty="0" err="1">
                <a:latin typeface="Cambria" panose="02040503050406030204" pitchFamily="18" charset="0"/>
                <a:ea typeface="Cambria" panose="02040503050406030204" pitchFamily="18" charset="0"/>
                <a:sym typeface="Wingdings" pitchFamily="2" charset="2"/>
              </a:rPr>
              <a:t>QD</a:t>
            </a:r>
            <a:r>
              <a:rPr lang="en-US" sz="6000" kern="0" dirty="0">
                <a:latin typeface="Cambria" panose="02040503050406030204" pitchFamily="18" charset="0"/>
                <a:ea typeface="Cambria" panose="02040503050406030204" pitchFamily="18" charset="0"/>
                <a:sym typeface="Wingdings" pitchFamily="2" charset="2"/>
              </a:rPr>
              <a:t></a:t>
            </a:r>
          </a:p>
          <a:p>
            <a:pPr marL="320040" indent="-320040" algn="ctr" defTabSz="914400" eaLnBrk="1" fontAlgn="auto" hangingPunct="1">
              <a:lnSpc>
                <a:spcPct val="90000"/>
              </a:lnSpc>
              <a:spcAft>
                <a:spcPts val="0"/>
              </a:spcAft>
              <a:buFont typeface="Arial" panose="020B0604020202020204" pitchFamily="34" charset="0"/>
              <a:buNone/>
              <a:defRPr/>
            </a:pPr>
            <a:r>
              <a:rPr lang="en-US" sz="6000" kern="0" dirty="0">
                <a:latin typeface="Cambria" panose="02040503050406030204" pitchFamily="18" charset="0"/>
                <a:ea typeface="Cambria" panose="02040503050406030204" pitchFamily="18" charset="0"/>
                <a:sym typeface="Wingdings" pitchFamily="2" charset="2"/>
              </a:rPr>
              <a:t>P </a:t>
            </a:r>
            <a:r>
              <a:rPr lang="en-US" sz="6000" kern="0" dirty="0" err="1">
                <a:latin typeface="Cambria" panose="02040503050406030204" pitchFamily="18" charset="0"/>
                <a:ea typeface="Cambria" panose="02040503050406030204" pitchFamily="18" charset="0"/>
                <a:sym typeface="Wingdings" pitchFamily="2" charset="2"/>
              </a:rPr>
              <a:t>QD</a:t>
            </a:r>
            <a:r>
              <a:rPr lang="en-US" sz="6000" kern="0" dirty="0">
                <a:latin typeface="Cambria" panose="02040503050406030204" pitchFamily="18" charset="0"/>
                <a:ea typeface="Cambria" panose="02040503050406030204" pitchFamily="18" charset="0"/>
                <a:sym typeface="Wingdings" pitchFamily="2" charset="2"/>
              </a:rPr>
              <a:t> </a:t>
            </a:r>
            <a:br>
              <a:rPr lang="en-US" sz="6000" kern="0" dirty="0">
                <a:latin typeface="Cambria" panose="02040503050406030204" pitchFamily="18" charset="0"/>
                <a:ea typeface="Cambria" panose="02040503050406030204" pitchFamily="18" charset="0"/>
                <a:sym typeface="Wingdings" pitchFamily="2" charset="2"/>
              </a:rPr>
            </a:br>
            <a:endParaRPr lang="en-US" sz="6000" kern="0" dirty="0">
              <a:latin typeface="Cambria" panose="02040503050406030204" pitchFamily="18" charset="0"/>
              <a:ea typeface="Cambria" panose="02040503050406030204" pitchFamily="18" charset="0"/>
              <a:sym typeface="Wingdings" pitchFamily="2" charset="2"/>
            </a:endParaRPr>
          </a:p>
        </p:txBody>
      </p:sp>
      <p:grpSp>
        <p:nvGrpSpPr>
          <p:cNvPr id="3" name="Group 2"/>
          <p:cNvGrpSpPr/>
          <p:nvPr/>
        </p:nvGrpSpPr>
        <p:grpSpPr>
          <a:xfrm>
            <a:off x="6961126" y="-315416"/>
            <a:ext cx="6476617" cy="6726361"/>
            <a:chOff x="-815853" y="-1310640"/>
            <a:chExt cx="11941053" cy="8239490"/>
          </a:xfrm>
        </p:grpSpPr>
        <p:sp>
          <p:nvSpPr>
            <p:cNvPr id="64" name="Text Box 7"/>
            <p:cNvSpPr txBox="1">
              <a:spLocks noChangeArrowheads="1"/>
            </p:cNvSpPr>
            <p:nvPr/>
          </p:nvSpPr>
          <p:spPr bwMode="auto">
            <a:xfrm flipH="1" flipV="1">
              <a:off x="-815853" y="2727959"/>
              <a:ext cx="1021416"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nchor="b">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eaLnBrk="1" hangingPunct="1">
                <a:spcBef>
                  <a:spcPct val="50000"/>
                </a:spcBef>
                <a:buClrTx/>
                <a:buSzTx/>
                <a:buFontTx/>
                <a:buNone/>
              </a:pPr>
              <a:r>
                <a:rPr lang="en-US" altLang="en-US" sz="2400" b="1" dirty="0">
                  <a:latin typeface="Cambria" panose="02040503050406030204" pitchFamily="18" charset="0"/>
                  <a:ea typeface="Cambria" panose="02040503050406030204" pitchFamily="18" charset="0"/>
                </a:rPr>
                <a:t>Price</a:t>
              </a:r>
            </a:p>
          </p:txBody>
        </p:sp>
        <p:sp>
          <p:nvSpPr>
            <p:cNvPr id="65" name="Line 4"/>
            <p:cNvSpPr>
              <a:spLocks noChangeShapeType="1"/>
            </p:cNvSpPr>
            <p:nvPr/>
          </p:nvSpPr>
          <p:spPr bwMode="auto">
            <a:xfrm>
              <a:off x="1143000" y="1584960"/>
              <a:ext cx="0" cy="411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6" name="Line 5"/>
            <p:cNvSpPr>
              <a:spLocks noChangeShapeType="1"/>
            </p:cNvSpPr>
            <p:nvPr/>
          </p:nvSpPr>
          <p:spPr bwMode="auto">
            <a:xfrm>
              <a:off x="1143000" y="5699760"/>
              <a:ext cx="6705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7" name="Text Box 6"/>
            <p:cNvSpPr txBox="1">
              <a:spLocks noChangeArrowheads="1"/>
            </p:cNvSpPr>
            <p:nvPr/>
          </p:nvSpPr>
          <p:spPr bwMode="auto">
            <a:xfrm>
              <a:off x="1439209" y="6363331"/>
              <a:ext cx="5943600" cy="565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700"/>
                </a:spcBef>
                <a:buClr>
                  <a:schemeClr val="accent2"/>
                </a:buClr>
                <a:buSzPct val="60000"/>
                <a:buFont typeface="Wingdings" panose="05000000000000000000" pitchFamily="2" charset="2"/>
                <a:buChar char=""/>
                <a:defRPr sz="2900">
                  <a:solidFill>
                    <a:schemeClr val="tx1"/>
                  </a:solidFill>
                  <a:latin typeface="Tw Cen MT" panose="020B0602020104020603" pitchFamily="34" charset="0"/>
                </a:defRPr>
              </a:lvl1pPr>
              <a:lvl2pPr marL="742950" indent="-285750">
                <a:spcBef>
                  <a:spcPts val="550"/>
                </a:spcBef>
                <a:buClr>
                  <a:schemeClr val="accent1"/>
                </a:buClr>
                <a:buSzPct val="70000"/>
                <a:buFont typeface="Wingdings 2" panose="05020102010507070707" pitchFamily="18" charset="2"/>
                <a:buChar char=""/>
                <a:defRPr sz="2600">
                  <a:solidFill>
                    <a:schemeClr val="tx1"/>
                  </a:solidFill>
                  <a:latin typeface="Tw Cen MT" panose="020B0602020104020603" pitchFamily="34"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Tw Cen MT" panose="020B0602020104020603" pitchFamily="34"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Tw Cen MT" panose="020B0602020104020603" pitchFamily="34"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5pPr>
              <a:lvl6pPr marL="25146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6pPr>
              <a:lvl7pPr marL="29718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7pPr>
              <a:lvl8pPr marL="34290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8pPr>
              <a:lvl9pPr marL="3886200" indent="-2286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Tw Cen MT" panose="020B0602020104020603" pitchFamily="34" charset="0"/>
                </a:defRPr>
              </a:lvl9pPr>
            </a:lstStyle>
            <a:p>
              <a:pPr algn="ctr" eaLnBrk="1" hangingPunct="1">
                <a:spcBef>
                  <a:spcPct val="50000"/>
                </a:spcBef>
                <a:buClrTx/>
                <a:buSzTx/>
                <a:buFontTx/>
                <a:buNone/>
              </a:pPr>
              <a:r>
                <a:rPr lang="en-US" altLang="en-US" sz="2400" b="1" dirty="0">
                  <a:latin typeface="Cambria" panose="02040503050406030204" pitchFamily="18" charset="0"/>
                  <a:ea typeface="Cambria" panose="02040503050406030204" pitchFamily="18" charset="0"/>
                </a:rPr>
                <a:t>Quantity Demanded</a:t>
              </a:r>
            </a:p>
          </p:txBody>
        </p:sp>
        <p:cxnSp>
          <p:nvCxnSpPr>
            <p:cNvPr id="68" name="Straight Connector 67"/>
            <p:cNvCxnSpPr/>
            <p:nvPr/>
          </p:nvCxnSpPr>
          <p:spPr>
            <a:xfrm>
              <a:off x="1371600" y="1661160"/>
              <a:ext cx="5943600" cy="3810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Arc 68"/>
            <p:cNvSpPr/>
            <p:nvPr/>
          </p:nvSpPr>
          <p:spPr>
            <a:xfrm rot="10800000">
              <a:off x="1371600" y="-1310640"/>
              <a:ext cx="9753600" cy="6553200"/>
            </a:xfrm>
            <a:prstGeom prst="arc">
              <a:avLst>
                <a:gd name="adj1" fmla="val 16270838"/>
                <a:gd name="adj2" fmla="val 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p>
          </p:txBody>
        </p:sp>
      </p:grpSp>
      <p:sp>
        <p:nvSpPr>
          <p:cNvPr id="70" name="Line 4105"/>
          <p:cNvSpPr>
            <a:spLocks noChangeShapeType="1"/>
          </p:cNvSpPr>
          <p:nvPr/>
        </p:nvSpPr>
        <p:spPr bwMode="auto">
          <a:xfrm>
            <a:off x="9314924" y="3233014"/>
            <a:ext cx="1" cy="220182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1" name="Line 4106"/>
          <p:cNvSpPr>
            <a:spLocks noChangeShapeType="1"/>
          </p:cNvSpPr>
          <p:nvPr/>
        </p:nvSpPr>
        <p:spPr bwMode="auto">
          <a:xfrm flipH="1">
            <a:off x="8023573" y="3233014"/>
            <a:ext cx="1291352" cy="0"/>
          </a:xfrm>
          <a:prstGeom prst="line">
            <a:avLst/>
          </a:prstGeom>
          <a:noFill/>
          <a:ln w="9525">
            <a:solidFill>
              <a:srgbClr val="0099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 name="WordArt 4109"/>
          <p:cNvSpPr>
            <a:spLocks noChangeArrowheads="1" noChangeShapeType="1" noTextEdit="1"/>
          </p:cNvSpPr>
          <p:nvPr/>
        </p:nvSpPr>
        <p:spPr bwMode="auto">
          <a:xfrm>
            <a:off x="9086325"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3" name="WordArt 4115"/>
          <p:cNvSpPr>
            <a:spLocks noChangeArrowheads="1" noChangeShapeType="1" noTextEdit="1"/>
          </p:cNvSpPr>
          <p:nvPr/>
        </p:nvSpPr>
        <p:spPr bwMode="auto">
          <a:xfrm>
            <a:off x="7639112" y="3071089"/>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P2</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4" name="Line 4107"/>
          <p:cNvSpPr>
            <a:spLocks noChangeShapeType="1"/>
          </p:cNvSpPr>
          <p:nvPr/>
        </p:nvSpPr>
        <p:spPr bwMode="auto">
          <a:xfrm>
            <a:off x="8023573" y="4378375"/>
            <a:ext cx="2478318" cy="2016"/>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5" name="Line 4108"/>
          <p:cNvSpPr>
            <a:spLocks noChangeShapeType="1"/>
          </p:cNvSpPr>
          <p:nvPr/>
        </p:nvSpPr>
        <p:spPr bwMode="auto">
          <a:xfrm>
            <a:off x="10501891" y="4380391"/>
            <a:ext cx="0" cy="1054443"/>
          </a:xfrm>
          <a:prstGeom prst="line">
            <a:avLst/>
          </a:prstGeom>
          <a:noFill/>
          <a:ln w="9525">
            <a:solidFill>
              <a:srgbClr val="FF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WordArt 4114"/>
          <p:cNvSpPr>
            <a:spLocks noChangeArrowheads="1" noChangeShapeType="1" noTextEdit="1"/>
          </p:cNvSpPr>
          <p:nvPr/>
        </p:nvSpPr>
        <p:spPr bwMode="auto">
          <a:xfrm>
            <a:off x="10273291" y="5589240"/>
            <a:ext cx="457200"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QD1</a:t>
            </a:r>
            <a:endParaRPr lang="en-US" sz="3600" kern="10" dirty="0">
              <a:ln w="9525">
                <a:solidFill>
                  <a:srgbClr val="000000"/>
                </a:solidFill>
                <a:round/>
                <a:headEnd/>
                <a:tailEnd/>
              </a:ln>
              <a:solidFill>
                <a:srgbClr val="FF0000"/>
              </a:solidFill>
              <a:latin typeface="Arial Black" panose="020B0A04020102020204" pitchFamily="34" charset="0"/>
            </a:endParaRPr>
          </a:p>
        </p:txBody>
      </p:sp>
      <p:sp>
        <p:nvSpPr>
          <p:cNvPr id="77" name="WordArt 4116"/>
          <p:cNvSpPr>
            <a:spLocks noChangeArrowheads="1" noChangeShapeType="1" noTextEdit="1"/>
          </p:cNvSpPr>
          <p:nvPr/>
        </p:nvSpPr>
        <p:spPr bwMode="auto">
          <a:xfrm>
            <a:off x="7653312" y="4257278"/>
            <a:ext cx="242888" cy="323850"/>
          </a:xfrm>
          <a:prstGeom prst="rect">
            <a:avLst/>
          </a:prstGeom>
        </p:spPr>
        <p:txBody>
          <a:bodyPr wrap="none" fromWordArt="1">
            <a:prstTxWarp prst="textPlain">
              <a:avLst>
                <a:gd name="adj" fmla="val 50000"/>
              </a:avLst>
            </a:prstTxWarp>
          </a:bodyPr>
          <a:lstStyle/>
          <a:p>
            <a:pPr algn="ctr"/>
            <a:r>
              <a:rPr lang="en-US" sz="3600" kern="10" dirty="0" err="1">
                <a:ln w="9525">
                  <a:solidFill>
                    <a:srgbClr val="000000"/>
                  </a:solidFill>
                  <a:round/>
                  <a:headEnd/>
                  <a:tailEnd/>
                </a:ln>
                <a:solidFill>
                  <a:srgbClr val="FF0000"/>
                </a:solidFill>
                <a:latin typeface="Arial Black" panose="020B0A04020102020204" pitchFamily="34" charset="0"/>
              </a:rPr>
              <a:t>P1</a:t>
            </a:r>
            <a:endParaRPr lang="en-US" sz="3600" kern="10" dirty="0">
              <a:ln w="9525">
                <a:solidFill>
                  <a:srgbClr val="000000"/>
                </a:solidFill>
                <a:round/>
                <a:headEnd/>
                <a:tailEnd/>
              </a:ln>
              <a:solidFill>
                <a:srgbClr val="FF0000"/>
              </a:solidFill>
              <a:latin typeface="Arial Black" panose="020B0A04020102020204" pitchFamily="34" charset="0"/>
            </a:endParaRPr>
          </a:p>
        </p:txBody>
      </p:sp>
    </p:spTree>
    <p:extLst>
      <p:ext uri="{BB962C8B-B14F-4D97-AF65-F5344CB8AC3E}">
        <p14:creationId xmlns:p14="http://schemas.microsoft.com/office/powerpoint/2010/main" val="2202782408"/>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8</a:t>
            </a:fld>
            <a:endParaRPr lang="en-IN" altLang="en-US"/>
          </a:p>
        </p:txBody>
      </p:sp>
      <p:sp>
        <p:nvSpPr>
          <p:cNvPr id="5" name="Rectangle 4"/>
          <p:cNvSpPr/>
          <p:nvPr/>
        </p:nvSpPr>
        <p:spPr>
          <a:xfrm>
            <a:off x="696888" y="980728"/>
            <a:ext cx="10870232" cy="1323439"/>
          </a:xfrm>
          <a:prstGeom prst="rect">
            <a:avLst/>
          </a:prstGeom>
          <a:solidFill>
            <a:schemeClr val="accent2">
              <a:lumMod val="40000"/>
              <a:lumOff val="60000"/>
            </a:schemeClr>
          </a:solidFill>
        </p:spPr>
        <p:txBody>
          <a:bodyPr wrap="square">
            <a:spAutoFit/>
          </a:bodyPr>
          <a:lstStyle/>
          <a:p>
            <a:pPr marL="400050" indent="-4000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Size of consumers income/ Buyer’s income: </a:t>
            </a:r>
            <a:r>
              <a:rPr lang="en-US" sz="2000" b="1" dirty="0">
                <a:solidFill>
                  <a:srgbClr val="002060"/>
                </a:solidFill>
                <a:latin typeface="Cambria" panose="02040503050406030204" pitchFamily="18" charset="0"/>
                <a:ea typeface="Cambria" panose="02040503050406030204" pitchFamily="18" charset="0"/>
              </a:rPr>
              <a:t>When the increase in income leads to an increase in the quantity demanded, the commodity is called a </a:t>
            </a:r>
            <a:r>
              <a:rPr lang="en-US" sz="2000" b="1" dirty="0">
                <a:solidFill>
                  <a:srgbClr val="C00000"/>
                </a:solidFill>
                <a:latin typeface="Cambria" panose="02040503050406030204" pitchFamily="18" charset="0"/>
                <a:ea typeface="Cambria" panose="02040503050406030204" pitchFamily="18" charset="0"/>
              </a:rPr>
              <a:t>‘normal good’. </a:t>
            </a:r>
            <a:r>
              <a:rPr lang="en-US" sz="2000" b="1" dirty="0">
                <a:solidFill>
                  <a:srgbClr val="002060"/>
                </a:solidFill>
                <a:latin typeface="Cambria" panose="02040503050406030204" pitchFamily="18" charset="0"/>
                <a:ea typeface="Cambria" panose="02040503050406030204" pitchFamily="18" charset="0"/>
              </a:rPr>
              <a:t>If an increase in income leads to a fall in the quantity demanded, we call that commodity an </a:t>
            </a:r>
            <a:r>
              <a:rPr lang="en-US" sz="2000" b="1" dirty="0">
                <a:solidFill>
                  <a:srgbClr val="C00000"/>
                </a:solidFill>
                <a:latin typeface="Cambria" panose="02040503050406030204" pitchFamily="18" charset="0"/>
                <a:ea typeface="Cambria" panose="02040503050406030204" pitchFamily="18" charset="0"/>
              </a:rPr>
              <a:t>‘inferior good’.</a:t>
            </a:r>
          </a:p>
        </p:txBody>
      </p:sp>
      <p:sp>
        <p:nvSpPr>
          <p:cNvPr id="21" name="Oval 20"/>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2</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
        <p:nvSpPr>
          <p:cNvPr id="26" name="Rectangle 3"/>
          <p:cNvSpPr txBox="1">
            <a:spLocks noChangeArrowheads="1"/>
          </p:cNvSpPr>
          <p:nvPr/>
        </p:nvSpPr>
        <p:spPr>
          <a:xfrm>
            <a:off x="2004465" y="2345069"/>
            <a:ext cx="8001000" cy="4114800"/>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a:lstStyle>
          <a:p>
            <a:pPr marL="640080" lvl="1" indent="-274320" algn="ctr" defTabSz="914400" eaLnBrk="1" fontAlgn="auto" hangingPunct="1">
              <a:spcAft>
                <a:spcPts val="0"/>
              </a:spcAft>
              <a:buFontTx/>
              <a:buNone/>
              <a:defRPr/>
            </a:pPr>
            <a:r>
              <a:rPr lang="en-US" sz="3200" b="1" kern="0" dirty="0">
                <a:latin typeface="Cambria" panose="02040503050406030204" pitchFamily="18" charset="0"/>
                <a:ea typeface="Cambria" panose="02040503050406030204" pitchFamily="18" charset="0"/>
              </a:rPr>
              <a:t>Income </a:t>
            </a:r>
            <a:r>
              <a:rPr lang="en-US" sz="3200" b="1" kern="0" dirty="0">
                <a:latin typeface="Cambria" panose="02040503050406030204" pitchFamily="18" charset="0"/>
                <a:ea typeface="Cambria" panose="02040503050406030204" pitchFamily="18" charset="0"/>
                <a:sym typeface="Wingdings" pitchFamily="2" charset="2"/>
              </a:rPr>
              <a:t> Demand</a:t>
            </a:r>
          </a:p>
          <a:p>
            <a:pPr marL="640080" lvl="1" indent="-274320" algn="ctr" defTabSz="914400" eaLnBrk="1" fontAlgn="auto" hangingPunct="1">
              <a:spcAft>
                <a:spcPts val="0"/>
              </a:spcAft>
              <a:buFontTx/>
              <a:buNone/>
              <a:defRPr/>
            </a:pPr>
            <a:r>
              <a:rPr lang="en-US" sz="3200" b="1" kern="0" dirty="0">
                <a:latin typeface="Cambria" panose="02040503050406030204" pitchFamily="18" charset="0"/>
                <a:ea typeface="Cambria" panose="02040503050406030204" pitchFamily="18" charset="0"/>
                <a:sym typeface="Wingdings" pitchFamily="2" charset="2"/>
              </a:rPr>
              <a:t>Income   Demand</a:t>
            </a:r>
          </a:p>
          <a:p>
            <a:pPr marL="640080" lvl="1" indent="-274320" algn="ctr" defTabSz="914400" eaLnBrk="1" fontAlgn="auto" hangingPunct="1">
              <a:spcAft>
                <a:spcPts val="0"/>
              </a:spcAft>
              <a:buFontTx/>
              <a:buNone/>
              <a:defRPr/>
            </a:pPr>
            <a:endParaRPr lang="en-US" sz="3200" b="1" kern="0" dirty="0">
              <a:latin typeface="Cambria" panose="02040503050406030204" pitchFamily="18" charset="0"/>
              <a:ea typeface="Cambria" panose="02040503050406030204" pitchFamily="18" charset="0"/>
              <a:sym typeface="Wingdings" pitchFamily="2" charset="2"/>
            </a:endParaRPr>
          </a:p>
          <a:p>
            <a:pPr marL="640080" lvl="1" indent="-274320" defTabSz="914400" eaLnBrk="1" fontAlgn="auto" hangingPunct="1">
              <a:spcAft>
                <a:spcPts val="0"/>
              </a:spcAft>
              <a:buFontTx/>
              <a:buNone/>
              <a:defRPr/>
            </a:pPr>
            <a:r>
              <a:rPr lang="en-US" sz="2000" kern="0" dirty="0">
                <a:latin typeface="Cambria" panose="02040503050406030204" pitchFamily="18" charset="0"/>
                <a:ea typeface="Cambria" panose="02040503050406030204" pitchFamily="18" charset="0"/>
              </a:rPr>
              <a:t>Examples: </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Minimum wage increases</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Economic Recession</a:t>
            </a:r>
          </a:p>
          <a:p>
            <a:pPr marL="640080" lvl="1" indent="-274320" defTabSz="914400" eaLnBrk="1" fontAlgn="auto" hangingPunct="1">
              <a:spcAft>
                <a:spcPts val="0"/>
              </a:spcAft>
              <a:buFontTx/>
              <a:buChar char="-"/>
              <a:defRPr/>
            </a:pPr>
            <a:r>
              <a:rPr lang="en-US" sz="2000" kern="0" dirty="0">
                <a:latin typeface="Cambria" panose="02040503050406030204" pitchFamily="18" charset="0"/>
                <a:ea typeface="Cambria" panose="02040503050406030204" pitchFamily="18" charset="0"/>
              </a:rPr>
              <a:t>The Great Depression</a:t>
            </a:r>
          </a:p>
          <a:p>
            <a:pPr marL="640080" lvl="1" indent="-274320" defTabSz="914400" eaLnBrk="1" fontAlgn="auto" hangingPunct="1">
              <a:spcAft>
                <a:spcPts val="0"/>
              </a:spcAft>
              <a:buFontTx/>
              <a:buChar char="-"/>
              <a:defRPr/>
            </a:pPr>
            <a:endParaRPr lang="en-US" sz="2400" kern="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561376223"/>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191344" y="28522"/>
            <a:ext cx="917049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US" altLang="en-US" b="1" dirty="0">
                <a:solidFill>
                  <a:srgbClr val="0000FF"/>
                </a:solidFill>
                <a:latin typeface="Cambria" panose="02040503050406030204" pitchFamily="18" charset="0"/>
              </a:rPr>
              <a:t>Determinants of Demand by a Consumer</a:t>
            </a:r>
          </a:p>
        </p:txBody>
      </p:sp>
      <p:grpSp>
        <p:nvGrpSpPr>
          <p:cNvPr id="22" name="Group 21"/>
          <p:cNvGrpSpPr/>
          <p:nvPr/>
        </p:nvGrpSpPr>
        <p:grpSpPr>
          <a:xfrm>
            <a:off x="10059045" y="225264"/>
            <a:ext cx="2118193" cy="504265"/>
            <a:chOff x="6397308" y="2204863"/>
            <a:chExt cx="2118193" cy="612775"/>
          </a:xfrm>
        </p:grpSpPr>
        <p:sp>
          <p:nvSpPr>
            <p:cNvPr id="30" name="Rectangle 29"/>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1" name="Rectangle 30"/>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32" name="TextBox 31"/>
            <p:cNvSpPr txBox="1"/>
            <p:nvPr/>
          </p:nvSpPr>
          <p:spPr>
            <a:xfrm flipH="1">
              <a:off x="6397308" y="2226917"/>
              <a:ext cx="2087562" cy="561008"/>
            </a:xfrm>
            <a:prstGeom prst="rect">
              <a:avLst/>
            </a:prstGeom>
            <a:noFill/>
            <a:ln>
              <a:noFill/>
            </a:ln>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  Lecture      2</a:t>
              </a:r>
              <a:endParaRPr lang="en-US" sz="1400" b="1" dirty="0">
                <a:solidFill>
                  <a:schemeClr val="bg1"/>
                </a:solidFill>
                <a:latin typeface="Cambria" panose="02040503050406030204" pitchFamily="18" charset="0"/>
                <a:ea typeface="Cambria" panose="02040503050406030204" pitchFamily="18" charset="0"/>
              </a:endParaRPr>
            </a:p>
          </p:txBody>
        </p:sp>
      </p:gr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9</a:t>
            </a:fld>
            <a:endParaRPr lang="en-IN" altLang="en-US"/>
          </a:p>
        </p:txBody>
      </p:sp>
      <p:sp>
        <p:nvSpPr>
          <p:cNvPr id="6" name="Rectangle 5"/>
          <p:cNvSpPr/>
          <p:nvPr/>
        </p:nvSpPr>
        <p:spPr>
          <a:xfrm>
            <a:off x="715289" y="1002981"/>
            <a:ext cx="10867111" cy="1323439"/>
          </a:xfrm>
          <a:prstGeom prst="rect">
            <a:avLst/>
          </a:prstGeom>
          <a:solidFill>
            <a:schemeClr val="bg1">
              <a:lumMod val="85000"/>
            </a:schemeClr>
          </a:solidFill>
        </p:spPr>
        <p:txBody>
          <a:bodyPr wrap="square">
            <a:spAutoFit/>
          </a:bodyPr>
          <a:lstStyle/>
          <a:p>
            <a:pPr marL="514350" indent="-514350">
              <a:buFont typeface="Courier New" panose="02070309020205020404" pitchFamily="49" charset="0"/>
              <a:buChar char="o"/>
            </a:pPr>
            <a:r>
              <a:rPr lang="en-US" sz="2000" b="1" dirty="0">
                <a:latin typeface="Cambria" panose="02040503050406030204" pitchFamily="18" charset="0"/>
                <a:ea typeface="Cambria" panose="02040503050406030204" pitchFamily="18" charset="0"/>
              </a:rPr>
              <a:t>Prices of other related commodities: </a:t>
            </a:r>
            <a:r>
              <a:rPr lang="en-US" sz="2000" b="1" dirty="0">
                <a:solidFill>
                  <a:srgbClr val="C00000"/>
                </a:solidFill>
                <a:latin typeface="Cambria" panose="02040503050406030204" pitchFamily="18" charset="0"/>
                <a:ea typeface="Cambria" panose="02040503050406030204" pitchFamily="18" charset="0"/>
              </a:rPr>
              <a:t>A consumer’s demand for a commodity may also be influenced by the prices of some other commodities. Some are </a:t>
            </a:r>
            <a:r>
              <a:rPr lang="en-US" sz="2000" b="1" dirty="0">
                <a:solidFill>
                  <a:srgbClr val="0000FF"/>
                </a:solidFill>
                <a:latin typeface="Cambria" panose="02040503050406030204" pitchFamily="18" charset="0"/>
                <a:ea typeface="Cambria" panose="02040503050406030204" pitchFamily="18" charset="0"/>
              </a:rPr>
              <a:t>complementary goods</a:t>
            </a:r>
            <a:r>
              <a:rPr lang="en-US" sz="2000" b="1" dirty="0">
                <a:solidFill>
                  <a:srgbClr val="C00000"/>
                </a:solidFill>
                <a:latin typeface="Cambria" panose="02040503050406030204" pitchFamily="18" charset="0"/>
                <a:ea typeface="Cambria" panose="02040503050406030204" pitchFamily="18" charset="0"/>
              </a:rPr>
              <a:t>, which are consumed along with the commodity, while others may be used in place of this commodity. This category is called </a:t>
            </a:r>
            <a:r>
              <a:rPr lang="en-US" sz="2000" b="1" dirty="0">
                <a:solidFill>
                  <a:srgbClr val="0000FF"/>
                </a:solidFill>
                <a:latin typeface="Cambria" panose="02040503050406030204" pitchFamily="18" charset="0"/>
                <a:ea typeface="Cambria" panose="02040503050406030204" pitchFamily="18" charset="0"/>
              </a:rPr>
              <a:t>substitutes</a:t>
            </a:r>
            <a:r>
              <a:rPr lang="en-US" sz="2000" b="1" dirty="0">
                <a:solidFill>
                  <a:srgbClr val="C00000"/>
                </a:solidFill>
                <a:latin typeface="Cambria" panose="02040503050406030204" pitchFamily="18" charset="0"/>
                <a:ea typeface="Cambria" panose="02040503050406030204" pitchFamily="18" charset="0"/>
              </a:rPr>
              <a:t>.</a:t>
            </a:r>
            <a:endParaRPr lang="en-US" sz="2000" b="1" dirty="0">
              <a:solidFill>
                <a:srgbClr val="0000FF"/>
              </a:solidFill>
              <a:latin typeface="Cambria" panose="02040503050406030204" pitchFamily="18" charset="0"/>
              <a:ea typeface="Cambria" panose="02040503050406030204" pitchFamily="18" charset="0"/>
            </a:endParaRPr>
          </a:p>
        </p:txBody>
      </p:sp>
      <p:sp>
        <p:nvSpPr>
          <p:cNvPr id="20" name="Oval 19"/>
          <p:cNvSpPr/>
          <p:nvPr/>
        </p:nvSpPr>
        <p:spPr bwMode="auto">
          <a:xfrm>
            <a:off x="449052" y="1113711"/>
            <a:ext cx="631304" cy="646331"/>
          </a:xfrm>
          <a:prstGeom prst="ellipse">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2813" rtl="0" eaLnBrk="1" fontAlgn="base" latinLnBrk="0" hangingPunct="1">
              <a:lnSpc>
                <a:spcPct val="100000"/>
              </a:lnSpc>
              <a:spcBef>
                <a:spcPct val="0"/>
              </a:spcBef>
              <a:spcAft>
                <a:spcPct val="0"/>
              </a:spcAft>
              <a:buClrTx/>
              <a:buSzTx/>
              <a:buFont typeface="Arial" pitchFamily="34" charset="0"/>
              <a:buNone/>
              <a:tabLst/>
            </a:pPr>
            <a:r>
              <a:rPr lang="en-US" sz="2800" b="1" dirty="0">
                <a:latin typeface="Cambria" panose="02040503050406030204" pitchFamily="18" charset="0"/>
                <a:ea typeface="Cambria" panose="02040503050406030204" pitchFamily="18" charset="0"/>
              </a:rPr>
              <a:t>3</a:t>
            </a:r>
            <a:endParaRPr kumimoji="0" 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pic>
        <p:nvPicPr>
          <p:cNvPr id="21" name="Picture 7" descr="http://www.toolstation.com/images/library/stock/webbig/5459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56140" y="2506116"/>
            <a:ext cx="21336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descr="http://www.global-b2b-network.com/direct/dbimage/50351928/Gasoline_Chain_Saw.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27840" y="2582316"/>
            <a:ext cx="18288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9" descr="http://www.thestayathomemother.com/sites/default/files/u3/Starbucks-logo.gif"/>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011935" y="4558944"/>
            <a:ext cx="1724025"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11" descr="http://www.saguarocoffee.com/images/folgers_3c_mntns_pl_lo_c.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94040" y="4725144"/>
            <a:ext cx="2362200" cy="136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Picture 9" descr="http://www.contrib.andrew.cmu.edu/~bmarrero/pepsi.jp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51176" y="2730144"/>
            <a:ext cx="1828800"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 name="Picture 11" descr="http://www.fultonschools.org/school/dunwoodysprings/test%20site/images/biz%20-%20Coca-Cola_logo5.jp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2146" y="2730144"/>
            <a:ext cx="1570038"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 name="Picture 13" descr="http://www.cornellcollege.edu/berry-center/enews/oct08/Blueberries.jpe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51440" y="4563516"/>
            <a:ext cx="1385888" cy="138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 name="Picture 15" descr="http://pro.corbis.com/images/42-16456532.jpg?size=67&amp;uid=50138B7F-3758-44AF-AAB7-8BD81B087D4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40416" y="4411116"/>
            <a:ext cx="16002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 name="Picture 5" descr="http://www.tabletpc2.com/Graphics/Reviews/Samsung%20NV11%20Digital%20Camera/Samsung%20NV11%20Digital%20Camera%20-1.jp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4909" y="4324656"/>
            <a:ext cx="19812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 name="Picture 7" descr="http://www.freeaccess.com.au/wp-images/ToshibalaunchesClass48GbSDHCmemorycard_230B/image04.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6609" y="4629456"/>
            <a:ext cx="1176338"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 name="Picture 13" descr="http://www.gadgetlite.com/wp-content/uploads/2009/04/sony-bdp-s360-blue-ray-player-5.jpg"/>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1344" y="2780928"/>
            <a:ext cx="2262584"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2" name="Picture 11" descr="http://www.phistore.com/blog/wp-content/uploads/2009/10/The.Dark.Knight.2008-300x300.jp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542828" y="2780928"/>
            <a:ext cx="110490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3" name="Straight Connector 42"/>
          <p:cNvCxnSpPr/>
          <p:nvPr/>
        </p:nvCxnSpPr>
        <p:spPr bwMode="auto">
          <a:xfrm>
            <a:off x="3863752" y="2420888"/>
            <a:ext cx="0" cy="3914891"/>
          </a:xfrm>
          <a:prstGeom prst="line">
            <a:avLst/>
          </a:prstGeom>
          <a:ln w="28575">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25798055"/>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35184</TotalTime>
  <Words>1796</Words>
  <Application>Microsoft Office PowerPoint</Application>
  <PresentationFormat>Widescreen</PresentationFormat>
  <Paragraphs>222</Paragraphs>
  <Slides>14</Slides>
  <Notes>14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14</vt:i4>
      </vt:variant>
      <vt:variant>
        <vt:lpstr>Custom Shows</vt:lpstr>
      </vt:variant>
      <vt:variant>
        <vt:i4>1</vt:i4>
      </vt:variant>
    </vt:vector>
  </HeadingPairs>
  <TitlesOfParts>
    <vt:vector size="25" baseType="lpstr">
      <vt:lpstr>Arial</vt:lpstr>
      <vt:lpstr>Arial Black</vt:lpstr>
      <vt:lpstr>Calibri</vt:lpstr>
      <vt:lpstr>Cambria</vt:lpstr>
      <vt:lpstr>Cambria Math</vt:lpstr>
      <vt:lpstr>Cambroa</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Dr. Vijay S Kumawat</cp:lastModifiedBy>
  <cp:revision>1537</cp:revision>
  <dcterms:modified xsi:type="dcterms:W3CDTF">2024-03-07T04:29:32Z</dcterms:modified>
</cp:coreProperties>
</file>