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4200" r:id="rId1"/>
  </p:sldMasterIdLst>
  <p:notesMasterIdLst>
    <p:notesMasterId r:id="rId9"/>
  </p:notesMasterIdLst>
  <p:handoutMasterIdLst>
    <p:handoutMasterId r:id="rId10"/>
  </p:handoutMasterIdLst>
  <p:sldIdLst>
    <p:sldId id="727" r:id="rId2"/>
    <p:sldId id="726" r:id="rId3"/>
    <p:sldId id="724" r:id="rId4"/>
    <p:sldId id="722" r:id="rId5"/>
    <p:sldId id="723" r:id="rId6"/>
    <p:sldId id="725" r:id="rId7"/>
    <p:sldId id="704" r:id="rId8"/>
  </p:sldIdLst>
  <p:sldSz cx="12192000" cy="6858000"/>
  <p:notesSz cx="6858000" cy="9144000"/>
  <p:custShowLst>
    <p:custShow name="Custom Show 1" id="0">
      <p:sldLst/>
    </p:custShow>
  </p:custShowLst>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0000"/>
    <a:srgbClr val="66FFCC"/>
    <a:srgbClr val="CCFF99"/>
    <a:srgbClr val="FFCCCC"/>
    <a:srgbClr val="FBFBA7"/>
    <a:srgbClr val="00682F"/>
    <a:srgbClr val="FF3399"/>
    <a:srgbClr val="0066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19" autoAdjust="0"/>
    <p:restoredTop sz="83754" autoAdjust="0"/>
  </p:normalViewPr>
  <p:slideViewPr>
    <p:cSldViewPr>
      <p:cViewPr varScale="1">
        <p:scale>
          <a:sx n="67" d="100"/>
          <a:sy n="67" d="100"/>
        </p:scale>
        <p:origin x="456" y="40"/>
      </p:cViewPr>
      <p:guideLst>
        <p:guide orient="horz" pos="2160"/>
        <p:guide pos="3792"/>
      </p:guideLst>
    </p:cSldViewPr>
  </p:slideViewPr>
  <p:notesTextViewPr>
    <p:cViewPr>
      <p:scale>
        <a:sx n="150" d="100"/>
        <a:sy n="150" d="100"/>
      </p:scale>
      <p:origin x="0" y="0"/>
    </p:cViewPr>
  </p:notesTextViewPr>
  <p:sorterViewPr>
    <p:cViewPr>
      <p:scale>
        <a:sx n="100" d="100"/>
        <a:sy n="100" d="100"/>
      </p:scale>
      <p:origin x="0" y="-28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DE2A5-27D1-47FE-93BB-532C08781C93}" type="datetimeFigureOut">
              <a:rPr lang="en-US" smtClean="0"/>
              <a:t>3/7/2024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Dept. of Mechanical Engg.| MUJ</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33268B-9484-4B3B-ACF5-DB4718059E4B}" type="slidenum">
              <a:rPr lang="en-US" smtClean="0"/>
              <a:t>‹#›</a:t>
            </a:fld>
            <a:endParaRPr lang="en-US"/>
          </a:p>
        </p:txBody>
      </p:sp>
    </p:spTree>
    <p:extLst>
      <p:ext uri="{BB962C8B-B14F-4D97-AF65-F5344CB8AC3E}">
        <p14:creationId xmlns:p14="http://schemas.microsoft.com/office/powerpoint/2010/main" val="25609664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Calibri" pitchFamily="34" charset="0"/>
              </a:defRPr>
            </a:lvl1pPr>
          </a:lstStyle>
          <a:p>
            <a:pPr>
              <a:defRPr/>
            </a:pPr>
            <a:endParaRPr lang="en-IN" alt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Calibri" pitchFamily="34" charset="0"/>
              </a:defRPr>
            </a:lvl1pPr>
          </a:lstStyle>
          <a:p>
            <a:pPr>
              <a:defRPr/>
            </a:pPr>
            <a:fld id="{54F14457-417F-4AEE-BB00-7B89CF7EA26C}" type="datetimeFigureOut">
              <a:rPr lang="en-IN" altLang="en-US"/>
              <a:pPr>
                <a:defRPr/>
              </a:pPr>
              <a:t>07-03-2024</a:t>
            </a:fld>
            <a:endParaRPr lang="en-IN" altLang="en-US"/>
          </a:p>
        </p:txBody>
      </p:sp>
      <p:sp>
        <p:nvSpPr>
          <p:cNvPr id="2052" name="Slide Image Placeholder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en-IN" altLang="en-US" noProof="0"/>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Calibri" pitchFamily="34" charset="0"/>
              </a:defRPr>
            </a:lvl1pPr>
          </a:lstStyle>
          <a:p>
            <a:pPr>
              <a:defRPr/>
            </a:pPr>
            <a:r>
              <a:rPr lang="en-US" altLang="en-US"/>
              <a:t>Dept. of Mechanical Engg.| MUJ</a:t>
            </a:r>
            <a:endParaRPr lang="en-IN" alt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atin typeface="Calibri" panose="020F0502020204030204" pitchFamily="34" charset="0"/>
              </a:defRPr>
            </a:lvl1pPr>
          </a:lstStyle>
          <a:p>
            <a:pPr>
              <a:defRPr/>
            </a:pPr>
            <a:fld id="{67E43DAA-2A56-4BCD-A5AF-E687A2B8FD1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91082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618818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075640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4282292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4251477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325737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noChangeArrowheads="1"/>
          </p:cNvSpPr>
          <p:nvPr>
            <p:ph type="dt" sz="half" idx="10"/>
          </p:nvPr>
        </p:nvSpPr>
        <p:spPr>
          <a:ln/>
        </p:spPr>
        <p:txBody>
          <a:bodyPr/>
          <a:lstStyle>
            <a:lvl1pPr>
              <a:defRPr/>
            </a:lvl1pPr>
          </a:lstStyle>
          <a:p>
            <a:pPr>
              <a:defRPr/>
            </a:pPr>
            <a:fld id="{9254C421-7CDD-422D-8336-97B898E4A064}" type="datetime1">
              <a:rPr lang="en-IN" altLang="en-US" smtClean="0"/>
              <a:t>07-03-2024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561BB95-7041-43A7-805A-3E008BCA6D2A}" type="slidenum">
              <a:rPr lang="en-IN" altLang="en-US"/>
              <a:pPr>
                <a:defRPr/>
              </a:pPr>
              <a:t>‹#›</a:t>
            </a:fld>
            <a:endParaRPr lang="en-IN" altLang="en-US"/>
          </a:p>
        </p:txBody>
      </p:sp>
    </p:spTree>
    <p:extLst>
      <p:ext uri="{BB962C8B-B14F-4D97-AF65-F5344CB8AC3E}">
        <p14:creationId xmlns:p14="http://schemas.microsoft.com/office/powerpoint/2010/main" val="162825913"/>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40A73A69-2673-4305-9236-977014FC4F04}" type="datetime1">
              <a:rPr lang="en-IN" altLang="en-US" smtClean="0"/>
              <a:t>07-03-2024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622AA68-EDA5-4284-9A00-44F7AFED08BD}" type="slidenum">
              <a:rPr lang="en-IN" altLang="en-US"/>
              <a:pPr>
                <a:defRPr/>
              </a:pPr>
              <a:t>‹#›</a:t>
            </a:fld>
            <a:endParaRPr lang="en-IN" altLang="en-US"/>
          </a:p>
        </p:txBody>
      </p:sp>
    </p:spTree>
    <p:extLst>
      <p:ext uri="{BB962C8B-B14F-4D97-AF65-F5344CB8AC3E}">
        <p14:creationId xmlns:p14="http://schemas.microsoft.com/office/powerpoint/2010/main" val="104657322"/>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A901236A-6F0D-4B2E-BFDB-B8E3D15E923F}" type="datetime1">
              <a:rPr lang="en-IN" altLang="en-US" smtClean="0"/>
              <a:t>07-03-2024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9455E94-4E8A-45F3-AFB7-BC80D8EC409F}" type="slidenum">
              <a:rPr lang="en-IN" altLang="en-US"/>
              <a:pPr>
                <a:defRPr/>
              </a:pPr>
              <a:t>‹#›</a:t>
            </a:fld>
            <a:endParaRPr lang="en-IN" altLang="en-US"/>
          </a:p>
        </p:txBody>
      </p:sp>
    </p:spTree>
    <p:extLst>
      <p:ext uri="{BB962C8B-B14F-4D97-AF65-F5344CB8AC3E}">
        <p14:creationId xmlns:p14="http://schemas.microsoft.com/office/powerpoint/2010/main" val="936755492"/>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8D76F9A5-2CED-4D4B-B3CB-86A6DD83484A}" type="datetime1">
              <a:rPr lang="en-IN" altLang="en-US" smtClean="0"/>
              <a:t>07-03-2024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0A76DBA-2817-4686-AC3A-17D4C8C0FE3B}" type="slidenum">
              <a:rPr lang="en-IN" altLang="en-US"/>
              <a:pPr>
                <a:defRPr/>
              </a:pPr>
              <a:t>‹#›</a:t>
            </a:fld>
            <a:endParaRPr lang="en-IN" altLang="en-US"/>
          </a:p>
        </p:txBody>
      </p:sp>
    </p:spTree>
    <p:extLst>
      <p:ext uri="{BB962C8B-B14F-4D97-AF65-F5344CB8AC3E}">
        <p14:creationId xmlns:p14="http://schemas.microsoft.com/office/powerpoint/2010/main" val="4090584985"/>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pPr>
              <a:defRPr/>
            </a:pPr>
            <a:fld id="{1B6080E3-AF7D-4880-A6DF-CACEC23C50BA}" type="datetime1">
              <a:rPr lang="en-IN" altLang="en-US" smtClean="0"/>
              <a:t>07-03-2024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3965239-B026-415D-891C-C9DFA714C718}" type="slidenum">
              <a:rPr lang="en-IN" altLang="en-US"/>
              <a:pPr>
                <a:defRPr/>
              </a:pPr>
              <a:t>‹#›</a:t>
            </a:fld>
            <a:endParaRPr lang="en-IN" altLang="en-US"/>
          </a:p>
        </p:txBody>
      </p:sp>
    </p:spTree>
    <p:extLst>
      <p:ext uri="{BB962C8B-B14F-4D97-AF65-F5344CB8AC3E}">
        <p14:creationId xmlns:p14="http://schemas.microsoft.com/office/powerpoint/2010/main" val="2990217250"/>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noChangeArrowheads="1"/>
          </p:cNvSpPr>
          <p:nvPr>
            <p:ph type="dt" sz="half" idx="10"/>
          </p:nvPr>
        </p:nvSpPr>
        <p:spPr>
          <a:ln/>
        </p:spPr>
        <p:txBody>
          <a:bodyPr/>
          <a:lstStyle>
            <a:lvl1pPr>
              <a:defRPr/>
            </a:lvl1pPr>
          </a:lstStyle>
          <a:p>
            <a:pPr>
              <a:defRPr/>
            </a:pPr>
            <a:fld id="{12BA63E5-E9EE-4D0B-ACB7-FA6F12525FB7}" type="datetime1">
              <a:rPr lang="en-IN" altLang="en-US" smtClean="0"/>
              <a:t>07-03-2024</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F0DD4F22-94B5-4BBB-AFEB-3CEF512A3F3C}" type="slidenum">
              <a:rPr lang="en-IN" altLang="en-US"/>
              <a:pPr>
                <a:defRPr/>
              </a:pPr>
              <a:t>‹#›</a:t>
            </a:fld>
            <a:endParaRPr lang="en-IN" altLang="en-US"/>
          </a:p>
        </p:txBody>
      </p:sp>
    </p:spTree>
    <p:extLst>
      <p:ext uri="{BB962C8B-B14F-4D97-AF65-F5344CB8AC3E}">
        <p14:creationId xmlns:p14="http://schemas.microsoft.com/office/powerpoint/2010/main" val="1974976318"/>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noChangeArrowheads="1"/>
          </p:cNvSpPr>
          <p:nvPr>
            <p:ph type="dt" sz="half" idx="10"/>
          </p:nvPr>
        </p:nvSpPr>
        <p:spPr>
          <a:ln/>
        </p:spPr>
        <p:txBody>
          <a:bodyPr/>
          <a:lstStyle>
            <a:lvl1pPr>
              <a:defRPr/>
            </a:lvl1pPr>
          </a:lstStyle>
          <a:p>
            <a:pPr>
              <a:defRPr/>
            </a:pPr>
            <a:fld id="{4D7FCEE8-6584-48E1-AD74-A5CC9402E6FE}" type="datetime1">
              <a:rPr lang="en-IN" altLang="en-US" smtClean="0"/>
              <a:t>07-03-2024</a:t>
            </a:fld>
            <a:endParaRPr lang="en-IN" altLang="en-US"/>
          </a:p>
        </p:txBody>
      </p:sp>
      <p:sp>
        <p:nvSpPr>
          <p:cNvPr id="8"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C97F616C-512F-4318-BA46-4C01B7C76460}" type="slidenum">
              <a:rPr lang="en-IN" altLang="en-US"/>
              <a:pPr>
                <a:defRPr/>
              </a:pPr>
              <a:t>‹#›</a:t>
            </a:fld>
            <a:endParaRPr lang="en-IN" altLang="en-US"/>
          </a:p>
        </p:txBody>
      </p:sp>
    </p:spTree>
    <p:extLst>
      <p:ext uri="{BB962C8B-B14F-4D97-AF65-F5344CB8AC3E}">
        <p14:creationId xmlns:p14="http://schemas.microsoft.com/office/powerpoint/2010/main" val="304104025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noChangeArrowheads="1"/>
          </p:cNvSpPr>
          <p:nvPr>
            <p:ph type="dt" sz="half" idx="10"/>
          </p:nvPr>
        </p:nvSpPr>
        <p:spPr>
          <a:ln/>
        </p:spPr>
        <p:txBody>
          <a:bodyPr/>
          <a:lstStyle>
            <a:lvl1pPr>
              <a:defRPr/>
            </a:lvl1pPr>
          </a:lstStyle>
          <a:p>
            <a:pPr>
              <a:defRPr/>
            </a:pPr>
            <a:fld id="{6AE69A67-41CD-41AB-AA1C-051BC3CF2845}" type="datetime1">
              <a:rPr lang="en-IN" altLang="en-US" smtClean="0"/>
              <a:t>07-03-2024</a:t>
            </a:fld>
            <a:endParaRPr lang="en-IN" altLang="en-US"/>
          </a:p>
        </p:txBody>
      </p:sp>
      <p:sp>
        <p:nvSpPr>
          <p:cNvPr id="4"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FABC944C-5773-440B-BAFF-D1C14A19D6C6}" type="slidenum">
              <a:rPr lang="en-IN" altLang="en-US"/>
              <a:pPr>
                <a:defRPr/>
              </a:pPr>
              <a:t>‹#›</a:t>
            </a:fld>
            <a:endParaRPr lang="en-IN" altLang="en-US"/>
          </a:p>
        </p:txBody>
      </p:sp>
    </p:spTree>
    <p:extLst>
      <p:ext uri="{BB962C8B-B14F-4D97-AF65-F5344CB8AC3E}">
        <p14:creationId xmlns:p14="http://schemas.microsoft.com/office/powerpoint/2010/main" val="348928481"/>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3166798-8803-4BB9-AA20-F98C0513D9E7}" type="datetime1">
              <a:rPr lang="en-IN" altLang="en-US" smtClean="0"/>
              <a:t>07-03-2024</a:t>
            </a:fld>
            <a:endParaRPr lang="en-IN" altLang="en-US"/>
          </a:p>
        </p:txBody>
      </p:sp>
      <p:sp>
        <p:nvSpPr>
          <p:cNvPr id="3"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C92DB669-6FA0-4CF8-BF90-A0F226DEA8C9}" type="slidenum">
              <a:rPr lang="en-IN" altLang="en-US"/>
              <a:pPr>
                <a:defRPr/>
              </a:pPr>
              <a:t>‹#›</a:t>
            </a:fld>
            <a:endParaRPr lang="en-IN" altLang="en-US"/>
          </a:p>
        </p:txBody>
      </p:sp>
    </p:spTree>
    <p:extLst>
      <p:ext uri="{BB962C8B-B14F-4D97-AF65-F5344CB8AC3E}">
        <p14:creationId xmlns:p14="http://schemas.microsoft.com/office/powerpoint/2010/main" val="3408058964"/>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EF4E9510-E79F-461E-B8F8-6B461FBE331B}" type="datetime1">
              <a:rPr lang="en-IN" altLang="en-US" smtClean="0"/>
              <a:t>07-03-2024</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657FFAA-4524-48C2-867A-0EED0F07CB69}" type="slidenum">
              <a:rPr lang="en-IN" altLang="en-US"/>
              <a:pPr>
                <a:defRPr/>
              </a:pPr>
              <a:t>‹#›</a:t>
            </a:fld>
            <a:endParaRPr lang="en-IN" altLang="en-US"/>
          </a:p>
        </p:txBody>
      </p:sp>
    </p:spTree>
    <p:extLst>
      <p:ext uri="{BB962C8B-B14F-4D97-AF65-F5344CB8AC3E}">
        <p14:creationId xmlns:p14="http://schemas.microsoft.com/office/powerpoint/2010/main" val="1361344363"/>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C8A58890-D581-4B77-A2E4-E327450A3FC1}" type="datetime1">
              <a:rPr lang="en-IN" altLang="en-US" smtClean="0"/>
              <a:t>07-03-2024</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4453BE8-1E8E-4FD8-A9A5-1EB77E736AB8}" type="slidenum">
              <a:rPr lang="en-IN" altLang="en-US"/>
              <a:pPr>
                <a:defRPr/>
              </a:pPr>
              <a:t>‹#›</a:t>
            </a:fld>
            <a:endParaRPr lang="en-IN" altLang="en-US"/>
          </a:p>
        </p:txBody>
      </p:sp>
    </p:spTree>
    <p:extLst>
      <p:ext uri="{BB962C8B-B14F-4D97-AF65-F5344CB8AC3E}">
        <p14:creationId xmlns:p14="http://schemas.microsoft.com/office/powerpoint/2010/main" val="291603467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mn-lt"/>
              </a:defRPr>
            </a:lvl1pPr>
          </a:lstStyle>
          <a:p>
            <a:pPr>
              <a:defRPr/>
            </a:pPr>
            <a:fld id="{61B90422-A0DF-4247-8C80-B41C3850BF71}" type="datetime1">
              <a:rPr lang="en-IN" altLang="en-US" smtClean="0"/>
              <a:t>07-03-2024</a:t>
            </a:fld>
            <a:endParaRPr lang="en-IN" altLang="en-US"/>
          </a:p>
        </p:txBody>
      </p:sp>
      <p:sp>
        <p:nvSpPr>
          <p:cNvPr id="1029" name="Footer Placeholder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mn-lt"/>
              </a:defRPr>
            </a:lvl1pPr>
          </a:lstStyle>
          <a:p>
            <a:pPr>
              <a:defRPr/>
            </a:pPr>
            <a:r>
              <a:rPr lang="en-US" altLang="en-US"/>
              <a:t>Dept. of Mechanical Engg.| MUJ</a:t>
            </a:r>
            <a:endParaRPr lang="en-IN" altLang="en-US"/>
          </a:p>
        </p:txBody>
      </p:sp>
      <p:sp>
        <p:nvSpPr>
          <p:cNvPr id="1030" name="Slide Number Placeholder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latin typeface="Calibri" panose="020F0502020204030204" pitchFamily="34" charset="0"/>
              </a:defRPr>
            </a:lvl1pPr>
          </a:lstStyle>
          <a:p>
            <a:pPr>
              <a:defRPr/>
            </a:pPr>
            <a:fld id="{160AB4B4-F858-4AFC-87CB-FC0BBAAE64A4}"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ransition>
    <p:wipe dir="d"/>
  </p:transition>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enbionac.in/" TargetMode="External"/><Relationship Id="rId3" Type="http://schemas.openxmlformats.org/officeDocument/2006/relationships/image" Target="../media/image1.png"/><Relationship Id="rId7" Type="http://schemas.openxmlformats.org/officeDocument/2006/relationships/hyperlink" Target="https://www.jaipur.manipal.edu/"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www.linkedin.com/in/vijay-shankar-kumawat-24a02a195" TargetMode="External"/><Relationship Id="rId11" Type="http://schemas.openxmlformats.org/officeDocument/2006/relationships/image" Target="../media/image3.png"/><Relationship Id="rId5" Type="http://schemas.openxmlformats.org/officeDocument/2006/relationships/hyperlink" Target="https://scholar.google.com/citations?user=3g9gCscAAAAJ&amp;hl=en" TargetMode="External"/><Relationship Id="rId10" Type="http://schemas.microsoft.com/office/2007/relationships/hdphoto" Target="../media/hdphoto1.wdp"/><Relationship Id="rId4" Type="http://schemas.openxmlformats.org/officeDocument/2006/relationships/hyperlink" Target="mailto:vijayshankar.Kumawat@jaipur.manipal.edu" TargetMode="External"/><Relationship Id="rId9"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5"/>
          <p:cNvGrpSpPr>
            <a:grpSpLocks/>
          </p:cNvGrpSpPr>
          <p:nvPr/>
        </p:nvGrpSpPr>
        <p:grpSpPr bwMode="auto">
          <a:xfrm>
            <a:off x="191344" y="934689"/>
            <a:ext cx="12000656" cy="501766"/>
            <a:chOff x="179388" y="981075"/>
            <a:chExt cx="6192837" cy="46038"/>
          </a:xfrm>
        </p:grpSpPr>
        <p:sp>
          <p:nvSpPr>
            <p:cNvPr id="3088" name="object 5"/>
            <p:cNvSpPr>
              <a:spLocks noChangeArrowheads="1"/>
            </p:cNvSpPr>
            <p:nvPr/>
          </p:nvSpPr>
          <p:spPr bwMode="auto">
            <a:xfrm>
              <a:off x="2268538" y="981075"/>
              <a:ext cx="2119312" cy="0"/>
            </a:xfrm>
            <a:custGeom>
              <a:avLst/>
              <a:gdLst>
                <a:gd name="T0" fmla="*/ 13418 w 2331719"/>
                <a:gd name="T1" fmla="*/ 0 w 2331719"/>
                <a:gd name="T2" fmla="*/ 0 60000 65536"/>
                <a:gd name="T3" fmla="*/ 0 60000 65536"/>
                <a:gd name="T4" fmla="*/ 0 w 2331719"/>
                <a:gd name="T5" fmla="*/ 2331719 w 2331719"/>
              </a:gdLst>
              <a:ahLst/>
              <a:cxnLst>
                <a:cxn ang="T2">
                  <a:pos x="T0" y="0"/>
                </a:cxn>
                <a:cxn ang="T3">
                  <a:pos x="T1" y="0"/>
                </a:cxn>
              </a:cxnLst>
              <a:rect l="T4" t="0" r="T5" b="0"/>
              <a:pathLst>
                <a:path w="2331719">
                  <a:moveTo>
                    <a:pt x="2331719" y="0"/>
                  </a:moveTo>
                  <a:lnTo>
                    <a:pt x="0" y="0"/>
                  </a:lnTo>
                </a:path>
              </a:pathLst>
            </a:custGeom>
            <a:noFill/>
            <a:ln w="50037">
              <a:solidFill>
                <a:srgbClr val="75C1E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89" name="object 6"/>
            <p:cNvSpPr>
              <a:spLocks noChangeArrowheads="1"/>
            </p:cNvSpPr>
            <p:nvPr/>
          </p:nvSpPr>
          <p:spPr bwMode="auto">
            <a:xfrm>
              <a:off x="179388" y="981075"/>
              <a:ext cx="2147887" cy="0"/>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noFill/>
            <a:ln w="50037">
              <a:solidFill>
                <a:srgbClr val="FCAF1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90" name="object 7"/>
            <p:cNvSpPr>
              <a:spLocks noChangeArrowheads="1"/>
            </p:cNvSpPr>
            <p:nvPr/>
          </p:nvSpPr>
          <p:spPr bwMode="auto">
            <a:xfrm>
              <a:off x="4356100" y="981075"/>
              <a:ext cx="2016125" cy="46038"/>
            </a:xfrm>
            <a:custGeom>
              <a:avLst/>
              <a:gdLst>
                <a:gd name="T0" fmla="*/ 970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sp>
        <p:nvSpPr>
          <p:cNvPr id="3076" name="Slide Number Placeholder 14"/>
          <p:cNvSpPr txBox="1">
            <a:spLocks noGrp="1" noChangeArrowheads="1"/>
          </p:cNvSpPr>
          <p:nvPr/>
        </p:nvSpPr>
        <p:spPr bwMode="auto">
          <a:xfrm>
            <a:off x="8462963" y="649287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 typeface="Arial" panose="020B0604020202020204" pitchFamily="34" charset="0"/>
              <a:buNone/>
            </a:pPr>
            <a:endParaRPr lang="en-IN" altLang="en-US" sz="2400" b="1" dirty="0">
              <a:latin typeface="Cambria" panose="02040503050406030204" pitchFamily="18" charset="0"/>
              <a:cs typeface="Arial" panose="020B0604020202020204" pitchFamily="34" charset="0"/>
            </a:endParaRPr>
          </a:p>
        </p:txBody>
      </p:sp>
      <p:sp>
        <p:nvSpPr>
          <p:cNvPr id="3081" name="Rectangle 23"/>
          <p:cNvSpPr>
            <a:spLocks noChangeArrowheads="1"/>
          </p:cNvSpPr>
          <p:nvPr/>
        </p:nvSpPr>
        <p:spPr bwMode="auto">
          <a:xfrm>
            <a:off x="3959225" y="5786439"/>
            <a:ext cx="261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 typeface="Arial" panose="020B0604020202020204" pitchFamily="34" charset="0"/>
              <a:buNone/>
            </a:pPr>
            <a:r>
              <a:rPr lang="en-US" altLang="en-US" sz="2800" b="1">
                <a:solidFill>
                  <a:srgbClr val="FF0000"/>
                </a:solidFill>
                <a:latin typeface="Cambria" panose="02040503050406030204" pitchFamily="18" charset="0"/>
                <a:cs typeface="Arial" panose="020B0604020202020204" pitchFamily="34" charset="0"/>
              </a:rPr>
              <a:t> </a:t>
            </a:r>
            <a:endParaRPr lang="en-US" altLang="en-US" sz="2800">
              <a:latin typeface="Cambria" panose="02040503050406030204" pitchFamily="18" charset="0"/>
              <a:cs typeface="Arial" panose="020B0604020202020204" pitchFamily="34" charset="0"/>
            </a:endParaRPr>
          </a:p>
        </p:txBody>
      </p:sp>
      <p:pic>
        <p:nvPicPr>
          <p:cNvPr id="18" name="Picture 17" descr="C:\Users\shashib\Desktop\MUJ logo.png"/>
          <p:cNvPicPr/>
          <p:nvPr/>
        </p:nvPicPr>
        <p:blipFill>
          <a:blip r:embed="rId3">
            <a:extLst>
              <a:ext uri="{28A0092B-C50C-407E-A947-70E740481C1C}">
                <a14:useLocalDpi xmlns:a14="http://schemas.microsoft.com/office/drawing/2010/main" val="0"/>
              </a:ext>
            </a:extLst>
          </a:blip>
          <a:srcRect/>
          <a:stretch>
            <a:fillRect/>
          </a:stretch>
        </p:blipFill>
        <p:spPr bwMode="auto">
          <a:xfrm>
            <a:off x="80148" y="6160168"/>
            <a:ext cx="3642765" cy="650207"/>
          </a:xfrm>
          <a:prstGeom prst="rect">
            <a:avLst/>
          </a:prstGeom>
          <a:noFill/>
          <a:ln>
            <a:noFill/>
          </a:ln>
        </p:spPr>
      </p:pic>
      <p:sp>
        <p:nvSpPr>
          <p:cNvPr id="4" name="Slide Number Placeholder 3"/>
          <p:cNvSpPr>
            <a:spLocks noGrp="1"/>
          </p:cNvSpPr>
          <p:nvPr>
            <p:ph type="sldNum" sz="quarter" idx="12"/>
          </p:nvPr>
        </p:nvSpPr>
        <p:spPr/>
        <p:txBody>
          <a:bodyPr/>
          <a:lstStyle/>
          <a:p>
            <a:pPr>
              <a:defRPr/>
            </a:pPr>
            <a:fld id="{C92DB669-6FA0-4CF8-BF90-A0F226DEA8C9}" type="slidenum">
              <a:rPr lang="en-IN" altLang="en-US" smtClean="0"/>
              <a:pPr>
                <a:defRPr/>
              </a:pPr>
              <a:t>1</a:t>
            </a:fld>
            <a:endParaRPr lang="en-IN" altLang="en-US" dirty="0"/>
          </a:p>
        </p:txBody>
      </p:sp>
      <p:grpSp>
        <p:nvGrpSpPr>
          <p:cNvPr id="6" name="Group 5"/>
          <p:cNvGrpSpPr/>
          <p:nvPr/>
        </p:nvGrpSpPr>
        <p:grpSpPr>
          <a:xfrm>
            <a:off x="346102" y="3501008"/>
            <a:ext cx="11737303" cy="3231654"/>
            <a:chOff x="321132" y="3195460"/>
            <a:chExt cx="11737303" cy="3231654"/>
          </a:xfrm>
        </p:grpSpPr>
        <p:sp>
          <p:nvSpPr>
            <p:cNvPr id="3083" name="TextBox 3"/>
            <p:cNvSpPr txBox="1">
              <a:spLocks noChangeArrowheads="1"/>
            </p:cNvSpPr>
            <p:nvPr/>
          </p:nvSpPr>
          <p:spPr bwMode="auto">
            <a:xfrm>
              <a:off x="321132" y="3195460"/>
              <a:ext cx="11737303"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2000" b="1" i="1" dirty="0">
                <a:solidFill>
                  <a:schemeClr val="tx1">
                    <a:lumMod val="65000"/>
                    <a:lumOff val="35000"/>
                  </a:schemeClr>
                </a:solidFill>
                <a:latin typeface="Cambria" panose="02040503050406030204" pitchFamily="18" charset="0"/>
                <a:cs typeface="Arial" panose="020B0604020202020204" pitchFamily="34" charset="0"/>
              </a:endParaRPr>
            </a:p>
            <a:p>
              <a:pPr algn="r">
                <a:spcBef>
                  <a:spcPct val="0"/>
                </a:spcBef>
                <a:buFontTx/>
                <a:buNone/>
              </a:pPr>
              <a:r>
                <a:rPr lang="en-US" altLang="en-US" sz="2000" b="1" i="1" dirty="0">
                  <a:solidFill>
                    <a:schemeClr val="tx1">
                      <a:lumMod val="65000"/>
                      <a:lumOff val="35000"/>
                    </a:schemeClr>
                  </a:solidFill>
                  <a:latin typeface="Cambria" panose="02040503050406030204" pitchFamily="18" charset="0"/>
                  <a:cs typeface="Arial" panose="020B0604020202020204" pitchFamily="34" charset="0"/>
                </a:rPr>
                <a:t>Course Instructor</a:t>
              </a:r>
              <a:br>
                <a:rPr lang="en-US" altLang="en-US" sz="2000" b="1" dirty="0">
                  <a:latin typeface="Cambria" panose="02040503050406030204" pitchFamily="18" charset="0"/>
                  <a:cs typeface="Arial" panose="020B0604020202020204" pitchFamily="34" charset="0"/>
                </a:rPr>
              </a:br>
              <a:r>
                <a:rPr lang="en-US" altLang="en-US" sz="2400" b="1" dirty="0">
                  <a:solidFill>
                    <a:srgbClr val="C00000"/>
                  </a:solidFill>
                  <a:latin typeface="Cambria" panose="02040503050406030204" pitchFamily="18" charset="0"/>
                  <a:cs typeface="Arial" panose="020B0604020202020204" pitchFamily="34" charset="0"/>
                </a:rPr>
                <a:t>Dr. Vijay S. Kumawat</a:t>
              </a:r>
            </a:p>
            <a:p>
              <a:pPr algn="r">
                <a:spcBef>
                  <a:spcPct val="0"/>
                </a:spcBef>
                <a:buNone/>
              </a:pPr>
              <a:r>
                <a:rPr lang="en-US" altLang="en-US" sz="1400" b="1" dirty="0">
                  <a:latin typeface="Cambria" panose="02040503050406030204" pitchFamily="18" charset="0"/>
                  <a:cs typeface="Arial" panose="020B0604020202020204" pitchFamily="34" charset="0"/>
                </a:rPr>
                <a:t>Assistant Professor, Department of Mechanical Engineering</a:t>
              </a:r>
            </a:p>
            <a:p>
              <a:pPr algn="r">
                <a:spcBef>
                  <a:spcPct val="0"/>
                </a:spcBef>
                <a:buFontTx/>
                <a:buNone/>
              </a:pPr>
              <a:r>
                <a:rPr lang="en-US" altLang="en-US" sz="1400" b="1" dirty="0">
                  <a:latin typeface="Cambria" panose="02040503050406030204" pitchFamily="18" charset="0"/>
                  <a:cs typeface="Arial" panose="020B0604020202020204" pitchFamily="34" charset="0"/>
                </a:rPr>
                <a:t>Engineered Biomedical Materials Research and Innovation Centre (</a:t>
              </a:r>
              <a:r>
                <a:rPr lang="en-US" altLang="en-US" sz="1400" b="1" dirty="0" err="1">
                  <a:latin typeface="Cambria" panose="02040503050406030204" pitchFamily="18" charset="0"/>
                  <a:cs typeface="Arial" panose="020B0604020202020204" pitchFamily="34" charset="0"/>
                </a:rPr>
                <a:t>EnBioMatRIC</a:t>
              </a:r>
              <a:r>
                <a:rPr lang="en-US" altLang="en-US" sz="1400" b="1" dirty="0">
                  <a:latin typeface="Cambria" panose="02040503050406030204" pitchFamily="18" charset="0"/>
                  <a:cs typeface="Arial" panose="020B0604020202020204" pitchFamily="34" charset="0"/>
                </a:rPr>
                <a:t>)</a:t>
              </a:r>
            </a:p>
            <a:p>
              <a:pPr algn="r">
                <a:spcBef>
                  <a:spcPct val="0"/>
                </a:spcBef>
                <a:buNone/>
              </a:pPr>
              <a:r>
                <a:rPr lang="en-US" altLang="en-US" sz="1400" b="1" dirty="0">
                  <a:latin typeface="Cambria" panose="02040503050406030204" pitchFamily="18" charset="0"/>
                  <a:cs typeface="Arial" panose="020B0604020202020204" pitchFamily="34" charset="0"/>
                </a:rPr>
                <a:t>School of Automobile, Mechanical and Mechatronics Engineering (</a:t>
              </a:r>
              <a:r>
                <a:rPr lang="en-US" altLang="en-US" sz="1400" b="1" dirty="0" err="1">
                  <a:latin typeface="Cambria" panose="02040503050406030204" pitchFamily="18" charset="0"/>
                  <a:cs typeface="Arial" panose="020B0604020202020204" pitchFamily="34" charset="0"/>
                </a:rPr>
                <a:t>SAMME</a:t>
              </a:r>
              <a:r>
                <a:rPr lang="en-US" altLang="en-US" sz="1400" b="1" dirty="0">
                  <a:latin typeface="Cambria" panose="02040503050406030204" pitchFamily="18" charset="0"/>
                  <a:cs typeface="Arial" panose="020B0604020202020204" pitchFamily="34" charset="0"/>
                </a:rPr>
                <a:t>)</a:t>
              </a:r>
            </a:p>
            <a:p>
              <a:pPr algn="r">
                <a:spcBef>
                  <a:spcPct val="0"/>
                </a:spcBef>
                <a:buFontTx/>
                <a:buNone/>
              </a:pPr>
              <a:r>
                <a:rPr lang="en-US" altLang="en-US" sz="1400" b="1" dirty="0" err="1">
                  <a:latin typeface="Cambria" panose="02040503050406030204" pitchFamily="18" charset="0"/>
                  <a:cs typeface="Arial" panose="020B0604020202020204" pitchFamily="34" charset="0"/>
                </a:rPr>
                <a:t>Manipal</a:t>
              </a:r>
              <a:r>
                <a:rPr lang="en-US" altLang="en-US" sz="1400" b="1" dirty="0">
                  <a:latin typeface="Cambria" panose="02040503050406030204" pitchFamily="18" charset="0"/>
                  <a:cs typeface="Arial" panose="020B0604020202020204" pitchFamily="34" charset="0"/>
                </a:rPr>
                <a:t> University Jaipur</a:t>
              </a:r>
            </a:p>
            <a:p>
              <a:pPr algn="r">
                <a:spcBef>
                  <a:spcPct val="0"/>
                </a:spcBef>
                <a:buFontTx/>
                <a:buNone/>
              </a:pPr>
              <a:r>
                <a:rPr lang="en-US" altLang="en-US" sz="1400" b="1" dirty="0" err="1">
                  <a:latin typeface="Cambria" panose="02040503050406030204" pitchFamily="18" charset="0"/>
                  <a:cs typeface="Arial" panose="020B0604020202020204" pitchFamily="34" charset="0"/>
                </a:rPr>
                <a:t>Ph</a:t>
              </a:r>
              <a:r>
                <a:rPr lang="en-US" altLang="en-US" sz="1400" b="1" dirty="0">
                  <a:latin typeface="Cambria" panose="02040503050406030204" pitchFamily="18" charset="0"/>
                  <a:cs typeface="Arial" panose="020B0604020202020204" pitchFamily="34" charset="0"/>
                </a:rPr>
                <a:t>: +91-9001225135</a:t>
              </a:r>
            </a:p>
            <a:p>
              <a:pPr algn="r">
                <a:spcBef>
                  <a:spcPct val="0"/>
                </a:spcBef>
                <a:buFontTx/>
                <a:buNone/>
              </a:pPr>
              <a:r>
                <a:rPr lang="en-US" altLang="en-US" sz="1400" b="1" dirty="0">
                  <a:latin typeface="Cambria" panose="02040503050406030204" pitchFamily="18" charset="0"/>
                  <a:cs typeface="Arial" panose="020B0604020202020204" pitchFamily="34" charset="0"/>
                </a:rPr>
                <a:t>Email: </a:t>
              </a:r>
              <a:r>
                <a:rPr lang="en-US" altLang="en-US" sz="1400" b="1" dirty="0">
                  <a:latin typeface="Cambria" panose="02040503050406030204" pitchFamily="18" charset="0"/>
                  <a:cs typeface="Arial" panose="020B0604020202020204" pitchFamily="34" charset="0"/>
                  <a:hlinkClick r:id="rId4"/>
                </a:rPr>
                <a:t>vijayshankar.Kumawat@jaipur.manipal.edu</a:t>
              </a:r>
              <a:endParaRPr lang="en-US" altLang="en-US" sz="1400" b="1" dirty="0">
                <a:latin typeface="Cambria" panose="02040503050406030204" pitchFamily="18" charset="0"/>
                <a:cs typeface="Arial" panose="020B0604020202020204" pitchFamily="34" charset="0"/>
              </a:endParaRPr>
            </a:p>
            <a:p>
              <a:pPr algn="r">
                <a:spcBef>
                  <a:spcPct val="0"/>
                </a:spcBef>
                <a:buFontTx/>
                <a:buNone/>
              </a:pPr>
              <a:r>
                <a:rPr lang="en-US" altLang="en-US" sz="1400" b="1" dirty="0">
                  <a:latin typeface="Cambria" panose="02040503050406030204" pitchFamily="18" charset="0"/>
                  <a:cs typeface="Arial" panose="020B0604020202020204" pitchFamily="34" charset="0"/>
                </a:rPr>
                <a:t>: </a:t>
              </a:r>
              <a:r>
                <a:rPr lang="en-US" altLang="en-US" sz="1400" b="1" dirty="0">
                  <a:latin typeface="Cambria" panose="02040503050406030204" pitchFamily="18" charset="0"/>
                  <a:cs typeface="Arial" panose="020B0604020202020204" pitchFamily="34" charset="0"/>
                  <a:hlinkClick r:id="rId5"/>
                </a:rPr>
                <a:t>https://scholar.google.com/citations?user=3g9gCscAAAAJ&amp;hl=en</a:t>
              </a:r>
              <a:endParaRPr lang="en-US" altLang="en-US" sz="1400" b="1" dirty="0">
                <a:latin typeface="Cambria" panose="02040503050406030204" pitchFamily="18" charset="0"/>
                <a:cs typeface="Arial" panose="020B0604020202020204" pitchFamily="34" charset="0"/>
              </a:endParaRPr>
            </a:p>
            <a:p>
              <a:pPr algn="r">
                <a:spcBef>
                  <a:spcPct val="0"/>
                </a:spcBef>
                <a:buFontTx/>
                <a:buNone/>
              </a:pPr>
              <a:r>
                <a:rPr lang="en-US" altLang="en-US" sz="1400" b="1" dirty="0">
                  <a:latin typeface="Cambria" panose="02040503050406030204" pitchFamily="18" charset="0"/>
                  <a:cs typeface="Arial" panose="020B0604020202020204" pitchFamily="34" charset="0"/>
                </a:rPr>
                <a:t>: </a:t>
              </a:r>
              <a:r>
                <a:rPr lang="en-US" altLang="en-US" sz="1400" b="1" dirty="0">
                  <a:latin typeface="Cambria" panose="02040503050406030204" pitchFamily="18" charset="0"/>
                  <a:cs typeface="Arial" panose="020B0604020202020204" pitchFamily="34" charset="0"/>
                  <a:hlinkClick r:id="rId6"/>
                </a:rPr>
                <a:t>https://www.linkedin.com/in/vijay-shankar-kumawat-24a02a195</a:t>
              </a:r>
              <a:endParaRPr lang="en-US" altLang="en-US" sz="1400" b="1" dirty="0">
                <a:latin typeface="Cambria" panose="02040503050406030204" pitchFamily="18" charset="0"/>
                <a:cs typeface="Arial" panose="020B0604020202020204" pitchFamily="34" charset="0"/>
              </a:endParaRPr>
            </a:p>
            <a:p>
              <a:pPr algn="r">
                <a:spcBef>
                  <a:spcPct val="0"/>
                </a:spcBef>
                <a:buNone/>
              </a:pPr>
              <a:r>
                <a:rPr lang="en-US" altLang="en-US" sz="1400" b="1" dirty="0">
                  <a:latin typeface="Cambria" panose="02040503050406030204" pitchFamily="18" charset="0"/>
                  <a:cs typeface="Arial" panose="020B0604020202020204" pitchFamily="34" charset="0"/>
                </a:rPr>
                <a:t>Website: </a:t>
              </a:r>
              <a:r>
                <a:rPr lang="en-US" altLang="en-US" sz="1400" b="1" dirty="0">
                  <a:latin typeface="Cambria" panose="02040503050406030204" pitchFamily="18" charset="0"/>
                  <a:cs typeface="Arial" panose="020B0604020202020204" pitchFamily="34" charset="0"/>
                  <a:hlinkClick r:id="rId7"/>
                </a:rPr>
                <a:t>https://www.jaipur.manipal.edu</a:t>
              </a:r>
              <a:endParaRPr lang="en-US" altLang="en-US" sz="1400" b="1" dirty="0">
                <a:latin typeface="Cambria" panose="02040503050406030204" pitchFamily="18" charset="0"/>
                <a:cs typeface="Arial" panose="020B0604020202020204" pitchFamily="34" charset="0"/>
              </a:endParaRPr>
            </a:p>
            <a:p>
              <a:pPr algn="r">
                <a:spcBef>
                  <a:spcPct val="0"/>
                </a:spcBef>
                <a:buFontTx/>
                <a:buNone/>
              </a:pPr>
              <a:r>
                <a:rPr lang="en-US" altLang="en-US" sz="1400" b="1" dirty="0">
                  <a:latin typeface="Cambria" panose="02040503050406030204" pitchFamily="18" charset="0"/>
                  <a:cs typeface="Arial" panose="020B0604020202020204" pitchFamily="34" charset="0"/>
                  <a:hlinkClick r:id="rId8"/>
                </a:rPr>
                <a:t>https://www.enbionac.in/</a:t>
              </a:r>
              <a:r>
                <a:rPr lang="en-US" altLang="en-US" sz="1400" b="1" dirty="0">
                  <a:latin typeface="Cambria" panose="02040503050406030204" pitchFamily="18" charset="0"/>
                  <a:cs typeface="Arial" panose="020B0604020202020204" pitchFamily="34" charset="0"/>
                </a:rPr>
                <a:t> </a:t>
              </a:r>
              <a:endParaRPr lang="en-US" altLang="en-US" sz="1400" dirty="0">
                <a:latin typeface="Cambria" panose="02040503050406030204" pitchFamily="18" charset="0"/>
                <a:cs typeface="Arial" panose="020B0604020202020204" pitchFamily="34" charset="0"/>
              </a:endParaRPr>
            </a:p>
          </p:txBody>
        </p:sp>
        <p:pic>
          <p:nvPicPr>
            <p:cNvPr id="2" name="Picture 1"/>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Layer>
                  </a14:imgProps>
                </a:ext>
              </a:extLst>
            </a:blip>
            <a:srcRect l="9457" t="29297" r="7522" b="29227"/>
            <a:stretch/>
          </p:blipFill>
          <p:spPr>
            <a:xfrm>
              <a:off x="6023992" y="5517232"/>
              <a:ext cx="498967" cy="166322"/>
            </a:xfrm>
            <a:prstGeom prst="rect">
              <a:avLst/>
            </a:prstGeom>
          </p:spPr>
        </p:pic>
        <p:pic>
          <p:nvPicPr>
            <p:cNvPr id="5" name="Picture 4"/>
            <p:cNvPicPr>
              <a:picLocks noChangeAspect="1"/>
            </p:cNvPicPr>
            <p:nvPr/>
          </p:nvPicPr>
          <p:blipFill>
            <a:blip r:embed="rId11"/>
            <a:stretch>
              <a:fillRect/>
            </a:stretch>
          </p:blipFill>
          <p:spPr>
            <a:xfrm>
              <a:off x="6240016" y="5733256"/>
              <a:ext cx="172267" cy="172267"/>
            </a:xfrm>
            <a:prstGeom prst="rect">
              <a:avLst/>
            </a:prstGeom>
          </p:spPr>
        </p:pic>
      </p:grpSp>
      <p:sp>
        <p:nvSpPr>
          <p:cNvPr id="21" name="TextBox 2"/>
          <p:cNvSpPr txBox="1">
            <a:spLocks noChangeArrowheads="1"/>
          </p:cNvSpPr>
          <p:nvPr/>
        </p:nvSpPr>
        <p:spPr bwMode="auto">
          <a:xfrm>
            <a:off x="0" y="141896"/>
            <a:ext cx="12192000" cy="584775"/>
          </a:xfrm>
          <a:prstGeom prst="rect">
            <a:avLst/>
          </a:prstGeom>
          <a:solidFill>
            <a:srgbClr val="00206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b="1" dirty="0">
                <a:solidFill>
                  <a:schemeClr val="bg1"/>
                </a:solidFill>
                <a:latin typeface="Cambria" panose="02040503050406030204" pitchFamily="18" charset="0"/>
                <a:ea typeface="Cambria" panose="02040503050406030204" pitchFamily="18" charset="0"/>
              </a:rPr>
              <a:t>Engineering Economics| ME 2001 | 3 Credits | 3 0 0 3</a:t>
            </a:r>
            <a:endParaRPr lang="en-US" altLang="en-US" sz="4000" b="1" dirty="0">
              <a:solidFill>
                <a:schemeClr val="bg1"/>
              </a:solidFill>
              <a:latin typeface="Cambria" panose="02040503050406030204" pitchFamily="18" charset="0"/>
              <a:ea typeface="Cambria" panose="02040503050406030204" pitchFamily="18" charset="0"/>
            </a:endParaRPr>
          </a:p>
        </p:txBody>
      </p:sp>
      <p:sp>
        <p:nvSpPr>
          <p:cNvPr id="19" name="TextBox 2"/>
          <p:cNvSpPr txBox="1">
            <a:spLocks noChangeArrowheads="1"/>
          </p:cNvSpPr>
          <p:nvPr/>
        </p:nvSpPr>
        <p:spPr bwMode="auto">
          <a:xfrm>
            <a:off x="0" y="1762794"/>
            <a:ext cx="12192000" cy="1938992"/>
          </a:xfrm>
          <a:prstGeom prst="rect">
            <a:avLst/>
          </a:prstGeom>
          <a:solidFill>
            <a:srgbClr val="FFC00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000" b="1" dirty="0">
              <a:solidFill>
                <a:srgbClr val="0000FF"/>
              </a:solidFill>
              <a:latin typeface="Cambria" panose="02040503050406030204" pitchFamily="18" charset="0"/>
            </a:endParaRPr>
          </a:p>
          <a:p>
            <a:pPr algn="ctr">
              <a:spcBef>
                <a:spcPct val="0"/>
              </a:spcBef>
              <a:buFontTx/>
              <a:buNone/>
            </a:pPr>
            <a:r>
              <a:rPr lang="en-US" altLang="en-US" sz="4000" b="1" dirty="0">
                <a:solidFill>
                  <a:srgbClr val="0000FF"/>
                </a:solidFill>
                <a:latin typeface="Cambria" panose="02040503050406030204" pitchFamily="18" charset="0"/>
              </a:rPr>
              <a:t>Theory of demand and supply analysis</a:t>
            </a:r>
          </a:p>
          <a:p>
            <a:pPr algn="ctr">
              <a:spcBef>
                <a:spcPct val="0"/>
              </a:spcBef>
              <a:buFontTx/>
              <a:buNone/>
            </a:pPr>
            <a:endParaRPr lang="en-US" altLang="en-US" sz="4000" b="1" dirty="0">
              <a:solidFill>
                <a:srgbClr val="0000FF"/>
              </a:solidFill>
              <a:latin typeface="Cambria" panose="02040503050406030204" pitchFamily="18" charset="0"/>
            </a:endParaRPr>
          </a:p>
        </p:txBody>
      </p:sp>
      <p:grpSp>
        <p:nvGrpSpPr>
          <p:cNvPr id="20" name="Group 19"/>
          <p:cNvGrpSpPr/>
          <p:nvPr/>
        </p:nvGrpSpPr>
        <p:grpSpPr>
          <a:xfrm>
            <a:off x="4367808" y="1124744"/>
            <a:ext cx="3024336" cy="1077218"/>
            <a:chOff x="6397308" y="2179588"/>
            <a:chExt cx="2118193" cy="1077218"/>
          </a:xfrm>
        </p:grpSpPr>
        <p:sp>
          <p:nvSpPr>
            <p:cNvPr id="22" name="Rectangle 21"/>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23" name="Rectangle 22"/>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24" name="TextBox 23"/>
            <p:cNvSpPr txBox="1"/>
            <p:nvPr/>
          </p:nvSpPr>
          <p:spPr>
            <a:xfrm flipH="1">
              <a:off x="6397308" y="2179588"/>
              <a:ext cx="2087562" cy="1077218"/>
            </a:xfrm>
            <a:prstGeom prst="rect">
              <a:avLst/>
            </a:prstGeom>
            <a:noFill/>
            <a:ln>
              <a:noFill/>
            </a:ln>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  Lecture      5-6</a:t>
              </a:r>
              <a:endParaRPr lang="en-US" b="1" dirty="0">
                <a:solidFill>
                  <a:schemeClr val="bg1"/>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4108141354"/>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FA41E4-FF87-113F-C30F-8A2AE4AD2855}"/>
              </a:ext>
            </a:extLst>
          </p:cNvPr>
          <p:cNvSpPr>
            <a:spLocks noGrp="1"/>
          </p:cNvSpPr>
          <p:nvPr>
            <p:ph type="sldNum" sz="quarter" idx="12"/>
          </p:nvPr>
        </p:nvSpPr>
        <p:spPr/>
        <p:txBody>
          <a:bodyPr/>
          <a:lstStyle/>
          <a:p>
            <a:pPr>
              <a:defRPr/>
            </a:pPr>
            <a:fld id="{C92DB669-6FA0-4CF8-BF90-A0F226DEA8C9}" type="slidenum">
              <a:rPr lang="en-IN" altLang="en-US" smtClean="0"/>
              <a:pPr>
                <a:defRPr/>
              </a:pPr>
              <a:t>2</a:t>
            </a:fld>
            <a:endParaRPr lang="en-IN" altLang="en-US"/>
          </a:p>
        </p:txBody>
      </p:sp>
      <p:sp>
        <p:nvSpPr>
          <p:cNvPr id="5" name="Rectangle 4">
            <a:extLst>
              <a:ext uri="{FF2B5EF4-FFF2-40B4-BE49-F238E27FC236}">
                <a16:creationId xmlns:a16="http://schemas.microsoft.com/office/drawing/2014/main" id="{49CEC4CA-8D4C-2764-26B9-E1B8556B96BA}"/>
              </a:ext>
            </a:extLst>
          </p:cNvPr>
          <p:cNvSpPr/>
          <p:nvPr/>
        </p:nvSpPr>
        <p:spPr>
          <a:xfrm>
            <a:off x="191344" y="822191"/>
            <a:ext cx="5832648" cy="1938992"/>
          </a:xfrm>
          <a:prstGeom prst="rect">
            <a:avLst/>
          </a:prstGeom>
          <a:solidFill>
            <a:srgbClr val="CCFF99"/>
          </a:solidFill>
        </p:spPr>
        <p:txBody>
          <a:bodyPr wrap="square">
            <a:spAutoFit/>
          </a:bodyPr>
          <a:lstStyle/>
          <a:p>
            <a:pPr marL="400050" indent="-400050">
              <a:buFont typeface="Courier New" panose="02070309020205020404" pitchFamily="49" charset="0"/>
              <a:buChar char="o"/>
            </a:pPr>
            <a:r>
              <a:rPr lang="en-US" sz="2000" b="1" dirty="0">
                <a:solidFill>
                  <a:srgbClr val="FF0000"/>
                </a:solidFill>
                <a:latin typeface="Cambria" panose="02040503050406030204" pitchFamily="18" charset="0"/>
                <a:ea typeface="Cambria" panose="02040503050406030204" pitchFamily="18" charset="0"/>
              </a:rPr>
              <a:t>When the demand for a commodity changes because of the change in its price, it is called ‘change in quantity demanded’. On the other hand, when the change in demand is due to the factors other than its price cause a change it is called ‘change in demand’.</a:t>
            </a:r>
          </a:p>
        </p:txBody>
      </p:sp>
      <p:sp>
        <p:nvSpPr>
          <p:cNvPr id="6" name="Rectangle 5">
            <a:extLst>
              <a:ext uri="{FF2B5EF4-FFF2-40B4-BE49-F238E27FC236}">
                <a16:creationId xmlns:a16="http://schemas.microsoft.com/office/drawing/2014/main" id="{5686823C-40D9-A0B8-8BF8-D346C1C3D613}"/>
              </a:ext>
            </a:extLst>
          </p:cNvPr>
          <p:cNvSpPr/>
          <p:nvPr/>
        </p:nvSpPr>
        <p:spPr>
          <a:xfrm>
            <a:off x="6096000" y="894787"/>
            <a:ext cx="5832648" cy="1877437"/>
          </a:xfrm>
          <a:prstGeom prst="rect">
            <a:avLst/>
          </a:prstGeom>
          <a:solidFill>
            <a:srgbClr val="66FFCC"/>
          </a:solidFill>
        </p:spPr>
        <p:txBody>
          <a:bodyPr wrap="square">
            <a:spAutoFit/>
          </a:bodyPr>
          <a:lstStyle/>
          <a:p>
            <a:r>
              <a:rPr lang="en-US" b="1" dirty="0">
                <a:solidFill>
                  <a:srgbClr val="0000FF"/>
                </a:solidFill>
              </a:rPr>
              <a:t>Change in Demand</a:t>
            </a:r>
          </a:p>
          <a:p>
            <a:pPr algn="l"/>
            <a:r>
              <a:rPr lang="en-US" sz="2000" b="1" dirty="0">
                <a:solidFill>
                  <a:srgbClr val="FF0000"/>
                </a:solidFill>
                <a:latin typeface="Cambria" panose="02040503050406030204" pitchFamily="18" charset="0"/>
                <a:ea typeface="Cambria" panose="02040503050406030204" pitchFamily="18" charset="0"/>
              </a:rPr>
              <a:t>The shift of the demand curve to the right shows ‘increase in demand’ and a movement of the demand curve to the left of the initial demand curve is a ‘decrease in demand’.</a:t>
            </a:r>
          </a:p>
          <a:p>
            <a:endParaRPr lang="en-US" b="1" dirty="0"/>
          </a:p>
        </p:txBody>
      </p:sp>
      <p:pic>
        <p:nvPicPr>
          <p:cNvPr id="9" name="Picture 8">
            <a:extLst>
              <a:ext uri="{FF2B5EF4-FFF2-40B4-BE49-F238E27FC236}">
                <a16:creationId xmlns:a16="http://schemas.microsoft.com/office/drawing/2014/main" id="{8D0E3974-B777-68B8-DB40-F572655B224F}"/>
              </a:ext>
            </a:extLst>
          </p:cNvPr>
          <p:cNvPicPr>
            <a:picLocks noChangeAspect="1"/>
          </p:cNvPicPr>
          <p:nvPr/>
        </p:nvPicPr>
        <p:blipFill>
          <a:blip r:embed="rId2"/>
          <a:stretch>
            <a:fillRect/>
          </a:stretch>
        </p:blipFill>
        <p:spPr>
          <a:xfrm>
            <a:off x="336697" y="3407514"/>
            <a:ext cx="4768074" cy="3459242"/>
          </a:xfrm>
          <a:prstGeom prst="rect">
            <a:avLst/>
          </a:prstGeom>
        </p:spPr>
      </p:pic>
      <p:sp>
        <p:nvSpPr>
          <p:cNvPr id="10" name="TextBox 1">
            <a:extLst>
              <a:ext uri="{FF2B5EF4-FFF2-40B4-BE49-F238E27FC236}">
                <a16:creationId xmlns:a16="http://schemas.microsoft.com/office/drawing/2014/main" id="{075C07D0-C74E-224F-A3CE-014D97B50B76}"/>
              </a:ext>
            </a:extLst>
          </p:cNvPr>
          <p:cNvSpPr txBox="1">
            <a:spLocks noChangeArrowheads="1"/>
          </p:cNvSpPr>
          <p:nvPr/>
        </p:nvSpPr>
        <p:spPr bwMode="auto">
          <a:xfrm>
            <a:off x="156818" y="175632"/>
            <a:ext cx="11391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CHANGE IN QUANTITY DEMANDED Vs. CHANGE IN DEMAND</a:t>
            </a:r>
          </a:p>
        </p:txBody>
      </p:sp>
      <p:sp>
        <p:nvSpPr>
          <p:cNvPr id="12" name="TextBox 11">
            <a:extLst>
              <a:ext uri="{FF2B5EF4-FFF2-40B4-BE49-F238E27FC236}">
                <a16:creationId xmlns:a16="http://schemas.microsoft.com/office/drawing/2014/main" id="{7AFE46F1-FC54-0615-ECD8-2607D78A1F70}"/>
              </a:ext>
            </a:extLst>
          </p:cNvPr>
          <p:cNvSpPr txBox="1"/>
          <p:nvPr/>
        </p:nvSpPr>
        <p:spPr>
          <a:xfrm>
            <a:off x="216024" y="2761183"/>
            <a:ext cx="6023992" cy="646331"/>
          </a:xfrm>
          <a:prstGeom prst="rect">
            <a:avLst/>
          </a:prstGeom>
          <a:noFill/>
        </p:spPr>
        <p:txBody>
          <a:bodyPr wrap="square">
            <a:spAutoFit/>
          </a:bodyPr>
          <a:lstStyle/>
          <a:p>
            <a:r>
              <a:rPr lang="en-US" b="1" dirty="0">
                <a:solidFill>
                  <a:srgbClr val="0000FF"/>
                </a:solidFill>
              </a:rPr>
              <a:t>Expansion and Contraction in Demand (Change in quantity demanded)</a:t>
            </a:r>
            <a:endParaRPr lang="en-IN" b="1" dirty="0">
              <a:solidFill>
                <a:srgbClr val="0000FF"/>
              </a:solidFill>
            </a:endParaRPr>
          </a:p>
        </p:txBody>
      </p:sp>
      <p:pic>
        <p:nvPicPr>
          <p:cNvPr id="14" name="Picture 13">
            <a:extLst>
              <a:ext uri="{FF2B5EF4-FFF2-40B4-BE49-F238E27FC236}">
                <a16:creationId xmlns:a16="http://schemas.microsoft.com/office/drawing/2014/main" id="{0BA62CCF-BEA5-BA2D-A965-BDDE31517190}"/>
              </a:ext>
            </a:extLst>
          </p:cNvPr>
          <p:cNvPicPr>
            <a:picLocks noChangeAspect="1"/>
          </p:cNvPicPr>
          <p:nvPr/>
        </p:nvPicPr>
        <p:blipFill>
          <a:blip r:embed="rId3"/>
          <a:stretch>
            <a:fillRect/>
          </a:stretch>
        </p:blipFill>
        <p:spPr>
          <a:xfrm>
            <a:off x="6240016" y="2943097"/>
            <a:ext cx="4364811" cy="3620809"/>
          </a:xfrm>
          <a:prstGeom prst="rect">
            <a:avLst/>
          </a:prstGeom>
        </p:spPr>
      </p:pic>
    </p:spTree>
    <p:extLst>
      <p:ext uri="{BB962C8B-B14F-4D97-AF65-F5344CB8AC3E}">
        <p14:creationId xmlns:p14="http://schemas.microsoft.com/office/powerpoint/2010/main" val="1827701618"/>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44624"/>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Concept of Supply</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3</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3</a:t>
            </a:fld>
            <a:endParaRPr lang="en-IN" altLang="en-US"/>
          </a:p>
        </p:txBody>
      </p:sp>
      <p:sp>
        <p:nvSpPr>
          <p:cNvPr id="18" name="Rectangle 17"/>
          <p:cNvSpPr/>
          <p:nvPr/>
        </p:nvSpPr>
        <p:spPr>
          <a:xfrm>
            <a:off x="283246" y="922067"/>
            <a:ext cx="11645402" cy="2215991"/>
          </a:xfrm>
          <a:prstGeom prst="rect">
            <a:avLst/>
          </a:prstGeom>
          <a:solidFill>
            <a:srgbClr val="FBFBA7"/>
          </a:solidFill>
        </p:spPr>
        <p:txBody>
          <a:bodyPr wrap="square">
            <a:spAutoFit/>
          </a:bodyPr>
          <a:lstStyle/>
          <a:p>
            <a:pPr marL="400050" indent="-400050">
              <a:buFont typeface="Courier New" panose="02070309020205020404" pitchFamily="49" charset="0"/>
              <a:buChar char="o"/>
            </a:pPr>
            <a:r>
              <a:rPr lang="en-US" sz="2400" b="1" dirty="0">
                <a:solidFill>
                  <a:srgbClr val="FF0000"/>
                </a:solidFill>
                <a:latin typeface="Cambria" panose="02040503050406030204" pitchFamily="18" charset="0"/>
                <a:ea typeface="Cambria" panose="02040503050406030204" pitchFamily="18" charset="0"/>
              </a:rPr>
              <a:t>Supply </a:t>
            </a:r>
            <a:r>
              <a:rPr lang="en-US" sz="2400" b="1" dirty="0">
                <a:latin typeface="Cambria" panose="02040503050406030204" pitchFamily="18" charset="0"/>
                <a:ea typeface="Cambria" panose="02040503050406030204" pitchFamily="18" charset="0"/>
              </a:rPr>
              <a:t>refers to the quantity of a commodity that </a:t>
            </a:r>
            <a:r>
              <a:rPr lang="en-US" sz="2400" b="1" dirty="0">
                <a:solidFill>
                  <a:srgbClr val="FF0000"/>
                </a:solidFill>
                <a:latin typeface="Cambria" panose="02040503050406030204" pitchFamily="18" charset="0"/>
                <a:ea typeface="Cambria" panose="02040503050406030204" pitchFamily="18" charset="0"/>
              </a:rPr>
              <a:t>producers are willing to sell </a:t>
            </a:r>
            <a:r>
              <a:rPr lang="en-US" sz="2400" b="1" dirty="0">
                <a:latin typeface="Cambria" panose="02040503050406030204" pitchFamily="18" charset="0"/>
                <a:ea typeface="Cambria" panose="02040503050406030204" pitchFamily="18" charset="0"/>
              </a:rPr>
              <a:t>at different prices per unit of time.</a:t>
            </a:r>
          </a:p>
          <a:p>
            <a:endParaRPr lang="en-US" sz="1000" b="1" dirty="0">
              <a:latin typeface="Cambria" panose="02040503050406030204" pitchFamily="18" charset="0"/>
              <a:ea typeface="Cambria" panose="02040503050406030204" pitchFamily="18" charset="0"/>
            </a:endParaRPr>
          </a:p>
          <a:p>
            <a:pPr marL="400050" indent="-40005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A higher price would mean more profits. The producer will supply more at a higher price.</a:t>
            </a:r>
          </a:p>
          <a:p>
            <a:pPr marL="400050" indent="-40005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Similarly, a producer will supply smaller quantity at a lower price. </a:t>
            </a:r>
          </a:p>
          <a:p>
            <a:pPr marL="400050" indent="-40005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This is a direct relationship between the price and the quantity supplied of a commodity and is called the ‘Law of Supply’.</a:t>
            </a:r>
          </a:p>
        </p:txBody>
      </p:sp>
      <p:sp>
        <p:nvSpPr>
          <p:cNvPr id="20" name="Rectangle 19"/>
          <p:cNvSpPr/>
          <p:nvPr/>
        </p:nvSpPr>
        <p:spPr>
          <a:xfrm>
            <a:off x="308026" y="3356992"/>
            <a:ext cx="11645402" cy="2862322"/>
          </a:xfrm>
          <a:prstGeom prst="rect">
            <a:avLst/>
          </a:prstGeom>
          <a:solidFill>
            <a:schemeClr val="bg1">
              <a:lumMod val="95000"/>
            </a:schemeClr>
          </a:solidFill>
        </p:spPr>
        <p:txBody>
          <a:bodyPr wrap="square">
            <a:spAutoFit/>
          </a:bodyPr>
          <a:lstStyle/>
          <a:p>
            <a:pPr marL="342900" indent="-342900">
              <a:buFont typeface="Wingdings" panose="05000000000000000000" pitchFamily="2" charset="2"/>
              <a:buChar char="Ø"/>
            </a:pPr>
            <a:r>
              <a:rPr lang="en-US" sz="2400" b="1" dirty="0">
                <a:latin typeface="Cambria" panose="02040503050406030204" pitchFamily="18" charset="0"/>
                <a:ea typeface="Cambria" panose="02040503050406030204" pitchFamily="18" charset="0"/>
              </a:rPr>
              <a:t>A producer aims to maximize profits</a:t>
            </a:r>
          </a:p>
          <a:p>
            <a:pPr marL="342900" indent="-34290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Therefore, profit is estimated through difference between total revenue and total cost. </a:t>
            </a:r>
          </a:p>
          <a:p>
            <a:pPr marL="342900" indent="-34290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Total revenue is the price of the product multiplied by its quantity sold. </a:t>
            </a:r>
          </a:p>
          <a:p>
            <a:pPr marL="342900" indent="-342900">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Total cost is the cost of production.</a:t>
            </a:r>
          </a:p>
          <a:p>
            <a:pPr algn="ctr"/>
            <a:r>
              <a:rPr lang="en-US" sz="2400" b="1" dirty="0">
                <a:solidFill>
                  <a:srgbClr val="0000FF"/>
                </a:solidFill>
                <a:latin typeface="Cambria" panose="02040503050406030204" pitchFamily="18" charset="0"/>
                <a:ea typeface="Cambria" panose="02040503050406030204" pitchFamily="18" charset="0"/>
              </a:rPr>
              <a:t>Profit = </a:t>
            </a:r>
            <a:r>
              <a:rPr lang="en-US" sz="2400" b="1" dirty="0" err="1">
                <a:solidFill>
                  <a:srgbClr val="0000FF"/>
                </a:solidFill>
                <a:latin typeface="Cambria" panose="02040503050406030204" pitchFamily="18" charset="0"/>
                <a:ea typeface="Cambria" panose="02040503050406030204" pitchFamily="18" charset="0"/>
              </a:rPr>
              <a:t>TR</a:t>
            </a:r>
            <a:r>
              <a:rPr lang="en-US" sz="2400" b="1" dirty="0">
                <a:solidFill>
                  <a:srgbClr val="0000FF"/>
                </a:solidFill>
                <a:latin typeface="Cambria" panose="02040503050406030204" pitchFamily="18" charset="0"/>
                <a:ea typeface="Cambria" panose="02040503050406030204" pitchFamily="18" charset="0"/>
              </a:rPr>
              <a:t> – TC</a:t>
            </a:r>
          </a:p>
          <a:p>
            <a:pPr algn="ctr"/>
            <a:r>
              <a:rPr lang="en-US" sz="2400" b="1" dirty="0" err="1">
                <a:solidFill>
                  <a:srgbClr val="0000FF"/>
                </a:solidFill>
                <a:latin typeface="Cambria" panose="02040503050406030204" pitchFamily="18" charset="0"/>
                <a:ea typeface="Cambria" panose="02040503050406030204" pitchFamily="18" charset="0"/>
              </a:rPr>
              <a:t>TR</a:t>
            </a:r>
            <a:r>
              <a:rPr lang="en-US" sz="2400" b="1" dirty="0">
                <a:solidFill>
                  <a:srgbClr val="0000FF"/>
                </a:solidFill>
                <a:latin typeface="Cambria" panose="02040503050406030204" pitchFamily="18" charset="0"/>
                <a:ea typeface="Cambria" panose="02040503050406030204" pitchFamily="18" charset="0"/>
              </a:rPr>
              <a:t> = Total Revenue (</a:t>
            </a:r>
            <a:r>
              <a:rPr lang="en-US" sz="2400" b="1" dirty="0" err="1">
                <a:solidFill>
                  <a:srgbClr val="0000FF"/>
                </a:solidFill>
                <a:latin typeface="Cambria" panose="02040503050406030204" pitchFamily="18" charset="0"/>
                <a:ea typeface="Cambria" panose="02040503050406030204" pitchFamily="18" charset="0"/>
              </a:rPr>
              <a:t>q.p</a:t>
            </a:r>
            <a:r>
              <a:rPr lang="en-US" sz="2400" b="1" dirty="0">
                <a:solidFill>
                  <a:srgbClr val="0000FF"/>
                </a:solidFill>
                <a:latin typeface="Cambria" panose="02040503050406030204" pitchFamily="18" charset="0"/>
                <a:ea typeface="Cambria" panose="02040503050406030204" pitchFamily="18" charset="0"/>
              </a:rPr>
              <a:t>)</a:t>
            </a:r>
          </a:p>
          <a:p>
            <a:pPr algn="ctr"/>
            <a:r>
              <a:rPr lang="en-US" sz="2400" b="1" dirty="0">
                <a:solidFill>
                  <a:srgbClr val="0000FF"/>
                </a:solidFill>
                <a:latin typeface="Cambria" panose="02040503050406030204" pitchFamily="18" charset="0"/>
                <a:ea typeface="Cambria" panose="02040503050406030204" pitchFamily="18" charset="0"/>
              </a:rPr>
              <a:t>TC = Total Cost (q.AC)</a:t>
            </a:r>
          </a:p>
          <a:p>
            <a:pPr algn="ctr"/>
            <a:r>
              <a:rPr lang="en-US" dirty="0">
                <a:solidFill>
                  <a:srgbClr val="0000FF"/>
                </a:solidFill>
              </a:rPr>
              <a:t>                                                                                    </a:t>
            </a:r>
            <a:r>
              <a:rPr lang="en-US" dirty="0">
                <a:solidFill>
                  <a:srgbClr val="0000FF"/>
                </a:solidFill>
                <a:latin typeface="Cambria" panose="02040503050406030204" pitchFamily="18" charset="0"/>
                <a:ea typeface="Cambria" panose="02040503050406030204" pitchFamily="18" charset="0"/>
              </a:rPr>
              <a:t>where AC is average cost.</a:t>
            </a:r>
            <a:endParaRPr lang="en-US" sz="2400" b="1" dirty="0">
              <a:solidFill>
                <a:srgbClr val="0000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70042324"/>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44624"/>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Supply</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3</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4</a:t>
            </a:fld>
            <a:endParaRPr lang="en-IN" altLang="en-US"/>
          </a:p>
        </p:txBody>
      </p:sp>
      <p:sp>
        <p:nvSpPr>
          <p:cNvPr id="19" name="Rectangle 18"/>
          <p:cNvSpPr/>
          <p:nvPr/>
        </p:nvSpPr>
        <p:spPr>
          <a:xfrm>
            <a:off x="191344" y="867754"/>
            <a:ext cx="11645402" cy="1938992"/>
          </a:xfrm>
          <a:prstGeom prst="rect">
            <a:avLst/>
          </a:prstGeom>
          <a:solidFill>
            <a:schemeClr val="bg1">
              <a:lumMod val="95000"/>
            </a:schemeClr>
          </a:solidFill>
        </p:spPr>
        <p:txBody>
          <a:bodyPr wrap="square">
            <a:spAutoFit/>
          </a:bodyPr>
          <a:lstStyle/>
          <a:p>
            <a:pPr marL="457200" indent="-457200">
              <a:buAutoNum type="arabicPeriod"/>
            </a:pPr>
            <a:r>
              <a:rPr lang="en-US" sz="2400" b="1" dirty="0">
                <a:solidFill>
                  <a:srgbClr val="FF0000"/>
                </a:solidFill>
                <a:latin typeface="Cambria" panose="02040503050406030204" pitchFamily="18" charset="0"/>
                <a:ea typeface="Cambria" panose="02040503050406030204" pitchFamily="18" charset="0"/>
              </a:rPr>
              <a:t>Price of the commodity supplied</a:t>
            </a:r>
          </a:p>
          <a:p>
            <a:pPr marL="342900" indent="-342900">
              <a:buFont typeface="Courier New" panose="02070309020205020404" pitchFamily="49" charset="0"/>
              <a:buChar char="o"/>
            </a:pPr>
            <a:r>
              <a:rPr lang="en-US" sz="2400" b="1" dirty="0">
                <a:latin typeface="Cambria" panose="02040503050406030204" pitchFamily="18" charset="0"/>
                <a:ea typeface="Cambria" panose="02040503050406030204" pitchFamily="18" charset="0"/>
              </a:rPr>
              <a:t>The price is most immediate determinant of supply. </a:t>
            </a:r>
          </a:p>
          <a:p>
            <a:pPr marL="400050" indent="-400050">
              <a:buFont typeface="Courier New" panose="02070309020205020404" pitchFamily="49" charset="0"/>
              <a:buChar char="o"/>
            </a:pPr>
            <a:r>
              <a:rPr lang="en-US" sz="2400" b="1" dirty="0">
                <a:latin typeface="Cambria" panose="02040503050406030204" pitchFamily="18" charset="0"/>
                <a:ea typeface="Cambria" panose="02040503050406030204" pitchFamily="18" charset="0"/>
              </a:rPr>
              <a:t>A person or firm will make quick check whether the costs will be covered by the price. As the price goes up, a firm/person will be willing to sell larger quantity.</a:t>
            </a:r>
            <a:endParaRPr lang="en-US" sz="2400" b="1" dirty="0">
              <a:solidFill>
                <a:srgbClr val="FF0000"/>
              </a:solidFill>
              <a:latin typeface="Cambria" panose="02040503050406030204" pitchFamily="18" charset="0"/>
              <a:ea typeface="Cambria" panose="02040503050406030204" pitchFamily="18" charset="0"/>
            </a:endParaRPr>
          </a:p>
        </p:txBody>
      </p:sp>
      <p:sp>
        <p:nvSpPr>
          <p:cNvPr id="20" name="Rectangle 19"/>
          <p:cNvSpPr/>
          <p:nvPr/>
        </p:nvSpPr>
        <p:spPr>
          <a:xfrm>
            <a:off x="191344" y="2903371"/>
            <a:ext cx="11645402" cy="1569660"/>
          </a:xfrm>
          <a:prstGeom prst="rect">
            <a:avLst/>
          </a:prstGeom>
          <a:solidFill>
            <a:srgbClr val="CCFF99"/>
          </a:solid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2. The prices of factors of production or cost of production</a:t>
            </a:r>
          </a:p>
          <a:p>
            <a:pPr marL="342900" indent="-342900">
              <a:buFont typeface="Courier New" panose="02070309020205020404" pitchFamily="49" charset="0"/>
              <a:buChar char="o"/>
            </a:pPr>
            <a:r>
              <a:rPr lang="en-US" sz="2400" b="1" dirty="0">
                <a:latin typeface="Cambria" panose="02040503050406030204" pitchFamily="18" charset="0"/>
                <a:ea typeface="Cambria" panose="02040503050406030204" pitchFamily="18" charset="0"/>
              </a:rPr>
              <a:t>These affect the cost of production and possible profits of the firm. A rise in the prices of factors of production discourages the production and supply of the commodity.</a:t>
            </a:r>
            <a:endParaRPr lang="en-US" sz="2400" b="1" dirty="0">
              <a:solidFill>
                <a:srgbClr val="FF0000"/>
              </a:solidFill>
              <a:latin typeface="Cambria" panose="02040503050406030204" pitchFamily="18" charset="0"/>
              <a:ea typeface="Cambria" panose="02040503050406030204" pitchFamily="18" charset="0"/>
            </a:endParaRPr>
          </a:p>
        </p:txBody>
      </p:sp>
      <p:sp>
        <p:nvSpPr>
          <p:cNvPr id="26" name="Rectangle 25"/>
          <p:cNvSpPr/>
          <p:nvPr/>
        </p:nvSpPr>
        <p:spPr>
          <a:xfrm>
            <a:off x="191344" y="4563857"/>
            <a:ext cx="11645402" cy="1569660"/>
          </a:xfrm>
          <a:prstGeom prst="rect">
            <a:avLst/>
          </a:prstGeom>
          <a:solidFill>
            <a:srgbClr val="66FFCC"/>
          </a:solid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3. Prices of other goods</a:t>
            </a:r>
          </a:p>
          <a:p>
            <a:pPr marL="400050" indent="-400050">
              <a:buFont typeface="Courier New" panose="02070309020205020404" pitchFamily="49" charset="0"/>
              <a:buChar char="o"/>
            </a:pPr>
            <a:r>
              <a:rPr lang="en-US" sz="2400" b="1" dirty="0">
                <a:latin typeface="Cambria" panose="02040503050406030204" pitchFamily="18" charset="0"/>
                <a:ea typeface="Cambria" panose="02040503050406030204" pitchFamily="18" charset="0"/>
              </a:rPr>
              <a:t>As the prices of other commodities rise, they become more attractive to produce for a profit </a:t>
            </a:r>
            <a:r>
              <a:rPr lang="en-US" sz="2400" b="1" dirty="0" err="1">
                <a:latin typeface="Cambria" panose="02040503050406030204" pitchFamily="18" charset="0"/>
                <a:ea typeface="Cambria" panose="02040503050406030204" pitchFamily="18" charset="0"/>
              </a:rPr>
              <a:t>maximising</a:t>
            </a:r>
            <a:r>
              <a:rPr lang="en-US" sz="2400" b="1" dirty="0">
                <a:latin typeface="Cambria" panose="02040503050406030204" pitchFamily="18" charset="0"/>
                <a:ea typeface="Cambria" panose="02040503050406030204" pitchFamily="18" charset="0"/>
              </a:rPr>
              <a:t> firm. Hence supply of commodity whose price is unchanged will decline.</a:t>
            </a:r>
            <a:endParaRPr lang="en-US" sz="2400"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47050463"/>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44624"/>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Supply</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3</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705078"/>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5</a:t>
            </a:fld>
            <a:endParaRPr lang="en-IN" altLang="en-US"/>
          </a:p>
        </p:txBody>
      </p:sp>
      <p:sp>
        <p:nvSpPr>
          <p:cNvPr id="20" name="Rectangle 19"/>
          <p:cNvSpPr/>
          <p:nvPr/>
        </p:nvSpPr>
        <p:spPr>
          <a:xfrm>
            <a:off x="253902" y="836712"/>
            <a:ext cx="11645402" cy="1200329"/>
          </a:xfrm>
          <a:prstGeom prst="rect">
            <a:avLst/>
          </a:prstGeom>
          <a:solidFill>
            <a:srgbClr val="CCFF99"/>
          </a:solid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4. The state of technology </a:t>
            </a:r>
          </a:p>
          <a:p>
            <a:pPr marL="342900" indent="-342900">
              <a:buFont typeface="Courier New" panose="02070309020205020404" pitchFamily="49" charset="0"/>
              <a:buChar char="o"/>
            </a:pPr>
            <a:r>
              <a:rPr lang="en-US" sz="2400" b="1" dirty="0">
                <a:latin typeface="Cambria" panose="02040503050406030204" pitchFamily="18" charset="0"/>
                <a:ea typeface="Cambria" panose="02040503050406030204" pitchFamily="18" charset="0"/>
              </a:rPr>
              <a:t>The improvement in the knowledge about the means and the methods of production lead to lower costs of production and helps increasing output.</a:t>
            </a:r>
            <a:endParaRPr lang="en-US" sz="2400" b="1" dirty="0">
              <a:solidFill>
                <a:srgbClr val="FF0000"/>
              </a:solidFill>
              <a:latin typeface="Cambria" panose="02040503050406030204" pitchFamily="18" charset="0"/>
              <a:ea typeface="Cambria" panose="02040503050406030204" pitchFamily="18" charset="0"/>
            </a:endParaRPr>
          </a:p>
        </p:txBody>
      </p:sp>
      <p:sp>
        <p:nvSpPr>
          <p:cNvPr id="26" name="Rectangle 25"/>
          <p:cNvSpPr/>
          <p:nvPr/>
        </p:nvSpPr>
        <p:spPr>
          <a:xfrm>
            <a:off x="253902" y="2152641"/>
            <a:ext cx="11645402" cy="1200329"/>
          </a:xfrm>
          <a:prstGeom prst="rect">
            <a:avLst/>
          </a:prstGeom>
          <a:solidFill>
            <a:schemeClr val="accent1">
              <a:lumMod val="20000"/>
              <a:lumOff val="80000"/>
            </a:schemeClr>
          </a:solidFill>
        </p:spPr>
        <p:txBody>
          <a:bodyPr wrap="square">
            <a:spAutoFit/>
          </a:bodyPr>
          <a:lstStyle/>
          <a:p>
            <a:r>
              <a:rPr lang="en-US" sz="2400" b="1" dirty="0">
                <a:solidFill>
                  <a:srgbClr val="FF0000"/>
                </a:solidFill>
                <a:latin typeface="Cambria" panose="02040503050406030204" pitchFamily="18" charset="0"/>
                <a:ea typeface="Cambria" panose="02040503050406030204" pitchFamily="18" charset="0"/>
              </a:rPr>
              <a:t>5. Goals of the producer</a:t>
            </a:r>
          </a:p>
          <a:p>
            <a:pPr marL="342900" indent="-342900">
              <a:buFont typeface="Courier New" panose="02070309020205020404" pitchFamily="49" charset="0"/>
              <a:buChar char="o"/>
            </a:pPr>
            <a:r>
              <a:rPr lang="en-US" sz="2400" b="1" dirty="0">
                <a:latin typeface="Cambria" panose="02040503050406030204" pitchFamily="18" charset="0"/>
                <a:ea typeface="Cambria" panose="02040503050406030204" pitchFamily="18" charset="0"/>
              </a:rPr>
              <a:t>The objective with which the producer undertakes production also influences his production and supply decisions.</a:t>
            </a:r>
            <a:endParaRPr lang="en-US" sz="2400" b="1" dirty="0">
              <a:solidFill>
                <a:srgbClr val="FF0000"/>
              </a:solidFill>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5F2F1F74-80BE-F4D9-29B1-19182097789C}"/>
              </a:ext>
            </a:extLst>
          </p:cNvPr>
          <p:cNvPicPr>
            <a:picLocks noChangeAspect="1"/>
          </p:cNvPicPr>
          <p:nvPr/>
        </p:nvPicPr>
        <p:blipFill>
          <a:blip r:embed="rId3"/>
          <a:stretch>
            <a:fillRect/>
          </a:stretch>
        </p:blipFill>
        <p:spPr>
          <a:xfrm>
            <a:off x="7166285" y="3155644"/>
            <a:ext cx="3622211" cy="3720488"/>
          </a:xfrm>
          <a:prstGeom prst="rect">
            <a:avLst/>
          </a:prstGeom>
        </p:spPr>
      </p:pic>
      <p:graphicFrame>
        <p:nvGraphicFramePr>
          <p:cNvPr id="4" name="Table 4">
            <a:extLst>
              <a:ext uri="{FF2B5EF4-FFF2-40B4-BE49-F238E27FC236}">
                <a16:creationId xmlns:a16="http://schemas.microsoft.com/office/drawing/2014/main" id="{73BF6F53-EDB4-9648-CD9B-7BE6E89ED4D7}"/>
              </a:ext>
            </a:extLst>
          </p:cNvPr>
          <p:cNvGraphicFramePr>
            <a:graphicFrameLocks noGrp="1"/>
          </p:cNvGraphicFramePr>
          <p:nvPr>
            <p:extLst>
              <p:ext uri="{D42A27DB-BD31-4B8C-83A1-F6EECF244321}">
                <p14:modId xmlns:p14="http://schemas.microsoft.com/office/powerpoint/2010/main" val="1339469706"/>
              </p:ext>
            </p:extLst>
          </p:nvPr>
        </p:nvGraphicFramePr>
        <p:xfrm>
          <a:off x="349370" y="3602682"/>
          <a:ext cx="6439874" cy="2447206"/>
        </p:xfrm>
        <a:graphic>
          <a:graphicData uri="http://schemas.openxmlformats.org/drawingml/2006/table">
            <a:tbl>
              <a:tblPr firstRow="1" bandRow="1">
                <a:tableStyleId>{073A0DAA-6AF3-43AB-8588-CEC1D06C72B9}</a:tableStyleId>
              </a:tblPr>
              <a:tblGrid>
                <a:gridCol w="2218238">
                  <a:extLst>
                    <a:ext uri="{9D8B030D-6E8A-4147-A177-3AD203B41FA5}">
                      <a16:colId xmlns:a16="http://schemas.microsoft.com/office/drawing/2014/main" val="1629511589"/>
                    </a:ext>
                  </a:extLst>
                </a:gridCol>
                <a:gridCol w="4221636">
                  <a:extLst>
                    <a:ext uri="{9D8B030D-6E8A-4147-A177-3AD203B41FA5}">
                      <a16:colId xmlns:a16="http://schemas.microsoft.com/office/drawing/2014/main" val="151184935"/>
                    </a:ext>
                  </a:extLst>
                </a:gridCol>
              </a:tblGrid>
              <a:tr h="618406">
                <a:tc>
                  <a:txBody>
                    <a:bodyPr/>
                    <a:lstStyle/>
                    <a:p>
                      <a:r>
                        <a:rPr lang="en-IN" sz="1800" b="1" u="none" strike="noStrike" kern="1200" baseline="0" dirty="0">
                          <a:solidFill>
                            <a:schemeClr val="lt1"/>
                          </a:solidFill>
                        </a:rPr>
                        <a:t>Price (in Rs) per Pen</a:t>
                      </a:r>
                      <a:endParaRPr lang="en-IN" dirty="0"/>
                    </a:p>
                  </a:txBody>
                  <a:tcPr/>
                </a:tc>
                <a:tc>
                  <a:txBody>
                    <a:bodyPr/>
                    <a:lstStyle/>
                    <a:p>
                      <a:r>
                        <a:rPr lang="en-IN" sz="1800" b="1" u="none" strike="noStrike" kern="1200" baseline="0" dirty="0">
                          <a:solidFill>
                            <a:schemeClr val="lt1"/>
                          </a:solidFill>
                        </a:rPr>
                        <a:t>Quantity Supplied (in thousand per Month</a:t>
                      </a:r>
                      <a:endParaRPr lang="en-IN" dirty="0"/>
                    </a:p>
                  </a:txBody>
                  <a:tcPr/>
                </a:tc>
                <a:extLst>
                  <a:ext uri="{0D108BD9-81ED-4DB2-BD59-A6C34878D82A}">
                    <a16:rowId xmlns:a16="http://schemas.microsoft.com/office/drawing/2014/main" val="3361789209"/>
                  </a:ext>
                </a:extLst>
              </a:tr>
              <a:tr h="360885">
                <a:tc>
                  <a:txBody>
                    <a:bodyPr/>
                    <a:lstStyle/>
                    <a:p>
                      <a:r>
                        <a:rPr lang="en-IN" sz="1800" b="0" u="none" strike="noStrike" kern="1200" baseline="0" dirty="0">
                          <a:solidFill>
                            <a:schemeClr val="dk1"/>
                          </a:solidFill>
                        </a:rPr>
                        <a:t>2 </a:t>
                      </a:r>
                      <a:endParaRPr lang="en-IN" sz="1800" b="0" i="0" u="none" strike="noStrike" kern="1200" baseline="0" dirty="0">
                        <a:solidFill>
                          <a:schemeClr val="dk1"/>
                        </a:solidFill>
                        <a:latin typeface="+mn-lt"/>
                        <a:ea typeface="+mn-ea"/>
                        <a:cs typeface="+mn-cs"/>
                      </a:endParaRPr>
                    </a:p>
                  </a:txBody>
                  <a:tcPr/>
                </a:tc>
                <a:tc>
                  <a:txBody>
                    <a:bodyPr/>
                    <a:lstStyle/>
                    <a:p>
                      <a:r>
                        <a:rPr lang="en-US" dirty="0"/>
                        <a:t>25</a:t>
                      </a:r>
                      <a:endParaRPr lang="en-IN" dirty="0"/>
                    </a:p>
                  </a:txBody>
                  <a:tcPr/>
                </a:tc>
                <a:extLst>
                  <a:ext uri="{0D108BD9-81ED-4DB2-BD59-A6C34878D82A}">
                    <a16:rowId xmlns:a16="http://schemas.microsoft.com/office/drawing/2014/main" val="1403249863"/>
                  </a:ext>
                </a:extLst>
              </a:tr>
              <a:tr h="360885">
                <a:tc>
                  <a:txBody>
                    <a:bodyPr/>
                    <a:lstStyle/>
                    <a:p>
                      <a:r>
                        <a:rPr lang="en-IN" sz="1800" b="0" u="none" strike="noStrike" kern="1200" baseline="0" dirty="0">
                          <a:solidFill>
                            <a:schemeClr val="dk1"/>
                          </a:solidFill>
                        </a:rPr>
                        <a:t>3 </a:t>
                      </a:r>
                      <a:endParaRPr lang="en-IN" sz="1800" b="0" i="0" u="none" strike="noStrike" kern="1200" baseline="0" dirty="0">
                        <a:solidFill>
                          <a:schemeClr val="dk1"/>
                        </a:solidFill>
                        <a:latin typeface="+mn-lt"/>
                        <a:ea typeface="+mn-ea"/>
                        <a:cs typeface="+mn-cs"/>
                      </a:endParaRPr>
                    </a:p>
                  </a:txBody>
                  <a:tcPr/>
                </a:tc>
                <a:tc>
                  <a:txBody>
                    <a:bodyPr/>
                    <a:lstStyle/>
                    <a:p>
                      <a:r>
                        <a:rPr lang="en-US" dirty="0"/>
                        <a:t>40</a:t>
                      </a:r>
                      <a:endParaRPr lang="en-IN" dirty="0"/>
                    </a:p>
                  </a:txBody>
                  <a:tcPr/>
                </a:tc>
                <a:extLst>
                  <a:ext uri="{0D108BD9-81ED-4DB2-BD59-A6C34878D82A}">
                    <a16:rowId xmlns:a16="http://schemas.microsoft.com/office/drawing/2014/main" val="293774077"/>
                  </a:ext>
                </a:extLst>
              </a:tr>
              <a:tr h="360885">
                <a:tc>
                  <a:txBody>
                    <a:bodyPr/>
                    <a:lstStyle/>
                    <a:p>
                      <a:r>
                        <a:rPr lang="en-US" dirty="0"/>
                        <a:t>4</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1338866877"/>
                  </a:ext>
                </a:extLst>
              </a:tr>
              <a:tr h="360885">
                <a:tc>
                  <a:txBody>
                    <a:bodyPr/>
                    <a:lstStyle/>
                    <a:p>
                      <a:r>
                        <a:rPr lang="en-US" dirty="0"/>
                        <a:t>5</a:t>
                      </a:r>
                      <a:endParaRPr lang="en-IN" dirty="0"/>
                    </a:p>
                  </a:txBody>
                  <a:tcPr/>
                </a:tc>
                <a:tc>
                  <a:txBody>
                    <a:bodyPr/>
                    <a:lstStyle/>
                    <a:p>
                      <a:r>
                        <a:rPr lang="en-US" dirty="0"/>
                        <a:t>60</a:t>
                      </a:r>
                      <a:endParaRPr lang="en-IN" dirty="0"/>
                    </a:p>
                  </a:txBody>
                  <a:tcPr/>
                </a:tc>
                <a:extLst>
                  <a:ext uri="{0D108BD9-81ED-4DB2-BD59-A6C34878D82A}">
                    <a16:rowId xmlns:a16="http://schemas.microsoft.com/office/drawing/2014/main" val="3055882509"/>
                  </a:ext>
                </a:extLst>
              </a:tr>
              <a:tr h="360885">
                <a:tc>
                  <a:txBody>
                    <a:bodyPr/>
                    <a:lstStyle/>
                    <a:p>
                      <a:r>
                        <a:rPr lang="en-US" dirty="0"/>
                        <a:t>6</a:t>
                      </a:r>
                      <a:endParaRPr lang="en-IN" dirty="0"/>
                    </a:p>
                  </a:txBody>
                  <a:tcPr/>
                </a:tc>
                <a:tc>
                  <a:txBody>
                    <a:bodyPr/>
                    <a:lstStyle/>
                    <a:p>
                      <a:r>
                        <a:rPr lang="en-US" dirty="0"/>
                        <a:t>70</a:t>
                      </a:r>
                      <a:endParaRPr lang="en-IN" dirty="0"/>
                    </a:p>
                  </a:txBody>
                  <a:tcPr/>
                </a:tc>
                <a:extLst>
                  <a:ext uri="{0D108BD9-81ED-4DB2-BD59-A6C34878D82A}">
                    <a16:rowId xmlns:a16="http://schemas.microsoft.com/office/drawing/2014/main" val="1748404241"/>
                  </a:ext>
                </a:extLst>
              </a:tr>
            </a:tbl>
          </a:graphicData>
        </a:graphic>
      </p:graphicFrame>
    </p:spTree>
    <p:extLst>
      <p:ext uri="{BB962C8B-B14F-4D97-AF65-F5344CB8AC3E}">
        <p14:creationId xmlns:p14="http://schemas.microsoft.com/office/powerpoint/2010/main" val="2506650746"/>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44624"/>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Concept of Supply</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3</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6</a:t>
            </a:fld>
            <a:endParaRPr lang="en-IN" altLang="en-US"/>
          </a:p>
        </p:txBody>
      </p:sp>
      <mc:AlternateContent xmlns:mc="http://schemas.openxmlformats.org/markup-compatibility/2006" xmlns:a14="http://schemas.microsoft.com/office/drawing/2010/main">
        <mc:Choice Requires="a14">
          <p:sp>
            <p:nvSpPr>
              <p:cNvPr id="18" name="Rectangle 17"/>
              <p:cNvSpPr/>
              <p:nvPr/>
            </p:nvSpPr>
            <p:spPr>
              <a:xfrm>
                <a:off x="308026" y="791288"/>
                <a:ext cx="11645402" cy="1477328"/>
              </a:xfrm>
              <a:prstGeom prst="rect">
                <a:avLst/>
              </a:prstGeom>
              <a:solidFill>
                <a:srgbClr val="FBFBA7"/>
              </a:solidFill>
            </p:spPr>
            <p:txBody>
              <a:bodyPr wrap="square">
                <a:spAutoFit/>
              </a:bodyPr>
              <a:lstStyle/>
              <a:p>
                <a:pPr marL="400050" indent="-400050">
                  <a:buFont typeface="Courier New" panose="02070309020205020404" pitchFamily="49" charset="0"/>
                  <a:buChar char="o"/>
                </a:pPr>
                <a:r>
                  <a:rPr lang="en-US" sz="2400" b="1" dirty="0">
                    <a:solidFill>
                      <a:srgbClr val="FF0000"/>
                    </a:solidFill>
                    <a:latin typeface="Cambria" panose="02040503050406030204" pitchFamily="18" charset="0"/>
                    <a:ea typeface="Cambria" panose="02040503050406030204" pitchFamily="18" charset="0"/>
                  </a:rPr>
                  <a:t>Supply </a:t>
                </a:r>
                <a:r>
                  <a:rPr lang="en-US" sz="2400" b="1" dirty="0">
                    <a:latin typeface="Cambria" panose="02040503050406030204" pitchFamily="18" charset="0"/>
                    <a:ea typeface="Cambria" panose="02040503050406030204" pitchFamily="18" charset="0"/>
                  </a:rPr>
                  <a:t>refers to the quantity of a commodity that </a:t>
                </a:r>
                <a:r>
                  <a:rPr lang="en-US" sz="2400" b="1" dirty="0">
                    <a:solidFill>
                      <a:srgbClr val="FF0000"/>
                    </a:solidFill>
                    <a:latin typeface="Cambria" panose="02040503050406030204" pitchFamily="18" charset="0"/>
                    <a:ea typeface="Cambria" panose="02040503050406030204" pitchFamily="18" charset="0"/>
                  </a:rPr>
                  <a:t>producers are willing to sell </a:t>
                </a:r>
                <a:r>
                  <a:rPr lang="en-US" sz="2400" b="1" dirty="0">
                    <a:latin typeface="Cambria" panose="02040503050406030204" pitchFamily="18" charset="0"/>
                    <a:ea typeface="Cambria" panose="02040503050406030204" pitchFamily="18" charset="0"/>
                  </a:rPr>
                  <a:t>at different prices per unit of time.</a:t>
                </a:r>
              </a:p>
              <a:p>
                <a:pPr/>
                <a14:m>
                  <m:oMathPara xmlns:m="http://schemas.openxmlformats.org/officeDocument/2006/math">
                    <m:oMathParaPr>
                      <m:jc m:val="centerGroup"/>
                    </m:oMathParaPr>
                    <m:oMath xmlns:m="http://schemas.openxmlformats.org/officeDocument/2006/math">
                      <m:sSub>
                        <m:sSubPr>
                          <m:ctrlPr>
                            <a:rPr lang="en-US" sz="2400" b="1" i="1">
                              <a:solidFill>
                                <a:srgbClr val="C00000"/>
                              </a:solidFill>
                              <a:latin typeface="Cambria Math" panose="02040503050406030204" pitchFamily="18" charset="0"/>
                              <a:ea typeface="Cambria" panose="02040503050406030204" pitchFamily="18" charset="0"/>
                            </a:rPr>
                          </m:ctrlPr>
                        </m:sSubPr>
                        <m:e>
                          <m:r>
                            <a:rPr lang="en-US" sz="2400" b="1">
                              <a:solidFill>
                                <a:srgbClr val="C00000"/>
                              </a:solidFill>
                              <a:latin typeface="Cambria Math" panose="02040503050406030204" pitchFamily="18" charset="0"/>
                              <a:ea typeface="Cambria" panose="02040503050406030204" pitchFamily="18" charset="0"/>
                            </a:rPr>
                            <m:t>𝐒</m:t>
                          </m:r>
                        </m:e>
                        <m:sub>
                          <m:r>
                            <a:rPr lang="en-US" sz="2400" b="1">
                              <a:solidFill>
                                <a:srgbClr val="C00000"/>
                              </a:solidFill>
                              <a:latin typeface="Cambria Math" panose="02040503050406030204" pitchFamily="18" charset="0"/>
                              <a:ea typeface="Cambria" panose="02040503050406030204" pitchFamily="18" charset="0"/>
                            </a:rPr>
                            <m:t>𝐭</m:t>
                          </m:r>
                        </m:sub>
                      </m:sSub>
                      <m:r>
                        <a:rPr lang="en-US" sz="2400" b="1">
                          <a:solidFill>
                            <a:srgbClr val="C00000"/>
                          </a:solidFill>
                          <a:latin typeface="Cambria Math" panose="02040503050406030204" pitchFamily="18" charset="0"/>
                          <a:ea typeface="Cambria" panose="02040503050406030204" pitchFamily="18" charset="0"/>
                        </a:rPr>
                        <m:t>=</m:t>
                      </m:r>
                      <m:r>
                        <a:rPr lang="en-US" sz="2400" b="1">
                          <a:solidFill>
                            <a:srgbClr val="C00000"/>
                          </a:solidFill>
                          <a:latin typeface="Cambria Math" panose="02040503050406030204" pitchFamily="18" charset="0"/>
                          <a:ea typeface="Cambria" panose="02040503050406030204" pitchFamily="18" charset="0"/>
                        </a:rPr>
                        <m:t>𝐠</m:t>
                      </m:r>
                      <m:d>
                        <m:dPr>
                          <m:ctrlPr>
                            <a:rPr lang="en-US" sz="2400" b="1" i="1">
                              <a:solidFill>
                                <a:srgbClr val="C00000"/>
                              </a:solidFill>
                              <a:latin typeface="Cambria Math" panose="02040503050406030204" pitchFamily="18" charset="0"/>
                              <a:ea typeface="Cambria" panose="02040503050406030204" pitchFamily="18" charset="0"/>
                            </a:rPr>
                          </m:ctrlPr>
                        </m:dPr>
                        <m:e>
                          <m:sSub>
                            <m:sSubPr>
                              <m:ctrlPr>
                                <a:rPr lang="en-US" sz="2400" b="1" i="1">
                                  <a:solidFill>
                                    <a:srgbClr val="C00000"/>
                                  </a:solidFill>
                                  <a:latin typeface="Cambria Math" panose="02040503050406030204" pitchFamily="18" charset="0"/>
                                  <a:ea typeface="Cambria" panose="02040503050406030204" pitchFamily="18" charset="0"/>
                                </a:rPr>
                              </m:ctrlPr>
                            </m:sSubPr>
                            <m:e>
                              <m:r>
                                <a:rPr lang="en-US" sz="2400" b="1">
                                  <a:solidFill>
                                    <a:srgbClr val="C00000"/>
                                  </a:solidFill>
                                  <a:latin typeface="Cambria Math" panose="02040503050406030204" pitchFamily="18" charset="0"/>
                                  <a:ea typeface="Cambria" panose="02040503050406030204" pitchFamily="18" charset="0"/>
                                </a:rPr>
                                <m:t>𝐏</m:t>
                              </m:r>
                            </m:e>
                            <m:sub>
                              <m:r>
                                <a:rPr lang="en-US" sz="2400" b="1">
                                  <a:solidFill>
                                    <a:srgbClr val="C00000"/>
                                  </a:solidFill>
                                  <a:latin typeface="Cambria Math" panose="02040503050406030204" pitchFamily="18" charset="0"/>
                                  <a:ea typeface="Cambria" panose="02040503050406030204" pitchFamily="18" charset="0"/>
                                </a:rPr>
                                <m:t>𝐭</m:t>
                              </m:r>
                            </m:sub>
                          </m:sSub>
                        </m:e>
                      </m:d>
                    </m:oMath>
                  </m:oMathPara>
                </a14:m>
                <a:endParaRPr lang="en-US" sz="2400" b="1" dirty="0">
                  <a:latin typeface="Cambria" panose="02040503050406030204" pitchFamily="18" charset="0"/>
                  <a:ea typeface="Cambria" panose="02040503050406030204" pitchFamily="18" charset="0"/>
                </a:endParaRPr>
              </a:p>
              <a:p>
                <a:pPr marL="342900" indent="-342900">
                  <a:buFont typeface="Courier New" panose="02070309020205020404" pitchFamily="49" charset="0"/>
                  <a:buChar char="o"/>
                </a:pPr>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308026" y="791288"/>
                <a:ext cx="11645402" cy="1477328"/>
              </a:xfrm>
              <a:prstGeom prst="rect">
                <a:avLst/>
              </a:prstGeom>
              <a:blipFill>
                <a:blip r:embed="rId3"/>
                <a:stretch>
                  <a:fillRect l="-733" t="-33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308026" y="2400540"/>
                <a:ext cx="11645402" cy="3785652"/>
              </a:xfrm>
              <a:prstGeom prst="rect">
                <a:avLst/>
              </a:prstGeom>
              <a:solidFill>
                <a:schemeClr val="bg1">
                  <a:lumMod val="95000"/>
                </a:schemeClr>
              </a:solidFill>
            </p:spPr>
            <p:txBody>
              <a:bodyPr wrap="square">
                <a:spAutoFit/>
              </a:bodyPr>
              <a:lstStyle/>
              <a:p>
                <a:pPr marL="342900" indent="-342900">
                  <a:buFont typeface="Courier New" panose="02070309020205020404" pitchFamily="49" charset="0"/>
                  <a:buChar char="o"/>
                </a:pPr>
                <a:r>
                  <a:rPr lang="en-US" sz="2400" b="1" dirty="0">
                    <a:latin typeface="Cambria" panose="02040503050406030204" pitchFamily="18" charset="0"/>
                    <a:ea typeface="Cambria" panose="02040503050406030204" pitchFamily="18" charset="0"/>
                  </a:rPr>
                  <a:t>The supply of a commodity is a function of its price, the price of all other commodities, the prices of factors of production, technology, the objectives of producers and other factors remaining unchanged. So:</a:t>
                </a:r>
                <a:endParaRPr lang="en-US" sz="1000" b="1" dirty="0">
                  <a:latin typeface="Cambria" panose="02040503050406030204" pitchFamily="18" charset="0"/>
                  <a:ea typeface="Cambria"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400" b="1" i="1">
                              <a:solidFill>
                                <a:srgbClr val="C00000"/>
                              </a:solidFill>
                              <a:latin typeface="Cambria Math" panose="02040503050406030204" pitchFamily="18" charset="0"/>
                              <a:ea typeface="Cambria" panose="02040503050406030204" pitchFamily="18" charset="0"/>
                            </a:rPr>
                          </m:ctrlPr>
                        </m:sSubPr>
                        <m:e>
                          <m:r>
                            <a:rPr lang="en-US" sz="2400" b="1">
                              <a:solidFill>
                                <a:srgbClr val="C00000"/>
                              </a:solidFill>
                              <a:latin typeface="Cambria Math" panose="02040503050406030204" pitchFamily="18" charset="0"/>
                              <a:ea typeface="Cambria" panose="02040503050406030204" pitchFamily="18" charset="0"/>
                            </a:rPr>
                            <m:t>𝐒</m:t>
                          </m:r>
                        </m:e>
                        <m:sub>
                          <m:r>
                            <a:rPr lang="en-US" sz="2400" b="1">
                              <a:solidFill>
                                <a:srgbClr val="C00000"/>
                              </a:solidFill>
                              <a:latin typeface="Cambria Math" panose="02040503050406030204" pitchFamily="18" charset="0"/>
                              <a:ea typeface="Cambria" panose="02040503050406030204" pitchFamily="18" charset="0"/>
                            </a:rPr>
                            <m:t>𝐭</m:t>
                          </m:r>
                        </m:sub>
                      </m:sSub>
                      <m:r>
                        <a:rPr lang="en-US" sz="2400" b="1">
                          <a:solidFill>
                            <a:srgbClr val="C00000"/>
                          </a:solidFill>
                          <a:latin typeface="Cambria Math" panose="02040503050406030204" pitchFamily="18" charset="0"/>
                          <a:ea typeface="Cambria" panose="02040503050406030204" pitchFamily="18" charset="0"/>
                        </a:rPr>
                        <m:t>=</m:t>
                      </m:r>
                      <m:r>
                        <a:rPr lang="en-US" sz="2400" b="1">
                          <a:solidFill>
                            <a:srgbClr val="C00000"/>
                          </a:solidFill>
                          <a:latin typeface="Cambria Math" panose="02040503050406030204" pitchFamily="18" charset="0"/>
                          <a:ea typeface="Cambria" panose="02040503050406030204" pitchFamily="18" charset="0"/>
                        </a:rPr>
                        <m:t>𝐠</m:t>
                      </m:r>
                      <m:d>
                        <m:dPr>
                          <m:ctrlPr>
                            <a:rPr lang="en-US" sz="2400" b="1" i="1">
                              <a:solidFill>
                                <a:srgbClr val="C00000"/>
                              </a:solidFill>
                              <a:latin typeface="Cambria Math" panose="02040503050406030204" pitchFamily="18" charset="0"/>
                              <a:ea typeface="Cambria" panose="02040503050406030204" pitchFamily="18" charset="0"/>
                            </a:rPr>
                          </m:ctrlPr>
                        </m:dPr>
                        <m:e>
                          <m:r>
                            <a:rPr lang="fr-FR" sz="2400" b="1">
                              <a:solidFill>
                                <a:srgbClr val="C00000"/>
                              </a:solidFill>
                              <a:latin typeface="Cambria Math" panose="02040503050406030204" pitchFamily="18" charset="0"/>
                              <a:ea typeface="Cambria" panose="02040503050406030204" pitchFamily="18" charset="0"/>
                            </a:rPr>
                            <m:t>𝐏𝟏</m:t>
                          </m:r>
                          <m:r>
                            <a:rPr lang="fr-FR" sz="2400" b="1">
                              <a:solidFill>
                                <a:srgbClr val="C00000"/>
                              </a:solidFill>
                              <a:latin typeface="Cambria Math" panose="02040503050406030204" pitchFamily="18" charset="0"/>
                              <a:ea typeface="Cambria" panose="02040503050406030204" pitchFamily="18" charset="0"/>
                            </a:rPr>
                            <m:t>, </m:t>
                          </m:r>
                          <m:r>
                            <a:rPr lang="fr-FR" sz="2400" b="1">
                              <a:solidFill>
                                <a:srgbClr val="C00000"/>
                              </a:solidFill>
                              <a:latin typeface="Cambria Math" panose="02040503050406030204" pitchFamily="18" charset="0"/>
                              <a:ea typeface="Cambria" panose="02040503050406030204" pitchFamily="18" charset="0"/>
                            </a:rPr>
                            <m:t>𝐏𝟐</m:t>
                          </m:r>
                          <m:r>
                            <a:rPr lang="fr-FR" sz="2400" b="1">
                              <a:solidFill>
                                <a:srgbClr val="C00000"/>
                              </a:solidFill>
                              <a:latin typeface="Cambria Math" panose="02040503050406030204" pitchFamily="18" charset="0"/>
                              <a:ea typeface="Cambria" panose="02040503050406030204" pitchFamily="18" charset="0"/>
                            </a:rPr>
                            <m:t>, </m:t>
                          </m:r>
                          <m:r>
                            <a:rPr lang="fr-FR" sz="2400" b="1">
                              <a:solidFill>
                                <a:srgbClr val="C00000"/>
                              </a:solidFill>
                              <a:latin typeface="Cambria Math" panose="02040503050406030204" pitchFamily="18" charset="0"/>
                              <a:ea typeface="Cambria" panose="02040503050406030204" pitchFamily="18" charset="0"/>
                            </a:rPr>
                            <m:t>𝐏𝟑</m:t>
                          </m:r>
                          <m:r>
                            <a:rPr lang="fr-FR" sz="2400" b="1">
                              <a:solidFill>
                                <a:srgbClr val="C00000"/>
                              </a:solidFill>
                              <a:latin typeface="Cambria Math" panose="02040503050406030204" pitchFamily="18" charset="0"/>
                              <a:ea typeface="Cambria" panose="02040503050406030204" pitchFamily="18" charset="0"/>
                            </a:rPr>
                            <m:t>... </m:t>
                          </m:r>
                          <m:r>
                            <a:rPr lang="fr-FR" sz="2400" b="1">
                              <a:solidFill>
                                <a:srgbClr val="C00000"/>
                              </a:solidFill>
                              <a:latin typeface="Cambria Math" panose="02040503050406030204" pitchFamily="18" charset="0"/>
                              <a:ea typeface="Cambria" panose="02040503050406030204" pitchFamily="18" charset="0"/>
                            </a:rPr>
                            <m:t>𝐏𝐧</m:t>
                          </m:r>
                          <m:r>
                            <a:rPr lang="fr-FR" sz="2400" b="1">
                              <a:solidFill>
                                <a:srgbClr val="C00000"/>
                              </a:solidFill>
                              <a:latin typeface="Cambria Math" panose="02040503050406030204" pitchFamily="18" charset="0"/>
                              <a:ea typeface="Cambria" panose="02040503050406030204" pitchFamily="18" charset="0"/>
                            </a:rPr>
                            <m:t>, </m:t>
                          </m:r>
                          <m:r>
                            <a:rPr lang="fr-FR" sz="2400" b="1">
                              <a:solidFill>
                                <a:srgbClr val="C00000"/>
                              </a:solidFill>
                              <a:latin typeface="Cambria Math" panose="02040503050406030204" pitchFamily="18" charset="0"/>
                              <a:ea typeface="Cambria" panose="02040503050406030204" pitchFamily="18" charset="0"/>
                            </a:rPr>
                            <m:t>𝐅𝟏</m:t>
                          </m:r>
                          <m:r>
                            <a:rPr lang="fr-FR" sz="2400" b="1">
                              <a:solidFill>
                                <a:srgbClr val="C00000"/>
                              </a:solidFill>
                              <a:latin typeface="Cambria Math" panose="02040503050406030204" pitchFamily="18" charset="0"/>
                              <a:ea typeface="Cambria" panose="02040503050406030204" pitchFamily="18" charset="0"/>
                            </a:rPr>
                            <m:t>… </m:t>
                          </m:r>
                          <m:r>
                            <a:rPr lang="fr-FR" sz="2400" b="1">
                              <a:solidFill>
                                <a:srgbClr val="C00000"/>
                              </a:solidFill>
                              <a:latin typeface="Cambria Math" panose="02040503050406030204" pitchFamily="18" charset="0"/>
                              <a:ea typeface="Cambria" panose="02040503050406030204" pitchFamily="18" charset="0"/>
                            </a:rPr>
                            <m:t>𝐅𝐚</m:t>
                          </m:r>
                          <m:r>
                            <a:rPr lang="fr-FR" sz="2400" b="1">
                              <a:solidFill>
                                <a:srgbClr val="C00000"/>
                              </a:solidFill>
                              <a:latin typeface="Cambria Math" panose="02040503050406030204" pitchFamily="18" charset="0"/>
                              <a:ea typeface="Cambria" panose="02040503050406030204" pitchFamily="18" charset="0"/>
                            </a:rPr>
                            <m:t>, </m:t>
                          </m:r>
                          <m:r>
                            <a:rPr lang="fr-FR" sz="2400" b="1">
                              <a:solidFill>
                                <a:srgbClr val="C00000"/>
                              </a:solidFill>
                              <a:latin typeface="Cambria Math" panose="02040503050406030204" pitchFamily="18" charset="0"/>
                              <a:ea typeface="Cambria" panose="02040503050406030204" pitchFamily="18" charset="0"/>
                            </a:rPr>
                            <m:t>𝐓</m:t>
                          </m:r>
                          <m:r>
                            <a:rPr lang="fr-FR" sz="2400" b="1">
                              <a:solidFill>
                                <a:srgbClr val="C00000"/>
                              </a:solidFill>
                              <a:latin typeface="Cambria Math" panose="02040503050406030204" pitchFamily="18" charset="0"/>
                              <a:ea typeface="Cambria" panose="02040503050406030204" pitchFamily="18" charset="0"/>
                            </a:rPr>
                            <m:t>, </m:t>
                          </m:r>
                          <m:r>
                            <a:rPr lang="fr-FR" sz="2400" b="1">
                              <a:solidFill>
                                <a:srgbClr val="C00000"/>
                              </a:solidFill>
                              <a:latin typeface="Cambria Math" panose="02040503050406030204" pitchFamily="18" charset="0"/>
                              <a:ea typeface="Cambria" panose="02040503050406030204" pitchFamily="18" charset="0"/>
                            </a:rPr>
                            <m:t>𝐆</m:t>
                          </m:r>
                          <m:r>
                            <a:rPr lang="fr-FR" sz="2400" b="1">
                              <a:solidFill>
                                <a:srgbClr val="C00000"/>
                              </a:solidFill>
                              <a:latin typeface="Cambria Math" panose="02040503050406030204" pitchFamily="18" charset="0"/>
                              <a:ea typeface="Cambria" panose="02040503050406030204" pitchFamily="18" charset="0"/>
                            </a:rPr>
                            <m:t>, ….</m:t>
                          </m:r>
                        </m:e>
                      </m:d>
                    </m:oMath>
                  </m:oMathPara>
                </a14:m>
                <a:endParaRPr lang="en-US" sz="2000" b="1" dirty="0">
                  <a:latin typeface="Cambria" panose="02040503050406030204" pitchFamily="18" charset="0"/>
                  <a:ea typeface="Cambria" panose="02040503050406030204" pitchFamily="18" charset="0"/>
                </a:endParaRPr>
              </a:p>
              <a:p>
                <a:pPr lvl="4"/>
                <a:r>
                  <a:rPr lang="en-US" sz="2400" dirty="0">
                    <a:latin typeface="Cambria" panose="02040503050406030204" pitchFamily="18" charset="0"/>
                    <a:ea typeface="Cambria" panose="02040503050406030204" pitchFamily="18" charset="0"/>
                  </a:rPr>
                  <a:t>Where: Qs stands for the quantity of the commodity supplied;</a:t>
                </a:r>
              </a:p>
              <a:p>
                <a:pPr lvl="6"/>
                <a:r>
                  <a:rPr lang="en-US" sz="2400" dirty="0" err="1">
                    <a:latin typeface="Cambria" panose="02040503050406030204" pitchFamily="18" charset="0"/>
                    <a:ea typeface="Cambria" panose="02040503050406030204" pitchFamily="18" charset="0"/>
                  </a:rPr>
                  <a:t>P1</a:t>
                </a:r>
                <a:r>
                  <a:rPr lang="en-US" sz="2400" dirty="0">
                    <a:latin typeface="Cambria" panose="02040503050406030204" pitchFamily="18" charset="0"/>
                    <a:ea typeface="Cambria" panose="02040503050406030204" pitchFamily="18" charset="0"/>
                  </a:rPr>
                  <a:t> is the price of that commodity, </a:t>
                </a:r>
                <a:r>
                  <a:rPr lang="en-US" sz="2400" dirty="0" err="1">
                    <a:latin typeface="Cambria" panose="02040503050406030204" pitchFamily="18" charset="0"/>
                    <a:ea typeface="Cambria" panose="02040503050406030204" pitchFamily="18" charset="0"/>
                  </a:rPr>
                  <a:t>P2</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P3</a:t>
                </a:r>
                <a:r>
                  <a:rPr lang="en-US" sz="2400" dirty="0">
                    <a:latin typeface="Cambria" panose="02040503050406030204" pitchFamily="18" charset="0"/>
                    <a:ea typeface="Cambria" panose="02040503050406030204" pitchFamily="18" charset="0"/>
                  </a:rPr>
                  <a:t>...Pa are the prices of other</a:t>
                </a:r>
              </a:p>
              <a:p>
                <a:pPr lvl="6"/>
                <a:r>
                  <a:rPr lang="en-US" sz="2400" dirty="0">
                    <a:latin typeface="Cambria" panose="02040503050406030204" pitchFamily="18" charset="0"/>
                    <a:ea typeface="Cambria" panose="02040503050406030204" pitchFamily="18" charset="0"/>
                  </a:rPr>
                  <a:t>commodities;</a:t>
                </a:r>
              </a:p>
              <a:p>
                <a:pPr lvl="6"/>
                <a:r>
                  <a:rPr lang="en-US" sz="2400" dirty="0" err="1">
                    <a:latin typeface="Cambria" panose="02040503050406030204" pitchFamily="18" charset="0"/>
                    <a:ea typeface="Cambria" panose="02040503050406030204" pitchFamily="18" charset="0"/>
                  </a:rPr>
                  <a:t>F1</a:t>
                </a:r>
                <a:r>
                  <a:rPr lang="en-US" sz="2400" dirty="0">
                    <a:latin typeface="Cambria" panose="02040503050406030204" pitchFamily="18" charset="0"/>
                    <a:ea typeface="Cambria" panose="02040503050406030204" pitchFamily="18" charset="0"/>
                  </a:rPr>
                  <a:t> …… </a:t>
                </a:r>
                <a:r>
                  <a:rPr lang="en-US" sz="2400" dirty="0" err="1">
                    <a:latin typeface="Cambria" panose="02040503050406030204" pitchFamily="18" charset="0"/>
                    <a:ea typeface="Cambria" panose="02040503050406030204" pitchFamily="18" charset="0"/>
                  </a:rPr>
                  <a:t>Fn</a:t>
                </a:r>
                <a:r>
                  <a:rPr lang="en-US" sz="2400" dirty="0">
                    <a:latin typeface="Cambria" panose="02040503050406030204" pitchFamily="18" charset="0"/>
                    <a:ea typeface="Cambria" panose="02040503050406030204" pitchFamily="18" charset="0"/>
                  </a:rPr>
                  <a:t> are the prices of all factors of production;</a:t>
                </a:r>
              </a:p>
              <a:p>
                <a:pPr lvl="6"/>
                <a:r>
                  <a:rPr lang="en-US" sz="2400" dirty="0">
                    <a:latin typeface="Cambria" panose="02040503050406030204" pitchFamily="18" charset="0"/>
                    <a:ea typeface="Cambria" panose="02040503050406030204" pitchFamily="18" charset="0"/>
                  </a:rPr>
                  <a:t>T is the state of technology;</a:t>
                </a:r>
              </a:p>
              <a:p>
                <a:pPr lvl="6"/>
                <a:r>
                  <a:rPr lang="en-US" sz="2400" dirty="0">
                    <a:latin typeface="Cambria" panose="02040503050406030204" pitchFamily="18" charset="0"/>
                    <a:ea typeface="Cambria" panose="02040503050406030204" pitchFamily="18" charset="0"/>
                  </a:rPr>
                  <a:t>G is the goal of the producer.</a:t>
                </a:r>
                <a:endParaRPr lang="en-US" sz="2800" b="1" dirty="0">
                  <a:latin typeface="Cambria" panose="02040503050406030204" pitchFamily="18" charset="0"/>
                  <a:ea typeface="Cambria" panose="02040503050406030204" pitchFamily="18"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308026" y="2400540"/>
                <a:ext cx="11645402" cy="3785652"/>
              </a:xfrm>
              <a:prstGeom prst="rect">
                <a:avLst/>
              </a:prstGeom>
              <a:blipFill>
                <a:blip r:embed="rId4"/>
                <a:stretch>
                  <a:fillRect l="-733" t="-1288" r="-209" b="-2738"/>
                </a:stretch>
              </a:blipFill>
            </p:spPr>
            <p:txBody>
              <a:bodyPr/>
              <a:lstStyle/>
              <a:p>
                <a:r>
                  <a:rPr lang="en-US">
                    <a:noFill/>
                  </a:rPr>
                  <a:t> </a:t>
                </a:r>
              </a:p>
            </p:txBody>
          </p:sp>
        </mc:Fallback>
      </mc:AlternateContent>
    </p:spTree>
    <p:extLst>
      <p:ext uri="{BB962C8B-B14F-4D97-AF65-F5344CB8AC3E}">
        <p14:creationId xmlns:p14="http://schemas.microsoft.com/office/powerpoint/2010/main" val="2846567139"/>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2060"/>
                </a:solidFill>
                <a:latin typeface="Cambria" panose="02040503050406030204" pitchFamily="18" charset="0"/>
              </a:rPr>
              <a:t>Engineering Economics</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624939"/>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7</a:t>
            </a:fld>
            <a:endParaRPr lang="en-IN" altLang="en-US"/>
          </a:p>
        </p:txBody>
      </p:sp>
      <p:grpSp>
        <p:nvGrpSpPr>
          <p:cNvPr id="8" name="Group 7"/>
          <p:cNvGrpSpPr/>
          <p:nvPr/>
        </p:nvGrpSpPr>
        <p:grpSpPr>
          <a:xfrm>
            <a:off x="269879" y="2105561"/>
            <a:ext cx="6737327" cy="3843719"/>
            <a:chOff x="273107" y="1909281"/>
            <a:chExt cx="7192756" cy="3843719"/>
          </a:xfrm>
        </p:grpSpPr>
        <p:sp>
          <p:nvSpPr>
            <p:cNvPr id="5" name="Rectangle 4"/>
            <p:cNvSpPr/>
            <p:nvPr/>
          </p:nvSpPr>
          <p:spPr>
            <a:xfrm rot="16200000">
              <a:off x="-562147" y="3416761"/>
              <a:ext cx="2163381" cy="492873"/>
            </a:xfrm>
            <a:prstGeom prst="rect">
              <a:avLst/>
            </a:prstGeom>
            <a:solidFill>
              <a:srgbClr val="92D050"/>
            </a:solidFill>
          </p:spPr>
          <p:txBody>
            <a:bodyPr wrap="square">
              <a:spAutoFit/>
            </a:bodyPr>
            <a:lstStyle/>
            <a:p>
              <a:pPr algn="ctr"/>
              <a:r>
                <a:rPr lang="en-US" sz="2400" b="1" dirty="0">
                  <a:latin typeface="Cambria" panose="02040503050406030204" pitchFamily="18" charset="0"/>
                  <a:ea typeface="Cambria" panose="02040503050406030204" pitchFamily="18" charset="0"/>
                  <a:cs typeface="Arial" panose="020B0604020202020204" pitchFamily="34" charset="0"/>
                </a:rPr>
                <a:t>Engineering</a:t>
              </a:r>
            </a:p>
          </p:txBody>
        </p:sp>
        <p:sp>
          <p:nvSpPr>
            <p:cNvPr id="3" name="Right Brace 2"/>
            <p:cNvSpPr/>
            <p:nvPr/>
          </p:nvSpPr>
          <p:spPr bwMode="auto">
            <a:xfrm rot="10800000">
              <a:off x="816964" y="2489754"/>
              <a:ext cx="799402" cy="2358436"/>
            </a:xfrm>
            <a:prstGeom prst="righ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2813" rtl="0" eaLnBrk="1" fontAlgn="base" latinLnBrk="0" hangingPunct="1">
                <a:lnSpc>
                  <a:spcPct val="100000"/>
                </a:lnSpc>
                <a:spcBef>
                  <a:spcPct val="0"/>
                </a:spcBef>
                <a:spcAft>
                  <a:spcPct val="0"/>
                </a:spcAft>
                <a:buClrTx/>
                <a:buSzTx/>
                <a:buFont typeface="Arial" pitchFamily="34" charset="0"/>
                <a:buNone/>
                <a:tabLst/>
              </a:pPr>
              <a:endParaRPr kumimoji="0" lang="en-US" sz="1600" b="0" i="0" u="none" strike="noStrike" cap="none" normalizeH="0" baseline="0">
                <a:ln>
                  <a:noFill/>
                </a:ln>
                <a:solidFill>
                  <a:schemeClr val="tx1"/>
                </a:solidFill>
                <a:effectLst/>
                <a:latin typeface="Arial" pitchFamily="34" charset="0"/>
              </a:endParaRPr>
            </a:p>
          </p:txBody>
        </p:sp>
        <p:sp>
          <p:nvSpPr>
            <p:cNvPr id="29" name="Rectangle 28"/>
            <p:cNvSpPr/>
            <p:nvPr/>
          </p:nvSpPr>
          <p:spPr>
            <a:xfrm>
              <a:off x="1701800" y="2157622"/>
              <a:ext cx="2521991" cy="707886"/>
            </a:xfrm>
            <a:prstGeom prst="rect">
              <a:avLst/>
            </a:prstGeom>
            <a:solidFill>
              <a:schemeClr val="accent1">
                <a:lumMod val="20000"/>
                <a:lumOff val="80000"/>
              </a:schemeClr>
            </a:solidFill>
            <a:ln w="28575">
              <a:solidFill>
                <a:schemeClr val="tx1"/>
              </a:solidFill>
              <a:prstDash val="dash"/>
            </a:ln>
          </p:spPr>
          <p:txBody>
            <a:bodyPr wrap="square">
              <a:spAutoFit/>
            </a:bodyPr>
            <a:lstStyle/>
            <a:p>
              <a:pPr algn="ctr"/>
              <a:r>
                <a:rPr lang="en-US" sz="2000" b="1" dirty="0">
                  <a:latin typeface="Cambria" panose="02040503050406030204" pitchFamily="18" charset="0"/>
                  <a:ea typeface="Cambria" panose="02040503050406030204" pitchFamily="18" charset="0"/>
                  <a:cs typeface="Arial" panose="020B0604020202020204" pitchFamily="34" charset="0"/>
                </a:rPr>
                <a:t>Physical environment</a:t>
              </a:r>
            </a:p>
          </p:txBody>
        </p:sp>
        <p:sp>
          <p:nvSpPr>
            <p:cNvPr id="33" name="Rectangle 32"/>
            <p:cNvSpPr/>
            <p:nvPr/>
          </p:nvSpPr>
          <p:spPr>
            <a:xfrm>
              <a:off x="1718766" y="4540479"/>
              <a:ext cx="2505025" cy="707886"/>
            </a:xfrm>
            <a:prstGeom prst="rect">
              <a:avLst/>
            </a:prstGeom>
            <a:solidFill>
              <a:schemeClr val="tx2">
                <a:lumMod val="20000"/>
                <a:lumOff val="80000"/>
              </a:schemeClr>
            </a:solidFill>
            <a:ln w="28575">
              <a:solidFill>
                <a:schemeClr val="tx1"/>
              </a:solidFill>
              <a:prstDash val="dash"/>
            </a:ln>
          </p:spPr>
          <p:txBody>
            <a:bodyPr wrap="square">
              <a:spAutoFit/>
            </a:bodyPr>
            <a:lstStyle/>
            <a:p>
              <a:pPr algn="ctr"/>
              <a:r>
                <a:rPr lang="en-US" sz="2000" b="1" dirty="0">
                  <a:latin typeface="Cambria" panose="02040503050406030204" pitchFamily="18" charset="0"/>
                  <a:ea typeface="Cambria" panose="02040503050406030204" pitchFamily="18" charset="0"/>
                  <a:cs typeface="Arial" panose="020B0604020202020204" pitchFamily="34" charset="0"/>
                </a:rPr>
                <a:t>Economic environment</a:t>
              </a:r>
            </a:p>
          </p:txBody>
        </p:sp>
        <p:sp>
          <p:nvSpPr>
            <p:cNvPr id="34" name="Rectangle 33"/>
            <p:cNvSpPr/>
            <p:nvPr/>
          </p:nvSpPr>
          <p:spPr>
            <a:xfrm>
              <a:off x="4943872" y="1909281"/>
              <a:ext cx="2521991" cy="1323439"/>
            </a:xfrm>
            <a:prstGeom prst="rect">
              <a:avLst/>
            </a:prstGeom>
            <a:solidFill>
              <a:schemeClr val="accent2">
                <a:lumMod val="20000"/>
                <a:lumOff val="80000"/>
              </a:schemeClr>
            </a:solidFill>
            <a:ln w="28575">
              <a:solidFill>
                <a:schemeClr val="tx1"/>
              </a:solidFill>
              <a:prstDash val="dash"/>
            </a:ln>
          </p:spPr>
          <p:txBody>
            <a:bodyPr wrap="square">
              <a:spAutoFit/>
            </a:bodyPr>
            <a:lstStyle/>
            <a:p>
              <a:pPr algn="ctr"/>
              <a:r>
                <a:rPr lang="en-US" sz="2000" b="1" dirty="0">
                  <a:latin typeface="Cambria" panose="02040503050406030204" pitchFamily="18" charset="0"/>
                  <a:ea typeface="Cambria" panose="02040503050406030204" pitchFamily="18" charset="0"/>
                  <a:cs typeface="Arial" panose="020B0604020202020204" pitchFamily="34" charset="0"/>
                </a:rPr>
                <a:t>Produce goods/services depending on physical law</a:t>
              </a:r>
            </a:p>
          </p:txBody>
        </p:sp>
        <p:sp>
          <p:nvSpPr>
            <p:cNvPr id="35" name="Rectangle 34"/>
            <p:cNvSpPr/>
            <p:nvPr/>
          </p:nvSpPr>
          <p:spPr>
            <a:xfrm>
              <a:off x="4943872" y="4429561"/>
              <a:ext cx="2521991" cy="1323439"/>
            </a:xfrm>
            <a:prstGeom prst="rect">
              <a:avLst/>
            </a:prstGeom>
            <a:solidFill>
              <a:schemeClr val="accent2">
                <a:lumMod val="20000"/>
                <a:lumOff val="80000"/>
              </a:schemeClr>
            </a:solidFill>
            <a:ln w="28575">
              <a:solidFill>
                <a:schemeClr val="tx1"/>
              </a:solidFill>
              <a:prstDash val="dash"/>
            </a:ln>
          </p:spPr>
          <p:txBody>
            <a:bodyPr wrap="square">
              <a:spAutoFit/>
            </a:bodyPr>
            <a:lstStyle/>
            <a:p>
              <a:pPr algn="ctr"/>
              <a:r>
                <a:rPr lang="en-US" sz="2000" b="1" dirty="0">
                  <a:latin typeface="Cambria" panose="02040503050406030204" pitchFamily="18" charset="0"/>
                  <a:ea typeface="Cambria" panose="02040503050406030204" pitchFamily="18" charset="0"/>
                  <a:cs typeface="Arial" panose="020B0604020202020204" pitchFamily="34" charset="0"/>
                </a:rPr>
                <a:t>Assessing the worth of these products in economic terms</a:t>
              </a:r>
            </a:p>
          </p:txBody>
        </p:sp>
        <p:sp>
          <p:nvSpPr>
            <p:cNvPr id="6" name="Right Arrow 5"/>
            <p:cNvSpPr/>
            <p:nvPr/>
          </p:nvSpPr>
          <p:spPr bwMode="auto">
            <a:xfrm>
              <a:off x="4307432" y="2403801"/>
              <a:ext cx="552798" cy="334398"/>
            </a:xfrm>
            <a:prstGeom prst="rightArrow">
              <a:avLst/>
            </a:prstGeom>
            <a:solidFill>
              <a:schemeClr val="tx2">
                <a:lumMod val="40000"/>
                <a:lumOff val="6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2813" rtl="0" eaLnBrk="1" fontAlgn="base" latinLnBrk="0" hangingPunct="1">
                <a:lnSpc>
                  <a:spcPct val="100000"/>
                </a:lnSpc>
                <a:spcBef>
                  <a:spcPct val="0"/>
                </a:spcBef>
                <a:spcAft>
                  <a:spcPct val="0"/>
                </a:spcAft>
                <a:buClrTx/>
                <a:buSzTx/>
                <a:buFont typeface="Arial" pitchFamily="34" charset="0"/>
                <a:buNone/>
                <a:tabLst/>
              </a:pPr>
              <a:endParaRPr kumimoji="0" lang="en-US" sz="1600" b="0" i="0" u="none" strike="noStrike" cap="none" normalizeH="0" baseline="0">
                <a:ln>
                  <a:noFill/>
                </a:ln>
                <a:solidFill>
                  <a:schemeClr val="tx1"/>
                </a:solidFill>
                <a:effectLst/>
                <a:latin typeface="Arial" pitchFamily="34" charset="0"/>
              </a:endParaRPr>
            </a:p>
          </p:txBody>
        </p:sp>
        <p:sp>
          <p:nvSpPr>
            <p:cNvPr id="36" name="Right Arrow 35"/>
            <p:cNvSpPr/>
            <p:nvPr/>
          </p:nvSpPr>
          <p:spPr bwMode="auto">
            <a:xfrm>
              <a:off x="4305877" y="4770193"/>
              <a:ext cx="552798" cy="334398"/>
            </a:xfrm>
            <a:prstGeom prst="rightArrow">
              <a:avLst/>
            </a:prstGeom>
            <a:solidFill>
              <a:schemeClr val="tx2">
                <a:lumMod val="40000"/>
                <a:lumOff val="6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2813" rtl="0" eaLnBrk="1" fontAlgn="base" latinLnBrk="0" hangingPunct="1">
                <a:lnSpc>
                  <a:spcPct val="100000"/>
                </a:lnSpc>
                <a:spcBef>
                  <a:spcPct val="0"/>
                </a:spcBef>
                <a:spcAft>
                  <a:spcPct val="0"/>
                </a:spcAft>
                <a:buClrTx/>
                <a:buSzTx/>
                <a:buFont typeface="Arial" pitchFamily="34" charset="0"/>
                <a:buNone/>
                <a:tabLst/>
              </a:pPr>
              <a:endParaRPr kumimoji="0" lang="en-US" sz="1600" b="0" i="0" u="none" strike="noStrike" cap="none" normalizeH="0" baseline="0">
                <a:ln>
                  <a:noFill/>
                </a:ln>
                <a:solidFill>
                  <a:schemeClr val="tx1"/>
                </a:solidFill>
                <a:effectLst/>
                <a:latin typeface="Arial" pitchFamily="34" charset="0"/>
              </a:endParaRPr>
            </a:p>
          </p:txBody>
        </p:sp>
      </p:grpSp>
      <mc:AlternateContent xmlns:mc="http://schemas.openxmlformats.org/markup-compatibility/2006" xmlns:a14="http://schemas.microsoft.com/office/drawing/2010/main">
        <mc:Choice Requires="a14">
          <p:sp>
            <p:nvSpPr>
              <p:cNvPr id="13" name="TextBox 12"/>
              <p:cNvSpPr txBox="1"/>
              <p:nvPr/>
            </p:nvSpPr>
            <p:spPr>
              <a:xfrm>
                <a:off x="1919536" y="3446194"/>
                <a:ext cx="5103768" cy="630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C00000"/>
                          </a:solidFill>
                          <a:latin typeface="Cambria Math" panose="02040503050406030204" pitchFamily="18" charset="0"/>
                        </a:rPr>
                        <m:t>𝑻𝒆𝒄𝒉𝒏𝒊𝒄𝒂𝒍</m:t>
                      </m:r>
                      <m:r>
                        <a:rPr lang="en-US" sz="2000" b="1" i="1" smtClean="0">
                          <a:solidFill>
                            <a:srgbClr val="C00000"/>
                          </a:solidFill>
                          <a:latin typeface="Cambria Math" panose="02040503050406030204" pitchFamily="18" charset="0"/>
                        </a:rPr>
                        <m:t> </m:t>
                      </m:r>
                      <m:r>
                        <a:rPr lang="en-US" sz="2000" b="1" i="1" smtClean="0">
                          <a:solidFill>
                            <a:srgbClr val="C00000"/>
                          </a:solidFill>
                          <a:latin typeface="Cambria Math" panose="02040503050406030204" pitchFamily="18" charset="0"/>
                        </a:rPr>
                        <m:t>𝑬𝒇𝒇𝒊𝒄𝒊𝒆𝒏𝒄𝒚</m:t>
                      </m:r>
                      <m:r>
                        <a:rPr lang="en-US" sz="2000" b="1" i="1" smtClean="0">
                          <a:solidFill>
                            <a:srgbClr val="C00000"/>
                          </a:solidFill>
                          <a:latin typeface="Cambria Math" panose="02040503050406030204" pitchFamily="18" charset="0"/>
                        </a:rPr>
                        <m:t>=</m:t>
                      </m:r>
                      <m:f>
                        <m:fPr>
                          <m:ctrlPr>
                            <a:rPr lang="en-US" sz="2000" b="1" i="1" smtClean="0">
                              <a:solidFill>
                                <a:srgbClr val="C00000"/>
                              </a:solidFill>
                              <a:latin typeface="Cambria Math" panose="02040503050406030204" pitchFamily="18" charset="0"/>
                            </a:rPr>
                          </m:ctrlPr>
                        </m:fPr>
                        <m:num>
                          <m:r>
                            <a:rPr lang="en-US" sz="2000" b="1" i="1" smtClean="0">
                              <a:solidFill>
                                <a:srgbClr val="C00000"/>
                              </a:solidFill>
                              <a:latin typeface="Cambria Math" panose="02040503050406030204" pitchFamily="18" charset="0"/>
                            </a:rPr>
                            <m:t>𝑺𝒚𝒔𝒕𝒆𝒎</m:t>
                          </m:r>
                          <m:r>
                            <a:rPr lang="en-US" sz="2000" b="1" i="1" smtClean="0">
                              <a:solidFill>
                                <a:srgbClr val="C00000"/>
                              </a:solidFill>
                              <a:latin typeface="Cambria Math" panose="02040503050406030204" pitchFamily="18" charset="0"/>
                            </a:rPr>
                            <m:t> </m:t>
                          </m:r>
                          <m:r>
                            <a:rPr lang="en-US" sz="2000" b="1" i="1" smtClean="0">
                              <a:solidFill>
                                <a:srgbClr val="C00000"/>
                              </a:solidFill>
                              <a:latin typeface="Cambria Math" panose="02040503050406030204" pitchFamily="18" charset="0"/>
                            </a:rPr>
                            <m:t>𝑶𝒖𝒕𝒑𝒖𝒕</m:t>
                          </m:r>
                        </m:num>
                        <m:den>
                          <m:r>
                            <a:rPr lang="en-US" sz="2000" b="1" i="1" smtClean="0">
                              <a:solidFill>
                                <a:srgbClr val="C00000"/>
                              </a:solidFill>
                              <a:latin typeface="Cambria Math" panose="02040503050406030204" pitchFamily="18" charset="0"/>
                            </a:rPr>
                            <m:t>𝑺𝒚𝒔𝒕𝒆𝒎</m:t>
                          </m:r>
                          <m:r>
                            <a:rPr lang="en-US" sz="2000" b="1" i="1" smtClean="0">
                              <a:solidFill>
                                <a:srgbClr val="C00000"/>
                              </a:solidFill>
                              <a:latin typeface="Cambria Math" panose="02040503050406030204" pitchFamily="18" charset="0"/>
                            </a:rPr>
                            <m:t> </m:t>
                          </m:r>
                          <m:r>
                            <a:rPr lang="en-US" sz="2000" b="1" i="1" smtClean="0">
                              <a:solidFill>
                                <a:srgbClr val="C00000"/>
                              </a:solidFill>
                              <a:latin typeface="Cambria Math" panose="02040503050406030204" pitchFamily="18" charset="0"/>
                            </a:rPr>
                            <m:t>𝑰𝒏𝒑𝒖𝒕</m:t>
                          </m:r>
                        </m:den>
                      </m:f>
                    </m:oMath>
                  </m:oMathPara>
                </a14:m>
                <a:endParaRPr lang="en-US" sz="2000" b="1" dirty="0">
                  <a:solidFill>
                    <a:srgbClr val="C0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919536" y="3446194"/>
                <a:ext cx="5103768" cy="63087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708732" y="5949280"/>
                <a:ext cx="5002780" cy="637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CC0000"/>
                          </a:solidFill>
                          <a:latin typeface="Cambria Math" panose="02040503050406030204" pitchFamily="18" charset="0"/>
                        </a:rPr>
                        <m:t>𝑬𝒄𝒐𝒏𝒐𝒎𝒊𝒄</m:t>
                      </m:r>
                      <m:r>
                        <a:rPr lang="en-US" sz="2000" b="1" i="1" smtClean="0">
                          <a:solidFill>
                            <a:srgbClr val="CC0000"/>
                          </a:solidFill>
                          <a:latin typeface="Cambria Math" panose="02040503050406030204" pitchFamily="18" charset="0"/>
                        </a:rPr>
                        <m:t> </m:t>
                      </m:r>
                      <m:r>
                        <a:rPr lang="en-US" sz="2000" b="1" i="1" smtClean="0">
                          <a:solidFill>
                            <a:srgbClr val="CC0000"/>
                          </a:solidFill>
                          <a:latin typeface="Cambria Math" panose="02040503050406030204" pitchFamily="18" charset="0"/>
                        </a:rPr>
                        <m:t>𝑬𝒇𝒇𝒊𝒄𝒊𝒆𝒏𝒄𝒚</m:t>
                      </m:r>
                      <m:r>
                        <a:rPr lang="en-US" sz="2000" b="1" i="1" smtClean="0">
                          <a:solidFill>
                            <a:srgbClr val="CC0000"/>
                          </a:solidFill>
                          <a:latin typeface="Cambria Math" panose="02040503050406030204" pitchFamily="18" charset="0"/>
                        </a:rPr>
                        <m:t>=</m:t>
                      </m:r>
                      <m:f>
                        <m:fPr>
                          <m:ctrlPr>
                            <a:rPr lang="en-US" sz="2000" b="1" i="1" smtClean="0">
                              <a:solidFill>
                                <a:srgbClr val="CC0000"/>
                              </a:solidFill>
                              <a:latin typeface="Cambria Math" panose="02040503050406030204" pitchFamily="18" charset="0"/>
                            </a:rPr>
                          </m:ctrlPr>
                        </m:fPr>
                        <m:num>
                          <m:r>
                            <a:rPr lang="en-US" sz="2000" b="1" i="1" smtClean="0">
                              <a:solidFill>
                                <a:srgbClr val="CC0000"/>
                              </a:solidFill>
                              <a:latin typeface="Cambria Math" panose="02040503050406030204" pitchFamily="18" charset="0"/>
                            </a:rPr>
                            <m:t>𝑺𝒚𝒔𝒕𝒆𝒎</m:t>
                          </m:r>
                          <m:r>
                            <a:rPr lang="en-US" sz="2000" b="1" i="1" smtClean="0">
                              <a:solidFill>
                                <a:srgbClr val="CC0000"/>
                              </a:solidFill>
                              <a:latin typeface="Cambria Math" panose="02040503050406030204" pitchFamily="18" charset="0"/>
                            </a:rPr>
                            <m:t> </m:t>
                          </m:r>
                          <m:r>
                            <a:rPr lang="en-US" sz="2000" b="1" i="1" smtClean="0">
                              <a:solidFill>
                                <a:srgbClr val="CC0000"/>
                              </a:solidFill>
                              <a:latin typeface="Cambria Math" panose="02040503050406030204" pitchFamily="18" charset="0"/>
                            </a:rPr>
                            <m:t>𝑾𝒐𝒓𝒕𝒉</m:t>
                          </m:r>
                        </m:num>
                        <m:den>
                          <m:r>
                            <a:rPr lang="en-US" sz="2000" b="1" i="1" smtClean="0">
                              <a:solidFill>
                                <a:srgbClr val="CC0000"/>
                              </a:solidFill>
                              <a:latin typeface="Cambria Math" panose="02040503050406030204" pitchFamily="18" charset="0"/>
                            </a:rPr>
                            <m:t>𝑺𝒚𝒔𝒕𝒆𝒎</m:t>
                          </m:r>
                          <m:r>
                            <a:rPr lang="en-US" sz="2000" b="1" i="1" smtClean="0">
                              <a:solidFill>
                                <a:srgbClr val="CC0000"/>
                              </a:solidFill>
                              <a:latin typeface="Cambria Math" panose="02040503050406030204" pitchFamily="18" charset="0"/>
                            </a:rPr>
                            <m:t> </m:t>
                          </m:r>
                          <m:r>
                            <a:rPr lang="en-US" sz="2000" b="1" i="1" smtClean="0">
                              <a:solidFill>
                                <a:srgbClr val="CC0000"/>
                              </a:solidFill>
                              <a:latin typeface="Cambria Math" panose="02040503050406030204" pitchFamily="18" charset="0"/>
                            </a:rPr>
                            <m:t>𝑪𝒐𝒔𝒕</m:t>
                          </m:r>
                        </m:den>
                      </m:f>
                    </m:oMath>
                  </m:oMathPara>
                </a14:m>
                <a:endParaRPr lang="en-US" sz="2000" b="1" dirty="0">
                  <a:solidFill>
                    <a:srgbClr val="CC000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708732" y="5949280"/>
                <a:ext cx="5002780" cy="637290"/>
              </a:xfrm>
              <a:prstGeom prst="rect">
                <a:avLst/>
              </a:prstGeom>
              <a:blipFill>
                <a:blip r:embed="rId4"/>
                <a:stretch>
                  <a:fillRect/>
                </a:stretch>
              </a:blipFill>
            </p:spPr>
            <p:txBody>
              <a:bodyPr/>
              <a:lstStyle/>
              <a:p>
                <a:r>
                  <a:rPr lang="en-US">
                    <a:noFill/>
                  </a:rPr>
                  <a:t> </a:t>
                </a:r>
              </a:p>
            </p:txBody>
          </p:sp>
        </mc:Fallback>
      </mc:AlternateContent>
      <p:sp>
        <p:nvSpPr>
          <p:cNvPr id="18" name="Rectangle 17"/>
          <p:cNvSpPr/>
          <p:nvPr/>
        </p:nvSpPr>
        <p:spPr>
          <a:xfrm>
            <a:off x="7211101" y="4422011"/>
            <a:ext cx="4861563" cy="2031325"/>
          </a:xfrm>
          <a:prstGeom prst="rect">
            <a:avLst/>
          </a:prstGeom>
        </p:spPr>
        <p:txBody>
          <a:bodyPr wrap="square">
            <a:spAutoFit/>
          </a:bodyPr>
          <a:lstStyle/>
          <a:p>
            <a:pPr marL="285750" indent="-285750">
              <a:buFont typeface="Wingdings" panose="05000000000000000000" pitchFamily="2" charset="2"/>
              <a:buChar char="Ø"/>
            </a:pPr>
            <a:r>
              <a:rPr lang="en-US" b="1" dirty="0">
                <a:solidFill>
                  <a:srgbClr val="002060"/>
                </a:solidFill>
                <a:latin typeface="Cambria" panose="02040503050406030204" pitchFamily="18" charset="0"/>
                <a:ea typeface="Cambria" panose="02040503050406030204" pitchFamily="18" charset="0"/>
              </a:rPr>
              <a:t>Worth: Annual revenue generated by way of operating the business.</a:t>
            </a:r>
          </a:p>
          <a:p>
            <a:pPr marL="285750" indent="-285750">
              <a:buFont typeface="Wingdings" panose="05000000000000000000" pitchFamily="2" charset="2"/>
              <a:buChar char="Ø"/>
            </a:pPr>
            <a:r>
              <a:rPr lang="en-US" b="1" dirty="0">
                <a:solidFill>
                  <a:srgbClr val="C00000"/>
                </a:solidFill>
                <a:latin typeface="Times New Roman" panose="02020603050405020304" pitchFamily="18" charset="0"/>
              </a:rPr>
              <a:t>Cost: Total annual expenses incurred in carrying out the business. </a:t>
            </a:r>
          </a:p>
          <a:p>
            <a:pPr marL="741363" lvl="1" indent="-285750">
              <a:buFont typeface="Courier New" panose="02070309020205020404" pitchFamily="49" charset="0"/>
              <a:buChar char="o"/>
            </a:pPr>
            <a:r>
              <a:rPr lang="en-US" b="1" dirty="0">
                <a:solidFill>
                  <a:srgbClr val="00682F"/>
                </a:solidFill>
                <a:latin typeface="Times New Roman" panose="02020603050405020304" pitchFamily="18" charset="0"/>
              </a:rPr>
              <a:t>For the survival and growth of any business, the economic efficiency should be more than 100%.</a:t>
            </a:r>
            <a:endParaRPr lang="en-US" b="1" dirty="0">
              <a:solidFill>
                <a:srgbClr val="00682F"/>
              </a:solidFill>
            </a:endParaRPr>
          </a:p>
        </p:txBody>
      </p:sp>
      <p:sp>
        <p:nvSpPr>
          <p:cNvPr id="42" name="Rectangle 41"/>
          <p:cNvSpPr/>
          <p:nvPr/>
        </p:nvSpPr>
        <p:spPr>
          <a:xfrm>
            <a:off x="7283109" y="3467909"/>
            <a:ext cx="4861563" cy="646331"/>
          </a:xfrm>
          <a:prstGeom prst="rect">
            <a:avLst/>
          </a:prstGeom>
        </p:spPr>
        <p:txBody>
          <a:bodyPr wrap="square">
            <a:spAutoFit/>
          </a:bodyPr>
          <a:lstStyle/>
          <a:p>
            <a:pPr marL="741363" lvl="1" indent="-285750">
              <a:buFont typeface="Courier New" panose="02070309020205020404" pitchFamily="49" charset="0"/>
              <a:buChar char="o"/>
            </a:pPr>
            <a:r>
              <a:rPr lang="en-US" b="1" dirty="0">
                <a:solidFill>
                  <a:srgbClr val="00682F"/>
                </a:solidFill>
                <a:latin typeface="Times New Roman" panose="02020603050405020304" pitchFamily="18" charset="0"/>
              </a:rPr>
              <a:t>Technical efficiency can never be more than 100%.</a:t>
            </a:r>
            <a:endParaRPr lang="en-US" b="1" dirty="0">
              <a:solidFill>
                <a:srgbClr val="00682F"/>
              </a:solidFill>
            </a:endParaRPr>
          </a:p>
        </p:txBody>
      </p:sp>
      <p:sp>
        <p:nvSpPr>
          <p:cNvPr id="19" name="Rectangle 18"/>
          <p:cNvSpPr/>
          <p:nvPr/>
        </p:nvSpPr>
        <p:spPr>
          <a:xfrm>
            <a:off x="7634670" y="2132856"/>
            <a:ext cx="4542568" cy="1477328"/>
          </a:xfrm>
          <a:prstGeom prst="rect">
            <a:avLst/>
          </a:prstGeom>
        </p:spPr>
        <p:txBody>
          <a:bodyPr wrap="square">
            <a:spAutoFit/>
          </a:bodyPr>
          <a:lstStyle/>
          <a:p>
            <a:pPr marL="285750" indent="-285750">
              <a:buFont typeface="Wingdings" panose="05000000000000000000" pitchFamily="2" charset="2"/>
              <a:buChar char="Ø"/>
            </a:pPr>
            <a:r>
              <a:rPr lang="en-US" b="1" dirty="0">
                <a:solidFill>
                  <a:srgbClr val="002060"/>
                </a:solidFill>
                <a:latin typeface="Cambria" panose="02040503050406030204" pitchFamily="18" charset="0"/>
                <a:ea typeface="Cambria" panose="02040503050406030204" pitchFamily="18" charset="0"/>
              </a:rPr>
              <a:t>Example: Technical efficiency of a diesel engine is less than 100%. </a:t>
            </a:r>
          </a:p>
          <a:p>
            <a:pPr marL="285750" indent="-285750">
              <a:buFont typeface="Wingdings" panose="05000000000000000000" pitchFamily="2" charset="2"/>
              <a:buChar char="ü"/>
            </a:pPr>
            <a:r>
              <a:rPr lang="en-US" b="1" dirty="0">
                <a:solidFill>
                  <a:srgbClr val="CC0000"/>
                </a:solidFill>
                <a:latin typeface="Cambria" panose="02040503050406030204" pitchFamily="18" charset="0"/>
                <a:ea typeface="Cambria" panose="02040503050406030204" pitchFamily="18" charset="0"/>
              </a:rPr>
              <a:t>This is mainly due to frictional loss and incomplete combustion of fuel</a:t>
            </a:r>
          </a:p>
          <a:p>
            <a:endParaRPr lang="en-US" dirty="0"/>
          </a:p>
        </p:txBody>
      </p:sp>
      <p:sp>
        <p:nvSpPr>
          <p:cNvPr id="43" name="Rectangle 42"/>
          <p:cNvSpPr/>
          <p:nvPr/>
        </p:nvSpPr>
        <p:spPr>
          <a:xfrm>
            <a:off x="8824263" y="1732746"/>
            <a:ext cx="2163381" cy="400110"/>
          </a:xfrm>
          <a:prstGeom prst="rect">
            <a:avLst/>
          </a:prstGeom>
          <a:solidFill>
            <a:schemeClr val="tx1"/>
          </a:solidFill>
        </p:spPr>
        <p:txBody>
          <a:bodyPr wrap="square">
            <a:spAutoFit/>
          </a:bodyPr>
          <a:lstStyle/>
          <a:p>
            <a:pPr algn="ctr"/>
            <a:r>
              <a:rPr lang="en-US" sz="2000" b="1" dirty="0">
                <a:solidFill>
                  <a:srgbClr val="FFFF00"/>
                </a:solidFill>
                <a:latin typeface="Cambria" panose="02040503050406030204" pitchFamily="18" charset="0"/>
                <a:ea typeface="Cambria" panose="02040503050406030204" pitchFamily="18" charset="0"/>
                <a:cs typeface="Arial" panose="020B0604020202020204" pitchFamily="34" charset="0"/>
              </a:rPr>
              <a:t>Key points</a:t>
            </a:r>
          </a:p>
        </p:txBody>
      </p:sp>
      <p:sp>
        <p:nvSpPr>
          <p:cNvPr id="20" name="Rectangle 19"/>
          <p:cNvSpPr/>
          <p:nvPr/>
        </p:nvSpPr>
        <p:spPr>
          <a:xfrm>
            <a:off x="288032" y="859359"/>
            <a:ext cx="11784632" cy="769441"/>
          </a:xfrm>
          <a:prstGeom prst="rect">
            <a:avLst/>
          </a:prstGeom>
          <a:solidFill>
            <a:srgbClr val="FFFF00"/>
          </a:solidFill>
        </p:spPr>
        <p:txBody>
          <a:bodyPr wrap="square">
            <a:spAutoFit/>
          </a:bodyPr>
          <a:lstStyle/>
          <a:p>
            <a:pPr algn="just"/>
            <a:r>
              <a:rPr lang="en-US" sz="2200" b="1" dirty="0">
                <a:latin typeface="Cambria" panose="02040503050406030204" pitchFamily="18" charset="0"/>
                <a:ea typeface="Cambria" panose="02040503050406030204" pitchFamily="18" charset="0"/>
              </a:rPr>
              <a:t>Engineering economics deals with the methods that enable one to take economic decisions towards minimizing costs and/or maximizing benefits to business organizations.</a:t>
            </a:r>
          </a:p>
        </p:txBody>
      </p:sp>
    </p:spTree>
    <p:extLst>
      <p:ext uri="{BB962C8B-B14F-4D97-AF65-F5344CB8AC3E}">
        <p14:creationId xmlns:p14="http://schemas.microsoft.com/office/powerpoint/2010/main" val="2092668857"/>
      </p:ext>
    </p:extLst>
  </p:cSld>
  <p:clrMapOvr>
    <a:masterClrMapping/>
  </p:clrMapOvr>
  <p:transition>
    <p:wipe dir="d"/>
  </p:transition>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2813"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2813"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36147</TotalTime>
  <Words>894</Words>
  <Application>Microsoft Office PowerPoint</Application>
  <PresentationFormat>Widescreen</PresentationFormat>
  <Paragraphs>100</Paragraphs>
  <Slides>7</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7</vt:i4>
      </vt:variant>
      <vt:variant>
        <vt:lpstr>Custom Shows</vt:lpstr>
      </vt:variant>
      <vt:variant>
        <vt:i4>1</vt:i4>
      </vt:variant>
    </vt:vector>
  </HeadingPairs>
  <TitlesOfParts>
    <vt:vector size="16" baseType="lpstr">
      <vt:lpstr>Arial</vt:lpstr>
      <vt:lpstr>Calibri</vt:lpstr>
      <vt:lpstr>Cambria</vt:lpstr>
      <vt:lpstr>Cambria Math</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dc:creator>
  <cp:lastModifiedBy>Dr. Vijay S Kumawat</cp:lastModifiedBy>
  <cp:revision>1542</cp:revision>
  <dcterms:modified xsi:type="dcterms:W3CDTF">2024-03-07T04:30:15Z</dcterms:modified>
</cp:coreProperties>
</file>