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3" r:id="rId3"/>
    <p:sldId id="257" r:id="rId4"/>
    <p:sldId id="258" r:id="rId5"/>
    <p:sldId id="259" r:id="rId6"/>
    <p:sldId id="272" r:id="rId7"/>
    <p:sldId id="260" r:id="rId8"/>
    <p:sldId id="261" r:id="rId9"/>
    <p:sldId id="266" r:id="rId10"/>
    <p:sldId id="262" r:id="rId11"/>
    <p:sldId id="263" r:id="rId12"/>
    <p:sldId id="269" r:id="rId13"/>
    <p:sldId id="270" r:id="rId14"/>
    <p:sldId id="271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2" y="1447801"/>
            <a:ext cx="662096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2" y="4777380"/>
            <a:ext cx="662096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5957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4800587"/>
            <a:ext cx="66209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2" y="685800"/>
            <a:ext cx="662096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3" y="5367325"/>
            <a:ext cx="662096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9870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2" y="1447800"/>
            <a:ext cx="6620968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3657600"/>
            <a:ext cx="6620968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942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81409" y="1447800"/>
            <a:ext cx="6001049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448177" y="3771174"/>
            <a:ext cx="546115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2" y="4350657"/>
            <a:ext cx="6620968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673897" y="971253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6999690" y="2613787"/>
            <a:ext cx="601591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sz="12200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8604827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3124201"/>
            <a:ext cx="6620969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6134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4834" y="1981200"/>
            <a:ext cx="22107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489475" y="2667000"/>
            <a:ext cx="219608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3504" y="1981200"/>
            <a:ext cx="220275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2905586" y="2667000"/>
            <a:ext cx="2210671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1981200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5344917" y="2667000"/>
            <a:ext cx="2199658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20675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89475" y="4250949"/>
            <a:ext cx="22056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489475" y="2209800"/>
            <a:ext cx="2205612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489475" y="4827212"/>
            <a:ext cx="2205612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917792" y="4250949"/>
            <a:ext cx="21984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2917791" y="2209800"/>
            <a:ext cx="2198466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2916776" y="4827211"/>
            <a:ext cx="2201378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344917" y="4250949"/>
            <a:ext cx="219965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344916" y="2209800"/>
            <a:ext cx="2199658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5344824" y="4827209"/>
            <a:ext cx="2202571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2795334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5223030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63354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60978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229782" y="430214"/>
            <a:ext cx="1314793" cy="5826125"/>
          </a:xfrm>
        </p:spPr>
        <p:txBody>
          <a:bodyPr vert="eaVert" anchor="b" anchorCtr="0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89475" y="773205"/>
            <a:ext cx="5568812" cy="5483134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00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686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3" y="2861734"/>
            <a:ext cx="662096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2" y="4777381"/>
            <a:ext cx="662096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1614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7700" y="2060576"/>
            <a:ext cx="3298113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41975" y="2056093"/>
            <a:ext cx="3298115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6683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1905000"/>
            <a:ext cx="329811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7700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241976" y="1905000"/>
            <a:ext cx="3298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241976" y="2514600"/>
            <a:ext cx="3298113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3105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328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5548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1447800"/>
            <a:ext cx="2551462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89397" y="1447800"/>
            <a:ext cx="3898013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129281"/>
            <a:ext cx="2551462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64600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656" y="1854192"/>
            <a:ext cx="3820674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13517" y="1143000"/>
            <a:ext cx="2400925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1" y="3657600"/>
            <a:ext cx="3814728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4790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/>
          <p:cNvSpPr/>
          <p:nvPr/>
        </p:nvSpPr>
        <p:spPr>
          <a:xfrm>
            <a:off x="629943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3" name="Oval 22"/>
          <p:cNvSpPr/>
          <p:nvPr/>
        </p:nvSpPr>
        <p:spPr>
          <a:xfrm>
            <a:off x="5689832" y="-457200"/>
            <a:ext cx="1600200" cy="1600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4000"/>
                </a:schemeClr>
              </a:gs>
              <a:gs pos="73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7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4" name="Oval 23"/>
          <p:cNvSpPr/>
          <p:nvPr/>
        </p:nvSpPr>
        <p:spPr>
          <a:xfrm>
            <a:off x="6299432" y="6096000"/>
            <a:ext cx="990600" cy="9906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9000"/>
                </a:schemeClr>
              </a:gs>
              <a:gs pos="66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5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0" name="Oval 19"/>
          <p:cNvSpPr/>
          <p:nvPr/>
        </p:nvSpPr>
        <p:spPr>
          <a:xfrm>
            <a:off x="-153988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11000"/>
                </a:schemeClr>
              </a:gs>
              <a:gs pos="75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1" name="Oval 20"/>
          <p:cNvSpPr/>
          <p:nvPr/>
        </p:nvSpPr>
        <p:spPr>
          <a:xfrm>
            <a:off x="-839788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8000"/>
                </a:schemeClr>
              </a:gs>
              <a:gs pos="72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9" name="Rectangle 1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84710" y="452718"/>
            <a:ext cx="7055380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7700" y="2052925"/>
            <a:ext cx="6711654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7494989" y="1828771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5D939FC-E8EE-4DB1-AC9D-B1D863038433}" type="datetimeFigureOut">
              <a:rPr lang="en-US" smtClean="0"/>
              <a:pPr/>
              <a:t>12/28/2020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6233335" y="3263371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766431" y="295736"/>
            <a:ext cx="628813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1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6E0DAF9-F4B6-493E-9682-689D52AD986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960558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7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6" indent="-342906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62" indent="-285755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20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2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3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42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49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57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64" indent="-228604" algn="l" defTabSz="457207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7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15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22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3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38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46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53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61" algn="l" defTabSz="45720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05000"/>
            <a:ext cx="7772400" cy="1470025"/>
          </a:xfrm>
        </p:spPr>
        <p:txBody>
          <a:bodyPr/>
          <a:lstStyle/>
          <a:p>
            <a:r>
              <a:rPr lang="en-IN" dirty="0" smtClean="0">
                <a:latin typeface="Broadway" pitchFamily="82" charset="0"/>
              </a:rPr>
              <a:t>ENTREPRENEURSHIP  MANAGEMENT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32500" lnSpcReduction="20000"/>
          </a:bodyPr>
          <a:lstStyle/>
          <a:p>
            <a:r>
              <a:rPr lang="en-US" dirty="0" smtClean="0">
                <a:solidFill>
                  <a:schemeClr val="tx1"/>
                </a:solidFill>
              </a:rPr>
              <a:t>By Prof. (Dr.) </a:t>
            </a:r>
            <a:r>
              <a:rPr lang="en-US" dirty="0" err="1" smtClean="0">
                <a:solidFill>
                  <a:schemeClr val="tx1"/>
                </a:solidFill>
              </a:rPr>
              <a:t>Sujit</a:t>
            </a:r>
            <a:r>
              <a:rPr lang="en-US" dirty="0" smtClean="0">
                <a:solidFill>
                  <a:schemeClr val="tx1"/>
                </a:solidFill>
              </a:rPr>
              <a:t> Mukherjee,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School of Management Science,</a:t>
            </a:r>
          </a:p>
          <a:p>
            <a:r>
              <a:rPr lang="en-US" dirty="0" err="1" smtClean="0">
                <a:solidFill>
                  <a:schemeClr val="tx1"/>
                </a:solidFill>
              </a:rPr>
              <a:t>Maulana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Abul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en-US" dirty="0" err="1" smtClean="0">
                <a:solidFill>
                  <a:schemeClr val="tx1"/>
                </a:solidFill>
              </a:rPr>
              <a:t>Kalam</a:t>
            </a:r>
            <a:r>
              <a:rPr lang="en-US" dirty="0" smtClean="0">
                <a:solidFill>
                  <a:schemeClr val="tx1"/>
                </a:solidFill>
              </a:rPr>
              <a:t> Azad University</a:t>
            </a:r>
          </a:p>
          <a:p>
            <a:r>
              <a:rPr lang="en-US" dirty="0" smtClean="0">
                <a:solidFill>
                  <a:schemeClr val="tx1"/>
                </a:solidFill>
              </a:rPr>
              <a:t>Of Technology, West Bengal</a:t>
            </a: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5988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Planning 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571612"/>
            <a:ext cx="8229600" cy="4554551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Necessary for mitigating risk</a:t>
            </a:r>
          </a:p>
          <a:p>
            <a:pPr algn="just"/>
            <a:r>
              <a:rPr lang="en-US" sz="3600" dirty="0" smtClean="0"/>
              <a:t>Needed to handle uncertainties</a:t>
            </a:r>
          </a:p>
          <a:p>
            <a:pPr algn="just"/>
            <a:r>
              <a:rPr lang="en-US" sz="3600" dirty="0" smtClean="0"/>
              <a:t>Lot of resources involved</a:t>
            </a:r>
          </a:p>
          <a:p>
            <a:pPr algn="just"/>
            <a:r>
              <a:rPr lang="en-US" sz="3600" dirty="0" smtClean="0"/>
              <a:t>Great deal of co-ordination needed</a:t>
            </a:r>
          </a:p>
          <a:p>
            <a:pPr algn="just"/>
            <a:r>
              <a:rPr lang="en-US" sz="3600" dirty="0" smtClean="0"/>
              <a:t>Beyond a point forecasting anything is not possible</a:t>
            </a:r>
          </a:p>
        </p:txBody>
      </p:sp>
    </p:spTree>
    <p:extLst>
      <p:ext uri="{BB962C8B-B14F-4D97-AF65-F5344CB8AC3E}">
        <p14:creationId xmlns:p14="http://schemas.microsoft.com/office/powerpoint/2010/main" val="23578506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Organization Building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en-US" dirty="0" smtClean="0"/>
              <a:t>Mobilization of </a:t>
            </a:r>
          </a:p>
          <a:p>
            <a:pPr algn="just"/>
            <a:r>
              <a:rPr lang="en-US" dirty="0" smtClean="0"/>
              <a:t>Human Resources</a:t>
            </a:r>
          </a:p>
          <a:p>
            <a:pPr algn="just"/>
            <a:r>
              <a:rPr lang="en-US" dirty="0" smtClean="0"/>
              <a:t>Financial Resources</a:t>
            </a:r>
          </a:p>
          <a:p>
            <a:pPr algn="just"/>
            <a:r>
              <a:rPr lang="en-US" dirty="0" smtClean="0"/>
              <a:t>Other Material Resources</a:t>
            </a:r>
          </a:p>
          <a:p>
            <a:pPr algn="just"/>
            <a:r>
              <a:rPr lang="en-US" dirty="0" smtClean="0"/>
              <a:t>Building formal, meaningful hierarchical structure</a:t>
            </a:r>
          </a:p>
          <a:p>
            <a:pPr algn="just"/>
            <a:r>
              <a:rPr lang="en-US" dirty="0" smtClean="0"/>
              <a:t>Meaningful roles and responsibilities for people</a:t>
            </a:r>
          </a:p>
          <a:p>
            <a:pPr algn="just"/>
            <a:r>
              <a:rPr lang="en-US" dirty="0" smtClean="0"/>
              <a:t>Defining relationship between different roles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8478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Modern Day Entrepreneur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IN" sz="4800" dirty="0" smtClean="0"/>
              <a:t>Visionary leader</a:t>
            </a:r>
          </a:p>
          <a:p>
            <a:pPr algn="just"/>
            <a:r>
              <a:rPr lang="en-IN" sz="4800" dirty="0" smtClean="0"/>
              <a:t>Organization Builder</a:t>
            </a:r>
          </a:p>
          <a:p>
            <a:pPr algn="just"/>
            <a:r>
              <a:rPr lang="en-IN" sz="4800" dirty="0" smtClean="0"/>
              <a:t>Excellent Manager</a:t>
            </a:r>
          </a:p>
          <a:p>
            <a:pPr algn="just"/>
            <a:r>
              <a:rPr lang="en-IN" sz="4800" dirty="0" smtClean="0"/>
              <a:t>Capable Administrator</a:t>
            </a:r>
            <a:endParaRPr lang="en-IN" sz="4800" dirty="0"/>
          </a:p>
        </p:txBody>
      </p:sp>
    </p:spTree>
    <p:extLst>
      <p:ext uri="{BB962C8B-B14F-4D97-AF65-F5344CB8AC3E}">
        <p14:creationId xmlns:p14="http://schemas.microsoft.com/office/powerpoint/2010/main" val="278515906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Manager and Business Leader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 smtClean="0"/>
              <a:t>Manager</a:t>
            </a:r>
          </a:p>
          <a:p>
            <a:pPr algn="just"/>
            <a:r>
              <a:rPr lang="en-IN" dirty="0" smtClean="0"/>
              <a:t>Revenue Earner</a:t>
            </a:r>
          </a:p>
          <a:p>
            <a:pPr algn="just"/>
            <a:r>
              <a:rPr lang="en-IN" dirty="0" smtClean="0"/>
              <a:t>Enjoys formal authority</a:t>
            </a:r>
          </a:p>
          <a:p>
            <a:pPr algn="just"/>
            <a:r>
              <a:rPr lang="en-IN" dirty="0" smtClean="0"/>
              <a:t>Normally takes the role for granted</a:t>
            </a:r>
          </a:p>
          <a:p>
            <a:pPr algn="just"/>
            <a:r>
              <a:rPr lang="en-IN" dirty="0" smtClean="0"/>
              <a:t>Works with existing resources</a:t>
            </a:r>
          </a:p>
          <a:p>
            <a:pPr algn="just"/>
            <a:r>
              <a:rPr lang="en-IN" dirty="0" smtClean="0"/>
              <a:t>Cannot make sweeping changes</a:t>
            </a:r>
          </a:p>
          <a:p>
            <a:pPr algn="just"/>
            <a:r>
              <a:rPr lang="en-IN" dirty="0" smtClean="0"/>
              <a:t>Roles are well defined with boundaries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48506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Difference between Manager and Business Leader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just">
              <a:buNone/>
            </a:pPr>
            <a:r>
              <a:rPr lang="en-IN" dirty="0" smtClean="0"/>
              <a:t>Business Leader</a:t>
            </a:r>
          </a:p>
          <a:p>
            <a:pPr algn="just"/>
            <a:r>
              <a:rPr lang="en-IN" dirty="0" smtClean="0"/>
              <a:t>Earns Profits</a:t>
            </a:r>
          </a:p>
          <a:p>
            <a:pPr algn="just"/>
            <a:r>
              <a:rPr lang="en-IN" dirty="0" smtClean="0"/>
              <a:t>Creator of wealth and assets</a:t>
            </a:r>
          </a:p>
          <a:p>
            <a:pPr algn="just"/>
            <a:r>
              <a:rPr lang="en-IN" dirty="0" smtClean="0"/>
              <a:t>Leader of people</a:t>
            </a:r>
          </a:p>
          <a:p>
            <a:pPr algn="just"/>
            <a:r>
              <a:rPr lang="en-IN" dirty="0" smtClean="0"/>
              <a:t>High Achiever</a:t>
            </a:r>
          </a:p>
          <a:p>
            <a:pPr algn="just"/>
            <a:r>
              <a:rPr lang="en-IN" dirty="0" smtClean="0"/>
              <a:t>Great Motivator</a:t>
            </a:r>
          </a:p>
          <a:p>
            <a:pPr algn="just"/>
            <a:r>
              <a:rPr lang="en-IN" dirty="0" smtClean="0"/>
              <a:t>Role Model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45421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en-IN" dirty="0" smtClean="0">
              <a:latin typeface="Broadway" pitchFamily="82" charset="0"/>
            </a:endParaRPr>
          </a:p>
          <a:p>
            <a:pPr marL="0" indent="0" algn="ctr">
              <a:buNone/>
            </a:pPr>
            <a:endParaRPr lang="en-IN" dirty="0">
              <a:latin typeface="Broadway" pitchFamily="82" charset="0"/>
            </a:endParaRPr>
          </a:p>
          <a:p>
            <a:pPr marL="0" indent="0" algn="ctr">
              <a:buNone/>
            </a:pPr>
            <a:r>
              <a:rPr lang="en-IN" sz="6000" dirty="0" smtClean="0">
                <a:latin typeface="Broadway" pitchFamily="82" charset="0"/>
              </a:rPr>
              <a:t>Thank  You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147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 smtClean="0"/>
          </a:p>
          <a:p>
            <a:pPr algn="ctr">
              <a:buNone/>
            </a:pPr>
            <a:r>
              <a:rPr lang="en-IN" sz="8000" dirty="0" smtClean="0"/>
              <a:t>Entrepreneurship Building</a:t>
            </a:r>
          </a:p>
          <a:p>
            <a:pPr algn="ctr"/>
            <a:endParaRPr lang="en-IN" sz="8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just"/>
            <a:r>
              <a:rPr lang="en-US" sz="3600" dirty="0" smtClean="0"/>
              <a:t>A process to create value through recognition of Business Opportunity</a:t>
            </a:r>
          </a:p>
          <a:p>
            <a:pPr algn="just"/>
            <a:r>
              <a:rPr lang="en-US" sz="3600" dirty="0" smtClean="0"/>
              <a:t>Management of risk- taking appropriate to the opportunity </a:t>
            </a:r>
          </a:p>
          <a:p>
            <a:pPr algn="just"/>
            <a:r>
              <a:rPr lang="en-US" sz="3600" dirty="0" smtClean="0"/>
              <a:t>Management skills to mobilize Human, Financial and Material Resources needed to bring a project to fruition 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25547549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just">
              <a:buNone/>
            </a:pPr>
            <a:r>
              <a:rPr lang="en-US" sz="3600" dirty="0" smtClean="0"/>
              <a:t>An entrepreneur is one</a:t>
            </a:r>
          </a:p>
          <a:p>
            <a:pPr algn="just"/>
            <a:r>
              <a:rPr lang="en-US" sz="3600" dirty="0" smtClean="0"/>
              <a:t>who discovers innovative ideas</a:t>
            </a:r>
          </a:p>
          <a:p>
            <a:pPr algn="just"/>
            <a:r>
              <a:rPr lang="en-US" sz="3600" dirty="0" smtClean="0"/>
              <a:t> develops these ideas into products and services  </a:t>
            </a:r>
          </a:p>
          <a:p>
            <a:pPr algn="just"/>
            <a:r>
              <a:rPr lang="en-US" sz="3600" dirty="0" smtClean="0"/>
              <a:t>markets them successfully</a:t>
            </a:r>
          </a:p>
          <a:p>
            <a:pPr algn="just"/>
            <a:r>
              <a:rPr lang="en-US" sz="3600" dirty="0" smtClean="0"/>
              <a:t>nurtures the business persistently with untiring spirit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8883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Entrepreneurship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ctr">
              <a:buNone/>
            </a:pPr>
            <a:r>
              <a:rPr lang="en-US" sz="4000" dirty="0" smtClean="0"/>
              <a:t>It involves fusion of </a:t>
            </a:r>
          </a:p>
          <a:p>
            <a:pPr marL="0" indent="0" algn="ctr">
              <a:buNone/>
            </a:pPr>
            <a:r>
              <a:rPr lang="en-US" sz="4000" dirty="0"/>
              <a:t> </a:t>
            </a:r>
            <a:r>
              <a:rPr lang="en-US" sz="6000" dirty="0" smtClean="0"/>
              <a:t>Capital</a:t>
            </a:r>
          </a:p>
          <a:p>
            <a:pPr marL="0" indent="0" algn="ctr">
              <a:buNone/>
            </a:pPr>
            <a:r>
              <a:rPr lang="en-US" sz="6000" dirty="0"/>
              <a:t> </a:t>
            </a:r>
            <a:r>
              <a:rPr lang="en-US" sz="6000" dirty="0" smtClean="0"/>
              <a:t>Technology  </a:t>
            </a:r>
          </a:p>
          <a:p>
            <a:pPr marL="0" indent="0" algn="ctr">
              <a:buNone/>
            </a:pPr>
            <a:r>
              <a:rPr lang="en-US" sz="6000" dirty="0"/>
              <a:t> </a:t>
            </a:r>
            <a:r>
              <a:rPr lang="en-US" sz="6000" dirty="0" smtClean="0"/>
              <a:t>Human Talent</a:t>
            </a:r>
          </a:p>
        </p:txBody>
      </p:sp>
    </p:spTree>
    <p:extLst>
      <p:ext uri="{BB962C8B-B14F-4D97-AF65-F5344CB8AC3E}">
        <p14:creationId xmlns:p14="http://schemas.microsoft.com/office/powerpoint/2010/main" val="2233930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Concept of Entrepreneurship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algn="just"/>
            <a:r>
              <a:rPr lang="en-US" sz="3600" dirty="0" smtClean="0"/>
              <a:t>It is a very dynamic and risky process</a:t>
            </a:r>
          </a:p>
          <a:p>
            <a:pPr algn="just"/>
            <a:r>
              <a:rPr lang="en-US" sz="3600" dirty="0" smtClean="0"/>
              <a:t>It is an ability to create something from nothing</a:t>
            </a:r>
          </a:p>
          <a:p>
            <a:pPr algn="just"/>
            <a:r>
              <a:rPr lang="en-US" sz="3600" dirty="0" smtClean="0"/>
              <a:t>It is a creative and innovative process</a:t>
            </a:r>
          </a:p>
          <a:p>
            <a:pPr algn="just"/>
            <a:r>
              <a:rPr lang="en-US" sz="3600" dirty="0" smtClean="0"/>
              <a:t>It needs a  flair for sensing opportunity</a:t>
            </a:r>
          </a:p>
          <a:p>
            <a:pPr algn="just"/>
            <a:r>
              <a:rPr lang="en-US" sz="3600" dirty="0" smtClean="0"/>
              <a:t>It needs the ability to recognize, seize and exploit an economic opportunity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Dimensions of Entrepreneur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28800"/>
            <a:ext cx="8229600" cy="4525963"/>
          </a:xfrm>
        </p:spPr>
        <p:txBody>
          <a:bodyPr/>
          <a:lstStyle/>
          <a:p>
            <a:pPr algn="just"/>
            <a:r>
              <a:rPr lang="en-US" sz="4000" dirty="0" smtClean="0"/>
              <a:t>Innovation</a:t>
            </a:r>
          </a:p>
          <a:p>
            <a:pPr algn="just"/>
            <a:r>
              <a:rPr lang="en-US" sz="4000" dirty="0" smtClean="0"/>
              <a:t>Need for achievement</a:t>
            </a:r>
            <a:endParaRPr lang="en-US" sz="4000" dirty="0"/>
          </a:p>
          <a:p>
            <a:pPr algn="just"/>
            <a:r>
              <a:rPr lang="en-US" sz="4000" dirty="0" smtClean="0"/>
              <a:t>Planning capability</a:t>
            </a:r>
            <a:endParaRPr lang="en-US" sz="4000" dirty="0"/>
          </a:p>
          <a:p>
            <a:pPr algn="just"/>
            <a:r>
              <a:rPr lang="en-US" sz="4000" dirty="0" smtClean="0"/>
              <a:t>Organization building ability </a:t>
            </a:r>
          </a:p>
          <a:p>
            <a:pPr algn="just"/>
            <a:r>
              <a:rPr lang="en-US" sz="4000" dirty="0" smtClean="0"/>
              <a:t>Leadership quality</a:t>
            </a:r>
            <a:endParaRPr lang="en-US" sz="4000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2011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Innovation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57298"/>
            <a:ext cx="8229600" cy="4768865"/>
          </a:xfrm>
        </p:spPr>
        <p:txBody>
          <a:bodyPr>
            <a:normAutofit fontScale="92500"/>
          </a:bodyPr>
          <a:lstStyle/>
          <a:p>
            <a:pPr algn="just"/>
            <a:r>
              <a:rPr lang="en-US" sz="3600" dirty="0" smtClean="0"/>
              <a:t>Improvisation &amp; improvement</a:t>
            </a:r>
          </a:p>
          <a:p>
            <a:pPr algn="just"/>
            <a:r>
              <a:rPr lang="en-US" sz="3600" dirty="0" smtClean="0"/>
              <a:t>Different from Invention</a:t>
            </a:r>
          </a:p>
          <a:p>
            <a:pPr algn="just"/>
            <a:r>
              <a:rPr lang="en-US" sz="3600" dirty="0" smtClean="0"/>
              <a:t>Invention is scientific discovery</a:t>
            </a:r>
          </a:p>
          <a:p>
            <a:pPr algn="just"/>
            <a:r>
              <a:rPr lang="en-US" sz="3600" dirty="0" smtClean="0"/>
              <a:t>Innovation is giving a human face to Invention</a:t>
            </a:r>
          </a:p>
          <a:p>
            <a:pPr algn="just"/>
            <a:r>
              <a:rPr lang="en-US" sz="3600" dirty="0" smtClean="0"/>
              <a:t>Innovation involves problem solving</a:t>
            </a:r>
            <a:endParaRPr lang="en-US" sz="3600" dirty="0"/>
          </a:p>
          <a:p>
            <a:pPr marL="0" indent="0" algn="just"/>
            <a:r>
              <a:rPr lang="en-US" sz="3600" dirty="0" smtClean="0"/>
              <a:t>  Innovation is commercialization of   	invention</a:t>
            </a:r>
          </a:p>
          <a:p>
            <a:pPr marL="0" indent="0">
              <a:buNone/>
            </a:pPr>
            <a:endParaRPr lang="en-US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95324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Need for Achievement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85860"/>
            <a:ext cx="8229600" cy="4840303"/>
          </a:xfrm>
        </p:spPr>
        <p:txBody>
          <a:bodyPr>
            <a:noAutofit/>
          </a:bodyPr>
          <a:lstStyle/>
          <a:p>
            <a:pPr algn="just"/>
            <a:r>
              <a:rPr lang="en-US" sz="3600" dirty="0" smtClean="0"/>
              <a:t>Higher level human need</a:t>
            </a:r>
          </a:p>
          <a:p>
            <a:pPr algn="just"/>
            <a:r>
              <a:rPr lang="en-US" sz="3600" dirty="0" smtClean="0"/>
              <a:t>Most relevant factor for explaining entrepreneurial behaviour</a:t>
            </a:r>
          </a:p>
          <a:p>
            <a:pPr algn="just"/>
            <a:r>
              <a:rPr lang="en-US" sz="3600" dirty="0" smtClean="0"/>
              <a:t>People with high need fo</a:t>
            </a:r>
            <a:r>
              <a:rPr lang="en-US" sz="3600" dirty="0"/>
              <a:t>r</a:t>
            </a:r>
            <a:r>
              <a:rPr lang="en-US" sz="3600" dirty="0" smtClean="0"/>
              <a:t> achievement can succeed as entrepreneur</a:t>
            </a:r>
          </a:p>
          <a:p>
            <a:pPr algn="just"/>
            <a:r>
              <a:rPr lang="en-US" sz="3600" dirty="0" smtClean="0"/>
              <a:t>Successful entrepreneurs are calculated risk takers</a:t>
            </a:r>
          </a:p>
          <a:p>
            <a:pPr algn="just"/>
            <a:r>
              <a:rPr lang="en-US" sz="3600" dirty="0" smtClean="0"/>
              <a:t>People with high need for achievement have  high tolerance for ambiguity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99764246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F9C9D"/>
      </a:accent5>
      <a:accent6>
        <a:srgbClr val="9E5E9B"/>
      </a:accent6>
      <a:hlink>
        <a:srgbClr val="58C1BA"/>
      </a:hlink>
      <a:folHlink>
        <a:srgbClr val="9DD0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180</TotalTime>
  <Words>358</Words>
  <Application>Microsoft Office PowerPoint</Application>
  <PresentationFormat>On-screen Show (4:3)</PresentationFormat>
  <Paragraphs>85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Broadway</vt:lpstr>
      <vt:lpstr>Century Gothic</vt:lpstr>
      <vt:lpstr>Wingdings 3</vt:lpstr>
      <vt:lpstr>Ion</vt:lpstr>
      <vt:lpstr>ENTREPRENEURSHIP  MANAGEMENT</vt:lpstr>
      <vt:lpstr>PowerPoint Presentation</vt:lpstr>
      <vt:lpstr>Entrepreneurship</vt:lpstr>
      <vt:lpstr>Entrepreneur</vt:lpstr>
      <vt:lpstr>Concept of Entrepreneurship</vt:lpstr>
      <vt:lpstr>Concept of Entrepreneurship</vt:lpstr>
      <vt:lpstr>Dimensions of Entrepreneur</vt:lpstr>
      <vt:lpstr>Innovation</vt:lpstr>
      <vt:lpstr>Need for Achievement</vt:lpstr>
      <vt:lpstr>Planning  </vt:lpstr>
      <vt:lpstr>Organization Building </vt:lpstr>
      <vt:lpstr>Modern Day Entrepreneur </vt:lpstr>
      <vt:lpstr>Difference between Manager and Business Leader</vt:lpstr>
      <vt:lpstr>Difference between Manager and Business Leader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MANAVPOWER3</dc:creator>
  <cp:lastModifiedBy>indraniC</cp:lastModifiedBy>
  <cp:revision>31</cp:revision>
  <dcterms:created xsi:type="dcterms:W3CDTF">2020-12-04T07:21:40Z</dcterms:created>
  <dcterms:modified xsi:type="dcterms:W3CDTF">2020-12-28T05:28:44Z</dcterms:modified>
</cp:coreProperties>
</file>