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8" r:id="rId10"/>
    <p:sldId id="262" r:id="rId11"/>
    <p:sldId id="269" r:id="rId12"/>
    <p:sldId id="265" r:id="rId13"/>
    <p:sldId id="263" r:id="rId14"/>
    <p:sldId id="264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/>
          <a:lstStyle/>
          <a:p>
            <a:r>
              <a:rPr lang="en-IN" dirty="0" smtClean="0">
                <a:latin typeface="Broadway" pitchFamily="82" charset="0"/>
              </a:rPr>
              <a:t>ENTREPRENEURSHIP  MANAGEMENT</a:t>
            </a:r>
            <a:endParaRPr lang="en-IN" dirty="0">
              <a:latin typeface="Broadway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Arial Black" pitchFamily="34" charset="0"/>
              </a:rPr>
              <a:t>By Prof (Dr) </a:t>
            </a:r>
            <a:r>
              <a:rPr lang="en-IN" sz="2400" dirty="0" err="1" smtClean="0">
                <a:latin typeface="Arial Black" pitchFamily="34" charset="0"/>
              </a:rPr>
              <a:t>Sujit</a:t>
            </a:r>
            <a:r>
              <a:rPr lang="en-IN" sz="2400" dirty="0" smtClean="0">
                <a:latin typeface="Arial Black" pitchFamily="34" charset="0"/>
              </a:rPr>
              <a:t> </a:t>
            </a:r>
            <a:r>
              <a:rPr lang="en-IN" sz="2400" dirty="0" err="1" smtClean="0">
                <a:latin typeface="Arial Black" pitchFamily="34" charset="0"/>
              </a:rPr>
              <a:t>Mukherjee</a:t>
            </a:r>
            <a:r>
              <a:rPr lang="en-IN" sz="2400" dirty="0" smtClean="0">
                <a:latin typeface="Arial Black" pitchFamily="34" charset="0"/>
              </a:rPr>
              <a:t>,</a:t>
            </a:r>
          </a:p>
          <a:p>
            <a:r>
              <a:rPr lang="en-IN" sz="2400" dirty="0" smtClean="0">
                <a:latin typeface="Arial Black" pitchFamily="34" charset="0"/>
              </a:rPr>
              <a:t>School of Management Sciences,</a:t>
            </a:r>
          </a:p>
          <a:p>
            <a:r>
              <a:rPr lang="en-IN" sz="2400" dirty="0" err="1" smtClean="0">
                <a:latin typeface="Arial Black" pitchFamily="34" charset="0"/>
              </a:rPr>
              <a:t>Maulana</a:t>
            </a:r>
            <a:r>
              <a:rPr lang="en-IN" sz="2400" dirty="0" smtClean="0">
                <a:latin typeface="Arial Black" pitchFamily="34" charset="0"/>
              </a:rPr>
              <a:t> </a:t>
            </a:r>
            <a:r>
              <a:rPr lang="en-IN" sz="2400" dirty="0" err="1" smtClean="0">
                <a:latin typeface="Arial Black" pitchFamily="34" charset="0"/>
              </a:rPr>
              <a:t>Abul</a:t>
            </a:r>
            <a:r>
              <a:rPr lang="en-IN" sz="2400" dirty="0" smtClean="0">
                <a:latin typeface="Arial Black" pitchFamily="34" charset="0"/>
              </a:rPr>
              <a:t> </a:t>
            </a:r>
            <a:r>
              <a:rPr lang="en-IN" sz="2400" dirty="0" err="1" smtClean="0">
                <a:latin typeface="Arial Black" pitchFamily="34" charset="0"/>
              </a:rPr>
              <a:t>Kalam</a:t>
            </a:r>
            <a:r>
              <a:rPr lang="en-IN" sz="2400" dirty="0" smtClean="0">
                <a:latin typeface="Arial Black" pitchFamily="34" charset="0"/>
              </a:rPr>
              <a:t> Azad University of Technology, West Bengal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Political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Political stability : important for business</a:t>
            </a:r>
          </a:p>
          <a:p>
            <a:r>
              <a:rPr lang="en-IN" dirty="0" smtClean="0"/>
              <a:t>Government approach towards businesses in general &amp; towards specific sectors in particular</a:t>
            </a:r>
          </a:p>
          <a:p>
            <a:r>
              <a:rPr lang="en-IN" dirty="0" smtClean="0"/>
              <a:t>Govt creates infrastructure by building roads, ports, power plants, dams, telecom infrastructures, townships, hospitals, institutions, etc</a:t>
            </a:r>
          </a:p>
          <a:p>
            <a:r>
              <a:rPr lang="en-IN" dirty="0" smtClean="0"/>
              <a:t>Govt controls factors of production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Political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Govt gives clearances &amp; licences for business</a:t>
            </a:r>
          </a:p>
          <a:p>
            <a:r>
              <a:rPr lang="en-IN" dirty="0" smtClean="0"/>
              <a:t>Governments aid start-up ventures by extending loans, facilities, benefits</a:t>
            </a:r>
          </a:p>
          <a:p>
            <a:r>
              <a:rPr lang="en-IN" dirty="0" smtClean="0"/>
              <a:t>Government regulatory mechanisms control business activities trying to protect interests of stake-holder groups</a:t>
            </a:r>
          </a:p>
          <a:p>
            <a:r>
              <a:rPr lang="en-IN" dirty="0" smtClean="0"/>
              <a:t>Government subsidies to business</a:t>
            </a:r>
          </a:p>
          <a:p>
            <a:r>
              <a:rPr lang="en-IN" dirty="0" smtClean="0"/>
              <a:t>Govt. Taxation policies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Legal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Government makes laws</a:t>
            </a:r>
          </a:p>
          <a:p>
            <a:r>
              <a:rPr lang="en-IN" dirty="0" smtClean="0"/>
              <a:t>Business laws govern company &amp; business practices</a:t>
            </a:r>
          </a:p>
          <a:p>
            <a:r>
              <a:rPr lang="en-IN" smtClean="0"/>
              <a:t>Corporate laws </a:t>
            </a:r>
            <a:endParaRPr lang="en-IN" dirty="0" smtClean="0"/>
          </a:p>
          <a:p>
            <a:r>
              <a:rPr lang="en-IN" dirty="0" smtClean="0"/>
              <a:t>Labour laws</a:t>
            </a:r>
          </a:p>
          <a:p>
            <a:r>
              <a:rPr lang="en-IN" dirty="0" smtClean="0"/>
              <a:t>Laws are enacted to protect the rights of consumers, companies and other stake-holders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Social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Social class segmentation : Upper, Middle &amp; Lower social classes</a:t>
            </a:r>
          </a:p>
          <a:p>
            <a:r>
              <a:rPr lang="en-IN" dirty="0" smtClean="0"/>
              <a:t>Upper class :  High purchasing power, high quality-seeking, brand-conscious, price-insensitive</a:t>
            </a:r>
          </a:p>
          <a:p>
            <a:r>
              <a:rPr lang="en-IN" dirty="0" smtClean="0"/>
              <a:t>Middle class : Moderate purchasing power, seeks value for money, loves brands, price-sensitive</a:t>
            </a:r>
          </a:p>
          <a:p>
            <a:r>
              <a:rPr lang="en-IN" dirty="0" smtClean="0"/>
              <a:t>Lower class : weak purchasing power, volume segment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Cultural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Culture is a mixed basket</a:t>
            </a:r>
          </a:p>
          <a:p>
            <a:r>
              <a:rPr lang="en-IN" dirty="0" smtClean="0"/>
              <a:t>Culture is a unique combination of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Values &amp; ethics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customs &amp; traditions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Rituals &amp; festivals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History &amp; heritage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Language &amp; literature, etc.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Cultural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Diverse cultural &amp; sub-cultural groups in India</a:t>
            </a:r>
          </a:p>
          <a:p>
            <a:r>
              <a:rPr lang="en-IN" dirty="0" smtClean="0"/>
              <a:t>Culture reflected in food habits, dresses, language, daily life practices</a:t>
            </a:r>
          </a:p>
          <a:p>
            <a:r>
              <a:rPr lang="en-IN" dirty="0" smtClean="0"/>
              <a:t>Culture is also dynamic. It changes &amp; adapts. </a:t>
            </a:r>
          </a:p>
          <a:p>
            <a:r>
              <a:rPr lang="en-IN" dirty="0" smtClean="0"/>
              <a:t>Cultural shifts are generally slow but they are happening all over the world</a:t>
            </a:r>
          </a:p>
          <a:p>
            <a:r>
              <a:rPr lang="en-IN" dirty="0" smtClean="0"/>
              <a:t>Core cultural values are held dear by societies</a:t>
            </a:r>
          </a:p>
          <a:p>
            <a:r>
              <a:rPr lang="en-IN" dirty="0" smtClean="0"/>
              <a:t>Globalization &amp; localization have come to co-exist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studying &amp; closely monitoring the demographic, economic, technological, political, legal, social and cultural dynamics in the external environment, an entrepreneur can identify various business ideas &amp; marketing opportunities for products &amp; services that he can analyze in detail and transform some of them into real business plans.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None/>
            </a:pPr>
            <a:r>
              <a:rPr lang="en-IN" sz="6000" dirty="0" smtClean="0">
                <a:latin typeface="Broadway" pitchFamily="82" charset="0"/>
              </a:rPr>
              <a:t>       Thank  You</a:t>
            </a:r>
            <a:endParaRPr lang="en-IN" sz="6000" dirty="0">
              <a:latin typeface="Broadway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Exploring Marketing Opportunities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Scanning the external environment</a:t>
            </a:r>
          </a:p>
          <a:p>
            <a:r>
              <a:rPr lang="en-IN" dirty="0" smtClean="0"/>
              <a:t>Business opportunities arise as a result of changes in the external environment</a:t>
            </a:r>
          </a:p>
          <a:p>
            <a:r>
              <a:rPr lang="en-IN" dirty="0" smtClean="0"/>
              <a:t>Identify macro-environmental factors that affect business</a:t>
            </a:r>
          </a:p>
          <a:p>
            <a:r>
              <a:rPr lang="en-IN" dirty="0" smtClean="0"/>
              <a:t>Spot Marketing Opportunities by analyzing the dynamic nature of macro-environmental factors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Macro-Environmental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Demographic Factors</a:t>
            </a:r>
          </a:p>
          <a:p>
            <a:r>
              <a:rPr lang="en-IN" dirty="0" smtClean="0"/>
              <a:t>Economic Factors</a:t>
            </a:r>
          </a:p>
          <a:p>
            <a:r>
              <a:rPr lang="en-IN" dirty="0" smtClean="0"/>
              <a:t>Technological Factors</a:t>
            </a:r>
          </a:p>
          <a:p>
            <a:r>
              <a:rPr lang="en-IN" dirty="0" smtClean="0"/>
              <a:t>Political Factors </a:t>
            </a:r>
          </a:p>
          <a:p>
            <a:r>
              <a:rPr lang="en-IN" dirty="0" smtClean="0"/>
              <a:t>Legal Factors</a:t>
            </a:r>
          </a:p>
          <a:p>
            <a:r>
              <a:rPr lang="en-IN" dirty="0" smtClean="0"/>
              <a:t>Social Factors </a:t>
            </a:r>
          </a:p>
          <a:p>
            <a:r>
              <a:rPr lang="en-IN" dirty="0" smtClean="0"/>
              <a:t>Cultural Factors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Demographic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Age </a:t>
            </a:r>
          </a:p>
          <a:p>
            <a:r>
              <a:rPr lang="en-IN" dirty="0" smtClean="0"/>
              <a:t>Age groups : pre-teens, teenagers, young adults, etc</a:t>
            </a:r>
          </a:p>
          <a:p>
            <a:r>
              <a:rPr lang="en-IN" dirty="0" smtClean="0"/>
              <a:t>Generations</a:t>
            </a:r>
          </a:p>
          <a:p>
            <a:r>
              <a:rPr lang="en-IN" dirty="0" smtClean="0"/>
              <a:t>Gender</a:t>
            </a:r>
          </a:p>
          <a:p>
            <a:r>
              <a:rPr lang="en-IN" dirty="0" smtClean="0"/>
              <a:t>Income &amp; income distribution</a:t>
            </a:r>
          </a:p>
          <a:p>
            <a:r>
              <a:rPr lang="en-IN" dirty="0" smtClean="0"/>
              <a:t>Family composition &amp; family size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Demographic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Occupation : Occupational diversity offers more business opportunities</a:t>
            </a:r>
          </a:p>
          <a:p>
            <a:r>
              <a:rPr lang="en-IN" dirty="0" smtClean="0"/>
              <a:t>Education levels : Higher demand for different skills mean more business opportunities</a:t>
            </a:r>
          </a:p>
          <a:p>
            <a:r>
              <a:rPr lang="en-IN" dirty="0" smtClean="0"/>
              <a:t>Population density : More business opportunities in urban centres</a:t>
            </a:r>
          </a:p>
          <a:p>
            <a:r>
              <a:rPr lang="en-IN" dirty="0" smtClean="0"/>
              <a:t>Population distribution &amp; population migration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Economic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Goal of business is to create &amp; manage demand</a:t>
            </a:r>
          </a:p>
          <a:p>
            <a:r>
              <a:rPr lang="en-IN" dirty="0" smtClean="0"/>
              <a:t>Demand : Needs, wants backed by purchasing power</a:t>
            </a:r>
          </a:p>
          <a:p>
            <a:r>
              <a:rPr lang="en-IN" dirty="0" smtClean="0"/>
              <a:t>Purchasing power : Higher purchasing power creates more demand for goods &amp; services</a:t>
            </a:r>
          </a:p>
          <a:p>
            <a:r>
              <a:rPr lang="en-IN" dirty="0" smtClean="0"/>
              <a:t>Personal Disposable Income : The discretionary income spent on non-essential purchases</a:t>
            </a:r>
          </a:p>
          <a:p>
            <a:r>
              <a:rPr lang="en-IN" dirty="0" smtClean="0"/>
              <a:t>Inflationary trends : Impact prices and consequently demand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Economic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Employment indicators : More job opportunities drive demand upwards. Loss of employment creates slump in demand</a:t>
            </a:r>
          </a:p>
          <a:p>
            <a:r>
              <a:rPr lang="en-IN" dirty="0" smtClean="0"/>
              <a:t>Market rate of interest: Low rates of interest create more propensity to consume &amp; drive demand</a:t>
            </a:r>
          </a:p>
          <a:p>
            <a:r>
              <a:rPr lang="en-IN" dirty="0" smtClean="0"/>
              <a:t>Overall state of the economy : A booming economy is ideal for entrepreneurship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Technological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Growth of technology : Last 2 decades have seen tremendous growth in technology</a:t>
            </a:r>
          </a:p>
          <a:p>
            <a:r>
              <a:rPr lang="en-IN" dirty="0" smtClean="0"/>
              <a:t>Technology growth : a fall-out of advances in computing, internet and telecommunication technologies</a:t>
            </a:r>
          </a:p>
          <a:p>
            <a:r>
              <a:rPr lang="en-IN" dirty="0" smtClean="0"/>
              <a:t>Emergence of new &amp; advanced technology in diverse fields</a:t>
            </a:r>
          </a:p>
          <a:p>
            <a:r>
              <a:rPr lang="en-IN" dirty="0" smtClean="0"/>
              <a:t>Technology has driven growth in the service sector also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Technological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Rate of adoption of technology : has increased exponentially</a:t>
            </a:r>
          </a:p>
          <a:p>
            <a:r>
              <a:rPr lang="en-IN" dirty="0" smtClean="0"/>
              <a:t>Thrust on research &amp; development by big </a:t>
            </a:r>
            <a:r>
              <a:rPr lang="en-IN" dirty="0" err="1" smtClean="0"/>
              <a:t>corporates</a:t>
            </a:r>
            <a:endParaRPr lang="en-IN" dirty="0" smtClean="0"/>
          </a:p>
          <a:p>
            <a:r>
              <a:rPr lang="en-IN" dirty="0" smtClean="0"/>
              <a:t>Rate of obsolescence of technology : has risen sharply</a:t>
            </a:r>
          </a:p>
          <a:p>
            <a:r>
              <a:rPr lang="en-IN" dirty="0" smtClean="0"/>
              <a:t>Life spans of technologies &amp; products are shrinking</a:t>
            </a:r>
          </a:p>
          <a:p>
            <a:r>
              <a:rPr lang="en-IN" dirty="0" smtClean="0"/>
              <a:t>Innovative approach : Need of the hour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650</Words>
  <Application>Microsoft Office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ENTREPRENEURSHIP  MANAGEMENT</vt:lpstr>
      <vt:lpstr>Exploring Marketing Opportunities</vt:lpstr>
      <vt:lpstr>Macro-Environmental Factors</vt:lpstr>
      <vt:lpstr>Demographic Factors</vt:lpstr>
      <vt:lpstr>Demographic Factors</vt:lpstr>
      <vt:lpstr>Economic Factors</vt:lpstr>
      <vt:lpstr>Economic Factors</vt:lpstr>
      <vt:lpstr>Technological Factors</vt:lpstr>
      <vt:lpstr>Technological Factors</vt:lpstr>
      <vt:lpstr>Political Factors</vt:lpstr>
      <vt:lpstr>Political Factors</vt:lpstr>
      <vt:lpstr>Legal Factors</vt:lpstr>
      <vt:lpstr>Social Factors</vt:lpstr>
      <vt:lpstr>Cultural Factors</vt:lpstr>
      <vt:lpstr>Cultural Factors</vt:lpstr>
      <vt:lpstr>Conclusion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 MANAGEMENT</dc:title>
  <dc:creator>Sujit</dc:creator>
  <cp:lastModifiedBy>IndraniC</cp:lastModifiedBy>
  <cp:revision>15</cp:revision>
  <dcterms:created xsi:type="dcterms:W3CDTF">2006-08-16T00:00:00Z</dcterms:created>
  <dcterms:modified xsi:type="dcterms:W3CDTF">2020-11-09T10:54:08Z</dcterms:modified>
</cp:coreProperties>
</file>