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58" r:id="rId4"/>
    <p:sldId id="270" r:id="rId5"/>
    <p:sldId id="271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2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4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91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0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8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/>
          <a:lstStyle/>
          <a:p>
            <a:r>
              <a:rPr lang="en-IN" dirty="0" smtClean="0">
                <a:latin typeface="Broadway" pitchFamily="82" charset="0"/>
              </a:rPr>
              <a:t>ENTREPRENEURSHIP  MANAGEMENT</a:t>
            </a:r>
            <a:endParaRPr lang="en-IN" dirty="0">
              <a:latin typeface="Broadway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Arial Black" pitchFamily="34" charset="0"/>
              </a:rPr>
              <a:t>By Prof (Dr) </a:t>
            </a:r>
            <a:r>
              <a:rPr lang="en-IN" sz="2400" dirty="0" err="1" smtClean="0">
                <a:latin typeface="Arial Black" pitchFamily="34" charset="0"/>
              </a:rPr>
              <a:t>Sujit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Mukherjee</a:t>
            </a:r>
            <a:r>
              <a:rPr lang="en-IN" sz="2400" dirty="0" smtClean="0">
                <a:latin typeface="Arial Black" pitchFamily="34" charset="0"/>
              </a:rPr>
              <a:t>,</a:t>
            </a:r>
          </a:p>
          <a:p>
            <a:r>
              <a:rPr lang="en-IN" sz="2400" dirty="0" smtClean="0">
                <a:latin typeface="Arial Black" pitchFamily="34" charset="0"/>
              </a:rPr>
              <a:t>School of Management Sciences,</a:t>
            </a:r>
          </a:p>
          <a:p>
            <a:r>
              <a:rPr lang="en-IN" sz="2400" dirty="0" err="1" smtClean="0">
                <a:latin typeface="Arial Black" pitchFamily="34" charset="0"/>
              </a:rPr>
              <a:t>Maulana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Abul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Kalam</a:t>
            </a:r>
            <a:r>
              <a:rPr lang="en-IN" sz="2400" dirty="0" smtClean="0">
                <a:latin typeface="Arial Black" pitchFamily="34" charset="0"/>
              </a:rPr>
              <a:t> Azad University of Technology, West Bengal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Benchmarking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technique used for Internal Analysis</a:t>
            </a:r>
          </a:p>
          <a:p>
            <a:pPr algn="just"/>
            <a:r>
              <a:rPr lang="en-IN" dirty="0" smtClean="0"/>
              <a:t>Involves comparison of firm’s business processes &amp; performance metrics to industry best practices from other companies, usually direct competitors</a:t>
            </a:r>
          </a:p>
          <a:p>
            <a:pPr algn="just"/>
            <a:r>
              <a:rPr lang="en-IN" dirty="0" smtClean="0"/>
              <a:t>Aim is to understand where the firm stands with respect to its competitors in the industry on parameters for internal analysis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Opportunity Matrix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63600" y="2489200"/>
          <a:ext cx="6346825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375"/>
                <a:gridCol w="2409443"/>
                <a:gridCol w="1763007"/>
              </a:tblGrid>
              <a:tr h="102870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70520" marR="7052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Probability </a:t>
                      </a:r>
                    </a:p>
                    <a:p>
                      <a:pPr algn="ctr"/>
                      <a:r>
                        <a:rPr lang="en-IN" sz="2400" b="0" dirty="0" smtClean="0"/>
                        <a:t>of Success  ↓</a:t>
                      </a:r>
                    </a:p>
                    <a:p>
                      <a:pPr algn="ctr"/>
                      <a:endParaRPr lang="en-IN" dirty="0"/>
                    </a:p>
                  </a:txBody>
                  <a:tcPr marL="70520" marR="70520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Attractiveness                   </a:t>
                      </a:r>
                    </a:p>
                    <a:p>
                      <a:pPr algn="ctr"/>
                      <a:r>
                        <a:rPr lang="en-IN" sz="2400" b="1" dirty="0" smtClean="0"/>
                        <a:t>of Opportunity ↓              </a:t>
                      </a:r>
                      <a:endParaRPr lang="en-IN" sz="2400" b="1" dirty="0"/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High Probability</a:t>
                      </a:r>
                    </a:p>
                    <a:p>
                      <a:pPr algn="ctr"/>
                      <a:r>
                        <a:rPr lang="en-IN" sz="2400" dirty="0" smtClean="0"/>
                        <a:t>  of Success</a:t>
                      </a:r>
                      <a:endParaRPr lang="en-IN" sz="2400" dirty="0"/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Low Probability </a:t>
                      </a:r>
                    </a:p>
                    <a:p>
                      <a:pPr algn="ctr"/>
                      <a:r>
                        <a:rPr lang="en-IN" sz="2400" dirty="0" smtClean="0"/>
                        <a:t>Of</a:t>
                      </a:r>
                      <a:r>
                        <a:rPr lang="en-IN" sz="2400" baseline="0" dirty="0" smtClean="0"/>
                        <a:t> Success</a:t>
                      </a:r>
                      <a:endParaRPr lang="en-IN" sz="2400" dirty="0"/>
                    </a:p>
                  </a:txBody>
                  <a:tcPr marL="70520" marR="70520"/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High in Attractiveness</a:t>
                      </a:r>
                      <a:endParaRPr lang="en-IN" sz="2400" dirty="0"/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rgbClr val="C00000"/>
                          </a:solidFill>
                        </a:rPr>
                        <a:t>Pursue</a:t>
                      </a:r>
                    </a:p>
                    <a:p>
                      <a:pPr algn="ctr"/>
                      <a:r>
                        <a:rPr lang="en-IN" sz="2800" dirty="0" smtClean="0">
                          <a:solidFill>
                            <a:srgbClr val="C00000"/>
                          </a:solidFill>
                        </a:rPr>
                        <a:t>Aggressively (I)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rgbClr val="C00000"/>
                          </a:solidFill>
                        </a:rPr>
                        <a:t>Monitor</a:t>
                      </a:r>
                    </a:p>
                    <a:p>
                      <a:pPr algn="ctr"/>
                      <a:r>
                        <a:rPr lang="en-IN" sz="2800" dirty="0" smtClean="0">
                          <a:solidFill>
                            <a:srgbClr val="C00000"/>
                          </a:solidFill>
                        </a:rPr>
                        <a:t>Closely (III)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 marL="70520" marR="70520"/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Low in </a:t>
                      </a:r>
                    </a:p>
                    <a:p>
                      <a:pPr algn="ctr"/>
                      <a:r>
                        <a:rPr lang="en-IN" sz="2400" dirty="0" smtClean="0"/>
                        <a:t>Attractiveness</a:t>
                      </a:r>
                      <a:endParaRPr lang="en-IN" sz="2400" dirty="0"/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rgbClr val="C00000"/>
                          </a:solidFill>
                        </a:rPr>
                        <a:t>Monitor</a:t>
                      </a:r>
                    </a:p>
                    <a:p>
                      <a:pPr algn="ctr"/>
                      <a:r>
                        <a:rPr lang="en-IN" sz="2800" dirty="0" smtClean="0">
                          <a:solidFill>
                            <a:srgbClr val="C00000"/>
                          </a:solidFill>
                        </a:rPr>
                        <a:t>Closely (II)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rgbClr val="C00000"/>
                          </a:solidFill>
                        </a:rPr>
                        <a:t>Too</a:t>
                      </a:r>
                      <a:r>
                        <a:rPr lang="en-IN" sz="2800" baseline="0" dirty="0" smtClean="0">
                          <a:solidFill>
                            <a:srgbClr val="C00000"/>
                          </a:solidFill>
                        </a:rPr>
                        <a:t> Minor </a:t>
                      </a:r>
                    </a:p>
                    <a:p>
                      <a:pPr algn="ctr"/>
                      <a:r>
                        <a:rPr lang="en-IN" sz="2800" baseline="0" dirty="0" smtClean="0">
                          <a:solidFill>
                            <a:srgbClr val="C00000"/>
                          </a:solidFill>
                        </a:rPr>
                        <a:t>to consider (IV)</a:t>
                      </a:r>
                      <a:endParaRPr lang="en-IN" sz="2800" dirty="0">
                        <a:solidFill>
                          <a:srgbClr val="C00000"/>
                        </a:solidFill>
                      </a:endParaRPr>
                    </a:p>
                  </a:txBody>
                  <a:tcPr marL="70520" marR="7052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Opportunity Matrix.....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IN" dirty="0" smtClean="0"/>
              <a:t>A 2 x 2 matrix using 2 dimensions – Attractiveness of Opportunity &amp; Probability of the firm’s success</a:t>
            </a:r>
          </a:p>
          <a:p>
            <a:pPr algn="just"/>
            <a:r>
              <a:rPr lang="en-IN" dirty="0" smtClean="0"/>
              <a:t>Each of the 2 dimensions sub-divided as High and Low</a:t>
            </a:r>
          </a:p>
          <a:p>
            <a:pPr algn="just"/>
            <a:r>
              <a:rPr lang="en-IN" dirty="0" smtClean="0"/>
              <a:t>The 4 cells offer 4 different scenarios</a:t>
            </a:r>
          </a:p>
          <a:p>
            <a:pPr algn="just"/>
            <a:r>
              <a:rPr lang="en-IN" dirty="0" smtClean="0"/>
              <a:t>Firm needs to adopt a different strategy for each cell of the matrix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Opportunity Matrix.....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 algn="just">
              <a:buNone/>
            </a:pPr>
            <a:r>
              <a:rPr lang="en-IN" dirty="0" smtClean="0"/>
              <a:t>Cell # 1 : Opportunities which are high in attractiveness and with a high probability of success if the firm decides to pursue them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Font typeface="Wingdings" pitchFamily="2" charset="2"/>
              <a:buChar char="ü"/>
            </a:pPr>
            <a:r>
              <a:rPr lang="en-IN" dirty="0" smtClean="0"/>
              <a:t>Recommended Strategy : </a:t>
            </a:r>
            <a:r>
              <a:rPr lang="en-IN" dirty="0" smtClean="0">
                <a:solidFill>
                  <a:srgbClr val="FF0000"/>
                </a:solidFill>
              </a:rPr>
              <a:t>Firm should aggressively pursue these opportunities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Opportunity Matrix.....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Cell # IV : These are opportunities that are low in attractiveness and the firm’s probability of success is also low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Recommended Strategy : </a:t>
            </a:r>
            <a:r>
              <a:rPr lang="en-IN" dirty="0" smtClean="0">
                <a:solidFill>
                  <a:srgbClr val="FF0000"/>
                </a:solidFill>
              </a:rPr>
              <a:t>These opportunities may be ignored as they are too minor to consider 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Opportunity Matrix.....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Cell # II : These are opportunities that are low in attractiveness but the firm has a high probability of success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Recommended Strategy : </a:t>
            </a:r>
            <a:r>
              <a:rPr lang="en-IN" dirty="0" smtClean="0">
                <a:solidFill>
                  <a:srgbClr val="FF0000"/>
                </a:solidFill>
              </a:rPr>
              <a:t>The firm should Wait and Watch these opportunities and monitor them closely to see if they improve in attractiveness over time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Opportunity Matrix.....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Cell # III : These are opportunities that are high in attractiveness but the firm has a low probability of success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Recommended Strategy : </a:t>
            </a:r>
            <a:r>
              <a:rPr lang="en-IN" dirty="0" smtClean="0">
                <a:solidFill>
                  <a:srgbClr val="FF0000"/>
                </a:solidFill>
              </a:rPr>
              <a:t>The firm should monitor these opportunities closely to see if the firm can improve its chances of success with them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8000" dirty="0" smtClean="0">
                <a:latin typeface="Broadway" pitchFamily="82" charset="0"/>
              </a:rPr>
              <a:t>Thank</a:t>
            </a:r>
            <a:r>
              <a:rPr lang="en-IN" sz="9600" dirty="0" smtClean="0">
                <a:latin typeface="Broadway" pitchFamily="82" charset="0"/>
              </a:rPr>
              <a:t>  You</a:t>
            </a:r>
            <a:endParaRPr lang="en-IN" sz="9600" dirty="0">
              <a:latin typeface="Broadway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IN" b="1" dirty="0" smtClean="0"/>
          </a:p>
          <a:p>
            <a:pPr algn="ctr">
              <a:buNone/>
            </a:pPr>
            <a:endParaRPr lang="en-IN" b="1" dirty="0" smtClean="0"/>
          </a:p>
          <a:p>
            <a:r>
              <a:rPr lang="en-IN" sz="5200" b="1" u="sng" dirty="0"/>
              <a:t>Analysing Marketing Opportunities (Micro </a:t>
            </a:r>
            <a:r>
              <a:rPr lang="en-IN" sz="5200" b="1" u="sng" dirty="0" smtClean="0"/>
              <a:t>Environmental </a:t>
            </a:r>
            <a:r>
              <a:rPr lang="en-IN" sz="5200" b="1" u="sng" dirty="0"/>
              <a:t>Factors-1)</a:t>
            </a:r>
            <a:endParaRPr lang="en-US" sz="5200" dirty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Micro-environmental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/>
            <a:r>
              <a:rPr lang="en-IN" sz="4000" dirty="0" smtClean="0"/>
              <a:t>Demand-related Factors</a:t>
            </a:r>
          </a:p>
          <a:p>
            <a:pPr lvl="0" algn="just"/>
            <a:r>
              <a:rPr lang="en-IN" sz="4000" dirty="0" smtClean="0"/>
              <a:t>Customers</a:t>
            </a:r>
          </a:p>
          <a:p>
            <a:pPr lvl="0" algn="just"/>
            <a:r>
              <a:rPr lang="en-IN" sz="4000" dirty="0" smtClean="0"/>
              <a:t>Suppliers</a:t>
            </a:r>
          </a:p>
          <a:p>
            <a:pPr lvl="0" algn="just"/>
            <a:r>
              <a:rPr lang="en-IN" sz="4000" dirty="0" smtClean="0"/>
              <a:t>Employees</a:t>
            </a:r>
          </a:p>
          <a:p>
            <a:pPr lvl="0" algn="just"/>
            <a:r>
              <a:rPr lang="en-IN" sz="4000" dirty="0" smtClean="0"/>
              <a:t>Industry &amp; Competition</a:t>
            </a:r>
          </a:p>
          <a:p>
            <a:pPr lvl="0" algn="just"/>
            <a:r>
              <a:rPr lang="en-IN" sz="4000" dirty="0" smtClean="0"/>
              <a:t>Firm’s internal environment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Demand-related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Nature  of  demand  and  its  components - stability, trends, seasonality, random  fluctuations  </a:t>
            </a:r>
            <a:endParaRPr lang="en-IN" dirty="0" smtClean="0"/>
          </a:p>
          <a:p>
            <a:pPr lvl="0" algn="just"/>
            <a:r>
              <a:rPr lang="en-US" dirty="0" smtClean="0"/>
              <a:t>Demand  potential </a:t>
            </a:r>
            <a:endParaRPr lang="en-IN" dirty="0" smtClean="0"/>
          </a:p>
          <a:p>
            <a:pPr lvl="0" algn="just"/>
            <a:r>
              <a:rPr lang="en-US" dirty="0" smtClean="0"/>
              <a:t>Current  level  of  demand</a:t>
            </a:r>
            <a:endParaRPr lang="en-IN" dirty="0" smtClean="0"/>
          </a:p>
          <a:p>
            <a:pPr lvl="0" algn="just"/>
            <a:r>
              <a:rPr lang="en-US" dirty="0" smtClean="0"/>
              <a:t>Consumption  pattern and buying  habits </a:t>
            </a:r>
            <a:endParaRPr lang="en-IN" dirty="0" smtClean="0"/>
          </a:p>
          <a:p>
            <a:pPr lvl="0" algn="just"/>
            <a:r>
              <a:rPr lang="en-US" dirty="0" smtClean="0"/>
              <a:t>Decisions  regarding  entry of firm  into  industries , expansions  or  divestments  will  all  need  information  pertaining  to  demand  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12800" dirty="0" smtClean="0"/>
              <a:t>Factors to be considered</a:t>
            </a:r>
          </a:p>
          <a:p>
            <a:pPr algn="just"/>
            <a:r>
              <a:rPr lang="en-US" sz="12800" dirty="0" smtClean="0"/>
              <a:t> Purchasing  power, Buying  motives  &amp; Buying  habits  </a:t>
            </a:r>
            <a:endParaRPr lang="en-IN" sz="1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12800" dirty="0" smtClean="0"/>
              <a:t>Attitudes &amp; Life-style </a:t>
            </a:r>
            <a:endParaRPr lang="en-IN" sz="1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12800" dirty="0" smtClean="0"/>
              <a:t>Brand  awareness  and  loyalty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2800" dirty="0" smtClean="0"/>
              <a:t>Reasons  for  loyalty  to  specific  brands  </a:t>
            </a:r>
            <a:endParaRPr lang="en-IN" sz="1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12800" dirty="0" smtClean="0"/>
              <a:t>Brand  switching  behaviour  </a:t>
            </a:r>
            <a:endParaRPr lang="en-IN" sz="1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12800" dirty="0" smtClean="0"/>
              <a:t>Most  preferred  brand  study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2800" dirty="0" smtClean="0"/>
              <a:t>Analysis  of  customer  value </a:t>
            </a:r>
            <a:endParaRPr lang="en-IN" sz="12800" dirty="0" smtClean="0"/>
          </a:p>
          <a:p>
            <a:pPr algn="just"/>
            <a:endParaRPr lang="en-IN" sz="5800" dirty="0" smtClean="0"/>
          </a:p>
          <a:p>
            <a:pPr lvl="1">
              <a:buNone/>
            </a:pPr>
            <a:endParaRPr lang="en-IN" sz="5800" dirty="0" smtClean="0"/>
          </a:p>
          <a:p>
            <a:pPr lvl="1">
              <a:buNone/>
            </a:pPr>
            <a:r>
              <a:rPr lang="en-US" sz="5800" dirty="0" smtClean="0"/>
              <a:t> </a:t>
            </a:r>
            <a:endParaRPr lang="en-IN" sz="5800" dirty="0" smtClean="0"/>
          </a:p>
          <a:p>
            <a:pPr>
              <a:buNone/>
            </a:pPr>
            <a:endParaRPr lang="en-IN" sz="5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Factors to be considered</a:t>
            </a:r>
          </a:p>
          <a:p>
            <a:pPr algn="just"/>
            <a:r>
              <a:rPr lang="en-IN" dirty="0" smtClean="0"/>
              <a:t>Continuity of flow of supplies</a:t>
            </a:r>
          </a:p>
          <a:p>
            <a:pPr algn="just"/>
            <a:r>
              <a:rPr lang="en-IN" dirty="0" smtClean="0"/>
              <a:t>Dependability in terms of quality, quantity, delivery, price &amp; other services</a:t>
            </a:r>
          </a:p>
          <a:p>
            <a:pPr algn="just"/>
            <a:r>
              <a:rPr lang="en-IN" dirty="0" smtClean="0"/>
              <a:t>Not to be dependent on single source of supply</a:t>
            </a:r>
          </a:p>
          <a:p>
            <a:pPr algn="just"/>
            <a:r>
              <a:rPr lang="en-IN" dirty="0" smtClean="0"/>
              <a:t>Ability to get credit on easy terms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SWOT Analysis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sz="3600" dirty="0" smtClean="0">
                <a:solidFill>
                  <a:schemeClr val="tx2"/>
                </a:solidFill>
              </a:rPr>
              <a:t>Strengths </a:t>
            </a:r>
            <a:r>
              <a:rPr lang="en-IN" sz="3600" dirty="0" smtClean="0"/>
              <a:t>         → </a:t>
            </a:r>
            <a:r>
              <a:rPr lang="en-IN" sz="3600" dirty="0" smtClean="0">
                <a:solidFill>
                  <a:srgbClr val="00B050"/>
                </a:solidFill>
              </a:rPr>
              <a:t>Internal Analysis</a:t>
            </a:r>
          </a:p>
          <a:p>
            <a:pPr algn="just"/>
            <a:r>
              <a:rPr lang="en-IN" sz="3600" dirty="0" smtClean="0">
                <a:solidFill>
                  <a:srgbClr val="FF0000"/>
                </a:solidFill>
              </a:rPr>
              <a:t>Weaknesses</a:t>
            </a:r>
            <a:r>
              <a:rPr lang="en-IN" sz="3600" dirty="0" smtClean="0"/>
              <a:t>     → </a:t>
            </a:r>
            <a:r>
              <a:rPr lang="en-IN" sz="3600" dirty="0" smtClean="0">
                <a:solidFill>
                  <a:srgbClr val="00B050"/>
                </a:solidFill>
              </a:rPr>
              <a:t>Internal Analysis</a:t>
            </a:r>
          </a:p>
          <a:p>
            <a:pPr algn="just">
              <a:buNone/>
            </a:pPr>
            <a:endParaRPr lang="en-IN" sz="3600" dirty="0" smtClean="0"/>
          </a:p>
          <a:p>
            <a:pPr algn="just"/>
            <a:r>
              <a:rPr lang="en-IN" sz="3600" dirty="0" smtClean="0">
                <a:solidFill>
                  <a:schemeClr val="tx2"/>
                </a:solidFill>
              </a:rPr>
              <a:t>Opportunities</a:t>
            </a:r>
            <a:r>
              <a:rPr lang="en-IN" sz="3600" dirty="0" smtClean="0"/>
              <a:t>  → </a:t>
            </a:r>
            <a:r>
              <a:rPr lang="en-IN" sz="3600" dirty="0" smtClean="0">
                <a:solidFill>
                  <a:srgbClr val="7030A0"/>
                </a:solidFill>
              </a:rPr>
              <a:t>Environment Scanning</a:t>
            </a:r>
          </a:p>
          <a:p>
            <a:pPr algn="just"/>
            <a:r>
              <a:rPr lang="en-IN" sz="3600" dirty="0" smtClean="0">
                <a:solidFill>
                  <a:srgbClr val="FF0000"/>
                </a:solidFill>
              </a:rPr>
              <a:t>Threats </a:t>
            </a:r>
            <a:r>
              <a:rPr lang="en-IN" sz="3600" dirty="0" smtClean="0"/>
              <a:t>             → </a:t>
            </a:r>
            <a:r>
              <a:rPr lang="en-IN" sz="3600" dirty="0" smtClean="0">
                <a:solidFill>
                  <a:srgbClr val="7030A0"/>
                </a:solidFill>
              </a:rPr>
              <a:t>Environment Scanning</a:t>
            </a:r>
            <a:endParaRPr lang="en-IN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IN" dirty="0" smtClean="0"/>
              <a:t>Some parameters for Internal Analysis</a:t>
            </a:r>
          </a:p>
          <a:p>
            <a:pPr lvl="0" algn="just"/>
            <a:r>
              <a:rPr lang="en-IN" sz="4000" dirty="0" smtClean="0"/>
              <a:t>Market share </a:t>
            </a:r>
          </a:p>
          <a:p>
            <a:pPr lvl="0" algn="just"/>
            <a:r>
              <a:rPr lang="en-IN" sz="4000" dirty="0" smtClean="0"/>
              <a:t>Customer satisfaction levels</a:t>
            </a:r>
          </a:p>
          <a:p>
            <a:pPr lvl="0" algn="just"/>
            <a:r>
              <a:rPr lang="en-IN" sz="4000" dirty="0" smtClean="0"/>
              <a:t>Product Quality</a:t>
            </a:r>
          </a:p>
          <a:p>
            <a:pPr lvl="0" algn="just"/>
            <a:r>
              <a:rPr lang="en-IN" sz="4000" dirty="0" smtClean="0"/>
              <a:t>Service Quality</a:t>
            </a:r>
          </a:p>
          <a:p>
            <a:pPr lvl="0" algn="just"/>
            <a:r>
              <a:rPr lang="en-IN" sz="4000" dirty="0" smtClean="0"/>
              <a:t>Price effectiveness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Internal Analysis....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Some parameters</a:t>
            </a:r>
          </a:p>
          <a:p>
            <a:pPr lvl="0" algn="just"/>
            <a:r>
              <a:rPr lang="en-IN" sz="4000" dirty="0" smtClean="0"/>
              <a:t>Distribution effectiveness</a:t>
            </a:r>
          </a:p>
          <a:p>
            <a:pPr lvl="0" algn="just"/>
            <a:r>
              <a:rPr lang="en-IN" sz="4000" dirty="0" smtClean="0"/>
              <a:t>Promotion effectiveness </a:t>
            </a:r>
          </a:p>
          <a:p>
            <a:pPr lvl="0" algn="just"/>
            <a:r>
              <a:rPr lang="en-IN" sz="4000" dirty="0" smtClean="0"/>
              <a:t>Selling effectiveness</a:t>
            </a:r>
          </a:p>
          <a:p>
            <a:pPr lvl="0" algn="just"/>
            <a:r>
              <a:rPr lang="en-IN" sz="4000" dirty="0" smtClean="0"/>
              <a:t>Intensity of coverage of distribution</a:t>
            </a:r>
          </a:p>
          <a:p>
            <a:pPr lvl="0" algn="just"/>
            <a:r>
              <a:rPr lang="en-IN" sz="4000" dirty="0" smtClean="0"/>
              <a:t>Innovativeness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181</TotalTime>
  <Words>542</Words>
  <Application>Microsoft Office PowerPoint</Application>
  <PresentationFormat>On-screen Show (4:3)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Broadway</vt:lpstr>
      <vt:lpstr>Century Gothic</vt:lpstr>
      <vt:lpstr>Wingdings</vt:lpstr>
      <vt:lpstr>Wingdings 3</vt:lpstr>
      <vt:lpstr>Ion Boardroom</vt:lpstr>
      <vt:lpstr>ENTREPRENEURSHIP  MANAGEMENT</vt:lpstr>
      <vt:lpstr>PowerPoint Presentation</vt:lpstr>
      <vt:lpstr>Micro-environmental factors</vt:lpstr>
      <vt:lpstr>Demand-related Factors</vt:lpstr>
      <vt:lpstr>Customers</vt:lpstr>
      <vt:lpstr>Suppliers</vt:lpstr>
      <vt:lpstr>SWOT Analysis </vt:lpstr>
      <vt:lpstr>Internal Analysis</vt:lpstr>
      <vt:lpstr>Internal Analysis....</vt:lpstr>
      <vt:lpstr>Benchmarking</vt:lpstr>
      <vt:lpstr>Opportunity Matrix</vt:lpstr>
      <vt:lpstr>Opportunity Matrix.....</vt:lpstr>
      <vt:lpstr>Opportunity Matrix.....</vt:lpstr>
      <vt:lpstr>Opportunity Matrix.....</vt:lpstr>
      <vt:lpstr>Opportunity Matrix.....</vt:lpstr>
      <vt:lpstr>Opportunity Matrix.....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Sujit</dc:creator>
  <cp:lastModifiedBy>indraniC</cp:lastModifiedBy>
  <cp:revision>23</cp:revision>
  <dcterms:created xsi:type="dcterms:W3CDTF">2006-08-16T00:00:00Z</dcterms:created>
  <dcterms:modified xsi:type="dcterms:W3CDTF">2020-12-28T06:09:28Z</dcterms:modified>
</cp:coreProperties>
</file>