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DDFDDFD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62A49-82D9-49C4-8C18-0B86CC3416D7}" type="datetimeFigureOut">
              <a:rPr lang="en-US" smtClean="0"/>
              <a:pPr/>
              <a:t>1/4/2021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A48CA-8106-4D9A-BA23-BDE03ED41C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94768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DDFDDFD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05FE7-CBBD-46EF-94C6-2298ABB76962}" type="datetimeFigureOut">
              <a:rPr lang="en-US" smtClean="0"/>
              <a:pPr/>
              <a:t>1/4/2021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EC7BA-D6A6-461E-B53D-7116AD499B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99363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IN" smtClean="0"/>
              <a:t>DDFDDFD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73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/>
          <a:lstStyle/>
          <a:p>
            <a:r>
              <a:rPr lang="en-IN" dirty="0" smtClean="0">
                <a:latin typeface="Broadway" pitchFamily="82" charset="0"/>
              </a:rPr>
              <a:t>ENTREPRENEURSHIP  MANAGEMENT</a:t>
            </a:r>
            <a:endParaRPr lang="en-IN" dirty="0">
              <a:latin typeface="Broadway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Arial Black" pitchFamily="34" charset="0"/>
              </a:rPr>
              <a:t>By Prof (Dr) </a:t>
            </a:r>
            <a:r>
              <a:rPr lang="en-IN" sz="2400" dirty="0" err="1" smtClean="0">
                <a:latin typeface="Arial Black" pitchFamily="34" charset="0"/>
              </a:rPr>
              <a:t>Sujit</a:t>
            </a:r>
            <a:r>
              <a:rPr lang="en-IN" sz="2400" dirty="0" smtClean="0">
                <a:latin typeface="Arial Black" pitchFamily="34" charset="0"/>
              </a:rPr>
              <a:t> </a:t>
            </a:r>
            <a:r>
              <a:rPr lang="en-IN" sz="2400" dirty="0" err="1" smtClean="0">
                <a:latin typeface="Arial Black" pitchFamily="34" charset="0"/>
              </a:rPr>
              <a:t>Mukherjee</a:t>
            </a:r>
            <a:r>
              <a:rPr lang="en-IN" sz="2400" dirty="0" smtClean="0">
                <a:latin typeface="Arial Black" pitchFamily="34" charset="0"/>
              </a:rPr>
              <a:t>,</a:t>
            </a:r>
          </a:p>
          <a:p>
            <a:r>
              <a:rPr lang="en-IN" sz="2400" dirty="0" smtClean="0">
                <a:latin typeface="Arial Black" pitchFamily="34" charset="0"/>
              </a:rPr>
              <a:t>School of Management Sciences,</a:t>
            </a:r>
          </a:p>
          <a:p>
            <a:r>
              <a:rPr lang="en-IN" sz="2400" dirty="0" err="1" smtClean="0">
                <a:latin typeface="Arial Black" pitchFamily="34" charset="0"/>
              </a:rPr>
              <a:t>Maulana</a:t>
            </a:r>
            <a:r>
              <a:rPr lang="en-IN" sz="2400" dirty="0" smtClean="0">
                <a:latin typeface="Arial Black" pitchFamily="34" charset="0"/>
              </a:rPr>
              <a:t> </a:t>
            </a:r>
            <a:r>
              <a:rPr lang="en-IN" sz="2400" dirty="0" err="1" smtClean="0">
                <a:latin typeface="Arial Black" pitchFamily="34" charset="0"/>
              </a:rPr>
              <a:t>Abul</a:t>
            </a:r>
            <a:r>
              <a:rPr lang="en-IN" sz="2400" dirty="0" smtClean="0">
                <a:latin typeface="Arial Black" pitchFamily="34" charset="0"/>
              </a:rPr>
              <a:t> </a:t>
            </a:r>
            <a:r>
              <a:rPr lang="en-IN" sz="2400" dirty="0" err="1" smtClean="0">
                <a:latin typeface="Arial Black" pitchFamily="34" charset="0"/>
              </a:rPr>
              <a:t>Kalam</a:t>
            </a:r>
            <a:r>
              <a:rPr lang="en-IN" sz="2400" dirty="0" smtClean="0">
                <a:latin typeface="Arial Black" pitchFamily="34" charset="0"/>
              </a:rPr>
              <a:t> Azad University of Technology, West Bengal</a:t>
            </a:r>
            <a:endParaRPr lang="en-IN" sz="2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Environmental Scanning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Scanning of macro-environmental factors : Political, Legal, Social, Cultural, Demographic, Economic, Technological</a:t>
            </a:r>
          </a:p>
          <a:p>
            <a:pPr algn="just"/>
            <a:r>
              <a:rPr lang="en-IN" dirty="0" smtClean="0"/>
              <a:t>Scanning of micro-environmental factors : Customers, Competitors, Suppliers, Internal stake-holders, firm’s internal environment</a:t>
            </a:r>
          </a:p>
          <a:p>
            <a:pPr algn="just"/>
            <a:r>
              <a:rPr lang="en-IN" dirty="0" smtClean="0"/>
              <a:t>Environmental Scanning will help identify Opportunities &amp; Threats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Industry &amp; Internal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 smtClean="0"/>
              <a:t>Internal Analysis helps to identify firm’s own Strengths &amp; Weaknesses</a:t>
            </a:r>
          </a:p>
          <a:p>
            <a:pPr algn="just"/>
            <a:r>
              <a:rPr lang="en-IN" dirty="0" smtClean="0"/>
              <a:t>Industry Analysis helps to understand firm’s strengths &amp; weaknesses relative to other competitors within the industry</a:t>
            </a:r>
          </a:p>
          <a:p>
            <a:pPr algn="just"/>
            <a:r>
              <a:rPr lang="en-IN" dirty="0" smtClean="0"/>
              <a:t>Local, Regional, National or International Benchmarking can help identify best practices within and across industries</a:t>
            </a:r>
          </a:p>
          <a:p>
            <a:pPr algn="just"/>
            <a:r>
              <a:rPr lang="en-IN" dirty="0" smtClean="0"/>
              <a:t>Benchmarking will indicate areas of weaknesses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 dirty="0" smtClean="0"/>
              <a:t>Examples of strengths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pPr lvl="0" algn="just"/>
            <a:r>
              <a:rPr lang="en-US" sz="4000" dirty="0" smtClean="0"/>
              <a:t>low-cost  manufacturing capabilities </a:t>
            </a:r>
          </a:p>
          <a:p>
            <a:pPr algn="just"/>
            <a:r>
              <a:rPr lang="en-US" sz="4000" dirty="0" smtClean="0"/>
              <a:t>technological  know-how </a:t>
            </a:r>
            <a:endParaRPr lang="en-IN" sz="4000" dirty="0" smtClean="0"/>
          </a:p>
          <a:p>
            <a:pPr algn="just"/>
            <a:r>
              <a:rPr lang="en-US" sz="4000" dirty="0" smtClean="0"/>
              <a:t>expertise  in  consistent customer service</a:t>
            </a:r>
            <a:endParaRPr lang="en-IN" sz="4000" dirty="0" smtClean="0"/>
          </a:p>
          <a:p>
            <a:pPr algn="just"/>
            <a:r>
              <a:rPr lang="en-US" sz="4000" dirty="0" smtClean="0"/>
              <a:t>unique  advertisement  or  promotional  talent </a:t>
            </a:r>
          </a:p>
          <a:p>
            <a:pPr marL="342900" lvl="2" indent="-342900" algn="just"/>
            <a:r>
              <a:rPr lang="en-US" sz="4000" dirty="0" smtClean="0"/>
              <a:t>proven  record  of  defect- free  manufacturing </a:t>
            </a:r>
            <a:endParaRPr lang="en-IN" sz="4000" dirty="0" smtClean="0"/>
          </a:p>
          <a:p>
            <a:pPr lvl="0" algn="just"/>
            <a:r>
              <a:rPr lang="en-US" sz="4000" dirty="0" smtClean="0"/>
              <a:t>state - of - the - art  plant  &amp;  equipment</a:t>
            </a:r>
            <a:endParaRPr lang="en-IN" sz="4000" dirty="0" smtClean="0"/>
          </a:p>
          <a:p>
            <a:pPr lvl="0" algn="just"/>
            <a:r>
              <a:rPr lang="en-US" sz="4000" dirty="0" smtClean="0"/>
              <a:t>attractive  real  estate  locations</a:t>
            </a:r>
            <a:endParaRPr lang="en-IN" sz="4000" dirty="0" smtClean="0"/>
          </a:p>
          <a:p>
            <a:pPr lvl="0" algn="just"/>
            <a:r>
              <a:rPr lang="en-US" sz="4000" dirty="0" smtClean="0"/>
              <a:t>strong  distribution  network </a:t>
            </a:r>
            <a:endParaRPr lang="en-IN" sz="4000" dirty="0" smtClean="0"/>
          </a:p>
          <a:p>
            <a:pPr lvl="0" algn="just"/>
            <a:r>
              <a:rPr lang="en-US" sz="4000" dirty="0" smtClean="0"/>
              <a:t>access  to  valuable  raw  materials</a:t>
            </a:r>
            <a:endParaRPr lang="en-IN" sz="4000" dirty="0" smtClean="0"/>
          </a:p>
          <a:p>
            <a:pPr lvl="0" algn="just"/>
            <a:r>
              <a:rPr lang="en-US" sz="4000" dirty="0" smtClean="0"/>
              <a:t>up-to-date  information  systems </a:t>
            </a:r>
            <a:endParaRPr lang="en-IN" sz="4000" dirty="0" smtClean="0"/>
          </a:p>
          <a:p>
            <a:pPr lvl="0" algn="just"/>
            <a:r>
              <a:rPr lang="en-US" sz="4000" dirty="0" smtClean="0"/>
              <a:t>deep  resources </a:t>
            </a:r>
            <a:endParaRPr lang="en-IN" sz="4000" dirty="0" smtClean="0"/>
          </a:p>
          <a:p>
            <a:endParaRPr lang="en-IN" sz="40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IN" dirty="0" smtClean="0"/>
              <a:t>Examples of strengths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7500" lnSpcReduction="20000"/>
          </a:bodyPr>
          <a:lstStyle/>
          <a:p>
            <a:pPr lvl="0" algn="just"/>
            <a:r>
              <a:rPr lang="en-US" sz="3600" dirty="0" smtClean="0"/>
              <a:t>experienced  workforce</a:t>
            </a:r>
            <a:endParaRPr lang="en-IN" sz="3600" dirty="0" smtClean="0"/>
          </a:p>
          <a:p>
            <a:pPr lvl="0" algn="just"/>
            <a:r>
              <a:rPr lang="en-US" sz="3600" dirty="0" smtClean="0"/>
              <a:t>young  &amp; talented  workforce</a:t>
            </a:r>
            <a:endParaRPr lang="en-IN" sz="3600" dirty="0" smtClean="0"/>
          </a:p>
          <a:p>
            <a:pPr lvl="0" algn="just"/>
            <a:r>
              <a:rPr lang="en-US" sz="3600" dirty="0" smtClean="0"/>
              <a:t>motivated   workforce</a:t>
            </a:r>
            <a:endParaRPr lang="en-IN" sz="3600" dirty="0" smtClean="0"/>
          </a:p>
          <a:p>
            <a:pPr lvl="0" algn="just"/>
            <a:r>
              <a:rPr lang="en-US" sz="3600" dirty="0" smtClean="0"/>
              <a:t>intellectual  capital</a:t>
            </a:r>
            <a:endParaRPr lang="en-IN" sz="3600" dirty="0" smtClean="0"/>
          </a:p>
          <a:p>
            <a:pPr lvl="0" algn="just"/>
            <a:r>
              <a:rPr lang="en-US" sz="3600" dirty="0" smtClean="0"/>
              <a:t>valuable  team-spirit </a:t>
            </a:r>
            <a:endParaRPr lang="en-IN" sz="3600" dirty="0" smtClean="0"/>
          </a:p>
          <a:p>
            <a:pPr lvl="0" algn="just"/>
            <a:r>
              <a:rPr lang="en-US" sz="3600" dirty="0" smtClean="0"/>
              <a:t>vast  collective  knowledge </a:t>
            </a:r>
            <a:endParaRPr lang="en-IN" sz="3600" dirty="0" smtClean="0"/>
          </a:p>
          <a:p>
            <a:pPr lvl="0" algn="just"/>
            <a:r>
              <a:rPr lang="en-US" sz="3600" dirty="0" smtClean="0"/>
              <a:t>proven  Quality Control  systems </a:t>
            </a:r>
            <a:endParaRPr lang="en-IN" sz="3600" dirty="0" smtClean="0"/>
          </a:p>
          <a:p>
            <a:pPr lvl="0" algn="just"/>
            <a:r>
              <a:rPr lang="en-US" sz="3600" dirty="0" smtClean="0"/>
              <a:t>patents</a:t>
            </a:r>
            <a:endParaRPr lang="en-IN" sz="3600" dirty="0" smtClean="0"/>
          </a:p>
          <a:p>
            <a:pPr lvl="0" algn="just"/>
            <a:r>
              <a:rPr lang="en-US" sz="3600" dirty="0" smtClean="0"/>
              <a:t>a  big  base  of  loyal  customers</a:t>
            </a:r>
            <a:endParaRPr lang="en-IN" sz="3600" dirty="0" smtClean="0"/>
          </a:p>
          <a:p>
            <a:pPr lvl="0" algn="just"/>
            <a:r>
              <a:rPr lang="en-US" sz="3600" dirty="0" smtClean="0"/>
              <a:t>a  strong  balance  sheet </a:t>
            </a:r>
            <a:endParaRPr lang="en-IN" sz="3600" dirty="0" smtClean="0"/>
          </a:p>
          <a:p>
            <a:pPr lvl="0" algn="just"/>
            <a:r>
              <a:rPr lang="en-US" sz="3600" dirty="0" smtClean="0"/>
              <a:t>high  credit  rating </a:t>
            </a:r>
            <a:endParaRPr lang="en-IN" sz="36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IN" dirty="0" smtClean="0"/>
              <a:t>Examples of strengths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 lvl="0" algn="just"/>
            <a:r>
              <a:rPr lang="en-US" dirty="0" smtClean="0"/>
              <a:t>brand-name  image </a:t>
            </a:r>
            <a:endParaRPr lang="en-IN" dirty="0" smtClean="0"/>
          </a:p>
          <a:p>
            <a:pPr lvl="0" algn="just"/>
            <a:r>
              <a:rPr lang="en-US" dirty="0" smtClean="0"/>
              <a:t>company  reputation / goodwill  </a:t>
            </a:r>
            <a:endParaRPr lang="en-IN" dirty="0" smtClean="0"/>
          </a:p>
          <a:p>
            <a:pPr lvl="0" algn="just"/>
            <a:r>
              <a:rPr lang="en-US" dirty="0" smtClean="0"/>
              <a:t>committed / dedicated  workforce </a:t>
            </a:r>
            <a:endParaRPr lang="en-IN" dirty="0" smtClean="0"/>
          </a:p>
          <a:p>
            <a:pPr lvl="0" algn="just"/>
            <a:r>
              <a:rPr lang="en-US" dirty="0" smtClean="0"/>
              <a:t>expertise  in  new  product  development</a:t>
            </a:r>
            <a:endParaRPr lang="en-IN" dirty="0" smtClean="0"/>
          </a:p>
          <a:p>
            <a:pPr lvl="0" algn="just"/>
            <a:r>
              <a:rPr lang="en-US" dirty="0" smtClean="0"/>
              <a:t>a  vibrant  &amp;  effective  R &amp; D  team</a:t>
            </a:r>
            <a:endParaRPr lang="en-IN" dirty="0" smtClean="0"/>
          </a:p>
          <a:p>
            <a:pPr lvl="0" algn="just"/>
            <a:r>
              <a:rPr lang="en-US" dirty="0" smtClean="0"/>
              <a:t>highly-trained  customer  service  representatives</a:t>
            </a:r>
            <a:endParaRPr lang="en-IN" dirty="0" smtClean="0"/>
          </a:p>
          <a:p>
            <a:pPr lvl="0" algn="just"/>
            <a:r>
              <a:rPr lang="en-US" dirty="0" smtClean="0"/>
              <a:t>sound  partnership  with  dealers &amp;  suppliers </a:t>
            </a:r>
            <a:endParaRPr lang="en-IN" dirty="0" smtClean="0"/>
          </a:p>
          <a:p>
            <a:pPr lvl="0" algn="just"/>
            <a:r>
              <a:rPr lang="en-US" dirty="0" smtClean="0"/>
              <a:t>organizational  agility  in  responding  to  changing  market  conditions</a:t>
            </a:r>
            <a:endParaRPr lang="en-IN" dirty="0" smtClean="0"/>
          </a:p>
          <a:p>
            <a:pPr lvl="0" algn="just"/>
            <a:r>
              <a:rPr lang="en-US" dirty="0" smtClean="0"/>
              <a:t>on-line  business  skills 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 of Weaknesses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 algn="just"/>
            <a:r>
              <a:rPr lang="en-US" sz="2800" dirty="0" smtClean="0"/>
              <a:t>No  clear  strategic  direction </a:t>
            </a:r>
            <a:endParaRPr lang="en-IN" sz="2800" dirty="0" smtClean="0"/>
          </a:p>
          <a:p>
            <a:pPr lvl="2" algn="just"/>
            <a:r>
              <a:rPr lang="en-US" sz="2800" dirty="0" smtClean="0"/>
              <a:t>Obsolete  facilities </a:t>
            </a:r>
            <a:endParaRPr lang="en-IN" sz="2800" dirty="0" smtClean="0"/>
          </a:p>
          <a:p>
            <a:pPr lvl="2" algn="just"/>
            <a:r>
              <a:rPr lang="en-US" sz="2800" dirty="0" smtClean="0"/>
              <a:t>Too  much  debt </a:t>
            </a:r>
            <a:endParaRPr lang="en-IN" sz="2800" dirty="0" smtClean="0"/>
          </a:p>
          <a:p>
            <a:pPr lvl="2" algn="just"/>
            <a:r>
              <a:rPr lang="en-US" sz="2800" dirty="0" smtClean="0"/>
              <a:t>High  unit  cost </a:t>
            </a:r>
            <a:endParaRPr lang="en-IN" sz="2800" dirty="0" smtClean="0"/>
          </a:p>
          <a:p>
            <a:pPr lvl="2" algn="just"/>
            <a:r>
              <a:rPr lang="en-US" sz="2800" dirty="0" smtClean="0"/>
              <a:t>Lack  of   necessary  skills </a:t>
            </a:r>
            <a:endParaRPr lang="en-IN" sz="2800" dirty="0" smtClean="0"/>
          </a:p>
          <a:p>
            <a:pPr lvl="2" algn="just"/>
            <a:r>
              <a:rPr lang="en-US" sz="2800" dirty="0" smtClean="0"/>
              <a:t>Internal  operating  problems </a:t>
            </a:r>
            <a:endParaRPr lang="en-IN" sz="2800" dirty="0" smtClean="0"/>
          </a:p>
          <a:p>
            <a:pPr lvl="2" algn="just"/>
            <a:r>
              <a:rPr lang="en-US" sz="2800" dirty="0" smtClean="0"/>
              <a:t>Narrow  product  line </a:t>
            </a:r>
            <a:endParaRPr lang="en-IN" sz="2800" dirty="0" smtClean="0"/>
          </a:p>
          <a:p>
            <a:pPr lvl="2" algn="just"/>
            <a:r>
              <a:rPr lang="en-US" sz="2800" dirty="0" smtClean="0"/>
              <a:t>Weak  brand  image </a:t>
            </a:r>
            <a:endParaRPr lang="en-IN" sz="2800" dirty="0" smtClean="0"/>
          </a:p>
          <a:p>
            <a:pPr lvl="2" algn="just"/>
            <a:r>
              <a:rPr lang="en-US" sz="2800" dirty="0" smtClean="0"/>
              <a:t>Poor  company  reputation</a:t>
            </a:r>
            <a:endParaRPr lang="en-IN" sz="28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Classification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38400" y="2514600"/>
          <a:ext cx="518160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/>
                <a:gridCol w="2590800"/>
              </a:tblGrid>
              <a:tr h="1447800">
                <a:tc>
                  <a:txBody>
                    <a:bodyPr/>
                    <a:lstStyle/>
                    <a:p>
                      <a:pPr algn="ctr"/>
                      <a:endParaRPr lang="en-IN" sz="2800" dirty="0" smtClean="0"/>
                    </a:p>
                    <a:p>
                      <a:pPr algn="ctr"/>
                      <a:r>
                        <a:rPr lang="en-IN" sz="2800" dirty="0" smtClean="0"/>
                        <a:t>Speculative </a:t>
                      </a:r>
                    </a:p>
                    <a:p>
                      <a:pPr algn="ctr"/>
                      <a:r>
                        <a:rPr lang="en-IN" sz="2800" dirty="0" smtClean="0"/>
                        <a:t>Business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 smtClean="0"/>
                    </a:p>
                    <a:p>
                      <a:pPr algn="ctr"/>
                      <a:r>
                        <a:rPr lang="en-IN" sz="2800" dirty="0" smtClean="0"/>
                        <a:t>Ideal</a:t>
                      </a:r>
                    </a:p>
                    <a:p>
                      <a:pPr algn="ctr"/>
                      <a:r>
                        <a:rPr lang="en-IN" sz="2800" dirty="0" smtClean="0"/>
                        <a:t>Business</a:t>
                      </a:r>
                      <a:endParaRPr lang="en-IN" sz="2800" dirty="0"/>
                    </a:p>
                  </a:txBody>
                  <a:tcPr/>
                </a:tc>
              </a:tr>
              <a:tr h="1447800">
                <a:tc>
                  <a:txBody>
                    <a:bodyPr/>
                    <a:lstStyle/>
                    <a:p>
                      <a:pPr algn="ctr"/>
                      <a:endParaRPr lang="en-IN" sz="2800" dirty="0" smtClean="0"/>
                    </a:p>
                    <a:p>
                      <a:pPr algn="ctr"/>
                      <a:r>
                        <a:rPr lang="en-IN" sz="2800" dirty="0" smtClean="0"/>
                        <a:t>Troubled</a:t>
                      </a:r>
                    </a:p>
                    <a:p>
                      <a:pPr algn="ctr"/>
                      <a:r>
                        <a:rPr lang="en-IN" sz="2800" dirty="0" smtClean="0"/>
                        <a:t>Business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 smtClean="0"/>
                    </a:p>
                    <a:p>
                      <a:pPr algn="ctr"/>
                      <a:r>
                        <a:rPr lang="en-IN" sz="2800" dirty="0" smtClean="0"/>
                        <a:t>Mature </a:t>
                      </a:r>
                    </a:p>
                    <a:p>
                      <a:pPr algn="ctr"/>
                      <a:r>
                        <a:rPr lang="en-IN" sz="2800" dirty="0" smtClean="0"/>
                        <a:t>Business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00600" y="1447800"/>
            <a:ext cx="798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Risks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1905000"/>
            <a:ext cx="7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High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905000"/>
            <a:ext cx="69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Low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3276600"/>
            <a:ext cx="1058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High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47244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Low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3505200"/>
            <a:ext cx="553998" cy="105990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IN" sz="2400" dirty="0" smtClean="0"/>
              <a:t>Returns</a:t>
            </a:r>
            <a:endParaRPr lang="en-IN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8000" dirty="0" smtClean="0">
                <a:latin typeface="Broadway" pitchFamily="82" charset="0"/>
              </a:rPr>
              <a:t>Thank</a:t>
            </a:r>
            <a:r>
              <a:rPr lang="en-IN" sz="9600" dirty="0" smtClean="0">
                <a:latin typeface="Broadway" pitchFamily="82" charset="0"/>
              </a:rPr>
              <a:t>  You</a:t>
            </a:r>
            <a:endParaRPr lang="en-IN" sz="9600" dirty="0">
              <a:latin typeface="Broadway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Opportunity Matrix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43200" y="2819400"/>
          <a:ext cx="5105400" cy="233172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552700"/>
                <a:gridCol w="2552700"/>
              </a:tblGrid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Pursue</a:t>
                      </a:r>
                    </a:p>
                    <a:p>
                      <a:pPr algn="ctr"/>
                      <a:r>
                        <a:rPr lang="en-IN" sz="2400" dirty="0" smtClean="0"/>
                        <a:t>Aggressively (I)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Monitor </a:t>
                      </a:r>
                    </a:p>
                    <a:p>
                      <a:pPr algn="ctr"/>
                      <a:r>
                        <a:rPr lang="en-IN" sz="2400" dirty="0" smtClean="0"/>
                        <a:t>Closely (II)</a:t>
                      </a:r>
                      <a:endParaRPr lang="en-IN" sz="2400" dirty="0"/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Monitor </a:t>
                      </a:r>
                    </a:p>
                    <a:p>
                      <a:pPr algn="ctr"/>
                      <a:r>
                        <a:rPr lang="en-IN" sz="2400" dirty="0" smtClean="0"/>
                        <a:t>Closely (III)</a:t>
                      </a:r>
                    </a:p>
                    <a:p>
                      <a:pPr algn="ctr"/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Too</a:t>
                      </a:r>
                    </a:p>
                    <a:p>
                      <a:pPr algn="ctr"/>
                      <a:r>
                        <a:rPr lang="en-IN" sz="2400" dirty="0" smtClean="0"/>
                        <a:t>Minor (IV)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2800" y="2209800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High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629400" y="2286000"/>
            <a:ext cx="608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Low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419600" y="1524001"/>
            <a:ext cx="2272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Success Probability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2590800"/>
            <a:ext cx="553998" cy="20574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2400" dirty="0" smtClean="0"/>
              <a:t>Attractiveness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057400" y="3048000"/>
            <a:ext cx="917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High</a:t>
            </a:r>
            <a:endParaRPr lang="en-IN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4267200"/>
            <a:ext cx="949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Low</a:t>
            </a:r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Opportunity 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u="sng" dirty="0" smtClean="0"/>
              <a:t>Cell #</a:t>
            </a:r>
            <a:r>
              <a:rPr lang="en-IN" b="1" dirty="0" smtClean="0"/>
              <a:t>                             </a:t>
            </a:r>
            <a:r>
              <a:rPr lang="en-IN" b="1" u="sng" dirty="0" smtClean="0"/>
              <a:t>Strategy</a:t>
            </a:r>
          </a:p>
          <a:p>
            <a:pPr>
              <a:buNone/>
            </a:pPr>
            <a:r>
              <a:rPr lang="en-IN" dirty="0" smtClean="0"/>
              <a:t>    I                             Pursue aggressively</a:t>
            </a:r>
          </a:p>
          <a:p>
            <a:pPr>
              <a:buNone/>
            </a:pPr>
            <a:r>
              <a:rPr lang="en-IN" dirty="0" smtClean="0"/>
              <a:t>    II                            Wait &amp; Watch (Monitor)</a:t>
            </a:r>
          </a:p>
          <a:p>
            <a:pPr>
              <a:buNone/>
            </a:pPr>
            <a:r>
              <a:rPr lang="en-IN" dirty="0" smtClean="0"/>
              <a:t>    III                           Wait &amp; Watch (Monitor)</a:t>
            </a:r>
          </a:p>
          <a:p>
            <a:pPr>
              <a:buNone/>
            </a:pPr>
            <a:r>
              <a:rPr lang="en-IN" dirty="0" smtClean="0"/>
              <a:t>    IV                           Ignore (Too Minor)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 of Opportunities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smtClean="0"/>
              <a:t>New  segments, new  markets to  serve </a:t>
            </a:r>
            <a:endParaRPr lang="en-IN" dirty="0" smtClean="0"/>
          </a:p>
          <a:p>
            <a:pPr lvl="0" algn="just"/>
            <a:r>
              <a:rPr lang="en-US" dirty="0" smtClean="0"/>
              <a:t>Adoption of a new technology</a:t>
            </a:r>
            <a:endParaRPr lang="en-IN" dirty="0" smtClean="0"/>
          </a:p>
          <a:p>
            <a:pPr lvl="0" algn="just"/>
            <a:r>
              <a:rPr lang="en-US" dirty="0" smtClean="0"/>
              <a:t>Product  line  extension possibilities</a:t>
            </a:r>
            <a:endParaRPr lang="en-IN" dirty="0" smtClean="0"/>
          </a:p>
          <a:p>
            <a:pPr lvl="0" algn="just"/>
            <a:r>
              <a:rPr lang="en-US" dirty="0" smtClean="0"/>
              <a:t>Leveraging  existing  skills  to  enter  new  business /markets /segments</a:t>
            </a:r>
            <a:endParaRPr lang="en-IN" dirty="0" smtClean="0"/>
          </a:p>
          <a:p>
            <a:pPr lvl="0" algn="just"/>
            <a:r>
              <a:rPr lang="en-US" dirty="0" smtClean="0"/>
              <a:t>Internet  marketing possibilities</a:t>
            </a:r>
            <a:endParaRPr lang="en-IN" dirty="0" smtClean="0"/>
          </a:p>
          <a:p>
            <a:pPr lvl="0" algn="just"/>
            <a:r>
              <a:rPr lang="en-US" dirty="0" smtClean="0"/>
              <a:t>Forward  &amp;/or  backward  integration</a:t>
            </a:r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 of Opportunities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smtClean="0"/>
              <a:t>Falling  trade  barriers  in  foreign  markets</a:t>
            </a:r>
            <a:endParaRPr lang="en-IN" dirty="0" smtClean="0"/>
          </a:p>
          <a:p>
            <a:pPr lvl="0" algn="just"/>
            <a:r>
              <a:rPr lang="en-US" dirty="0" smtClean="0"/>
              <a:t>Weak  rivals </a:t>
            </a:r>
            <a:endParaRPr lang="en-IN" dirty="0" smtClean="0"/>
          </a:p>
          <a:p>
            <a:pPr lvl="0" algn="just"/>
            <a:r>
              <a:rPr lang="en-US" dirty="0" smtClean="0"/>
              <a:t>Growing  demand </a:t>
            </a:r>
            <a:endParaRPr lang="en-IN" dirty="0" smtClean="0"/>
          </a:p>
          <a:p>
            <a:pPr lvl="0" algn="just"/>
            <a:r>
              <a:rPr lang="en-US" dirty="0" smtClean="0"/>
              <a:t>Acquisition  of  rival  firms  with  attractive  products /markets /technologies </a:t>
            </a:r>
            <a:endParaRPr lang="en-IN" dirty="0" smtClean="0"/>
          </a:p>
          <a:p>
            <a:pPr lvl="0" algn="just"/>
            <a:r>
              <a:rPr lang="en-US" dirty="0" smtClean="0"/>
              <a:t>Alliances / Joint Ventures that  expand  market  coverage  or  boost  competitive  capability 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Threats Matrix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667000" y="2514600"/>
          <a:ext cx="46482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4100"/>
                <a:gridCol w="2324100"/>
              </a:tblGrid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Prepare Contingency</a:t>
                      </a:r>
                      <a:r>
                        <a:rPr lang="en-IN" sz="2400" baseline="0" dirty="0" smtClean="0"/>
                        <a:t> Plans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Monitor </a:t>
                      </a:r>
                    </a:p>
                    <a:p>
                      <a:pPr algn="ctr"/>
                      <a:r>
                        <a:rPr lang="en-IN" sz="2400" dirty="0" smtClean="0"/>
                        <a:t>Closely</a:t>
                      </a:r>
                      <a:endParaRPr lang="en-IN" sz="2400" dirty="0"/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Monitor </a:t>
                      </a:r>
                    </a:p>
                    <a:p>
                      <a:pPr algn="ctr"/>
                      <a:r>
                        <a:rPr lang="en-IN" sz="2400" dirty="0" smtClean="0"/>
                        <a:t>Closely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Ignore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4200" y="1524000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Probability</a:t>
            </a:r>
            <a:r>
              <a:rPr lang="en-IN" dirty="0" smtClean="0"/>
              <a:t> </a:t>
            </a:r>
            <a:r>
              <a:rPr lang="en-IN" sz="2400" dirty="0" smtClean="0"/>
              <a:t>of Occurrence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2590800"/>
            <a:ext cx="553998" cy="1752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2400" dirty="0" smtClean="0"/>
              <a:t>Seriousness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581400" y="2057400"/>
            <a:ext cx="917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High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172200" y="19812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Low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3124200"/>
            <a:ext cx="841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High</a:t>
            </a:r>
            <a:endParaRPr lang="en-IN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4267200"/>
            <a:ext cx="87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Low</a:t>
            </a: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Threats 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u="sng" dirty="0" smtClean="0"/>
              <a:t>Cell #</a:t>
            </a:r>
            <a:r>
              <a:rPr lang="en-IN" b="1" dirty="0" smtClean="0"/>
              <a:t>                             </a:t>
            </a:r>
            <a:r>
              <a:rPr lang="en-IN" b="1" u="sng" dirty="0" smtClean="0"/>
              <a:t>Strategy</a:t>
            </a:r>
          </a:p>
          <a:p>
            <a:pPr>
              <a:buNone/>
            </a:pPr>
            <a:r>
              <a:rPr lang="en-IN" dirty="0" smtClean="0"/>
              <a:t>    I                             Prepare contingency Plans</a:t>
            </a:r>
          </a:p>
          <a:p>
            <a:pPr>
              <a:buNone/>
            </a:pPr>
            <a:r>
              <a:rPr lang="en-IN" dirty="0" smtClean="0"/>
              <a:t>    II                            Monitor Closely</a:t>
            </a:r>
          </a:p>
          <a:p>
            <a:pPr>
              <a:buNone/>
            </a:pPr>
            <a:r>
              <a:rPr lang="en-IN" dirty="0" smtClean="0"/>
              <a:t>    III                           Monitor Closely</a:t>
            </a:r>
          </a:p>
          <a:p>
            <a:pPr>
              <a:buNone/>
            </a:pPr>
            <a:r>
              <a:rPr lang="en-IN" dirty="0" smtClean="0"/>
              <a:t>    IV                           Ignore (Too Minor)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 of Threats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en-IN" dirty="0" smtClean="0"/>
              <a:t>A major breakthrough in technology that threatens the firm’s business model</a:t>
            </a:r>
          </a:p>
          <a:p>
            <a:pPr lvl="0" algn="just"/>
            <a:r>
              <a:rPr lang="en-IN" dirty="0" smtClean="0"/>
              <a:t>An adverse piece of government legislation </a:t>
            </a:r>
          </a:p>
          <a:p>
            <a:pPr lvl="0" algn="just"/>
            <a:r>
              <a:rPr lang="en-IN" dirty="0" smtClean="0"/>
              <a:t>A powerful competitor enters the industry</a:t>
            </a:r>
          </a:p>
          <a:p>
            <a:pPr lvl="0" algn="just"/>
            <a:r>
              <a:rPr lang="en-IN" dirty="0" smtClean="0"/>
              <a:t>A discernible and abrupt shift in consumer tastes</a:t>
            </a:r>
          </a:p>
          <a:p>
            <a:pPr lvl="0" algn="just"/>
            <a:r>
              <a:rPr lang="en-IN" dirty="0" smtClean="0"/>
              <a:t>A natural calamity that has a devastating impact on its business</a:t>
            </a:r>
          </a:p>
          <a:p>
            <a:pPr lvl="0" algn="just"/>
            <a:r>
              <a:rPr lang="en-IN" dirty="0" smtClean="0"/>
              <a:t>A substitute product or service appears on the market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SWOT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S  –  Strengths</a:t>
            </a:r>
          </a:p>
          <a:p>
            <a:r>
              <a:rPr lang="en-IN" sz="5400" dirty="0" smtClean="0"/>
              <a:t>W – Weaknesses</a:t>
            </a:r>
          </a:p>
          <a:p>
            <a:r>
              <a:rPr lang="en-IN" sz="5400" dirty="0" smtClean="0"/>
              <a:t>O –  Opportunities</a:t>
            </a:r>
          </a:p>
          <a:p>
            <a:r>
              <a:rPr lang="en-IN" sz="5400" dirty="0" smtClean="0"/>
              <a:t>T  -   Threats</a:t>
            </a:r>
            <a:endParaRPr lang="en-IN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553</Words>
  <Application>Microsoft Office PowerPoint</Application>
  <PresentationFormat>On-screen Show (4:3)</PresentationFormat>
  <Paragraphs>143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Broadway</vt:lpstr>
      <vt:lpstr>Calibri</vt:lpstr>
      <vt:lpstr>Office Theme</vt:lpstr>
      <vt:lpstr>ENTREPRENEURSHIP  MANAGEMENT</vt:lpstr>
      <vt:lpstr>Opportunity Matrix</vt:lpstr>
      <vt:lpstr>Opportunity Matrix</vt:lpstr>
      <vt:lpstr>Examples of Opportunities</vt:lpstr>
      <vt:lpstr>Examples of Opportunities</vt:lpstr>
      <vt:lpstr>Threats Matrix</vt:lpstr>
      <vt:lpstr>Threats Matrix</vt:lpstr>
      <vt:lpstr>Examples of Threats</vt:lpstr>
      <vt:lpstr>SWOT Analysis</vt:lpstr>
      <vt:lpstr>Environmental Scanning</vt:lpstr>
      <vt:lpstr>Industry &amp; Internal Analysis</vt:lpstr>
      <vt:lpstr>Examples of strengths</vt:lpstr>
      <vt:lpstr>Examples of strengths</vt:lpstr>
      <vt:lpstr>Examples of strengths</vt:lpstr>
      <vt:lpstr>Examples of Weaknesses</vt:lpstr>
      <vt:lpstr>Business Classification</vt:lpstr>
      <vt:lpstr>Thank 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Sujit</dc:creator>
  <cp:lastModifiedBy>indraniC</cp:lastModifiedBy>
  <cp:revision>29</cp:revision>
  <dcterms:created xsi:type="dcterms:W3CDTF">2006-08-16T00:00:00Z</dcterms:created>
  <dcterms:modified xsi:type="dcterms:W3CDTF">2021-01-04T06:14:25Z</dcterms:modified>
</cp:coreProperties>
</file>