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31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5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3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1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55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IN" dirty="0" smtClean="0">
                <a:latin typeface="Broadway" pitchFamily="82" charset="0"/>
              </a:rPr>
              <a:t>ENTREPRENEURSHIP  MANAGEMENT</a:t>
            </a:r>
            <a:endParaRPr lang="en-IN" dirty="0">
              <a:latin typeface="Broadway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Arial Black" pitchFamily="34" charset="0"/>
              </a:rPr>
              <a:t>By Prof (Dr) </a:t>
            </a:r>
            <a:r>
              <a:rPr lang="en-IN" sz="2400" dirty="0" err="1" smtClean="0">
                <a:latin typeface="Arial Black" pitchFamily="34" charset="0"/>
              </a:rPr>
              <a:t>Sujit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Mukherjee</a:t>
            </a:r>
            <a:r>
              <a:rPr lang="en-IN" sz="2400" dirty="0" smtClean="0">
                <a:latin typeface="Arial Black" pitchFamily="34" charset="0"/>
              </a:rPr>
              <a:t>,</a:t>
            </a:r>
          </a:p>
          <a:p>
            <a:r>
              <a:rPr lang="en-IN" sz="2400" dirty="0" smtClean="0">
                <a:latin typeface="Arial Black" pitchFamily="34" charset="0"/>
              </a:rPr>
              <a:t>School of Management Sciences,</a:t>
            </a:r>
          </a:p>
          <a:p>
            <a:r>
              <a:rPr lang="en-IN" sz="2400" dirty="0" err="1" smtClean="0">
                <a:latin typeface="Arial Black" pitchFamily="34" charset="0"/>
              </a:rPr>
              <a:t>Maulana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Abul</a:t>
            </a:r>
            <a:r>
              <a:rPr lang="en-IN" sz="2400" dirty="0" smtClean="0">
                <a:latin typeface="Arial Black" pitchFamily="34" charset="0"/>
              </a:rPr>
              <a:t> </a:t>
            </a:r>
            <a:r>
              <a:rPr lang="en-IN" sz="2400" dirty="0" err="1" smtClean="0">
                <a:latin typeface="Arial Black" pitchFamily="34" charset="0"/>
              </a:rPr>
              <a:t>Kalam</a:t>
            </a:r>
            <a:r>
              <a:rPr lang="en-IN" sz="2400" dirty="0" smtClean="0">
                <a:latin typeface="Arial Black" pitchFamily="34" charset="0"/>
              </a:rPr>
              <a:t> Azad University of Technology, West Bengal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Mission.....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The entrepreneur plays a major role in shaping the mission &amp; it can rarely be amended without his direct intervention</a:t>
            </a:r>
            <a:endParaRPr lang="en-IN" dirty="0" smtClean="0"/>
          </a:p>
          <a:p>
            <a:pPr lvl="0" algn="just"/>
            <a:r>
              <a:rPr lang="en-US" dirty="0" smtClean="0"/>
              <a:t>It  is be called by different names like </a:t>
            </a:r>
            <a:r>
              <a:rPr lang="en-US" i="1" dirty="0" smtClean="0"/>
              <a:t>creed, policy, company  purpose,  company  philosophy, </a:t>
            </a:r>
            <a:r>
              <a:rPr lang="en-US" dirty="0" smtClean="0"/>
              <a:t>etc.</a:t>
            </a:r>
            <a:endParaRPr lang="en-IN" dirty="0" smtClean="0"/>
          </a:p>
          <a:p>
            <a:pPr lvl="0" algn="just"/>
            <a:r>
              <a:rPr lang="en-US" dirty="0" smtClean="0"/>
              <a:t>Mission statements are not changed frequently. However, a firm should revise it if it has lost its relevance over time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Mission.....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Example</a:t>
            </a:r>
          </a:p>
          <a:p>
            <a:pPr algn="just">
              <a:buNone/>
            </a:pPr>
            <a:r>
              <a:rPr lang="en-US" b="1" dirty="0" smtClean="0"/>
              <a:t>“ </a:t>
            </a:r>
            <a:r>
              <a:rPr lang="en-US" i="1" dirty="0" smtClean="0"/>
              <a:t>The mission  of our company</a:t>
            </a:r>
            <a:r>
              <a:rPr lang="en-US" b="1" i="1" dirty="0" smtClean="0"/>
              <a:t> </a:t>
            </a:r>
            <a:r>
              <a:rPr lang="en-US" i="1" dirty="0" smtClean="0"/>
              <a:t>is to make cleanliness common place, to lessen work for women, to foster health &amp; to contribute to personal attractiveness that life may be more enjoyable for the people who use our products</a:t>
            </a:r>
            <a:r>
              <a:rPr lang="en-US" dirty="0" smtClean="0"/>
              <a:t>”    -   Unilever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Business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It provides the blue print for the firm’s  </a:t>
            </a:r>
            <a:r>
              <a:rPr lang="en-US" i="1" dirty="0" smtClean="0"/>
              <a:t>product – market</a:t>
            </a:r>
            <a:r>
              <a:rPr lang="en-US" dirty="0" smtClean="0"/>
              <a:t> choice</a:t>
            </a:r>
            <a:endParaRPr lang="en-IN" dirty="0" smtClean="0"/>
          </a:p>
          <a:p>
            <a:pPr lvl="0" algn="just"/>
            <a:r>
              <a:rPr lang="en-US" dirty="0" smtClean="0"/>
              <a:t> By setting &amp; delimiting the contours of the business, it clarifies to the firm opportunities it can pursue &amp; the areas in which these opportunities are to be looked for</a:t>
            </a:r>
            <a:endParaRPr lang="en-IN" dirty="0" smtClean="0"/>
          </a:p>
          <a:p>
            <a:pPr lvl="0" algn="just"/>
            <a:r>
              <a:rPr lang="en-US" dirty="0" smtClean="0"/>
              <a:t>It also clarifies the various sources from which </a:t>
            </a:r>
            <a:r>
              <a:rPr lang="en-US" i="1" dirty="0" smtClean="0"/>
              <a:t>threats</a:t>
            </a:r>
            <a:r>
              <a:rPr lang="en-US" dirty="0" smtClean="0"/>
              <a:t> &amp; </a:t>
            </a:r>
            <a:r>
              <a:rPr lang="en-US" i="1" dirty="0" smtClean="0"/>
              <a:t>competition</a:t>
            </a:r>
            <a:r>
              <a:rPr lang="en-US" dirty="0" smtClean="0"/>
              <a:t> can emerge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Business Definition.....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Traditionally, firms have defined their businesses in terms of </a:t>
            </a:r>
            <a:r>
              <a:rPr lang="en-US" i="1" dirty="0" smtClean="0"/>
              <a:t>products</a:t>
            </a:r>
            <a:r>
              <a:rPr lang="en-US" dirty="0" smtClean="0"/>
              <a:t>. Theodore Levitt argued that </a:t>
            </a:r>
            <a:r>
              <a:rPr lang="en-US" i="1" dirty="0" smtClean="0"/>
              <a:t>market definitions</a:t>
            </a:r>
            <a:r>
              <a:rPr lang="en-US" dirty="0" smtClean="0"/>
              <a:t> of business are superior</a:t>
            </a:r>
            <a:endParaRPr lang="en-IN" dirty="0" smtClean="0"/>
          </a:p>
          <a:p>
            <a:pPr lvl="0" algn="just"/>
            <a:r>
              <a:rPr lang="en-US" dirty="0" smtClean="0"/>
              <a:t>A product-oriented business definition </a:t>
            </a:r>
            <a:r>
              <a:rPr lang="en-US" i="1" dirty="0" smtClean="0"/>
              <a:t>forecloses </a:t>
            </a:r>
            <a:r>
              <a:rPr lang="en-US" dirty="0" smtClean="0"/>
              <a:t>the option for a wider search &amp; larger choice of opportunities</a:t>
            </a:r>
            <a:endParaRPr lang="en-IN" dirty="0" smtClean="0"/>
          </a:p>
          <a:p>
            <a:pPr lvl="0" algn="just"/>
            <a:r>
              <a:rPr lang="en-US" dirty="0" smtClean="0"/>
              <a:t> It prevents the firm from seeing the </a:t>
            </a:r>
            <a:r>
              <a:rPr lang="en-US" i="1" dirty="0" smtClean="0"/>
              <a:t>latent</a:t>
            </a:r>
            <a:r>
              <a:rPr lang="en-US" dirty="0" smtClean="0"/>
              <a:t> sources of competition for the firm’s product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Business Definition....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Theodore Levitt in  “</a:t>
            </a:r>
            <a:r>
              <a:rPr lang="en-US" i="1" dirty="0" smtClean="0"/>
              <a:t>The Marketing Myopia</a:t>
            </a:r>
            <a:r>
              <a:rPr lang="en-US" dirty="0" smtClean="0"/>
              <a:t>” exposed the flaws in viewing one’s  business from a narrow product-oriented perspective</a:t>
            </a:r>
            <a:endParaRPr lang="en-IN" dirty="0" smtClean="0"/>
          </a:p>
          <a:p>
            <a:pPr lvl="0" algn="just"/>
            <a:r>
              <a:rPr lang="en-US" dirty="0" smtClean="0"/>
              <a:t>He argued that  “</a:t>
            </a:r>
            <a:r>
              <a:rPr lang="en-US" i="1" dirty="0" smtClean="0"/>
              <a:t>the failure is at the top</a:t>
            </a:r>
            <a:r>
              <a:rPr lang="en-US" dirty="0" smtClean="0"/>
              <a:t>”  because a narrow business definition carries with it the “</a:t>
            </a:r>
            <a:r>
              <a:rPr lang="en-US" i="1" dirty="0" smtClean="0"/>
              <a:t>shadow of obsolescence</a:t>
            </a:r>
            <a:r>
              <a:rPr lang="en-US" dirty="0" smtClean="0"/>
              <a:t>” since substitute products serving the same need are in the offing all the time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8000" dirty="0" smtClean="0">
                <a:latin typeface="Broadway" pitchFamily="82" charset="0"/>
              </a:rPr>
              <a:t>Thank</a:t>
            </a:r>
            <a:r>
              <a:rPr lang="en-IN" sz="9600" dirty="0" smtClean="0">
                <a:latin typeface="Broadway" pitchFamily="82" charset="0"/>
              </a:rPr>
              <a:t>  You</a:t>
            </a:r>
            <a:endParaRPr lang="en-IN" sz="9600" dirty="0">
              <a:latin typeface="Broadway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Analysing Marketing Opportunities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dirty="0" smtClean="0"/>
          </a:p>
          <a:p>
            <a:pPr algn="just"/>
            <a:r>
              <a:rPr lang="en-IN" sz="4000" dirty="0" smtClean="0"/>
              <a:t>An avenue from which the entrepreneur can seek to derive business growth and marketing opportunities is something called the </a:t>
            </a:r>
            <a:r>
              <a:rPr lang="en-IN" sz="4000" b="1" dirty="0" smtClean="0"/>
              <a:t>Strategic Intent</a:t>
            </a:r>
            <a:r>
              <a:rPr lang="en-IN" sz="4000" dirty="0" smtClean="0"/>
              <a:t> 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Strategic Intent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IN" dirty="0" smtClean="0"/>
              <a:t>3 components of Strategic Intent</a:t>
            </a:r>
          </a:p>
          <a:p>
            <a:pPr>
              <a:buNone/>
            </a:pPr>
            <a:endParaRPr lang="en-IN" dirty="0" smtClean="0"/>
          </a:p>
          <a:p>
            <a:pPr algn="ctr">
              <a:buNone/>
            </a:pPr>
            <a:r>
              <a:rPr lang="en-IN" sz="4400" b="1" dirty="0" smtClean="0"/>
              <a:t>Vision</a:t>
            </a:r>
          </a:p>
          <a:p>
            <a:pPr algn="ctr">
              <a:buNone/>
            </a:pPr>
            <a:endParaRPr lang="en-IN" sz="4400" b="1" dirty="0" smtClean="0"/>
          </a:p>
          <a:p>
            <a:pPr algn="ctr">
              <a:buNone/>
            </a:pPr>
            <a:r>
              <a:rPr lang="en-IN" sz="4400" b="1" dirty="0" smtClean="0"/>
              <a:t>Mission</a:t>
            </a:r>
          </a:p>
          <a:p>
            <a:pPr algn="ctr">
              <a:buNone/>
            </a:pPr>
            <a:endParaRPr lang="en-IN" sz="4400" b="1" dirty="0" smtClean="0"/>
          </a:p>
          <a:p>
            <a:pPr algn="ctr">
              <a:buNone/>
            </a:pPr>
            <a:r>
              <a:rPr lang="en-IN" sz="4400" b="1" dirty="0" smtClean="0"/>
              <a:t>Business Definition</a:t>
            </a:r>
            <a:endParaRPr lang="en-IN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Vision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the dream of the entrepreneur</a:t>
            </a:r>
          </a:p>
          <a:p>
            <a:pPr lvl="0" algn="just"/>
            <a:r>
              <a:rPr lang="en-US" dirty="0" smtClean="0"/>
              <a:t>An  inspirational  picture of a future that offers </a:t>
            </a:r>
            <a:endParaRPr lang="en-IN" dirty="0" smtClean="0"/>
          </a:p>
          <a:p>
            <a:pPr lvl="0" algn="just">
              <a:buFont typeface="Wingdings" pitchFamily="2" charset="2"/>
              <a:buChar char="ü"/>
            </a:pPr>
            <a:r>
              <a:rPr lang="en-US" dirty="0" smtClean="0"/>
              <a:t>Clarity amidst confusion</a:t>
            </a:r>
            <a:endParaRPr lang="en-IN" dirty="0" smtClean="0"/>
          </a:p>
          <a:p>
            <a:pPr lvl="0" algn="just">
              <a:buFont typeface="Wingdings" pitchFamily="2" charset="2"/>
              <a:buChar char="ü"/>
            </a:pPr>
            <a:r>
              <a:rPr lang="en-US" dirty="0" smtClean="0"/>
              <a:t>Hope against despair</a:t>
            </a:r>
            <a:endParaRPr lang="en-IN" dirty="0" smtClean="0"/>
          </a:p>
          <a:p>
            <a:pPr lvl="0" algn="just">
              <a:buFont typeface="Wingdings" pitchFamily="2" charset="2"/>
              <a:buChar char="ü"/>
            </a:pPr>
            <a:r>
              <a:rPr lang="en-US" dirty="0" smtClean="0"/>
              <a:t>Unity of purpose amidst diversity of personal causes </a:t>
            </a:r>
            <a:endParaRPr lang="en-IN" dirty="0" smtClean="0"/>
          </a:p>
          <a:p>
            <a:pPr lvl="0" algn="just"/>
            <a:r>
              <a:rPr lang="en-US" dirty="0" smtClean="0"/>
              <a:t>It is a vivid</a:t>
            </a:r>
            <a:r>
              <a:rPr lang="en-US" i="1" dirty="0" smtClean="0"/>
              <a:t> description</a:t>
            </a:r>
            <a:r>
              <a:rPr lang="en-US" dirty="0" smtClean="0"/>
              <a:t> of what a Company dreams to be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Vision.....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i="1" dirty="0" smtClean="0"/>
              <a:t>Values</a:t>
            </a:r>
            <a:r>
              <a:rPr lang="en-US" dirty="0" smtClean="0"/>
              <a:t> are the essential ingredients of vision</a:t>
            </a:r>
            <a:endParaRPr lang="en-IN" dirty="0" smtClean="0"/>
          </a:p>
          <a:p>
            <a:pPr lvl="0" algn="just"/>
            <a:r>
              <a:rPr lang="en-US" dirty="0" smtClean="0"/>
              <a:t>It is the </a:t>
            </a:r>
            <a:r>
              <a:rPr lang="en-US" i="1" dirty="0" smtClean="0"/>
              <a:t>timeless, unchanging core values</a:t>
            </a:r>
            <a:r>
              <a:rPr lang="en-US" dirty="0" smtClean="0"/>
              <a:t> that define the enduring character of the organization even when it experiences changes in technology, competition, etc.</a:t>
            </a:r>
            <a:endParaRPr lang="en-IN" dirty="0" smtClean="0"/>
          </a:p>
          <a:p>
            <a:pPr lvl="0" algn="just"/>
            <a:r>
              <a:rPr lang="en-US" dirty="0" smtClean="0"/>
              <a:t>It is not something that can be easily achieved in the normal course. It requires a </a:t>
            </a:r>
            <a:r>
              <a:rPr lang="en-US" i="1" dirty="0" smtClean="0"/>
              <a:t>quantum effort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Vision.....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2999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n-US" sz="12800" dirty="0" smtClean="0"/>
              <a:t>It is the firm’s fundamental reason for existence beyond making money</a:t>
            </a:r>
          </a:p>
          <a:p>
            <a:pPr lvl="0" algn="just"/>
            <a:endParaRPr lang="en-IN" sz="12800" dirty="0" smtClean="0"/>
          </a:p>
          <a:p>
            <a:pPr lvl="0" algn="just"/>
            <a:r>
              <a:rPr lang="en-US" sz="12800" dirty="0" smtClean="0"/>
              <a:t>The vision enables the firm to </a:t>
            </a:r>
            <a:r>
              <a:rPr lang="en-US" sz="12800" i="1" dirty="0" smtClean="0"/>
              <a:t>stay focused</a:t>
            </a:r>
            <a:r>
              <a:rPr lang="en-US" sz="12800" dirty="0" smtClean="0"/>
              <a:t> &amp; not stray into unrelated  areas</a:t>
            </a:r>
          </a:p>
          <a:p>
            <a:pPr lvl="0" algn="just"/>
            <a:endParaRPr lang="en-IN" sz="12800" dirty="0" smtClean="0"/>
          </a:p>
          <a:p>
            <a:pPr lvl="0" algn="just"/>
            <a:r>
              <a:rPr lang="en-US" sz="12800" dirty="0" smtClean="0"/>
              <a:t> The vision must be shared, owned &amp; lived by every individual in the firm</a:t>
            </a:r>
          </a:p>
          <a:p>
            <a:pPr lvl="0" algn="just"/>
            <a:endParaRPr lang="en-IN" sz="12800" dirty="0" smtClean="0"/>
          </a:p>
          <a:p>
            <a:pPr lvl="0" algn="just"/>
            <a:r>
              <a:rPr lang="en-US" sz="12800" dirty="0" smtClean="0"/>
              <a:t> A company’s different businesses operate in different environments. The “s</a:t>
            </a:r>
            <a:r>
              <a:rPr lang="en-US" sz="12800" i="1" dirty="0" smtClean="0"/>
              <a:t>hared values</a:t>
            </a:r>
            <a:r>
              <a:rPr lang="en-US" sz="12800" dirty="0" smtClean="0"/>
              <a:t>”  keep them united </a:t>
            </a:r>
            <a:endParaRPr lang="en-IN" sz="12800" dirty="0" smtClean="0"/>
          </a:p>
          <a:p>
            <a:endParaRPr lang="en-IN" sz="5800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Vision......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Example</a:t>
            </a:r>
          </a:p>
          <a:p>
            <a:pPr lvl="0" algn="just">
              <a:buNone/>
            </a:pPr>
            <a:r>
              <a:rPr lang="en-US" dirty="0" smtClean="0"/>
              <a:t>Du Pont’s vision is to develop “</a:t>
            </a:r>
            <a:r>
              <a:rPr lang="en-US" i="1" dirty="0" smtClean="0"/>
              <a:t>immortal  polymers, zero waste processes, elastic coatings as hard as diamonds, </a:t>
            </a:r>
            <a:r>
              <a:rPr lang="en-US" i="1" dirty="0" err="1" smtClean="0"/>
              <a:t>elastomers</a:t>
            </a:r>
            <a:r>
              <a:rPr lang="en-US" i="1" dirty="0" smtClean="0"/>
              <a:t> as strong as steel, materials that repair themselves, chemical plants that are run by a single chip, coatings that change color on demand”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A vision usually describes what a Company </a:t>
            </a:r>
            <a:r>
              <a:rPr lang="en-US" i="1" dirty="0" smtClean="0"/>
              <a:t>dreams</a:t>
            </a:r>
            <a:r>
              <a:rPr lang="en-US" dirty="0" smtClean="0"/>
              <a:t> to be. A mission is what the company </a:t>
            </a:r>
            <a:r>
              <a:rPr lang="en-US" i="1" dirty="0" smtClean="0"/>
              <a:t>is &amp; why it exists</a:t>
            </a:r>
            <a:endParaRPr lang="en-IN" dirty="0" smtClean="0"/>
          </a:p>
          <a:p>
            <a:pPr lvl="0" algn="just"/>
            <a:r>
              <a:rPr lang="en-US" dirty="0" smtClean="0"/>
              <a:t>Mission is an expression of the growth ambition of the firm</a:t>
            </a:r>
            <a:endParaRPr lang="en-IN" dirty="0" smtClean="0"/>
          </a:p>
          <a:p>
            <a:pPr lvl="0" algn="just"/>
            <a:r>
              <a:rPr lang="en-US" dirty="0" smtClean="0"/>
              <a:t> It is a </a:t>
            </a:r>
            <a:r>
              <a:rPr lang="en-US" i="1" dirty="0" smtClean="0"/>
              <a:t>proclamation</a:t>
            </a:r>
            <a:r>
              <a:rPr lang="en-US" dirty="0" smtClean="0"/>
              <a:t> to insiders &amp; outsiders on what the firm stands for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Mission......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A mission is </a:t>
            </a:r>
            <a:r>
              <a:rPr lang="en-US" i="1" dirty="0" smtClean="0"/>
              <a:t>abstract, romantic &amp; full of zeal</a:t>
            </a:r>
            <a:endParaRPr lang="en-IN" dirty="0" smtClean="0"/>
          </a:p>
          <a:p>
            <a:pPr lvl="0" algn="just"/>
            <a:r>
              <a:rPr lang="en-US" dirty="0" smtClean="0"/>
              <a:t>It is not time bound like a strategy</a:t>
            </a:r>
            <a:endParaRPr lang="en-IN" dirty="0" smtClean="0"/>
          </a:p>
          <a:p>
            <a:pPr lvl="0" algn="just"/>
            <a:r>
              <a:rPr lang="en-US" dirty="0" smtClean="0"/>
              <a:t>It is </a:t>
            </a:r>
            <a:r>
              <a:rPr lang="en-US" i="1" dirty="0" smtClean="0"/>
              <a:t>unique</a:t>
            </a:r>
            <a:r>
              <a:rPr lang="en-US" dirty="0" smtClean="0"/>
              <a:t> &amp; </a:t>
            </a:r>
            <a:r>
              <a:rPr lang="en-US" i="1" dirty="0" smtClean="0"/>
              <a:t>personal</a:t>
            </a:r>
            <a:r>
              <a:rPr lang="en-US" dirty="0" smtClean="0"/>
              <a:t> to a firm</a:t>
            </a:r>
            <a:endParaRPr lang="en-IN" dirty="0" smtClean="0"/>
          </a:p>
          <a:p>
            <a:pPr lvl="0" algn="just"/>
            <a:r>
              <a:rPr lang="en-US" dirty="0" smtClean="0"/>
              <a:t>The mission directs the entire </a:t>
            </a:r>
            <a:r>
              <a:rPr lang="en-US" i="1" dirty="0" smtClean="0"/>
              <a:t>planning </a:t>
            </a:r>
            <a:r>
              <a:rPr lang="en-US" i="1" dirty="0" err="1" smtClean="0"/>
              <a:t>endeavour</a:t>
            </a:r>
            <a:r>
              <a:rPr lang="en-US" dirty="0" smtClean="0"/>
              <a:t> of the firm</a:t>
            </a:r>
            <a:endParaRPr lang="en-IN" dirty="0" smtClean="0"/>
          </a:p>
          <a:p>
            <a:pPr lvl="0" algn="just"/>
            <a:r>
              <a:rPr lang="en-US" dirty="0" smtClean="0"/>
              <a:t>A change in mission leads to a change in direction, plans &amp; strategies of a firm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556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Broadway</vt:lpstr>
      <vt:lpstr>Century Gothic</vt:lpstr>
      <vt:lpstr>Wingdings</vt:lpstr>
      <vt:lpstr>Wingdings 3</vt:lpstr>
      <vt:lpstr>Ion</vt:lpstr>
      <vt:lpstr>ENTREPRENEURSHIP  MANAGEMENT</vt:lpstr>
      <vt:lpstr>Analysing Marketing Opportunities</vt:lpstr>
      <vt:lpstr>Strategic Intent</vt:lpstr>
      <vt:lpstr>Vision</vt:lpstr>
      <vt:lpstr>Vision.....</vt:lpstr>
      <vt:lpstr>Vision.....</vt:lpstr>
      <vt:lpstr>Vision......</vt:lpstr>
      <vt:lpstr>Mission</vt:lpstr>
      <vt:lpstr>Mission......</vt:lpstr>
      <vt:lpstr>Mission.....</vt:lpstr>
      <vt:lpstr>Mission.....</vt:lpstr>
      <vt:lpstr>Business Definition</vt:lpstr>
      <vt:lpstr>Business Definition.....</vt:lpstr>
      <vt:lpstr>Business Definition....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 MANAGEMENT</dc:title>
  <dc:creator>Sujit</dc:creator>
  <cp:lastModifiedBy>indraniC</cp:lastModifiedBy>
  <cp:revision>13</cp:revision>
  <dcterms:created xsi:type="dcterms:W3CDTF">2006-08-16T00:00:00Z</dcterms:created>
  <dcterms:modified xsi:type="dcterms:W3CDTF">2020-12-22T05:43:22Z</dcterms:modified>
</cp:coreProperties>
</file>