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3" r:id="rId2"/>
    <p:sldId id="257" r:id="rId3"/>
    <p:sldId id="259" r:id="rId4"/>
    <p:sldId id="260" r:id="rId5"/>
    <p:sldId id="267" r:id="rId6"/>
    <p:sldId id="261" r:id="rId7"/>
    <p:sldId id="262" r:id="rId8"/>
    <p:sldId id="268" r:id="rId9"/>
    <p:sldId id="263" r:id="rId10"/>
    <p:sldId id="264" r:id="rId11"/>
    <p:sldId id="265" r:id="rId12"/>
    <p:sldId id="269" r:id="rId13"/>
    <p:sldId id="266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14-Dec-20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msb.edu/homak/homahelpsite/webhelp/Content/Growth%20Matrix%20-%20Ansoff%20Growth%20Matrix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/>
          <a:lstStyle/>
          <a:p>
            <a:r>
              <a:rPr lang="en-IN" dirty="0" smtClean="0">
                <a:latin typeface="Broadway" pitchFamily="82" charset="0"/>
              </a:rPr>
              <a:t>ENTREPRENEURSHIP  MANAGEMENT</a:t>
            </a:r>
            <a:endParaRPr lang="en-IN" dirty="0">
              <a:latin typeface="Broadway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Arial Black" pitchFamily="34" charset="0"/>
              </a:rPr>
              <a:t>By Prof (Dr) </a:t>
            </a:r>
            <a:r>
              <a:rPr lang="en-IN" sz="2400" dirty="0" err="1" smtClean="0">
                <a:latin typeface="Arial Black" pitchFamily="34" charset="0"/>
              </a:rPr>
              <a:t>Sujit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Mukherjee</a:t>
            </a:r>
            <a:r>
              <a:rPr lang="en-IN" sz="2400" dirty="0" smtClean="0">
                <a:latin typeface="Arial Black" pitchFamily="34" charset="0"/>
              </a:rPr>
              <a:t>,</a:t>
            </a:r>
          </a:p>
          <a:p>
            <a:r>
              <a:rPr lang="en-IN" sz="2400" dirty="0" smtClean="0">
                <a:latin typeface="Arial Black" pitchFamily="34" charset="0"/>
              </a:rPr>
              <a:t>School of Management Sciences,</a:t>
            </a:r>
          </a:p>
          <a:p>
            <a:r>
              <a:rPr lang="en-IN" sz="2400" dirty="0" err="1" smtClean="0">
                <a:latin typeface="Arial Black" pitchFamily="34" charset="0"/>
              </a:rPr>
              <a:t>Maulana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Abul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Kalam</a:t>
            </a:r>
            <a:r>
              <a:rPr lang="en-IN" sz="2400" dirty="0" smtClean="0">
                <a:latin typeface="Arial Black" pitchFamily="34" charset="0"/>
              </a:rPr>
              <a:t> Azad University of Technology, West Bengal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Development......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dirty="0" smtClean="0"/>
              <a:t>Appropriate if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the firm owns proprietary technology that it can leverage into new markets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potential consumers in the new market are profitable (i.e., they possess disposable income)</a:t>
            </a:r>
          </a:p>
          <a:p>
            <a:pPr algn="just">
              <a:buFont typeface="Wingdings" pitchFamily="2" charset="2"/>
              <a:buChar char="q"/>
            </a:pPr>
            <a:r>
              <a:rPr lang="en-IN" dirty="0" smtClean="0"/>
              <a:t>consumer behaviour in the new markets does not deviate too far from that of consumers in the existing markets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Development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algn="just"/>
            <a:r>
              <a:rPr lang="en-US" sz="5800" dirty="0" smtClean="0"/>
              <a:t>Firm  tries  to  achieve  growth  in  existing  markets  through  new  products</a:t>
            </a:r>
          </a:p>
          <a:p>
            <a:pPr lvl="0" algn="just">
              <a:buNone/>
            </a:pPr>
            <a:endParaRPr lang="en-US" sz="5800" dirty="0" smtClean="0"/>
          </a:p>
          <a:p>
            <a:pPr algn="just"/>
            <a:r>
              <a:rPr lang="en-US" sz="5800" dirty="0" smtClean="0"/>
              <a:t>The  new  products  are  not  intrinsically  new  but  improved  versions  of  existing  products  or  substitutes  serving  the  same  need  catering  to  the  same  market</a:t>
            </a:r>
            <a:endParaRPr lang="en-IN" sz="5800" dirty="0" smtClean="0"/>
          </a:p>
          <a:p>
            <a:pPr lvl="0" algn="just"/>
            <a:endParaRPr lang="en-IN" sz="6700" dirty="0" smtClean="0"/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Development.....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None/>
            </a:pPr>
            <a:r>
              <a:rPr lang="en-US" dirty="0" smtClean="0"/>
              <a:t>Usually  carried  out  through :</a:t>
            </a:r>
            <a:endParaRPr lang="en-IN" dirty="0" smtClean="0"/>
          </a:p>
          <a:p>
            <a:pPr lvl="0" algn="just">
              <a:buFont typeface="Wingdings" pitchFamily="2" charset="2"/>
              <a:buChar char="v"/>
            </a:pPr>
            <a:r>
              <a:rPr lang="en-US" sz="3200" dirty="0" smtClean="0"/>
              <a:t>Quality  improvement :  stronger,  bigger,  better,  improved  product</a:t>
            </a:r>
          </a:p>
          <a:p>
            <a:pPr lvl="0" algn="just">
              <a:buNone/>
            </a:pPr>
            <a:endParaRPr lang="en-IN" dirty="0" smtClean="0"/>
          </a:p>
          <a:p>
            <a:pPr lvl="0" algn="just">
              <a:buFont typeface="Wingdings" pitchFamily="2" charset="2"/>
              <a:buChar char="v"/>
            </a:pPr>
            <a:r>
              <a:rPr lang="en-US" sz="3200" dirty="0" smtClean="0"/>
              <a:t>Feature improvement :  safety,  convenience,  weight,  material,  etc</a:t>
            </a:r>
          </a:p>
          <a:p>
            <a:pPr lvl="0" algn="just">
              <a:buNone/>
            </a:pPr>
            <a:endParaRPr lang="en-IN" dirty="0" smtClean="0"/>
          </a:p>
          <a:p>
            <a:pPr lvl="0" algn="just">
              <a:buFont typeface="Wingdings" pitchFamily="2" charset="2"/>
              <a:buChar char="v"/>
            </a:pPr>
            <a:r>
              <a:rPr lang="en-US" sz="3200" dirty="0" smtClean="0"/>
              <a:t>Style  improvement :  new  models  of  cars,  motor-cycles,  cell phones, etc</a:t>
            </a:r>
            <a:endParaRPr lang="en-IN" sz="32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Product Development.....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dirty="0" smtClean="0"/>
              <a:t>Can be implemented by</a:t>
            </a:r>
          </a:p>
          <a:p>
            <a:pPr lvl="0" algn="just"/>
            <a:r>
              <a:rPr lang="en-IN" dirty="0" smtClean="0"/>
              <a:t>Investing in R&amp;D to develop new products to cater to the existing market</a:t>
            </a:r>
          </a:p>
          <a:p>
            <a:pPr lvl="0" algn="just"/>
            <a:r>
              <a:rPr lang="en-IN" dirty="0" smtClean="0"/>
              <a:t>Acquiring a competitor’s product and merging resources to create a new product that better meets the need of the existing market</a:t>
            </a:r>
          </a:p>
          <a:p>
            <a:pPr lvl="0" algn="just"/>
            <a:r>
              <a:rPr lang="en-IN" dirty="0" smtClean="0"/>
              <a:t>Forming strategic partnerships with other firms to gain access to each partner’s distribution channels or brand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Diversification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Firm enters a new market with a new product</a:t>
            </a:r>
          </a:p>
          <a:p>
            <a:pPr algn="just"/>
            <a:r>
              <a:rPr lang="en-IN" dirty="0" smtClean="0"/>
              <a:t>Most risky among the growth strategies</a:t>
            </a:r>
          </a:p>
          <a:p>
            <a:pPr algn="just"/>
            <a:r>
              <a:rPr lang="en-IN" dirty="0" smtClean="0"/>
              <a:t>Both market development and product development are required</a:t>
            </a:r>
          </a:p>
          <a:p>
            <a:pPr algn="just"/>
            <a:r>
              <a:rPr lang="en-IN" dirty="0" smtClean="0"/>
              <a:t>Risk can be mitigated somewhat through related diversification</a:t>
            </a:r>
          </a:p>
          <a:p>
            <a:pPr algn="just"/>
            <a:r>
              <a:rPr lang="en-IN" dirty="0" smtClean="0"/>
              <a:t>Offer the greatest potential for increased revenues by opening up entirely new revenue streams for the company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/>
              <a:t>THANK   YOU</a:t>
            </a:r>
            <a:endParaRPr lang="en-IN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Exploring Growth 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algn="just"/>
            <a:r>
              <a:rPr lang="en-IN" dirty="0" smtClean="0"/>
              <a:t>Exploring  Growth  Opportunities </a:t>
            </a:r>
          </a:p>
          <a:p>
            <a:pPr algn="just"/>
            <a:r>
              <a:rPr lang="en-IN" dirty="0" err="1" smtClean="0"/>
              <a:t>Ansoff’s</a:t>
            </a:r>
            <a:r>
              <a:rPr lang="en-IN" dirty="0" smtClean="0"/>
              <a:t> Product / Market Expansion Grid or matrix</a:t>
            </a:r>
          </a:p>
          <a:p>
            <a:pPr algn="just"/>
            <a:r>
              <a:rPr lang="en-IN" dirty="0" smtClean="0"/>
              <a:t>The matrix was developed by applied mathematician and business manager, </a:t>
            </a:r>
            <a:r>
              <a:rPr lang="en-IN" dirty="0" smtClean="0">
                <a:hlinkClick r:id="rId2"/>
              </a:rPr>
              <a:t>H. Igor </a:t>
            </a:r>
            <a:r>
              <a:rPr lang="en-IN" dirty="0" err="1" smtClean="0">
                <a:hlinkClick r:id="rId2"/>
              </a:rPr>
              <a:t>Ansoff</a:t>
            </a:r>
            <a:r>
              <a:rPr lang="en-IN" dirty="0" smtClean="0">
                <a:hlinkClick r:id="rId2"/>
              </a:rPr>
              <a:t>,</a:t>
            </a:r>
            <a:r>
              <a:rPr lang="en-IN" dirty="0" smtClean="0"/>
              <a:t> and was published in the Harvard Business Review in 1957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Ansoff</a:t>
            </a:r>
            <a:r>
              <a:rPr lang="en-IN" dirty="0" smtClean="0"/>
              <a:t>  Product/Market  Grid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       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676400"/>
          <a:ext cx="6096000" cy="385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37160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Products   →</a:t>
                      </a:r>
                    </a:p>
                    <a:p>
                      <a:endParaRPr lang="en-IN" sz="2400" dirty="0" smtClean="0"/>
                    </a:p>
                    <a:p>
                      <a:r>
                        <a:rPr lang="en-IN" sz="2400" dirty="0" smtClean="0"/>
                        <a:t>Markets</a:t>
                      </a:r>
                      <a:r>
                        <a:rPr lang="en-IN" sz="2400" baseline="0" dirty="0" smtClean="0"/>
                        <a:t>  ↓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Existing Products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New </a:t>
                      </a:r>
                    </a:p>
                    <a:p>
                      <a:r>
                        <a:rPr lang="en-IN" sz="2400" dirty="0" smtClean="0"/>
                        <a:t>Products</a:t>
                      </a:r>
                      <a:endParaRPr lang="en-IN" sz="2400" dirty="0"/>
                    </a:p>
                  </a:txBody>
                  <a:tcPr/>
                </a:tc>
              </a:tr>
              <a:tr h="1298543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Existing</a:t>
                      </a:r>
                    </a:p>
                    <a:p>
                      <a:r>
                        <a:rPr lang="en-IN" sz="2400" dirty="0" smtClean="0"/>
                        <a:t>Markets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Market</a:t>
                      </a:r>
                    </a:p>
                    <a:p>
                      <a:r>
                        <a:rPr lang="en-IN" sz="2400" dirty="0" smtClean="0"/>
                        <a:t>Penetration</a:t>
                      </a:r>
                    </a:p>
                    <a:p>
                      <a:r>
                        <a:rPr lang="en-IN" sz="2400" dirty="0" smtClean="0"/>
                        <a:t>Strategies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Product</a:t>
                      </a:r>
                    </a:p>
                    <a:p>
                      <a:r>
                        <a:rPr lang="en-IN" sz="2400" dirty="0" smtClean="0"/>
                        <a:t>Development</a:t>
                      </a:r>
                    </a:p>
                    <a:p>
                      <a:r>
                        <a:rPr lang="en-IN" sz="2400" dirty="0" smtClean="0"/>
                        <a:t>Strategies</a:t>
                      </a:r>
                      <a:endParaRPr lang="en-IN" sz="2400" dirty="0"/>
                    </a:p>
                  </a:txBody>
                  <a:tcPr/>
                </a:tc>
              </a:tr>
              <a:tr h="1141822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New</a:t>
                      </a:r>
                    </a:p>
                    <a:p>
                      <a:r>
                        <a:rPr lang="en-IN" sz="2400" dirty="0" smtClean="0"/>
                        <a:t>Markets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Market</a:t>
                      </a:r>
                    </a:p>
                    <a:p>
                      <a:r>
                        <a:rPr lang="en-IN" sz="2400" dirty="0" smtClean="0"/>
                        <a:t>Development</a:t>
                      </a:r>
                    </a:p>
                    <a:p>
                      <a:r>
                        <a:rPr lang="en-IN" sz="2400" dirty="0" smtClean="0"/>
                        <a:t>Strategies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Diversification</a:t>
                      </a:r>
                    </a:p>
                    <a:p>
                      <a:r>
                        <a:rPr lang="en-IN" sz="2400" dirty="0" smtClean="0"/>
                        <a:t>Strategies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Intensive Growth Strategies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696200" cy="42211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Market Penetration Strategy</a:t>
            </a:r>
          </a:p>
          <a:p>
            <a:r>
              <a:rPr lang="en-IN" sz="3600" dirty="0" smtClean="0"/>
              <a:t>Market Development Strategy</a:t>
            </a:r>
          </a:p>
          <a:p>
            <a:r>
              <a:rPr lang="en-IN" sz="3600" dirty="0" smtClean="0"/>
              <a:t>Product Development Strategy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Penetration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3800" dirty="0" smtClean="0"/>
              <a:t>Firm seeks to achieve growth  through  deeper  penetration  in  existing  markets  with  existing   products </a:t>
            </a:r>
          </a:p>
          <a:p>
            <a:pPr algn="just">
              <a:buNone/>
            </a:pPr>
            <a:endParaRPr lang="en-US" sz="3800" dirty="0" smtClean="0"/>
          </a:p>
          <a:p>
            <a:pPr lvl="0" algn="just"/>
            <a:r>
              <a:rPr lang="en-US" sz="3800" dirty="0" smtClean="0"/>
              <a:t>It  is  a  low - risk  strategy  among  the  growth  strategies  because  firms  continue  to  do  what  they  can  do  best </a:t>
            </a:r>
            <a:endParaRPr lang="en-IN" sz="3800" dirty="0" smtClean="0"/>
          </a:p>
          <a:p>
            <a:pPr algn="just"/>
            <a:endParaRPr lang="en-IN" sz="3800" dirty="0" smtClean="0"/>
          </a:p>
          <a:p>
            <a:pPr lvl="0" algn="just"/>
            <a:r>
              <a:rPr lang="en-US" sz="3800" dirty="0" smtClean="0"/>
              <a:t>It  also  concentrates  risks  by  putting  all  eggs  in  one  basket </a:t>
            </a:r>
            <a:endParaRPr lang="en-IN" sz="3800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Market Penetration Strategy.....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Encourage current customers to buy more</a:t>
            </a:r>
            <a:endParaRPr lang="en-IN" dirty="0" smtClean="0"/>
          </a:p>
          <a:p>
            <a:pPr lvl="0"/>
            <a:r>
              <a:rPr lang="en-US" dirty="0" smtClean="0"/>
              <a:t>Attract competitors’ customers</a:t>
            </a:r>
            <a:endParaRPr lang="en-IN" dirty="0" smtClean="0"/>
          </a:p>
          <a:p>
            <a:pPr lvl="0"/>
            <a:r>
              <a:rPr lang="en-US" dirty="0" smtClean="0"/>
              <a:t>Encourage non-users to buy</a:t>
            </a:r>
            <a:endParaRPr lang="en-IN" dirty="0" smtClean="0"/>
          </a:p>
          <a:p>
            <a:pPr lvl="0"/>
            <a:r>
              <a:rPr lang="en-IN" dirty="0" smtClean="0"/>
              <a:t>Decreasing prices to attract new customers</a:t>
            </a:r>
          </a:p>
          <a:p>
            <a:pPr lvl="0"/>
            <a:r>
              <a:rPr lang="en-US" dirty="0" smtClean="0"/>
              <a:t> </a:t>
            </a:r>
            <a:r>
              <a:rPr lang="en-IN" dirty="0" smtClean="0"/>
              <a:t>Increasing promotion and distribution efforts</a:t>
            </a:r>
          </a:p>
          <a:p>
            <a:pPr lvl="0"/>
            <a:r>
              <a:rPr lang="en-IN" dirty="0" smtClean="0"/>
              <a:t>Acquiring a competitor in the same marketplace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Penetration....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Appropriate if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 firm’s  industry  is  resistant  to  major  technological  advancements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demand  remains  fairly  stable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 target  markets  are  not  saturated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there  are  strong  entry  barriers  in  the  industry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Development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sz="3500" dirty="0" smtClean="0"/>
              <a:t>Firm  seeks  to  grow  by  finding  new  uses  &amp;  new  users  &amp; hence  new  markets  for  its  existing  products </a:t>
            </a:r>
            <a:endParaRPr lang="en-IN" sz="3500" dirty="0" smtClean="0"/>
          </a:p>
          <a:p>
            <a:pPr algn="just">
              <a:buNone/>
            </a:pPr>
            <a:r>
              <a:rPr lang="en-US" sz="3500" dirty="0" smtClean="0"/>
              <a:t> </a:t>
            </a:r>
            <a:endParaRPr lang="en-IN" sz="3500" dirty="0" smtClean="0"/>
          </a:p>
          <a:p>
            <a:pPr lvl="0" algn="just"/>
            <a:r>
              <a:rPr lang="en-US" sz="3500" dirty="0" smtClean="0"/>
              <a:t>It  can  tap  new  channels  of  distribution  to  reach  out  to  new  markets </a:t>
            </a:r>
            <a:endParaRPr lang="en-IN" sz="3500" dirty="0" smtClean="0"/>
          </a:p>
          <a:p>
            <a:pPr algn="just"/>
            <a:endParaRPr lang="en-IN" sz="3500" dirty="0" smtClean="0"/>
          </a:p>
          <a:p>
            <a:pPr lvl="0" algn="just"/>
            <a:r>
              <a:rPr lang="en-US" sz="3500" dirty="0" smtClean="0"/>
              <a:t>It  can  bring  about  cosmetic   changes  (not intrinsic changes) to  its  existing  products to  attract  new  user  segments  </a:t>
            </a:r>
            <a:endParaRPr lang="en-IN" sz="35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Development 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dirty="0" smtClean="0"/>
              <a:t>Approaches</a:t>
            </a:r>
          </a:p>
          <a:p>
            <a:pPr lvl="0" algn="just"/>
            <a:r>
              <a:rPr lang="en-US" dirty="0" smtClean="0"/>
              <a:t>Add new segments or customer groups</a:t>
            </a:r>
            <a:endParaRPr lang="en-IN" dirty="0" smtClean="0"/>
          </a:p>
          <a:p>
            <a:pPr lvl="0" algn="just"/>
            <a:r>
              <a:rPr lang="en-US" dirty="0" smtClean="0"/>
              <a:t>Seek additional distribution channels in existing markets</a:t>
            </a:r>
            <a:endParaRPr lang="en-IN" dirty="0" smtClean="0"/>
          </a:p>
          <a:p>
            <a:pPr lvl="0" algn="just"/>
            <a:r>
              <a:rPr lang="en-US" dirty="0" smtClean="0"/>
              <a:t>Seek different geographical markets</a:t>
            </a:r>
            <a:endParaRPr lang="en-IN" dirty="0" smtClean="0"/>
          </a:p>
          <a:p>
            <a:pPr lvl="0" algn="just"/>
            <a:r>
              <a:rPr lang="en-IN" dirty="0" smtClean="0"/>
              <a:t>Enter into a new domestic market (expanding regionally)</a:t>
            </a:r>
          </a:p>
          <a:p>
            <a:pPr lvl="0" algn="just"/>
            <a:r>
              <a:rPr lang="en-IN" dirty="0" smtClean="0"/>
              <a:t>Enter into a foreign market (expanding internationally)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</TotalTime>
  <Words>452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ENTREPRENEURSHIP  MANAGEMENT</vt:lpstr>
      <vt:lpstr>Exploring Growth Options</vt:lpstr>
      <vt:lpstr>Ansoff  Product/Market  Grid</vt:lpstr>
      <vt:lpstr>Intensive Growth Strategies </vt:lpstr>
      <vt:lpstr>Market Penetration Strategy</vt:lpstr>
      <vt:lpstr>Market Penetration Strategy.....</vt:lpstr>
      <vt:lpstr>Market Penetration....</vt:lpstr>
      <vt:lpstr>Market Development Strategies</vt:lpstr>
      <vt:lpstr>Market Development ....</vt:lpstr>
      <vt:lpstr>Market Development......</vt:lpstr>
      <vt:lpstr>Product Development Strategies</vt:lpstr>
      <vt:lpstr>Product Development.....</vt:lpstr>
      <vt:lpstr>Product Development.....</vt:lpstr>
      <vt:lpstr>Diversification Strategies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MANAGEMENT</dc:title>
  <dc:creator>Sujit</dc:creator>
  <cp:lastModifiedBy>IndraniC</cp:lastModifiedBy>
  <cp:revision>27</cp:revision>
  <dcterms:created xsi:type="dcterms:W3CDTF">2006-08-16T00:00:00Z</dcterms:created>
  <dcterms:modified xsi:type="dcterms:W3CDTF">2020-12-14T07:04:24Z</dcterms:modified>
</cp:coreProperties>
</file>