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37" r:id="rId2"/>
    <p:sldId id="559" r:id="rId3"/>
    <p:sldId id="560" r:id="rId4"/>
    <p:sldId id="561" r:id="rId5"/>
    <p:sldId id="562" r:id="rId6"/>
    <p:sldId id="563" r:id="rId7"/>
    <p:sldId id="600" r:id="rId8"/>
    <p:sldId id="601" r:id="rId9"/>
    <p:sldId id="602" r:id="rId10"/>
    <p:sldId id="262" r:id="rId11"/>
    <p:sldId id="603" r:id="rId12"/>
    <p:sldId id="604" r:id="rId13"/>
    <p:sldId id="605" r:id="rId14"/>
    <p:sldId id="6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C0E2-7378-48D9-8B1A-99A7BC6FDEA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009B-24C9-4777-95A4-9ED36E49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6FBD5-CC63-47FC-A55E-04129EE383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638F-7C5D-5F4C-D8B3-8FB03BA3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2ADF-4307-2403-EB74-E27A2F39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3D2-0977-AB96-A49F-4FD29DBD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6319-626B-193B-EC51-D876EBF7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E028-127A-FA11-040A-BC4BC0E9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FCA4-0CFD-A31F-283D-C795823E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BBB04-A204-31D3-B077-20C10D50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1C12-FFAE-1CB2-E335-50E1AA79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3387-5323-B4EA-9D6C-4D0E45B9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5B0F-C4FB-3E1A-4F7D-E722A5DE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D6273-033C-3FFF-9F4C-B5DACCC7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62739-EB15-4CF3-E27D-7F68070D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4C7E-209C-79A4-3855-5E7F2B4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A9BD-EA60-2B87-0060-12FF0A6C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13A3-7B18-C06B-7C12-D0CCA286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6BD-26DC-9051-F415-EF1B4307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FD28-56AC-4D18-0743-4577AD8A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2714-71A8-47A1-3C58-06A96CCD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1331-9864-7CC3-9ECC-07CD9805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3B68-645E-87DF-C723-A5C0130C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0A5-A465-05B1-0F08-EAFD5985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A3DE-B35D-80B6-9706-8D53C359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0BCA-0C2C-67AF-FC6E-E148F28E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52A8-B9D3-AB59-9FF3-1B01104E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E414-DC62-BEBC-7146-BB253C0B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55F-4D79-E0EA-196D-1CF40E98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A7F8-94B0-A9A4-561D-CD79B739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7E92-BF88-BF5C-1BAB-A7E2D292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F4662-29B9-616D-DB45-9786BF2F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CA1E-7922-7C56-4899-E3849559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43B3-73E4-8698-C4F2-AC565CF8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FD4D-55C7-FC77-800C-07352008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32F68-F1E3-31E3-B9EE-FC4F4515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0DC0-E974-A117-2138-75A40106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0D3EA-9BB2-1B9E-813E-E1BCD789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79D05-F808-2576-EDBA-C1117C5B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D7ABB-DAD6-369A-2E96-9E0BFBC7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F843C-8EA6-55AC-55D7-EE792079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5E3B9-C64F-F38A-DB72-B512F21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777E-9F16-6F25-CF11-4016CAEC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9397-A9DB-4FD4-F0CA-D1C2EB58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3E64-B750-40D8-4178-CFFEB5DF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D9F8E-810A-1D1B-3968-35FAF495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1770C-4822-CBFC-8B48-2A9DD9D2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708EF-BC7D-DC46-6BD4-42B4FA7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BA47F-196C-0E7E-879D-BC98F5D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090B-55AF-F405-446E-673AF076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321F-6487-9F3B-1AD5-573D8A6B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9DAF-AA29-4065-403C-DF205D09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B34B6-80F7-7596-1364-34252FE1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1D02-BF25-8947-B46E-03292119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39C6-F13D-1DB3-87D5-75F64E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DAFD-88B5-50D1-9B29-839F46ED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6703B-6E5C-2E4C-6B8D-0F5C73815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E9684-A2F0-7DAC-7ADD-CC0BFA54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1572-9623-DAED-7DDA-F39D735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8595-59FC-1CE2-51B0-231DA2E3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021F-474D-8248-DDFC-80BF94C7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097EB-1C44-97DD-33AC-6238A2B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F3A4-ECEF-897D-AF81-EE96E4A8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EBC2-E04A-AA25-B978-772A950C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A6FBE-3DCC-4DDF-BBA9-E0CB71326F2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B6C-6200-543C-D27E-70044BFC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39BE-2F0E-B02A-39D8-1C61FA743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8FF8F-DFF0-4E51-A029-C6588B8B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4B599-A8A5-B7B2-A035-51245D156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EB86AEB-A5C3-BB6B-A0E7-E875D55A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C5E3A-C8FC-91AD-214D-2C5D0D653630}"/>
              </a:ext>
            </a:extLst>
          </p:cNvPr>
          <p:cNvSpPr txBox="1"/>
          <p:nvPr/>
        </p:nvSpPr>
        <p:spPr>
          <a:xfrm>
            <a:off x="4411004" y="2644170"/>
            <a:ext cx="3369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CPU</a:t>
            </a:r>
            <a:endParaRPr lang="en-US" sz="6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139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D11C3E-2267-7A58-D4A3-FC5F68D1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1426" y="212726"/>
            <a:ext cx="7375525" cy="574675"/>
          </a:xfrm>
          <a:noFill/>
        </p:spPr>
        <p:txBody>
          <a:bodyPr anchor="ctr"/>
          <a:lstStyle/>
          <a:p>
            <a:r>
              <a:rPr lang="en-US" altLang="ko-KR" sz="2400"/>
              <a:t>MEMORY  STACK  ORGANIZATION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DF61D2F-A30E-367B-3D03-9283967B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9" y="4976813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C720FA4-7166-4DD7-F0C1-4D29838E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20" y="0"/>
            <a:ext cx="180338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Stack Organization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1EEBDC9-8DEA-9B6B-7517-17B168D7A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708400"/>
            <a:ext cx="6530635" cy="302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6000"/>
              </a:lnSpc>
            </a:pPr>
            <a:r>
              <a:rPr lang="en-US" altLang="ko-KR" sz="1800"/>
              <a:t>       - A portion of memory is used as a stack with a </a:t>
            </a:r>
          </a:p>
          <a:p>
            <a:pPr algn="l">
              <a:lnSpc>
                <a:spcPct val="96000"/>
              </a:lnSpc>
            </a:pPr>
            <a:r>
              <a:rPr lang="en-US" altLang="ko-KR" sz="1800"/>
              <a:t>         	processor register as a stack pointer</a:t>
            </a:r>
          </a:p>
          <a:p>
            <a:pPr lvl="1" algn="l">
              <a:lnSpc>
                <a:spcPct val="96000"/>
              </a:lnSpc>
            </a:pPr>
            <a:endParaRPr lang="en-US" altLang="ko-KR" sz="1800"/>
          </a:p>
          <a:p>
            <a:pPr algn="l">
              <a:lnSpc>
                <a:spcPct val="96000"/>
              </a:lnSpc>
            </a:pPr>
            <a:r>
              <a:rPr lang="en-US" altLang="ko-KR" sz="1800"/>
              <a:t>       - PUSH:	SP </a:t>
            </a:r>
            <a:r>
              <a:rPr lang="en-US" altLang="ko-KR" sz="18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800"/>
              <a:t> SP - 1</a:t>
            </a:r>
          </a:p>
          <a:p>
            <a:pPr lvl="1" algn="l">
              <a:lnSpc>
                <a:spcPct val="96000"/>
              </a:lnSpc>
            </a:pPr>
            <a:r>
              <a:rPr lang="en-US" altLang="ko-KR" sz="1800"/>
              <a:t>               M[SP] </a:t>
            </a:r>
            <a:r>
              <a:rPr lang="en-US" altLang="ko-KR" sz="18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800"/>
              <a:t> DR</a:t>
            </a:r>
          </a:p>
          <a:p>
            <a:pPr algn="l">
              <a:lnSpc>
                <a:spcPct val="96000"/>
              </a:lnSpc>
            </a:pPr>
            <a:r>
              <a:rPr lang="en-US" altLang="ko-KR" sz="1800"/>
              <a:t>       - POP:	DR </a:t>
            </a:r>
            <a:r>
              <a:rPr lang="en-US" altLang="ko-KR" sz="18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800"/>
              <a:t> M[SP]</a:t>
            </a:r>
          </a:p>
          <a:p>
            <a:pPr lvl="1" algn="l">
              <a:lnSpc>
                <a:spcPct val="96000"/>
              </a:lnSpc>
            </a:pPr>
            <a:r>
              <a:rPr lang="en-US" altLang="ko-KR" sz="1800"/>
              <a:t>               SP </a:t>
            </a:r>
            <a:r>
              <a:rPr lang="en-US" altLang="ko-KR" sz="18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800"/>
              <a:t> SP + 1 </a:t>
            </a:r>
          </a:p>
          <a:p>
            <a:pPr lvl="1" algn="l">
              <a:lnSpc>
                <a:spcPct val="96000"/>
              </a:lnSpc>
            </a:pPr>
            <a:endParaRPr lang="en-US" altLang="ko-KR" sz="1800"/>
          </a:p>
          <a:p>
            <a:pPr algn="l">
              <a:lnSpc>
                <a:spcPct val="96000"/>
              </a:lnSpc>
            </a:pPr>
            <a:r>
              <a:rPr lang="en-US" altLang="ko-KR" sz="1800"/>
              <a:t>       - Most computers do not provide hardware to check </a:t>
            </a:r>
          </a:p>
          <a:p>
            <a:pPr algn="l">
              <a:lnSpc>
                <a:spcPct val="96000"/>
              </a:lnSpc>
            </a:pPr>
            <a:r>
              <a:rPr lang="en-US" altLang="ko-KR" sz="1800"/>
              <a:t>         stack overflow (full stack) or underflow(empty stack)</a:t>
            </a:r>
          </a:p>
          <a:p>
            <a:pPr algn="l" latinLnBrk="1"/>
            <a:endParaRPr lang="en-US" altLang="ko-KR" sz="180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64548BF-686A-7FC6-513A-6619EA63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4" y="1133475"/>
            <a:ext cx="336310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Memory with Program, Data, </a:t>
            </a:r>
          </a:p>
          <a:p>
            <a:pPr algn="l"/>
            <a:r>
              <a:rPr lang="en-US" altLang="ko-KR" sz="1800"/>
              <a:t>	and Stack Segments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178DEA5-30D9-B416-D838-43B78F367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3905251"/>
            <a:ext cx="1166812" cy="20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F1880179-3B29-4680-82DC-BFFE2520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13" y="3890963"/>
            <a:ext cx="40395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0ACE1499-E8C9-438E-91F1-BFD434F9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24F28C5E-E14E-327D-6F9F-78B9B359A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A7A57D68-3A8C-E477-F3BC-73CE30A3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3557588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4001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69816160-695A-ECE9-8A0F-8DB60CC3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51CC5EE0-62F9-A6BC-81FD-20FE54F50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F0A25B81-2C5E-7F5C-E29B-188A11A6D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0E0FCB22-8867-A144-8C4E-C539FE897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B09268D1-1ACD-191D-0176-E4DDE7443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4C6B9F72-5BC8-BBD2-6B76-E5662646C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4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998756B7-76AB-1E47-FF32-81F98D35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3384550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4000</a:t>
            </a:r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4BB760DE-4210-AA09-651B-F377752E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3194050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3999</a:t>
            </a: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41321755-C3ED-F0AF-F5F4-38CA8364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3019425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3998</a:t>
            </a:r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EB2349E1-F3CD-AB98-2C01-B5B3D808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2847975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3997</a:t>
            </a:r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E02318E3-4225-2414-E71F-46C971BB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2266950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5AA8F6C9-AE6F-58CE-91EE-C4C19C23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1" y="1801813"/>
            <a:ext cx="51456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Data</a:t>
            </a:r>
          </a:p>
          <a:p>
            <a:pPr algn="l" latinLnBrk="1"/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CEA57D75-09D4-FB91-26A9-323E0622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6" y="1952625"/>
            <a:ext cx="97783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(operands)</a:t>
            </a:r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D5101E63-9536-2BC5-6DA5-35AFB0D6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128713"/>
            <a:ext cx="8143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Program</a:t>
            </a:r>
          </a:p>
          <a:p>
            <a:pPr algn="l" latinLnBrk="1"/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31B2F3CC-549D-ED0A-6FFD-C029CBEB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1" y="1273175"/>
            <a:ext cx="116698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(instructions)</a:t>
            </a:r>
          </a:p>
        </p:txBody>
      </p:sp>
      <p:sp>
        <p:nvSpPr>
          <p:cNvPr id="8219" name="Line 28">
            <a:extLst>
              <a:ext uri="{FF2B5EF4-FFF2-40B4-BE49-F238E27FC236}">
                <a16:creationId xmlns:a16="http://schemas.microsoft.com/office/drawing/2014/main" id="{84CCE574-E23C-30FC-0FA0-F11BB4ED4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6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Rectangle 29">
            <a:extLst>
              <a:ext uri="{FF2B5EF4-FFF2-40B4-BE49-F238E27FC236}">
                <a16:creationId xmlns:a16="http://schemas.microsoft.com/office/drawing/2014/main" id="{CA16D684-3EAC-7D02-2A5C-B9D82CBC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21" name="Line 31">
            <a:extLst>
              <a:ext uri="{FF2B5EF4-FFF2-40B4-BE49-F238E27FC236}">
                <a16:creationId xmlns:a16="http://schemas.microsoft.com/office/drawing/2014/main" id="{DB10D851-67D7-9851-22F5-2A0DEEED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4">
            <a:extLst>
              <a:ext uri="{FF2B5EF4-FFF2-40B4-BE49-F238E27FC236}">
                <a16:creationId xmlns:a16="http://schemas.microsoft.com/office/drawing/2014/main" id="{0115A53F-2F1D-BEE5-B494-16666AD1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2164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Rectangle 36">
            <a:extLst>
              <a:ext uri="{FF2B5EF4-FFF2-40B4-BE49-F238E27FC236}">
                <a16:creationId xmlns:a16="http://schemas.microsoft.com/office/drawing/2014/main" id="{7BB50543-B7A2-D8C1-4C51-781CD483B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975" y="906463"/>
            <a:ext cx="5225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8224" name="Rectangle 37">
            <a:extLst>
              <a:ext uri="{FF2B5EF4-FFF2-40B4-BE49-F238E27FC236}">
                <a16:creationId xmlns:a16="http://schemas.microsoft.com/office/drawing/2014/main" id="{25EFD181-FD67-AE60-AC00-95CD07CE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9" y="1254125"/>
            <a:ext cx="2635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25" name="Rectangle 38">
            <a:extLst>
              <a:ext uri="{FF2B5EF4-FFF2-40B4-BE49-F238E27FC236}">
                <a16:creationId xmlns:a16="http://schemas.microsoft.com/office/drawing/2014/main" id="{0A8DE2A8-25CB-614C-883B-4345D7FA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1222375"/>
            <a:ext cx="39594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8226" name="Rectangle 39">
            <a:extLst>
              <a:ext uri="{FF2B5EF4-FFF2-40B4-BE49-F238E27FC236}">
                <a16:creationId xmlns:a16="http://schemas.microsoft.com/office/drawing/2014/main" id="{63A3175E-2387-A918-B513-563CE9EE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6" y="1946276"/>
            <a:ext cx="252413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27" name="Rectangle 40">
            <a:extLst>
              <a:ext uri="{FF2B5EF4-FFF2-40B4-BE49-F238E27FC236}">
                <a16:creationId xmlns:a16="http://schemas.microsoft.com/office/drawing/2014/main" id="{8020B0F6-CE0C-9354-1FA3-2839834C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1881188"/>
            <a:ext cx="40395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8228" name="Rectangle 41">
            <a:extLst>
              <a:ext uri="{FF2B5EF4-FFF2-40B4-BE49-F238E27FC236}">
                <a16:creationId xmlns:a16="http://schemas.microsoft.com/office/drawing/2014/main" id="{C8866ED2-1C26-8696-AB48-6414B396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2338388"/>
            <a:ext cx="38792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8229" name="Rectangle 42" descr="10%">
            <a:extLst>
              <a:ext uri="{FF2B5EF4-FFF2-40B4-BE49-F238E27FC236}">
                <a16:creationId xmlns:a16="http://schemas.microsoft.com/office/drawing/2014/main" id="{5D494381-B466-9A99-C129-E8E6B00C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30" name="Rectangle 43">
            <a:extLst>
              <a:ext uri="{FF2B5EF4-FFF2-40B4-BE49-F238E27FC236}">
                <a16:creationId xmlns:a16="http://schemas.microsoft.com/office/drawing/2014/main" id="{DD16EE8A-68AF-76AF-A768-06FD8BAB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0" y="2473325"/>
            <a:ext cx="639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/>
              <a:t>stack</a:t>
            </a:r>
          </a:p>
        </p:txBody>
      </p:sp>
      <p:sp>
        <p:nvSpPr>
          <p:cNvPr id="8231" name="Rectangle 45">
            <a:extLst>
              <a:ext uri="{FF2B5EF4-FFF2-40B4-BE49-F238E27FC236}">
                <a16:creationId xmlns:a16="http://schemas.microsoft.com/office/drawing/2014/main" id="{9B055249-B986-1313-4C64-C27E395B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8232" name="Rectangle 46">
            <a:extLst>
              <a:ext uri="{FF2B5EF4-FFF2-40B4-BE49-F238E27FC236}">
                <a16:creationId xmlns:a16="http://schemas.microsoft.com/office/drawing/2014/main" id="{A5C55874-F65A-B4A2-5B84-156FE36D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BBEC39D-18CF-C258-395C-BC55CDCC8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25" y="277813"/>
            <a:ext cx="7366000" cy="469900"/>
          </a:xfrm>
          <a:noFill/>
        </p:spPr>
        <p:txBody>
          <a:bodyPr anchor="ctr"/>
          <a:lstStyle/>
          <a:p>
            <a:r>
              <a:rPr lang="en-US" altLang="ko-KR" sz="2400"/>
              <a:t>REVERSE  POLISH  NOTATION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AADCDC-56FA-E30E-D586-1F22DE61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1863726"/>
            <a:ext cx="34925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07A8EBD-132F-8D19-3B3D-9AA19F2B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4" y="1185864"/>
            <a:ext cx="692943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6000"/>
              </a:lnSpc>
            </a:pPr>
            <a:r>
              <a:rPr lang="en-US" altLang="ko-KR" sz="1800"/>
              <a:t>A + B	Infix notation</a:t>
            </a:r>
          </a:p>
          <a:p>
            <a:pPr algn="l">
              <a:lnSpc>
                <a:spcPct val="96000"/>
              </a:lnSpc>
            </a:pPr>
            <a:r>
              <a:rPr lang="en-US" altLang="ko-KR" sz="1800"/>
              <a:t>+ A B	Prefix or Polish notation</a:t>
            </a:r>
          </a:p>
          <a:p>
            <a:pPr algn="l">
              <a:lnSpc>
                <a:spcPct val="96000"/>
              </a:lnSpc>
            </a:pPr>
            <a:r>
              <a:rPr lang="en-US" altLang="ko-KR" sz="1800"/>
              <a:t>A B +	Postfix or reverse Polish notation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ED4197C-CA62-1672-1A06-81AB82ED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2117726"/>
            <a:ext cx="62611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4000"/>
              </a:lnSpc>
              <a:spcBef>
                <a:spcPct val="47000"/>
              </a:spcBef>
            </a:pPr>
            <a:r>
              <a:rPr lang="en-US" altLang="ko-KR"/>
              <a:t>     </a:t>
            </a:r>
            <a:r>
              <a:rPr lang="en-US" altLang="ko-KR" sz="1800"/>
              <a:t>- The reverse Polish notation is very suitable for stack 	manipulation</a:t>
            </a:r>
          </a:p>
          <a:p>
            <a:pPr algn="l" latinLnBrk="1">
              <a:lnSpc>
                <a:spcPct val="94000"/>
              </a:lnSpc>
              <a:spcBef>
                <a:spcPct val="47000"/>
              </a:spcBef>
            </a:pPr>
            <a:endParaRPr lang="en-US" altLang="ko-KR" sz="18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0D5200E-D972-33FD-E515-2C946BFA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9" y="2944813"/>
            <a:ext cx="3492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516FEEA-0611-CBE8-40A4-C4E3B043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2857501"/>
            <a:ext cx="4305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  Evaluation of Arithmetic Expressions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B93A0A4-B677-D92D-1FCC-B453C64F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6" y="3160713"/>
            <a:ext cx="7326749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  Any arithmetic expression can be expressed in parenthesis-free </a:t>
            </a:r>
          </a:p>
          <a:p>
            <a:pPr algn="l"/>
            <a:r>
              <a:rPr lang="en-US" altLang="ko-KR" sz="1800"/>
              <a:t>   Polish notation, including reverse Polish notation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B43AD387-265F-4635-D397-1C64F777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4198939"/>
            <a:ext cx="36925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6000"/>
              </a:lnSpc>
            </a:pPr>
            <a:r>
              <a:rPr lang="en-US" altLang="ko-KR" sz="1800"/>
              <a:t>(3 * 4) + (5 * 6)    </a:t>
            </a:r>
            <a:r>
              <a:rPr lang="en-US" altLang="ko-KR" sz="1800">
                <a:sym typeface="Symbol" panose="05050102010706020507" pitchFamily="18" charset="2"/>
              </a:rPr>
              <a:t></a:t>
            </a:r>
            <a:r>
              <a:rPr lang="en-US" altLang="ko-KR" sz="1800"/>
              <a:t>      3 4 * 5 6 * +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E7D17B4-DD3F-2AEE-5D98-C948FDFF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20" y="0"/>
            <a:ext cx="180338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Stack Organization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08890AD-583C-6D2F-BD23-1510BA8F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6" y="938214"/>
            <a:ext cx="35446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Arithmetic Expressions:  A + B</a:t>
            </a:r>
          </a:p>
        </p:txBody>
      </p:sp>
      <p:sp>
        <p:nvSpPr>
          <p:cNvPr id="9228" name="Rectangle 13">
            <a:extLst>
              <a:ext uri="{FF2B5EF4-FFF2-40B4-BE49-F238E27FC236}">
                <a16:creationId xmlns:a16="http://schemas.microsoft.com/office/drawing/2014/main" id="{B0CF0ECE-4FA8-43D2-133D-50C68033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3" y="4867276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29" name="Line 14">
            <a:extLst>
              <a:ext uri="{FF2B5EF4-FFF2-40B4-BE49-F238E27FC236}">
                <a16:creationId xmlns:a16="http://schemas.microsoft.com/office/drawing/2014/main" id="{D828AE10-4967-35CE-87D6-B49ABF0DD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5">
            <a:extLst>
              <a:ext uri="{FF2B5EF4-FFF2-40B4-BE49-F238E27FC236}">
                <a16:creationId xmlns:a16="http://schemas.microsoft.com/office/drawing/2014/main" id="{8036702C-1F7B-931C-7C32-0A81DC782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6">
            <a:extLst>
              <a:ext uri="{FF2B5EF4-FFF2-40B4-BE49-F238E27FC236}">
                <a16:creationId xmlns:a16="http://schemas.microsoft.com/office/drawing/2014/main" id="{2291069F-5B6E-A976-02CA-E003DAFF6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7">
            <a:extLst>
              <a:ext uri="{FF2B5EF4-FFF2-40B4-BE49-F238E27FC236}">
                <a16:creationId xmlns:a16="http://schemas.microsoft.com/office/drawing/2014/main" id="{12BFBE97-F4A4-2CAD-EA9A-775C321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6" y="54673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33" name="Line 19">
            <a:extLst>
              <a:ext uri="{FF2B5EF4-FFF2-40B4-BE49-F238E27FC236}">
                <a16:creationId xmlns:a16="http://schemas.microsoft.com/office/drawing/2014/main" id="{3F3C4EBD-A7F2-807C-969B-F6B8443E1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55848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20">
            <a:extLst>
              <a:ext uri="{FF2B5EF4-FFF2-40B4-BE49-F238E27FC236}">
                <a16:creationId xmlns:a16="http://schemas.microsoft.com/office/drawing/2014/main" id="{EADEA4C4-B240-0ABD-B7E6-A8C1E270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4867276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35" name="Line 21">
            <a:extLst>
              <a:ext uri="{FF2B5EF4-FFF2-40B4-BE49-F238E27FC236}">
                <a16:creationId xmlns:a16="http://schemas.microsoft.com/office/drawing/2014/main" id="{0D4D3585-706D-674C-5088-34A6E5C62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2">
            <a:extLst>
              <a:ext uri="{FF2B5EF4-FFF2-40B4-BE49-F238E27FC236}">
                <a16:creationId xmlns:a16="http://schemas.microsoft.com/office/drawing/2014/main" id="{ADE35A65-3309-B605-007C-DE28F723F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3">
            <a:extLst>
              <a:ext uri="{FF2B5EF4-FFF2-40B4-BE49-F238E27FC236}">
                <a16:creationId xmlns:a16="http://schemas.microsoft.com/office/drawing/2014/main" id="{CD962375-601C-EA96-9E50-241B1CA4D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4">
            <a:extLst>
              <a:ext uri="{FF2B5EF4-FFF2-40B4-BE49-F238E27FC236}">
                <a16:creationId xmlns:a16="http://schemas.microsoft.com/office/drawing/2014/main" id="{AC2FDAFA-4A3D-E66D-470E-C25CD79E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9" y="54673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39" name="Line 26">
            <a:extLst>
              <a:ext uri="{FF2B5EF4-FFF2-40B4-BE49-F238E27FC236}">
                <a16:creationId xmlns:a16="http://schemas.microsoft.com/office/drawing/2014/main" id="{263504D5-5368-5212-32C1-71F9558B2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53673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7">
            <a:extLst>
              <a:ext uri="{FF2B5EF4-FFF2-40B4-BE49-F238E27FC236}">
                <a16:creationId xmlns:a16="http://schemas.microsoft.com/office/drawing/2014/main" id="{FEE38A3F-55EC-A6EC-DAAB-45255670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4867276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41" name="Line 28">
            <a:extLst>
              <a:ext uri="{FF2B5EF4-FFF2-40B4-BE49-F238E27FC236}">
                <a16:creationId xmlns:a16="http://schemas.microsoft.com/office/drawing/2014/main" id="{F030A76F-5E6D-7C00-B246-238F5C61E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50673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9">
            <a:extLst>
              <a:ext uri="{FF2B5EF4-FFF2-40B4-BE49-F238E27FC236}">
                <a16:creationId xmlns:a16="http://schemas.microsoft.com/office/drawing/2014/main" id="{2D461D14-8004-9923-86C3-38E099B41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52720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30">
            <a:extLst>
              <a:ext uri="{FF2B5EF4-FFF2-40B4-BE49-F238E27FC236}">
                <a16:creationId xmlns:a16="http://schemas.microsoft.com/office/drawing/2014/main" id="{984DAFA8-4891-3B79-4201-47F9F02BC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54768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31">
            <a:extLst>
              <a:ext uri="{FF2B5EF4-FFF2-40B4-BE49-F238E27FC236}">
                <a16:creationId xmlns:a16="http://schemas.microsoft.com/office/drawing/2014/main" id="{15C81909-3A7F-2E6D-CEEF-213FE1A9A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546100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9245" name="Line 33">
            <a:extLst>
              <a:ext uri="{FF2B5EF4-FFF2-40B4-BE49-F238E27FC236}">
                <a16:creationId xmlns:a16="http://schemas.microsoft.com/office/drawing/2014/main" id="{1BE9AC30-74E6-38D0-1AB7-F34998CF8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55848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4">
            <a:extLst>
              <a:ext uri="{FF2B5EF4-FFF2-40B4-BE49-F238E27FC236}">
                <a16:creationId xmlns:a16="http://schemas.microsoft.com/office/drawing/2014/main" id="{149C4574-F01B-DFB3-6F2D-7DDA5DD8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4867276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47" name="Line 35">
            <a:extLst>
              <a:ext uri="{FF2B5EF4-FFF2-40B4-BE49-F238E27FC236}">
                <a16:creationId xmlns:a16="http://schemas.microsoft.com/office/drawing/2014/main" id="{927E9E48-B9B5-0A35-FD84-353BDD3B9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36">
            <a:extLst>
              <a:ext uri="{FF2B5EF4-FFF2-40B4-BE49-F238E27FC236}">
                <a16:creationId xmlns:a16="http://schemas.microsoft.com/office/drawing/2014/main" id="{FFDBF0B2-FC11-9D71-210B-4D6B72BC1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37">
            <a:extLst>
              <a:ext uri="{FF2B5EF4-FFF2-40B4-BE49-F238E27FC236}">
                <a16:creationId xmlns:a16="http://schemas.microsoft.com/office/drawing/2014/main" id="{6AC139E6-BC7C-F579-8DBE-A4DAEB03D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8">
            <a:extLst>
              <a:ext uri="{FF2B5EF4-FFF2-40B4-BE49-F238E27FC236}">
                <a16:creationId xmlns:a16="http://schemas.microsoft.com/office/drawing/2014/main" id="{2DEA15EA-549D-1933-1C4F-5F4F6DFE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546100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9251" name="Line 40">
            <a:extLst>
              <a:ext uri="{FF2B5EF4-FFF2-40B4-BE49-F238E27FC236}">
                <a16:creationId xmlns:a16="http://schemas.microsoft.com/office/drawing/2014/main" id="{48ACF3F3-1B84-47DC-F294-BF5F51B7C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53673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41">
            <a:extLst>
              <a:ext uri="{FF2B5EF4-FFF2-40B4-BE49-F238E27FC236}">
                <a16:creationId xmlns:a16="http://schemas.microsoft.com/office/drawing/2014/main" id="{EE4FB62B-175C-102D-27D8-D562FEC1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867276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53" name="Line 42">
            <a:extLst>
              <a:ext uri="{FF2B5EF4-FFF2-40B4-BE49-F238E27FC236}">
                <a16:creationId xmlns:a16="http://schemas.microsoft.com/office/drawing/2014/main" id="{26F95C3A-4372-DF1A-93F9-1A67A04E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43">
            <a:extLst>
              <a:ext uri="{FF2B5EF4-FFF2-40B4-BE49-F238E27FC236}">
                <a16:creationId xmlns:a16="http://schemas.microsoft.com/office/drawing/2014/main" id="{3713AA8A-0D46-8687-03C7-FF4A9FD82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44">
            <a:extLst>
              <a:ext uri="{FF2B5EF4-FFF2-40B4-BE49-F238E27FC236}">
                <a16:creationId xmlns:a16="http://schemas.microsoft.com/office/drawing/2014/main" id="{1C0BE7EC-7098-C053-456A-675C46E79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5">
            <a:extLst>
              <a:ext uri="{FF2B5EF4-FFF2-40B4-BE49-F238E27FC236}">
                <a16:creationId xmlns:a16="http://schemas.microsoft.com/office/drawing/2014/main" id="{665803DE-12FD-6F2E-6B39-CF01F133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546735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9257" name="Line 47">
            <a:extLst>
              <a:ext uri="{FF2B5EF4-FFF2-40B4-BE49-F238E27FC236}">
                <a16:creationId xmlns:a16="http://schemas.microsoft.com/office/drawing/2014/main" id="{35896940-2520-2950-3AE8-896BBDCAF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1" y="51768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Rectangle 48">
            <a:extLst>
              <a:ext uri="{FF2B5EF4-FFF2-40B4-BE49-F238E27FC236}">
                <a16:creationId xmlns:a16="http://schemas.microsoft.com/office/drawing/2014/main" id="{0A4143F1-3EDD-4BA7-FA6A-8599E2D4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4867276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59" name="Line 49">
            <a:extLst>
              <a:ext uri="{FF2B5EF4-FFF2-40B4-BE49-F238E27FC236}">
                <a16:creationId xmlns:a16="http://schemas.microsoft.com/office/drawing/2014/main" id="{2A756D4B-CE6F-FD21-0811-CE9B5E797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50673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50">
            <a:extLst>
              <a:ext uri="{FF2B5EF4-FFF2-40B4-BE49-F238E27FC236}">
                <a16:creationId xmlns:a16="http://schemas.microsoft.com/office/drawing/2014/main" id="{FE1D16FD-EE7C-1B11-4A86-B79120165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52720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51">
            <a:extLst>
              <a:ext uri="{FF2B5EF4-FFF2-40B4-BE49-F238E27FC236}">
                <a16:creationId xmlns:a16="http://schemas.microsoft.com/office/drawing/2014/main" id="{6E028180-1CA9-2EA8-9BB0-BF5515A63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54768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52">
            <a:extLst>
              <a:ext uri="{FF2B5EF4-FFF2-40B4-BE49-F238E27FC236}">
                <a16:creationId xmlns:a16="http://schemas.microsoft.com/office/drawing/2014/main" id="{D7BA4A68-BFDB-71F4-C9D1-E8448A1D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546735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9263" name="Line 54">
            <a:extLst>
              <a:ext uri="{FF2B5EF4-FFF2-40B4-BE49-F238E27FC236}">
                <a16:creationId xmlns:a16="http://schemas.microsoft.com/office/drawing/2014/main" id="{C16A80A9-607D-CD9F-DCFD-089614879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53673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Rectangle 55">
            <a:extLst>
              <a:ext uri="{FF2B5EF4-FFF2-40B4-BE49-F238E27FC236}">
                <a16:creationId xmlns:a16="http://schemas.microsoft.com/office/drawing/2014/main" id="{C9C8782F-A632-BC78-C480-F8C80518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4867276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9265" name="Line 56">
            <a:extLst>
              <a:ext uri="{FF2B5EF4-FFF2-40B4-BE49-F238E27FC236}">
                <a16:creationId xmlns:a16="http://schemas.microsoft.com/office/drawing/2014/main" id="{3C981446-7A8A-9E80-2FB8-C88D5554B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50673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57">
            <a:extLst>
              <a:ext uri="{FF2B5EF4-FFF2-40B4-BE49-F238E27FC236}">
                <a16:creationId xmlns:a16="http://schemas.microsoft.com/office/drawing/2014/main" id="{927793E9-C4EE-44F6-8267-9CE9BC4E5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52720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58">
            <a:extLst>
              <a:ext uri="{FF2B5EF4-FFF2-40B4-BE49-F238E27FC236}">
                <a16:creationId xmlns:a16="http://schemas.microsoft.com/office/drawing/2014/main" id="{099EDB54-2312-ACD0-3B62-5BDC2DA7E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6" y="54768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59">
            <a:extLst>
              <a:ext uri="{FF2B5EF4-FFF2-40B4-BE49-F238E27FC236}">
                <a16:creationId xmlns:a16="http://schemas.microsoft.com/office/drawing/2014/main" id="{B157515A-5191-AC85-5C5B-6F092C8E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546100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9269" name="Line 61">
            <a:extLst>
              <a:ext uri="{FF2B5EF4-FFF2-40B4-BE49-F238E27FC236}">
                <a16:creationId xmlns:a16="http://schemas.microsoft.com/office/drawing/2014/main" id="{15D1C9FC-8EFB-F4B7-7EBA-185E99DDA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225" y="55848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Rectangle 62">
            <a:extLst>
              <a:ext uri="{FF2B5EF4-FFF2-40B4-BE49-F238E27FC236}">
                <a16:creationId xmlns:a16="http://schemas.microsoft.com/office/drawing/2014/main" id="{3E039B49-B648-3C95-6BA1-63122678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9" y="52641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71" name="Rectangle 63">
            <a:extLst>
              <a:ext uri="{FF2B5EF4-FFF2-40B4-BE49-F238E27FC236}">
                <a16:creationId xmlns:a16="http://schemas.microsoft.com/office/drawing/2014/main" id="{EA2F3E2D-95F2-A8D9-1A47-BC426343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4" y="52641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72" name="Rectangle 64">
            <a:extLst>
              <a:ext uri="{FF2B5EF4-FFF2-40B4-BE49-F238E27FC236}">
                <a16:creationId xmlns:a16="http://schemas.microsoft.com/office/drawing/2014/main" id="{6F0B764C-0109-ADC2-EF47-DD89520E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6" y="52641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73" name="Rectangle 65">
            <a:extLst>
              <a:ext uri="{FF2B5EF4-FFF2-40B4-BE49-F238E27FC236}">
                <a16:creationId xmlns:a16="http://schemas.microsoft.com/office/drawing/2014/main" id="{62049AF7-20E7-9FD3-8B75-CB53854E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6" y="5059363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74" name="Rectangle 66">
            <a:extLst>
              <a:ext uri="{FF2B5EF4-FFF2-40B4-BE49-F238E27FC236}">
                <a16:creationId xmlns:a16="http://schemas.microsoft.com/office/drawing/2014/main" id="{0CD6782B-A65D-EFAB-FADB-751A7CF68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526415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9275" name="Rectangle 67">
            <a:extLst>
              <a:ext uri="{FF2B5EF4-FFF2-40B4-BE49-F238E27FC236}">
                <a16:creationId xmlns:a16="http://schemas.microsoft.com/office/drawing/2014/main" id="{59C42261-1A61-3F9B-80D7-3A0FC791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6" y="5730875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76" name="Rectangle 68">
            <a:extLst>
              <a:ext uri="{FF2B5EF4-FFF2-40B4-BE49-F238E27FC236}">
                <a16:creationId xmlns:a16="http://schemas.microsoft.com/office/drawing/2014/main" id="{29DBF642-44B1-988F-D68F-070A7D76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5745163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77" name="Rectangle 69">
            <a:extLst>
              <a:ext uri="{FF2B5EF4-FFF2-40B4-BE49-F238E27FC236}">
                <a16:creationId xmlns:a16="http://schemas.microsoft.com/office/drawing/2014/main" id="{54F15D11-7FA3-B573-AA50-1B612916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9" y="5734050"/>
            <a:ext cx="24205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9278" name="Rectangle 70">
            <a:extLst>
              <a:ext uri="{FF2B5EF4-FFF2-40B4-BE49-F238E27FC236}">
                <a16:creationId xmlns:a16="http://schemas.microsoft.com/office/drawing/2014/main" id="{C3EA6C8D-B92F-D636-1B47-4B2617CC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573405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79" name="Rectangle 71">
            <a:extLst>
              <a:ext uri="{FF2B5EF4-FFF2-40B4-BE49-F238E27FC236}">
                <a16:creationId xmlns:a16="http://schemas.microsoft.com/office/drawing/2014/main" id="{98E84398-646F-14CB-010E-2704ECF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6" y="5745163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80" name="Rectangle 72">
            <a:extLst>
              <a:ext uri="{FF2B5EF4-FFF2-40B4-BE49-F238E27FC236}">
                <a16:creationId xmlns:a16="http://schemas.microsoft.com/office/drawing/2014/main" id="{DD03C612-FDB3-5B6E-6A18-1A38EC12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9" y="5734050"/>
            <a:ext cx="24205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9281" name="Rectangle 73">
            <a:extLst>
              <a:ext uri="{FF2B5EF4-FFF2-40B4-BE49-F238E27FC236}">
                <a16:creationId xmlns:a16="http://schemas.microsoft.com/office/drawing/2014/main" id="{C8C6A3A3-8B36-8F64-4618-DA77C0EF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5734050"/>
            <a:ext cx="27251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86DBCF4-A879-9B98-E915-64EE87A9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3013" y="220663"/>
            <a:ext cx="7385050" cy="527050"/>
          </a:xfrm>
          <a:noFill/>
        </p:spPr>
        <p:txBody>
          <a:bodyPr anchor="ctr"/>
          <a:lstStyle/>
          <a:p>
            <a:r>
              <a:rPr lang="en-US" altLang="ko-KR" sz="2400"/>
              <a:t>INSTRUCTION  FORMAT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80BD14-0EB9-584F-5018-1180887B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1" y="1258888"/>
            <a:ext cx="8213725" cy="112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524000" indent="-15240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2000"/>
              </a:lnSpc>
              <a:spcBef>
                <a:spcPct val="46000"/>
              </a:spcBef>
            </a:pPr>
            <a:r>
              <a:rPr lang="en-US" altLang="ko-KR" sz="1800"/>
              <a:t>OP-code field - specifies the operation to be performed</a:t>
            </a:r>
          </a:p>
          <a:p>
            <a:pPr algn="l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Address field - designates memory address(es) or a processor register(s)</a:t>
            </a:r>
          </a:p>
          <a:p>
            <a:pPr algn="l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Mode field      - specifies the way the operand or the </a:t>
            </a:r>
          </a:p>
          <a:p>
            <a:pPr algn="l">
              <a:lnSpc>
                <a:spcPct val="50000"/>
              </a:lnSpc>
              <a:spcBef>
                <a:spcPct val="46000"/>
              </a:spcBef>
            </a:pPr>
            <a:r>
              <a:rPr lang="en-US" altLang="ko-KR" sz="1800"/>
              <a:t>                          effective address is determined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898D44C-9ABF-267B-4D0A-4F994503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9" y="2697163"/>
            <a:ext cx="6129883" cy="115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The number of address fields in the instruction format </a:t>
            </a:r>
          </a:p>
          <a:p>
            <a:pPr algn="l"/>
            <a:r>
              <a:rPr lang="en-US" altLang="ko-KR" sz="1800"/>
              <a:t>	depends on the internal organization of CPU</a:t>
            </a:r>
          </a:p>
          <a:p>
            <a:pPr algn="l"/>
            <a:endParaRPr lang="en-US" altLang="ko-KR" sz="1800"/>
          </a:p>
          <a:p>
            <a:pPr algn="l"/>
            <a:r>
              <a:rPr lang="en-US" altLang="ko-KR" sz="1800"/>
              <a:t>- The three most common CPU organizations: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E50DB95-3C71-E404-658D-8D9A7BF5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02" y="0"/>
            <a:ext cx="181299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Instruction Format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B5B752B-4BF5-4D25-47C2-7F6CF5C9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1" y="3706814"/>
            <a:ext cx="6338275" cy="283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 algn="l">
              <a:lnSpc>
                <a:spcPct val="119000"/>
              </a:lnSpc>
              <a:spcBef>
                <a:spcPct val="60000"/>
              </a:spcBef>
            </a:pPr>
            <a:r>
              <a:rPr lang="en-US" altLang="ko-KR" sz="1600"/>
              <a:t>Single accumulator organization: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	ADD	X	                /* AC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AC + M[X]  */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General register organization: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	ADD	R1, R2, R3	    /* R1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R2 + R3  */		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    ADD	R1, R2	                /* R1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R1 + R2  */	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	MOV	R1, R2	                /* R1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R2  */		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    ADD	R1, X	                /* R1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R1 + M[X]  */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Stack organization: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	PUSH	X	                /* TOS </a:t>
            </a:r>
            <a:r>
              <a:rPr lang="en-US" altLang="ko-KR" sz="1600">
                <a:latin typeface="Symbol" panose="05050102010706020507" pitchFamily="18" charset="2"/>
                <a:sym typeface="Symbol" panose="05050102010706020507" pitchFamily="18" charset="2"/>
              </a:rPr>
              <a:t></a:t>
            </a:r>
            <a:r>
              <a:rPr lang="en-US" altLang="ko-KR" sz="1600"/>
              <a:t> M[X]  */		</a:t>
            </a:r>
          </a:p>
          <a:p>
            <a:pPr lvl="1" algn="l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/>
              <a:t>    ADD	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5A77D735-2557-042C-0C48-F5E9EA48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9" y="877889"/>
            <a:ext cx="2106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Instruction Fields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B6AA4F-EAA4-2FD7-1883-79AD653A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825501"/>
            <a:ext cx="8592096" cy="577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Three-Address Instructions</a:t>
            </a:r>
          </a:p>
          <a:p>
            <a:pPr algn="l"/>
            <a:endParaRPr lang="en-US" altLang="ko-KR" sz="1800"/>
          </a:p>
          <a:p>
            <a:pPr algn="l"/>
            <a:r>
              <a:rPr lang="en-US" altLang="ko-KR" sz="1800"/>
              <a:t>	Program to evaluate  X = (A + B) * (C + D) :</a:t>
            </a:r>
          </a:p>
          <a:p>
            <a:pPr algn="l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/>
              <a:t>		ADD	R1, A, B	   /*  R1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M[A] + M[B]	*/		</a:t>
            </a:r>
          </a:p>
          <a:p>
            <a:pPr algn="l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/>
              <a:t>        		ADD	R2, C, D	   /*  R2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M[C] + M[D]	*/		</a:t>
            </a:r>
          </a:p>
          <a:p>
            <a:pPr algn="l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/>
              <a:t>        		MUL	X, R1, R2	   /*  M[X]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R1 * R2		*/</a:t>
            </a:r>
          </a:p>
          <a:p>
            <a:pPr algn="l">
              <a:lnSpc>
                <a:spcPct val="50000"/>
              </a:lnSpc>
              <a:spcBef>
                <a:spcPct val="57000"/>
              </a:spcBef>
            </a:pPr>
            <a:endParaRPr lang="en-US" altLang="ko-KR" sz="1800"/>
          </a:p>
          <a:p>
            <a:pPr algn="l"/>
            <a:r>
              <a:rPr lang="en-US" altLang="ko-KR" sz="1800"/>
              <a:t>			- Results in short programs </a:t>
            </a:r>
          </a:p>
          <a:p>
            <a:pPr algn="l"/>
            <a:r>
              <a:rPr lang="en-US" altLang="ko-KR" sz="1800"/>
              <a:t>  			- Instruction becomes long (many bits)</a:t>
            </a:r>
          </a:p>
          <a:p>
            <a:pPr algn="l"/>
            <a:endParaRPr lang="en-US" altLang="ko-KR" sz="1800"/>
          </a:p>
          <a:p>
            <a:pPr algn="l">
              <a:lnSpc>
                <a:spcPct val="85000"/>
              </a:lnSpc>
            </a:pPr>
            <a:r>
              <a:rPr lang="en-US" altLang="ko-KR" sz="1800"/>
              <a:t>Two-Address Instructions</a:t>
            </a:r>
          </a:p>
          <a:p>
            <a:pPr algn="l">
              <a:lnSpc>
                <a:spcPct val="85000"/>
              </a:lnSpc>
            </a:pPr>
            <a:endParaRPr lang="en-US" altLang="ko-KR" sz="1800"/>
          </a:p>
          <a:p>
            <a:pPr algn="l">
              <a:lnSpc>
                <a:spcPct val="85000"/>
              </a:lnSpc>
            </a:pPr>
            <a:r>
              <a:rPr lang="en-US" altLang="ko-KR" sz="1800"/>
              <a:t>	 Program to evaluate  X = (A + B) * (C + D) :</a:t>
            </a:r>
          </a:p>
          <a:p>
            <a:pPr algn="l"/>
            <a:endParaRPr lang="en-US" altLang="ko-KR" sz="1800"/>
          </a:p>
          <a:p>
            <a:pPr algn="l"/>
            <a:r>
              <a:rPr lang="en-US" altLang="ko-KR" sz="1800"/>
              <a:t>		MOV    R1, A               /* R1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M[A]           */</a:t>
            </a:r>
          </a:p>
          <a:p>
            <a:pPr algn="l"/>
            <a:r>
              <a:rPr lang="en-US" altLang="ko-KR" sz="1800"/>
              <a:t>		ADD     R1, B               /* R1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R1 + M[A]  */</a:t>
            </a:r>
          </a:p>
          <a:p>
            <a:pPr algn="l"/>
            <a:r>
              <a:rPr lang="en-US" altLang="ko-KR" sz="1800"/>
              <a:t>		MOV    R2, C               /* R2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M[C]           */</a:t>
            </a:r>
          </a:p>
          <a:p>
            <a:pPr algn="l"/>
            <a:r>
              <a:rPr lang="en-US" altLang="ko-KR" sz="1800"/>
              <a:t>		ADD     R2, D               /* R2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R2 + M[D]  */</a:t>
            </a:r>
          </a:p>
          <a:p>
            <a:pPr algn="l"/>
            <a:r>
              <a:rPr lang="en-US" altLang="ko-KR" sz="1800"/>
              <a:t>		MUL     R1, R2             /* R1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R1 * R2      */</a:t>
            </a:r>
          </a:p>
          <a:p>
            <a:pPr algn="l"/>
            <a:r>
              <a:rPr lang="en-US" altLang="ko-KR" sz="1800"/>
              <a:t>		MOV     X, R1               /* M[X]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R1           */</a:t>
            </a:r>
          </a:p>
          <a:p>
            <a:pPr algn="l"/>
            <a:endParaRPr lang="en-US" altLang="ko-KR" sz="18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91BB98B-B8A5-473D-E280-3BA435E4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4" y="1287464"/>
            <a:ext cx="320601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  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402FC54-8F9F-7F43-FED6-6CC78FD6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4" y="1439863"/>
            <a:ext cx="7737475" cy="5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2545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7000"/>
              </a:spcBef>
            </a:pPr>
            <a:endParaRPr lang="en-US" altLang="ko-KR" sz="1800"/>
          </a:p>
          <a:p>
            <a:pPr algn="l">
              <a:lnSpc>
                <a:spcPct val="50000"/>
              </a:lnSpc>
              <a:spcBef>
                <a:spcPct val="57000"/>
              </a:spcBef>
            </a:pPr>
            <a:r>
              <a:rPr lang="en-US" altLang="ko-KR" sz="1800"/>
              <a:t>	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6AFAD8A-4D64-9759-2A27-3C5C36E2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9" y="2746376"/>
            <a:ext cx="320601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   </a:t>
            </a:r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C1E4E3AB-6069-09CF-28B1-F352176F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754439"/>
            <a:ext cx="320601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   </a:t>
            </a:r>
          </a:p>
        </p:txBody>
      </p:sp>
      <p:sp>
        <p:nvSpPr>
          <p:cNvPr id="11271" name="Rectangle 9">
            <a:extLst>
              <a:ext uri="{FF2B5EF4-FFF2-40B4-BE49-F238E27FC236}">
                <a16:creationId xmlns:a16="http://schemas.microsoft.com/office/drawing/2014/main" id="{10D998AA-432B-3D3E-65D9-37E622F8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2544763"/>
            <a:ext cx="254000" cy="6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10">
            <a:extLst>
              <a:ext uri="{FF2B5EF4-FFF2-40B4-BE49-F238E27FC236}">
                <a16:creationId xmlns:a16="http://schemas.microsoft.com/office/drawing/2014/main" id="{EE62F232-0568-608C-5930-EDABBAFB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02" y="0"/>
            <a:ext cx="181299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Instruction Format </a:t>
            </a:r>
          </a:p>
        </p:txBody>
      </p:sp>
      <p:sp>
        <p:nvSpPr>
          <p:cNvPr id="11273" name="Rectangle 12">
            <a:extLst>
              <a:ext uri="{FF2B5EF4-FFF2-40B4-BE49-F238E27FC236}">
                <a16:creationId xmlns:a16="http://schemas.microsoft.com/office/drawing/2014/main" id="{A1D3C140-EEBE-24ED-2E42-E915FF905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439" y="285751"/>
            <a:ext cx="6916737" cy="379413"/>
          </a:xfrm>
          <a:noFill/>
        </p:spPr>
        <p:txBody>
          <a:bodyPr wrap="none">
            <a:normAutofit fontScale="90000"/>
          </a:bodyPr>
          <a:lstStyle/>
          <a:p>
            <a:r>
              <a:rPr lang="en-US" altLang="ko-KR" sz="2400"/>
              <a:t>THREE,  AND  TWO-ADDRESS INSTRUCTIONS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1657726-012E-1478-E349-678119FA8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3325" y="260350"/>
            <a:ext cx="7366000" cy="450850"/>
          </a:xfrm>
          <a:noFill/>
        </p:spPr>
        <p:txBody>
          <a:bodyPr anchor="ctr"/>
          <a:lstStyle/>
          <a:p>
            <a:r>
              <a:rPr lang="en-US" altLang="ko-KR" sz="2400"/>
              <a:t>ONE,  AND  ZERO-ADDRESS INSTRUCTIONS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5B75C0-844F-4D8A-3A6E-10D49977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847726"/>
            <a:ext cx="2933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One-Address Instructions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4A7C2D8-E00D-2C24-E6ED-C036DD617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1138239"/>
            <a:ext cx="5928931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- Use an implied AC register for all data manipulation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8D494C-7CA9-91AC-1CBD-E67069FC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1377951"/>
            <a:ext cx="4883773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- Program to evaluate  X = (A + B) * (C + D) :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AC69461-F6B1-7245-461D-3B5C4222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177" y="0"/>
            <a:ext cx="181299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Instruction Format 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A763BE95-2168-B4B5-89F4-6C00B0BD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1658939"/>
            <a:ext cx="6521450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LOAD   	A           /*  AC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M[A]   	*/</a:t>
            </a:r>
          </a:p>
          <a:p>
            <a:pPr algn="l"/>
            <a:r>
              <a:rPr lang="en-US" altLang="ko-KR" sz="1800"/>
              <a:t>ADD     	B           /* AC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AC + M[B]  	*/</a:t>
            </a:r>
          </a:p>
          <a:p>
            <a:pPr algn="l"/>
            <a:r>
              <a:rPr lang="en-US" altLang="ko-KR" sz="1800"/>
              <a:t>STORE  	T            /*  M[T]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AC   	*/</a:t>
            </a:r>
          </a:p>
          <a:p>
            <a:pPr algn="l"/>
            <a:r>
              <a:rPr lang="en-US" altLang="ko-KR" sz="1800"/>
              <a:t>LOAD   	C           /*  AC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M[C]   	*/</a:t>
            </a:r>
          </a:p>
          <a:p>
            <a:pPr algn="l"/>
            <a:r>
              <a:rPr lang="en-US" altLang="ko-KR" sz="1800"/>
              <a:t>ADD     	D           /*  AC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AC + M[D]	*/</a:t>
            </a:r>
          </a:p>
          <a:p>
            <a:pPr algn="l"/>
            <a:r>
              <a:rPr lang="en-US" altLang="ko-KR" sz="1800"/>
              <a:t>MUL     	T            /*  AC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AC * M[T]	*/</a:t>
            </a:r>
          </a:p>
          <a:p>
            <a:pPr algn="l"/>
            <a:r>
              <a:rPr lang="en-US" altLang="ko-KR" sz="1800"/>
              <a:t>STORE  	X           /*  M[X] </a:t>
            </a:r>
            <a:r>
              <a:rPr lang="en-US" altLang="ko-KR" sz="1800">
                <a:latin typeface="Symbol" panose="05050102010706020507" pitchFamily="18" charset="2"/>
              </a:rPr>
              <a:t></a:t>
            </a:r>
            <a:r>
              <a:rPr lang="en-US" altLang="ko-KR" sz="1800"/>
              <a:t> AC   	*/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8D9A924C-9246-3635-026C-D8C87A3D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3584576"/>
            <a:ext cx="3048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 Zero-Address Instructions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0488F81A-E21A-7D6A-32F8-E8B840CF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863976"/>
            <a:ext cx="5142433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- Can be found in a stack-organized computer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BF545E6E-8CC5-7BFA-3B90-CCC5DB3C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4225495"/>
            <a:ext cx="5509072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marL="285750" indent="-285750" defTabSz="762000">
              <a:buFontTx/>
              <a:buChar char="-"/>
              <a:defRPr/>
            </a:pPr>
            <a:r>
              <a:rPr lang="en-US" altLang="ko-KR" dirty="0">
                <a:latin typeface="Arial" charset="0"/>
                <a:ea typeface="굴림" pitchFamily="50" charset="-127"/>
              </a:rPr>
              <a:t>Program to evaluate  X = (A + B) * (C + D) </a:t>
            </a:r>
          </a:p>
          <a:p>
            <a:pPr defTabSz="762000">
              <a:defRPr/>
            </a:pPr>
            <a:r>
              <a:rPr lang="en-US" altLang="ko-KR" dirty="0">
                <a:latin typeface="Arial" charset="0"/>
                <a:ea typeface="굴림" pitchFamily="50" charset="-127"/>
                <a:sym typeface="Wingdings" pitchFamily="2" charset="2"/>
              </a:rPr>
              <a:t> (</a:t>
            </a:r>
            <a:r>
              <a:rPr lang="en-US" altLang="ko-KR" dirty="0">
                <a:latin typeface="Arial" charset="0"/>
                <a:ea typeface="굴림" pitchFamily="50" charset="-127"/>
              </a:rPr>
              <a:t>REVERSE  POLISH  NOTATION</a:t>
            </a:r>
            <a:r>
              <a:rPr lang="en-US" altLang="ko-KR" dirty="0">
                <a:latin typeface="Arial" charset="0"/>
                <a:ea typeface="굴림" pitchFamily="50" charset="-127"/>
                <a:sym typeface="Wingdings" pitchFamily="2" charset="2"/>
              </a:rPr>
              <a:t>)  A B + C D + *</a:t>
            </a:r>
            <a:r>
              <a:rPr lang="en-US" altLang="ko-KR" dirty="0">
                <a:latin typeface="Arial" charset="0"/>
                <a:ea typeface="굴림" pitchFamily="50" charset="-127"/>
              </a:rPr>
              <a:t>: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EDB7969E-3D9C-3311-801B-08814FFB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981" y="4981670"/>
            <a:ext cx="6396038" cy="164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  <a:tab pos="1168400" algn="l"/>
                <a:tab pos="2362200" algn="l"/>
                <a:tab pos="4559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PUSH	A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A	*/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PUSH	B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B	*/	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ADD	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(A + B)	*/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PUSH	C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C	*/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PUSH	D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D	*/	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ADD	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(C + D)	*/					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MUL		/*  TOS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(C + D) * (A + B)  */  </a:t>
            </a:r>
          </a:p>
          <a:p>
            <a:pPr algn="l">
              <a:lnSpc>
                <a:spcPct val="30000"/>
              </a:lnSpc>
              <a:spcBef>
                <a:spcPct val="55000"/>
              </a:spcBef>
            </a:pPr>
            <a:r>
              <a:rPr lang="en-US" altLang="ko-KR" sz="1600" dirty="0"/>
              <a:t>POP	X	/*  M[X] </a:t>
            </a:r>
            <a:r>
              <a:rPr lang="en-US" altLang="ko-KR" sz="1600" dirty="0">
                <a:latin typeface="Symbol" panose="05050102010706020507" pitchFamily="18" charset="2"/>
              </a:rPr>
              <a:t></a:t>
            </a:r>
            <a:r>
              <a:rPr lang="en-US" altLang="ko-KR" sz="1600" dirty="0"/>
              <a:t> TOS</a:t>
            </a:r>
            <a:r>
              <a:rPr lang="en-US" altLang="ko-KR" sz="1800" dirty="0"/>
              <a:t>	*/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471E9-706D-84F6-EF5D-B2A6318A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15AA7-DB23-2B04-E765-6D7E138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58" b="34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2692E80-9EC4-9522-63F9-84F9115C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6A6D3-449D-E558-20CD-BB7AFEA81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18D8C-73F4-1AED-42EE-4A7BF08C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5" b="6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24ABCA6-1A08-94C7-DC77-5D7EFB3BD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A005C-1E5A-CA8C-5B73-02184409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A411A-1CA6-2B33-DF34-1B7D8559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3" y="0"/>
            <a:ext cx="9455213" cy="6858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C0937C-BFF8-5FC6-578C-7CB76B92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E9367-A2F8-FB2C-56B5-094E6C72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F9633-781E-A6C7-3B00-981F05E9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BD924C8-B7D0-A364-ECD4-3EB4355BA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33667-0348-F382-A026-14066CC2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AC18317-6C2B-9754-8F2C-F2E493A5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08" y="150542"/>
            <a:ext cx="1987705" cy="58334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EDC40AA-E49B-F4DC-2FB7-5CA1C2CFF273}"/>
              </a:ext>
            </a:extLst>
          </p:cNvPr>
          <p:cNvGrpSpPr>
            <a:grpSpLocks/>
          </p:cNvGrpSpPr>
          <p:nvPr/>
        </p:nvGrpSpPr>
        <p:grpSpPr bwMode="auto">
          <a:xfrm>
            <a:off x="312142" y="150542"/>
            <a:ext cx="11173614" cy="6556916"/>
            <a:chOff x="1037" y="887"/>
            <a:chExt cx="3901" cy="2957"/>
          </a:xfrm>
        </p:grpSpPr>
        <p:sp>
          <p:nvSpPr>
            <p:cNvPr id="3" name="Arc 4">
              <a:extLst>
                <a:ext uri="{FF2B5EF4-FFF2-40B4-BE49-F238E27FC236}">
                  <a16:creationId xmlns:a16="http://schemas.microsoft.com/office/drawing/2014/main" id="{FA7E4059-E8D3-E36E-A922-F616488FB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148"/>
              <a:ext cx="70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" name="Line 5">
              <a:extLst>
                <a:ext uri="{FF2B5EF4-FFF2-40B4-BE49-F238E27FC236}">
                  <a16:creationId xmlns:a16="http://schemas.microsoft.com/office/drawing/2014/main" id="{5A931261-F4F7-111A-F14F-461F539DF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Arc 6">
              <a:extLst>
                <a:ext uri="{FF2B5EF4-FFF2-40B4-BE49-F238E27FC236}">
                  <a16:creationId xmlns:a16="http://schemas.microsoft.com/office/drawing/2014/main" id="{9BFBA03C-9AE7-8884-CC74-9137F2305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85B86F84-E46F-8238-E7AD-A6347C4CE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BEB4BAFD-5AE3-7341-B102-23F05EB6F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91B18D9-E29C-84C4-E537-0FB7F746E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Arc 10">
              <a:extLst>
                <a:ext uri="{FF2B5EF4-FFF2-40B4-BE49-F238E27FC236}">
                  <a16:creationId xmlns:a16="http://schemas.microsoft.com/office/drawing/2014/main" id="{C09F05DF-0403-1CC2-8401-79CF179BB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B2CDFE4-2D36-F2D4-CB71-8A745C28B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Arc 12">
              <a:extLst>
                <a:ext uri="{FF2B5EF4-FFF2-40B4-BE49-F238E27FC236}">
                  <a16:creationId xmlns:a16="http://schemas.microsoft.com/office/drawing/2014/main" id="{ADB81CC0-297C-2EB4-8928-48E02F9D1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45473AE5-F503-C7C9-85E5-E75C15AEA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Arc 14">
              <a:extLst>
                <a:ext uri="{FF2B5EF4-FFF2-40B4-BE49-F238E27FC236}">
                  <a16:creationId xmlns:a16="http://schemas.microsoft.com/office/drawing/2014/main" id="{C22BC9A2-A6B9-033A-80BA-CC64D5CA4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148"/>
              <a:ext cx="70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9C9A674-87A4-4280-8C27-5A0255B66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Arc 16">
              <a:extLst>
                <a:ext uri="{FF2B5EF4-FFF2-40B4-BE49-F238E27FC236}">
                  <a16:creationId xmlns:a16="http://schemas.microsoft.com/office/drawing/2014/main" id="{07DF9BEC-2C82-8165-6B2A-AB457896B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2148"/>
              <a:ext cx="71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29328223-7337-62EE-A41F-CC75AE488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Arc 18">
              <a:extLst>
                <a:ext uri="{FF2B5EF4-FFF2-40B4-BE49-F238E27FC236}">
                  <a16:creationId xmlns:a16="http://schemas.microsoft.com/office/drawing/2014/main" id="{7507B5B4-341A-2C84-38A5-C54969AC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2148"/>
              <a:ext cx="71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B186A3DF-5195-3519-219F-729B23D57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3" y="1154"/>
              <a:ext cx="0" cy="10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41E562-F4A3-17A9-750F-080D90BD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230"/>
              <a:ext cx="917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10EEEC-23B7-8F91-B817-89D86DA6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800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22" name="Arc 22">
              <a:extLst>
                <a:ext uri="{FF2B5EF4-FFF2-40B4-BE49-F238E27FC236}">
                  <a16:creationId xmlns:a16="http://schemas.microsoft.com/office/drawing/2014/main" id="{9C54127D-D444-9926-BF6D-59D02AB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278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4BE91644-70AD-EA19-B9D7-BBC49EDD7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Arc 24">
              <a:extLst>
                <a:ext uri="{FF2B5EF4-FFF2-40B4-BE49-F238E27FC236}">
                  <a16:creationId xmlns:a16="http://schemas.microsoft.com/office/drawing/2014/main" id="{5D69401D-A2E4-A12C-42B7-379B176F4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366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05B7CEE-3677-D295-5988-3643DEE01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Arc 26">
              <a:extLst>
                <a:ext uri="{FF2B5EF4-FFF2-40B4-BE49-F238E27FC236}">
                  <a16:creationId xmlns:a16="http://schemas.microsoft.com/office/drawing/2014/main" id="{0D1A047C-D6F6-5D4F-9085-E8CEAA82F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452"/>
              <a:ext cx="87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56280286-1205-C432-7417-290903B7B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8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C9FA3F-5EE0-CE6F-3D61-9A4E4595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2311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870365-656F-E3F9-F4F1-09674080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52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2400">
                  <a:solidFill>
                    <a:srgbClr val="000000"/>
                  </a:solidFill>
                </a:rPr>
                <a:t>{</a:t>
              </a:r>
            </a:p>
          </p:txBody>
        </p:sp>
        <p:sp>
          <p:nvSpPr>
            <p:cNvPr id="30" name="Arc 30">
              <a:extLst>
                <a:ext uri="{FF2B5EF4-FFF2-40B4-BE49-F238E27FC236}">
                  <a16:creationId xmlns:a16="http://schemas.microsoft.com/office/drawing/2014/main" id="{B597BA63-FAB8-666B-5D7F-AE3CD6364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148"/>
              <a:ext cx="71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5E98B5C-240F-12F9-A7AD-22F28CA97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Arc 32">
              <a:extLst>
                <a:ext uri="{FF2B5EF4-FFF2-40B4-BE49-F238E27FC236}">
                  <a16:creationId xmlns:a16="http://schemas.microsoft.com/office/drawing/2014/main" id="{CA073E38-A0A6-3100-9946-390BDBF30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148"/>
              <a:ext cx="71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90C8E3A-F099-ABB4-0D9E-9FB30D4B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Arc 34">
              <a:extLst>
                <a:ext uri="{FF2B5EF4-FFF2-40B4-BE49-F238E27FC236}">
                  <a16:creationId xmlns:a16="http://schemas.microsoft.com/office/drawing/2014/main" id="{1924FD2B-E300-3ECE-9905-EA5742474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" y="2148"/>
              <a:ext cx="70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6D50F653-F154-2CB9-6A80-37CC123F3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Arc 36">
              <a:extLst>
                <a:ext uri="{FF2B5EF4-FFF2-40B4-BE49-F238E27FC236}">
                  <a16:creationId xmlns:a16="http://schemas.microsoft.com/office/drawing/2014/main" id="{EA408AC3-6A68-74FD-0413-080176F9E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E8338A16-C4B9-E768-CC94-D83F31CA4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Arc 38">
              <a:extLst>
                <a:ext uri="{FF2B5EF4-FFF2-40B4-BE49-F238E27FC236}">
                  <a16:creationId xmlns:a16="http://schemas.microsoft.com/office/drawing/2014/main" id="{20880823-1CAD-26DD-9424-C993D66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5AF8D806-7980-DC8A-06AD-6869E1D1D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Arc 40">
              <a:extLst>
                <a:ext uri="{FF2B5EF4-FFF2-40B4-BE49-F238E27FC236}">
                  <a16:creationId xmlns:a16="http://schemas.microsoft.com/office/drawing/2014/main" id="{B908CE37-3E3F-AA89-3027-9E660982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" y="2148"/>
              <a:ext cx="69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13A4989A-2384-0FF9-DAD0-10434E8C1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Arc 42">
              <a:extLst>
                <a:ext uri="{FF2B5EF4-FFF2-40B4-BE49-F238E27FC236}">
                  <a16:creationId xmlns:a16="http://schemas.microsoft.com/office/drawing/2014/main" id="{236CAC2C-F608-D237-2735-BBF662C8A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148"/>
              <a:ext cx="70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DC2CCFDB-BB16-86F4-5C20-0A469795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Arc 44">
              <a:extLst>
                <a:ext uri="{FF2B5EF4-FFF2-40B4-BE49-F238E27FC236}">
                  <a16:creationId xmlns:a16="http://schemas.microsoft.com/office/drawing/2014/main" id="{87A8BCA4-857E-5BC9-7718-1CBABB025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2148"/>
              <a:ext cx="71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DDDD9D1-7A02-0EAF-3417-928080E42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1070"/>
              <a:ext cx="0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2CAA53-A4E3-41DC-4CA4-0D570AD94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230"/>
              <a:ext cx="918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A5C139-E5EB-E0B4-E99A-86594A24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297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800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48" name="Arc 48">
              <a:extLst>
                <a:ext uri="{FF2B5EF4-FFF2-40B4-BE49-F238E27FC236}">
                  <a16:creationId xmlns:a16="http://schemas.microsoft.com/office/drawing/2014/main" id="{6C37195A-DA42-AE50-C60D-81D9FED59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278"/>
              <a:ext cx="87" cy="57"/>
            </a:xfrm>
            <a:custGeom>
              <a:avLst/>
              <a:gdLst>
                <a:gd name="T0" fmla="*/ 0 w 21600"/>
                <a:gd name="T1" fmla="*/ 0 h 17464"/>
                <a:gd name="T2" fmla="*/ 0 w 21600"/>
                <a:gd name="T3" fmla="*/ 0 h 17464"/>
                <a:gd name="T4" fmla="*/ 0 w 21600"/>
                <a:gd name="T5" fmla="*/ 0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0C75E3EC-69B0-8290-702A-B27D50C1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Arc 50">
              <a:extLst>
                <a:ext uri="{FF2B5EF4-FFF2-40B4-BE49-F238E27FC236}">
                  <a16:creationId xmlns:a16="http://schemas.microsoft.com/office/drawing/2014/main" id="{28FE0884-5A6B-0AAD-040D-47D2C4AC9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361"/>
              <a:ext cx="87" cy="58"/>
            </a:xfrm>
            <a:custGeom>
              <a:avLst/>
              <a:gdLst>
                <a:gd name="T0" fmla="*/ 0 w 21600"/>
                <a:gd name="T1" fmla="*/ 0 h 17464"/>
                <a:gd name="T2" fmla="*/ 0 w 21600"/>
                <a:gd name="T3" fmla="*/ 0 h 17464"/>
                <a:gd name="T4" fmla="*/ 0 w 21600"/>
                <a:gd name="T5" fmla="*/ 0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51298DCB-4811-BE36-9BD7-91DD4A42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Arc 52">
              <a:extLst>
                <a:ext uri="{FF2B5EF4-FFF2-40B4-BE49-F238E27FC236}">
                  <a16:creationId xmlns:a16="http://schemas.microsoft.com/office/drawing/2014/main" id="{4503C066-95A3-1859-7DD3-6F37FAB7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452"/>
              <a:ext cx="87" cy="59"/>
            </a:xfrm>
            <a:custGeom>
              <a:avLst/>
              <a:gdLst>
                <a:gd name="T0" fmla="*/ 0 w 21600"/>
                <a:gd name="T1" fmla="*/ 0 h 17464"/>
                <a:gd name="T2" fmla="*/ 0 w 21600"/>
                <a:gd name="T3" fmla="*/ 0 h 17464"/>
                <a:gd name="T4" fmla="*/ 0 w 21600"/>
                <a:gd name="T5" fmla="*/ 0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C3159124-BBFC-5FBD-67FB-083CC7955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6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4904664-C7C9-9C78-2AF1-FD82D081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243"/>
              <a:ext cx="1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2400">
                  <a:solidFill>
                    <a:srgbClr val="000000"/>
                  </a:solidFill>
                </a:rPr>
                <a:t>}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8B0200-D571-D5EC-8797-C4CAA60F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05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SELB</a:t>
              </a:r>
            </a:p>
          </p:txBody>
        </p:sp>
        <p:sp>
          <p:nvSpPr>
            <p:cNvPr id="56" name="Arc 56">
              <a:extLst>
                <a:ext uri="{FF2B5EF4-FFF2-40B4-BE49-F238E27FC236}">
                  <a16:creationId xmlns:a16="http://schemas.microsoft.com/office/drawing/2014/main" id="{3DA0C867-54F0-D2C4-4578-EC4240924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876"/>
              <a:ext cx="70" cy="7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C967FF6E-5C2D-92F6-D20C-45545EF18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Arc 58">
              <a:extLst>
                <a:ext uri="{FF2B5EF4-FFF2-40B4-BE49-F238E27FC236}">
                  <a16:creationId xmlns:a16="http://schemas.microsoft.com/office/drawing/2014/main" id="{B67C0C56-3E7E-7252-B221-1F716E048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876"/>
              <a:ext cx="71" cy="7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B3F26A7B-9B8B-576A-AF94-5648FE74E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8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FD0E49-C7A7-791B-C738-D3F03EC9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958"/>
              <a:ext cx="1853" cy="5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78A100-D39E-BA5A-5BBB-EA7A43DE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3116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800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62" name="Arc 62">
              <a:extLst>
                <a:ext uri="{FF2B5EF4-FFF2-40B4-BE49-F238E27FC236}">
                  <a16:creationId xmlns:a16="http://schemas.microsoft.com/office/drawing/2014/main" id="{8001B963-A6EC-EAB8-CDD7-E3730C15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047"/>
              <a:ext cx="87" cy="58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11D05765-FAF1-1D4D-9DF3-7483CFCB5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4" y="3077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Arc 64">
              <a:extLst>
                <a:ext uri="{FF2B5EF4-FFF2-40B4-BE49-F238E27FC236}">
                  <a16:creationId xmlns:a16="http://schemas.microsoft.com/office/drawing/2014/main" id="{E3AE25F4-2F81-43FF-A4D8-4D10B4CD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131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2BB97FE-228B-DEF1-2595-584D9FA52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16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Arc 66">
              <a:extLst>
                <a:ext uri="{FF2B5EF4-FFF2-40B4-BE49-F238E27FC236}">
                  <a16:creationId xmlns:a16="http://schemas.microsoft.com/office/drawing/2014/main" id="{8D9AB4B6-56FE-1398-B9FA-984DC483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221"/>
              <a:ext cx="87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8E183FEF-5BC6-7DD7-896A-C35EC048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252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Arc 68">
              <a:extLst>
                <a:ext uri="{FF2B5EF4-FFF2-40B4-BE49-F238E27FC236}">
                  <a16:creationId xmlns:a16="http://schemas.microsoft.com/office/drawing/2014/main" id="{645DE5C2-BF48-6F52-FEB1-DFC2D8914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305"/>
              <a:ext cx="87" cy="58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5D41AE5C-E501-7425-C36F-E5B82B781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33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Arc 70">
              <a:extLst>
                <a:ext uri="{FF2B5EF4-FFF2-40B4-BE49-F238E27FC236}">
                  <a16:creationId xmlns:a16="http://schemas.microsoft.com/office/drawing/2014/main" id="{52EDAD75-C1FC-5A59-1478-FCCAA116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3396"/>
              <a:ext cx="87" cy="58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1D457274-AD5F-ABC5-AA76-9EFCA2BE8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426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993748-9146-BEA5-796E-43473601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161"/>
              <a:ext cx="322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OPR</a:t>
              </a:r>
            </a:p>
          </p:txBody>
        </p:sp>
        <p:sp>
          <p:nvSpPr>
            <p:cNvPr id="73" name="Arc 73">
              <a:extLst>
                <a:ext uri="{FF2B5EF4-FFF2-40B4-BE49-F238E27FC236}">
                  <a16:creationId xmlns:a16="http://schemas.microsoft.com/office/drawing/2014/main" id="{4C05C649-38F4-2FB0-0EE6-F3910AD3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3088"/>
              <a:ext cx="41" cy="167"/>
            </a:xfrm>
            <a:custGeom>
              <a:avLst/>
              <a:gdLst>
                <a:gd name="T0" fmla="*/ 0 w 21600"/>
                <a:gd name="T1" fmla="*/ 0 h 21592"/>
                <a:gd name="T2" fmla="*/ 0 w 21600"/>
                <a:gd name="T3" fmla="*/ 0 h 21592"/>
                <a:gd name="T4" fmla="*/ 0 w 21600"/>
                <a:gd name="T5" fmla="*/ 0 h 215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2" fill="none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w="21600" h="21592" stroke="0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lnTo>
                    <a:pt x="0" y="2159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Arc 74">
              <a:extLst>
                <a:ext uri="{FF2B5EF4-FFF2-40B4-BE49-F238E27FC236}">
                  <a16:creationId xmlns:a16="http://schemas.microsoft.com/office/drawing/2014/main" id="{FB6DD4B8-4037-3742-2518-08AA3A8FC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3254"/>
              <a:ext cx="41" cy="1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5ED757-3E00-8FD5-647E-174CFAA4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228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R1</a:t>
              </a:r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id="{CF8EC58C-2528-213A-8A58-6496A997F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279"/>
              <a:ext cx="2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1B6D924F-AF56-ACAA-D77F-8C9FD5B4C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407"/>
              <a:ext cx="2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91D61E50-5C0F-3549-6955-DC6FFEF99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537"/>
              <a:ext cx="20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8C9C60A2-F3E7-2AEA-E08F-FFC220843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666"/>
              <a:ext cx="190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BAA35D89-F74B-5B14-9D89-727678E38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795"/>
              <a:ext cx="18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221F1C02-B799-11FC-2E12-BAF284233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1923"/>
              <a:ext cx="17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CEB4FC86-AB01-FBED-5B4C-924B61F6D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2052"/>
              <a:ext cx="1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C85D33F-563E-4837-0993-A2A48C5E9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357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R2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65955C-B17F-19AB-E5A1-BCC7F381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85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C62BDA6-987E-8CA3-740E-2A5CF7C6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614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9AD08F8-0741-A519-0065-53BDF945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74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433DBB-B78C-CF7F-E0EC-23F72971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873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A70546-EBA6-59FD-B8F6-3F2CC69E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2001"/>
              <a:ext cx="236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R7</a:t>
              </a:r>
            </a:p>
          </p:txBody>
        </p:sp>
        <p:sp>
          <p:nvSpPr>
            <p:cNvPr id="89" name="Line 96">
              <a:extLst>
                <a:ext uri="{FF2B5EF4-FFF2-40B4-BE49-F238E27FC236}">
                  <a16:creationId xmlns:a16="http://schemas.microsoft.com/office/drawing/2014/main" id="{D908391D-C163-2DBF-C534-90D3C7B7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7" y="1150"/>
              <a:ext cx="1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00F2141-7650-E553-B9EA-004CEE43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887"/>
              <a:ext cx="35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91" name="Line 98">
              <a:extLst>
                <a:ext uri="{FF2B5EF4-FFF2-40B4-BE49-F238E27FC236}">
                  <a16:creationId xmlns:a16="http://schemas.microsoft.com/office/drawing/2014/main" id="{2CD28AC3-65BE-DF61-C374-1BF4F6DE5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" y="2140"/>
              <a:ext cx="0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0E0C98-4869-2514-42A9-9E220AAE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608"/>
              <a:ext cx="32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3 x 8</a:t>
              </a:r>
            </a:p>
            <a:p>
              <a:pPr algn="l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FFA8F25-BE7B-E9FD-4198-F4E7D0AA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713"/>
              <a:ext cx="48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decoder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F4A6B-53A8-C51F-9EFF-44AD3D2D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2617"/>
              <a:ext cx="60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Arc 102">
              <a:extLst>
                <a:ext uri="{FF2B5EF4-FFF2-40B4-BE49-F238E27FC236}">
                  <a16:creationId xmlns:a16="http://schemas.microsoft.com/office/drawing/2014/main" id="{BE9DD829-C0D7-A862-074C-307D126C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864"/>
              <a:ext cx="70" cy="7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Line 103">
              <a:extLst>
                <a:ext uri="{FF2B5EF4-FFF2-40B4-BE49-F238E27FC236}">
                  <a16:creationId xmlns:a16="http://schemas.microsoft.com/office/drawing/2014/main" id="{8227DF8A-2523-4F88-5653-DBE90B540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928"/>
              <a:ext cx="0" cy="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Arc 104">
              <a:extLst>
                <a:ext uri="{FF2B5EF4-FFF2-40B4-BE49-F238E27FC236}">
                  <a16:creationId xmlns:a16="http://schemas.microsoft.com/office/drawing/2014/main" id="{B76558E4-6EE5-25A9-0F92-4AA755C5D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" y="2864"/>
              <a:ext cx="70" cy="7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Line 105">
              <a:extLst>
                <a:ext uri="{FF2B5EF4-FFF2-40B4-BE49-F238E27FC236}">
                  <a16:creationId xmlns:a16="http://schemas.microsoft.com/office/drawing/2014/main" id="{6D05581C-7D23-7EAA-0351-71355F6C9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" y="2924"/>
              <a:ext cx="0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Arc 106">
              <a:extLst>
                <a:ext uri="{FF2B5EF4-FFF2-40B4-BE49-F238E27FC236}">
                  <a16:creationId xmlns:a16="http://schemas.microsoft.com/office/drawing/2014/main" id="{BA8C92CA-6D66-9DD7-62DC-21C62D60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2864"/>
              <a:ext cx="70" cy="7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Line 107">
              <a:extLst>
                <a:ext uri="{FF2B5EF4-FFF2-40B4-BE49-F238E27FC236}">
                  <a16:creationId xmlns:a16="http://schemas.microsoft.com/office/drawing/2014/main" id="{C90542FE-251D-A8CA-48BD-F849DD3EB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920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4CF7EC0-AC25-6D15-9823-00780364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47"/>
              <a:ext cx="37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SELD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35F4860-E77E-02F8-611C-94C56B98A5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" y="2994"/>
              <a:ext cx="233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81DDB52-730A-2397-F58E-337F0549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2149"/>
              <a:ext cx="34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Load</a:t>
              </a:r>
            </a:p>
            <a:p>
              <a:pPr algn="l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A12EDE-89F6-F5E2-4FF8-BA35690A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230"/>
              <a:ext cx="477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(7 lines)</a:t>
              </a:r>
            </a:p>
          </p:txBody>
        </p:sp>
        <p:sp>
          <p:nvSpPr>
            <p:cNvPr id="105" name="Arc 112">
              <a:extLst>
                <a:ext uri="{FF2B5EF4-FFF2-40B4-BE49-F238E27FC236}">
                  <a16:creationId xmlns:a16="http://schemas.microsoft.com/office/drawing/2014/main" id="{F99E5C0F-ED19-3EF1-BE92-81551614C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250"/>
              <a:ext cx="87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Line 113">
              <a:extLst>
                <a:ext uri="{FF2B5EF4-FFF2-40B4-BE49-F238E27FC236}">
                  <a16:creationId xmlns:a16="http://schemas.microsoft.com/office/drawing/2014/main" id="{53E2C903-E95F-7DFC-BDA0-AFBF0ED93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279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Arc 114">
              <a:extLst>
                <a:ext uri="{FF2B5EF4-FFF2-40B4-BE49-F238E27FC236}">
                  <a16:creationId xmlns:a16="http://schemas.microsoft.com/office/drawing/2014/main" id="{5E2528E2-94CB-B877-A29C-9C8C48607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380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Line 115">
              <a:extLst>
                <a:ext uri="{FF2B5EF4-FFF2-40B4-BE49-F238E27FC236}">
                  <a16:creationId xmlns:a16="http://schemas.microsoft.com/office/drawing/2014/main" id="{409689E3-0C98-C14D-CD57-0100A63DF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40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Arc 116">
              <a:extLst>
                <a:ext uri="{FF2B5EF4-FFF2-40B4-BE49-F238E27FC236}">
                  <a16:creationId xmlns:a16="http://schemas.microsoft.com/office/drawing/2014/main" id="{8A581E9B-FFB2-EF01-9FCF-88A7763E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509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Line 117">
              <a:extLst>
                <a:ext uri="{FF2B5EF4-FFF2-40B4-BE49-F238E27FC236}">
                  <a16:creationId xmlns:a16="http://schemas.microsoft.com/office/drawing/2014/main" id="{297E0E27-2A70-061A-A060-EBC001B55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53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Arc 118">
              <a:extLst>
                <a:ext uri="{FF2B5EF4-FFF2-40B4-BE49-F238E27FC236}">
                  <a16:creationId xmlns:a16="http://schemas.microsoft.com/office/drawing/2014/main" id="{8538559A-4749-81CF-132A-F5E955E90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633"/>
              <a:ext cx="87" cy="58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Line 119">
              <a:extLst>
                <a:ext uri="{FF2B5EF4-FFF2-40B4-BE49-F238E27FC236}">
                  <a16:creationId xmlns:a16="http://schemas.microsoft.com/office/drawing/2014/main" id="{583E08BF-34B6-A6D9-C3F8-19423D0B5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666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Arc 120">
              <a:extLst>
                <a:ext uri="{FF2B5EF4-FFF2-40B4-BE49-F238E27FC236}">
                  <a16:creationId xmlns:a16="http://schemas.microsoft.com/office/drawing/2014/main" id="{CA5FD571-A383-9617-897A-14C3F90F3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766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Line 121">
              <a:extLst>
                <a:ext uri="{FF2B5EF4-FFF2-40B4-BE49-F238E27FC236}">
                  <a16:creationId xmlns:a16="http://schemas.microsoft.com/office/drawing/2014/main" id="{E642C331-25A9-221E-5DAB-F9F5B7E02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795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Arc 122">
              <a:extLst>
                <a:ext uri="{FF2B5EF4-FFF2-40B4-BE49-F238E27FC236}">
                  <a16:creationId xmlns:a16="http://schemas.microsoft.com/office/drawing/2014/main" id="{1046FD2B-3603-0D9A-4014-BFB743508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895"/>
              <a:ext cx="87" cy="57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Line 123">
              <a:extLst>
                <a:ext uri="{FF2B5EF4-FFF2-40B4-BE49-F238E27FC236}">
                  <a16:creationId xmlns:a16="http://schemas.microsoft.com/office/drawing/2014/main" id="{765EA4FB-96DE-D949-AC3A-D12D03BFA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1923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Arc 124">
              <a:extLst>
                <a:ext uri="{FF2B5EF4-FFF2-40B4-BE49-F238E27FC236}">
                  <a16:creationId xmlns:a16="http://schemas.microsoft.com/office/drawing/2014/main" id="{38DBCC01-D3B4-4595-3F80-D8F56652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2023"/>
              <a:ext cx="87" cy="59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Line 125">
              <a:extLst>
                <a:ext uri="{FF2B5EF4-FFF2-40B4-BE49-F238E27FC236}">
                  <a16:creationId xmlns:a16="http://schemas.microsoft.com/office/drawing/2014/main" id="{4B5E34A1-770A-1EAC-49E5-2C0CD2146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2052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Line 126">
              <a:extLst>
                <a:ext uri="{FF2B5EF4-FFF2-40B4-BE49-F238E27FC236}">
                  <a16:creationId xmlns:a16="http://schemas.microsoft.com/office/drawing/2014/main" id="{C1E8DD2F-4139-B001-8080-F7E2C8BF3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1279"/>
              <a:ext cx="0" cy="2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Arc 127">
              <a:extLst>
                <a:ext uri="{FF2B5EF4-FFF2-40B4-BE49-F238E27FC236}">
                  <a16:creationId xmlns:a16="http://schemas.microsoft.com/office/drawing/2014/main" id="{9AA42BFC-4BD0-9847-FE8F-46FF40182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" y="3740"/>
              <a:ext cx="71" cy="7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Line 128">
              <a:extLst>
                <a:ext uri="{FF2B5EF4-FFF2-40B4-BE49-F238E27FC236}">
                  <a16:creationId xmlns:a16="http://schemas.microsoft.com/office/drawing/2014/main" id="{F64E0644-6A40-842F-85DB-2CF2FDF3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504"/>
              <a:ext cx="0" cy="2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EFF0A63B-ACAA-61C9-0198-B2E08F250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7" y="3644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2276708-4366-80AD-48A4-64A4B79A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684"/>
              <a:ext cx="43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30C9DD1-5E8A-480B-405F-C4C3F4E5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A bus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2D44165-A5F4-90E6-3DC2-BDD45DC5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653"/>
              <a:ext cx="381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B bus</a:t>
              </a:r>
            </a:p>
          </p:txBody>
        </p:sp>
        <p:sp>
          <p:nvSpPr>
            <p:cNvPr id="126" name="Arc 133">
              <a:extLst>
                <a:ext uri="{FF2B5EF4-FFF2-40B4-BE49-F238E27FC236}">
                  <a16:creationId xmlns:a16="http://schemas.microsoft.com/office/drawing/2014/main" id="{51A31E17-A9E9-3C29-E66B-05A87C22A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1155"/>
              <a:ext cx="70" cy="7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Line 134">
              <a:extLst>
                <a:ext uri="{FF2B5EF4-FFF2-40B4-BE49-F238E27FC236}">
                  <a16:creationId xmlns:a16="http://schemas.microsoft.com/office/drawing/2014/main" id="{011365E4-3C3D-90B3-6256-10DAF3E1D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5" y="1055"/>
              <a:ext cx="0" cy="1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E8202AD-7FD4-A4BF-181B-7DA38108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932"/>
              <a:ext cx="375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B2EF01-EA65-1EF2-CBF6-937D29986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228"/>
              <a:ext cx="633" cy="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Line 138">
              <a:extLst>
                <a:ext uri="{FF2B5EF4-FFF2-40B4-BE49-F238E27FC236}">
                  <a16:creationId xmlns:a16="http://schemas.microsoft.com/office/drawing/2014/main" id="{20C537D8-1DC7-5B4E-9C7E-593A9944C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" y="1347"/>
              <a:ext cx="62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Line 139">
              <a:extLst>
                <a:ext uri="{FF2B5EF4-FFF2-40B4-BE49-F238E27FC236}">
                  <a16:creationId xmlns:a16="http://schemas.microsoft.com/office/drawing/2014/main" id="{E2BB6949-AA9A-55F0-859C-D4660954A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485"/>
              <a:ext cx="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Line 140">
              <a:extLst>
                <a:ext uri="{FF2B5EF4-FFF2-40B4-BE49-F238E27FC236}">
                  <a16:creationId xmlns:a16="http://schemas.microsoft.com/office/drawing/2014/main" id="{00EB0509-A40F-F3B4-5292-8E6B64838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618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Line 141">
              <a:extLst>
                <a:ext uri="{FF2B5EF4-FFF2-40B4-BE49-F238E27FC236}">
                  <a16:creationId xmlns:a16="http://schemas.microsoft.com/office/drawing/2014/main" id="{E3F5A4D7-2A28-AA69-47E4-4588FB27C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751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Line 142">
              <a:extLst>
                <a:ext uri="{FF2B5EF4-FFF2-40B4-BE49-F238E27FC236}">
                  <a16:creationId xmlns:a16="http://schemas.microsoft.com/office/drawing/2014/main" id="{3D8093CA-495D-0923-6AE5-CFC9958C0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884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Line 143">
              <a:extLst>
                <a:ext uri="{FF2B5EF4-FFF2-40B4-BE49-F238E27FC236}">
                  <a16:creationId xmlns:a16="http://schemas.microsoft.com/office/drawing/2014/main" id="{B420B8E4-BD9B-E99E-BD5E-D18F52360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016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400" b="1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43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F59635-49EA-E3B1-9C19-A9E733A57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0951" y="260350"/>
            <a:ext cx="7356475" cy="527050"/>
          </a:xfrm>
          <a:noFill/>
        </p:spPr>
        <p:txBody>
          <a:bodyPr anchor="ctr"/>
          <a:lstStyle/>
          <a:p>
            <a:r>
              <a:rPr lang="en-US" altLang="ko-KR" sz="2400"/>
              <a:t>OPERATION  OF  CONTROL  UNIT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F1EFF81-507F-8013-7651-D0A933CB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795338"/>
            <a:ext cx="59055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101000"/>
              </a:lnSpc>
            </a:pPr>
            <a:r>
              <a:rPr lang="en-US" altLang="ko-KR" sz="1800"/>
              <a:t>The control unit </a:t>
            </a:r>
          </a:p>
          <a:p>
            <a:pPr algn="l">
              <a:lnSpc>
                <a:spcPct val="101000"/>
              </a:lnSpc>
            </a:pPr>
            <a:r>
              <a:rPr lang="en-US" altLang="ko-KR" sz="1800"/>
              <a:t>        Directs the information flow through ALU by </a:t>
            </a:r>
          </a:p>
          <a:p>
            <a:pPr algn="l">
              <a:lnSpc>
                <a:spcPct val="101000"/>
              </a:lnSpc>
            </a:pPr>
            <a:r>
              <a:rPr lang="en-US" altLang="ko-KR" sz="1800"/>
              <a:t>           - Selecting various </a:t>
            </a:r>
            <a:r>
              <a:rPr lang="en-US" altLang="ko-KR" sz="1800" i="1"/>
              <a:t>Components</a:t>
            </a:r>
            <a:r>
              <a:rPr lang="en-US" altLang="ko-KR" sz="1800"/>
              <a:t>  in the system</a:t>
            </a:r>
          </a:p>
          <a:p>
            <a:pPr algn="l">
              <a:lnSpc>
                <a:spcPct val="101000"/>
              </a:lnSpc>
            </a:pPr>
            <a:r>
              <a:rPr lang="en-US" altLang="ko-KR" sz="1800"/>
              <a:t>           - Selecting the </a:t>
            </a:r>
            <a:r>
              <a:rPr lang="en-US" altLang="ko-KR" sz="1800" i="1"/>
              <a:t>Function</a:t>
            </a:r>
            <a:r>
              <a:rPr lang="en-US" altLang="ko-KR" sz="1800"/>
              <a:t>  of ALU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06A9C8C-D848-1533-9EB5-D6D4B9DF3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9" y="2073275"/>
            <a:ext cx="2769989" cy="31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101000"/>
              </a:lnSpc>
            </a:pPr>
            <a:r>
              <a:rPr lang="en-US" altLang="ko-KR" sz="1800"/>
              <a:t>Example:  R1 &lt;- R2 + R3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F0BD5D-57BA-581E-C667-8EEB4BD91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9" y="2338388"/>
            <a:ext cx="65881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165100" indent="-1651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altLang="ko-KR" sz="1800"/>
              <a:t>[1] MUX A selector (SELA):  BUS A </a:t>
            </a:r>
            <a:r>
              <a:rPr lang="en-US" altLang="ko-KR" sz="1800">
                <a:sym typeface="Symbol" panose="05050102010706020507" pitchFamily="18" charset="2"/>
              </a:rPr>
              <a:t></a:t>
            </a:r>
            <a:r>
              <a:rPr lang="en-US" altLang="ko-KR" sz="1800"/>
              <a:t> R2</a:t>
            </a:r>
          </a:p>
          <a:p>
            <a:pPr algn="l">
              <a:lnSpc>
                <a:spcPct val="93000"/>
              </a:lnSpc>
            </a:pPr>
            <a:r>
              <a:rPr lang="en-US" altLang="ko-KR" sz="1800"/>
              <a:t>[2] MUX B selector (SELB):  BUS B </a:t>
            </a:r>
            <a:r>
              <a:rPr lang="en-US" altLang="ko-KR" sz="1800">
                <a:sym typeface="Symbol" panose="05050102010706020507" pitchFamily="18" charset="2"/>
              </a:rPr>
              <a:t></a:t>
            </a:r>
            <a:r>
              <a:rPr lang="en-US" altLang="ko-KR" sz="1800"/>
              <a:t> R3</a:t>
            </a:r>
          </a:p>
          <a:p>
            <a:pPr algn="l">
              <a:lnSpc>
                <a:spcPct val="93000"/>
              </a:lnSpc>
            </a:pPr>
            <a:r>
              <a:rPr lang="en-US" altLang="ko-KR" sz="1800"/>
              <a:t>[3] ALU operation selector (OPR): ALU to ADD</a:t>
            </a:r>
          </a:p>
          <a:p>
            <a:pPr algn="l">
              <a:lnSpc>
                <a:spcPct val="93000"/>
              </a:lnSpc>
            </a:pPr>
            <a:r>
              <a:rPr lang="en-US" altLang="ko-KR" sz="1800"/>
              <a:t>[4] Decoder destination selector (SELD): R1 </a:t>
            </a:r>
            <a:r>
              <a:rPr lang="en-US" altLang="ko-KR" sz="1800">
                <a:sym typeface="Symbol" panose="05050102010706020507" pitchFamily="18" charset="2"/>
              </a:rPr>
              <a:t></a:t>
            </a:r>
            <a:r>
              <a:rPr lang="en-US" altLang="ko-KR" sz="1800"/>
              <a:t> Out Bus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6A7B778-BAC0-FBD9-375A-0991549B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759201"/>
            <a:ext cx="1587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Control Word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B15B9A5-9F1B-1B85-D427-3DF225FA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4259264"/>
            <a:ext cx="4103688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Encoding of register selection fields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27672325-576E-4346-D891-D60209B6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4562475"/>
            <a:ext cx="3548062" cy="193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685ADD92-EDE5-A103-2766-BCDA67DBC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1" y="4957763"/>
            <a:ext cx="3578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2807F7E1-4C8C-7E5C-E1F8-E27D0127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758" y="0"/>
            <a:ext cx="8688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Control </a:t>
            </a:r>
          </a:p>
        </p:txBody>
      </p:sp>
      <p:sp>
        <p:nvSpPr>
          <p:cNvPr id="5131" name="Rectangle 23">
            <a:extLst>
              <a:ext uri="{FF2B5EF4-FFF2-40B4-BE49-F238E27FC236}">
                <a16:creationId xmlns:a16="http://schemas.microsoft.com/office/drawing/2014/main" id="{40AF322F-0D4F-DC72-6FC1-B3254006D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6" y="4575176"/>
            <a:ext cx="3739807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Binary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Code	SELA	SELB	SELD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000	Input	Input	None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001	  R1	  R1	  R1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010	  R2	  R2	  R2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011	  R3	  R3	  R3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100	  R4	  R4	  R4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101	  R5	  R5	  R5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110	  R6	  R6	  R6</a:t>
            </a:r>
          </a:p>
          <a:p>
            <a:pPr lvl="1" algn="l">
              <a:lnSpc>
                <a:spcPct val="71000"/>
              </a:lnSpc>
              <a:spcBef>
                <a:spcPct val="18000"/>
              </a:spcBef>
            </a:pPr>
            <a:r>
              <a:rPr lang="en-US" altLang="ko-KR"/>
              <a:t>111	  R7	  R7	  R7</a:t>
            </a:r>
          </a:p>
        </p:txBody>
      </p:sp>
      <p:grpSp>
        <p:nvGrpSpPr>
          <p:cNvPr id="5132" name="Group 30">
            <a:extLst>
              <a:ext uri="{FF2B5EF4-FFF2-40B4-BE49-F238E27FC236}">
                <a16:creationId xmlns:a16="http://schemas.microsoft.com/office/drawing/2014/main" id="{FE74DB12-6E1C-B986-107B-6F3FE6C245E8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3595692"/>
            <a:ext cx="3605212" cy="496888"/>
            <a:chOff x="1539" y="2385"/>
            <a:chExt cx="2271" cy="313"/>
          </a:xfrm>
        </p:grpSpPr>
        <p:sp>
          <p:nvSpPr>
            <p:cNvPr id="5133" name="Rectangle 12">
              <a:extLst>
                <a:ext uri="{FF2B5EF4-FFF2-40B4-BE49-F238E27FC236}">
                  <a16:creationId xmlns:a16="http://schemas.microsoft.com/office/drawing/2014/main" id="{BB7E7676-85E5-1ACC-0E84-01C7FD20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525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SELA</a:t>
              </a:r>
            </a:p>
          </p:txBody>
        </p:sp>
        <p:sp>
          <p:nvSpPr>
            <p:cNvPr id="5134" name="Rectangle 14">
              <a:extLst>
                <a:ext uri="{FF2B5EF4-FFF2-40B4-BE49-F238E27FC236}">
                  <a16:creationId xmlns:a16="http://schemas.microsoft.com/office/drawing/2014/main" id="{C6996FF9-7D09-0E24-D602-8814BA307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2525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SELB</a:t>
              </a:r>
            </a:p>
          </p:txBody>
        </p:sp>
        <p:sp>
          <p:nvSpPr>
            <p:cNvPr id="5135" name="Rectangle 16">
              <a:extLst>
                <a:ext uri="{FF2B5EF4-FFF2-40B4-BE49-F238E27FC236}">
                  <a16:creationId xmlns:a16="http://schemas.microsoft.com/office/drawing/2014/main" id="{1EB9FFC1-718E-EC55-52D5-DAEB3DF1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525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SELD</a:t>
              </a:r>
            </a:p>
          </p:txBody>
        </p:sp>
        <p:sp>
          <p:nvSpPr>
            <p:cNvPr id="5136" name="Rectangle 18">
              <a:extLst>
                <a:ext uri="{FF2B5EF4-FFF2-40B4-BE49-F238E27FC236}">
                  <a16:creationId xmlns:a16="http://schemas.microsoft.com/office/drawing/2014/main" id="{06BA3EEA-891E-6A08-983A-7B8C745F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525"/>
              <a:ext cx="3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OPR</a:t>
              </a:r>
            </a:p>
          </p:txBody>
        </p:sp>
        <p:sp>
          <p:nvSpPr>
            <p:cNvPr id="5137" name="Rectangle 19">
              <a:extLst>
                <a:ext uri="{FF2B5EF4-FFF2-40B4-BE49-F238E27FC236}">
                  <a16:creationId xmlns:a16="http://schemas.microsoft.com/office/drawing/2014/main" id="{1DF9AF2C-3636-6C14-9B34-0F4EA409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38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38" name="Rectangle 20">
              <a:extLst>
                <a:ext uri="{FF2B5EF4-FFF2-40B4-BE49-F238E27FC236}">
                  <a16:creationId xmlns:a16="http://schemas.microsoft.com/office/drawing/2014/main" id="{B4F2336E-51EE-519F-D491-243BB6ED1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38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39" name="Rectangle 21">
              <a:extLst>
                <a:ext uri="{FF2B5EF4-FFF2-40B4-BE49-F238E27FC236}">
                  <a16:creationId xmlns:a16="http://schemas.microsoft.com/office/drawing/2014/main" id="{E53C5B97-6660-FB22-F347-920539522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38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140" name="Rectangle 22">
              <a:extLst>
                <a:ext uri="{FF2B5EF4-FFF2-40B4-BE49-F238E27FC236}">
                  <a16:creationId xmlns:a16="http://schemas.microsoft.com/office/drawing/2014/main" id="{BB05E43C-9759-95C9-173C-F0A9ADF6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38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l"/>
              <a:r>
                <a:rPr lang="en-US" altLang="ko-KR" sz="12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141" name="Rectangle 26">
              <a:extLst>
                <a:ext uri="{FF2B5EF4-FFF2-40B4-BE49-F238E27FC236}">
                  <a16:creationId xmlns:a16="http://schemas.microsoft.com/office/drawing/2014/main" id="{B3509240-A351-A30E-5F61-B25C93A4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520"/>
              <a:ext cx="226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2" name="Line 27">
              <a:extLst>
                <a:ext uri="{FF2B5EF4-FFF2-40B4-BE49-F238E27FC236}">
                  <a16:creationId xmlns:a16="http://schemas.microsoft.com/office/drawing/2014/main" id="{AFA43A9F-BC29-CC9D-3CC0-5639B3ED3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5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28">
              <a:extLst>
                <a:ext uri="{FF2B5EF4-FFF2-40B4-BE49-F238E27FC236}">
                  <a16:creationId xmlns:a16="http://schemas.microsoft.com/office/drawing/2014/main" id="{1F86BF84-FEE9-C637-E220-78D4FA1DF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2526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29">
              <a:extLst>
                <a:ext uri="{FF2B5EF4-FFF2-40B4-BE49-F238E27FC236}">
                  <a16:creationId xmlns:a16="http://schemas.microsoft.com/office/drawing/2014/main" id="{3B2BCDBB-1C83-7B07-70C0-5DB456F6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5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6896F55-11E4-9AC0-7994-8A263474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49" y="464402"/>
            <a:ext cx="1987705" cy="5833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AB7B5F-7A93-6C2F-9DE1-AD71E3C54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179389"/>
            <a:ext cx="7385050" cy="649287"/>
          </a:xfrm>
          <a:noFill/>
        </p:spPr>
        <p:txBody>
          <a:bodyPr anchor="ctr"/>
          <a:lstStyle/>
          <a:p>
            <a:r>
              <a:rPr lang="en-US" altLang="ko-KR" sz="2400"/>
              <a:t>ALU  CONTROL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AB9D79-EF40-EB28-FE3E-7E46C63B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917576"/>
            <a:ext cx="3235886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Encoding of ALU operations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C377754-8330-408D-8FE0-F05B0D99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992188"/>
            <a:ext cx="4343400" cy="25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74700" algn="l"/>
                <a:tab pos="22860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 OPR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Select	Operation	Symbol	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00000	Transfer A	TSFA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00001	Increment A	INCA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00010	ADD A + B	ADD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00101	Subtract A - B	SUB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00110	Decrement A	DECA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01000	AND A and B	AND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01010	OR A and B	OR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01100	XOR A and B	XOR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01110	Complement A	COMA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10000	Shift right A	SHRA</a:t>
            </a:r>
          </a:p>
          <a:p>
            <a:pPr algn="l">
              <a:lnSpc>
                <a:spcPct val="76000"/>
              </a:lnSpc>
              <a:spcBef>
                <a:spcPct val="16000"/>
              </a:spcBef>
            </a:pPr>
            <a:r>
              <a:rPr lang="en-US" altLang="ko-KR"/>
              <a:t>11000	Shift left A	SHLA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9B000A-346D-0F62-EAD2-2F886218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925514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BBC282C3-E0BC-7552-1753-FABD7A79B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6" y="13763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03FA7E7-2FB1-3691-EFEB-FB31AB7B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717926"/>
            <a:ext cx="384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Examples of ALU Microoperations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D67E50FD-E035-F36E-1575-6348B0D3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4" y="4108450"/>
            <a:ext cx="58245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15240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15240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15240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15240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152400"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152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106000"/>
              </a:lnSpc>
              <a:spcBef>
                <a:spcPct val="32000"/>
              </a:spcBef>
            </a:pPr>
            <a:r>
              <a:rPr lang="en-US" altLang="ko-KR" sz="1200"/>
              <a:t>	   Symbolic Designation</a:t>
            </a:r>
          </a:p>
          <a:p>
            <a:pPr algn="l">
              <a:lnSpc>
                <a:spcPct val="106000"/>
              </a:lnSpc>
              <a:spcBef>
                <a:spcPct val="32000"/>
              </a:spcBef>
            </a:pPr>
            <a:r>
              <a:rPr lang="en-US" altLang="ko-KR" sz="1200"/>
              <a:t>Microoperation	SELA	SELB	SELD	OPR	   Control Word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63591F84-2C68-FE11-B60E-223CE06C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6" y="4135438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9FE6F9E1-2FB6-E5B5-CE03-C5F6A87A2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463" y="4614863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63FEBB9C-BA79-3C98-5A2F-4841726C6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6" y="4360863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B450C60D-6AFC-8D79-F6CC-ABD82DF6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283" y="0"/>
            <a:ext cx="8688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Control 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E477B24-39CC-0930-B121-1CD7C090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4573589"/>
            <a:ext cx="5864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R1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R2 - R3           R2        R3	 R1       SUB        010  011  001  00101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R4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R4 </a:t>
            </a:r>
            <a:r>
              <a:rPr lang="en-US" altLang="ko-KR" sz="1200">
                <a:latin typeface="Symbol" panose="05050102010706020507" pitchFamily="18" charset="2"/>
              </a:rPr>
              <a:t></a:t>
            </a:r>
            <a:r>
              <a:rPr lang="en-US" altLang="ko-KR" sz="1200"/>
              <a:t> R5          R4        R5	 R4        OR         100  101  100  01010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R6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R6 + 1	           R6	      -            R6       INCA      110  000  110  00001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R7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R1	           R1	      -	 R7       TSFA      001  000  111  00000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Output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R2            R2	      -          None    TSFA      010  000  000  00000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Output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Input     Input	      -          None    TSFA      000  000  000  00000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R4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shl R4	           R4	      -            R4      SHLA      100  000  100  11000</a:t>
            </a:r>
          </a:p>
          <a:p>
            <a:pPr lvl="1" algn="l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/>
              <a:t>R5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 sz="1200"/>
              <a:t> 0	           R5	     R5	 R5       XOR       101  101  101  01100</a:t>
            </a:r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CB56ACB-17DF-4900-1ADA-21D9AB07E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49" y="464402"/>
            <a:ext cx="1987705" cy="5833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12991F8-C56C-30FA-2543-8445C703A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63" y="266701"/>
            <a:ext cx="8115300" cy="454025"/>
          </a:xfrm>
          <a:noFill/>
        </p:spPr>
        <p:txBody>
          <a:bodyPr anchor="ctr"/>
          <a:lstStyle/>
          <a:p>
            <a:r>
              <a:rPr lang="en-US" altLang="ko-KR" sz="2400"/>
              <a:t>REGISTER  STACK  ORGANIZATION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7A8DCE-0602-7990-40D0-C99E2CDF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2546351"/>
            <a:ext cx="2095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ct val="85000"/>
              </a:lnSpc>
            </a:pPr>
            <a:r>
              <a:rPr lang="en-US" altLang="ko-KR" sz="1800"/>
              <a:t>      Register Stack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766F07F-106D-9092-A98A-957CFCFB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4254501"/>
            <a:ext cx="2500685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Push, Pop operations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E7FF1C1-5E19-3A49-B2F1-DB9C231E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4791075"/>
            <a:ext cx="3682996" cy="26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/>
              <a:t>/*  Initially, SP = 0, EMPTY = 1, FULL = 0  */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A31F649-BE27-62EE-AD68-668A9F0D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6" y="5111751"/>
            <a:ext cx="769441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 u="sng"/>
              <a:t>PUSH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DA9B889-2E07-4C7D-1A5B-55D46BAF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9" y="5111751"/>
            <a:ext cx="615553" cy="32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 u="sng"/>
              <a:t>POP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165203E1-DCD8-A54B-C014-55E5A81A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20" y="0"/>
            <a:ext cx="180338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i="1"/>
              <a:t>Stack Organization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790A6230-3008-5508-AEBF-4B253288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5375275"/>
            <a:ext cx="5788025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 algn="l">
              <a:lnSpc>
                <a:spcPct val="109000"/>
              </a:lnSpc>
              <a:spcBef>
                <a:spcPct val="11000"/>
              </a:spcBef>
            </a:pPr>
            <a:r>
              <a:rPr lang="en-US" altLang="ko-KR"/>
              <a:t>SP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SP + 1	                   DR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M[SP]</a:t>
            </a:r>
          </a:p>
          <a:p>
            <a:pPr lvl="1" algn="l">
              <a:lnSpc>
                <a:spcPct val="109000"/>
              </a:lnSpc>
              <a:spcBef>
                <a:spcPct val="11000"/>
              </a:spcBef>
            </a:pPr>
            <a:r>
              <a:rPr lang="en-US" altLang="ko-KR"/>
              <a:t>M[SP]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DR	                   SP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SP - 1</a:t>
            </a:r>
          </a:p>
          <a:p>
            <a:pPr lvl="1" algn="l">
              <a:lnSpc>
                <a:spcPct val="109000"/>
              </a:lnSpc>
              <a:spcBef>
                <a:spcPct val="11000"/>
              </a:spcBef>
            </a:pPr>
            <a:r>
              <a:rPr lang="en-US" altLang="ko-KR"/>
              <a:t>If (SP = 0) then (FULL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1)	    If (SP = 0) then (EMPTY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1)</a:t>
            </a:r>
          </a:p>
          <a:p>
            <a:pPr lvl="1" algn="l">
              <a:lnSpc>
                <a:spcPct val="109000"/>
              </a:lnSpc>
              <a:spcBef>
                <a:spcPct val="11000"/>
              </a:spcBef>
            </a:pPr>
            <a:r>
              <a:rPr lang="en-US" altLang="ko-KR"/>
              <a:t>EMPTY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0 	                   FULL </a:t>
            </a:r>
            <a:r>
              <a:rPr lang="en-US" altLang="ko-KR" sz="1200">
                <a:latin typeface="Symbol" panose="05050102010706020507" pitchFamily="18" charset="2"/>
              </a:rPr>
              <a:t></a:t>
            </a:r>
            <a:r>
              <a:rPr lang="en-US" altLang="ko-KR"/>
              <a:t> 0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8EA74CC9-E764-E262-D937-14B28590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831850"/>
            <a:ext cx="7962900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800"/>
              <a:t>Stack</a:t>
            </a:r>
          </a:p>
          <a:p>
            <a:pPr algn="l"/>
            <a:r>
              <a:rPr lang="en-US" altLang="ko-KR" sz="1800"/>
              <a:t>     - Very useful feature for nested subroutines, nested loops control</a:t>
            </a:r>
          </a:p>
          <a:p>
            <a:pPr algn="l"/>
            <a:r>
              <a:rPr lang="en-US" altLang="ko-KR" sz="1800"/>
              <a:t>     - Also efficient for arithmetic expression evaluation</a:t>
            </a:r>
          </a:p>
          <a:p>
            <a:pPr algn="l"/>
            <a:r>
              <a:rPr lang="en-US" altLang="ko-KR" sz="1800"/>
              <a:t>     - Storage which can be accessed in LIFO</a:t>
            </a:r>
          </a:p>
          <a:p>
            <a:pPr algn="l"/>
            <a:r>
              <a:rPr lang="en-US" altLang="ko-KR" sz="1800"/>
              <a:t>     - Pointer:  SP</a:t>
            </a:r>
          </a:p>
          <a:p>
            <a:pPr algn="l"/>
            <a:r>
              <a:rPr lang="en-US" altLang="ko-KR" sz="1800"/>
              <a:t>     - Only PUSH and POP operations are applicable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507B0E9A-458F-192D-9996-F5812F38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2536826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BAD166B9-E6A9-C1F6-278D-FB18579BC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EAB40F5B-F819-E328-EAC0-5659CABF0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9039D2FB-A33B-0C8B-6F45-C5F19B1B2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96113925-5F49-36AA-2ABB-48B0531F8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D63ED14E-A12B-F2C8-5AD9-8093EFE7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CF9FF064-8147-E8F9-0DC7-45023E087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>
            <a:extLst>
              <a:ext uri="{FF2B5EF4-FFF2-40B4-BE49-F238E27FC236}">
                <a16:creationId xmlns:a16="http://schemas.microsoft.com/office/drawing/2014/main" id="{7EF9BC16-0704-07B0-8FD4-2784A428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4" y="4098925"/>
            <a:ext cx="29335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1CD5CA7F-E20F-5DE1-85DA-349EA0A7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4" y="3902075"/>
            <a:ext cx="29335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188" name="Rectangle 20">
            <a:extLst>
              <a:ext uri="{FF2B5EF4-FFF2-40B4-BE49-F238E27FC236}">
                <a16:creationId xmlns:a16="http://schemas.microsoft.com/office/drawing/2014/main" id="{B864D1CC-9783-45EF-CC94-09E276B5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4" y="3716338"/>
            <a:ext cx="29335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0DDEE00F-FB1E-6412-3D4A-AB927F1C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9" y="4284663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9C247D12-06C0-3439-8B6F-E49E8D07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9" y="4098925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D30B4E3-D4AD-CFAF-881F-1F82CB86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9" y="3902075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23A46CEC-667A-3DCC-8CE3-D695D6B6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9" y="3716338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72DEA6F8-F6A0-4E21-954E-F55EC744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9" y="3530600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16CE8DA8-9CB2-5FC8-709D-6805428B9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575" y="2533650"/>
            <a:ext cx="35266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7195" name="Rectangle 27">
            <a:extLst>
              <a:ext uri="{FF2B5EF4-FFF2-40B4-BE49-F238E27FC236}">
                <a16:creationId xmlns:a16="http://schemas.microsoft.com/office/drawing/2014/main" id="{274E1B58-F69B-01BD-25EF-499559A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700" y="2297113"/>
            <a:ext cx="796694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7196" name="Rectangle 28">
            <a:extLst>
              <a:ext uri="{FF2B5EF4-FFF2-40B4-BE49-F238E27FC236}">
                <a16:creationId xmlns:a16="http://schemas.microsoft.com/office/drawing/2014/main" id="{7AE60906-0E7D-5B68-385D-C2B016BC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865438"/>
            <a:ext cx="57708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FULL</a:t>
            </a: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3249FFA6-C815-80CA-3FC6-F0CA493B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865438"/>
            <a:ext cx="71333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EMPTY</a:t>
            </a:r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7396C03F-6975-9B42-AC07-E20ABC1C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676650"/>
            <a:ext cx="38792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8C18241C-9F40-962E-CACD-FEE6A0E0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667126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7200" name="Arc 32">
            <a:extLst>
              <a:ext uri="{FF2B5EF4-FFF2-40B4-BE49-F238E27FC236}">
                <a16:creationId xmlns:a16="http://schemas.microsoft.com/office/drawing/2014/main" id="{4BCC920A-A867-0120-E42A-F312269ACAE1}"/>
              </a:ext>
            </a:extLst>
          </p:cNvPr>
          <p:cNvSpPr>
            <a:spLocks/>
          </p:cNvSpPr>
          <p:nvPr/>
        </p:nvSpPr>
        <p:spPr bwMode="auto">
          <a:xfrm>
            <a:off x="7883525" y="3740151"/>
            <a:ext cx="122238" cy="85725"/>
          </a:xfrm>
          <a:custGeom>
            <a:avLst/>
            <a:gdLst>
              <a:gd name="T0" fmla="*/ 1790838 w 21600"/>
              <a:gd name="T1" fmla="*/ 10512006 h 17255"/>
              <a:gd name="T2" fmla="*/ 1897422 w 21600"/>
              <a:gd name="T3" fmla="*/ 0 h 17255"/>
              <a:gd name="T4" fmla="*/ 22154579 w 21600"/>
              <a:gd name="T5" fmla="*/ 5328160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75EEAD63-1D80-4AF3-9E5D-34037C83A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488" y="3794125"/>
            <a:ext cx="698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Rectangle 35">
            <a:extLst>
              <a:ext uri="{FF2B5EF4-FFF2-40B4-BE49-F238E27FC236}">
                <a16:creationId xmlns:a16="http://schemas.microsoft.com/office/drawing/2014/main" id="{30F57BFF-2B2C-1436-CED5-7E87ADCE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2876551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7203" name="Rectangle 36">
            <a:extLst>
              <a:ext uri="{FF2B5EF4-FFF2-40B4-BE49-F238E27FC236}">
                <a16:creationId xmlns:a16="http://schemas.microsoft.com/office/drawing/2014/main" id="{775DD5BB-2796-103C-9DF3-2AD640ED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  <p:sp>
        <p:nvSpPr>
          <p:cNvPr id="7204" name="Rectangle 37">
            <a:extLst>
              <a:ext uri="{FF2B5EF4-FFF2-40B4-BE49-F238E27FC236}">
                <a16:creationId xmlns:a16="http://schemas.microsoft.com/office/drawing/2014/main" id="{FAD5D79A-4373-13DD-02EB-ED596135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688" y="4564063"/>
            <a:ext cx="40395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 sz="12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7205" name="Rectangle 38">
            <a:extLst>
              <a:ext uri="{FF2B5EF4-FFF2-40B4-BE49-F238E27FC236}">
                <a16:creationId xmlns:a16="http://schemas.microsoft.com/office/drawing/2014/main" id="{226008AA-8662-5078-56F4-4222CF64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593975"/>
            <a:ext cx="64921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/>
              <a:t>Flags</a:t>
            </a:r>
          </a:p>
        </p:txBody>
      </p:sp>
      <p:sp>
        <p:nvSpPr>
          <p:cNvPr id="7206" name="Rectangle 39">
            <a:extLst>
              <a:ext uri="{FF2B5EF4-FFF2-40B4-BE49-F238E27FC236}">
                <a16:creationId xmlns:a16="http://schemas.microsoft.com/office/drawing/2014/main" id="{E60A49AF-A4D4-D2E8-E123-3D1F1CB0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3424238"/>
            <a:ext cx="131606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l"/>
            <a:r>
              <a:rPr lang="en-US" altLang="ko-KR"/>
              <a:t>Stack pointer</a:t>
            </a:r>
          </a:p>
        </p:txBody>
      </p:sp>
      <p:sp>
        <p:nvSpPr>
          <p:cNvPr id="7207" name="Rectangle 40">
            <a:extLst>
              <a:ext uri="{FF2B5EF4-FFF2-40B4-BE49-F238E27FC236}">
                <a16:creationId xmlns:a16="http://schemas.microsoft.com/office/drawing/2014/main" id="{9755605B-A40A-EB5D-6A4E-3F5B9E54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2293938"/>
            <a:ext cx="639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/>
              <a:t>stack</a:t>
            </a:r>
          </a:p>
        </p:txBody>
      </p:sp>
      <p:sp>
        <p:nvSpPr>
          <p:cNvPr id="7208" name="Line 41">
            <a:extLst>
              <a:ext uri="{FF2B5EF4-FFF2-40B4-BE49-F238E27FC236}">
                <a16:creationId xmlns:a16="http://schemas.microsoft.com/office/drawing/2014/main" id="{274C96E0-1F85-0925-96B2-32C861A48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75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44">
            <a:extLst>
              <a:ext uri="{FF2B5EF4-FFF2-40B4-BE49-F238E27FC236}">
                <a16:creationId xmlns:a16="http://schemas.microsoft.com/office/drawing/2014/main" id="{710B285B-C317-8247-A8B9-15449A08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6" y="2876551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1545</Words>
  <Application>Microsoft Office PowerPoint</Application>
  <PresentationFormat>Widescreen</PresentationFormat>
  <Paragraphs>251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  OF  CONTROL  UNIT</vt:lpstr>
      <vt:lpstr>ALU  CONTROL</vt:lpstr>
      <vt:lpstr>REGISTER  STACK  ORGANIZATION</vt:lpstr>
      <vt:lpstr>MEMORY  STACK  ORGANIZATION</vt:lpstr>
      <vt:lpstr>REVERSE  POLISH  NOTATION</vt:lpstr>
      <vt:lpstr>INSTRUCTION  FORMAT</vt:lpstr>
      <vt:lpstr>THREE,  AND  TWO-ADDRESS INSTRUCTIONS</vt:lpstr>
      <vt:lpstr>ONE,  AND  ZERO-ADDRESS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Neeraj Kumar Verma [MU - Jaipur]</dc:creator>
  <cp:lastModifiedBy>Dr. Neeraj Kumar Verma [MU - Jaipur]</cp:lastModifiedBy>
  <cp:revision>3</cp:revision>
  <dcterms:created xsi:type="dcterms:W3CDTF">2024-11-12T09:46:09Z</dcterms:created>
  <dcterms:modified xsi:type="dcterms:W3CDTF">2024-11-14T07:21:59Z</dcterms:modified>
</cp:coreProperties>
</file>