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258" r:id="rId4"/>
    <p:sldId id="259" r:id="rId5"/>
    <p:sldId id="260" r:id="rId6"/>
    <p:sldId id="350" r:id="rId7"/>
    <p:sldId id="262" r:id="rId8"/>
    <p:sldId id="263" r:id="rId9"/>
    <p:sldId id="390" r:id="rId10"/>
    <p:sldId id="391" r:id="rId11"/>
    <p:sldId id="392" r:id="rId12"/>
    <p:sldId id="393" r:id="rId13"/>
    <p:sldId id="394" r:id="rId14"/>
    <p:sldId id="261" r:id="rId15"/>
    <p:sldId id="395" r:id="rId16"/>
    <p:sldId id="396"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397" r:id="rId31"/>
    <p:sldId id="277" r:id="rId32"/>
    <p:sldId id="278" r:id="rId33"/>
    <p:sldId id="279" r:id="rId34"/>
    <p:sldId id="280" r:id="rId35"/>
    <p:sldId id="398" r:id="rId36"/>
    <p:sldId id="399" r:id="rId37"/>
    <p:sldId id="400" r:id="rId38"/>
    <p:sldId id="401" r:id="rId39"/>
    <p:sldId id="402" r:id="rId40"/>
    <p:sldId id="286" r:id="rId41"/>
    <p:sldId id="403" r:id="rId42"/>
    <p:sldId id="404" r:id="rId43"/>
    <p:sldId id="405" r:id="rId44"/>
    <p:sldId id="290" r:id="rId45"/>
    <p:sldId id="406" r:id="rId46"/>
    <p:sldId id="407" r:id="rId47"/>
    <p:sldId id="408" r:id="rId48"/>
    <p:sldId id="409" r:id="rId49"/>
    <p:sldId id="41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77C87F-26F2-495D-A961-DC8E10E81460}">
          <p14:sldIdLst>
            <p14:sldId id="256"/>
            <p14:sldId id="257"/>
            <p14:sldId id="258"/>
            <p14:sldId id="259"/>
            <p14:sldId id="260"/>
            <p14:sldId id="350"/>
            <p14:sldId id="262"/>
            <p14:sldId id="263"/>
            <p14:sldId id="390"/>
            <p14:sldId id="391"/>
            <p14:sldId id="392"/>
            <p14:sldId id="393"/>
            <p14:sldId id="394"/>
            <p14:sldId id="261"/>
            <p14:sldId id="395"/>
            <p14:sldId id="396"/>
            <p14:sldId id="264"/>
            <p14:sldId id="265"/>
            <p14:sldId id="266"/>
            <p14:sldId id="267"/>
            <p14:sldId id="268"/>
            <p14:sldId id="269"/>
            <p14:sldId id="270"/>
            <p14:sldId id="271"/>
            <p14:sldId id="272"/>
            <p14:sldId id="273"/>
            <p14:sldId id="274"/>
            <p14:sldId id="275"/>
            <p14:sldId id="276"/>
            <p14:sldId id="397"/>
            <p14:sldId id="277"/>
            <p14:sldId id="278"/>
            <p14:sldId id="279"/>
            <p14:sldId id="280"/>
            <p14:sldId id="398"/>
            <p14:sldId id="399"/>
            <p14:sldId id="400"/>
            <p14:sldId id="401"/>
            <p14:sldId id="402"/>
            <p14:sldId id="286"/>
            <p14:sldId id="403"/>
            <p14:sldId id="404"/>
            <p14:sldId id="405"/>
            <p14:sldId id="290"/>
            <p14:sldId id="406"/>
            <p14:sldId id="407"/>
            <p14:sldId id="408"/>
            <p14:sldId id="409"/>
            <p14:sldId id="4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15" autoAdjust="0"/>
    <p:restoredTop sz="93792" autoAdjust="0"/>
  </p:normalViewPr>
  <p:slideViewPr>
    <p:cSldViewPr snapToGrid="0">
      <p:cViewPr varScale="1">
        <p:scale>
          <a:sx n="62" d="100"/>
          <a:sy n="62" d="100"/>
        </p:scale>
        <p:origin x="17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0-11-03T11:27:54.508"/>
    </inkml:context>
    <inkml:brush xml:id="br0">
      <inkml:brushProperty name="width" value="0.05292" units="cm"/>
      <inkml:brushProperty name="height" value="0.05292" units="cm"/>
      <inkml:brushProperty name="color" value="#FF0000"/>
    </inkml:brush>
  </inkml:definitions>
  <inkml:trace contextRef="#ctx0" brushRef="#br0">14136 11149 88 0,'0'0'324'0,"0"0"-27"15,-7 2-13-15,7-2-19 0,-5 1-10 0,5-1-25 16,-4 1-20-16,4-1-22 0,0 0-19 16,0 0-22-16,0 0-25 0,0 0-28 0,0 0-20 0,0 0-31 15,0 0-25-15,0 0-34 0,0 0-55 0,12 0-50 16,0-5-62-16,1 3-221 0,3 0-435 0,5-6 192 15</inkml:trace>
  <inkml:trace contextRef="#ctx0" brushRef="#br0" timeOffset="266.14">17275 11037 2587 0,'10'4'130'0,"-5"-3"-68"0,1 2-27 16,-3-3-20-16,-3 0-4 0,3 0 4 0,-3 0-7 16,0 0 0-16,0 0 4 0,0 0-2 0,0 0 2 15,0 0-6-15,0 0-14 0,0 0-23 0,0 0-12 16,0 0-19-16,3 3-26 0,-2 2-37 0,4-2-35 15,-2 1-50-15,3-1-154 0,-3 0-395 0,4 0 175 16</inkml:trace>
  <inkml:trace contextRef="#ctx0" brushRef="#br0" timeOffset="571.25">21348 11243 178 0,'0'1'219'0,"0"-1"-21"0,0 0-29 0,0 0-38 0,-7 4-30 15,7-4-42-15,0 0-70 0,-7 0-163 16,7 0-189-16,-7-4 83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531.16821" units="1/cm"/>
          <inkml:channelProperty channel="Y" name="resolution" value="2391.75171" units="1/cm"/>
          <inkml:channelProperty channel="F" name="resolution" value="0" units="1/dev"/>
          <inkml:channelProperty channel="T" name="resolution" value="1" units="1/dev"/>
        </inkml:channelProperties>
      </inkml:inkSource>
      <inkml:timestamp xml:id="ts0" timeString="2020-11-06T09:04:41.057"/>
    </inkml:context>
    <inkml:brush xml:id="br0">
      <inkml:brushProperty name="width" value="0.05292" units="cm"/>
      <inkml:brushProperty name="height" value="0.05292" units="cm"/>
      <inkml:brushProperty name="color" value="#FF0000"/>
    </inkml:brush>
  </inkml:definitions>
  <inkml:trace contextRef="#ctx0" brushRef="#br0">7858 11246 1411 0,'2'0'-117'0,"7"0"-141"15,7 3 0-15,8-1 0 16,8 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528DF-2C6A-4F34-98BF-0781A687EA0A}" type="datetimeFigureOut">
              <a:rPr lang="en-US" smtClean="0"/>
              <a:t>11/24/2022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721B8-9DF2-4E4A-A077-58AF360C7E39}" type="slidenum">
              <a:rPr lang="en-US" smtClean="0"/>
              <a:t>‹#›</a:t>
            </a:fld>
            <a:endParaRPr lang="en-US"/>
          </a:p>
        </p:txBody>
      </p:sp>
    </p:spTree>
    <p:extLst>
      <p:ext uri="{BB962C8B-B14F-4D97-AF65-F5344CB8AC3E}">
        <p14:creationId xmlns:p14="http://schemas.microsoft.com/office/powerpoint/2010/main" val="3894069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60FF46-0119-4098-BF2D-B6CDDA2027E1}" type="slidenum">
              <a:rPr lang="en-US" smtClean="0"/>
              <a:t>11</a:t>
            </a:fld>
            <a:endParaRPr lang="en-US"/>
          </a:p>
        </p:txBody>
      </p:sp>
    </p:spTree>
    <p:extLst>
      <p:ext uri="{BB962C8B-B14F-4D97-AF65-F5344CB8AC3E}">
        <p14:creationId xmlns:p14="http://schemas.microsoft.com/office/powerpoint/2010/main" val="3244941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t>
            </a:r>
            <a:r>
              <a:rPr lang="en-US" dirty="0" err="1"/>
              <a:t>cpu</a:t>
            </a:r>
            <a:r>
              <a:rPr lang="en-US" dirty="0"/>
              <a:t> ask from every device that they generated interrupted or not</a:t>
            </a:r>
          </a:p>
        </p:txBody>
      </p:sp>
      <p:sp>
        <p:nvSpPr>
          <p:cNvPr id="4" name="Slide Number Placeholder 3"/>
          <p:cNvSpPr>
            <a:spLocks noGrp="1"/>
          </p:cNvSpPr>
          <p:nvPr>
            <p:ph type="sldNum" sz="quarter" idx="5"/>
          </p:nvPr>
        </p:nvSpPr>
        <p:spPr/>
        <p:txBody>
          <a:bodyPr/>
          <a:lstStyle/>
          <a:p>
            <a:fld id="{9C60FF46-0119-4098-BF2D-B6CDDA2027E1}" type="slidenum">
              <a:rPr lang="en-US" smtClean="0"/>
              <a:t>38</a:t>
            </a:fld>
            <a:endParaRPr lang="en-US"/>
          </a:p>
        </p:txBody>
      </p:sp>
    </p:spTree>
    <p:extLst>
      <p:ext uri="{BB962C8B-B14F-4D97-AF65-F5344CB8AC3E}">
        <p14:creationId xmlns:p14="http://schemas.microsoft.com/office/powerpoint/2010/main" val="2962954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AB79FA-7336-421C-9933-BC287B7F4954}" type="datetime1">
              <a:rPr lang="en-US" smtClean="0"/>
              <a:t>11/24/2022</a:t>
            </a:fld>
            <a:endParaRPr lang="en-US"/>
          </a:p>
        </p:txBody>
      </p:sp>
      <p:sp>
        <p:nvSpPr>
          <p:cNvPr id="5" name="Footer Placeholder 4"/>
          <p:cNvSpPr>
            <a:spLocks noGrp="1"/>
          </p:cNvSpPr>
          <p:nvPr>
            <p:ph type="ftr" sz="quarter" idx="11"/>
          </p:nvPr>
        </p:nvSpPr>
        <p:spPr/>
        <p:txBody>
          <a:bodyPr/>
          <a:lstStyle/>
          <a:p>
            <a:r>
              <a:rPr lang="en-US"/>
              <a:t>Introduction: Registers</a:t>
            </a:r>
            <a:endParaRPr lang="en-US" dirty="0"/>
          </a:p>
        </p:txBody>
      </p:sp>
      <p:sp>
        <p:nvSpPr>
          <p:cNvPr id="6" name="Slide Number Placeholder 5"/>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408676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64CE6-EA7D-4A0B-A1D7-F7F599E31A1B}" type="datetime1">
              <a:rPr lang="en-US" smtClean="0"/>
              <a:t>11/24/2022</a:t>
            </a:fld>
            <a:endParaRPr lang="en-US"/>
          </a:p>
        </p:txBody>
      </p:sp>
      <p:sp>
        <p:nvSpPr>
          <p:cNvPr id="5" name="Footer Placeholder 4"/>
          <p:cNvSpPr>
            <a:spLocks noGrp="1"/>
          </p:cNvSpPr>
          <p:nvPr>
            <p:ph type="ftr" sz="quarter" idx="11"/>
          </p:nvPr>
        </p:nvSpPr>
        <p:spPr/>
        <p:txBody>
          <a:bodyPr/>
          <a:lstStyle/>
          <a:p>
            <a:r>
              <a:rPr lang="en-US"/>
              <a:t>Introduction: Registers</a:t>
            </a:r>
            <a:endParaRPr lang="en-US" dirty="0"/>
          </a:p>
        </p:txBody>
      </p:sp>
      <p:sp>
        <p:nvSpPr>
          <p:cNvPr id="6" name="Slide Number Placeholder 5"/>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193659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5E143-D8F8-4B4F-8E1C-B9412DC00F3F}" type="datetime1">
              <a:rPr lang="en-US" smtClean="0"/>
              <a:t>11/24/2022</a:t>
            </a:fld>
            <a:endParaRPr lang="en-US"/>
          </a:p>
        </p:txBody>
      </p:sp>
      <p:sp>
        <p:nvSpPr>
          <p:cNvPr id="5" name="Footer Placeholder 4"/>
          <p:cNvSpPr>
            <a:spLocks noGrp="1"/>
          </p:cNvSpPr>
          <p:nvPr>
            <p:ph type="ftr" sz="quarter" idx="11"/>
          </p:nvPr>
        </p:nvSpPr>
        <p:spPr/>
        <p:txBody>
          <a:bodyPr/>
          <a:lstStyle/>
          <a:p>
            <a:r>
              <a:rPr lang="en-US"/>
              <a:t>Introduction: Registers</a:t>
            </a:r>
            <a:endParaRPr lang="en-US" dirty="0"/>
          </a:p>
        </p:txBody>
      </p:sp>
      <p:sp>
        <p:nvSpPr>
          <p:cNvPr id="6" name="Slide Number Placeholder 5"/>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155373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90F256-63B6-4720-8E78-545FD7A4925B}" type="datetime1">
              <a:rPr lang="en-US" smtClean="0"/>
              <a:t>11/24/2022</a:t>
            </a:fld>
            <a:endParaRPr lang="en-US"/>
          </a:p>
        </p:txBody>
      </p:sp>
      <p:sp>
        <p:nvSpPr>
          <p:cNvPr id="5" name="Footer Placeholder 4"/>
          <p:cNvSpPr>
            <a:spLocks noGrp="1"/>
          </p:cNvSpPr>
          <p:nvPr>
            <p:ph type="ftr" sz="quarter" idx="11"/>
          </p:nvPr>
        </p:nvSpPr>
        <p:spPr/>
        <p:txBody>
          <a:bodyPr/>
          <a:lstStyle/>
          <a:p>
            <a:r>
              <a:rPr lang="en-US"/>
              <a:t>Introduction: Registers</a:t>
            </a:r>
            <a:endParaRPr lang="en-US" dirty="0"/>
          </a:p>
        </p:txBody>
      </p:sp>
      <p:sp>
        <p:nvSpPr>
          <p:cNvPr id="6" name="Slide Number Placeholder 5"/>
          <p:cNvSpPr>
            <a:spLocks noGrp="1"/>
          </p:cNvSpPr>
          <p:nvPr>
            <p:ph type="sldNum" sz="quarter" idx="12"/>
          </p:nvPr>
        </p:nvSpPr>
        <p:spPr/>
        <p:txBody>
          <a:bodyPr/>
          <a:lstStyle/>
          <a:p>
            <a:fld id="{FE3B85B6-9AB0-4F82-9D9E-E3A072EC9CF9}" type="slidenum">
              <a:rPr lang="en-US" smtClean="0"/>
              <a:t>‹#›</a:t>
            </a:fld>
            <a:endParaRPr lang="en-US"/>
          </a:p>
        </p:txBody>
      </p:sp>
      <p:cxnSp>
        <p:nvCxnSpPr>
          <p:cNvPr id="7" name="Straight Connector 6"/>
          <p:cNvCxnSpPr/>
          <p:nvPr userDrawn="1"/>
        </p:nvCxnSpPr>
        <p:spPr>
          <a:xfrm>
            <a:off x="628650" y="1322364"/>
            <a:ext cx="788670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78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EA289A-4C2B-4A5A-AC8E-A8D2E4CD71D4}" type="datetime1">
              <a:rPr lang="en-US" smtClean="0"/>
              <a:t>11/24/2022</a:t>
            </a:fld>
            <a:endParaRPr lang="en-US"/>
          </a:p>
        </p:txBody>
      </p:sp>
      <p:sp>
        <p:nvSpPr>
          <p:cNvPr id="5" name="Footer Placeholder 4"/>
          <p:cNvSpPr>
            <a:spLocks noGrp="1"/>
          </p:cNvSpPr>
          <p:nvPr>
            <p:ph type="ftr" sz="quarter" idx="11"/>
          </p:nvPr>
        </p:nvSpPr>
        <p:spPr/>
        <p:txBody>
          <a:bodyPr/>
          <a:lstStyle/>
          <a:p>
            <a:r>
              <a:rPr lang="en-US"/>
              <a:t>Introduction: Registers</a:t>
            </a:r>
            <a:endParaRPr lang="en-US" dirty="0"/>
          </a:p>
        </p:txBody>
      </p:sp>
      <p:sp>
        <p:nvSpPr>
          <p:cNvPr id="6" name="Slide Number Placeholder 5"/>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6765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6FDFEA-0721-4354-968F-9894079737A5}" type="datetime1">
              <a:rPr lang="en-US" smtClean="0"/>
              <a:t>11/24/2022</a:t>
            </a:fld>
            <a:endParaRPr lang="en-US"/>
          </a:p>
        </p:txBody>
      </p:sp>
      <p:sp>
        <p:nvSpPr>
          <p:cNvPr id="6" name="Footer Placeholder 5"/>
          <p:cNvSpPr>
            <a:spLocks noGrp="1"/>
          </p:cNvSpPr>
          <p:nvPr>
            <p:ph type="ftr" sz="quarter" idx="11"/>
          </p:nvPr>
        </p:nvSpPr>
        <p:spPr/>
        <p:txBody>
          <a:bodyPr/>
          <a:lstStyle/>
          <a:p>
            <a:r>
              <a:rPr lang="en-US"/>
              <a:t>Introduction: Registers</a:t>
            </a:r>
            <a:endParaRPr lang="en-US" dirty="0"/>
          </a:p>
        </p:txBody>
      </p:sp>
      <p:sp>
        <p:nvSpPr>
          <p:cNvPr id="7" name="Slide Number Placeholder 6"/>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400222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5173C8-F923-4317-8D6A-ED22530B6F17}" type="datetime1">
              <a:rPr lang="en-US" smtClean="0"/>
              <a:t>11/24/2022</a:t>
            </a:fld>
            <a:endParaRPr lang="en-US"/>
          </a:p>
        </p:txBody>
      </p:sp>
      <p:sp>
        <p:nvSpPr>
          <p:cNvPr id="8" name="Footer Placeholder 7"/>
          <p:cNvSpPr>
            <a:spLocks noGrp="1"/>
          </p:cNvSpPr>
          <p:nvPr>
            <p:ph type="ftr" sz="quarter" idx="11"/>
          </p:nvPr>
        </p:nvSpPr>
        <p:spPr/>
        <p:txBody>
          <a:bodyPr/>
          <a:lstStyle/>
          <a:p>
            <a:r>
              <a:rPr lang="en-US"/>
              <a:t>Introduction: Registers</a:t>
            </a:r>
            <a:endParaRPr lang="en-US" dirty="0"/>
          </a:p>
        </p:txBody>
      </p:sp>
      <p:sp>
        <p:nvSpPr>
          <p:cNvPr id="9" name="Slide Number Placeholder 8"/>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82748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E66AE-9E52-422D-A9B2-E2C3509A60CB}" type="datetime1">
              <a:rPr lang="en-US" smtClean="0"/>
              <a:t>11/24/2022</a:t>
            </a:fld>
            <a:endParaRPr lang="en-US"/>
          </a:p>
        </p:txBody>
      </p:sp>
      <p:sp>
        <p:nvSpPr>
          <p:cNvPr id="4" name="Footer Placeholder 3"/>
          <p:cNvSpPr>
            <a:spLocks noGrp="1"/>
          </p:cNvSpPr>
          <p:nvPr>
            <p:ph type="ftr" sz="quarter" idx="11"/>
          </p:nvPr>
        </p:nvSpPr>
        <p:spPr/>
        <p:txBody>
          <a:bodyPr/>
          <a:lstStyle/>
          <a:p>
            <a:r>
              <a:rPr lang="en-US"/>
              <a:t>Introduction: Registers</a:t>
            </a:r>
            <a:endParaRPr lang="en-US" dirty="0"/>
          </a:p>
        </p:txBody>
      </p:sp>
      <p:sp>
        <p:nvSpPr>
          <p:cNvPr id="5" name="Slide Number Placeholder 4"/>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1262177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A510D-EFA1-404D-BA9A-FF8D9F77168E}" type="datetime1">
              <a:rPr lang="en-US" smtClean="0"/>
              <a:t>11/24/2022</a:t>
            </a:fld>
            <a:endParaRPr lang="en-US"/>
          </a:p>
        </p:txBody>
      </p:sp>
      <p:sp>
        <p:nvSpPr>
          <p:cNvPr id="3" name="Footer Placeholder 2"/>
          <p:cNvSpPr>
            <a:spLocks noGrp="1"/>
          </p:cNvSpPr>
          <p:nvPr>
            <p:ph type="ftr" sz="quarter" idx="11"/>
          </p:nvPr>
        </p:nvSpPr>
        <p:spPr/>
        <p:txBody>
          <a:bodyPr/>
          <a:lstStyle/>
          <a:p>
            <a:r>
              <a:rPr lang="en-US"/>
              <a:t>Introduction: Registers</a:t>
            </a:r>
            <a:endParaRPr lang="en-US" dirty="0"/>
          </a:p>
        </p:txBody>
      </p:sp>
      <p:sp>
        <p:nvSpPr>
          <p:cNvPr id="4" name="Slide Number Placeholder 3"/>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1949411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FB0A16-0129-4457-A36E-933BD54A4343}" type="datetime1">
              <a:rPr lang="en-US" smtClean="0"/>
              <a:t>11/24/2022</a:t>
            </a:fld>
            <a:endParaRPr lang="en-US"/>
          </a:p>
        </p:txBody>
      </p:sp>
      <p:sp>
        <p:nvSpPr>
          <p:cNvPr id="6" name="Footer Placeholder 5"/>
          <p:cNvSpPr>
            <a:spLocks noGrp="1"/>
          </p:cNvSpPr>
          <p:nvPr>
            <p:ph type="ftr" sz="quarter" idx="11"/>
          </p:nvPr>
        </p:nvSpPr>
        <p:spPr/>
        <p:txBody>
          <a:bodyPr/>
          <a:lstStyle/>
          <a:p>
            <a:r>
              <a:rPr lang="en-US"/>
              <a:t>Introduction: Registers</a:t>
            </a:r>
            <a:endParaRPr lang="en-US" dirty="0"/>
          </a:p>
        </p:txBody>
      </p:sp>
      <p:sp>
        <p:nvSpPr>
          <p:cNvPr id="7" name="Slide Number Placeholder 6"/>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158606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23C2B8-CF76-492D-96B1-ED4BAE0E3672}" type="datetime1">
              <a:rPr lang="en-US" smtClean="0"/>
              <a:t>11/24/2022</a:t>
            </a:fld>
            <a:endParaRPr lang="en-US"/>
          </a:p>
        </p:txBody>
      </p:sp>
      <p:sp>
        <p:nvSpPr>
          <p:cNvPr id="6" name="Footer Placeholder 5"/>
          <p:cNvSpPr>
            <a:spLocks noGrp="1"/>
          </p:cNvSpPr>
          <p:nvPr>
            <p:ph type="ftr" sz="quarter" idx="11"/>
          </p:nvPr>
        </p:nvSpPr>
        <p:spPr/>
        <p:txBody>
          <a:bodyPr/>
          <a:lstStyle/>
          <a:p>
            <a:r>
              <a:rPr lang="en-US"/>
              <a:t>Introduction: Registers</a:t>
            </a:r>
            <a:endParaRPr lang="en-US" dirty="0"/>
          </a:p>
        </p:txBody>
      </p:sp>
      <p:sp>
        <p:nvSpPr>
          <p:cNvPr id="7" name="Slide Number Placeholder 6"/>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145880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9572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4861"/>
            <a:ext cx="7886700" cy="481210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25E00-7131-4589-AB79-F78E59C09D2B}" type="datetime1">
              <a:rPr lang="en-US" smtClean="0"/>
              <a:t>11/24/2022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rgbClr val="00B050"/>
                </a:solidFill>
              </a:defRPr>
            </a:lvl1pPr>
          </a:lstStyle>
          <a:p>
            <a:r>
              <a:rPr lang="en-US"/>
              <a:t>Introduction: Registers</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B85B6-9AB0-4F82-9D9E-E3A072EC9CF9}" type="slidenum">
              <a:rPr lang="en-US" smtClean="0"/>
              <a:t>‹#›</a:t>
            </a:fld>
            <a:endParaRPr lang="en-US"/>
          </a:p>
        </p:txBody>
      </p:sp>
      <p:cxnSp>
        <p:nvCxnSpPr>
          <p:cNvPr id="8" name="Straight Connector 7"/>
          <p:cNvCxnSpPr/>
          <p:nvPr userDrawn="1"/>
        </p:nvCxnSpPr>
        <p:spPr>
          <a:xfrm>
            <a:off x="628650" y="1322364"/>
            <a:ext cx="788670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Diagram, logo&#10;&#10;Description automatically generated">
            <a:extLst>
              <a:ext uri="{FF2B5EF4-FFF2-40B4-BE49-F238E27FC236}">
                <a16:creationId xmlns:a16="http://schemas.microsoft.com/office/drawing/2014/main" id="{CE1CAAC9-30EE-EF55-8B21-FD317A30A03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05800" y="8343"/>
            <a:ext cx="838200" cy="1061720"/>
          </a:xfrm>
          <a:prstGeom prst="rect">
            <a:avLst/>
          </a:prstGeom>
        </p:spPr>
      </p:pic>
    </p:spTree>
    <p:extLst>
      <p:ext uri="{BB962C8B-B14F-4D97-AF65-F5344CB8AC3E}">
        <p14:creationId xmlns:p14="http://schemas.microsoft.com/office/powerpoint/2010/main" val="1221694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000" kern="1200">
          <a:solidFill>
            <a:srgbClr val="FF000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22363"/>
            <a:ext cx="7772400" cy="1385530"/>
          </a:xfrm>
        </p:spPr>
        <p:txBody>
          <a:bodyPr>
            <a:normAutofit/>
          </a:bodyPr>
          <a:lstStyle/>
          <a:p>
            <a:r>
              <a:rPr lang="en-US" sz="4000" dirty="0"/>
              <a:t>Computer System Architecture</a:t>
            </a:r>
          </a:p>
        </p:txBody>
      </p:sp>
      <p:sp>
        <p:nvSpPr>
          <p:cNvPr id="5" name="Subtitle 4"/>
          <p:cNvSpPr>
            <a:spLocks noGrp="1"/>
          </p:cNvSpPr>
          <p:nvPr>
            <p:ph type="subTitle" idx="1"/>
          </p:nvPr>
        </p:nvSpPr>
        <p:spPr>
          <a:xfrm>
            <a:off x="1554919" y="2641530"/>
            <a:ext cx="5005461" cy="358727"/>
          </a:xfrm>
          <a:effectLst>
            <a:glow rad="228600">
              <a:schemeClr val="accent5">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a:normAutofit fontScale="92500" lnSpcReduction="20000"/>
          </a:bodyPr>
          <a:lstStyle/>
          <a:p>
            <a:r>
              <a:rPr lang="en-US" dirty="0"/>
              <a:t>Course Code IT2101</a:t>
            </a:r>
          </a:p>
        </p:txBody>
      </p:sp>
      <p:sp>
        <p:nvSpPr>
          <p:cNvPr id="7" name="TextBox 6"/>
          <p:cNvSpPr txBox="1"/>
          <p:nvPr/>
        </p:nvSpPr>
        <p:spPr>
          <a:xfrm>
            <a:off x="4057650" y="3614519"/>
            <a:ext cx="3766625" cy="369332"/>
          </a:xfrm>
          <a:prstGeom prst="rect">
            <a:avLst/>
          </a:prstGeom>
          <a:noFill/>
        </p:spPr>
        <p:txBody>
          <a:bodyPr wrap="square" rtlCol="0">
            <a:spAutoFit/>
          </a:bodyPr>
          <a:lstStyle/>
          <a:p>
            <a:r>
              <a:rPr lang="en-US" dirty="0">
                <a:solidFill>
                  <a:schemeClr val="accent5">
                    <a:lumMod val="50000"/>
                  </a:schemeClr>
                </a:solidFill>
              </a:rPr>
              <a:t>Subject Guide: Dr. </a:t>
            </a:r>
            <a:r>
              <a:rPr lang="en-US" dirty="0" err="1">
                <a:solidFill>
                  <a:schemeClr val="accent5">
                    <a:lumMod val="50000"/>
                  </a:schemeClr>
                </a:solidFill>
              </a:rPr>
              <a:t>Aprna</a:t>
            </a:r>
            <a:r>
              <a:rPr lang="en-US" dirty="0">
                <a:solidFill>
                  <a:schemeClr val="accent5">
                    <a:lumMod val="50000"/>
                  </a:schemeClr>
                </a:solidFill>
              </a:rPr>
              <a:t> </a:t>
            </a:r>
            <a:r>
              <a:rPr lang="en-US" dirty="0" err="1">
                <a:solidFill>
                  <a:schemeClr val="accent5">
                    <a:lumMod val="50000"/>
                  </a:schemeClr>
                </a:solidFill>
              </a:rPr>
              <a:t>Tripathi</a:t>
            </a:r>
            <a:endParaRPr lang="en-US" dirty="0">
              <a:solidFill>
                <a:schemeClr val="accent5">
                  <a:lumMod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3560" y="2507893"/>
            <a:ext cx="3421429" cy="3492857"/>
          </a:xfrm>
          <a:prstGeom prst="rect">
            <a:avLst/>
          </a:prstGeom>
        </p:spPr>
      </p:pic>
      <p:sp>
        <p:nvSpPr>
          <p:cNvPr id="3" name="Slide Number Placeholder 2"/>
          <p:cNvSpPr>
            <a:spLocks noGrp="1"/>
          </p:cNvSpPr>
          <p:nvPr>
            <p:ph type="sldNum" sz="quarter" idx="12"/>
          </p:nvPr>
        </p:nvSpPr>
        <p:spPr/>
        <p:txBody>
          <a:bodyPr/>
          <a:lstStyle/>
          <a:p>
            <a:fld id="{FE3B85B6-9AB0-4F82-9D9E-E3A072EC9CF9}" type="slidenum">
              <a:rPr lang="en-US" smtClean="0"/>
              <a:t>1</a:t>
            </a:fld>
            <a:endParaRPr lang="en-US"/>
          </a:p>
        </p:txBody>
      </p:sp>
      <p:sp>
        <p:nvSpPr>
          <p:cNvPr id="6" name="Date Placeholder 5">
            <a:extLst>
              <a:ext uri="{FF2B5EF4-FFF2-40B4-BE49-F238E27FC236}">
                <a16:creationId xmlns:a16="http://schemas.microsoft.com/office/drawing/2014/main" id="{5D1967DD-1091-46DD-C774-108AC0DF0083}"/>
              </a:ext>
            </a:extLst>
          </p:cNvPr>
          <p:cNvSpPr>
            <a:spLocks noGrp="1"/>
          </p:cNvSpPr>
          <p:nvPr>
            <p:ph type="dt" sz="half" idx="10"/>
          </p:nvPr>
        </p:nvSpPr>
        <p:spPr/>
        <p:txBody>
          <a:bodyPr/>
          <a:lstStyle/>
          <a:p>
            <a:fld id="{663CE56B-14C3-40E5-B5D4-2817C32FFFA0}" type="datetime1">
              <a:rPr lang="en-US" smtClean="0"/>
              <a:t>11/24/2022</a:t>
            </a:fld>
            <a:endParaRPr lang="en-US"/>
          </a:p>
        </p:txBody>
      </p:sp>
    </p:spTree>
    <p:extLst>
      <p:ext uri="{BB962C8B-B14F-4D97-AF65-F5344CB8AC3E}">
        <p14:creationId xmlns:p14="http://schemas.microsoft.com/office/powerpoint/2010/main" val="331719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5EFE-0D43-414B-B2D4-1ED6ED4A3A16}"/>
              </a:ext>
            </a:extLst>
          </p:cNvPr>
          <p:cNvSpPr>
            <a:spLocks noGrp="1"/>
          </p:cNvSpPr>
          <p:nvPr>
            <p:ph type="title"/>
          </p:nvPr>
        </p:nvSpPr>
        <p:spPr/>
        <p:txBody>
          <a:bodyPr/>
          <a:lstStyle/>
          <a:p>
            <a:r>
              <a:rPr lang="en-US" dirty="0"/>
              <a:t>Peripheral devices</a:t>
            </a:r>
          </a:p>
        </p:txBody>
      </p:sp>
      <p:sp>
        <p:nvSpPr>
          <p:cNvPr id="3" name="Content Placeholder 2">
            <a:extLst>
              <a:ext uri="{FF2B5EF4-FFF2-40B4-BE49-F238E27FC236}">
                <a16:creationId xmlns:a16="http://schemas.microsoft.com/office/drawing/2014/main" id="{D6BD5E65-4053-43BF-946B-531967F0B55B}"/>
              </a:ext>
            </a:extLst>
          </p:cNvPr>
          <p:cNvSpPr>
            <a:spLocks noGrp="1"/>
          </p:cNvSpPr>
          <p:nvPr>
            <p:ph idx="1"/>
          </p:nvPr>
        </p:nvSpPr>
        <p:spPr/>
        <p:txBody>
          <a:bodyPr>
            <a:normAutofit fontScale="92500" lnSpcReduction="10000"/>
          </a:bodyPr>
          <a:lstStyle/>
          <a:p>
            <a:r>
              <a:rPr lang="en-US" dirty="0"/>
              <a:t>The input-output subsystem of a computer, referred to as I/O.</a:t>
            </a:r>
          </a:p>
          <a:p>
            <a:r>
              <a:rPr lang="en-US" dirty="0"/>
              <a:t>Provides an efficient mode of communication between the central system and the outside environment.</a:t>
            </a:r>
          </a:p>
          <a:p>
            <a:r>
              <a:rPr lang="en-US" dirty="0"/>
              <a:t>Devices that are under the direct control of the computer are said to be connected on-line.</a:t>
            </a:r>
          </a:p>
          <a:p>
            <a:r>
              <a:rPr lang="en-US" dirty="0"/>
              <a:t>Input or output device attached to the computer are also called peripherals.</a:t>
            </a:r>
          </a:p>
          <a:p>
            <a:pPr lvl="1"/>
            <a:r>
              <a:rPr lang="en-US" dirty="0"/>
              <a:t>Input</a:t>
            </a:r>
          </a:p>
          <a:p>
            <a:pPr lvl="1"/>
            <a:r>
              <a:rPr lang="en-US" dirty="0"/>
              <a:t>Output</a:t>
            </a:r>
          </a:p>
          <a:p>
            <a:pPr lvl="1"/>
            <a:r>
              <a:rPr lang="en-US" dirty="0"/>
              <a:t>Input-output</a:t>
            </a:r>
          </a:p>
          <a:p>
            <a:pPr marL="342900" lvl="1" indent="0">
              <a:buNone/>
            </a:pPr>
            <a:r>
              <a:rPr lang="en-US" dirty="0"/>
              <a:t>Peripherals are electromechanical and electromagnetic device.</a:t>
            </a:r>
          </a:p>
          <a:p>
            <a:pPr marL="342900" lvl="1" indent="0">
              <a:buNone/>
            </a:pPr>
            <a:r>
              <a:rPr lang="en-US" dirty="0"/>
              <a:t>Video monitor, printer,  magnetic tape, magnetic disk</a:t>
            </a:r>
          </a:p>
          <a:p>
            <a:endParaRPr lang="en-US" dirty="0"/>
          </a:p>
        </p:txBody>
      </p:sp>
    </p:spTree>
    <p:extLst>
      <p:ext uri="{BB962C8B-B14F-4D97-AF65-F5344CB8AC3E}">
        <p14:creationId xmlns:p14="http://schemas.microsoft.com/office/powerpoint/2010/main" val="391523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EAF1-6005-4C42-9D69-908CFA81C264}"/>
              </a:ext>
            </a:extLst>
          </p:cNvPr>
          <p:cNvSpPr>
            <a:spLocks noGrp="1"/>
          </p:cNvSpPr>
          <p:nvPr>
            <p:ph type="title"/>
          </p:nvPr>
        </p:nvSpPr>
        <p:spPr/>
        <p:txBody>
          <a:bodyPr/>
          <a:lstStyle/>
          <a:p>
            <a:r>
              <a:rPr lang="en-US" dirty="0"/>
              <a:t>Input output interface</a:t>
            </a:r>
          </a:p>
        </p:txBody>
      </p:sp>
      <p:sp>
        <p:nvSpPr>
          <p:cNvPr id="3" name="Content Placeholder 2">
            <a:extLst>
              <a:ext uri="{FF2B5EF4-FFF2-40B4-BE49-F238E27FC236}">
                <a16:creationId xmlns:a16="http://schemas.microsoft.com/office/drawing/2014/main" id="{21018F24-5D73-4FFD-A886-7FC71552FF8D}"/>
              </a:ext>
            </a:extLst>
          </p:cNvPr>
          <p:cNvSpPr>
            <a:spLocks noGrp="1"/>
          </p:cNvSpPr>
          <p:nvPr>
            <p:ph idx="1"/>
          </p:nvPr>
        </p:nvSpPr>
        <p:spPr/>
        <p:txBody>
          <a:bodyPr>
            <a:normAutofit/>
          </a:bodyPr>
          <a:lstStyle/>
          <a:p>
            <a:pPr marL="0" indent="0">
              <a:buNone/>
            </a:pPr>
            <a:r>
              <a:rPr lang="en-US" sz="2000" dirty="0">
                <a:latin typeface="CIDFont+F2"/>
              </a:rPr>
              <a:t>Input-output interface provides a method for transferring information between internal storage and external I/O devices. </a:t>
            </a:r>
          </a:p>
          <a:p>
            <a:pPr algn="l"/>
            <a:r>
              <a:rPr lang="en-US" sz="2000" dirty="0">
                <a:latin typeface="CIDFont+F2"/>
              </a:rPr>
              <a:t>1. Peripherals are electrotechnical and electromagnetic devices and CPU and memory are electronic devices. Therefore, a conversion of signal values may be needed.</a:t>
            </a:r>
          </a:p>
          <a:p>
            <a:pPr algn="l"/>
            <a:r>
              <a:rPr lang="en-US" sz="2000" dirty="0">
                <a:latin typeface="CIDFont+F2"/>
              </a:rPr>
              <a:t>2. The data transfer rate of peripherals is usually slower than the transfer rate of CPU and consequently, a synchronization mechanism may be needed.</a:t>
            </a:r>
          </a:p>
          <a:p>
            <a:pPr algn="l"/>
            <a:r>
              <a:rPr lang="en-US" sz="2000" dirty="0">
                <a:latin typeface="CIDFont+F2"/>
              </a:rPr>
              <a:t>3. Data codes and formats in the peripherals differ from the word format in the CPU and memory.</a:t>
            </a:r>
          </a:p>
          <a:p>
            <a:pPr algn="l"/>
            <a:r>
              <a:rPr lang="en-US" sz="2000" dirty="0">
                <a:latin typeface="CIDFont+F2"/>
              </a:rPr>
              <a:t>4. The operating modes of peripherals are different from each other and must be controlled so as not to disturb the operation of other peripherals connected to the CPU.</a:t>
            </a:r>
            <a:endParaRPr lang="en-US" sz="4400" dirty="0"/>
          </a:p>
        </p:txBody>
      </p:sp>
    </p:spTree>
    <p:extLst>
      <p:ext uri="{BB962C8B-B14F-4D97-AF65-F5344CB8AC3E}">
        <p14:creationId xmlns:p14="http://schemas.microsoft.com/office/powerpoint/2010/main" val="347335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6CD2-672E-477D-827D-E8F01066999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B17A60B-3A8F-4BD7-A0DD-C820F0A9CDD8}"/>
              </a:ext>
            </a:extLst>
          </p:cNvPr>
          <p:cNvSpPr>
            <a:spLocks noGrp="1"/>
          </p:cNvSpPr>
          <p:nvPr>
            <p:ph idx="1"/>
          </p:nvPr>
        </p:nvSpPr>
        <p:spPr/>
        <p:txBody>
          <a:bodyPr>
            <a:normAutofit/>
          </a:bodyPr>
          <a:lstStyle/>
          <a:p>
            <a:pPr algn="l"/>
            <a:r>
              <a:rPr lang="en-US" sz="2000" dirty="0">
                <a:latin typeface="CIDFont+F2"/>
              </a:rPr>
              <a:t>To Resolve these differences, computer systems include special hardware components between the CPU and Peripherals to supervises and synchronizes all input and out transfers. These components are called interface units.</a:t>
            </a:r>
          </a:p>
          <a:p>
            <a:pPr algn="l"/>
            <a:r>
              <a:rPr lang="en-US" sz="2000" dirty="0">
                <a:latin typeface="CIDFont+F2"/>
              </a:rPr>
              <a:t>These are providing interface between processor bus and peripheral device.</a:t>
            </a:r>
            <a:endParaRPr lang="en-US" sz="4400" dirty="0"/>
          </a:p>
        </p:txBody>
      </p:sp>
    </p:spTree>
    <p:extLst>
      <p:ext uri="{BB962C8B-B14F-4D97-AF65-F5344CB8AC3E}">
        <p14:creationId xmlns:p14="http://schemas.microsoft.com/office/powerpoint/2010/main" val="3351849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1CB4-AA49-4DFD-A2F2-6F013790E73D}"/>
              </a:ext>
            </a:extLst>
          </p:cNvPr>
          <p:cNvSpPr>
            <a:spLocks noGrp="1"/>
          </p:cNvSpPr>
          <p:nvPr>
            <p:ph type="title"/>
          </p:nvPr>
        </p:nvSpPr>
        <p:spPr/>
        <p:txBody>
          <a:bodyPr/>
          <a:lstStyle/>
          <a:p>
            <a:r>
              <a:rPr lang="en-US" dirty="0"/>
              <a:t>I/O bus and interface modules</a:t>
            </a:r>
          </a:p>
        </p:txBody>
      </p:sp>
      <p:pic>
        <p:nvPicPr>
          <p:cNvPr id="4" name="Content Placeholder 3">
            <a:extLst>
              <a:ext uri="{FF2B5EF4-FFF2-40B4-BE49-F238E27FC236}">
                <a16:creationId xmlns:a16="http://schemas.microsoft.com/office/drawing/2014/main" id="{3B135340-AAE2-4F8D-B410-3D41C0B7D18B}"/>
              </a:ext>
            </a:extLst>
          </p:cNvPr>
          <p:cNvPicPr>
            <a:picLocks noGrp="1" noChangeAspect="1"/>
          </p:cNvPicPr>
          <p:nvPr>
            <p:ph idx="1"/>
          </p:nvPr>
        </p:nvPicPr>
        <p:blipFill>
          <a:blip r:embed="rId2"/>
          <a:stretch>
            <a:fillRect/>
          </a:stretch>
        </p:blipFill>
        <p:spPr>
          <a:xfrm>
            <a:off x="1350594" y="2247566"/>
            <a:ext cx="6784049" cy="3149795"/>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EE919565-5AE6-447C-956D-160FE8F3102C}"/>
                  </a:ext>
                </a:extLst>
              </p14:cNvPr>
              <p14:cNvContentPartPr/>
              <p14:nvPr/>
            </p14:nvContentPartPr>
            <p14:xfrm>
              <a:off x="3812400" y="3837240"/>
              <a:ext cx="2602260" cy="76140"/>
            </p14:xfrm>
          </p:contentPart>
        </mc:Choice>
        <mc:Fallback>
          <p:pic>
            <p:nvPicPr>
              <p:cNvPr id="5" name="Ink 4">
                <a:extLst>
                  <a:ext uri="{FF2B5EF4-FFF2-40B4-BE49-F238E27FC236}">
                    <a16:creationId xmlns:a16="http://schemas.microsoft.com/office/drawing/2014/main" id="{EE919565-5AE6-447C-956D-160FE8F3102C}"/>
                  </a:ext>
                </a:extLst>
              </p:cNvPr>
              <p:cNvPicPr/>
              <p:nvPr/>
            </p:nvPicPr>
            <p:blipFill>
              <a:blip r:embed="rId4"/>
              <a:stretch>
                <a:fillRect/>
              </a:stretch>
            </p:blipFill>
            <p:spPr>
              <a:xfrm>
                <a:off x="3803041" y="3827902"/>
                <a:ext cx="2620979" cy="94816"/>
              </a:xfrm>
              <a:prstGeom prst="rect">
                <a:avLst/>
              </a:prstGeom>
            </p:spPr>
          </p:pic>
        </mc:Fallback>
      </mc:AlternateContent>
    </p:spTree>
    <p:extLst>
      <p:ext uri="{BB962C8B-B14F-4D97-AF65-F5344CB8AC3E}">
        <p14:creationId xmlns:p14="http://schemas.microsoft.com/office/powerpoint/2010/main" val="34237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221B-5346-487F-B7FE-46C46528D2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5120C7-5D53-4C0D-A10C-007A63E03571}"/>
              </a:ext>
            </a:extLst>
          </p:cNvPr>
          <p:cNvSpPr>
            <a:spLocks noGrp="1"/>
          </p:cNvSpPr>
          <p:nvPr>
            <p:ph idx="1"/>
          </p:nvPr>
        </p:nvSpPr>
        <p:spPr/>
        <p:txBody>
          <a:bodyPr>
            <a:normAutofit/>
          </a:bodyPr>
          <a:lstStyle/>
          <a:p>
            <a:r>
              <a:rPr lang="en-US" sz="2000" dirty="0">
                <a:latin typeface="CIDFont+F2"/>
              </a:rPr>
              <a:t>The I/O Bus consists of data lines, address lines and control lines.</a:t>
            </a:r>
          </a:p>
          <a:p>
            <a:pPr algn="l"/>
            <a:r>
              <a:rPr lang="en-US" sz="2000" dirty="0">
                <a:latin typeface="CIDFont+F2"/>
              </a:rPr>
              <a:t>The I/O bus from the processor is attached to all peripherals interface.</a:t>
            </a:r>
          </a:p>
          <a:p>
            <a:pPr algn="l"/>
            <a:r>
              <a:rPr lang="en-US" sz="2000" dirty="0">
                <a:latin typeface="CIDFont+F2"/>
              </a:rPr>
              <a:t>Interface decodes the address and control received from the I/O. </a:t>
            </a:r>
          </a:p>
          <a:p>
            <a:pPr algn="l"/>
            <a:r>
              <a:rPr lang="en-US" sz="2000" dirty="0">
                <a:latin typeface="CIDFont+F2"/>
              </a:rPr>
              <a:t>To communicate with a particular device, the processor places a device address on address</a:t>
            </a:r>
          </a:p>
          <a:p>
            <a:pPr algn="l"/>
            <a:r>
              <a:rPr lang="en-US" sz="2000" dirty="0">
                <a:latin typeface="CIDFont+F2"/>
              </a:rPr>
              <a:t>lines.</a:t>
            </a:r>
          </a:p>
          <a:p>
            <a:pPr algn="l"/>
            <a:r>
              <a:rPr lang="en-US" sz="2000" dirty="0">
                <a:latin typeface="CIDFont+F2"/>
              </a:rPr>
              <a:t>Each interface attached to the I/O bus contains an address decoder that monitor the address line.</a:t>
            </a:r>
          </a:p>
          <a:p>
            <a:pPr algn="l"/>
            <a:r>
              <a:rPr lang="en-US" sz="2000" dirty="0">
                <a:latin typeface="CIDFont+F2"/>
              </a:rPr>
              <a:t>When the interface detects its own address, it activates the path between the bus lines and the device that it controls. </a:t>
            </a:r>
          </a:p>
          <a:p>
            <a:pPr algn="l"/>
            <a:r>
              <a:rPr lang="en-US" sz="2000" dirty="0">
                <a:latin typeface="CIDFont+F2"/>
              </a:rPr>
              <a:t>All peripherals whose address does not correspond to the address in the bus are </a:t>
            </a:r>
            <a:r>
              <a:rPr lang="en-US" sz="2000" b="1" dirty="0">
                <a:latin typeface="CIDFont+F2"/>
              </a:rPr>
              <a:t>disabled </a:t>
            </a:r>
            <a:r>
              <a:rPr lang="en-US" sz="2000" dirty="0">
                <a:latin typeface="CIDFont+F2"/>
              </a:rPr>
              <a:t>by their interface.</a:t>
            </a:r>
            <a:endParaRPr lang="en-US" sz="4400" dirty="0"/>
          </a:p>
        </p:txBody>
      </p:sp>
    </p:spTree>
    <p:extLst>
      <p:ext uri="{BB962C8B-B14F-4D97-AF65-F5344CB8AC3E}">
        <p14:creationId xmlns:p14="http://schemas.microsoft.com/office/powerpoint/2010/main" val="4170935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BE1A-4D48-4F25-A35F-A4D528369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A4EA61-DD2F-4A02-8224-3A2B60A6DA71}"/>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At the same time that the address is made available in the address lines, the processor provides a function code in the control lines. The interface selected responds to the function conde and proceeds to execute it. This function code referred as an I/O  command. </a:t>
            </a:r>
          </a:p>
          <a:p>
            <a:r>
              <a:rPr lang="en-US" dirty="0"/>
              <a:t>There are four types of commands :</a:t>
            </a:r>
          </a:p>
          <a:p>
            <a:pPr lvl="1"/>
            <a:r>
              <a:rPr lang="en-US" dirty="0"/>
              <a:t>Control command</a:t>
            </a:r>
          </a:p>
          <a:p>
            <a:pPr lvl="1"/>
            <a:r>
              <a:rPr lang="en-US" dirty="0"/>
              <a:t>Status command</a:t>
            </a:r>
          </a:p>
          <a:p>
            <a:pPr lvl="1"/>
            <a:r>
              <a:rPr lang="en-US" dirty="0"/>
              <a:t>Data output command</a:t>
            </a:r>
          </a:p>
          <a:p>
            <a:pPr lvl="1"/>
            <a:r>
              <a:rPr lang="en-US" dirty="0"/>
              <a:t>Data Input command</a:t>
            </a:r>
          </a:p>
        </p:txBody>
      </p:sp>
    </p:spTree>
    <p:extLst>
      <p:ext uri="{BB962C8B-B14F-4D97-AF65-F5344CB8AC3E}">
        <p14:creationId xmlns:p14="http://schemas.microsoft.com/office/powerpoint/2010/main" val="1839453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18B6-9AF7-416D-AFFA-13EC7D3CD3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720130-84E8-47DB-BC3D-666276995ED6}"/>
              </a:ext>
            </a:extLst>
          </p:cNvPr>
          <p:cNvSpPr>
            <a:spLocks noGrp="1"/>
          </p:cNvSpPr>
          <p:nvPr>
            <p:ph idx="1"/>
          </p:nvPr>
        </p:nvSpPr>
        <p:spPr/>
        <p:txBody>
          <a:bodyPr>
            <a:normAutofit/>
          </a:bodyPr>
          <a:lstStyle/>
          <a:p>
            <a:pPr algn="l"/>
            <a:r>
              <a:rPr lang="en-US" sz="2000" dirty="0">
                <a:latin typeface="CIDFont+F2"/>
              </a:rPr>
              <a:t>Control command- A control command is issued to activate the peripheral and to inform it what to do.</a:t>
            </a:r>
          </a:p>
          <a:p>
            <a:pPr algn="l"/>
            <a:r>
              <a:rPr lang="en-US" sz="2000" dirty="0">
                <a:latin typeface="CIDFont+F2"/>
              </a:rPr>
              <a:t>Status command- A status command is used to test various status conditions in the interface and the peripheral.</a:t>
            </a:r>
          </a:p>
          <a:p>
            <a:pPr algn="l"/>
            <a:r>
              <a:rPr lang="en-US" sz="2000" dirty="0">
                <a:latin typeface="CIDFont+F2"/>
              </a:rPr>
              <a:t>Data Output command- A data output command causes the interface to respond by transferring data from the bus into one of its registers.</a:t>
            </a:r>
          </a:p>
          <a:p>
            <a:pPr algn="l"/>
            <a:r>
              <a:rPr lang="en-US" sz="2000" dirty="0">
                <a:latin typeface="CIDFont+F2"/>
              </a:rPr>
              <a:t>Data Input command- The data input command is the opposite of the data output. In this case the interface received an item of data from the peripheral and place it in its buffer register</a:t>
            </a:r>
            <a:endParaRPr lang="en-US" sz="4400" dirty="0"/>
          </a:p>
        </p:txBody>
      </p:sp>
    </p:spTree>
    <p:extLst>
      <p:ext uri="{BB962C8B-B14F-4D97-AF65-F5344CB8AC3E}">
        <p14:creationId xmlns:p14="http://schemas.microsoft.com/office/powerpoint/2010/main" val="1744800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9F63-F61D-4572-AF0D-D5CEF2AB809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BCAB0B0-1157-47A1-9AAB-BC0BD460AE6A}"/>
              </a:ext>
            </a:extLst>
          </p:cNvPr>
          <p:cNvSpPr>
            <a:spLocks noGrp="1"/>
          </p:cNvSpPr>
          <p:nvPr>
            <p:ph idx="1"/>
          </p:nvPr>
        </p:nvSpPr>
        <p:spPr/>
        <p:txBody>
          <a:bodyPr/>
          <a:lstStyle/>
          <a:p>
            <a:r>
              <a:rPr lang="en-US" dirty="0"/>
              <a:t>Memory bus contains Data, address, and read/write control lines.</a:t>
            </a:r>
          </a:p>
          <a:p>
            <a:pPr algn="l"/>
            <a:r>
              <a:rPr lang="en-US" sz="2000" dirty="0">
                <a:latin typeface="CIDFont+F2"/>
              </a:rPr>
              <a:t>There are 3 ways that computer buses can be used to communicate with memory and I/O:</a:t>
            </a:r>
          </a:p>
          <a:p>
            <a:pPr algn="l"/>
            <a:r>
              <a:rPr lang="en-US" sz="2000" dirty="0" err="1">
                <a:latin typeface="CIDFont+F2"/>
              </a:rPr>
              <a:t>i</a:t>
            </a:r>
            <a:r>
              <a:rPr lang="en-US" sz="2000" dirty="0">
                <a:latin typeface="CIDFont+F2"/>
              </a:rPr>
              <a:t>. Use two Separate buses , one for memory and other for I/O.</a:t>
            </a:r>
          </a:p>
          <a:p>
            <a:pPr algn="l"/>
            <a:r>
              <a:rPr lang="en-US" sz="2000" dirty="0">
                <a:latin typeface="CIDFont+F2"/>
              </a:rPr>
              <a:t>ii. Use one common bus for both memory and I/O but separate control lines for each.</a:t>
            </a:r>
          </a:p>
          <a:p>
            <a:pPr algn="l"/>
            <a:r>
              <a:rPr lang="en-US" sz="2000" dirty="0">
                <a:latin typeface="CIDFont+F2"/>
              </a:rPr>
              <a:t>iii. Use one common bus for memory and I/O with common control lines.</a:t>
            </a:r>
            <a:endParaRPr lang="en-US" sz="4400" dirty="0"/>
          </a:p>
        </p:txBody>
      </p:sp>
    </p:spTree>
    <p:extLst>
      <p:ext uri="{BB962C8B-B14F-4D97-AF65-F5344CB8AC3E}">
        <p14:creationId xmlns:p14="http://schemas.microsoft.com/office/powerpoint/2010/main" val="520474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9A71-4DC1-4854-A4B0-AEC67EE7CC48}"/>
              </a:ext>
            </a:extLst>
          </p:cNvPr>
          <p:cNvSpPr>
            <a:spLocks noGrp="1"/>
          </p:cNvSpPr>
          <p:nvPr>
            <p:ph type="title"/>
          </p:nvPr>
        </p:nvSpPr>
        <p:spPr/>
        <p:txBody>
          <a:bodyPr/>
          <a:lstStyle/>
          <a:p>
            <a:r>
              <a:rPr lang="en-US" sz="2400" dirty="0">
                <a:latin typeface="CIDFont+F1"/>
              </a:rPr>
              <a:t>Asynchronous Data Transfer</a:t>
            </a:r>
            <a:endParaRPr lang="en-US" dirty="0"/>
          </a:p>
        </p:txBody>
      </p:sp>
      <p:sp>
        <p:nvSpPr>
          <p:cNvPr id="3" name="Content Placeholder 2">
            <a:extLst>
              <a:ext uri="{FF2B5EF4-FFF2-40B4-BE49-F238E27FC236}">
                <a16:creationId xmlns:a16="http://schemas.microsoft.com/office/drawing/2014/main" id="{4B94FCE2-3802-4811-A4BD-255A9A5F59AB}"/>
              </a:ext>
            </a:extLst>
          </p:cNvPr>
          <p:cNvSpPr>
            <a:spLocks noGrp="1"/>
          </p:cNvSpPr>
          <p:nvPr>
            <p:ph idx="1"/>
          </p:nvPr>
        </p:nvSpPr>
        <p:spPr>
          <a:xfrm>
            <a:off x="548640" y="1530850"/>
            <a:ext cx="8060788" cy="4582274"/>
          </a:xfrm>
        </p:spPr>
        <p:txBody>
          <a:bodyPr>
            <a:normAutofit fontScale="77500" lnSpcReduction="20000"/>
          </a:bodyPr>
          <a:lstStyle/>
          <a:p>
            <a:pPr algn="just"/>
            <a:r>
              <a:rPr lang="en-US" sz="2900" dirty="0"/>
              <a:t>Internal timing of CPU and I/O device is independent from the other in that each uses its own clock for internal register.</a:t>
            </a:r>
          </a:p>
          <a:p>
            <a:pPr algn="just"/>
            <a:r>
              <a:rPr lang="en-US" sz="2900" dirty="0"/>
              <a:t>This Scheme is used when speed of I/O devices do not match with microprocessor, and timing characteristics of I/O devices is not predictable. In this method, process initiates the device and check its status. As a result, CPU has to wait till I/O device is ready to transfer data. When device is ready CPU issues instruction for I/O transfer. In this method two types of techniques are used based on signals before data transfer.</a:t>
            </a:r>
          </a:p>
          <a:p>
            <a:pPr algn="just"/>
            <a:r>
              <a:rPr lang="en-US" sz="2900" dirty="0"/>
              <a:t>Two independent unit require control signals be transmitted between the communication unit to indicating the time at which data is being transmitted.</a:t>
            </a:r>
          </a:p>
          <a:p>
            <a:pPr lvl="1" algn="just"/>
            <a:r>
              <a:rPr lang="en-US" dirty="0">
                <a:latin typeface="Times New Roman" panose="02020603050405020304" pitchFamily="18" charset="0"/>
                <a:cs typeface="Times New Roman" panose="02020603050405020304" pitchFamily="18" charset="0"/>
              </a:rPr>
              <a:t>Strobe plus	supplied by one of the unit to indicate to the other unit when transfer has to </a:t>
            </a:r>
            <a:r>
              <a:rPr lang="en-US" dirty="0" err="1">
                <a:latin typeface="Times New Roman" panose="02020603050405020304" pitchFamily="18" charset="0"/>
                <a:cs typeface="Times New Roman" panose="02020603050405020304" pitchFamily="18" charset="0"/>
              </a:rPr>
              <a:t>occure</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Handshaking : each data item being transferred with a control signal that indicate the presence of data in the bus</a:t>
            </a:r>
          </a:p>
        </p:txBody>
      </p:sp>
    </p:spTree>
    <p:extLst>
      <p:ext uri="{BB962C8B-B14F-4D97-AF65-F5344CB8AC3E}">
        <p14:creationId xmlns:p14="http://schemas.microsoft.com/office/powerpoint/2010/main" val="2972985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CEF0-2B1F-4E81-951B-D586E4BE2CEA}"/>
              </a:ext>
            </a:extLst>
          </p:cNvPr>
          <p:cNvSpPr>
            <a:spLocks noGrp="1"/>
          </p:cNvSpPr>
          <p:nvPr>
            <p:ph type="title"/>
          </p:nvPr>
        </p:nvSpPr>
        <p:spPr>
          <a:xfrm>
            <a:off x="1088686" y="1460641"/>
            <a:ext cx="3132383" cy="786926"/>
          </a:xfrm>
        </p:spPr>
        <p:txBody>
          <a:bodyPr>
            <a:normAutofit/>
          </a:bodyPr>
          <a:lstStyle/>
          <a:p>
            <a:r>
              <a:rPr lang="en-US"/>
              <a:t>Strobe control</a:t>
            </a:r>
            <a:endParaRPr lang="en-US" dirty="0"/>
          </a:p>
        </p:txBody>
      </p:sp>
      <p:sp>
        <p:nvSpPr>
          <p:cNvPr id="3" name="Content Placeholder 2">
            <a:extLst>
              <a:ext uri="{FF2B5EF4-FFF2-40B4-BE49-F238E27FC236}">
                <a16:creationId xmlns:a16="http://schemas.microsoft.com/office/drawing/2014/main" id="{01FB3085-1DE3-45C9-B6B9-3EE0BC4DF21A}"/>
              </a:ext>
            </a:extLst>
          </p:cNvPr>
          <p:cNvSpPr>
            <a:spLocks noGrp="1"/>
          </p:cNvSpPr>
          <p:nvPr>
            <p:ph idx="1"/>
          </p:nvPr>
        </p:nvSpPr>
        <p:spPr>
          <a:xfrm>
            <a:off x="1088686" y="2369049"/>
            <a:ext cx="3129159" cy="2587960"/>
          </a:xfrm>
        </p:spPr>
        <p:txBody>
          <a:bodyPr>
            <a:normAutofit fontScale="85000" lnSpcReduction="10000"/>
          </a:bodyPr>
          <a:lstStyle/>
          <a:p>
            <a:r>
              <a:rPr lang="en-US" dirty="0"/>
              <a:t>Activated by either source or destination.</a:t>
            </a:r>
          </a:p>
          <a:p>
            <a:r>
              <a:rPr lang="en-US" dirty="0"/>
              <a:t>Strobe is a single line that informs the destination unit when a valid data word is available in the bus</a:t>
            </a:r>
          </a:p>
        </p:txBody>
      </p:sp>
      <p:pic>
        <p:nvPicPr>
          <p:cNvPr id="4" name="Picture 3">
            <a:extLst>
              <a:ext uri="{FF2B5EF4-FFF2-40B4-BE49-F238E27FC236}">
                <a16:creationId xmlns:a16="http://schemas.microsoft.com/office/drawing/2014/main" id="{D3B68460-92CC-44AA-BAE0-34DF45139B96}"/>
              </a:ext>
            </a:extLst>
          </p:cNvPr>
          <p:cNvPicPr>
            <a:picLocks noChangeAspect="1"/>
          </p:cNvPicPr>
          <p:nvPr/>
        </p:nvPicPr>
        <p:blipFill>
          <a:blip r:embed="rId2"/>
          <a:stretch>
            <a:fillRect/>
          </a:stretch>
        </p:blipFill>
        <p:spPr>
          <a:xfrm>
            <a:off x="4570808" y="2247567"/>
            <a:ext cx="4572965" cy="2648782"/>
          </a:xfrm>
          <a:prstGeom prst="rect">
            <a:avLst/>
          </a:prstGeom>
        </p:spPr>
      </p:pic>
    </p:spTree>
    <p:extLst>
      <p:ext uri="{BB962C8B-B14F-4D97-AF65-F5344CB8AC3E}">
        <p14:creationId xmlns:p14="http://schemas.microsoft.com/office/powerpoint/2010/main" val="129510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p:txBody>
          <a:bodyPr>
            <a:normAutofit lnSpcReduction="10000"/>
          </a:bodyPr>
          <a:lstStyle/>
          <a:p>
            <a:pPr algn="just"/>
            <a:r>
              <a:rPr lang="en-IN" dirty="0"/>
              <a:t>The core objective of this course is to describe the general organization and architecture of a computer system. </a:t>
            </a:r>
          </a:p>
          <a:p>
            <a:pPr algn="just"/>
            <a:r>
              <a:rPr lang="en-IN" dirty="0"/>
              <a:t>It covers in detail the description and design of basic computer, functional units, machine instructions, control unit and memory hierarchy design. </a:t>
            </a:r>
          </a:p>
          <a:p>
            <a:pPr algn="just"/>
            <a:r>
              <a:rPr lang="en-IN" dirty="0"/>
              <a:t>It provides a detailed coverage of logic circuits to perform various arithmetic operations and use of pipelining to achieve parallelism to achieve at different levels using hardware and software techniques to yield high-performance processors.</a:t>
            </a:r>
            <a:endParaRPr lang="en-US" dirty="0"/>
          </a:p>
        </p:txBody>
      </p:sp>
      <p:sp>
        <p:nvSpPr>
          <p:cNvPr id="5" name="Slide Number Placeholder 4"/>
          <p:cNvSpPr>
            <a:spLocks noGrp="1"/>
          </p:cNvSpPr>
          <p:nvPr>
            <p:ph type="sldNum" sz="quarter" idx="12"/>
          </p:nvPr>
        </p:nvSpPr>
        <p:spPr/>
        <p:txBody>
          <a:bodyPr/>
          <a:lstStyle/>
          <a:p>
            <a:fld id="{FE3B85B6-9AB0-4F82-9D9E-E3A072EC9CF9}" type="slidenum">
              <a:rPr lang="en-US" smtClean="0"/>
              <a:t>2</a:t>
            </a:fld>
            <a:endParaRPr lang="en-US"/>
          </a:p>
        </p:txBody>
      </p:sp>
      <p:sp>
        <p:nvSpPr>
          <p:cNvPr id="6" name="Date Placeholder 5">
            <a:extLst>
              <a:ext uri="{FF2B5EF4-FFF2-40B4-BE49-F238E27FC236}">
                <a16:creationId xmlns:a16="http://schemas.microsoft.com/office/drawing/2014/main" id="{E80DBBB3-A7AE-6E37-3716-50ACC58754CC}"/>
              </a:ext>
            </a:extLst>
          </p:cNvPr>
          <p:cNvSpPr>
            <a:spLocks noGrp="1"/>
          </p:cNvSpPr>
          <p:nvPr>
            <p:ph type="dt" sz="half" idx="10"/>
          </p:nvPr>
        </p:nvSpPr>
        <p:spPr/>
        <p:txBody>
          <a:bodyPr/>
          <a:lstStyle/>
          <a:p>
            <a:fld id="{7760358A-4581-4E03-BC7A-5C6A02D6963D}" type="datetime1">
              <a:rPr lang="en-US" smtClean="0"/>
              <a:t>11/24/2022</a:t>
            </a:fld>
            <a:endParaRPr lang="en-US"/>
          </a:p>
        </p:txBody>
      </p:sp>
    </p:spTree>
    <p:extLst>
      <p:ext uri="{BB962C8B-B14F-4D97-AF65-F5344CB8AC3E}">
        <p14:creationId xmlns:p14="http://schemas.microsoft.com/office/powerpoint/2010/main" val="124438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1A9C-7EDA-42DD-8EE7-0E5956416F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858FB3-18FE-4E98-A6CD-812FD07DC4CD}"/>
              </a:ext>
            </a:extLst>
          </p:cNvPr>
          <p:cNvSpPr>
            <a:spLocks noGrp="1"/>
          </p:cNvSpPr>
          <p:nvPr>
            <p:ph idx="1"/>
          </p:nvPr>
        </p:nvSpPr>
        <p:spPr/>
        <p:txBody>
          <a:bodyPr/>
          <a:lstStyle/>
          <a:p>
            <a:r>
              <a:rPr lang="en-US" dirty="0"/>
              <a:t>Source unit first places the data on the data bus. After the brief delay to ensure that the data settle to a steady value, the source activated the strobe pulse. The information on the data bus and the strobe signal remain in the active state for a sufficient time period to allow the destination unit to receive unit.</a:t>
            </a:r>
          </a:p>
        </p:txBody>
      </p:sp>
    </p:spTree>
    <p:extLst>
      <p:ext uri="{BB962C8B-B14F-4D97-AF65-F5344CB8AC3E}">
        <p14:creationId xmlns:p14="http://schemas.microsoft.com/office/powerpoint/2010/main" val="3859717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2135-40F4-42C9-A505-4DBD244BFFAA}"/>
              </a:ext>
            </a:extLst>
          </p:cNvPr>
          <p:cNvSpPr>
            <a:spLocks noGrp="1"/>
          </p:cNvSpPr>
          <p:nvPr>
            <p:ph type="title"/>
          </p:nvPr>
        </p:nvSpPr>
        <p:spPr>
          <a:xfrm>
            <a:off x="1088686" y="1460641"/>
            <a:ext cx="3132383" cy="786926"/>
          </a:xfrm>
        </p:spPr>
        <p:txBody>
          <a:bodyPr>
            <a:normAutofit/>
          </a:bodyPr>
          <a:lstStyle/>
          <a:p>
            <a:endParaRPr lang="en-US"/>
          </a:p>
        </p:txBody>
      </p:sp>
      <p:sp>
        <p:nvSpPr>
          <p:cNvPr id="8" name="Content Placeholder 7">
            <a:extLst>
              <a:ext uri="{FF2B5EF4-FFF2-40B4-BE49-F238E27FC236}">
                <a16:creationId xmlns:a16="http://schemas.microsoft.com/office/drawing/2014/main" id="{09B4F34D-72A8-43EA-B3DA-6FD4A1C0581A}"/>
              </a:ext>
            </a:extLst>
          </p:cNvPr>
          <p:cNvSpPr>
            <a:spLocks noGrp="1"/>
          </p:cNvSpPr>
          <p:nvPr>
            <p:ph idx="1"/>
          </p:nvPr>
        </p:nvSpPr>
        <p:spPr>
          <a:xfrm>
            <a:off x="309716" y="2369049"/>
            <a:ext cx="3908129" cy="2587960"/>
          </a:xfrm>
        </p:spPr>
        <p:txBody>
          <a:bodyPr>
            <a:normAutofit fontScale="92500" lnSpcReduction="20000"/>
          </a:bodyPr>
          <a:lstStyle/>
          <a:p>
            <a:r>
              <a:rPr lang="en-US" dirty="0"/>
              <a:t>Destination activates the strobe pulse, informing the source to provide the data.</a:t>
            </a:r>
          </a:p>
          <a:p>
            <a:r>
              <a:rPr lang="en-US" dirty="0"/>
              <a:t>Source unit responds by placing the requested binary information on the data bus. </a:t>
            </a:r>
          </a:p>
        </p:txBody>
      </p:sp>
      <p:pic>
        <p:nvPicPr>
          <p:cNvPr id="4" name="Content Placeholder 3">
            <a:extLst>
              <a:ext uri="{FF2B5EF4-FFF2-40B4-BE49-F238E27FC236}">
                <a16:creationId xmlns:a16="http://schemas.microsoft.com/office/drawing/2014/main" id="{C262F8FD-09BB-43EC-A40E-6A692D660B91}"/>
              </a:ext>
            </a:extLst>
          </p:cNvPr>
          <p:cNvPicPr>
            <a:picLocks noChangeAspect="1"/>
          </p:cNvPicPr>
          <p:nvPr/>
        </p:nvPicPr>
        <p:blipFill>
          <a:blip r:embed="rId2"/>
          <a:stretch>
            <a:fillRect/>
          </a:stretch>
        </p:blipFill>
        <p:spPr>
          <a:xfrm>
            <a:off x="4570808" y="1937477"/>
            <a:ext cx="4632781" cy="3167309"/>
          </a:xfrm>
          <a:prstGeom prst="rect">
            <a:avLst/>
          </a:prstGeom>
        </p:spPr>
      </p:pic>
    </p:spTree>
    <p:extLst>
      <p:ext uri="{BB962C8B-B14F-4D97-AF65-F5344CB8AC3E}">
        <p14:creationId xmlns:p14="http://schemas.microsoft.com/office/powerpoint/2010/main" val="1371261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B60C-F81F-46E1-9F62-84FFB7F4AB45}"/>
              </a:ext>
            </a:extLst>
          </p:cNvPr>
          <p:cNvSpPr>
            <a:spLocks noGrp="1"/>
          </p:cNvSpPr>
          <p:nvPr>
            <p:ph type="title"/>
          </p:nvPr>
        </p:nvSpPr>
        <p:spPr/>
        <p:txBody>
          <a:bodyPr/>
          <a:lstStyle/>
          <a:p>
            <a:r>
              <a:rPr lang="en-US" sz="2400" dirty="0">
                <a:latin typeface="CIDFont+F1"/>
              </a:rPr>
              <a:t>Disadvantage of Strobe Signal </a:t>
            </a:r>
            <a:endParaRPr lang="en-US" dirty="0"/>
          </a:p>
        </p:txBody>
      </p:sp>
      <p:sp>
        <p:nvSpPr>
          <p:cNvPr id="3" name="Content Placeholder 2">
            <a:extLst>
              <a:ext uri="{FF2B5EF4-FFF2-40B4-BE49-F238E27FC236}">
                <a16:creationId xmlns:a16="http://schemas.microsoft.com/office/drawing/2014/main" id="{530EAE53-D665-4F39-95D4-43611BE0B9E8}"/>
              </a:ext>
            </a:extLst>
          </p:cNvPr>
          <p:cNvSpPr>
            <a:spLocks noGrp="1"/>
          </p:cNvSpPr>
          <p:nvPr>
            <p:ph idx="1"/>
          </p:nvPr>
        </p:nvSpPr>
        <p:spPr/>
        <p:txBody>
          <a:bodyPr>
            <a:normAutofit/>
          </a:bodyPr>
          <a:lstStyle/>
          <a:p>
            <a:pPr algn="l"/>
            <a:r>
              <a:rPr lang="en-US" sz="2400" dirty="0">
                <a:latin typeface="CIDFont+F2"/>
              </a:rPr>
              <a:t>The disadvantage of the strobe method is that, the source unit initiates the transfer has no way of knowing whether the destination unit has actually received the data item that was places in the bus. </a:t>
            </a:r>
          </a:p>
          <a:p>
            <a:pPr algn="l"/>
            <a:r>
              <a:rPr lang="en-US" sz="2400" dirty="0">
                <a:latin typeface="CIDFont+F2"/>
              </a:rPr>
              <a:t>Similarly, a destination unit that initiates the transfer has no way of knowing whether the source unit has actually placed the data on bus. The Handshaking method solves this problem.</a:t>
            </a:r>
            <a:endParaRPr lang="en-US" sz="4800" dirty="0"/>
          </a:p>
        </p:txBody>
      </p:sp>
    </p:spTree>
    <p:extLst>
      <p:ext uri="{BB962C8B-B14F-4D97-AF65-F5344CB8AC3E}">
        <p14:creationId xmlns:p14="http://schemas.microsoft.com/office/powerpoint/2010/main" val="74905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F115-3D74-4690-B6F8-A25584F5211B}"/>
              </a:ext>
            </a:extLst>
          </p:cNvPr>
          <p:cNvSpPr>
            <a:spLocks noGrp="1"/>
          </p:cNvSpPr>
          <p:nvPr>
            <p:ph type="title"/>
          </p:nvPr>
        </p:nvSpPr>
        <p:spPr/>
        <p:txBody>
          <a:bodyPr/>
          <a:lstStyle/>
          <a:p>
            <a:r>
              <a:rPr lang="en-US" dirty="0"/>
              <a:t>handshaking</a:t>
            </a:r>
          </a:p>
        </p:txBody>
      </p:sp>
      <p:sp>
        <p:nvSpPr>
          <p:cNvPr id="3" name="Content Placeholder 2">
            <a:extLst>
              <a:ext uri="{FF2B5EF4-FFF2-40B4-BE49-F238E27FC236}">
                <a16:creationId xmlns:a16="http://schemas.microsoft.com/office/drawing/2014/main" id="{F76FFA7E-305F-4D48-A0AF-A1AF54087FE5}"/>
              </a:ext>
            </a:extLst>
          </p:cNvPr>
          <p:cNvSpPr>
            <a:spLocks noGrp="1"/>
          </p:cNvSpPr>
          <p:nvPr>
            <p:ph idx="1"/>
          </p:nvPr>
        </p:nvSpPr>
        <p:spPr>
          <a:xfrm>
            <a:off x="221567" y="2369048"/>
            <a:ext cx="8820442" cy="3374205"/>
          </a:xfrm>
        </p:spPr>
        <p:txBody>
          <a:bodyPr>
            <a:normAutofit/>
          </a:bodyPr>
          <a:lstStyle/>
          <a:p>
            <a:pPr algn="l"/>
            <a:r>
              <a:rPr lang="en-US" sz="2400" dirty="0">
                <a:latin typeface="CIDFont+F2"/>
              </a:rPr>
              <a:t>introducing a second control signal that provides a reply to the unit that initiates the transfer.</a:t>
            </a:r>
          </a:p>
          <a:p>
            <a:pPr algn="just"/>
            <a:r>
              <a:rPr lang="en-US" sz="2400" dirty="0">
                <a:latin typeface="CIDFont+F2"/>
              </a:rPr>
              <a:t>One control line is in the same direction as the data flows in the bus from the source to destination. It is used by source unit to inform the destination unit whether there a valid data in the bus. The other control line is in the other direction from the destination to the source. It is used by the destination unit to inform the source whether it can accept the data. The sequence of control during the transfer depends on the unit that initiates the transfer.</a:t>
            </a:r>
            <a:endParaRPr lang="en-US" sz="4800" dirty="0"/>
          </a:p>
        </p:txBody>
      </p:sp>
    </p:spTree>
    <p:extLst>
      <p:ext uri="{BB962C8B-B14F-4D97-AF65-F5344CB8AC3E}">
        <p14:creationId xmlns:p14="http://schemas.microsoft.com/office/powerpoint/2010/main" val="2555385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F09F-3673-42B4-B008-AB5230709B85}"/>
              </a:ext>
            </a:extLst>
          </p:cNvPr>
          <p:cNvSpPr>
            <a:spLocks noGrp="1"/>
          </p:cNvSpPr>
          <p:nvPr>
            <p:ph type="title"/>
          </p:nvPr>
        </p:nvSpPr>
        <p:spPr/>
        <p:txBody>
          <a:bodyPr/>
          <a:lstStyle/>
          <a:p>
            <a:r>
              <a:rPr lang="en-US" dirty="0"/>
              <a:t>Source initiated</a:t>
            </a:r>
          </a:p>
        </p:txBody>
      </p:sp>
      <p:pic>
        <p:nvPicPr>
          <p:cNvPr id="5" name="Content Placeholder 4">
            <a:extLst>
              <a:ext uri="{FF2B5EF4-FFF2-40B4-BE49-F238E27FC236}">
                <a16:creationId xmlns:a16="http://schemas.microsoft.com/office/drawing/2014/main" id="{6D3A27DE-F801-4F23-B2C8-8C6D9D1F19D5}"/>
              </a:ext>
            </a:extLst>
          </p:cNvPr>
          <p:cNvPicPr>
            <a:picLocks noGrp="1" noChangeAspect="1"/>
          </p:cNvPicPr>
          <p:nvPr>
            <p:ph idx="1"/>
          </p:nvPr>
        </p:nvPicPr>
        <p:blipFill>
          <a:blip r:embed="rId2"/>
          <a:stretch>
            <a:fillRect/>
          </a:stretch>
        </p:blipFill>
        <p:spPr>
          <a:xfrm>
            <a:off x="4316253" y="2405604"/>
            <a:ext cx="3974887" cy="2557504"/>
          </a:xfrm>
          <a:prstGeom prst="rect">
            <a:avLst/>
          </a:prstGeom>
        </p:spPr>
      </p:pic>
      <p:pic>
        <p:nvPicPr>
          <p:cNvPr id="4" name="Picture 3">
            <a:extLst>
              <a:ext uri="{FF2B5EF4-FFF2-40B4-BE49-F238E27FC236}">
                <a16:creationId xmlns:a16="http://schemas.microsoft.com/office/drawing/2014/main" id="{39FA97FB-1AA0-4F42-A2A3-AD503273D7A9}"/>
              </a:ext>
            </a:extLst>
          </p:cNvPr>
          <p:cNvPicPr>
            <a:picLocks noChangeAspect="1"/>
          </p:cNvPicPr>
          <p:nvPr/>
        </p:nvPicPr>
        <p:blipFill>
          <a:blip r:embed="rId3"/>
          <a:stretch>
            <a:fillRect/>
          </a:stretch>
        </p:blipFill>
        <p:spPr>
          <a:xfrm>
            <a:off x="316524" y="2306966"/>
            <a:ext cx="3165230" cy="3013260"/>
          </a:xfrm>
          <a:prstGeom prst="rect">
            <a:avLst/>
          </a:prstGeom>
        </p:spPr>
      </p:pic>
    </p:spTree>
    <p:extLst>
      <p:ext uri="{BB962C8B-B14F-4D97-AF65-F5344CB8AC3E}">
        <p14:creationId xmlns:p14="http://schemas.microsoft.com/office/powerpoint/2010/main" val="3043000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3164-BF3F-4ACD-B507-AEF351755494}"/>
              </a:ext>
            </a:extLst>
          </p:cNvPr>
          <p:cNvSpPr>
            <a:spLocks noGrp="1"/>
          </p:cNvSpPr>
          <p:nvPr>
            <p:ph type="title"/>
          </p:nvPr>
        </p:nvSpPr>
        <p:spPr/>
        <p:txBody>
          <a:bodyPr/>
          <a:lstStyle/>
          <a:p>
            <a:r>
              <a:rPr lang="en-US" dirty="0"/>
              <a:t>Destination initiated</a:t>
            </a:r>
          </a:p>
        </p:txBody>
      </p:sp>
      <p:sp>
        <p:nvSpPr>
          <p:cNvPr id="3" name="Content Placeholder 2">
            <a:extLst>
              <a:ext uri="{FF2B5EF4-FFF2-40B4-BE49-F238E27FC236}">
                <a16:creationId xmlns:a16="http://schemas.microsoft.com/office/drawing/2014/main" id="{DF7F1EB4-2FA6-4499-9FFF-8003EE77E82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508BF98-318E-43D7-8A0E-D62E9A73CF39}"/>
              </a:ext>
            </a:extLst>
          </p:cNvPr>
          <p:cNvPicPr>
            <a:picLocks noChangeAspect="1"/>
          </p:cNvPicPr>
          <p:nvPr/>
        </p:nvPicPr>
        <p:blipFill>
          <a:blip r:embed="rId2"/>
          <a:stretch>
            <a:fillRect/>
          </a:stretch>
        </p:blipFill>
        <p:spPr>
          <a:xfrm>
            <a:off x="238107" y="2247566"/>
            <a:ext cx="3130816" cy="2798340"/>
          </a:xfrm>
          <a:prstGeom prst="rect">
            <a:avLst/>
          </a:prstGeom>
        </p:spPr>
      </p:pic>
      <p:pic>
        <p:nvPicPr>
          <p:cNvPr id="5" name="Picture 4">
            <a:extLst>
              <a:ext uri="{FF2B5EF4-FFF2-40B4-BE49-F238E27FC236}">
                <a16:creationId xmlns:a16="http://schemas.microsoft.com/office/drawing/2014/main" id="{D69CDC18-1F73-4800-B6C4-DF889EC7F15E}"/>
              </a:ext>
            </a:extLst>
          </p:cNvPr>
          <p:cNvPicPr>
            <a:picLocks noChangeAspect="1"/>
          </p:cNvPicPr>
          <p:nvPr/>
        </p:nvPicPr>
        <p:blipFill>
          <a:blip r:embed="rId3"/>
          <a:stretch>
            <a:fillRect/>
          </a:stretch>
        </p:blipFill>
        <p:spPr>
          <a:xfrm>
            <a:off x="4689913" y="2280153"/>
            <a:ext cx="3755474" cy="2587960"/>
          </a:xfrm>
          <a:prstGeom prst="rect">
            <a:avLst/>
          </a:prstGeom>
        </p:spPr>
      </p:pic>
    </p:spTree>
    <p:extLst>
      <p:ext uri="{BB962C8B-B14F-4D97-AF65-F5344CB8AC3E}">
        <p14:creationId xmlns:p14="http://schemas.microsoft.com/office/powerpoint/2010/main" val="1471973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4619-9060-4DAE-BBE0-D5C22E433899}"/>
              </a:ext>
            </a:extLst>
          </p:cNvPr>
          <p:cNvSpPr>
            <a:spLocks noGrp="1"/>
          </p:cNvSpPr>
          <p:nvPr>
            <p:ph type="title"/>
          </p:nvPr>
        </p:nvSpPr>
        <p:spPr/>
        <p:txBody>
          <a:bodyPr/>
          <a:lstStyle/>
          <a:p>
            <a:r>
              <a:rPr lang="en-US" sz="2400" dirty="0">
                <a:latin typeface="CIDFont+F2"/>
              </a:rPr>
              <a:t>Advantage of the Handshaking method</a:t>
            </a:r>
            <a:endParaRPr lang="en-US" dirty="0"/>
          </a:p>
        </p:txBody>
      </p:sp>
      <p:sp>
        <p:nvSpPr>
          <p:cNvPr id="3" name="Content Placeholder 2">
            <a:extLst>
              <a:ext uri="{FF2B5EF4-FFF2-40B4-BE49-F238E27FC236}">
                <a16:creationId xmlns:a16="http://schemas.microsoft.com/office/drawing/2014/main" id="{3F4B7F01-E90B-4546-996D-85B5FD581028}"/>
              </a:ext>
            </a:extLst>
          </p:cNvPr>
          <p:cNvSpPr>
            <a:spLocks noGrp="1"/>
          </p:cNvSpPr>
          <p:nvPr>
            <p:ph idx="1"/>
          </p:nvPr>
        </p:nvSpPr>
        <p:spPr/>
        <p:txBody>
          <a:bodyPr>
            <a:normAutofit/>
          </a:bodyPr>
          <a:lstStyle/>
          <a:p>
            <a:pPr algn="l"/>
            <a:r>
              <a:rPr lang="en-US" sz="2400" dirty="0">
                <a:latin typeface="CIDFont+F2"/>
              </a:rPr>
              <a:t>The Handshaking scheme provides degree of flexibility and reliability because the successful completion of data transfer relies on active participation by both units.</a:t>
            </a:r>
          </a:p>
          <a:p>
            <a:pPr algn="l"/>
            <a:r>
              <a:rPr lang="en-US" sz="2400" dirty="0">
                <a:latin typeface="CIDFont+F2"/>
              </a:rPr>
              <a:t>If any of one unit is faulty, the data transfer will not be completed. Such an error can be detected by means of a </a:t>
            </a:r>
            <a:r>
              <a:rPr lang="en-US" sz="2400" dirty="0">
                <a:latin typeface="CIDFont+F5"/>
              </a:rPr>
              <a:t>Timeout mechanism </a:t>
            </a:r>
            <a:r>
              <a:rPr lang="en-US" sz="2400" dirty="0">
                <a:latin typeface="CIDFont+F2"/>
              </a:rPr>
              <a:t>which provides an alarm if the data is not completed within time.</a:t>
            </a:r>
            <a:endParaRPr lang="en-US" sz="4800" dirty="0"/>
          </a:p>
        </p:txBody>
      </p:sp>
    </p:spTree>
    <p:extLst>
      <p:ext uri="{BB962C8B-B14F-4D97-AF65-F5344CB8AC3E}">
        <p14:creationId xmlns:p14="http://schemas.microsoft.com/office/powerpoint/2010/main" val="1203437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DED3-625C-400A-B197-B37ECFF53DC2}"/>
              </a:ext>
            </a:extLst>
          </p:cNvPr>
          <p:cNvSpPr>
            <a:spLocks noGrp="1"/>
          </p:cNvSpPr>
          <p:nvPr>
            <p:ph type="title"/>
          </p:nvPr>
        </p:nvSpPr>
        <p:spPr/>
        <p:txBody>
          <a:bodyPr/>
          <a:lstStyle/>
          <a:p>
            <a:r>
              <a:rPr lang="en-US" dirty="0">
                <a:latin typeface="CIDFont+F2"/>
              </a:rPr>
              <a:t>Asynchronous Serial Transmission</a:t>
            </a:r>
          </a:p>
        </p:txBody>
      </p:sp>
      <p:sp>
        <p:nvSpPr>
          <p:cNvPr id="3" name="Content Placeholder 2">
            <a:extLst>
              <a:ext uri="{FF2B5EF4-FFF2-40B4-BE49-F238E27FC236}">
                <a16:creationId xmlns:a16="http://schemas.microsoft.com/office/drawing/2014/main" id="{7F07409B-9531-465F-848E-300E9FB3B822}"/>
              </a:ext>
            </a:extLst>
          </p:cNvPr>
          <p:cNvSpPr>
            <a:spLocks noGrp="1"/>
          </p:cNvSpPr>
          <p:nvPr>
            <p:ph idx="1"/>
          </p:nvPr>
        </p:nvSpPr>
        <p:spPr>
          <a:xfrm>
            <a:off x="200465" y="2369049"/>
            <a:ext cx="8788790" cy="2587960"/>
          </a:xfrm>
        </p:spPr>
        <p:txBody>
          <a:bodyPr>
            <a:normAutofit fontScale="92500"/>
          </a:bodyPr>
          <a:lstStyle/>
          <a:p>
            <a:pPr algn="l"/>
            <a:r>
              <a:rPr lang="en-US" sz="2000" dirty="0">
                <a:latin typeface="CIDFont+F2"/>
              </a:rPr>
              <a:t>The transfer of data between two units is serial or parallel. In parallel data transmission, n bit in the message must be transmitted through n separate conductor path. In serial transmission, each bit in the message is sent in sequence one at a time.</a:t>
            </a:r>
          </a:p>
          <a:p>
            <a:pPr algn="l"/>
            <a:r>
              <a:rPr lang="en-US" sz="2000" dirty="0">
                <a:latin typeface="CIDFont+F2"/>
              </a:rPr>
              <a:t>Parallel transmission is faster, but it requires many wires. It is used for short distances and where speed is important. Serial transmission is slower but is less expensive.</a:t>
            </a:r>
          </a:p>
          <a:p>
            <a:pPr algn="l"/>
            <a:r>
              <a:rPr lang="en-US" sz="2000" dirty="0">
                <a:latin typeface="CIDFont+F2"/>
              </a:rPr>
              <a:t>In Asynchronous serial transfer, each bit of message is sent a sequence at a time, and binary information is transferred only when it is available. When there is no information to be transferred, line remains idle.</a:t>
            </a:r>
            <a:endParaRPr lang="en-US" sz="4400" dirty="0"/>
          </a:p>
        </p:txBody>
      </p:sp>
    </p:spTree>
    <p:extLst>
      <p:ext uri="{BB962C8B-B14F-4D97-AF65-F5344CB8AC3E}">
        <p14:creationId xmlns:p14="http://schemas.microsoft.com/office/powerpoint/2010/main" val="3335185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FE96E6-DAD9-4EDF-BCF2-E4AA931F477C}"/>
              </a:ext>
            </a:extLst>
          </p:cNvPr>
          <p:cNvSpPr>
            <a:spLocks noGrp="1"/>
          </p:cNvSpPr>
          <p:nvPr>
            <p:ph idx="1"/>
          </p:nvPr>
        </p:nvSpPr>
        <p:spPr>
          <a:xfrm>
            <a:off x="84044" y="1896037"/>
            <a:ext cx="8814547" cy="3635835"/>
          </a:xfrm>
        </p:spPr>
        <p:txBody>
          <a:bodyPr>
            <a:noAutofit/>
          </a:bodyPr>
          <a:lstStyle/>
          <a:p>
            <a:pPr>
              <a:lnSpc>
                <a:spcPct val="140000"/>
              </a:lnSpc>
            </a:pPr>
            <a:r>
              <a:rPr lang="en-US" sz="1800" dirty="0"/>
              <a:t>In this technique each character consists of three points :</a:t>
            </a:r>
          </a:p>
          <a:p>
            <a:pPr lvl="1">
              <a:lnSpc>
                <a:spcPct val="140000"/>
              </a:lnSpc>
            </a:pP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Start bit</a:t>
            </a:r>
          </a:p>
          <a:p>
            <a:pPr lvl="1">
              <a:lnSpc>
                <a:spcPct val="140000"/>
              </a:lnSpc>
            </a:pPr>
            <a:r>
              <a:rPr lang="en-US" sz="1800" dirty="0">
                <a:latin typeface="Times New Roman" panose="02020603050405020304" pitchFamily="18" charset="0"/>
                <a:cs typeface="Times New Roman" panose="02020603050405020304" pitchFamily="18" charset="0"/>
              </a:rPr>
              <a:t>ii. Character bit</a:t>
            </a:r>
          </a:p>
          <a:p>
            <a:pPr lvl="1">
              <a:lnSpc>
                <a:spcPct val="140000"/>
              </a:lnSpc>
            </a:pPr>
            <a:r>
              <a:rPr lang="en-US" sz="1800" dirty="0">
                <a:latin typeface="Times New Roman" panose="02020603050405020304" pitchFamily="18" charset="0"/>
                <a:cs typeface="Times New Roman" panose="02020603050405020304" pitchFamily="18" charset="0"/>
              </a:rPr>
              <a:t>iii. Stop bit</a:t>
            </a:r>
          </a:p>
          <a:p>
            <a:pPr>
              <a:lnSpc>
                <a:spcPct val="140000"/>
              </a:lnSpc>
            </a:pPr>
            <a:r>
              <a:rPr lang="en-US" sz="1800" dirty="0" err="1"/>
              <a:t>i</a:t>
            </a:r>
            <a:r>
              <a:rPr lang="en-US" sz="1800" dirty="0"/>
              <a:t>. Start Bit- First bit, called start bit is always zero and used to indicate the beginning character.</a:t>
            </a:r>
          </a:p>
          <a:p>
            <a:pPr>
              <a:lnSpc>
                <a:spcPct val="140000"/>
              </a:lnSpc>
            </a:pPr>
            <a:r>
              <a:rPr lang="en-US" sz="1800" dirty="0"/>
              <a:t>ii. Stop Bit- Last bit, called stop bit is always one and used to indicate end of characters. Stop bit is always in the 1- state and frame the end of the characters to signify the idle or wait state. </a:t>
            </a:r>
          </a:p>
          <a:p>
            <a:pPr>
              <a:lnSpc>
                <a:spcPct val="140000"/>
              </a:lnSpc>
            </a:pPr>
            <a:r>
              <a:rPr lang="en-US" sz="1800" dirty="0"/>
              <a:t>iii. Character Bit- Bits in between the start bit and the stop bit are known as character bits. The character bits always follow the start bit.</a:t>
            </a:r>
          </a:p>
        </p:txBody>
      </p:sp>
    </p:spTree>
    <p:extLst>
      <p:ext uri="{BB962C8B-B14F-4D97-AF65-F5344CB8AC3E}">
        <p14:creationId xmlns:p14="http://schemas.microsoft.com/office/powerpoint/2010/main" val="1291111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4020-86DB-4F2E-9729-14E94184E298}"/>
              </a:ext>
            </a:extLst>
          </p:cNvPr>
          <p:cNvSpPr>
            <a:spLocks noGrp="1"/>
          </p:cNvSpPr>
          <p:nvPr>
            <p:ph type="title"/>
          </p:nvPr>
        </p:nvSpPr>
        <p:spPr>
          <a:xfrm>
            <a:off x="251605" y="1114066"/>
            <a:ext cx="7202456" cy="786926"/>
          </a:xfrm>
        </p:spPr>
        <p:txBody>
          <a:bodyPr/>
          <a:lstStyle/>
          <a:p>
            <a:r>
              <a:rPr lang="en-US" sz="1350" dirty="0">
                <a:latin typeface="CIDFont+F1"/>
              </a:rPr>
              <a:t>Asynchronous Communication Interface</a:t>
            </a:r>
            <a:endParaRPr lang="en-US" dirty="0"/>
          </a:p>
        </p:txBody>
      </p:sp>
      <p:pic>
        <p:nvPicPr>
          <p:cNvPr id="4" name="Content Placeholder 3">
            <a:extLst>
              <a:ext uri="{FF2B5EF4-FFF2-40B4-BE49-F238E27FC236}">
                <a16:creationId xmlns:a16="http://schemas.microsoft.com/office/drawing/2014/main" id="{4E41B712-9083-4826-A304-081267A030B2}"/>
              </a:ext>
            </a:extLst>
          </p:cNvPr>
          <p:cNvPicPr>
            <a:picLocks noGrp="1" noChangeAspect="1"/>
          </p:cNvPicPr>
          <p:nvPr>
            <p:ph idx="1"/>
          </p:nvPr>
        </p:nvPicPr>
        <p:blipFill>
          <a:blip r:embed="rId2"/>
          <a:stretch>
            <a:fillRect/>
          </a:stretch>
        </p:blipFill>
        <p:spPr>
          <a:xfrm>
            <a:off x="0" y="1900991"/>
            <a:ext cx="5419125" cy="3484556"/>
          </a:xfrm>
          <a:prstGeom prst="rect">
            <a:avLst/>
          </a:prstGeom>
        </p:spPr>
      </p:pic>
      <p:pic>
        <p:nvPicPr>
          <p:cNvPr id="5" name="Picture 4">
            <a:extLst>
              <a:ext uri="{FF2B5EF4-FFF2-40B4-BE49-F238E27FC236}">
                <a16:creationId xmlns:a16="http://schemas.microsoft.com/office/drawing/2014/main" id="{BBE7F24A-0E4D-40C1-8604-5DD83E9CB61F}"/>
              </a:ext>
            </a:extLst>
          </p:cNvPr>
          <p:cNvPicPr>
            <a:picLocks noChangeAspect="1"/>
          </p:cNvPicPr>
          <p:nvPr/>
        </p:nvPicPr>
        <p:blipFill>
          <a:blip r:embed="rId3"/>
          <a:stretch>
            <a:fillRect/>
          </a:stretch>
        </p:blipFill>
        <p:spPr>
          <a:xfrm>
            <a:off x="5863349" y="2724709"/>
            <a:ext cx="3181424" cy="1934696"/>
          </a:xfrm>
          <a:prstGeom prst="rect">
            <a:avLst/>
          </a:prstGeom>
        </p:spPr>
      </p:pic>
    </p:spTree>
    <p:extLst>
      <p:ext uri="{BB962C8B-B14F-4D97-AF65-F5344CB8AC3E}">
        <p14:creationId xmlns:p14="http://schemas.microsoft.com/office/powerpoint/2010/main" val="3763587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Outcomes:</a:t>
            </a:r>
          </a:p>
        </p:txBody>
      </p:sp>
      <p:sp>
        <p:nvSpPr>
          <p:cNvPr id="3" name="Content Placeholder 2"/>
          <p:cNvSpPr>
            <a:spLocks noGrp="1"/>
          </p:cNvSpPr>
          <p:nvPr>
            <p:ph idx="1"/>
          </p:nvPr>
        </p:nvSpPr>
        <p:spPr/>
        <p:txBody>
          <a:bodyPr>
            <a:normAutofit lnSpcReduction="10000"/>
          </a:bodyPr>
          <a:lstStyle/>
          <a:p>
            <a:pPr algn="just"/>
            <a:r>
              <a:rPr lang="en-US" dirty="0"/>
              <a:t>A student who successfully fulfills the course requirements will be able to: </a:t>
            </a:r>
          </a:p>
          <a:p>
            <a:pPr algn="just"/>
            <a:r>
              <a:rPr lang="en-US" sz="2400" dirty="0">
                <a:solidFill>
                  <a:srgbClr val="000000"/>
                </a:solidFill>
                <a:effectLst/>
                <a:latin typeface="Calibri" panose="020F0502020204030204" pitchFamily="34" charset="0"/>
                <a:ea typeface="Times New Roman" panose="02020603050405020304" pitchFamily="18" charset="0"/>
              </a:rPr>
              <a:t>[</a:t>
            </a:r>
            <a:r>
              <a:rPr lang="en-US" sz="2400" dirty="0"/>
              <a:t>2101.1]. Understand the concepts of different combinational and sequential circuits. </a:t>
            </a:r>
          </a:p>
          <a:p>
            <a:pPr algn="just"/>
            <a:r>
              <a:rPr lang="en-US" sz="2400" dirty="0"/>
              <a:t>[2101.2]. Explain various microoperations and different components of computer organization.</a:t>
            </a:r>
          </a:p>
          <a:p>
            <a:pPr algn="just"/>
            <a:r>
              <a:rPr lang="en-US" sz="2400" dirty="0"/>
              <a:t>[2101.3]. Describe the operations of control unit and design of various arithmetic circuits.</a:t>
            </a:r>
          </a:p>
          <a:p>
            <a:pPr algn="just"/>
            <a:r>
              <a:rPr lang="en-US" sz="2400" dirty="0"/>
              <a:t>[2101.4]. Analysis the concepts of I/O organization and memory organization.</a:t>
            </a:r>
          </a:p>
          <a:p>
            <a:pPr algn="just"/>
            <a:r>
              <a:rPr lang="en-US" sz="2400" dirty="0"/>
              <a:t>[2101.5]. Illustrate the working of pipelining, its interconnection structure and architecture of different processors.</a:t>
            </a:r>
          </a:p>
          <a:p>
            <a:pPr marL="385763" indent="-385763" algn="just">
              <a:buFont typeface="+mj-lt"/>
              <a:buAutoNum type="arabicPeriod"/>
            </a:pPr>
            <a:endParaRPr lang="en-US" dirty="0"/>
          </a:p>
        </p:txBody>
      </p:sp>
      <p:sp>
        <p:nvSpPr>
          <p:cNvPr id="5" name="Slide Number Placeholder 4"/>
          <p:cNvSpPr>
            <a:spLocks noGrp="1"/>
          </p:cNvSpPr>
          <p:nvPr>
            <p:ph type="sldNum" sz="quarter" idx="12"/>
          </p:nvPr>
        </p:nvSpPr>
        <p:spPr/>
        <p:txBody>
          <a:bodyPr/>
          <a:lstStyle/>
          <a:p>
            <a:fld id="{FE3B85B6-9AB0-4F82-9D9E-E3A072EC9CF9}" type="slidenum">
              <a:rPr lang="en-US" smtClean="0"/>
              <a:t>3</a:t>
            </a:fld>
            <a:endParaRPr lang="en-US"/>
          </a:p>
        </p:txBody>
      </p:sp>
      <p:sp>
        <p:nvSpPr>
          <p:cNvPr id="6" name="Date Placeholder 5">
            <a:extLst>
              <a:ext uri="{FF2B5EF4-FFF2-40B4-BE49-F238E27FC236}">
                <a16:creationId xmlns:a16="http://schemas.microsoft.com/office/drawing/2014/main" id="{A639895E-391A-23C9-E778-8B5F34190BD6}"/>
              </a:ext>
            </a:extLst>
          </p:cNvPr>
          <p:cNvSpPr>
            <a:spLocks noGrp="1"/>
          </p:cNvSpPr>
          <p:nvPr>
            <p:ph type="dt" sz="half" idx="10"/>
          </p:nvPr>
        </p:nvSpPr>
        <p:spPr/>
        <p:txBody>
          <a:bodyPr/>
          <a:lstStyle/>
          <a:p>
            <a:fld id="{A3044C7F-A560-4FF5-AC74-53B3EFB19E2F}" type="datetime1">
              <a:rPr lang="en-US" smtClean="0"/>
              <a:t>11/24/2022</a:t>
            </a:fld>
            <a:endParaRPr lang="en-US"/>
          </a:p>
        </p:txBody>
      </p:sp>
    </p:spTree>
    <p:extLst>
      <p:ext uri="{BB962C8B-B14F-4D97-AF65-F5344CB8AC3E}">
        <p14:creationId xmlns:p14="http://schemas.microsoft.com/office/powerpoint/2010/main" val="3175777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A159-8203-4D16-8F61-80B828E87C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625D2B-CC70-48A8-9318-70519E9E357B}"/>
              </a:ext>
            </a:extLst>
          </p:cNvPr>
          <p:cNvSpPr>
            <a:spLocks noGrp="1"/>
          </p:cNvSpPr>
          <p:nvPr>
            <p:ph idx="1"/>
          </p:nvPr>
        </p:nvSpPr>
        <p:spPr/>
        <p:txBody>
          <a:bodyPr>
            <a:normAutofit lnSpcReduction="10000"/>
          </a:bodyPr>
          <a:lstStyle/>
          <a:p>
            <a:r>
              <a:rPr lang="en-US" dirty="0"/>
              <a:t>The interface is initialized for a particular mode of transfer by means of a control byte that is loaded into its control register.</a:t>
            </a:r>
          </a:p>
          <a:p>
            <a:r>
              <a:rPr lang="en-US" dirty="0"/>
              <a:t>The transmitter register accepts a data byte from the CPU through the data bus.</a:t>
            </a:r>
          </a:p>
          <a:p>
            <a:r>
              <a:rPr lang="en-US" dirty="0"/>
              <a:t>The transmitter register transfer this data byte to shift register.</a:t>
            </a:r>
          </a:p>
          <a:p>
            <a:r>
              <a:rPr lang="en-US" dirty="0"/>
              <a:t>At receiving end data receiving at another shift register, and load into Receiver register</a:t>
            </a:r>
          </a:p>
          <a:p>
            <a:r>
              <a:rPr lang="en-US" dirty="0"/>
              <a:t>The bit in status register are used for input and output flags and for recording certain error</a:t>
            </a:r>
          </a:p>
          <a:p>
            <a:endParaRPr lang="en-US" dirty="0"/>
          </a:p>
          <a:p>
            <a:endParaRPr lang="en-US" dirty="0"/>
          </a:p>
        </p:txBody>
      </p:sp>
    </p:spTree>
    <p:extLst>
      <p:ext uri="{BB962C8B-B14F-4D97-AF65-F5344CB8AC3E}">
        <p14:creationId xmlns:p14="http://schemas.microsoft.com/office/powerpoint/2010/main" val="3121163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BCC4-A480-47B6-B785-60C7081F890B}"/>
              </a:ext>
            </a:extLst>
          </p:cNvPr>
          <p:cNvSpPr>
            <a:spLocks noGrp="1"/>
          </p:cNvSpPr>
          <p:nvPr>
            <p:ph type="title"/>
          </p:nvPr>
        </p:nvSpPr>
        <p:spPr/>
        <p:txBody>
          <a:bodyPr/>
          <a:lstStyle/>
          <a:p>
            <a:r>
              <a:rPr lang="en-US" dirty="0"/>
              <a:t>First in first out buffer</a:t>
            </a:r>
          </a:p>
        </p:txBody>
      </p:sp>
      <p:sp>
        <p:nvSpPr>
          <p:cNvPr id="3" name="Content Placeholder 2">
            <a:extLst>
              <a:ext uri="{FF2B5EF4-FFF2-40B4-BE49-F238E27FC236}">
                <a16:creationId xmlns:a16="http://schemas.microsoft.com/office/drawing/2014/main" id="{DBBDC740-85A5-45FE-8468-D2720A908207}"/>
              </a:ext>
            </a:extLst>
          </p:cNvPr>
          <p:cNvSpPr>
            <a:spLocks noGrp="1"/>
          </p:cNvSpPr>
          <p:nvPr>
            <p:ph idx="1"/>
          </p:nvPr>
        </p:nvSpPr>
        <p:spPr/>
        <p:txBody>
          <a:bodyPr/>
          <a:lstStyle/>
          <a:p>
            <a:r>
              <a:rPr lang="en-US" dirty="0"/>
              <a:t>FIFO buffer is a memory unit that store information in such a manner that the item first in is the item first out. A FIFO buffer comes with separate input and output terminals. The important feature of this buffer is that it can input data and output data at two different rate and the output data are always in the same order in which the data entered the buffer.</a:t>
            </a:r>
          </a:p>
        </p:txBody>
      </p:sp>
    </p:spTree>
    <p:extLst>
      <p:ext uri="{BB962C8B-B14F-4D97-AF65-F5344CB8AC3E}">
        <p14:creationId xmlns:p14="http://schemas.microsoft.com/office/powerpoint/2010/main" val="3248965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7B5A-DBBC-4D34-BF3F-0440F38B7748}"/>
              </a:ext>
            </a:extLst>
          </p:cNvPr>
          <p:cNvSpPr>
            <a:spLocks noGrp="1"/>
          </p:cNvSpPr>
          <p:nvPr>
            <p:ph type="title"/>
          </p:nvPr>
        </p:nvSpPr>
        <p:spPr/>
        <p:txBody>
          <a:bodyPr/>
          <a:lstStyle/>
          <a:p>
            <a:r>
              <a:rPr lang="en-US" dirty="0"/>
              <a:t>Mode of transfer</a:t>
            </a:r>
          </a:p>
        </p:txBody>
      </p:sp>
      <p:sp>
        <p:nvSpPr>
          <p:cNvPr id="3" name="Content Placeholder 2">
            <a:extLst>
              <a:ext uri="{FF2B5EF4-FFF2-40B4-BE49-F238E27FC236}">
                <a16:creationId xmlns:a16="http://schemas.microsoft.com/office/drawing/2014/main" id="{12F9BE1F-81F4-4265-A2DB-A13624C0569D}"/>
              </a:ext>
            </a:extLst>
          </p:cNvPr>
          <p:cNvSpPr>
            <a:spLocks noGrp="1"/>
          </p:cNvSpPr>
          <p:nvPr>
            <p:ph idx="1"/>
          </p:nvPr>
        </p:nvSpPr>
        <p:spPr/>
        <p:txBody>
          <a:bodyPr>
            <a:normAutofit/>
          </a:bodyPr>
          <a:lstStyle/>
          <a:p>
            <a:pPr algn="l"/>
            <a:r>
              <a:rPr lang="en-US" sz="2000" dirty="0">
                <a:latin typeface="CIDFont+F2"/>
              </a:rPr>
              <a:t>The data transfer can be handled by various modes. some of the modes use CPU as an intermediate path, others transfer the data directly to and from the memory unit. Data transfer to and from peripherals may be handled in one of the three possible modes:</a:t>
            </a:r>
          </a:p>
          <a:p>
            <a:pPr algn="l"/>
            <a:r>
              <a:rPr lang="en-US" sz="2000" dirty="0" err="1">
                <a:latin typeface="CIDFont+F2"/>
              </a:rPr>
              <a:t>i</a:t>
            </a:r>
            <a:r>
              <a:rPr lang="en-US" sz="2000" dirty="0">
                <a:latin typeface="CIDFont+F2"/>
              </a:rPr>
              <a:t>. Programmed I/O</a:t>
            </a:r>
          </a:p>
          <a:p>
            <a:pPr algn="l"/>
            <a:r>
              <a:rPr lang="en-US" sz="2000" dirty="0">
                <a:latin typeface="CIDFont+F2"/>
              </a:rPr>
              <a:t>ii. Interrupt-Initiated I/O</a:t>
            </a:r>
          </a:p>
          <a:p>
            <a:pPr algn="l"/>
            <a:r>
              <a:rPr lang="en-US" sz="2000" dirty="0">
                <a:latin typeface="CIDFont+F2"/>
              </a:rPr>
              <a:t>iii. Direct Memory Access (DMA)</a:t>
            </a:r>
            <a:endParaRPr lang="en-US" sz="2000" dirty="0"/>
          </a:p>
        </p:txBody>
      </p:sp>
    </p:spTree>
    <p:extLst>
      <p:ext uri="{BB962C8B-B14F-4D97-AF65-F5344CB8AC3E}">
        <p14:creationId xmlns:p14="http://schemas.microsoft.com/office/powerpoint/2010/main" val="1588890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8BB0-C233-4B15-B6BE-BA9B1694E835}"/>
              </a:ext>
            </a:extLst>
          </p:cNvPr>
          <p:cNvSpPr>
            <a:spLocks noGrp="1"/>
          </p:cNvSpPr>
          <p:nvPr>
            <p:ph type="title"/>
          </p:nvPr>
        </p:nvSpPr>
        <p:spPr/>
        <p:txBody>
          <a:bodyPr/>
          <a:lstStyle/>
          <a:p>
            <a:r>
              <a:rPr lang="en-US" sz="2400" dirty="0">
                <a:latin typeface="CIDFont+F2"/>
              </a:rPr>
              <a:t>Programmed I/O</a:t>
            </a:r>
            <a:endParaRPr lang="en-US" dirty="0"/>
          </a:p>
        </p:txBody>
      </p:sp>
      <p:sp>
        <p:nvSpPr>
          <p:cNvPr id="3" name="Content Placeholder 2">
            <a:extLst>
              <a:ext uri="{FF2B5EF4-FFF2-40B4-BE49-F238E27FC236}">
                <a16:creationId xmlns:a16="http://schemas.microsoft.com/office/drawing/2014/main" id="{535D8B5E-5181-44A1-88CF-9587D0EE628C}"/>
              </a:ext>
            </a:extLst>
          </p:cNvPr>
          <p:cNvSpPr>
            <a:spLocks noGrp="1"/>
          </p:cNvSpPr>
          <p:nvPr>
            <p:ph idx="1"/>
          </p:nvPr>
        </p:nvSpPr>
        <p:spPr/>
        <p:txBody>
          <a:bodyPr>
            <a:normAutofit/>
          </a:bodyPr>
          <a:lstStyle/>
          <a:p>
            <a:pPr algn="l"/>
            <a:r>
              <a:rPr lang="en-US" sz="2000" dirty="0">
                <a:latin typeface="CIDFont+F2"/>
              </a:rPr>
              <a:t>In this mode of data transfer the operations are the results of I/O instructions which is a part of computer program. Each data transfer is initiated by an instruction in the program. Normally the transfer is from a CPU register to peripheral device or vice-versa. Other instruction are needed to transfer the data to and from CPU and memory.</a:t>
            </a:r>
          </a:p>
          <a:p>
            <a:pPr algn="l"/>
            <a:r>
              <a:rPr lang="en-US" sz="2000" dirty="0">
                <a:latin typeface="CIDFont+F2"/>
              </a:rPr>
              <a:t>In this I/O device does not have direct access to memory. </a:t>
            </a:r>
            <a:endParaRPr lang="en-US" sz="2000" dirty="0"/>
          </a:p>
        </p:txBody>
      </p:sp>
    </p:spTree>
    <p:extLst>
      <p:ext uri="{BB962C8B-B14F-4D97-AF65-F5344CB8AC3E}">
        <p14:creationId xmlns:p14="http://schemas.microsoft.com/office/powerpoint/2010/main" val="2622493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4B98-F10A-47FD-B945-F5DB58E9E2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21F010-1BCB-4583-AE7B-95EA4393F03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B1CEAE2-0FF8-4D82-BF13-62C727ADE027}"/>
              </a:ext>
            </a:extLst>
          </p:cNvPr>
          <p:cNvPicPr>
            <a:picLocks noChangeAspect="1"/>
          </p:cNvPicPr>
          <p:nvPr/>
        </p:nvPicPr>
        <p:blipFill>
          <a:blip r:embed="rId2"/>
          <a:stretch>
            <a:fillRect/>
          </a:stretch>
        </p:blipFill>
        <p:spPr>
          <a:xfrm>
            <a:off x="1" y="2247566"/>
            <a:ext cx="4382855" cy="2709443"/>
          </a:xfrm>
          <a:prstGeom prst="rect">
            <a:avLst/>
          </a:prstGeom>
        </p:spPr>
      </p:pic>
      <p:pic>
        <p:nvPicPr>
          <p:cNvPr id="5" name="Picture 4">
            <a:extLst>
              <a:ext uri="{FF2B5EF4-FFF2-40B4-BE49-F238E27FC236}">
                <a16:creationId xmlns:a16="http://schemas.microsoft.com/office/drawing/2014/main" id="{C8E7D624-3E30-47BD-9808-A3BA43826011}"/>
              </a:ext>
            </a:extLst>
          </p:cNvPr>
          <p:cNvPicPr>
            <a:picLocks noChangeAspect="1"/>
          </p:cNvPicPr>
          <p:nvPr/>
        </p:nvPicPr>
        <p:blipFill>
          <a:blip r:embed="rId3"/>
          <a:stretch>
            <a:fillRect/>
          </a:stretch>
        </p:blipFill>
        <p:spPr>
          <a:xfrm>
            <a:off x="5127008" y="998476"/>
            <a:ext cx="3355811" cy="4980830"/>
          </a:xfrm>
          <a:prstGeom prst="rect">
            <a:avLst/>
          </a:prstGeom>
        </p:spPr>
      </p:pic>
    </p:spTree>
    <p:extLst>
      <p:ext uri="{BB962C8B-B14F-4D97-AF65-F5344CB8AC3E}">
        <p14:creationId xmlns:p14="http://schemas.microsoft.com/office/powerpoint/2010/main" val="3682807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8777-9854-40E9-9363-F91591B90E51}"/>
              </a:ext>
            </a:extLst>
          </p:cNvPr>
          <p:cNvSpPr>
            <a:spLocks noGrp="1"/>
          </p:cNvSpPr>
          <p:nvPr>
            <p:ph type="title"/>
          </p:nvPr>
        </p:nvSpPr>
        <p:spPr>
          <a:xfrm>
            <a:off x="392344" y="271864"/>
            <a:ext cx="7202456" cy="786926"/>
          </a:xfrm>
        </p:spPr>
        <p:txBody>
          <a:bodyPr>
            <a:normAutofit/>
          </a:bodyPr>
          <a:lstStyle/>
          <a:p>
            <a:r>
              <a:rPr lang="en-US" sz="3200" dirty="0">
                <a:latin typeface="CIDFont+F1"/>
              </a:rPr>
              <a:t>Interrupt-Initiated I/O</a:t>
            </a:r>
            <a:endParaRPr lang="en-US" sz="8000" dirty="0"/>
          </a:p>
        </p:txBody>
      </p:sp>
      <p:sp>
        <p:nvSpPr>
          <p:cNvPr id="3" name="Content Placeholder 2">
            <a:extLst>
              <a:ext uri="{FF2B5EF4-FFF2-40B4-BE49-F238E27FC236}">
                <a16:creationId xmlns:a16="http://schemas.microsoft.com/office/drawing/2014/main" id="{B215ED61-0AB1-4E90-BA36-8BC9E92EB5CF}"/>
              </a:ext>
            </a:extLst>
          </p:cNvPr>
          <p:cNvSpPr>
            <a:spLocks noGrp="1"/>
          </p:cNvSpPr>
          <p:nvPr>
            <p:ph idx="1"/>
          </p:nvPr>
        </p:nvSpPr>
        <p:spPr>
          <a:xfrm>
            <a:off x="628650" y="1560070"/>
            <a:ext cx="7886700" cy="4812102"/>
          </a:xfrm>
        </p:spPr>
        <p:txBody>
          <a:bodyPr>
            <a:normAutofit/>
          </a:bodyPr>
          <a:lstStyle/>
          <a:p>
            <a:pPr algn="l"/>
            <a:r>
              <a:rPr lang="en-US" sz="2000" dirty="0">
                <a:latin typeface="CIDFont+F2"/>
              </a:rPr>
              <a:t>Drawback of the Programmed I/O :</a:t>
            </a:r>
          </a:p>
          <a:p>
            <a:pPr algn="l"/>
            <a:r>
              <a:rPr lang="en-US" sz="2000" dirty="0">
                <a:latin typeface="CIDFont+F2"/>
              </a:rPr>
              <a:t>The main drawback of the Program Initiated I/O was that the CPU has to monitor the units all the times when the program is executing. Thus the CPU stays in a program loop until the I/O unit indicates that it is ready for data transfer. This is a time consuming process and the CPU time is wasted a lot in keeping an eye to the executing of program.</a:t>
            </a:r>
          </a:p>
          <a:p>
            <a:pPr algn="l"/>
            <a:r>
              <a:rPr lang="en-US" sz="2000" dirty="0">
                <a:latin typeface="CIDFont+F2"/>
              </a:rPr>
              <a:t>To remove this problem an Interrupt facility and special commands are used.</a:t>
            </a:r>
            <a:endParaRPr lang="en-US" sz="4400" dirty="0"/>
          </a:p>
        </p:txBody>
      </p:sp>
    </p:spTree>
    <p:extLst>
      <p:ext uri="{BB962C8B-B14F-4D97-AF65-F5344CB8AC3E}">
        <p14:creationId xmlns:p14="http://schemas.microsoft.com/office/powerpoint/2010/main" val="2769236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5AD52-F6C8-45F6-B9E8-F4994B255F77}"/>
              </a:ext>
            </a:extLst>
          </p:cNvPr>
          <p:cNvSpPr>
            <a:spLocks noGrp="1"/>
          </p:cNvSpPr>
          <p:nvPr>
            <p:ph idx="1"/>
          </p:nvPr>
        </p:nvSpPr>
        <p:spPr>
          <a:xfrm>
            <a:off x="230555" y="1364138"/>
            <a:ext cx="8913445" cy="4339873"/>
          </a:xfrm>
        </p:spPr>
        <p:txBody>
          <a:bodyPr>
            <a:noAutofit/>
          </a:bodyPr>
          <a:lstStyle/>
          <a:p>
            <a:pPr algn="l"/>
            <a:r>
              <a:rPr lang="en-US" sz="1800" dirty="0">
                <a:latin typeface="CIDFont+F2"/>
              </a:rPr>
              <a:t>In this method an interrupt facility an interrupt command is used to inform the device about the start and end of transfer. In the mean time the CPU executes other program. When the interface determines that the device is ready for data transfer it generates an Interrupt Request and sends it to the computer.</a:t>
            </a:r>
          </a:p>
          <a:p>
            <a:pPr algn="l"/>
            <a:r>
              <a:rPr lang="en-US" sz="1800" dirty="0">
                <a:latin typeface="CIDFont+F2"/>
              </a:rPr>
              <a:t>When the CPU receives such a signal, it temporarily stops the execution of the program and branches to a service program to process the I/O transfer and after completing it returns back to task, what it was originally performing.</a:t>
            </a:r>
          </a:p>
          <a:p>
            <a:pPr algn="l"/>
            <a:r>
              <a:rPr lang="en-US" sz="1800" dirty="0">
                <a:latin typeface="CIDFont+F2"/>
              </a:rPr>
              <a:t>In this type of IO, computer does not check the flag. It continue to perform its task.</a:t>
            </a:r>
          </a:p>
          <a:p>
            <a:pPr algn="l"/>
            <a:r>
              <a:rPr lang="en-US" sz="1800" dirty="0">
                <a:latin typeface="CIDFont+F2"/>
              </a:rPr>
              <a:t>Whenever any device wants the attention, it sends the interrupt signal to the CPU.</a:t>
            </a:r>
          </a:p>
          <a:p>
            <a:pPr algn="l"/>
            <a:r>
              <a:rPr lang="en-US" sz="1800" dirty="0">
                <a:latin typeface="CIDFont+F2"/>
              </a:rPr>
              <a:t>CPU then deviates from what it was doing, store the return address from PC and branch to the address of the subroutine.</a:t>
            </a:r>
          </a:p>
          <a:p>
            <a:pPr algn="l"/>
            <a:r>
              <a:rPr lang="en-US" sz="1800" dirty="0">
                <a:latin typeface="CIDFont+F2"/>
              </a:rPr>
              <a:t>There are two ways of choosing the branch address:</a:t>
            </a:r>
          </a:p>
          <a:p>
            <a:pPr lvl="1"/>
            <a:r>
              <a:rPr lang="en-US" sz="1800" dirty="0">
                <a:latin typeface="CIDFont+F2"/>
              </a:rPr>
              <a:t>Vectored Interrupt</a:t>
            </a:r>
          </a:p>
          <a:p>
            <a:pPr lvl="1"/>
            <a:r>
              <a:rPr lang="en-US" sz="1800" dirty="0">
                <a:latin typeface="CIDFont+F2"/>
              </a:rPr>
              <a:t>Non-vectored Interrupt</a:t>
            </a:r>
          </a:p>
          <a:p>
            <a:pPr algn="l"/>
            <a:r>
              <a:rPr lang="en-US" sz="1800" dirty="0">
                <a:latin typeface="CIDFont+F2"/>
              </a:rPr>
              <a:t>In vectored interrupt the source that interrupt the CPU provides the branch information. This information is called interrupt vectored.</a:t>
            </a:r>
          </a:p>
          <a:p>
            <a:pPr algn="l"/>
            <a:r>
              <a:rPr lang="en-US" sz="1800" dirty="0">
                <a:latin typeface="CIDFont+F6"/>
              </a:rPr>
              <a:t>I</a:t>
            </a:r>
            <a:r>
              <a:rPr lang="en-US" sz="1800" dirty="0">
                <a:latin typeface="CIDFont+F2"/>
              </a:rPr>
              <a:t>n non-vectored interrupt, the branch address is assigned to the fixed address in the memory</a:t>
            </a:r>
            <a:endParaRPr lang="en-US" sz="18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2EC67C5-ED38-4E9D-9877-4EB59D28756D}"/>
                  </a:ext>
                </a:extLst>
              </p14:cNvPr>
              <p14:cNvContentPartPr/>
              <p14:nvPr/>
            </p14:nvContentPartPr>
            <p14:xfrm>
              <a:off x="2121660" y="3893670"/>
              <a:ext cx="30240" cy="2700"/>
            </p14:xfrm>
          </p:contentPart>
        </mc:Choice>
        <mc:Fallback>
          <p:pic>
            <p:nvPicPr>
              <p:cNvPr id="4" name="Ink 3">
                <a:extLst>
                  <a:ext uri="{FF2B5EF4-FFF2-40B4-BE49-F238E27FC236}">
                    <a16:creationId xmlns:a16="http://schemas.microsoft.com/office/drawing/2014/main" id="{32EC67C5-ED38-4E9D-9877-4EB59D28756D}"/>
                  </a:ext>
                </a:extLst>
              </p:cNvPr>
              <p:cNvPicPr/>
              <p:nvPr/>
            </p:nvPicPr>
            <p:blipFill>
              <a:blip r:embed="rId3"/>
              <a:stretch>
                <a:fillRect/>
              </a:stretch>
            </p:blipFill>
            <p:spPr>
              <a:xfrm>
                <a:off x="2112300" y="3884895"/>
                <a:ext cx="48960" cy="20250"/>
              </a:xfrm>
              <a:prstGeom prst="rect">
                <a:avLst/>
              </a:prstGeom>
            </p:spPr>
          </p:pic>
        </mc:Fallback>
      </mc:AlternateContent>
    </p:spTree>
    <p:extLst>
      <p:ext uri="{BB962C8B-B14F-4D97-AF65-F5344CB8AC3E}">
        <p14:creationId xmlns:p14="http://schemas.microsoft.com/office/powerpoint/2010/main" val="2747874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0CFD-3185-42B7-ADA8-8935D7827BD3}"/>
              </a:ext>
            </a:extLst>
          </p:cNvPr>
          <p:cNvSpPr>
            <a:spLocks noGrp="1"/>
          </p:cNvSpPr>
          <p:nvPr>
            <p:ph type="title"/>
          </p:nvPr>
        </p:nvSpPr>
        <p:spPr/>
        <p:txBody>
          <a:bodyPr/>
          <a:lstStyle/>
          <a:p>
            <a:r>
              <a:rPr lang="en-US" dirty="0">
                <a:latin typeface="CIDFont+F1"/>
              </a:rPr>
              <a:t>Priority Interrupt</a:t>
            </a:r>
          </a:p>
        </p:txBody>
      </p:sp>
      <p:sp>
        <p:nvSpPr>
          <p:cNvPr id="3" name="Content Placeholder 2">
            <a:extLst>
              <a:ext uri="{FF2B5EF4-FFF2-40B4-BE49-F238E27FC236}">
                <a16:creationId xmlns:a16="http://schemas.microsoft.com/office/drawing/2014/main" id="{8FE5BA15-449A-492B-8A31-017E55728974}"/>
              </a:ext>
            </a:extLst>
          </p:cNvPr>
          <p:cNvSpPr>
            <a:spLocks noGrp="1"/>
          </p:cNvSpPr>
          <p:nvPr>
            <p:ph idx="1"/>
          </p:nvPr>
        </p:nvSpPr>
        <p:spPr>
          <a:xfrm>
            <a:off x="104679" y="1783422"/>
            <a:ext cx="8217285" cy="2587960"/>
          </a:xfrm>
        </p:spPr>
        <p:txBody>
          <a:bodyPr>
            <a:noAutofit/>
          </a:bodyPr>
          <a:lstStyle/>
          <a:p>
            <a:r>
              <a:rPr lang="en-US" dirty="0">
                <a:latin typeface="CIDFont+F2"/>
              </a:rPr>
              <a:t>There are number of IO devices attached to the computer.</a:t>
            </a:r>
          </a:p>
          <a:p>
            <a:r>
              <a:rPr lang="en-US" dirty="0">
                <a:latin typeface="CIDFont+F2"/>
              </a:rPr>
              <a:t>They are all capable of generating the interrupt.</a:t>
            </a:r>
          </a:p>
          <a:p>
            <a:r>
              <a:rPr lang="en-US" dirty="0">
                <a:latin typeface="CIDFont+F2"/>
              </a:rPr>
              <a:t>When the interrupt is generated from more than one device, priority interrupt system is used to determine which device is to be serviced first.</a:t>
            </a:r>
          </a:p>
          <a:p>
            <a:r>
              <a:rPr lang="en-US" dirty="0">
                <a:latin typeface="CIDFont+F6"/>
              </a:rPr>
              <a:t>D</a:t>
            </a:r>
            <a:r>
              <a:rPr lang="en-US" dirty="0">
                <a:latin typeface="CIDFont+F2"/>
              </a:rPr>
              <a:t>evices with high speed transfer are given higher priority and slow devices are given lower priority.</a:t>
            </a:r>
          </a:p>
          <a:p>
            <a:r>
              <a:rPr lang="en-US" dirty="0">
                <a:latin typeface="CIDFont+F2"/>
              </a:rPr>
              <a:t>Establishing the priority can be done in two ways:</a:t>
            </a:r>
          </a:p>
          <a:p>
            <a:pPr marL="0" indent="0">
              <a:buNone/>
            </a:pPr>
            <a:r>
              <a:rPr lang="en-US" dirty="0">
                <a:latin typeface="CIDFont+F2"/>
              </a:rPr>
              <a:t>	Using Software</a:t>
            </a:r>
          </a:p>
          <a:p>
            <a:pPr marL="0" indent="0">
              <a:buNone/>
            </a:pPr>
            <a:r>
              <a:rPr lang="en-US" dirty="0">
                <a:latin typeface="CIDFont+F6"/>
              </a:rPr>
              <a:t>	</a:t>
            </a:r>
            <a:r>
              <a:rPr lang="en-US" dirty="0">
                <a:latin typeface="CIDFont+F2"/>
              </a:rPr>
              <a:t>Using Hardware</a:t>
            </a:r>
          </a:p>
          <a:p>
            <a:r>
              <a:rPr lang="en-US" dirty="0">
                <a:latin typeface="CIDFont+F2"/>
              </a:rPr>
              <a:t>A pooling procedure is used to identify highest priority in software means.</a:t>
            </a:r>
          </a:p>
        </p:txBody>
      </p:sp>
    </p:spTree>
    <p:extLst>
      <p:ext uri="{BB962C8B-B14F-4D97-AF65-F5344CB8AC3E}">
        <p14:creationId xmlns:p14="http://schemas.microsoft.com/office/powerpoint/2010/main" val="946355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837A-A78E-4855-ADC5-7954A3EA0A36}"/>
              </a:ext>
            </a:extLst>
          </p:cNvPr>
          <p:cNvSpPr>
            <a:spLocks noGrp="1"/>
          </p:cNvSpPr>
          <p:nvPr>
            <p:ph type="title"/>
          </p:nvPr>
        </p:nvSpPr>
        <p:spPr/>
        <p:txBody>
          <a:bodyPr>
            <a:noAutofit/>
          </a:bodyPr>
          <a:lstStyle/>
          <a:p>
            <a:r>
              <a:rPr lang="en-US" sz="3200" dirty="0">
                <a:latin typeface="CIDFont+F1"/>
              </a:rPr>
              <a:t>Polling Procedure</a:t>
            </a:r>
            <a:br>
              <a:rPr lang="en-US" sz="3200" dirty="0">
                <a:latin typeface="CIDFont+F1"/>
              </a:rPr>
            </a:br>
            <a:endParaRPr lang="en-US" sz="3200" dirty="0"/>
          </a:p>
        </p:txBody>
      </p:sp>
      <p:sp>
        <p:nvSpPr>
          <p:cNvPr id="3" name="Content Placeholder 2">
            <a:extLst>
              <a:ext uri="{FF2B5EF4-FFF2-40B4-BE49-F238E27FC236}">
                <a16:creationId xmlns:a16="http://schemas.microsoft.com/office/drawing/2014/main" id="{340DBC15-7FD7-4FCD-98DF-59C340EAF335}"/>
              </a:ext>
            </a:extLst>
          </p:cNvPr>
          <p:cNvSpPr>
            <a:spLocks noGrp="1"/>
          </p:cNvSpPr>
          <p:nvPr>
            <p:ph idx="1"/>
          </p:nvPr>
        </p:nvSpPr>
        <p:spPr>
          <a:xfrm>
            <a:off x="140677" y="2369049"/>
            <a:ext cx="8150464" cy="2587960"/>
          </a:xfrm>
        </p:spPr>
        <p:txBody>
          <a:bodyPr>
            <a:normAutofit/>
          </a:bodyPr>
          <a:lstStyle/>
          <a:p>
            <a:pPr algn="l"/>
            <a:r>
              <a:rPr lang="en-US" sz="2000" dirty="0">
                <a:latin typeface="CIDFont+F2"/>
              </a:rPr>
              <a:t>There is one common branch address for all interrupts.</a:t>
            </a:r>
          </a:p>
          <a:p>
            <a:pPr algn="l"/>
            <a:r>
              <a:rPr lang="en-US" sz="2000" dirty="0">
                <a:latin typeface="CIDFont+F2"/>
              </a:rPr>
              <a:t>Branch address contain the code that polls the interrupt sources in sequence. The highest priority is tested first.</a:t>
            </a:r>
          </a:p>
          <a:p>
            <a:pPr algn="l"/>
            <a:r>
              <a:rPr lang="en-US" sz="2000" dirty="0">
                <a:latin typeface="CIDFont+F2"/>
              </a:rPr>
              <a:t>The particular service routine of the highest priority device is served.</a:t>
            </a:r>
          </a:p>
          <a:p>
            <a:pPr algn="l"/>
            <a:r>
              <a:rPr lang="en-US" sz="2000" dirty="0">
                <a:latin typeface="CIDFont+F2"/>
              </a:rPr>
              <a:t>The disadvantage is that time required to poll them can exceed the time to serve them in large number of IO devices.</a:t>
            </a:r>
            <a:endParaRPr lang="en-US" sz="2000" dirty="0"/>
          </a:p>
          <a:p>
            <a:endParaRPr lang="en-US" sz="2000" dirty="0"/>
          </a:p>
        </p:txBody>
      </p:sp>
    </p:spTree>
    <p:extLst>
      <p:ext uri="{BB962C8B-B14F-4D97-AF65-F5344CB8AC3E}">
        <p14:creationId xmlns:p14="http://schemas.microsoft.com/office/powerpoint/2010/main" val="1619266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4467-0E04-462A-8525-BF6667A8D236}"/>
              </a:ext>
            </a:extLst>
          </p:cNvPr>
          <p:cNvSpPr>
            <a:spLocks noGrp="1"/>
          </p:cNvSpPr>
          <p:nvPr>
            <p:ph type="title"/>
          </p:nvPr>
        </p:nvSpPr>
        <p:spPr/>
        <p:txBody>
          <a:bodyPr>
            <a:noAutofit/>
          </a:bodyPr>
          <a:lstStyle/>
          <a:p>
            <a:r>
              <a:rPr lang="en-US" sz="3200" dirty="0">
                <a:latin typeface="CIDFont+F2"/>
              </a:rPr>
              <a:t>Using Hardware</a:t>
            </a:r>
            <a:br>
              <a:rPr lang="en-US" sz="3200" dirty="0">
                <a:latin typeface="CIDFont+F2"/>
              </a:rPr>
            </a:br>
            <a:endParaRPr lang="en-US" sz="3200" dirty="0"/>
          </a:p>
        </p:txBody>
      </p:sp>
      <p:sp>
        <p:nvSpPr>
          <p:cNvPr id="3" name="Content Placeholder 2">
            <a:extLst>
              <a:ext uri="{FF2B5EF4-FFF2-40B4-BE49-F238E27FC236}">
                <a16:creationId xmlns:a16="http://schemas.microsoft.com/office/drawing/2014/main" id="{7BF3F276-9AFC-4DBD-B5DE-57F64816A93D}"/>
              </a:ext>
            </a:extLst>
          </p:cNvPr>
          <p:cNvSpPr>
            <a:spLocks noGrp="1"/>
          </p:cNvSpPr>
          <p:nvPr>
            <p:ph idx="1"/>
          </p:nvPr>
        </p:nvSpPr>
        <p:spPr/>
        <p:txBody>
          <a:bodyPr>
            <a:normAutofit/>
          </a:bodyPr>
          <a:lstStyle/>
          <a:p>
            <a:pPr algn="l"/>
            <a:r>
              <a:rPr lang="en-US" sz="2400" dirty="0">
                <a:latin typeface="CIDFont+F2"/>
              </a:rPr>
              <a:t>Hardware priority system function as an overall manager.</a:t>
            </a:r>
          </a:p>
          <a:p>
            <a:pPr algn="l"/>
            <a:r>
              <a:rPr lang="en-US" sz="2400" dirty="0">
                <a:latin typeface="CIDFont+F2"/>
              </a:rPr>
              <a:t>It accepts interrupt request and determine the priorities.</a:t>
            </a:r>
          </a:p>
          <a:p>
            <a:pPr algn="l"/>
            <a:r>
              <a:rPr lang="en-US" sz="2400" dirty="0">
                <a:latin typeface="CIDFont+F2"/>
              </a:rPr>
              <a:t>To speed up the operation each interrupting devices has its own interrupt vector.</a:t>
            </a:r>
          </a:p>
          <a:p>
            <a:pPr algn="l"/>
            <a:r>
              <a:rPr lang="en-US" sz="2400" dirty="0">
                <a:latin typeface="CIDFont+F2"/>
              </a:rPr>
              <a:t>No polling is required, all decision are established by hardware priority interrupt unit.</a:t>
            </a:r>
          </a:p>
          <a:p>
            <a:pPr algn="l"/>
            <a:r>
              <a:rPr lang="en-US" sz="2400" dirty="0">
                <a:latin typeface="CIDFont+F2"/>
              </a:rPr>
              <a:t>It can be established by serial or parallel connection of interrupt lines.</a:t>
            </a:r>
            <a:endParaRPr lang="en-US" sz="2400" dirty="0"/>
          </a:p>
        </p:txBody>
      </p:sp>
    </p:spTree>
    <p:extLst>
      <p:ext uri="{BB962C8B-B14F-4D97-AF65-F5344CB8AC3E}">
        <p14:creationId xmlns:p14="http://schemas.microsoft.com/office/powerpoint/2010/main" val="693377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Outcomes (SO):</a:t>
            </a:r>
          </a:p>
        </p:txBody>
      </p:sp>
      <p:sp>
        <p:nvSpPr>
          <p:cNvPr id="3" name="Content Placeholder 2"/>
          <p:cNvSpPr>
            <a:spLocks noGrp="1"/>
          </p:cNvSpPr>
          <p:nvPr>
            <p:ph idx="1"/>
          </p:nvPr>
        </p:nvSpPr>
        <p:spPr/>
        <p:txBody>
          <a:bodyPr/>
          <a:lstStyle/>
          <a:p>
            <a:pPr marL="385763" indent="-385763">
              <a:buFont typeface="+mj-lt"/>
              <a:buAutoNum type="alphaLcParenR"/>
            </a:pPr>
            <a:r>
              <a:rPr lang="en-US" dirty="0"/>
              <a:t>An ability to apply the knowledge of mathematics, science and computing appropriate to the discipline </a:t>
            </a:r>
          </a:p>
          <a:p>
            <a:pPr marL="385763" indent="-385763">
              <a:buFont typeface="+mj-lt"/>
              <a:buAutoNum type="alphaLcParenR"/>
            </a:pPr>
            <a:r>
              <a:rPr lang="en-US" dirty="0"/>
              <a:t>An ability to analyze a problem, identify and define the computing requirements appropriate to its solution. </a:t>
            </a:r>
          </a:p>
          <a:p>
            <a:pPr marL="385763" indent="-385763">
              <a:buFont typeface="+mj-lt"/>
              <a:buAutoNum type="alphaLcParenR"/>
            </a:pPr>
            <a:r>
              <a:rPr lang="en-US" dirty="0"/>
              <a:t>An ability to design, implement and evaluate a system / computer‐based system, process, component or program to meet desired needs</a:t>
            </a:r>
          </a:p>
        </p:txBody>
      </p:sp>
      <p:sp>
        <p:nvSpPr>
          <p:cNvPr id="5" name="Slide Number Placeholder 4"/>
          <p:cNvSpPr>
            <a:spLocks noGrp="1"/>
          </p:cNvSpPr>
          <p:nvPr>
            <p:ph type="sldNum" sz="quarter" idx="12"/>
          </p:nvPr>
        </p:nvSpPr>
        <p:spPr/>
        <p:txBody>
          <a:bodyPr/>
          <a:lstStyle/>
          <a:p>
            <a:fld id="{FE3B85B6-9AB0-4F82-9D9E-E3A072EC9CF9}" type="slidenum">
              <a:rPr lang="en-US" smtClean="0"/>
              <a:t>4</a:t>
            </a:fld>
            <a:endParaRPr lang="en-US"/>
          </a:p>
        </p:txBody>
      </p:sp>
      <p:sp>
        <p:nvSpPr>
          <p:cNvPr id="6" name="Date Placeholder 5">
            <a:extLst>
              <a:ext uri="{FF2B5EF4-FFF2-40B4-BE49-F238E27FC236}">
                <a16:creationId xmlns:a16="http://schemas.microsoft.com/office/drawing/2014/main" id="{B8ABA0DE-6B12-A5D5-A122-B237575D0423}"/>
              </a:ext>
            </a:extLst>
          </p:cNvPr>
          <p:cNvSpPr>
            <a:spLocks noGrp="1"/>
          </p:cNvSpPr>
          <p:nvPr>
            <p:ph type="dt" sz="half" idx="10"/>
          </p:nvPr>
        </p:nvSpPr>
        <p:spPr/>
        <p:txBody>
          <a:bodyPr/>
          <a:lstStyle/>
          <a:p>
            <a:fld id="{DE97E65C-2F78-4F9E-B3E8-D6FD754CB4BC}" type="datetime1">
              <a:rPr lang="en-US" smtClean="0"/>
              <a:t>11/24/2022</a:t>
            </a:fld>
            <a:endParaRPr lang="en-US"/>
          </a:p>
        </p:txBody>
      </p:sp>
    </p:spTree>
    <p:extLst>
      <p:ext uri="{BB962C8B-B14F-4D97-AF65-F5344CB8AC3E}">
        <p14:creationId xmlns:p14="http://schemas.microsoft.com/office/powerpoint/2010/main" val="2671564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1F85-17E4-4E22-8709-B0130EEFE309}"/>
              </a:ext>
            </a:extLst>
          </p:cNvPr>
          <p:cNvSpPr>
            <a:spLocks noGrp="1"/>
          </p:cNvSpPr>
          <p:nvPr>
            <p:ph type="title"/>
          </p:nvPr>
        </p:nvSpPr>
        <p:spPr/>
        <p:txBody>
          <a:bodyPr/>
          <a:lstStyle/>
          <a:p>
            <a:r>
              <a:rPr lang="en-US" sz="2400" dirty="0">
                <a:latin typeface="CIDFont+F1"/>
              </a:rPr>
              <a:t>Serial or Daisy Chaining Priority</a:t>
            </a:r>
            <a:endParaRPr lang="en-US" dirty="0"/>
          </a:p>
        </p:txBody>
      </p:sp>
      <p:sp>
        <p:nvSpPr>
          <p:cNvPr id="3" name="Content Placeholder 2">
            <a:extLst>
              <a:ext uri="{FF2B5EF4-FFF2-40B4-BE49-F238E27FC236}">
                <a16:creationId xmlns:a16="http://schemas.microsoft.com/office/drawing/2014/main" id="{4E3E42B5-3CB4-4AC5-965A-7DA13B01C1FD}"/>
              </a:ext>
            </a:extLst>
          </p:cNvPr>
          <p:cNvSpPr>
            <a:spLocks noGrp="1"/>
          </p:cNvSpPr>
          <p:nvPr>
            <p:ph idx="1"/>
          </p:nvPr>
        </p:nvSpPr>
        <p:spPr/>
        <p:txBody>
          <a:bodyPr>
            <a:noAutofit/>
          </a:bodyPr>
          <a:lstStyle/>
          <a:p>
            <a:pPr algn="l"/>
            <a:r>
              <a:rPr lang="en-US" sz="2400" dirty="0">
                <a:latin typeface="CIDFont+F2"/>
              </a:rPr>
              <a:t>Device with highest priority is placed first.</a:t>
            </a:r>
          </a:p>
          <a:p>
            <a:pPr algn="l"/>
            <a:r>
              <a:rPr lang="en-US" sz="2400" dirty="0">
                <a:latin typeface="CIDFont+F2"/>
              </a:rPr>
              <a:t>Device that wants the attention send the interrupt request to the CPU.</a:t>
            </a:r>
          </a:p>
          <a:p>
            <a:pPr algn="l"/>
            <a:r>
              <a:rPr lang="en-US" sz="2400" dirty="0">
                <a:latin typeface="CIDFont+F2"/>
              </a:rPr>
              <a:t>CPU then sends the INTACK signal which is applied to PI(priority in) of the first device.</a:t>
            </a:r>
          </a:p>
          <a:p>
            <a:pPr algn="l"/>
            <a:r>
              <a:rPr lang="en-US" sz="2400" dirty="0">
                <a:latin typeface="CIDFont+F2"/>
              </a:rPr>
              <a:t>If it had requested the attention, it place its VAD(vector address) on the bus. And it block the signal by placing 0 in PO (priority out)</a:t>
            </a:r>
          </a:p>
          <a:p>
            <a:pPr algn="l"/>
            <a:r>
              <a:rPr lang="en-US" sz="2400" dirty="0">
                <a:latin typeface="CIDFont+F2"/>
              </a:rPr>
              <a:t>If not it pass the signal to next device through PO(priority out) by placing 1.</a:t>
            </a:r>
          </a:p>
          <a:p>
            <a:pPr algn="l"/>
            <a:r>
              <a:rPr lang="en-US" sz="2400" dirty="0">
                <a:latin typeface="CIDFont+F2"/>
              </a:rPr>
              <a:t>This process is continued until appropriate device is found.</a:t>
            </a:r>
          </a:p>
          <a:p>
            <a:pPr algn="l"/>
            <a:r>
              <a:rPr lang="en-US" sz="2400" dirty="0">
                <a:latin typeface="CIDFont+F2"/>
              </a:rPr>
              <a:t>The device whose PI is 1 and PO is 0 is the device that send the interrupt request.</a:t>
            </a:r>
            <a:endParaRPr lang="en-US" sz="2400" dirty="0"/>
          </a:p>
        </p:txBody>
      </p:sp>
    </p:spTree>
    <p:extLst>
      <p:ext uri="{BB962C8B-B14F-4D97-AF65-F5344CB8AC3E}">
        <p14:creationId xmlns:p14="http://schemas.microsoft.com/office/powerpoint/2010/main" val="91477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BCDF-E79F-411D-9E7A-0AE1BA7555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8AF80-6381-4C53-9F2C-B17355A3041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51E48DB-FD2E-4E9B-8644-FB4E2D522E1C}"/>
              </a:ext>
            </a:extLst>
          </p:cNvPr>
          <p:cNvPicPr>
            <a:picLocks noChangeAspect="1"/>
          </p:cNvPicPr>
          <p:nvPr/>
        </p:nvPicPr>
        <p:blipFill>
          <a:blip r:embed="rId2"/>
          <a:stretch>
            <a:fillRect/>
          </a:stretch>
        </p:blipFill>
        <p:spPr>
          <a:xfrm>
            <a:off x="1566703" y="2247566"/>
            <a:ext cx="6488613" cy="2709443"/>
          </a:xfrm>
          <a:prstGeom prst="rect">
            <a:avLst/>
          </a:prstGeom>
        </p:spPr>
      </p:pic>
    </p:spTree>
    <p:extLst>
      <p:ext uri="{BB962C8B-B14F-4D97-AF65-F5344CB8AC3E}">
        <p14:creationId xmlns:p14="http://schemas.microsoft.com/office/powerpoint/2010/main" val="2116759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BBBD-F774-4C18-BA1B-C5D5D3540A51}"/>
              </a:ext>
            </a:extLst>
          </p:cNvPr>
          <p:cNvSpPr>
            <a:spLocks noGrp="1"/>
          </p:cNvSpPr>
          <p:nvPr>
            <p:ph type="title"/>
          </p:nvPr>
        </p:nvSpPr>
        <p:spPr/>
        <p:txBody>
          <a:bodyPr>
            <a:noAutofit/>
          </a:bodyPr>
          <a:lstStyle/>
          <a:p>
            <a:r>
              <a:rPr lang="en-US" sz="3200" dirty="0">
                <a:latin typeface="CIDFont+F1"/>
              </a:rPr>
              <a:t>Direct Memory Access (DMA)</a:t>
            </a:r>
            <a:br>
              <a:rPr lang="en-US" sz="3200" dirty="0">
                <a:latin typeface="CIDFont+F1"/>
              </a:rPr>
            </a:br>
            <a:endParaRPr lang="en-US" sz="3200" dirty="0"/>
          </a:p>
        </p:txBody>
      </p:sp>
      <p:sp>
        <p:nvSpPr>
          <p:cNvPr id="3" name="Content Placeholder 2">
            <a:extLst>
              <a:ext uri="{FF2B5EF4-FFF2-40B4-BE49-F238E27FC236}">
                <a16:creationId xmlns:a16="http://schemas.microsoft.com/office/drawing/2014/main" id="{420F88DA-33EA-4DA4-B074-F8B8D3D1883A}"/>
              </a:ext>
            </a:extLst>
          </p:cNvPr>
          <p:cNvSpPr>
            <a:spLocks noGrp="1"/>
          </p:cNvSpPr>
          <p:nvPr>
            <p:ph idx="1"/>
          </p:nvPr>
        </p:nvSpPr>
        <p:spPr>
          <a:xfrm>
            <a:off x="439261" y="1423827"/>
            <a:ext cx="7995719" cy="3109438"/>
          </a:xfrm>
        </p:spPr>
        <p:txBody>
          <a:bodyPr>
            <a:noAutofit/>
          </a:bodyPr>
          <a:lstStyle/>
          <a:p>
            <a:pPr algn="l"/>
            <a:r>
              <a:rPr lang="en-US" sz="2400" dirty="0">
                <a:latin typeface="CIDFont+F2"/>
              </a:rPr>
              <a:t>The transfer of data between a fast storage device such as magnetic disk and memory is often limited by the speed of the CPU. Removing the CPU from the path and letting the peripheral device manage the memory buses directly would improve the speed of transfer. This transfer technique is called Direct Memory Access (DMA).</a:t>
            </a:r>
          </a:p>
          <a:p>
            <a:pPr algn="l"/>
            <a:r>
              <a:rPr lang="en-US" sz="2400" dirty="0">
                <a:latin typeface="CIDFont+F2"/>
              </a:rPr>
              <a:t>During the DMA transfer, the CPU is idle and has no control of the memory buses. A DMA Controller takes over the buses to manage the transfer directly between the I/O device and memory.</a:t>
            </a:r>
          </a:p>
          <a:p>
            <a:pPr algn="l"/>
            <a:r>
              <a:rPr lang="en-US" sz="2400" dirty="0">
                <a:latin typeface="CIDFont+F2"/>
              </a:rPr>
              <a:t>The CPU may be placed in an idle state in a variety of ways. One common method extensively used in microprocessor is to disable the buses through special control signals such as:</a:t>
            </a:r>
          </a:p>
          <a:p>
            <a:pPr lvl="1"/>
            <a:r>
              <a:rPr lang="en-US" dirty="0">
                <a:latin typeface="CIDFont+F2"/>
              </a:rPr>
              <a:t>Bus Request (BR)</a:t>
            </a:r>
          </a:p>
          <a:p>
            <a:pPr lvl="1"/>
            <a:r>
              <a:rPr lang="en-US" dirty="0">
                <a:latin typeface="CIDFont+F2"/>
              </a:rPr>
              <a:t>Bus Grant (BG)</a:t>
            </a:r>
            <a:endParaRPr lang="en-US" dirty="0"/>
          </a:p>
        </p:txBody>
      </p:sp>
    </p:spTree>
    <p:extLst>
      <p:ext uri="{BB962C8B-B14F-4D97-AF65-F5344CB8AC3E}">
        <p14:creationId xmlns:p14="http://schemas.microsoft.com/office/powerpoint/2010/main" val="765343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F9E4-D40F-4367-A920-F3BB6625CD6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A7D1778-ED98-4378-8438-C694C7F1E09A}"/>
              </a:ext>
            </a:extLst>
          </p:cNvPr>
          <p:cNvPicPr>
            <a:picLocks noGrp="1" noChangeAspect="1"/>
          </p:cNvPicPr>
          <p:nvPr>
            <p:ph idx="1"/>
          </p:nvPr>
        </p:nvPicPr>
        <p:blipFill>
          <a:blip r:embed="rId2"/>
          <a:stretch>
            <a:fillRect/>
          </a:stretch>
        </p:blipFill>
        <p:spPr>
          <a:xfrm>
            <a:off x="5117123" y="2247566"/>
            <a:ext cx="3502856" cy="2633402"/>
          </a:xfrm>
          <a:prstGeom prst="rect">
            <a:avLst/>
          </a:prstGeom>
        </p:spPr>
      </p:pic>
      <p:sp>
        <p:nvSpPr>
          <p:cNvPr id="6" name="TextBox 5">
            <a:extLst>
              <a:ext uri="{FF2B5EF4-FFF2-40B4-BE49-F238E27FC236}">
                <a16:creationId xmlns:a16="http://schemas.microsoft.com/office/drawing/2014/main" id="{549B4BBE-96B5-4011-A7F1-D46D0AB8516F}"/>
              </a:ext>
            </a:extLst>
          </p:cNvPr>
          <p:cNvSpPr txBox="1"/>
          <p:nvPr/>
        </p:nvSpPr>
        <p:spPr>
          <a:xfrm>
            <a:off x="28137" y="2247566"/>
            <a:ext cx="4920174" cy="5632311"/>
          </a:xfrm>
          <a:prstGeom prst="rect">
            <a:avLst/>
          </a:prstGeom>
          <a:noFill/>
        </p:spPr>
        <p:txBody>
          <a:bodyPr wrap="square">
            <a:spAutoFit/>
          </a:bodyPr>
          <a:lstStyle/>
          <a:p>
            <a:pPr algn="just"/>
            <a:r>
              <a:rPr lang="en-US" sz="2000" dirty="0">
                <a:latin typeface="CIDFont+F2"/>
              </a:rPr>
              <a:t>The </a:t>
            </a:r>
            <a:r>
              <a:rPr lang="en-US" sz="2000" dirty="0">
                <a:latin typeface="CIDFont+F5"/>
              </a:rPr>
              <a:t>Bus Request (BR) </a:t>
            </a:r>
            <a:r>
              <a:rPr lang="en-US" sz="2000" dirty="0">
                <a:latin typeface="CIDFont+F2"/>
              </a:rPr>
              <a:t>input is used by the </a:t>
            </a:r>
            <a:r>
              <a:rPr lang="en-US" sz="2000" dirty="0">
                <a:latin typeface="CIDFont+F5"/>
              </a:rPr>
              <a:t>DMA controller </a:t>
            </a:r>
            <a:r>
              <a:rPr lang="en-US" sz="2000" dirty="0">
                <a:latin typeface="CIDFont+F2"/>
              </a:rPr>
              <a:t>to request the CPU. When this input is active, the CPU terminates the execution of the current instruction and places the address bus, data bus and read write lines into a </a:t>
            </a:r>
            <a:r>
              <a:rPr lang="en-US" sz="2000" dirty="0">
                <a:latin typeface="CIDFont+F5"/>
              </a:rPr>
              <a:t>high Impedance state. </a:t>
            </a:r>
            <a:r>
              <a:rPr lang="en-US" sz="2000" dirty="0">
                <a:latin typeface="CIDFont+F2"/>
              </a:rPr>
              <a:t>High Impedance state means that the output is disconnected.</a:t>
            </a:r>
          </a:p>
          <a:p>
            <a:pPr algn="just"/>
            <a:r>
              <a:rPr lang="en-US" sz="2000" dirty="0">
                <a:latin typeface="CIDFont+F2"/>
              </a:rPr>
              <a:t>The CPU activates the </a:t>
            </a:r>
            <a:r>
              <a:rPr lang="en-US" sz="2000" dirty="0">
                <a:latin typeface="CIDFont+F5"/>
              </a:rPr>
              <a:t>Bus Grant (BG) </a:t>
            </a:r>
            <a:r>
              <a:rPr lang="en-US" sz="2000" dirty="0">
                <a:latin typeface="CIDFont+F2"/>
              </a:rPr>
              <a:t>output to inform the external DMA that the Bus Request (BR) can now take control of the buses to conduct memory transfer without processor.</a:t>
            </a:r>
          </a:p>
          <a:p>
            <a:pPr algn="just"/>
            <a:endParaRPr lang="en-US" sz="2000" dirty="0">
              <a:latin typeface="CIDFont+F2"/>
            </a:endParaRPr>
          </a:p>
          <a:p>
            <a:pPr algn="just"/>
            <a:r>
              <a:rPr lang="en-US" sz="2000" dirty="0">
                <a:latin typeface="CIDFont+F2"/>
              </a:rPr>
              <a:t>When the DMA terminates the transfer, it disables the </a:t>
            </a:r>
            <a:r>
              <a:rPr lang="en-US" sz="2000" dirty="0">
                <a:latin typeface="CIDFont+F5"/>
              </a:rPr>
              <a:t>Bus Request (BR) </a:t>
            </a:r>
            <a:r>
              <a:rPr lang="en-US" sz="2000" dirty="0">
                <a:latin typeface="CIDFont+F2"/>
              </a:rPr>
              <a:t>line. The CPU disables the </a:t>
            </a:r>
            <a:r>
              <a:rPr lang="en-US" sz="2000" dirty="0">
                <a:latin typeface="CIDFont+F5"/>
              </a:rPr>
              <a:t>Bus Grant (BG)</a:t>
            </a:r>
            <a:r>
              <a:rPr lang="en-US" sz="2000" dirty="0">
                <a:latin typeface="CIDFont+F2"/>
              </a:rPr>
              <a:t>, takes control of the buses and return to its normal operation.</a:t>
            </a:r>
            <a:endParaRPr lang="en-US" sz="2000" dirty="0"/>
          </a:p>
        </p:txBody>
      </p:sp>
    </p:spTree>
    <p:extLst>
      <p:ext uri="{BB962C8B-B14F-4D97-AF65-F5344CB8AC3E}">
        <p14:creationId xmlns:p14="http://schemas.microsoft.com/office/powerpoint/2010/main" val="2778687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B7E9-F8AA-44AF-9411-DFFBDCC746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D43D4F-4821-4D47-9177-279C7436205C}"/>
              </a:ext>
            </a:extLst>
          </p:cNvPr>
          <p:cNvSpPr>
            <a:spLocks noGrp="1"/>
          </p:cNvSpPr>
          <p:nvPr>
            <p:ph idx="1"/>
          </p:nvPr>
        </p:nvSpPr>
        <p:spPr/>
        <p:txBody>
          <a:bodyPr>
            <a:normAutofit/>
          </a:bodyPr>
          <a:lstStyle/>
          <a:p>
            <a:pPr algn="l"/>
            <a:r>
              <a:rPr lang="en-US" sz="2400" dirty="0">
                <a:latin typeface="CIDFont+F2"/>
              </a:rPr>
              <a:t>The transfer can be made in several ways that are:</a:t>
            </a:r>
          </a:p>
          <a:p>
            <a:pPr marL="0" indent="0">
              <a:buNone/>
            </a:pPr>
            <a:r>
              <a:rPr lang="en-US" sz="2400" dirty="0" err="1">
                <a:latin typeface="CIDFont+F2"/>
              </a:rPr>
              <a:t>i</a:t>
            </a:r>
            <a:r>
              <a:rPr lang="en-US" sz="2400" dirty="0">
                <a:latin typeface="CIDFont+F2"/>
              </a:rPr>
              <a:t>. DMA Burst</a:t>
            </a:r>
          </a:p>
          <a:p>
            <a:pPr marL="0" indent="0">
              <a:buNone/>
            </a:pPr>
            <a:r>
              <a:rPr lang="en-US" sz="2400" dirty="0">
                <a:latin typeface="CIDFont+F2"/>
              </a:rPr>
              <a:t>ii. Cycle Stealing</a:t>
            </a:r>
          </a:p>
          <a:p>
            <a:pPr marL="0" indent="0">
              <a:buNone/>
            </a:pPr>
            <a:r>
              <a:rPr lang="en-US" sz="2400" dirty="0" err="1">
                <a:latin typeface="CIDFont+F2"/>
              </a:rPr>
              <a:t>i</a:t>
            </a:r>
            <a:r>
              <a:rPr lang="en-US" sz="2400" dirty="0">
                <a:latin typeface="CIDFont+F2"/>
              </a:rPr>
              <a:t>) DMA Burst :- In DMA Burst transfer, a block sequence consisting of a number of memory words is transferred in continuous burst while the DMA controller is master of the memory buses.</a:t>
            </a:r>
          </a:p>
          <a:p>
            <a:pPr marL="0" indent="0">
              <a:buNone/>
            </a:pPr>
            <a:r>
              <a:rPr lang="en-US" sz="2400" dirty="0">
                <a:latin typeface="CIDFont+F2"/>
              </a:rPr>
              <a:t>ii) Cycle Stealing :- Cycle stealing allows the DMA controller to transfer one data word at a time, after which it must returns control of the buses to the CPU.</a:t>
            </a:r>
            <a:endParaRPr lang="en-US" sz="2400" dirty="0"/>
          </a:p>
        </p:txBody>
      </p:sp>
    </p:spTree>
    <p:extLst>
      <p:ext uri="{BB962C8B-B14F-4D97-AF65-F5344CB8AC3E}">
        <p14:creationId xmlns:p14="http://schemas.microsoft.com/office/powerpoint/2010/main" val="1050391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00E5-FDA6-458D-A441-FC05B486845B}"/>
              </a:ext>
            </a:extLst>
          </p:cNvPr>
          <p:cNvSpPr>
            <a:spLocks noGrp="1"/>
          </p:cNvSpPr>
          <p:nvPr>
            <p:ph type="title"/>
          </p:nvPr>
        </p:nvSpPr>
        <p:spPr/>
        <p:txBody>
          <a:bodyPr/>
          <a:lstStyle/>
          <a:p>
            <a:r>
              <a:rPr lang="en-US"/>
              <a:t>Dma controller</a:t>
            </a:r>
            <a:endParaRPr lang="en-US" dirty="0"/>
          </a:p>
        </p:txBody>
      </p:sp>
      <p:pic>
        <p:nvPicPr>
          <p:cNvPr id="4" name="Content Placeholder 3">
            <a:extLst>
              <a:ext uri="{FF2B5EF4-FFF2-40B4-BE49-F238E27FC236}">
                <a16:creationId xmlns:a16="http://schemas.microsoft.com/office/drawing/2014/main" id="{DD631F58-4C92-43C6-BF9B-559858D0ED36}"/>
              </a:ext>
            </a:extLst>
          </p:cNvPr>
          <p:cNvPicPr>
            <a:picLocks noGrp="1" noChangeAspect="1"/>
          </p:cNvPicPr>
          <p:nvPr>
            <p:ph idx="1"/>
          </p:nvPr>
        </p:nvPicPr>
        <p:blipFill>
          <a:blip r:embed="rId2"/>
          <a:stretch>
            <a:fillRect/>
          </a:stretch>
        </p:blipFill>
        <p:spPr>
          <a:xfrm>
            <a:off x="4860389" y="979030"/>
            <a:ext cx="4283611" cy="4298993"/>
          </a:xfrm>
          <a:prstGeom prst="rect">
            <a:avLst/>
          </a:prstGeom>
        </p:spPr>
      </p:pic>
      <p:sp>
        <p:nvSpPr>
          <p:cNvPr id="6" name="TextBox 5">
            <a:extLst>
              <a:ext uri="{FF2B5EF4-FFF2-40B4-BE49-F238E27FC236}">
                <a16:creationId xmlns:a16="http://schemas.microsoft.com/office/drawing/2014/main" id="{DA956616-DB54-4A1B-90C1-46A8E80B3D45}"/>
              </a:ext>
            </a:extLst>
          </p:cNvPr>
          <p:cNvSpPr txBox="1"/>
          <p:nvPr/>
        </p:nvSpPr>
        <p:spPr>
          <a:xfrm>
            <a:off x="110879" y="2247565"/>
            <a:ext cx="4647518" cy="8586966"/>
          </a:xfrm>
          <a:prstGeom prst="rect">
            <a:avLst/>
          </a:prstGeom>
          <a:noFill/>
        </p:spPr>
        <p:txBody>
          <a:bodyPr wrap="square">
            <a:spAutoFit/>
          </a:bodyPr>
          <a:lstStyle/>
          <a:p>
            <a:pPr algn="l"/>
            <a:r>
              <a:rPr lang="en-US" sz="2400" dirty="0" err="1">
                <a:latin typeface="CIDFont+F2"/>
              </a:rPr>
              <a:t>i</a:t>
            </a:r>
            <a:r>
              <a:rPr lang="en-US" sz="2400" dirty="0">
                <a:latin typeface="CIDFont+F2"/>
              </a:rPr>
              <a:t>. Address Register :- Address Register contains an address to specify the desired location in memory. After each word transfer DMA increment its address register. </a:t>
            </a:r>
          </a:p>
          <a:p>
            <a:pPr algn="l"/>
            <a:r>
              <a:rPr lang="en-US" sz="2400" dirty="0">
                <a:latin typeface="CIDFont+F2"/>
              </a:rPr>
              <a:t> </a:t>
            </a:r>
          </a:p>
          <a:p>
            <a:pPr algn="l"/>
            <a:r>
              <a:rPr lang="en-US" sz="2400" dirty="0">
                <a:latin typeface="CIDFont+F2"/>
              </a:rPr>
              <a:t>ii. Word Count Register :- WC holds the number of words to be transferred. The register is decrement by one after each word transfer and internally tested for zero.</a:t>
            </a:r>
          </a:p>
          <a:p>
            <a:pPr algn="l"/>
            <a:endParaRPr lang="en-US" sz="2400" dirty="0">
              <a:latin typeface="CIDFont+F2"/>
            </a:endParaRPr>
          </a:p>
          <a:p>
            <a:pPr algn="l"/>
            <a:r>
              <a:rPr lang="en-US" sz="2400" dirty="0">
                <a:latin typeface="CIDFont+F2"/>
              </a:rPr>
              <a:t>iii. Control Register :- Control Register specifies the mode of transfer</a:t>
            </a:r>
          </a:p>
          <a:p>
            <a:pPr algn="l"/>
            <a:endParaRPr lang="en-US" sz="2400" dirty="0"/>
          </a:p>
          <a:p>
            <a:pPr algn="l"/>
            <a:r>
              <a:rPr lang="en-US" sz="2400" dirty="0"/>
              <a:t>All register in the DMA appear to the CPU as I/O interface registers. Thus the CPU can read from or write into the DMA registers under program control via the data bus.</a:t>
            </a:r>
          </a:p>
          <a:p>
            <a:pPr algn="l"/>
            <a:endParaRPr lang="en-US" sz="2400" dirty="0"/>
          </a:p>
        </p:txBody>
      </p:sp>
    </p:spTree>
    <p:extLst>
      <p:ext uri="{BB962C8B-B14F-4D97-AF65-F5344CB8AC3E}">
        <p14:creationId xmlns:p14="http://schemas.microsoft.com/office/powerpoint/2010/main" val="2329124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E56A-6C50-4A73-AA56-9644AAB91E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A0A8B8-C99A-4F82-9964-959043B970E7}"/>
              </a:ext>
            </a:extLst>
          </p:cNvPr>
          <p:cNvSpPr>
            <a:spLocks noGrp="1"/>
          </p:cNvSpPr>
          <p:nvPr>
            <p:ph idx="1"/>
          </p:nvPr>
        </p:nvSpPr>
        <p:spPr>
          <a:xfrm>
            <a:off x="274321" y="2369049"/>
            <a:ext cx="8493368" cy="2587960"/>
          </a:xfrm>
        </p:spPr>
        <p:txBody>
          <a:bodyPr>
            <a:noAutofit/>
          </a:bodyPr>
          <a:lstStyle/>
          <a:p>
            <a:pPr algn="l"/>
            <a:r>
              <a:rPr lang="en-US" sz="2400" dirty="0">
                <a:latin typeface="CIDFont+F2"/>
              </a:rPr>
              <a:t>The DMA communicates with the CPU via the data bus and control lines. The registers in the DMA are selected by the CPU through the address bus by enabling the DS (DMA select) and RS (Register select) inputs. </a:t>
            </a:r>
          </a:p>
          <a:p>
            <a:pPr algn="l"/>
            <a:r>
              <a:rPr lang="en-US" sz="2400" dirty="0">
                <a:latin typeface="CIDFont+F2"/>
              </a:rPr>
              <a:t>The RD (read) and WR (write) inputs are bidirectional.</a:t>
            </a:r>
          </a:p>
          <a:p>
            <a:pPr algn="l"/>
            <a:r>
              <a:rPr lang="en-US" sz="2400" dirty="0">
                <a:latin typeface="CIDFont+F2"/>
              </a:rPr>
              <a:t>When the BG (Bus Grant) input is 0, the CPU can communicate with the DMA registers through the data bus to read from or write to the DMA registers. </a:t>
            </a:r>
          </a:p>
          <a:p>
            <a:pPr algn="l"/>
            <a:r>
              <a:rPr lang="en-US" sz="2400" dirty="0">
                <a:latin typeface="CIDFont+F2"/>
              </a:rPr>
              <a:t>When BG =1, the DMA can communicate directly with the memory by specifying an address in the address bus and activating the RD or WR control.</a:t>
            </a:r>
          </a:p>
        </p:txBody>
      </p:sp>
    </p:spTree>
    <p:extLst>
      <p:ext uri="{BB962C8B-B14F-4D97-AF65-F5344CB8AC3E}">
        <p14:creationId xmlns:p14="http://schemas.microsoft.com/office/powerpoint/2010/main" val="485640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4AB3-24C4-44A0-B693-5C9A5387CF7D}"/>
              </a:ext>
            </a:extLst>
          </p:cNvPr>
          <p:cNvSpPr>
            <a:spLocks noGrp="1"/>
          </p:cNvSpPr>
          <p:nvPr>
            <p:ph type="title"/>
          </p:nvPr>
        </p:nvSpPr>
        <p:spPr/>
        <p:txBody>
          <a:bodyPr/>
          <a:lstStyle/>
          <a:p>
            <a:r>
              <a:rPr lang="en-US" dirty="0"/>
              <a:t>DMA transfer</a:t>
            </a:r>
          </a:p>
        </p:txBody>
      </p:sp>
      <p:sp>
        <p:nvSpPr>
          <p:cNvPr id="3" name="Content Placeholder 2">
            <a:extLst>
              <a:ext uri="{FF2B5EF4-FFF2-40B4-BE49-F238E27FC236}">
                <a16:creationId xmlns:a16="http://schemas.microsoft.com/office/drawing/2014/main" id="{09BAE489-089C-4971-8393-5E7477FF1FB4}"/>
              </a:ext>
            </a:extLst>
          </p:cNvPr>
          <p:cNvSpPr>
            <a:spLocks noGrp="1"/>
          </p:cNvSpPr>
          <p:nvPr>
            <p:ph idx="1"/>
          </p:nvPr>
        </p:nvSpPr>
        <p:spPr/>
        <p:txBody>
          <a:bodyPr/>
          <a:lstStyle/>
          <a:p>
            <a:r>
              <a:rPr lang="en-US" dirty="0"/>
              <a:t>Peripheral device sends a DMA request,</a:t>
            </a:r>
          </a:p>
          <a:p>
            <a:r>
              <a:rPr lang="en-US" dirty="0"/>
              <a:t>DMA controller activates the BR line .(informing CPU to relinquish the buses) </a:t>
            </a:r>
          </a:p>
          <a:p>
            <a:r>
              <a:rPr lang="en-US" dirty="0"/>
              <a:t>CPU responds with its BG line (informing DMA that its buses are disable)</a:t>
            </a:r>
          </a:p>
          <a:p>
            <a:r>
              <a:rPr lang="en-US" dirty="0"/>
              <a:t>DMA puts its current value of its address register into the address bus, initiates the RD and WR signal, and send DMA acknowledge to the peripheral device.</a:t>
            </a:r>
          </a:p>
        </p:txBody>
      </p:sp>
    </p:spTree>
    <p:extLst>
      <p:ext uri="{BB962C8B-B14F-4D97-AF65-F5344CB8AC3E}">
        <p14:creationId xmlns:p14="http://schemas.microsoft.com/office/powerpoint/2010/main" val="17430328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0692-243A-42EE-B92A-48A89E6AC72E}"/>
              </a:ext>
            </a:extLst>
          </p:cNvPr>
          <p:cNvSpPr>
            <a:spLocks noGrp="1"/>
          </p:cNvSpPr>
          <p:nvPr>
            <p:ph type="title"/>
          </p:nvPr>
        </p:nvSpPr>
        <p:spPr/>
        <p:txBody>
          <a:bodyPr>
            <a:normAutofit/>
          </a:bodyPr>
          <a:lstStyle/>
          <a:p>
            <a:r>
              <a:rPr lang="en-US" sz="3200" dirty="0">
                <a:latin typeface="CIDFont+F1"/>
              </a:rPr>
              <a:t>Input-Output Processor</a:t>
            </a:r>
            <a:endParaRPr lang="en-US" sz="3200" dirty="0"/>
          </a:p>
        </p:txBody>
      </p:sp>
      <p:sp>
        <p:nvSpPr>
          <p:cNvPr id="3" name="Content Placeholder 2">
            <a:extLst>
              <a:ext uri="{FF2B5EF4-FFF2-40B4-BE49-F238E27FC236}">
                <a16:creationId xmlns:a16="http://schemas.microsoft.com/office/drawing/2014/main" id="{3418B7E5-16E9-4991-AD08-40AF57650A83}"/>
              </a:ext>
            </a:extLst>
          </p:cNvPr>
          <p:cNvSpPr>
            <a:spLocks noGrp="1"/>
          </p:cNvSpPr>
          <p:nvPr>
            <p:ph idx="1"/>
          </p:nvPr>
        </p:nvSpPr>
        <p:spPr>
          <a:xfrm>
            <a:off x="400930" y="2247566"/>
            <a:ext cx="8282354" cy="3224045"/>
          </a:xfrm>
        </p:spPr>
        <p:txBody>
          <a:bodyPr>
            <a:noAutofit/>
          </a:bodyPr>
          <a:lstStyle/>
          <a:p>
            <a:pPr algn="l"/>
            <a:r>
              <a:rPr lang="en-US" sz="2400" dirty="0">
                <a:latin typeface="CIDFont+F2"/>
              </a:rPr>
              <a:t>It is a processor with direct memory access capability that communicates with IO devices.</a:t>
            </a:r>
          </a:p>
          <a:p>
            <a:pPr algn="l"/>
            <a:r>
              <a:rPr lang="en-US" sz="2400" dirty="0">
                <a:latin typeface="CIDFont+F2"/>
              </a:rPr>
              <a:t>IOP is similar to CPU except that it is designed to handle the details of IO operation.</a:t>
            </a:r>
          </a:p>
          <a:p>
            <a:pPr algn="l"/>
            <a:r>
              <a:rPr lang="en-US" sz="2400" dirty="0">
                <a:latin typeface="CIDFont+F2"/>
              </a:rPr>
              <a:t>Unlike DMA which is initialized by CPU, IOP can fetch and execute its own instructions.</a:t>
            </a:r>
          </a:p>
          <a:p>
            <a:pPr algn="l"/>
            <a:r>
              <a:rPr lang="en-US" sz="2400" dirty="0">
                <a:latin typeface="CIDFont+F2"/>
              </a:rPr>
              <a:t>IOP instruction are specially designed to handle IO operation.</a:t>
            </a:r>
          </a:p>
          <a:p>
            <a:pPr algn="l"/>
            <a:r>
              <a:rPr lang="en-US" sz="2400" dirty="0">
                <a:latin typeface="CIDFont+F2"/>
              </a:rPr>
              <a:t>Memory occupies the central position and can communicate with each processor by DMA.</a:t>
            </a:r>
          </a:p>
          <a:p>
            <a:pPr algn="l"/>
            <a:r>
              <a:rPr lang="en-US" sz="2400" dirty="0">
                <a:latin typeface="CIDFont+F2"/>
              </a:rPr>
              <a:t>CPU is responsible for processing data.</a:t>
            </a:r>
          </a:p>
          <a:p>
            <a:pPr algn="l"/>
            <a:r>
              <a:rPr lang="en-US" sz="2400" dirty="0">
                <a:latin typeface="CIDFont+F2"/>
              </a:rPr>
              <a:t>IOP provides the path for transfer of data between various peripheral devices and memory.</a:t>
            </a:r>
          </a:p>
          <a:p>
            <a:pPr algn="l"/>
            <a:r>
              <a:rPr lang="en-US" sz="2400" dirty="0">
                <a:latin typeface="CIDFont+F2"/>
              </a:rPr>
              <a:t>Data formats of peripherals differ from CPU and memory. IOP maintain such problems.</a:t>
            </a:r>
          </a:p>
          <a:p>
            <a:pPr algn="l"/>
            <a:r>
              <a:rPr lang="en-US" sz="2400" dirty="0">
                <a:latin typeface="CIDFont+F2"/>
              </a:rPr>
              <a:t>Data are transfer from IOP to memory by stealing one memory cycle.</a:t>
            </a:r>
          </a:p>
          <a:p>
            <a:pPr algn="l"/>
            <a:r>
              <a:rPr lang="en-US" sz="2400" dirty="0">
                <a:latin typeface="CIDFont+F2"/>
              </a:rPr>
              <a:t>Instructions that are read from memory by IOP are called commands to distinguish them from instructions that are read by the CPU.</a:t>
            </a:r>
            <a:endParaRPr lang="en-US" sz="2400" dirty="0"/>
          </a:p>
        </p:txBody>
      </p:sp>
    </p:spTree>
    <p:extLst>
      <p:ext uri="{BB962C8B-B14F-4D97-AF65-F5344CB8AC3E}">
        <p14:creationId xmlns:p14="http://schemas.microsoft.com/office/powerpoint/2010/main" val="22406581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8C30-7979-4FA0-91D3-436B2DAC0E9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438E6EE-9FFC-4833-A825-DAFAE91E3A89}"/>
              </a:ext>
            </a:extLst>
          </p:cNvPr>
          <p:cNvPicPr>
            <a:picLocks noGrp="1" noChangeAspect="1"/>
          </p:cNvPicPr>
          <p:nvPr>
            <p:ph idx="1"/>
          </p:nvPr>
        </p:nvPicPr>
        <p:blipFill>
          <a:blip r:embed="rId2"/>
          <a:stretch>
            <a:fillRect/>
          </a:stretch>
        </p:blipFill>
        <p:spPr>
          <a:xfrm>
            <a:off x="5264832" y="953951"/>
            <a:ext cx="3794761" cy="4904363"/>
          </a:xfrm>
          <a:prstGeom prst="rect">
            <a:avLst/>
          </a:prstGeom>
        </p:spPr>
      </p:pic>
      <p:pic>
        <p:nvPicPr>
          <p:cNvPr id="4" name="Picture 3">
            <a:extLst>
              <a:ext uri="{FF2B5EF4-FFF2-40B4-BE49-F238E27FC236}">
                <a16:creationId xmlns:a16="http://schemas.microsoft.com/office/drawing/2014/main" id="{5F917F81-8D88-4B1A-89D4-53D1C3222BC8}"/>
              </a:ext>
            </a:extLst>
          </p:cNvPr>
          <p:cNvPicPr>
            <a:picLocks noChangeAspect="1"/>
          </p:cNvPicPr>
          <p:nvPr/>
        </p:nvPicPr>
        <p:blipFill>
          <a:blip r:embed="rId3"/>
          <a:stretch>
            <a:fillRect/>
          </a:stretch>
        </p:blipFill>
        <p:spPr>
          <a:xfrm>
            <a:off x="151417" y="2066906"/>
            <a:ext cx="4934051" cy="2388156"/>
          </a:xfrm>
          <a:prstGeom prst="rect">
            <a:avLst/>
          </a:prstGeom>
        </p:spPr>
      </p:pic>
    </p:spTree>
    <p:extLst>
      <p:ext uri="{BB962C8B-B14F-4D97-AF65-F5344CB8AC3E}">
        <p14:creationId xmlns:p14="http://schemas.microsoft.com/office/powerpoint/2010/main" val="99778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Pattern:</a:t>
            </a:r>
          </a:p>
        </p:txBody>
      </p:sp>
      <p:sp>
        <p:nvSpPr>
          <p:cNvPr id="3" name="Content Placeholder 2"/>
          <p:cNvSpPr>
            <a:spLocks noGrp="1"/>
          </p:cNvSpPr>
          <p:nvPr>
            <p:ph idx="1"/>
          </p:nvPr>
        </p:nvSpPr>
        <p:spPr/>
        <p:txBody>
          <a:bodyPr/>
          <a:lstStyle/>
          <a:p>
            <a:r>
              <a:rPr lang="en-US" dirty="0"/>
              <a:t>At least four assignment </a:t>
            </a:r>
          </a:p>
          <a:p>
            <a:r>
              <a:rPr lang="en-US" dirty="0"/>
              <a:t>Three quizzes out of which best two will be considered</a:t>
            </a:r>
          </a:p>
          <a:p>
            <a:r>
              <a:rPr lang="en-US" dirty="0"/>
              <a:t>Quiz can be conducted before announcement </a:t>
            </a:r>
          </a:p>
          <a:p>
            <a:r>
              <a:rPr lang="en-US" dirty="0"/>
              <a:t>In final assessment</a:t>
            </a:r>
          </a:p>
          <a:p>
            <a:pPr lvl="1"/>
            <a:r>
              <a:rPr lang="en-US" dirty="0"/>
              <a:t>Assignment- 10</a:t>
            </a:r>
          </a:p>
          <a:p>
            <a:pPr lvl="1"/>
            <a:r>
              <a:rPr lang="en-US" dirty="0"/>
              <a:t>Quiz – 10 </a:t>
            </a:r>
          </a:p>
        </p:txBody>
      </p:sp>
      <p:sp>
        <p:nvSpPr>
          <p:cNvPr id="5" name="Slide Number Placeholder 4"/>
          <p:cNvSpPr>
            <a:spLocks noGrp="1"/>
          </p:cNvSpPr>
          <p:nvPr>
            <p:ph type="sldNum" sz="quarter" idx="12"/>
          </p:nvPr>
        </p:nvSpPr>
        <p:spPr/>
        <p:txBody>
          <a:bodyPr/>
          <a:lstStyle/>
          <a:p>
            <a:fld id="{FE3B85B6-9AB0-4F82-9D9E-E3A072EC9CF9}" type="slidenum">
              <a:rPr lang="en-US" smtClean="0"/>
              <a:t>5</a:t>
            </a:fld>
            <a:endParaRPr lang="en-US"/>
          </a:p>
        </p:txBody>
      </p:sp>
      <p:sp>
        <p:nvSpPr>
          <p:cNvPr id="6" name="Date Placeholder 5">
            <a:extLst>
              <a:ext uri="{FF2B5EF4-FFF2-40B4-BE49-F238E27FC236}">
                <a16:creationId xmlns:a16="http://schemas.microsoft.com/office/drawing/2014/main" id="{BA5E3C70-A550-F219-D82A-BDC133C7E518}"/>
              </a:ext>
            </a:extLst>
          </p:cNvPr>
          <p:cNvSpPr>
            <a:spLocks noGrp="1"/>
          </p:cNvSpPr>
          <p:nvPr>
            <p:ph type="dt" sz="half" idx="10"/>
          </p:nvPr>
        </p:nvSpPr>
        <p:spPr/>
        <p:txBody>
          <a:bodyPr/>
          <a:lstStyle/>
          <a:p>
            <a:fld id="{E4055E03-B68A-4131-8FB5-C46FAAD72154}" type="datetime1">
              <a:rPr lang="en-US" smtClean="0"/>
              <a:t>11/24/2022</a:t>
            </a:fld>
            <a:endParaRPr lang="en-US"/>
          </a:p>
        </p:txBody>
      </p:sp>
    </p:spTree>
    <p:extLst>
      <p:ext uri="{BB962C8B-B14F-4D97-AF65-F5344CB8AC3E}">
        <p14:creationId xmlns:p14="http://schemas.microsoft.com/office/powerpoint/2010/main" val="153605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628E-3D5E-6ED3-23FD-33524A45D878}"/>
              </a:ext>
            </a:extLst>
          </p:cNvPr>
          <p:cNvSpPr>
            <a:spLocks noGrp="1"/>
          </p:cNvSpPr>
          <p:nvPr>
            <p:ph type="title"/>
          </p:nvPr>
        </p:nvSpPr>
        <p:spPr/>
        <p:txBody>
          <a:bodyPr/>
          <a:lstStyle/>
          <a:p>
            <a:r>
              <a:rPr lang="en-IN" dirty="0"/>
              <a:t>Syllabus</a:t>
            </a:r>
          </a:p>
        </p:txBody>
      </p:sp>
      <p:sp>
        <p:nvSpPr>
          <p:cNvPr id="3" name="Content Placeholder 2">
            <a:extLst>
              <a:ext uri="{FF2B5EF4-FFF2-40B4-BE49-F238E27FC236}">
                <a16:creationId xmlns:a16="http://schemas.microsoft.com/office/drawing/2014/main" id="{D503523C-2462-9653-66C1-B0AEE9DA668E}"/>
              </a:ext>
            </a:extLst>
          </p:cNvPr>
          <p:cNvSpPr>
            <a:spLocks noGrp="1"/>
          </p:cNvSpPr>
          <p:nvPr>
            <p:ph idx="1"/>
          </p:nvPr>
        </p:nvSpPr>
        <p:spPr/>
        <p:txBody>
          <a:bodyPr>
            <a:normAutofit fontScale="92500" lnSpcReduction="10000"/>
          </a:bodyPr>
          <a:lstStyle/>
          <a:p>
            <a:r>
              <a:rPr lang="en-IN" sz="1600" b="1" dirty="0">
                <a:effectLst/>
                <a:ea typeface="Calibri" panose="020F0502020204030204" pitchFamily="34" charset="0"/>
              </a:rPr>
              <a:t>Basics of Digital Electronics:</a:t>
            </a:r>
            <a:r>
              <a:rPr lang="en-IN" sz="1600" dirty="0">
                <a:effectLst/>
                <a:ea typeface="Calibri" panose="020F0502020204030204" pitchFamily="34" charset="0"/>
              </a:rPr>
              <a:t> Codes, Logic Gates, Flip-Flops, Registers, Counters, Multiplexer, De-multiplexer, Encoder, Decoder;</a:t>
            </a:r>
          </a:p>
          <a:p>
            <a:r>
              <a:rPr lang="en-IN" sz="1600" b="1" dirty="0">
                <a:effectLst/>
                <a:ea typeface="Calibri" panose="020F0502020204030204" pitchFamily="34" charset="0"/>
              </a:rPr>
              <a:t>RTL and Micro Operations:</a:t>
            </a:r>
            <a:r>
              <a:rPr lang="en-IN" sz="1600" dirty="0">
                <a:effectLst/>
                <a:ea typeface="Calibri" panose="020F0502020204030204" pitchFamily="34" charset="0"/>
              </a:rPr>
              <a:t> Register Transfer, Bus and Memory Transfer, Logic Micro Operations, Shift Micro Operations; </a:t>
            </a:r>
          </a:p>
          <a:p>
            <a:r>
              <a:rPr lang="en-IN" sz="1600" b="1" dirty="0">
                <a:effectLst/>
                <a:ea typeface="Calibri" panose="020F0502020204030204" pitchFamily="34" charset="0"/>
              </a:rPr>
              <a:t>Basic Computer Organization:</a:t>
            </a:r>
            <a:r>
              <a:rPr lang="en-IN" sz="1600" dirty="0">
                <a:effectLst/>
                <a:ea typeface="Calibri" panose="020F0502020204030204" pitchFamily="34" charset="0"/>
              </a:rPr>
              <a:t> Complete Computer Description &amp; Design of Basic Computer, Instruction Codes, Computer Instructions, Timing &amp; Control, Instruction Cycles, Memory Reference Instructions, Input/output &amp; Interrupts;</a:t>
            </a:r>
          </a:p>
          <a:p>
            <a:r>
              <a:rPr lang="en-IN" sz="1600" b="1" dirty="0">
                <a:effectLst/>
                <a:ea typeface="Calibri" panose="020F0502020204030204" pitchFamily="34" charset="0"/>
              </a:rPr>
              <a:t>Control Unit:</a:t>
            </a:r>
            <a:r>
              <a:rPr lang="en-IN" sz="1600" dirty="0">
                <a:effectLst/>
                <a:ea typeface="Calibri" panose="020F0502020204030204" pitchFamily="34" charset="0"/>
              </a:rPr>
              <a:t> Hardwired vs. Micro Programmed Control Unit, Central Processing Unit, General Register Organization, Stack Organization, Instruction Format, Data Transfer &amp; Manipulation, Program Control, RISC, CISC;</a:t>
            </a:r>
          </a:p>
          <a:p>
            <a:r>
              <a:rPr lang="en-IN" sz="1600" b="1" dirty="0">
                <a:effectLst/>
                <a:ea typeface="Calibri" panose="020F0502020204030204" pitchFamily="34" charset="0"/>
              </a:rPr>
              <a:t>Computer Arithmetic:</a:t>
            </a:r>
            <a:r>
              <a:rPr lang="en-IN" sz="1600" dirty="0">
                <a:effectLst/>
                <a:ea typeface="Calibri" panose="020F0502020204030204" pitchFamily="34" charset="0"/>
              </a:rPr>
              <a:t> Addition &amp; Subtraction, Multiplication Algorithms, Division Algorithms; </a:t>
            </a:r>
          </a:p>
          <a:p>
            <a:r>
              <a:rPr lang="en-IN" sz="1600" b="1" dirty="0">
                <a:effectLst/>
                <a:ea typeface="Calibri" panose="020F0502020204030204" pitchFamily="34" charset="0"/>
              </a:rPr>
              <a:t>Input-Output Organization:</a:t>
            </a:r>
            <a:r>
              <a:rPr lang="en-IN" sz="1600" dirty="0">
                <a:effectLst/>
                <a:ea typeface="Calibri" panose="020F0502020204030204" pitchFamily="34" charset="0"/>
              </a:rPr>
              <a:t> Peripheral devices, I/O interface, Data Transfer Schemes, Program Control, Interrupt, DMA Transfer, I/O Processor; </a:t>
            </a:r>
          </a:p>
          <a:p>
            <a:r>
              <a:rPr lang="en-IN" sz="1600" b="1" dirty="0">
                <a:effectLst/>
                <a:ea typeface="Calibri" panose="020F0502020204030204" pitchFamily="34" charset="0"/>
              </a:rPr>
              <a:t>Memory Unit:</a:t>
            </a:r>
            <a:r>
              <a:rPr lang="en-IN" sz="1600" dirty="0">
                <a:effectLst/>
                <a:ea typeface="Calibri" panose="020F0502020204030204" pitchFamily="34" charset="0"/>
              </a:rPr>
              <a:t> Memory Hierarchy, Processor vs. Memory Speed, High-speed Memory, Cache Memory, Associative Memory, Interleave, Virtual Memory, Memory Management; </a:t>
            </a:r>
          </a:p>
          <a:p>
            <a:r>
              <a:rPr lang="en-IN" sz="1600" b="1" dirty="0">
                <a:effectLst/>
                <a:ea typeface="Calibri" panose="020F0502020204030204" pitchFamily="34" charset="0"/>
              </a:rPr>
              <a:t>Introduction to Parallel Processing:</a:t>
            </a:r>
            <a:r>
              <a:rPr lang="en-IN" sz="1600" dirty="0">
                <a:effectLst/>
                <a:ea typeface="Calibri" panose="020F0502020204030204" pitchFamily="34" charset="0"/>
              </a:rPr>
              <a:t> Pipelining, Characteristics of Multiprocessors, Interconnection Structures, Inter-processor Arbitration, Inter-processor Communication &amp; Synchronization; </a:t>
            </a:r>
          </a:p>
          <a:p>
            <a:r>
              <a:rPr lang="en-IN" sz="1600" b="1" dirty="0">
                <a:effectLst/>
                <a:ea typeface="Calibri" panose="020F0502020204030204" pitchFamily="34" charset="0"/>
              </a:rPr>
              <a:t>Case Studies:</a:t>
            </a:r>
            <a:r>
              <a:rPr lang="en-IN" sz="1600" dirty="0">
                <a:effectLst/>
                <a:ea typeface="Calibri" panose="020F0502020204030204" pitchFamily="34" charset="0"/>
              </a:rPr>
              <a:t> Case Studies of some Contemporary Advanced Architecture for Processors of Families like Intel, AMD, IBM. </a:t>
            </a:r>
            <a:endParaRPr lang="en-US" sz="1600" dirty="0">
              <a:effectLst/>
              <a:ea typeface="Calibri" panose="020F0502020204030204" pitchFamily="34" charset="0"/>
            </a:endParaRPr>
          </a:p>
        </p:txBody>
      </p:sp>
      <p:sp>
        <p:nvSpPr>
          <p:cNvPr id="5" name="Slide Number Placeholder 4">
            <a:extLst>
              <a:ext uri="{FF2B5EF4-FFF2-40B4-BE49-F238E27FC236}">
                <a16:creationId xmlns:a16="http://schemas.microsoft.com/office/drawing/2014/main" id="{760BC1AE-F8BB-4DF3-C5FC-569DAD899BBA}"/>
              </a:ext>
            </a:extLst>
          </p:cNvPr>
          <p:cNvSpPr>
            <a:spLocks noGrp="1"/>
          </p:cNvSpPr>
          <p:nvPr>
            <p:ph type="sldNum" sz="quarter" idx="12"/>
          </p:nvPr>
        </p:nvSpPr>
        <p:spPr/>
        <p:txBody>
          <a:bodyPr/>
          <a:lstStyle/>
          <a:p>
            <a:fld id="{FE3B85B6-9AB0-4F82-9D9E-E3A072EC9CF9}" type="slidenum">
              <a:rPr lang="en-US" smtClean="0"/>
              <a:t>6</a:t>
            </a:fld>
            <a:endParaRPr lang="en-US"/>
          </a:p>
        </p:txBody>
      </p:sp>
      <p:sp>
        <p:nvSpPr>
          <p:cNvPr id="6" name="Date Placeholder 5">
            <a:extLst>
              <a:ext uri="{FF2B5EF4-FFF2-40B4-BE49-F238E27FC236}">
                <a16:creationId xmlns:a16="http://schemas.microsoft.com/office/drawing/2014/main" id="{C67293F9-A968-7650-08C8-82F3D9688DC0}"/>
              </a:ext>
            </a:extLst>
          </p:cNvPr>
          <p:cNvSpPr>
            <a:spLocks noGrp="1"/>
          </p:cNvSpPr>
          <p:nvPr>
            <p:ph type="dt" sz="half" idx="10"/>
          </p:nvPr>
        </p:nvSpPr>
        <p:spPr/>
        <p:txBody>
          <a:bodyPr/>
          <a:lstStyle/>
          <a:p>
            <a:fld id="{63871E10-2957-4A75-B3CA-8448227900FF}" type="datetime1">
              <a:rPr lang="en-US" smtClean="0"/>
              <a:t>11/24/2022</a:t>
            </a:fld>
            <a:endParaRPr lang="en-US"/>
          </a:p>
        </p:txBody>
      </p:sp>
    </p:spTree>
    <p:extLst>
      <p:ext uri="{BB962C8B-B14F-4D97-AF65-F5344CB8AC3E}">
        <p14:creationId xmlns:p14="http://schemas.microsoft.com/office/powerpoint/2010/main" val="177089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360" y="0"/>
            <a:ext cx="7772400" cy="1267097"/>
          </a:xfrm>
        </p:spPr>
        <p:txBody>
          <a:bodyPr>
            <a:normAutofit/>
          </a:bodyPr>
          <a:lstStyle/>
          <a:p>
            <a:pPr algn="l"/>
            <a:r>
              <a:rPr lang="en-US" sz="4400" dirty="0"/>
              <a:t>Text Books:</a:t>
            </a:r>
          </a:p>
        </p:txBody>
      </p:sp>
      <p:sp>
        <p:nvSpPr>
          <p:cNvPr id="3" name="Subtitle 2"/>
          <p:cNvSpPr>
            <a:spLocks noGrp="1"/>
          </p:cNvSpPr>
          <p:nvPr>
            <p:ph type="subTitle" idx="1"/>
          </p:nvPr>
        </p:nvSpPr>
        <p:spPr>
          <a:xfrm>
            <a:off x="764176" y="1541418"/>
            <a:ext cx="7751173" cy="3174273"/>
          </a:xfrm>
        </p:spPr>
        <p:txBody>
          <a:bodyPr>
            <a:normAutofit/>
          </a:bodyPr>
          <a:lstStyle/>
          <a:p>
            <a:pPr algn="l"/>
            <a:r>
              <a:rPr lang="en-US" dirty="0"/>
              <a:t>The main textbook is: </a:t>
            </a:r>
          </a:p>
          <a:p>
            <a:pPr marL="342900" indent="-342900" algn="just">
              <a:buFont typeface="Arial" panose="020B0604020202020204" pitchFamily="34" charset="0"/>
              <a:buAutoNum type="arabicPeriod"/>
            </a:pPr>
            <a:r>
              <a:rPr lang="en-IN" dirty="0"/>
              <a:t>T1. M. Morris Mano, “Computer System Architecture”, Pearson, 3rd Edition Revised, 2017.</a:t>
            </a:r>
            <a:endParaRPr lang="en-US" dirty="0"/>
          </a:p>
          <a:p>
            <a:pPr marL="342900" indent="-342900" algn="just">
              <a:buAutoNum type="arabicPeriod"/>
            </a:pPr>
            <a:endParaRPr lang="en-US" dirty="0"/>
          </a:p>
        </p:txBody>
      </p:sp>
      <p:sp>
        <p:nvSpPr>
          <p:cNvPr id="5" name="Slide Number Placeholder 4"/>
          <p:cNvSpPr>
            <a:spLocks noGrp="1"/>
          </p:cNvSpPr>
          <p:nvPr>
            <p:ph type="sldNum" sz="quarter" idx="12"/>
          </p:nvPr>
        </p:nvSpPr>
        <p:spPr/>
        <p:txBody>
          <a:bodyPr/>
          <a:lstStyle/>
          <a:p>
            <a:fld id="{FE3B85B6-9AB0-4F82-9D9E-E3A072EC9CF9}" type="slidenum">
              <a:rPr lang="en-US" smtClean="0"/>
              <a:t>7</a:t>
            </a:fld>
            <a:endParaRPr lang="en-US"/>
          </a:p>
        </p:txBody>
      </p:sp>
      <p:sp>
        <p:nvSpPr>
          <p:cNvPr id="6" name="Date Placeholder 5">
            <a:extLst>
              <a:ext uri="{FF2B5EF4-FFF2-40B4-BE49-F238E27FC236}">
                <a16:creationId xmlns:a16="http://schemas.microsoft.com/office/drawing/2014/main" id="{CD919BA7-DFCD-40C4-1D9A-EE4812FE5535}"/>
              </a:ext>
            </a:extLst>
          </p:cNvPr>
          <p:cNvSpPr>
            <a:spLocks noGrp="1"/>
          </p:cNvSpPr>
          <p:nvPr>
            <p:ph type="dt" sz="half" idx="10"/>
          </p:nvPr>
        </p:nvSpPr>
        <p:spPr/>
        <p:txBody>
          <a:bodyPr/>
          <a:lstStyle/>
          <a:p>
            <a:fld id="{2155394E-04A2-4C54-AC5F-41BB52CA8810}" type="datetime1">
              <a:rPr lang="en-US" smtClean="0"/>
              <a:t>11/24/2022</a:t>
            </a:fld>
            <a:endParaRPr lang="en-US"/>
          </a:p>
        </p:txBody>
      </p:sp>
    </p:spTree>
    <p:extLst>
      <p:ext uri="{BB962C8B-B14F-4D97-AF65-F5344CB8AC3E}">
        <p14:creationId xmlns:p14="http://schemas.microsoft.com/office/powerpoint/2010/main" val="402465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6795" y="260215"/>
            <a:ext cx="7772400" cy="1202826"/>
          </a:xfrm>
        </p:spPr>
        <p:txBody>
          <a:bodyPr>
            <a:normAutofit/>
          </a:bodyPr>
          <a:lstStyle/>
          <a:p>
            <a:pPr algn="l"/>
            <a:r>
              <a:rPr lang="en-US" sz="4400" dirty="0"/>
              <a:t>Reference Books:</a:t>
            </a:r>
          </a:p>
        </p:txBody>
      </p:sp>
      <p:sp>
        <p:nvSpPr>
          <p:cNvPr id="3" name="Subtitle 2"/>
          <p:cNvSpPr>
            <a:spLocks noGrp="1"/>
          </p:cNvSpPr>
          <p:nvPr>
            <p:ph type="subTitle" idx="1"/>
          </p:nvPr>
        </p:nvSpPr>
        <p:spPr>
          <a:xfrm>
            <a:off x="628650" y="1580605"/>
            <a:ext cx="7886700" cy="4010298"/>
          </a:xfrm>
        </p:spPr>
        <p:txBody>
          <a:bodyPr>
            <a:normAutofit/>
          </a:bodyPr>
          <a:lstStyle/>
          <a:p>
            <a:pPr marL="342900" indent="-342900" algn="just">
              <a:buAutoNum type="arabicPeriod"/>
            </a:pPr>
            <a:r>
              <a:rPr lang="en-IN" dirty="0"/>
              <a:t>R1. W. Stallings, “Computer Organization and Architecture –Designing for Performance”, PHI, 2009.</a:t>
            </a:r>
            <a:endParaRPr lang="en-US" dirty="0"/>
          </a:p>
          <a:p>
            <a:pPr marL="342900" indent="-342900" algn="just">
              <a:buAutoNum type="arabicPeriod"/>
            </a:pPr>
            <a:r>
              <a:rPr lang="en-IN" dirty="0"/>
              <a:t>R2. S. </a:t>
            </a:r>
            <a:r>
              <a:rPr lang="en-IN" dirty="0" err="1"/>
              <a:t>Salivahanan</a:t>
            </a:r>
            <a:r>
              <a:rPr lang="en-IN" dirty="0"/>
              <a:t> &amp; S. </a:t>
            </a:r>
            <a:r>
              <a:rPr lang="en-IN" dirty="0" err="1"/>
              <a:t>Arivazhagan</a:t>
            </a:r>
            <a:r>
              <a:rPr lang="en-IN" dirty="0"/>
              <a:t>, Digital Circuits and Design, Oxford University Press; Fifth edition, 2018.</a:t>
            </a:r>
          </a:p>
          <a:p>
            <a:pPr marL="342900" indent="-342900" algn="just">
              <a:buAutoNum type="arabicPeriod"/>
            </a:pPr>
            <a:r>
              <a:rPr lang="en-IN" dirty="0"/>
              <a:t>R3. David A. Patterson, John L. Hennessy, “Computer Organization and Design: The Hardware/Software Interface”, Morgan Kauffmann, 4th Edition, 2010.</a:t>
            </a:r>
          </a:p>
          <a:p>
            <a:pPr marL="342900" indent="-342900" algn="just">
              <a:buAutoNum type="arabicPeriod"/>
            </a:pPr>
            <a:r>
              <a:rPr lang="en-IN" dirty="0"/>
              <a:t>R4. John P. Hayes, “Computer Architecture and Organization”, TMH, 3rd Edition, 1999</a:t>
            </a:r>
            <a:endParaRPr lang="en-US" dirty="0"/>
          </a:p>
          <a:p>
            <a:pPr marL="342900" indent="-342900" algn="just">
              <a:buAutoNum type="arabicPeriod"/>
            </a:pPr>
            <a:endParaRPr lang="en-US" dirty="0"/>
          </a:p>
        </p:txBody>
      </p:sp>
      <p:sp>
        <p:nvSpPr>
          <p:cNvPr id="5" name="Slide Number Placeholder 4"/>
          <p:cNvSpPr>
            <a:spLocks noGrp="1"/>
          </p:cNvSpPr>
          <p:nvPr>
            <p:ph type="sldNum" sz="quarter" idx="12"/>
          </p:nvPr>
        </p:nvSpPr>
        <p:spPr/>
        <p:txBody>
          <a:bodyPr/>
          <a:lstStyle/>
          <a:p>
            <a:fld id="{FE3B85B6-9AB0-4F82-9D9E-E3A072EC9CF9}" type="slidenum">
              <a:rPr lang="en-US" smtClean="0"/>
              <a:t>8</a:t>
            </a:fld>
            <a:endParaRPr lang="en-US"/>
          </a:p>
        </p:txBody>
      </p:sp>
      <p:sp>
        <p:nvSpPr>
          <p:cNvPr id="6" name="Date Placeholder 5">
            <a:extLst>
              <a:ext uri="{FF2B5EF4-FFF2-40B4-BE49-F238E27FC236}">
                <a16:creationId xmlns:a16="http://schemas.microsoft.com/office/drawing/2014/main" id="{F16D4200-3D9A-B039-B7CA-7DA11326A513}"/>
              </a:ext>
            </a:extLst>
          </p:cNvPr>
          <p:cNvSpPr>
            <a:spLocks noGrp="1"/>
          </p:cNvSpPr>
          <p:nvPr>
            <p:ph type="dt" sz="half" idx="10"/>
          </p:nvPr>
        </p:nvSpPr>
        <p:spPr/>
        <p:txBody>
          <a:bodyPr/>
          <a:lstStyle/>
          <a:p>
            <a:fld id="{E0556509-FC10-44F8-B01E-C9D47755634D}" type="datetime1">
              <a:rPr lang="en-US" smtClean="0"/>
              <a:t>11/24/2022</a:t>
            </a:fld>
            <a:endParaRPr lang="en-US"/>
          </a:p>
        </p:txBody>
      </p:sp>
    </p:spTree>
    <p:extLst>
      <p:ext uri="{BB962C8B-B14F-4D97-AF65-F5344CB8AC3E}">
        <p14:creationId xmlns:p14="http://schemas.microsoft.com/office/powerpoint/2010/main" val="194081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037D-4362-4D9E-8448-A9B328E70265}"/>
              </a:ext>
            </a:extLst>
          </p:cNvPr>
          <p:cNvSpPr>
            <a:spLocks noGrp="1"/>
          </p:cNvSpPr>
          <p:nvPr>
            <p:ph type="ctrTitle"/>
          </p:nvPr>
        </p:nvSpPr>
        <p:spPr/>
        <p:txBody>
          <a:bodyPr/>
          <a:lstStyle/>
          <a:p>
            <a:r>
              <a:rPr lang="en-US" dirty="0"/>
              <a:t>Input output organization</a:t>
            </a:r>
          </a:p>
        </p:txBody>
      </p:sp>
      <p:sp>
        <p:nvSpPr>
          <p:cNvPr id="5" name="Subtitle 4">
            <a:extLst>
              <a:ext uri="{FF2B5EF4-FFF2-40B4-BE49-F238E27FC236}">
                <a16:creationId xmlns:a16="http://schemas.microsoft.com/office/drawing/2014/main" id="{CAA2A160-127E-27AD-315D-3E4AC8009FF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309760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5067</TotalTime>
  <Words>3905</Words>
  <Application>Microsoft Office PowerPoint</Application>
  <PresentationFormat>On-screen Show (4:3)</PresentationFormat>
  <Paragraphs>240</Paragraphs>
  <Slides>49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CIDFont+F1</vt:lpstr>
      <vt:lpstr>CIDFont+F2</vt:lpstr>
      <vt:lpstr>CIDFont+F5</vt:lpstr>
      <vt:lpstr>CIDFont+F6</vt:lpstr>
      <vt:lpstr>Times New Roman</vt:lpstr>
      <vt:lpstr>Office Theme</vt:lpstr>
      <vt:lpstr>Computer System Architecture</vt:lpstr>
      <vt:lpstr>Course Objectives:</vt:lpstr>
      <vt:lpstr>Course Outcomes:</vt:lpstr>
      <vt:lpstr>Student Outcomes (SO):</vt:lpstr>
      <vt:lpstr>Assessment Pattern:</vt:lpstr>
      <vt:lpstr>Syllabus</vt:lpstr>
      <vt:lpstr>Text Books:</vt:lpstr>
      <vt:lpstr>Reference Books:</vt:lpstr>
      <vt:lpstr>Input output organization</vt:lpstr>
      <vt:lpstr>Peripheral devices</vt:lpstr>
      <vt:lpstr>Input output interface</vt:lpstr>
      <vt:lpstr>PowerPoint Presentation</vt:lpstr>
      <vt:lpstr>I/O bus and interface modules</vt:lpstr>
      <vt:lpstr>PowerPoint Presentation</vt:lpstr>
      <vt:lpstr>PowerPoint Presentation</vt:lpstr>
      <vt:lpstr>PowerPoint Presentation</vt:lpstr>
      <vt:lpstr>PowerPoint Presentation</vt:lpstr>
      <vt:lpstr>Asynchronous Data Transfer</vt:lpstr>
      <vt:lpstr>Strobe control</vt:lpstr>
      <vt:lpstr>PowerPoint Presentation</vt:lpstr>
      <vt:lpstr>PowerPoint Presentation</vt:lpstr>
      <vt:lpstr>Disadvantage of Strobe Signal </vt:lpstr>
      <vt:lpstr>handshaking</vt:lpstr>
      <vt:lpstr>Source initiated</vt:lpstr>
      <vt:lpstr>Destination initiated</vt:lpstr>
      <vt:lpstr>Advantage of the Handshaking method</vt:lpstr>
      <vt:lpstr>Asynchronous Serial Transmission</vt:lpstr>
      <vt:lpstr>PowerPoint Presentation</vt:lpstr>
      <vt:lpstr>Asynchronous Communication Interface</vt:lpstr>
      <vt:lpstr>PowerPoint Presentation</vt:lpstr>
      <vt:lpstr>First in first out buffer</vt:lpstr>
      <vt:lpstr>Mode of transfer</vt:lpstr>
      <vt:lpstr>Programmed I/O</vt:lpstr>
      <vt:lpstr>PowerPoint Presentation</vt:lpstr>
      <vt:lpstr>Interrupt-Initiated I/O</vt:lpstr>
      <vt:lpstr>PowerPoint Presentation</vt:lpstr>
      <vt:lpstr>Priority Interrupt</vt:lpstr>
      <vt:lpstr>Polling Procedure </vt:lpstr>
      <vt:lpstr>Using Hardware </vt:lpstr>
      <vt:lpstr>Serial or Daisy Chaining Priority</vt:lpstr>
      <vt:lpstr>PowerPoint Presentation</vt:lpstr>
      <vt:lpstr>Direct Memory Access (DMA) </vt:lpstr>
      <vt:lpstr>PowerPoint Presentation</vt:lpstr>
      <vt:lpstr>PowerPoint Presentation</vt:lpstr>
      <vt:lpstr>Dma controller</vt:lpstr>
      <vt:lpstr>PowerPoint Presentation</vt:lpstr>
      <vt:lpstr>DMA transfer</vt:lpstr>
      <vt:lpstr>Input-Output Processor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and Organization</dc:title>
  <dc:creator>Admin</dc:creator>
  <cp:lastModifiedBy>Dr. Aprna Tripathi [MU - Jaipur]</cp:lastModifiedBy>
  <cp:revision>87</cp:revision>
  <dcterms:created xsi:type="dcterms:W3CDTF">2021-09-01T06:32:51Z</dcterms:created>
  <dcterms:modified xsi:type="dcterms:W3CDTF">2022-11-24T04:39:49Z</dcterms:modified>
</cp:coreProperties>
</file>