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sldIdLst>
    <p:sldId id="256" r:id="rId2"/>
    <p:sldId id="257" r:id="rId3"/>
    <p:sldId id="258" r:id="rId4"/>
    <p:sldId id="259" r:id="rId5"/>
    <p:sldId id="260" r:id="rId6"/>
    <p:sldId id="350" r:id="rId7"/>
    <p:sldId id="262" r:id="rId8"/>
    <p:sldId id="263" r:id="rId9"/>
    <p:sldId id="351" r:id="rId10"/>
    <p:sldId id="352" r:id="rId11"/>
    <p:sldId id="353" r:id="rId12"/>
    <p:sldId id="354" r:id="rId13"/>
    <p:sldId id="355" r:id="rId14"/>
    <p:sldId id="261" r:id="rId15"/>
    <p:sldId id="356" r:id="rId16"/>
    <p:sldId id="357" r:id="rId17"/>
    <p:sldId id="264" r:id="rId18"/>
    <p:sldId id="265" r:id="rId19"/>
    <p:sldId id="266" r:id="rId20"/>
    <p:sldId id="267" r:id="rId21"/>
    <p:sldId id="268" r:id="rId22"/>
    <p:sldId id="269" r:id="rId23"/>
    <p:sldId id="270" r:id="rId24"/>
    <p:sldId id="271" r:id="rId25"/>
    <p:sldId id="272" r:id="rId26"/>
    <p:sldId id="273" r:id="rId27"/>
    <p:sldId id="286" r:id="rId28"/>
    <p:sldId id="359" r:id="rId29"/>
    <p:sldId id="358" r:id="rId30"/>
    <p:sldId id="274" r:id="rId31"/>
    <p:sldId id="275" r:id="rId32"/>
    <p:sldId id="276" r:id="rId33"/>
    <p:sldId id="277" r:id="rId34"/>
    <p:sldId id="278" r:id="rId35"/>
    <p:sldId id="279" r:id="rId36"/>
    <p:sldId id="280" r:id="rId37"/>
    <p:sldId id="360" r:id="rId38"/>
    <p:sldId id="281" r:id="rId39"/>
    <p:sldId id="282" r:id="rId40"/>
    <p:sldId id="283" r:id="rId41"/>
    <p:sldId id="284" r:id="rId42"/>
    <p:sldId id="361" r:id="rId43"/>
    <p:sldId id="366" r:id="rId44"/>
    <p:sldId id="345" r:id="rId45"/>
    <p:sldId id="346" r:id="rId46"/>
    <p:sldId id="347" r:id="rId47"/>
    <p:sldId id="348" r:id="rId48"/>
    <p:sldId id="349" r:id="rId49"/>
    <p:sldId id="367" r:id="rId50"/>
    <p:sldId id="368" r:id="rId51"/>
    <p:sldId id="369" r:id="rId52"/>
    <p:sldId id="370" r:id="rId53"/>
    <p:sldId id="371" r:id="rId54"/>
    <p:sldId id="372" r:id="rId55"/>
    <p:sldId id="362" r:id="rId56"/>
    <p:sldId id="363" r:id="rId57"/>
    <p:sldId id="289"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277C87F-26F2-495D-A961-DC8E10E81460}">
          <p14:sldIdLst>
            <p14:sldId id="256"/>
            <p14:sldId id="257"/>
            <p14:sldId id="258"/>
            <p14:sldId id="259"/>
            <p14:sldId id="260"/>
            <p14:sldId id="350"/>
            <p14:sldId id="262"/>
            <p14:sldId id="263"/>
            <p14:sldId id="351"/>
            <p14:sldId id="352"/>
            <p14:sldId id="353"/>
            <p14:sldId id="354"/>
            <p14:sldId id="355"/>
            <p14:sldId id="261"/>
            <p14:sldId id="356"/>
            <p14:sldId id="357"/>
            <p14:sldId id="264"/>
            <p14:sldId id="265"/>
            <p14:sldId id="266"/>
            <p14:sldId id="267"/>
            <p14:sldId id="268"/>
            <p14:sldId id="269"/>
            <p14:sldId id="270"/>
            <p14:sldId id="271"/>
            <p14:sldId id="272"/>
            <p14:sldId id="273"/>
            <p14:sldId id="286"/>
            <p14:sldId id="359"/>
            <p14:sldId id="358"/>
            <p14:sldId id="274"/>
            <p14:sldId id="275"/>
            <p14:sldId id="276"/>
            <p14:sldId id="277"/>
            <p14:sldId id="278"/>
            <p14:sldId id="279"/>
            <p14:sldId id="280"/>
            <p14:sldId id="360"/>
            <p14:sldId id="281"/>
            <p14:sldId id="282"/>
            <p14:sldId id="283"/>
            <p14:sldId id="284"/>
            <p14:sldId id="361"/>
            <p14:sldId id="366"/>
            <p14:sldId id="345"/>
            <p14:sldId id="346"/>
            <p14:sldId id="347"/>
            <p14:sldId id="348"/>
            <p14:sldId id="349"/>
            <p14:sldId id="367"/>
            <p14:sldId id="368"/>
            <p14:sldId id="369"/>
            <p14:sldId id="370"/>
            <p14:sldId id="371"/>
            <p14:sldId id="372"/>
            <p14:sldId id="362"/>
            <p14:sldId id="363"/>
            <p14:sldId id="2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315" autoAdjust="0"/>
    <p:restoredTop sz="93792" autoAdjust="0"/>
  </p:normalViewPr>
  <p:slideViewPr>
    <p:cSldViewPr snapToGrid="0">
      <p:cViewPr varScale="1">
        <p:scale>
          <a:sx n="62" d="100"/>
          <a:sy n="62" d="100"/>
        </p:scale>
        <p:origin x="15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0-10-07T04:42:55.875"/>
    </inkml:context>
    <inkml:brush xml:id="br0">
      <inkml:brushProperty name="width" value="0.05292" units="cm"/>
      <inkml:brushProperty name="height" value="0.05292" units="cm"/>
      <inkml:brushProperty name="color" value="#FF0000"/>
    </inkml:brush>
  </inkml:definitions>
  <inkml:trace contextRef="#ctx0" brushRef="#br0">8138 13880 45 0,'0'0'58'0,"0"0"-9"0,0 0-10 0,0 0 3 16,0 0-8-16,5 0 7 0,-5 0-6 0,0 0-7 15,0 0-3-15,0 0 0 0,0 0-5 0,0 0-5 16,0 0-5-16,0 0-7 0,0 0-5 0,0 0 1 16,3 2-13-16,-3-2-6 0,5 3-21 0,-4 0-25 0,0 2-70 15,1-3 31-15</inkml:trace>
  <inkml:trace contextRef="#ctx0" brushRef="#br0" timeOffset="621.74">13033 13912 38 0,'0'0'57'0,"0"0"-11"0,0 3-16 16,0-3-7-16,0 0-11 0,0 0-13 15,0 0-16-15,0 0-15 0,0 0-33 0,0 0 14 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0-10-07T04:23:11.471"/>
    </inkml:context>
    <inkml:brush xml:id="br0">
      <inkml:brushProperty name="width" value="0.05292" units="cm"/>
      <inkml:brushProperty name="height" value="0.05292" units="cm"/>
      <inkml:brushProperty name="color" value="#FF0000"/>
    </inkml:brush>
  </inkml:definitions>
  <inkml:trace contextRef="#ctx0" brushRef="#br0">5006 3530 3 0,'0'0'56'0,"0"0"-11"16,0 0-12-16,0 0-16 0,0 0-11 0,0 0-33 16,0 0-29-16,0 0 13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0-09-30T04:25:35.052"/>
    </inkml:context>
    <inkml:brush xml:id="br0">
      <inkml:brushProperty name="width" value="0.05292" units="cm"/>
      <inkml:brushProperty name="height" value="0.05292" units="cm"/>
      <inkml:brushProperty name="color" value="#FF0000"/>
    </inkml:brush>
  </inkml:definitions>
  <inkml:trace contextRef="#ctx0" brushRef="#br0">5415 13667 89 0,'14'-7'81'0,"-1"3"-10"16,1-2-13-16,7 0-14 0,3-1-22 0,3 0-10 15,2-1-26-15,15 0-47 0,-3 1-66 0,1 0 30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1528DF-2C6A-4F34-98BF-0781A687EA0A}" type="datetimeFigureOut">
              <a:rPr lang="en-US" smtClean="0"/>
              <a:t>10/1/2023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721B8-9DF2-4E4A-A077-58AF360C7E39}" type="slidenum">
              <a:rPr lang="en-US" smtClean="0"/>
              <a:t>‹#›</a:t>
            </a:fld>
            <a:endParaRPr lang="en-US"/>
          </a:p>
        </p:txBody>
      </p:sp>
    </p:spTree>
    <p:extLst>
      <p:ext uri="{BB962C8B-B14F-4D97-AF65-F5344CB8AC3E}">
        <p14:creationId xmlns:p14="http://schemas.microsoft.com/office/powerpoint/2010/main" val="3894069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C3CE8478-3CB2-7AB8-6649-45CB1412E95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28CBB419-2EB7-9647-9E5C-F18E327DE9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142ED361-862E-7BDD-585B-9B28A2B14B0B}"/>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6D58E86-2876-486F-8041-40A48BBA988A}" type="slidenum">
              <a:rPr lang="en-US" altLang="en-US">
                <a:latin typeface="Calibri" panose="020F0502020204030204" pitchFamily="34" charset="0"/>
              </a:rPr>
              <a:pPr eaLnBrk="1" hangingPunct="1"/>
              <a:t>56</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AB79FA-7336-421C-9933-BC287B7F4954}" type="datetime1">
              <a:rPr lang="en-US" smtClean="0"/>
              <a:t>10/1/2023</a:t>
            </a:fld>
            <a:endParaRPr lang="en-US"/>
          </a:p>
        </p:txBody>
      </p:sp>
      <p:sp>
        <p:nvSpPr>
          <p:cNvPr id="5" name="Footer Placeholder 4"/>
          <p:cNvSpPr>
            <a:spLocks noGrp="1"/>
          </p:cNvSpPr>
          <p:nvPr>
            <p:ph type="ftr" sz="quarter" idx="11"/>
          </p:nvPr>
        </p:nvSpPr>
        <p:spPr/>
        <p:txBody>
          <a:bodyPr/>
          <a:lstStyle/>
          <a:p>
            <a:r>
              <a:rPr lang="en-US"/>
              <a:t>Introduction: Registers</a:t>
            </a:r>
            <a:endParaRPr lang="en-US" dirty="0"/>
          </a:p>
        </p:txBody>
      </p:sp>
      <p:sp>
        <p:nvSpPr>
          <p:cNvPr id="6" name="Slide Number Placeholder 5"/>
          <p:cNvSpPr>
            <a:spLocks noGrp="1"/>
          </p:cNvSpPr>
          <p:nvPr>
            <p:ph type="sldNum" sz="quarter" idx="12"/>
          </p:nvPr>
        </p:nvSpPr>
        <p:spPr/>
        <p:txBody>
          <a:bodyPr/>
          <a:lstStyle/>
          <a:p>
            <a:fld id="{FE3B85B6-9AB0-4F82-9D9E-E3A072EC9CF9}" type="slidenum">
              <a:rPr lang="en-US" smtClean="0"/>
              <a:t>‹#›</a:t>
            </a:fld>
            <a:endParaRPr lang="en-US"/>
          </a:p>
        </p:txBody>
      </p:sp>
    </p:spTree>
    <p:extLst>
      <p:ext uri="{BB962C8B-B14F-4D97-AF65-F5344CB8AC3E}">
        <p14:creationId xmlns:p14="http://schemas.microsoft.com/office/powerpoint/2010/main" val="4086761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964CE6-EA7D-4A0B-A1D7-F7F599E31A1B}" type="datetime1">
              <a:rPr lang="en-US" smtClean="0"/>
              <a:t>10/1/2023</a:t>
            </a:fld>
            <a:endParaRPr lang="en-US"/>
          </a:p>
        </p:txBody>
      </p:sp>
      <p:sp>
        <p:nvSpPr>
          <p:cNvPr id="5" name="Footer Placeholder 4"/>
          <p:cNvSpPr>
            <a:spLocks noGrp="1"/>
          </p:cNvSpPr>
          <p:nvPr>
            <p:ph type="ftr" sz="quarter" idx="11"/>
          </p:nvPr>
        </p:nvSpPr>
        <p:spPr/>
        <p:txBody>
          <a:bodyPr/>
          <a:lstStyle/>
          <a:p>
            <a:r>
              <a:rPr lang="en-US"/>
              <a:t>Introduction: Registers</a:t>
            </a:r>
            <a:endParaRPr lang="en-US" dirty="0"/>
          </a:p>
        </p:txBody>
      </p:sp>
      <p:sp>
        <p:nvSpPr>
          <p:cNvPr id="6" name="Slide Number Placeholder 5"/>
          <p:cNvSpPr>
            <a:spLocks noGrp="1"/>
          </p:cNvSpPr>
          <p:nvPr>
            <p:ph type="sldNum" sz="quarter" idx="12"/>
          </p:nvPr>
        </p:nvSpPr>
        <p:spPr/>
        <p:txBody>
          <a:bodyPr/>
          <a:lstStyle/>
          <a:p>
            <a:fld id="{FE3B85B6-9AB0-4F82-9D9E-E3A072EC9CF9}" type="slidenum">
              <a:rPr lang="en-US" smtClean="0"/>
              <a:t>‹#›</a:t>
            </a:fld>
            <a:endParaRPr lang="en-US"/>
          </a:p>
        </p:txBody>
      </p:sp>
    </p:spTree>
    <p:extLst>
      <p:ext uri="{BB962C8B-B14F-4D97-AF65-F5344CB8AC3E}">
        <p14:creationId xmlns:p14="http://schemas.microsoft.com/office/powerpoint/2010/main" val="1936595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15E143-D8F8-4B4F-8E1C-B9412DC00F3F}" type="datetime1">
              <a:rPr lang="en-US" smtClean="0"/>
              <a:t>10/1/2023</a:t>
            </a:fld>
            <a:endParaRPr lang="en-US"/>
          </a:p>
        </p:txBody>
      </p:sp>
      <p:sp>
        <p:nvSpPr>
          <p:cNvPr id="5" name="Footer Placeholder 4"/>
          <p:cNvSpPr>
            <a:spLocks noGrp="1"/>
          </p:cNvSpPr>
          <p:nvPr>
            <p:ph type="ftr" sz="quarter" idx="11"/>
          </p:nvPr>
        </p:nvSpPr>
        <p:spPr/>
        <p:txBody>
          <a:bodyPr/>
          <a:lstStyle/>
          <a:p>
            <a:r>
              <a:rPr lang="en-US"/>
              <a:t>Introduction: Registers</a:t>
            </a:r>
            <a:endParaRPr lang="en-US" dirty="0"/>
          </a:p>
        </p:txBody>
      </p:sp>
      <p:sp>
        <p:nvSpPr>
          <p:cNvPr id="6" name="Slide Number Placeholder 5"/>
          <p:cNvSpPr>
            <a:spLocks noGrp="1"/>
          </p:cNvSpPr>
          <p:nvPr>
            <p:ph type="sldNum" sz="quarter" idx="12"/>
          </p:nvPr>
        </p:nvSpPr>
        <p:spPr/>
        <p:txBody>
          <a:bodyPr/>
          <a:lstStyle/>
          <a:p>
            <a:fld id="{FE3B85B6-9AB0-4F82-9D9E-E3A072EC9CF9}" type="slidenum">
              <a:rPr lang="en-US" smtClean="0"/>
              <a:t>‹#›</a:t>
            </a:fld>
            <a:endParaRPr lang="en-US"/>
          </a:p>
        </p:txBody>
      </p:sp>
    </p:spTree>
    <p:extLst>
      <p:ext uri="{BB962C8B-B14F-4D97-AF65-F5344CB8AC3E}">
        <p14:creationId xmlns:p14="http://schemas.microsoft.com/office/powerpoint/2010/main" val="1553735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90F256-63B6-4720-8E78-545FD7A4925B}" type="datetime1">
              <a:rPr lang="en-US" smtClean="0"/>
              <a:t>10/1/2023</a:t>
            </a:fld>
            <a:endParaRPr lang="en-US"/>
          </a:p>
        </p:txBody>
      </p:sp>
      <p:sp>
        <p:nvSpPr>
          <p:cNvPr id="5" name="Footer Placeholder 4"/>
          <p:cNvSpPr>
            <a:spLocks noGrp="1"/>
          </p:cNvSpPr>
          <p:nvPr>
            <p:ph type="ftr" sz="quarter" idx="11"/>
          </p:nvPr>
        </p:nvSpPr>
        <p:spPr/>
        <p:txBody>
          <a:bodyPr/>
          <a:lstStyle/>
          <a:p>
            <a:r>
              <a:rPr lang="en-US"/>
              <a:t>Introduction: Registers</a:t>
            </a:r>
            <a:endParaRPr lang="en-US" dirty="0"/>
          </a:p>
        </p:txBody>
      </p:sp>
      <p:sp>
        <p:nvSpPr>
          <p:cNvPr id="6" name="Slide Number Placeholder 5"/>
          <p:cNvSpPr>
            <a:spLocks noGrp="1"/>
          </p:cNvSpPr>
          <p:nvPr>
            <p:ph type="sldNum" sz="quarter" idx="12"/>
          </p:nvPr>
        </p:nvSpPr>
        <p:spPr/>
        <p:txBody>
          <a:bodyPr/>
          <a:lstStyle/>
          <a:p>
            <a:fld id="{FE3B85B6-9AB0-4F82-9D9E-E3A072EC9CF9}" type="slidenum">
              <a:rPr lang="en-US" smtClean="0"/>
              <a:t>‹#›</a:t>
            </a:fld>
            <a:endParaRPr lang="en-US"/>
          </a:p>
        </p:txBody>
      </p:sp>
      <p:cxnSp>
        <p:nvCxnSpPr>
          <p:cNvPr id="7" name="Straight Connector 6"/>
          <p:cNvCxnSpPr/>
          <p:nvPr userDrawn="1"/>
        </p:nvCxnSpPr>
        <p:spPr>
          <a:xfrm>
            <a:off x="628650" y="1322364"/>
            <a:ext cx="7886700" cy="0"/>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8787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EA289A-4C2B-4A5A-AC8E-A8D2E4CD71D4}" type="datetime1">
              <a:rPr lang="en-US" smtClean="0"/>
              <a:t>10/1/2023</a:t>
            </a:fld>
            <a:endParaRPr lang="en-US"/>
          </a:p>
        </p:txBody>
      </p:sp>
      <p:sp>
        <p:nvSpPr>
          <p:cNvPr id="5" name="Footer Placeholder 4"/>
          <p:cNvSpPr>
            <a:spLocks noGrp="1"/>
          </p:cNvSpPr>
          <p:nvPr>
            <p:ph type="ftr" sz="quarter" idx="11"/>
          </p:nvPr>
        </p:nvSpPr>
        <p:spPr/>
        <p:txBody>
          <a:bodyPr/>
          <a:lstStyle/>
          <a:p>
            <a:r>
              <a:rPr lang="en-US"/>
              <a:t>Introduction: Registers</a:t>
            </a:r>
            <a:endParaRPr lang="en-US" dirty="0"/>
          </a:p>
        </p:txBody>
      </p:sp>
      <p:sp>
        <p:nvSpPr>
          <p:cNvPr id="6" name="Slide Number Placeholder 5"/>
          <p:cNvSpPr>
            <a:spLocks noGrp="1"/>
          </p:cNvSpPr>
          <p:nvPr>
            <p:ph type="sldNum" sz="quarter" idx="12"/>
          </p:nvPr>
        </p:nvSpPr>
        <p:spPr/>
        <p:txBody>
          <a:bodyPr/>
          <a:lstStyle/>
          <a:p>
            <a:fld id="{FE3B85B6-9AB0-4F82-9D9E-E3A072EC9CF9}" type="slidenum">
              <a:rPr lang="en-US" smtClean="0"/>
              <a:t>‹#›</a:t>
            </a:fld>
            <a:endParaRPr lang="en-US"/>
          </a:p>
        </p:txBody>
      </p:sp>
    </p:spTree>
    <p:extLst>
      <p:ext uri="{BB962C8B-B14F-4D97-AF65-F5344CB8AC3E}">
        <p14:creationId xmlns:p14="http://schemas.microsoft.com/office/powerpoint/2010/main" val="67657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6FDFEA-0721-4354-968F-9894079737A5}" type="datetime1">
              <a:rPr lang="en-US" smtClean="0"/>
              <a:t>10/1/2023</a:t>
            </a:fld>
            <a:endParaRPr lang="en-US"/>
          </a:p>
        </p:txBody>
      </p:sp>
      <p:sp>
        <p:nvSpPr>
          <p:cNvPr id="6" name="Footer Placeholder 5"/>
          <p:cNvSpPr>
            <a:spLocks noGrp="1"/>
          </p:cNvSpPr>
          <p:nvPr>
            <p:ph type="ftr" sz="quarter" idx="11"/>
          </p:nvPr>
        </p:nvSpPr>
        <p:spPr/>
        <p:txBody>
          <a:bodyPr/>
          <a:lstStyle/>
          <a:p>
            <a:r>
              <a:rPr lang="en-US"/>
              <a:t>Introduction: Registers</a:t>
            </a:r>
            <a:endParaRPr lang="en-US" dirty="0"/>
          </a:p>
        </p:txBody>
      </p:sp>
      <p:sp>
        <p:nvSpPr>
          <p:cNvPr id="7" name="Slide Number Placeholder 6"/>
          <p:cNvSpPr>
            <a:spLocks noGrp="1"/>
          </p:cNvSpPr>
          <p:nvPr>
            <p:ph type="sldNum" sz="quarter" idx="12"/>
          </p:nvPr>
        </p:nvSpPr>
        <p:spPr/>
        <p:txBody>
          <a:bodyPr/>
          <a:lstStyle/>
          <a:p>
            <a:fld id="{FE3B85B6-9AB0-4F82-9D9E-E3A072EC9CF9}" type="slidenum">
              <a:rPr lang="en-US" smtClean="0"/>
              <a:t>‹#›</a:t>
            </a:fld>
            <a:endParaRPr lang="en-US"/>
          </a:p>
        </p:txBody>
      </p:sp>
    </p:spTree>
    <p:extLst>
      <p:ext uri="{BB962C8B-B14F-4D97-AF65-F5344CB8AC3E}">
        <p14:creationId xmlns:p14="http://schemas.microsoft.com/office/powerpoint/2010/main" val="400222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5173C8-F923-4317-8D6A-ED22530B6F17}" type="datetime1">
              <a:rPr lang="en-US" smtClean="0"/>
              <a:t>10/1/2023</a:t>
            </a:fld>
            <a:endParaRPr lang="en-US"/>
          </a:p>
        </p:txBody>
      </p:sp>
      <p:sp>
        <p:nvSpPr>
          <p:cNvPr id="8" name="Footer Placeholder 7"/>
          <p:cNvSpPr>
            <a:spLocks noGrp="1"/>
          </p:cNvSpPr>
          <p:nvPr>
            <p:ph type="ftr" sz="quarter" idx="11"/>
          </p:nvPr>
        </p:nvSpPr>
        <p:spPr/>
        <p:txBody>
          <a:bodyPr/>
          <a:lstStyle/>
          <a:p>
            <a:r>
              <a:rPr lang="en-US"/>
              <a:t>Introduction: Registers</a:t>
            </a:r>
            <a:endParaRPr lang="en-US" dirty="0"/>
          </a:p>
        </p:txBody>
      </p:sp>
      <p:sp>
        <p:nvSpPr>
          <p:cNvPr id="9" name="Slide Number Placeholder 8"/>
          <p:cNvSpPr>
            <a:spLocks noGrp="1"/>
          </p:cNvSpPr>
          <p:nvPr>
            <p:ph type="sldNum" sz="quarter" idx="12"/>
          </p:nvPr>
        </p:nvSpPr>
        <p:spPr/>
        <p:txBody>
          <a:bodyPr/>
          <a:lstStyle/>
          <a:p>
            <a:fld id="{FE3B85B6-9AB0-4F82-9D9E-E3A072EC9CF9}" type="slidenum">
              <a:rPr lang="en-US" smtClean="0"/>
              <a:t>‹#›</a:t>
            </a:fld>
            <a:endParaRPr lang="en-US"/>
          </a:p>
        </p:txBody>
      </p:sp>
    </p:spTree>
    <p:extLst>
      <p:ext uri="{BB962C8B-B14F-4D97-AF65-F5344CB8AC3E}">
        <p14:creationId xmlns:p14="http://schemas.microsoft.com/office/powerpoint/2010/main" val="827487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FE66AE-9E52-422D-A9B2-E2C3509A60CB}" type="datetime1">
              <a:rPr lang="en-US" smtClean="0"/>
              <a:t>10/1/2023</a:t>
            </a:fld>
            <a:endParaRPr lang="en-US"/>
          </a:p>
        </p:txBody>
      </p:sp>
      <p:sp>
        <p:nvSpPr>
          <p:cNvPr id="4" name="Footer Placeholder 3"/>
          <p:cNvSpPr>
            <a:spLocks noGrp="1"/>
          </p:cNvSpPr>
          <p:nvPr>
            <p:ph type="ftr" sz="quarter" idx="11"/>
          </p:nvPr>
        </p:nvSpPr>
        <p:spPr/>
        <p:txBody>
          <a:bodyPr/>
          <a:lstStyle/>
          <a:p>
            <a:r>
              <a:rPr lang="en-US"/>
              <a:t>Introduction: Registers</a:t>
            </a:r>
            <a:endParaRPr lang="en-US" dirty="0"/>
          </a:p>
        </p:txBody>
      </p:sp>
      <p:sp>
        <p:nvSpPr>
          <p:cNvPr id="5" name="Slide Number Placeholder 4"/>
          <p:cNvSpPr>
            <a:spLocks noGrp="1"/>
          </p:cNvSpPr>
          <p:nvPr>
            <p:ph type="sldNum" sz="quarter" idx="12"/>
          </p:nvPr>
        </p:nvSpPr>
        <p:spPr/>
        <p:txBody>
          <a:bodyPr/>
          <a:lstStyle/>
          <a:p>
            <a:fld id="{FE3B85B6-9AB0-4F82-9D9E-E3A072EC9CF9}" type="slidenum">
              <a:rPr lang="en-US" smtClean="0"/>
              <a:t>‹#›</a:t>
            </a:fld>
            <a:endParaRPr lang="en-US"/>
          </a:p>
        </p:txBody>
      </p:sp>
    </p:spTree>
    <p:extLst>
      <p:ext uri="{BB962C8B-B14F-4D97-AF65-F5344CB8AC3E}">
        <p14:creationId xmlns:p14="http://schemas.microsoft.com/office/powerpoint/2010/main" val="1262177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4A510D-EFA1-404D-BA9A-FF8D9F77168E}" type="datetime1">
              <a:rPr lang="en-US" smtClean="0"/>
              <a:t>10/1/2023</a:t>
            </a:fld>
            <a:endParaRPr lang="en-US"/>
          </a:p>
        </p:txBody>
      </p:sp>
      <p:sp>
        <p:nvSpPr>
          <p:cNvPr id="3" name="Footer Placeholder 2"/>
          <p:cNvSpPr>
            <a:spLocks noGrp="1"/>
          </p:cNvSpPr>
          <p:nvPr>
            <p:ph type="ftr" sz="quarter" idx="11"/>
          </p:nvPr>
        </p:nvSpPr>
        <p:spPr/>
        <p:txBody>
          <a:bodyPr/>
          <a:lstStyle/>
          <a:p>
            <a:r>
              <a:rPr lang="en-US"/>
              <a:t>Introduction: Registers</a:t>
            </a:r>
            <a:endParaRPr lang="en-US" dirty="0"/>
          </a:p>
        </p:txBody>
      </p:sp>
      <p:sp>
        <p:nvSpPr>
          <p:cNvPr id="4" name="Slide Number Placeholder 3"/>
          <p:cNvSpPr>
            <a:spLocks noGrp="1"/>
          </p:cNvSpPr>
          <p:nvPr>
            <p:ph type="sldNum" sz="quarter" idx="12"/>
          </p:nvPr>
        </p:nvSpPr>
        <p:spPr/>
        <p:txBody>
          <a:bodyPr/>
          <a:lstStyle/>
          <a:p>
            <a:fld id="{FE3B85B6-9AB0-4F82-9D9E-E3A072EC9CF9}" type="slidenum">
              <a:rPr lang="en-US" smtClean="0"/>
              <a:t>‹#›</a:t>
            </a:fld>
            <a:endParaRPr lang="en-US"/>
          </a:p>
        </p:txBody>
      </p:sp>
    </p:spTree>
    <p:extLst>
      <p:ext uri="{BB962C8B-B14F-4D97-AF65-F5344CB8AC3E}">
        <p14:creationId xmlns:p14="http://schemas.microsoft.com/office/powerpoint/2010/main" val="1949411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2FB0A16-0129-4457-A36E-933BD54A4343}" type="datetime1">
              <a:rPr lang="en-US" smtClean="0"/>
              <a:t>10/1/2023</a:t>
            </a:fld>
            <a:endParaRPr lang="en-US"/>
          </a:p>
        </p:txBody>
      </p:sp>
      <p:sp>
        <p:nvSpPr>
          <p:cNvPr id="6" name="Footer Placeholder 5"/>
          <p:cNvSpPr>
            <a:spLocks noGrp="1"/>
          </p:cNvSpPr>
          <p:nvPr>
            <p:ph type="ftr" sz="quarter" idx="11"/>
          </p:nvPr>
        </p:nvSpPr>
        <p:spPr/>
        <p:txBody>
          <a:bodyPr/>
          <a:lstStyle/>
          <a:p>
            <a:r>
              <a:rPr lang="en-US"/>
              <a:t>Introduction: Registers</a:t>
            </a:r>
            <a:endParaRPr lang="en-US" dirty="0"/>
          </a:p>
        </p:txBody>
      </p:sp>
      <p:sp>
        <p:nvSpPr>
          <p:cNvPr id="7" name="Slide Number Placeholder 6"/>
          <p:cNvSpPr>
            <a:spLocks noGrp="1"/>
          </p:cNvSpPr>
          <p:nvPr>
            <p:ph type="sldNum" sz="quarter" idx="12"/>
          </p:nvPr>
        </p:nvSpPr>
        <p:spPr/>
        <p:txBody>
          <a:bodyPr/>
          <a:lstStyle/>
          <a:p>
            <a:fld id="{FE3B85B6-9AB0-4F82-9D9E-E3A072EC9CF9}" type="slidenum">
              <a:rPr lang="en-US" smtClean="0"/>
              <a:t>‹#›</a:t>
            </a:fld>
            <a:endParaRPr lang="en-US"/>
          </a:p>
        </p:txBody>
      </p:sp>
    </p:spTree>
    <p:extLst>
      <p:ext uri="{BB962C8B-B14F-4D97-AF65-F5344CB8AC3E}">
        <p14:creationId xmlns:p14="http://schemas.microsoft.com/office/powerpoint/2010/main" val="1586061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023C2B8-CF76-492D-96B1-ED4BAE0E3672}" type="datetime1">
              <a:rPr lang="en-US" smtClean="0"/>
              <a:t>10/1/2023</a:t>
            </a:fld>
            <a:endParaRPr lang="en-US"/>
          </a:p>
        </p:txBody>
      </p:sp>
      <p:sp>
        <p:nvSpPr>
          <p:cNvPr id="6" name="Footer Placeholder 5"/>
          <p:cNvSpPr>
            <a:spLocks noGrp="1"/>
          </p:cNvSpPr>
          <p:nvPr>
            <p:ph type="ftr" sz="quarter" idx="11"/>
          </p:nvPr>
        </p:nvSpPr>
        <p:spPr/>
        <p:txBody>
          <a:bodyPr/>
          <a:lstStyle/>
          <a:p>
            <a:r>
              <a:rPr lang="en-US"/>
              <a:t>Introduction: Registers</a:t>
            </a:r>
            <a:endParaRPr lang="en-US" dirty="0"/>
          </a:p>
        </p:txBody>
      </p:sp>
      <p:sp>
        <p:nvSpPr>
          <p:cNvPr id="7" name="Slide Number Placeholder 6"/>
          <p:cNvSpPr>
            <a:spLocks noGrp="1"/>
          </p:cNvSpPr>
          <p:nvPr>
            <p:ph type="sldNum" sz="quarter" idx="12"/>
          </p:nvPr>
        </p:nvSpPr>
        <p:spPr/>
        <p:txBody>
          <a:bodyPr/>
          <a:lstStyle/>
          <a:p>
            <a:fld id="{FE3B85B6-9AB0-4F82-9D9E-E3A072EC9CF9}" type="slidenum">
              <a:rPr lang="en-US" smtClean="0"/>
              <a:t>‹#›</a:t>
            </a:fld>
            <a:endParaRPr lang="en-US"/>
          </a:p>
        </p:txBody>
      </p:sp>
    </p:spTree>
    <p:extLst>
      <p:ext uri="{BB962C8B-B14F-4D97-AF65-F5344CB8AC3E}">
        <p14:creationId xmlns:p14="http://schemas.microsoft.com/office/powerpoint/2010/main" val="1458806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7"/>
            <a:ext cx="7886700" cy="9572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364861"/>
            <a:ext cx="7886700" cy="4812102"/>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A25E00-7131-4589-AB79-F78E59C09D2B}" type="datetime1">
              <a:rPr lang="en-US" smtClean="0"/>
              <a:t>10/1/2023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rgbClr val="00B050"/>
                </a:solidFill>
              </a:defRPr>
            </a:lvl1pPr>
          </a:lstStyle>
          <a:p>
            <a:r>
              <a:rPr lang="en-US"/>
              <a:t>Introduction: Registers</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3B85B6-9AB0-4F82-9D9E-E3A072EC9CF9}" type="slidenum">
              <a:rPr lang="en-US" smtClean="0"/>
              <a:t>‹#›</a:t>
            </a:fld>
            <a:endParaRPr lang="en-US"/>
          </a:p>
        </p:txBody>
      </p:sp>
      <p:cxnSp>
        <p:nvCxnSpPr>
          <p:cNvPr id="8" name="Straight Connector 7"/>
          <p:cNvCxnSpPr/>
          <p:nvPr userDrawn="1"/>
        </p:nvCxnSpPr>
        <p:spPr>
          <a:xfrm>
            <a:off x="628650" y="1322364"/>
            <a:ext cx="7886700" cy="0"/>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Diagram, logo&#10;&#10;Description automatically generated">
            <a:extLst>
              <a:ext uri="{FF2B5EF4-FFF2-40B4-BE49-F238E27FC236}">
                <a16:creationId xmlns:a16="http://schemas.microsoft.com/office/drawing/2014/main" id="{CE1CAAC9-30EE-EF55-8B21-FD317A30A03D}"/>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305800" y="8343"/>
            <a:ext cx="838200" cy="1061720"/>
          </a:xfrm>
          <a:prstGeom prst="rect">
            <a:avLst/>
          </a:prstGeom>
        </p:spPr>
      </p:pic>
    </p:spTree>
    <p:extLst>
      <p:ext uri="{BB962C8B-B14F-4D97-AF65-F5344CB8AC3E}">
        <p14:creationId xmlns:p14="http://schemas.microsoft.com/office/powerpoint/2010/main" val="12216946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000" kern="1200">
          <a:solidFill>
            <a:srgbClr val="FF0000"/>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customXml" Target="../ink/ink3.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hyperlink" Target="mailto:aprnatripathi@gmail.com" TargetMode="Externa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122363"/>
            <a:ext cx="7772400" cy="1385530"/>
          </a:xfrm>
        </p:spPr>
        <p:txBody>
          <a:bodyPr>
            <a:normAutofit/>
          </a:bodyPr>
          <a:lstStyle/>
          <a:p>
            <a:r>
              <a:rPr lang="en-US" sz="4000" dirty="0"/>
              <a:t>Computer System Architecture</a:t>
            </a:r>
          </a:p>
        </p:txBody>
      </p:sp>
      <p:sp>
        <p:nvSpPr>
          <p:cNvPr id="5" name="Subtitle 4"/>
          <p:cNvSpPr>
            <a:spLocks noGrp="1"/>
          </p:cNvSpPr>
          <p:nvPr>
            <p:ph type="subTitle" idx="1"/>
          </p:nvPr>
        </p:nvSpPr>
        <p:spPr>
          <a:xfrm>
            <a:off x="1554919" y="2641530"/>
            <a:ext cx="5005461" cy="358727"/>
          </a:xfrm>
          <a:effectLst>
            <a:glow rad="228600">
              <a:schemeClr val="accent5">
                <a:satMod val="175000"/>
                <a:alpha val="40000"/>
              </a:schemeClr>
            </a:glow>
            <a:outerShdw blurRad="57150" dist="19050" dir="5400000" algn="ctr" rotWithShape="0">
              <a:srgbClr val="000000">
                <a:alpha val="63000"/>
              </a:srgbClr>
            </a:outerShdw>
          </a:effectLst>
        </p:spPr>
        <p:style>
          <a:lnRef idx="0">
            <a:schemeClr val="accent5"/>
          </a:lnRef>
          <a:fillRef idx="3">
            <a:schemeClr val="accent5"/>
          </a:fillRef>
          <a:effectRef idx="3">
            <a:schemeClr val="accent5"/>
          </a:effectRef>
          <a:fontRef idx="minor">
            <a:schemeClr val="lt1"/>
          </a:fontRef>
        </p:style>
        <p:txBody>
          <a:bodyPr>
            <a:normAutofit fontScale="92500" lnSpcReduction="20000"/>
          </a:bodyPr>
          <a:lstStyle/>
          <a:p>
            <a:r>
              <a:rPr lang="en-US" dirty="0"/>
              <a:t>Course Code DS2104</a:t>
            </a:r>
          </a:p>
        </p:txBody>
      </p:sp>
      <p:sp>
        <p:nvSpPr>
          <p:cNvPr id="7" name="TextBox 6"/>
          <p:cNvSpPr txBox="1"/>
          <p:nvPr/>
        </p:nvSpPr>
        <p:spPr>
          <a:xfrm>
            <a:off x="4057650" y="3614519"/>
            <a:ext cx="3766625" cy="369332"/>
          </a:xfrm>
          <a:prstGeom prst="rect">
            <a:avLst/>
          </a:prstGeom>
          <a:noFill/>
        </p:spPr>
        <p:txBody>
          <a:bodyPr wrap="square" rtlCol="0">
            <a:spAutoFit/>
          </a:bodyPr>
          <a:lstStyle/>
          <a:p>
            <a:r>
              <a:rPr lang="en-US" dirty="0">
                <a:solidFill>
                  <a:schemeClr val="accent5">
                    <a:lumMod val="50000"/>
                  </a:schemeClr>
                </a:solidFill>
              </a:rPr>
              <a:t>Subject Guide: Dr. </a:t>
            </a:r>
            <a:r>
              <a:rPr lang="en-US" dirty="0" err="1">
                <a:solidFill>
                  <a:schemeClr val="accent5">
                    <a:lumMod val="50000"/>
                  </a:schemeClr>
                </a:solidFill>
              </a:rPr>
              <a:t>Aprna</a:t>
            </a:r>
            <a:r>
              <a:rPr lang="en-US" dirty="0">
                <a:solidFill>
                  <a:schemeClr val="accent5">
                    <a:lumMod val="50000"/>
                  </a:schemeClr>
                </a:solidFill>
              </a:rPr>
              <a:t> </a:t>
            </a:r>
            <a:r>
              <a:rPr lang="en-US" dirty="0" err="1">
                <a:solidFill>
                  <a:schemeClr val="accent5">
                    <a:lumMod val="50000"/>
                  </a:schemeClr>
                </a:solidFill>
              </a:rPr>
              <a:t>Tripathi</a:t>
            </a:r>
            <a:endParaRPr lang="en-US" dirty="0">
              <a:solidFill>
                <a:schemeClr val="accent5">
                  <a:lumMod val="50000"/>
                </a:schemeClr>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3560" y="2507893"/>
            <a:ext cx="3421429" cy="3492857"/>
          </a:xfrm>
          <a:prstGeom prst="rect">
            <a:avLst/>
          </a:prstGeom>
        </p:spPr>
      </p:pic>
      <p:sp>
        <p:nvSpPr>
          <p:cNvPr id="3" name="Slide Number Placeholder 2"/>
          <p:cNvSpPr>
            <a:spLocks noGrp="1"/>
          </p:cNvSpPr>
          <p:nvPr>
            <p:ph type="sldNum" sz="quarter" idx="12"/>
          </p:nvPr>
        </p:nvSpPr>
        <p:spPr/>
        <p:txBody>
          <a:bodyPr/>
          <a:lstStyle/>
          <a:p>
            <a:fld id="{FE3B85B6-9AB0-4F82-9D9E-E3A072EC9CF9}" type="slidenum">
              <a:rPr lang="en-US" smtClean="0"/>
              <a:t>1</a:t>
            </a:fld>
            <a:endParaRPr lang="en-US"/>
          </a:p>
        </p:txBody>
      </p:sp>
      <p:sp>
        <p:nvSpPr>
          <p:cNvPr id="6" name="Date Placeholder 5">
            <a:extLst>
              <a:ext uri="{FF2B5EF4-FFF2-40B4-BE49-F238E27FC236}">
                <a16:creationId xmlns:a16="http://schemas.microsoft.com/office/drawing/2014/main" id="{5D1967DD-1091-46DD-C774-108AC0DF0083}"/>
              </a:ext>
            </a:extLst>
          </p:cNvPr>
          <p:cNvSpPr>
            <a:spLocks noGrp="1"/>
          </p:cNvSpPr>
          <p:nvPr>
            <p:ph type="dt" sz="half" idx="10"/>
          </p:nvPr>
        </p:nvSpPr>
        <p:spPr/>
        <p:txBody>
          <a:bodyPr/>
          <a:lstStyle/>
          <a:p>
            <a:fld id="{663CE56B-14C3-40E5-B5D4-2817C32FFFA0}" type="datetime1">
              <a:rPr lang="en-US" smtClean="0"/>
              <a:t>10/1/2023</a:t>
            </a:fld>
            <a:endParaRPr lang="en-US"/>
          </a:p>
        </p:txBody>
      </p:sp>
    </p:spTree>
    <p:extLst>
      <p:ext uri="{BB962C8B-B14F-4D97-AF65-F5344CB8AC3E}">
        <p14:creationId xmlns:p14="http://schemas.microsoft.com/office/powerpoint/2010/main" val="3317191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5C1CF-E79A-41E4-AD68-61F74094A120}"/>
              </a:ext>
            </a:extLst>
          </p:cNvPr>
          <p:cNvSpPr>
            <a:spLocks noGrp="1"/>
          </p:cNvSpPr>
          <p:nvPr>
            <p:ph type="title"/>
          </p:nvPr>
        </p:nvSpPr>
        <p:spPr/>
        <p:txBody>
          <a:bodyPr/>
          <a:lstStyle/>
          <a:p>
            <a:r>
              <a:rPr lang="en-US" dirty="0"/>
              <a:t>Instruction Codes</a:t>
            </a:r>
          </a:p>
        </p:txBody>
      </p:sp>
      <p:sp>
        <p:nvSpPr>
          <p:cNvPr id="3" name="Content Placeholder 2">
            <a:extLst>
              <a:ext uri="{FF2B5EF4-FFF2-40B4-BE49-F238E27FC236}">
                <a16:creationId xmlns:a16="http://schemas.microsoft.com/office/drawing/2014/main" id="{0E6D1D55-45A1-4682-B09E-8EAA5677ED5F}"/>
              </a:ext>
            </a:extLst>
          </p:cNvPr>
          <p:cNvSpPr>
            <a:spLocks noGrp="1"/>
          </p:cNvSpPr>
          <p:nvPr>
            <p:ph idx="1"/>
          </p:nvPr>
        </p:nvSpPr>
        <p:spPr>
          <a:xfrm>
            <a:off x="433874" y="2247566"/>
            <a:ext cx="8425542" cy="4245307"/>
          </a:xfrm>
        </p:spPr>
        <p:txBody>
          <a:bodyPr>
            <a:normAutofit lnSpcReduction="10000"/>
          </a:bodyPr>
          <a:lstStyle/>
          <a:p>
            <a:r>
              <a:rPr lang="en-US" sz="2400" dirty="0"/>
              <a:t>Program:  A Program is a set of instruction that specify the operations, operands and the sequence by which processing has to occur. </a:t>
            </a:r>
          </a:p>
          <a:p>
            <a:pPr lvl="1"/>
            <a:r>
              <a:rPr lang="en-US" sz="1800" dirty="0"/>
              <a:t>Operation can be addition, subtraction, shifting and operand can be register operand or memory operand</a:t>
            </a:r>
          </a:p>
          <a:p>
            <a:r>
              <a:rPr lang="en-US" sz="2400" dirty="0"/>
              <a:t>Computer Instruction:  A computer instruction is a binary code that specifies a sequence of microoperation for the computer.</a:t>
            </a:r>
          </a:p>
          <a:p>
            <a:pPr lvl="1"/>
            <a:r>
              <a:rPr lang="en-US" sz="1800" i="1" dirty="0"/>
              <a:t>I want to perform addition and for performing addition the basic operation which are required to fetch the data from memory to get it stored into the register then perform the addition store back result to the memory so such microoperation are defined based on this binary code and that is instruction.</a:t>
            </a:r>
          </a:p>
          <a:p>
            <a:pPr lvl="1"/>
            <a:r>
              <a:rPr lang="en-US" sz="1800" dirty="0"/>
              <a:t>The computer reads each instruction from memory and places it in a control register.</a:t>
            </a:r>
          </a:p>
          <a:p>
            <a:pPr lvl="1"/>
            <a:r>
              <a:rPr lang="en-US" sz="1800" dirty="0"/>
              <a:t>The control then interprets the binary code of the instruction and proceeds to execute it by issuing a sequence of microoperation. </a:t>
            </a:r>
          </a:p>
        </p:txBody>
      </p:sp>
    </p:spTree>
    <p:extLst>
      <p:ext uri="{BB962C8B-B14F-4D97-AF65-F5344CB8AC3E}">
        <p14:creationId xmlns:p14="http://schemas.microsoft.com/office/powerpoint/2010/main" val="2623675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16A06-942E-4F70-83B3-A18DAA6A0257}"/>
              </a:ext>
            </a:extLst>
          </p:cNvPr>
          <p:cNvSpPr>
            <a:spLocks noGrp="1"/>
          </p:cNvSpPr>
          <p:nvPr>
            <p:ph type="title"/>
          </p:nvPr>
        </p:nvSpPr>
        <p:spPr>
          <a:xfrm>
            <a:off x="266832" y="209940"/>
            <a:ext cx="7202456" cy="786926"/>
          </a:xfrm>
        </p:spPr>
        <p:txBody>
          <a:bodyPr/>
          <a:lstStyle/>
          <a:p>
            <a:r>
              <a:rPr lang="en-US" dirty="0"/>
              <a:t>Instruction Code</a:t>
            </a:r>
          </a:p>
        </p:txBody>
      </p:sp>
      <p:sp>
        <p:nvSpPr>
          <p:cNvPr id="3" name="Content Placeholder 2">
            <a:extLst>
              <a:ext uri="{FF2B5EF4-FFF2-40B4-BE49-F238E27FC236}">
                <a16:creationId xmlns:a16="http://schemas.microsoft.com/office/drawing/2014/main" id="{28689381-6A2C-4343-87A8-CA99CA95FDF6}"/>
              </a:ext>
            </a:extLst>
          </p:cNvPr>
          <p:cNvSpPr>
            <a:spLocks noGrp="1"/>
          </p:cNvSpPr>
          <p:nvPr>
            <p:ph idx="1"/>
          </p:nvPr>
        </p:nvSpPr>
        <p:spPr>
          <a:xfrm>
            <a:off x="1" y="2369049"/>
            <a:ext cx="9143999" cy="3088337"/>
          </a:xfrm>
        </p:spPr>
        <p:txBody>
          <a:bodyPr>
            <a:normAutofit fontScale="92500"/>
          </a:bodyPr>
          <a:lstStyle/>
          <a:p>
            <a:r>
              <a:rPr lang="en-US" dirty="0"/>
              <a:t>An instruction code is a group of bits that instruct the computer to perform a specific operation.</a:t>
            </a:r>
          </a:p>
          <a:p>
            <a:pPr lvl="1"/>
            <a:r>
              <a:rPr lang="en-US" dirty="0"/>
              <a:t>ADD 457 </a:t>
            </a:r>
          </a:p>
          <a:p>
            <a:pPr marL="342900" lvl="1" indent="0">
              <a:buNone/>
            </a:pPr>
            <a:r>
              <a:rPr lang="en-US" sz="1500" dirty="0"/>
              <a:t>Instruction code divide into two parts: </a:t>
            </a:r>
          </a:p>
          <a:p>
            <a:pPr lvl="2"/>
            <a:r>
              <a:rPr lang="en-US" sz="1500" dirty="0"/>
              <a:t>Operation code(Opcode); is a group of bits that define such operations as add, subtract, multiply, shift….</a:t>
            </a:r>
          </a:p>
          <a:p>
            <a:pPr lvl="3"/>
            <a:r>
              <a:rPr lang="en-US" sz="1500" dirty="0"/>
              <a:t>Must consist of at least n bits for a given 2n distinct operation.</a:t>
            </a:r>
          </a:p>
          <a:p>
            <a:pPr lvl="3"/>
            <a:r>
              <a:rPr lang="en-US" sz="1500" dirty="0"/>
              <a:t>Unique binary code is assigned to every opcode, they are to be fixed at the timing of designing of the computer.</a:t>
            </a:r>
          </a:p>
          <a:p>
            <a:pPr lvl="3"/>
            <a:r>
              <a:rPr lang="en-US" sz="1500" dirty="0"/>
              <a:t>For 64 distinct operation 6-bit opcode is required.</a:t>
            </a:r>
          </a:p>
          <a:p>
            <a:pPr lvl="3"/>
            <a:r>
              <a:rPr lang="en-US" sz="1500" dirty="0"/>
              <a:t>110010 for ADD. When this operation code is decoded in the control unit the computer issues control signals to read an operation from memory and add the operand to a process register.</a:t>
            </a:r>
          </a:p>
          <a:p>
            <a:pPr lvl="2"/>
            <a:endParaRPr lang="en-US" dirty="0"/>
          </a:p>
          <a:p>
            <a:pPr lvl="2"/>
            <a:endParaRPr lang="en-US" dirty="0"/>
          </a:p>
        </p:txBody>
      </p:sp>
    </p:spTree>
    <p:extLst>
      <p:ext uri="{BB962C8B-B14F-4D97-AF65-F5344CB8AC3E}">
        <p14:creationId xmlns:p14="http://schemas.microsoft.com/office/powerpoint/2010/main" val="479868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72F7A-928D-4835-8AAB-6CD403E43A9C}"/>
              </a:ext>
            </a:extLst>
          </p:cNvPr>
          <p:cNvSpPr>
            <a:spLocks noGrp="1"/>
          </p:cNvSpPr>
          <p:nvPr>
            <p:ph type="title"/>
          </p:nvPr>
        </p:nvSpPr>
        <p:spPr>
          <a:xfrm>
            <a:off x="330136" y="490168"/>
            <a:ext cx="7202456" cy="786926"/>
          </a:xfrm>
        </p:spPr>
        <p:txBody>
          <a:bodyPr>
            <a:normAutofit fontScale="90000"/>
          </a:bodyPr>
          <a:lstStyle/>
          <a:p>
            <a:r>
              <a:rPr lang="en-US" dirty="0"/>
              <a:t>Stored program Organization</a:t>
            </a:r>
            <a:br>
              <a:rPr lang="en-US" dirty="0"/>
            </a:br>
            <a:endParaRPr lang="en-US" dirty="0"/>
          </a:p>
        </p:txBody>
      </p:sp>
      <p:pic>
        <p:nvPicPr>
          <p:cNvPr id="4" name="Content Placeholder 3">
            <a:extLst>
              <a:ext uri="{FF2B5EF4-FFF2-40B4-BE49-F238E27FC236}">
                <a16:creationId xmlns:a16="http://schemas.microsoft.com/office/drawing/2014/main" id="{15F15C6D-5B8A-4265-A37B-D3C5A3068C3A}"/>
              </a:ext>
            </a:extLst>
          </p:cNvPr>
          <p:cNvPicPr>
            <a:picLocks noGrp="1" noChangeAspect="1"/>
          </p:cNvPicPr>
          <p:nvPr>
            <p:ph idx="1"/>
          </p:nvPr>
        </p:nvPicPr>
        <p:blipFill>
          <a:blip r:embed="rId2"/>
          <a:stretch>
            <a:fillRect/>
          </a:stretch>
        </p:blipFill>
        <p:spPr>
          <a:xfrm>
            <a:off x="1028274" y="1626157"/>
            <a:ext cx="5423713" cy="3289262"/>
          </a:xfrm>
          <a:prstGeom prst="rect">
            <a:avLst/>
          </a:prstGeom>
        </p:spPr>
      </p:pic>
    </p:spTree>
    <p:extLst>
      <p:ext uri="{BB962C8B-B14F-4D97-AF65-F5344CB8AC3E}">
        <p14:creationId xmlns:p14="http://schemas.microsoft.com/office/powerpoint/2010/main" val="1696479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A66F3-DA81-46B0-B12B-4E132ED86052}"/>
              </a:ext>
            </a:extLst>
          </p:cNvPr>
          <p:cNvSpPr>
            <a:spLocks noGrp="1"/>
          </p:cNvSpPr>
          <p:nvPr>
            <p:ph type="title"/>
          </p:nvPr>
        </p:nvSpPr>
        <p:spPr/>
        <p:txBody>
          <a:bodyPr/>
          <a:lstStyle/>
          <a:p>
            <a:endParaRPr lang="en-US" dirty="0"/>
          </a:p>
        </p:txBody>
      </p:sp>
      <p:pic>
        <p:nvPicPr>
          <p:cNvPr id="4" name="Content Placeholder 3">
            <a:extLst>
              <a:ext uri="{FF2B5EF4-FFF2-40B4-BE49-F238E27FC236}">
                <a16:creationId xmlns:a16="http://schemas.microsoft.com/office/drawing/2014/main" id="{6D72EDD3-6E0A-4D55-89FD-D60CFB7E9C42}"/>
              </a:ext>
            </a:extLst>
          </p:cNvPr>
          <p:cNvPicPr>
            <a:picLocks noGrp="1" noChangeAspect="1"/>
          </p:cNvPicPr>
          <p:nvPr>
            <p:ph idx="1"/>
          </p:nvPr>
        </p:nvPicPr>
        <p:blipFill>
          <a:blip r:embed="rId2"/>
          <a:stretch>
            <a:fillRect/>
          </a:stretch>
        </p:blipFill>
        <p:spPr>
          <a:xfrm>
            <a:off x="1141680" y="1322365"/>
            <a:ext cx="5300215" cy="5345986"/>
          </a:xfrm>
          <a:prstGeom prst="rect">
            <a:avLst/>
          </a:prstGeom>
        </p:spPr>
      </p:pic>
    </p:spTree>
    <p:extLst>
      <p:ext uri="{BB962C8B-B14F-4D97-AF65-F5344CB8AC3E}">
        <p14:creationId xmlns:p14="http://schemas.microsoft.com/office/powerpoint/2010/main" val="2052012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561C0-8AD8-4B79-99E1-8313DF661DAF}"/>
              </a:ext>
            </a:extLst>
          </p:cNvPr>
          <p:cNvSpPr>
            <a:spLocks noGrp="1"/>
          </p:cNvSpPr>
          <p:nvPr>
            <p:ph type="title"/>
          </p:nvPr>
        </p:nvSpPr>
        <p:spPr>
          <a:xfrm>
            <a:off x="767735" y="287574"/>
            <a:ext cx="7202456" cy="786926"/>
          </a:xfrm>
        </p:spPr>
        <p:txBody>
          <a:bodyPr/>
          <a:lstStyle/>
          <a:p>
            <a:r>
              <a:rPr lang="en-US" dirty="0"/>
              <a:t>Direct and In Direct Addressing</a:t>
            </a:r>
          </a:p>
        </p:txBody>
      </p:sp>
      <p:sp>
        <p:nvSpPr>
          <p:cNvPr id="3" name="Content Placeholder 2">
            <a:extLst>
              <a:ext uri="{FF2B5EF4-FFF2-40B4-BE49-F238E27FC236}">
                <a16:creationId xmlns:a16="http://schemas.microsoft.com/office/drawing/2014/main" id="{B16894C8-3D9C-4CB4-B398-3386E705AD27}"/>
              </a:ext>
            </a:extLst>
          </p:cNvPr>
          <p:cNvSpPr>
            <a:spLocks noGrp="1"/>
          </p:cNvSpPr>
          <p:nvPr>
            <p:ph idx="1"/>
          </p:nvPr>
        </p:nvSpPr>
        <p:spPr/>
        <p:txBody>
          <a:bodyPr/>
          <a:lstStyle/>
          <a:p>
            <a:r>
              <a:rPr lang="en-US" dirty="0"/>
              <a:t>If the second part of an instruction format specifies the address of an operand, the instruction is said to have a direct address</a:t>
            </a:r>
          </a:p>
          <a:p>
            <a:r>
              <a:rPr lang="en-US" dirty="0"/>
              <a:t>In indirect address, the bits in the second part of the instruction designate an address of a memory word in which the address of the operand found. </a:t>
            </a:r>
          </a:p>
        </p:txBody>
      </p:sp>
    </p:spTree>
    <p:extLst>
      <p:ext uri="{BB962C8B-B14F-4D97-AF65-F5344CB8AC3E}">
        <p14:creationId xmlns:p14="http://schemas.microsoft.com/office/powerpoint/2010/main" val="1074976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06D95-E890-4984-B550-C59020B04F50}"/>
              </a:ext>
            </a:extLst>
          </p:cNvPr>
          <p:cNvSpPr>
            <a:spLocks noGrp="1"/>
          </p:cNvSpPr>
          <p:nvPr>
            <p:ph type="title"/>
          </p:nvPr>
        </p:nvSpPr>
        <p:spPr>
          <a:xfrm>
            <a:off x="358592" y="418259"/>
            <a:ext cx="7202456" cy="786926"/>
          </a:xfrm>
        </p:spPr>
        <p:txBody>
          <a:bodyPr/>
          <a:lstStyle/>
          <a:p>
            <a:r>
              <a:rPr lang="en-US" dirty="0"/>
              <a:t>Computer Register</a:t>
            </a:r>
          </a:p>
        </p:txBody>
      </p:sp>
      <p:pic>
        <p:nvPicPr>
          <p:cNvPr id="4" name="Content Placeholder 3">
            <a:extLst>
              <a:ext uri="{FF2B5EF4-FFF2-40B4-BE49-F238E27FC236}">
                <a16:creationId xmlns:a16="http://schemas.microsoft.com/office/drawing/2014/main" id="{475D1627-544D-4A93-8C7D-8ECFFE4AFD09}"/>
              </a:ext>
            </a:extLst>
          </p:cNvPr>
          <p:cNvPicPr>
            <a:picLocks noGrp="1" noChangeAspect="1"/>
          </p:cNvPicPr>
          <p:nvPr>
            <p:ph idx="1"/>
          </p:nvPr>
        </p:nvPicPr>
        <p:blipFill>
          <a:blip r:embed="rId2"/>
          <a:stretch>
            <a:fillRect/>
          </a:stretch>
        </p:blipFill>
        <p:spPr>
          <a:xfrm>
            <a:off x="114306" y="1620240"/>
            <a:ext cx="4632048" cy="2971650"/>
          </a:xfrm>
          <a:prstGeom prst="rect">
            <a:avLst/>
          </a:prstGeom>
        </p:spPr>
      </p:pic>
      <p:sp>
        <p:nvSpPr>
          <p:cNvPr id="5" name="TextBox 4">
            <a:extLst>
              <a:ext uri="{FF2B5EF4-FFF2-40B4-BE49-F238E27FC236}">
                <a16:creationId xmlns:a16="http://schemas.microsoft.com/office/drawing/2014/main" id="{C535A6F9-B1E6-4001-A545-7090B2054237}"/>
              </a:ext>
            </a:extLst>
          </p:cNvPr>
          <p:cNvSpPr txBox="1"/>
          <p:nvPr/>
        </p:nvSpPr>
        <p:spPr>
          <a:xfrm>
            <a:off x="4746355" y="1569177"/>
            <a:ext cx="4397646" cy="5509200"/>
          </a:xfrm>
          <a:prstGeom prst="rect">
            <a:avLst/>
          </a:prstGeom>
          <a:noFill/>
        </p:spPr>
        <p:txBody>
          <a:bodyPr wrap="square" rtlCol="0">
            <a:spAutoFit/>
          </a:bodyPr>
          <a:lstStyle/>
          <a:p>
            <a:r>
              <a:rPr lang="en-US" sz="1600" dirty="0"/>
              <a:t>PC (program Counter (12)): holds the address of next instruction </a:t>
            </a:r>
          </a:p>
          <a:p>
            <a:r>
              <a:rPr lang="en-US" sz="1600" dirty="0"/>
              <a:t>AR(Address Register (12)): holds the address of memory</a:t>
            </a:r>
          </a:p>
          <a:p>
            <a:endParaRPr lang="en-US" sz="1600" dirty="0"/>
          </a:p>
          <a:p>
            <a:r>
              <a:rPr lang="en-US" sz="1600" dirty="0"/>
              <a:t>IR (Instruction Register(16)): holds instruction code.</a:t>
            </a:r>
          </a:p>
          <a:p>
            <a:endParaRPr lang="en-US" sz="1600" dirty="0"/>
          </a:p>
          <a:p>
            <a:r>
              <a:rPr lang="en-US" sz="1600" dirty="0"/>
              <a:t>TR(Temporary Register(16)): holds temporary data generate during certain micro operation. Also it used during the call and return of some subroutines</a:t>
            </a:r>
          </a:p>
          <a:p>
            <a:endParaRPr lang="en-US" sz="1600" dirty="0"/>
          </a:p>
          <a:p>
            <a:r>
              <a:rPr lang="en-US" sz="1600" dirty="0"/>
              <a:t>DR(Data Register(16)): holds the memory operand.  Data fetch from memory will be getting stored into this register</a:t>
            </a:r>
          </a:p>
          <a:p>
            <a:endParaRPr lang="en-US" sz="1600" dirty="0"/>
          </a:p>
          <a:p>
            <a:r>
              <a:rPr lang="en-US" sz="1600" dirty="0"/>
              <a:t>AC(Accumulator (16)): processor register.  Store the result of any operation.</a:t>
            </a:r>
          </a:p>
          <a:p>
            <a:endParaRPr lang="en-US" sz="1600" dirty="0"/>
          </a:p>
          <a:p>
            <a:r>
              <a:rPr lang="en-US" sz="1600" dirty="0"/>
              <a:t>OUTR(output register): holds output character</a:t>
            </a:r>
          </a:p>
          <a:p>
            <a:endParaRPr lang="en-US" sz="1600" dirty="0"/>
          </a:p>
        </p:txBody>
      </p:sp>
      <p:sp>
        <p:nvSpPr>
          <p:cNvPr id="6" name="TextBox 5">
            <a:extLst>
              <a:ext uri="{FF2B5EF4-FFF2-40B4-BE49-F238E27FC236}">
                <a16:creationId xmlns:a16="http://schemas.microsoft.com/office/drawing/2014/main" id="{FDAA7D18-858A-4425-8889-8F1675C611D7}"/>
              </a:ext>
            </a:extLst>
          </p:cNvPr>
          <p:cNvSpPr txBox="1"/>
          <p:nvPr/>
        </p:nvSpPr>
        <p:spPr>
          <a:xfrm>
            <a:off x="464234" y="5088109"/>
            <a:ext cx="3390177" cy="507831"/>
          </a:xfrm>
          <a:prstGeom prst="rect">
            <a:avLst/>
          </a:prstGeom>
          <a:noFill/>
        </p:spPr>
        <p:txBody>
          <a:bodyPr wrap="square" rtlCol="0">
            <a:spAutoFit/>
          </a:bodyPr>
          <a:lstStyle/>
          <a:p>
            <a:r>
              <a:rPr lang="en-US" sz="1350" dirty="0"/>
              <a:t>INPR Input register: holds input character</a:t>
            </a:r>
          </a:p>
          <a:p>
            <a:endParaRPr lang="en-US" sz="1350" dirty="0"/>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F9BE5D2F-43F5-4DBB-92A4-99E65133A646}"/>
                  </a:ext>
                </a:extLst>
              </p14:cNvPr>
              <p14:cNvContentPartPr/>
              <p14:nvPr/>
            </p14:nvContentPartPr>
            <p14:xfrm>
              <a:off x="2197260" y="4604850"/>
              <a:ext cx="1762560" cy="12960"/>
            </p14:xfrm>
          </p:contentPart>
        </mc:Choice>
        <mc:Fallback xmlns="">
          <p:pic>
            <p:nvPicPr>
              <p:cNvPr id="9" name="Ink 8">
                <a:extLst>
                  <a:ext uri="{FF2B5EF4-FFF2-40B4-BE49-F238E27FC236}">
                    <a16:creationId xmlns:a16="http://schemas.microsoft.com/office/drawing/2014/main" id="{F9BE5D2F-43F5-4DBB-92A4-99E65133A646}"/>
                  </a:ext>
                </a:extLst>
              </p:cNvPr>
              <p:cNvPicPr/>
              <p:nvPr/>
            </p:nvPicPr>
            <p:blipFill>
              <a:blip r:embed="rId4"/>
              <a:stretch>
                <a:fillRect/>
              </a:stretch>
            </p:blipFill>
            <p:spPr>
              <a:xfrm>
                <a:off x="2187900" y="4595490"/>
                <a:ext cx="1781280" cy="31680"/>
              </a:xfrm>
              <a:prstGeom prst="rect">
                <a:avLst/>
              </a:prstGeom>
            </p:spPr>
          </p:pic>
        </mc:Fallback>
      </mc:AlternateContent>
    </p:spTree>
    <p:extLst>
      <p:ext uri="{BB962C8B-B14F-4D97-AF65-F5344CB8AC3E}">
        <p14:creationId xmlns:p14="http://schemas.microsoft.com/office/powerpoint/2010/main" val="1236282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5ABDF-FB91-4DE7-9DAA-9CB57F43593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7EC8582-A4F0-481D-9DED-BF24567F401A}"/>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1154FB3D-40E6-4D7E-8E69-698A1E1F94CB}"/>
              </a:ext>
            </a:extLst>
          </p:cNvPr>
          <p:cNvPicPr>
            <a:picLocks noChangeAspect="1"/>
          </p:cNvPicPr>
          <p:nvPr/>
        </p:nvPicPr>
        <p:blipFill>
          <a:blip r:embed="rId2"/>
          <a:stretch>
            <a:fillRect/>
          </a:stretch>
        </p:blipFill>
        <p:spPr>
          <a:xfrm>
            <a:off x="309490" y="175107"/>
            <a:ext cx="5700892" cy="6878308"/>
          </a:xfrm>
          <a:prstGeom prst="rect">
            <a:avLst/>
          </a:prstGeom>
        </p:spPr>
      </p:pic>
      <p:sp>
        <p:nvSpPr>
          <p:cNvPr id="5" name="TextBox 4">
            <a:extLst>
              <a:ext uri="{FF2B5EF4-FFF2-40B4-BE49-F238E27FC236}">
                <a16:creationId xmlns:a16="http://schemas.microsoft.com/office/drawing/2014/main" id="{878D0E56-76A2-4704-B2BF-B11B8FF1A201}"/>
              </a:ext>
            </a:extLst>
          </p:cNvPr>
          <p:cNvSpPr txBox="1"/>
          <p:nvPr/>
        </p:nvSpPr>
        <p:spPr>
          <a:xfrm>
            <a:off x="6461464" y="2492619"/>
            <a:ext cx="2046850" cy="507831"/>
          </a:xfrm>
          <a:prstGeom prst="rect">
            <a:avLst/>
          </a:prstGeom>
          <a:noFill/>
        </p:spPr>
        <p:txBody>
          <a:bodyPr wrap="square" rtlCol="0">
            <a:spAutoFit/>
          </a:bodyPr>
          <a:lstStyle/>
          <a:p>
            <a:r>
              <a:rPr lang="en-US" sz="1350" dirty="0"/>
              <a:t>How data transfer from memory to AC?</a:t>
            </a:r>
          </a:p>
        </p:txBody>
      </p:sp>
    </p:spTree>
    <p:extLst>
      <p:ext uri="{BB962C8B-B14F-4D97-AF65-F5344CB8AC3E}">
        <p14:creationId xmlns:p14="http://schemas.microsoft.com/office/powerpoint/2010/main" val="3951329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1BA85-6C2A-4668-9040-8EB85DADAE37}"/>
              </a:ext>
            </a:extLst>
          </p:cNvPr>
          <p:cNvSpPr>
            <a:spLocks noGrp="1"/>
          </p:cNvSpPr>
          <p:nvPr>
            <p:ph type="title"/>
          </p:nvPr>
        </p:nvSpPr>
        <p:spPr>
          <a:xfrm>
            <a:off x="379349" y="288143"/>
            <a:ext cx="7202456" cy="786926"/>
          </a:xfrm>
        </p:spPr>
        <p:txBody>
          <a:bodyPr/>
          <a:lstStyle/>
          <a:p>
            <a:r>
              <a:rPr lang="en-US" dirty="0"/>
              <a:t>Computer Instruction</a:t>
            </a:r>
          </a:p>
        </p:txBody>
      </p:sp>
      <p:sp>
        <p:nvSpPr>
          <p:cNvPr id="3" name="Content Placeholder 2">
            <a:extLst>
              <a:ext uri="{FF2B5EF4-FFF2-40B4-BE49-F238E27FC236}">
                <a16:creationId xmlns:a16="http://schemas.microsoft.com/office/drawing/2014/main" id="{E2B086FB-378F-44F6-A209-8A42ED807233}"/>
              </a:ext>
            </a:extLst>
          </p:cNvPr>
          <p:cNvSpPr>
            <a:spLocks noGrp="1"/>
          </p:cNvSpPr>
          <p:nvPr>
            <p:ph idx="1"/>
          </p:nvPr>
        </p:nvSpPr>
        <p:spPr>
          <a:xfrm>
            <a:off x="265923" y="2369049"/>
            <a:ext cx="8025218" cy="2587960"/>
          </a:xfrm>
        </p:spPr>
        <p:txBody>
          <a:bodyPr/>
          <a:lstStyle/>
          <a:p>
            <a:r>
              <a:rPr lang="en-US" dirty="0"/>
              <a:t>Memory Reference Instruction: these instruction are going to deal with memory operands, means the operands provides to this instruction would be fetched from memory.</a:t>
            </a:r>
          </a:p>
          <a:p>
            <a:endParaRPr lang="en-US" dirty="0"/>
          </a:p>
        </p:txBody>
      </p:sp>
      <p:pic>
        <p:nvPicPr>
          <p:cNvPr id="4" name="Picture 3">
            <a:extLst>
              <a:ext uri="{FF2B5EF4-FFF2-40B4-BE49-F238E27FC236}">
                <a16:creationId xmlns:a16="http://schemas.microsoft.com/office/drawing/2014/main" id="{5CFCC070-6C48-4C61-840D-BD62538BC74E}"/>
              </a:ext>
            </a:extLst>
          </p:cNvPr>
          <p:cNvPicPr>
            <a:picLocks noChangeAspect="1"/>
          </p:cNvPicPr>
          <p:nvPr/>
        </p:nvPicPr>
        <p:blipFill>
          <a:blip r:embed="rId2"/>
          <a:stretch>
            <a:fillRect/>
          </a:stretch>
        </p:blipFill>
        <p:spPr>
          <a:xfrm>
            <a:off x="204469" y="4431661"/>
            <a:ext cx="4443850" cy="628650"/>
          </a:xfrm>
          <a:prstGeom prst="rect">
            <a:avLst/>
          </a:prstGeom>
        </p:spPr>
      </p:pic>
      <p:pic>
        <p:nvPicPr>
          <p:cNvPr id="5" name="Picture 4">
            <a:extLst>
              <a:ext uri="{FF2B5EF4-FFF2-40B4-BE49-F238E27FC236}">
                <a16:creationId xmlns:a16="http://schemas.microsoft.com/office/drawing/2014/main" id="{E213118B-4D45-4EF0-9EE1-12D01E21E074}"/>
              </a:ext>
            </a:extLst>
          </p:cNvPr>
          <p:cNvPicPr>
            <a:picLocks noChangeAspect="1"/>
          </p:cNvPicPr>
          <p:nvPr/>
        </p:nvPicPr>
        <p:blipFill>
          <a:blip r:embed="rId3"/>
          <a:stretch>
            <a:fillRect/>
          </a:stretch>
        </p:blipFill>
        <p:spPr>
          <a:xfrm>
            <a:off x="4791964" y="4404450"/>
            <a:ext cx="4057917" cy="2100659"/>
          </a:xfrm>
          <a:prstGeom prst="rect">
            <a:avLst/>
          </a:prstGeom>
        </p:spPr>
      </p:pic>
    </p:spTree>
    <p:extLst>
      <p:ext uri="{BB962C8B-B14F-4D97-AF65-F5344CB8AC3E}">
        <p14:creationId xmlns:p14="http://schemas.microsoft.com/office/powerpoint/2010/main" val="1358847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6A218-69D5-4084-A86D-CDD85B46F35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F856256-0F9D-49C3-9CFF-1294216706A7}"/>
              </a:ext>
            </a:extLst>
          </p:cNvPr>
          <p:cNvSpPr>
            <a:spLocks noGrp="1"/>
          </p:cNvSpPr>
          <p:nvPr>
            <p:ph idx="1"/>
          </p:nvPr>
        </p:nvSpPr>
        <p:spPr>
          <a:xfrm>
            <a:off x="1088685" y="2369049"/>
            <a:ext cx="7202456" cy="2877321"/>
          </a:xfrm>
        </p:spPr>
        <p:txBody>
          <a:bodyPr/>
          <a:lstStyle/>
          <a:p>
            <a:r>
              <a:rPr lang="en-US" dirty="0"/>
              <a:t>Register Reference Instruction : perform certain instruction on register.</a:t>
            </a:r>
          </a:p>
          <a:p>
            <a:endParaRPr lang="en-US" dirty="0"/>
          </a:p>
        </p:txBody>
      </p:sp>
      <p:pic>
        <p:nvPicPr>
          <p:cNvPr id="4" name="Picture 3">
            <a:extLst>
              <a:ext uri="{FF2B5EF4-FFF2-40B4-BE49-F238E27FC236}">
                <a16:creationId xmlns:a16="http://schemas.microsoft.com/office/drawing/2014/main" id="{744C2E2C-6D6E-4E9C-9902-8DB51D70D7E6}"/>
              </a:ext>
            </a:extLst>
          </p:cNvPr>
          <p:cNvPicPr>
            <a:picLocks noChangeAspect="1"/>
          </p:cNvPicPr>
          <p:nvPr/>
        </p:nvPicPr>
        <p:blipFill>
          <a:blip r:embed="rId2"/>
          <a:stretch>
            <a:fillRect/>
          </a:stretch>
        </p:blipFill>
        <p:spPr>
          <a:xfrm>
            <a:off x="136661" y="4197353"/>
            <a:ext cx="3473291" cy="879396"/>
          </a:xfrm>
          <a:prstGeom prst="rect">
            <a:avLst/>
          </a:prstGeom>
        </p:spPr>
      </p:pic>
      <p:pic>
        <p:nvPicPr>
          <p:cNvPr id="5" name="Picture 4">
            <a:extLst>
              <a:ext uri="{FF2B5EF4-FFF2-40B4-BE49-F238E27FC236}">
                <a16:creationId xmlns:a16="http://schemas.microsoft.com/office/drawing/2014/main" id="{CC66608D-8708-480D-B227-8082D9551E15}"/>
              </a:ext>
            </a:extLst>
          </p:cNvPr>
          <p:cNvPicPr>
            <a:picLocks noChangeAspect="1"/>
          </p:cNvPicPr>
          <p:nvPr/>
        </p:nvPicPr>
        <p:blipFill>
          <a:blip r:embed="rId3"/>
          <a:stretch>
            <a:fillRect/>
          </a:stretch>
        </p:blipFill>
        <p:spPr>
          <a:xfrm>
            <a:off x="4065061" y="3807709"/>
            <a:ext cx="4681189" cy="2292390"/>
          </a:xfrm>
          <a:prstGeom prst="rect">
            <a:avLst/>
          </a:prstGeom>
        </p:spPr>
      </p:pic>
    </p:spTree>
    <p:extLst>
      <p:ext uri="{BB962C8B-B14F-4D97-AF65-F5344CB8AC3E}">
        <p14:creationId xmlns:p14="http://schemas.microsoft.com/office/powerpoint/2010/main" val="3037599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CFA5A-6248-4E38-AC0C-CADB0DC9E40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BA49492-B258-422E-8C44-D559D8D88600}"/>
              </a:ext>
            </a:extLst>
          </p:cNvPr>
          <p:cNvSpPr>
            <a:spLocks noGrp="1"/>
          </p:cNvSpPr>
          <p:nvPr>
            <p:ph idx="1"/>
          </p:nvPr>
        </p:nvSpPr>
        <p:spPr/>
        <p:txBody>
          <a:bodyPr/>
          <a:lstStyle/>
          <a:p>
            <a:r>
              <a:rPr lang="en-US" dirty="0"/>
              <a:t>Input-output Instruction</a:t>
            </a:r>
          </a:p>
          <a:p>
            <a:endParaRPr lang="en-US" dirty="0"/>
          </a:p>
          <a:p>
            <a:endParaRPr lang="en-US" dirty="0"/>
          </a:p>
          <a:p>
            <a:endParaRPr lang="en-US" dirty="0"/>
          </a:p>
        </p:txBody>
      </p:sp>
      <p:pic>
        <p:nvPicPr>
          <p:cNvPr id="5" name="Picture 4">
            <a:extLst>
              <a:ext uri="{FF2B5EF4-FFF2-40B4-BE49-F238E27FC236}">
                <a16:creationId xmlns:a16="http://schemas.microsoft.com/office/drawing/2014/main" id="{272B70F7-EE1C-42B4-AD85-725A0AB1667C}"/>
              </a:ext>
            </a:extLst>
          </p:cNvPr>
          <p:cNvPicPr>
            <a:picLocks noChangeAspect="1"/>
          </p:cNvPicPr>
          <p:nvPr/>
        </p:nvPicPr>
        <p:blipFill>
          <a:blip r:embed="rId2"/>
          <a:stretch>
            <a:fillRect/>
          </a:stretch>
        </p:blipFill>
        <p:spPr>
          <a:xfrm>
            <a:off x="0" y="2832552"/>
            <a:ext cx="3692769" cy="1052769"/>
          </a:xfrm>
          <a:prstGeom prst="rect">
            <a:avLst/>
          </a:prstGeom>
        </p:spPr>
      </p:pic>
      <p:pic>
        <p:nvPicPr>
          <p:cNvPr id="6" name="Picture 5">
            <a:extLst>
              <a:ext uri="{FF2B5EF4-FFF2-40B4-BE49-F238E27FC236}">
                <a16:creationId xmlns:a16="http://schemas.microsoft.com/office/drawing/2014/main" id="{F15760DC-CA5B-4D14-973A-86431B2EBDF0}"/>
              </a:ext>
            </a:extLst>
          </p:cNvPr>
          <p:cNvPicPr>
            <a:picLocks noChangeAspect="1"/>
          </p:cNvPicPr>
          <p:nvPr/>
        </p:nvPicPr>
        <p:blipFill>
          <a:blip r:embed="rId3"/>
          <a:stretch>
            <a:fillRect/>
          </a:stretch>
        </p:blipFill>
        <p:spPr>
          <a:xfrm>
            <a:off x="3856852" y="2584267"/>
            <a:ext cx="5287148" cy="1549339"/>
          </a:xfrm>
          <a:prstGeom prst="rect">
            <a:avLst/>
          </a:prstGeom>
        </p:spPr>
      </p:pic>
    </p:spTree>
    <p:extLst>
      <p:ext uri="{BB962C8B-B14F-4D97-AF65-F5344CB8AC3E}">
        <p14:creationId xmlns:p14="http://schemas.microsoft.com/office/powerpoint/2010/main" val="2948941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Objectives:</a:t>
            </a:r>
          </a:p>
        </p:txBody>
      </p:sp>
      <p:sp>
        <p:nvSpPr>
          <p:cNvPr id="3" name="Content Placeholder 2"/>
          <p:cNvSpPr>
            <a:spLocks noGrp="1"/>
          </p:cNvSpPr>
          <p:nvPr>
            <p:ph idx="1"/>
          </p:nvPr>
        </p:nvSpPr>
        <p:spPr/>
        <p:txBody>
          <a:bodyPr>
            <a:normAutofit lnSpcReduction="10000"/>
          </a:bodyPr>
          <a:lstStyle/>
          <a:p>
            <a:pPr algn="just"/>
            <a:r>
              <a:rPr lang="en-IN" dirty="0"/>
              <a:t>The core objective of this course is to describe the general organization and architecture of a computer system. </a:t>
            </a:r>
          </a:p>
          <a:p>
            <a:pPr algn="just"/>
            <a:r>
              <a:rPr lang="en-IN" dirty="0"/>
              <a:t>It covers in detail the description and design of basic computer, functional units, machine instructions, control unit and memory hierarchy design. </a:t>
            </a:r>
          </a:p>
          <a:p>
            <a:pPr algn="just"/>
            <a:r>
              <a:rPr lang="en-IN" dirty="0"/>
              <a:t>It provides a detailed coverage of logic circuits to perform various arithmetic operations and use of pipelining to achieve parallelism to achieve at different levels using hardware and software techniques to yield high-performance processors.</a:t>
            </a:r>
            <a:endParaRPr lang="en-US" dirty="0"/>
          </a:p>
        </p:txBody>
      </p:sp>
      <p:sp>
        <p:nvSpPr>
          <p:cNvPr id="5" name="Slide Number Placeholder 4"/>
          <p:cNvSpPr>
            <a:spLocks noGrp="1"/>
          </p:cNvSpPr>
          <p:nvPr>
            <p:ph type="sldNum" sz="quarter" idx="12"/>
          </p:nvPr>
        </p:nvSpPr>
        <p:spPr/>
        <p:txBody>
          <a:bodyPr/>
          <a:lstStyle/>
          <a:p>
            <a:fld id="{FE3B85B6-9AB0-4F82-9D9E-E3A072EC9CF9}" type="slidenum">
              <a:rPr lang="en-US" smtClean="0"/>
              <a:t>2</a:t>
            </a:fld>
            <a:endParaRPr lang="en-US"/>
          </a:p>
        </p:txBody>
      </p:sp>
      <p:sp>
        <p:nvSpPr>
          <p:cNvPr id="6" name="Date Placeholder 5">
            <a:extLst>
              <a:ext uri="{FF2B5EF4-FFF2-40B4-BE49-F238E27FC236}">
                <a16:creationId xmlns:a16="http://schemas.microsoft.com/office/drawing/2014/main" id="{E80DBBB3-A7AE-6E37-3716-50ACC58754CC}"/>
              </a:ext>
            </a:extLst>
          </p:cNvPr>
          <p:cNvSpPr>
            <a:spLocks noGrp="1"/>
          </p:cNvSpPr>
          <p:nvPr>
            <p:ph type="dt" sz="half" idx="10"/>
          </p:nvPr>
        </p:nvSpPr>
        <p:spPr/>
        <p:txBody>
          <a:bodyPr/>
          <a:lstStyle/>
          <a:p>
            <a:fld id="{7760358A-4581-4E03-BC7A-5C6A02D6963D}" type="datetime1">
              <a:rPr lang="en-US" smtClean="0"/>
              <a:t>10/1/2023</a:t>
            </a:fld>
            <a:endParaRPr lang="en-US"/>
          </a:p>
        </p:txBody>
      </p:sp>
    </p:spTree>
    <p:extLst>
      <p:ext uri="{BB962C8B-B14F-4D97-AF65-F5344CB8AC3E}">
        <p14:creationId xmlns:p14="http://schemas.microsoft.com/office/powerpoint/2010/main" val="1244385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67008-968F-43A0-B695-08F11F61C7D8}"/>
              </a:ext>
            </a:extLst>
          </p:cNvPr>
          <p:cNvSpPr>
            <a:spLocks noGrp="1"/>
          </p:cNvSpPr>
          <p:nvPr>
            <p:ph type="title"/>
          </p:nvPr>
        </p:nvSpPr>
        <p:spPr>
          <a:xfrm>
            <a:off x="315223" y="271585"/>
            <a:ext cx="7981424" cy="786926"/>
          </a:xfrm>
        </p:spPr>
        <p:txBody>
          <a:bodyPr/>
          <a:lstStyle/>
          <a:p>
            <a:r>
              <a:rPr lang="en-US" dirty="0"/>
              <a:t>Instruction Set Completeness</a:t>
            </a:r>
          </a:p>
        </p:txBody>
      </p:sp>
      <p:sp>
        <p:nvSpPr>
          <p:cNvPr id="3" name="Content Placeholder 2">
            <a:extLst>
              <a:ext uri="{FF2B5EF4-FFF2-40B4-BE49-F238E27FC236}">
                <a16:creationId xmlns:a16="http://schemas.microsoft.com/office/drawing/2014/main" id="{97CCCA1F-8814-4F8B-AE02-25F34557A7BC}"/>
              </a:ext>
            </a:extLst>
          </p:cNvPr>
          <p:cNvSpPr>
            <a:spLocks noGrp="1"/>
          </p:cNvSpPr>
          <p:nvPr>
            <p:ph idx="1"/>
          </p:nvPr>
        </p:nvSpPr>
        <p:spPr>
          <a:xfrm>
            <a:off x="181659" y="2369049"/>
            <a:ext cx="8962342" cy="2587960"/>
          </a:xfrm>
        </p:spPr>
        <p:txBody>
          <a:bodyPr>
            <a:normAutofit fontScale="77500" lnSpcReduction="20000"/>
          </a:bodyPr>
          <a:lstStyle/>
          <a:p>
            <a:r>
              <a:rPr lang="en-US" dirty="0"/>
              <a:t>Instruction set is said to be complete if it include sufficient number of instruction in each of the following categories:</a:t>
            </a:r>
          </a:p>
          <a:p>
            <a:pPr marL="0" indent="0">
              <a:buNone/>
            </a:pPr>
            <a:r>
              <a:rPr lang="en-US" dirty="0"/>
              <a:t>1. Arithmetic, logic and shift instruction</a:t>
            </a:r>
          </a:p>
          <a:p>
            <a:pPr marL="0" indent="0">
              <a:buNone/>
            </a:pPr>
            <a:r>
              <a:rPr lang="en-US" dirty="0"/>
              <a:t>2. Instruction for moving information to and from memory and processor register</a:t>
            </a:r>
          </a:p>
          <a:p>
            <a:pPr marL="0" indent="0">
              <a:buNone/>
            </a:pPr>
            <a:r>
              <a:rPr lang="en-US" dirty="0"/>
              <a:t>3. Program control instruction together with instruction that check status conditions.</a:t>
            </a:r>
          </a:p>
          <a:p>
            <a:pPr marL="0" indent="0">
              <a:buNone/>
            </a:pPr>
            <a:r>
              <a:rPr lang="en-US" dirty="0"/>
              <a:t>4 Input and output instruction</a:t>
            </a:r>
          </a:p>
        </p:txBody>
      </p:sp>
    </p:spTree>
    <p:extLst>
      <p:ext uri="{BB962C8B-B14F-4D97-AF65-F5344CB8AC3E}">
        <p14:creationId xmlns:p14="http://schemas.microsoft.com/office/powerpoint/2010/main" val="3936713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ADF72-E556-41B1-86DC-37BDBDA75DD5}"/>
              </a:ext>
            </a:extLst>
          </p:cNvPr>
          <p:cNvSpPr>
            <a:spLocks noGrp="1"/>
          </p:cNvSpPr>
          <p:nvPr>
            <p:ph type="title"/>
          </p:nvPr>
        </p:nvSpPr>
        <p:spPr>
          <a:xfrm>
            <a:off x="440938" y="467959"/>
            <a:ext cx="7202456" cy="786926"/>
          </a:xfrm>
        </p:spPr>
        <p:txBody>
          <a:bodyPr/>
          <a:lstStyle/>
          <a:p>
            <a:r>
              <a:rPr lang="en-US" dirty="0"/>
              <a:t>Timing and control</a:t>
            </a:r>
          </a:p>
        </p:txBody>
      </p:sp>
      <p:sp>
        <p:nvSpPr>
          <p:cNvPr id="3" name="Content Placeholder 2">
            <a:extLst>
              <a:ext uri="{FF2B5EF4-FFF2-40B4-BE49-F238E27FC236}">
                <a16:creationId xmlns:a16="http://schemas.microsoft.com/office/drawing/2014/main" id="{B1575934-F1E8-40A8-A03E-C5FCF5FD50BB}"/>
              </a:ext>
            </a:extLst>
          </p:cNvPr>
          <p:cNvSpPr>
            <a:spLocks noGrp="1"/>
          </p:cNvSpPr>
          <p:nvPr>
            <p:ph idx="1"/>
          </p:nvPr>
        </p:nvSpPr>
        <p:spPr>
          <a:xfrm>
            <a:off x="286826" y="2369049"/>
            <a:ext cx="8004315" cy="2587960"/>
          </a:xfrm>
        </p:spPr>
        <p:txBody>
          <a:bodyPr>
            <a:normAutofit fontScale="92500"/>
          </a:bodyPr>
          <a:lstStyle/>
          <a:p>
            <a:r>
              <a:rPr lang="en-US" dirty="0"/>
              <a:t>All Register are controlled by a master clock generator.</a:t>
            </a:r>
          </a:p>
          <a:p>
            <a:r>
              <a:rPr lang="en-US" dirty="0"/>
              <a:t>Clock plus are applied to all flip flop and register in the system.  But this clock plus does not change state of register unless the register is enabled by a control signal.</a:t>
            </a:r>
          </a:p>
          <a:p>
            <a:r>
              <a:rPr lang="en-US" dirty="0"/>
              <a:t>The control signal are generated in the control unit.</a:t>
            </a:r>
          </a:p>
          <a:p>
            <a:endParaRPr lang="en-US" dirty="0"/>
          </a:p>
        </p:txBody>
      </p:sp>
    </p:spTree>
    <p:extLst>
      <p:ext uri="{BB962C8B-B14F-4D97-AF65-F5344CB8AC3E}">
        <p14:creationId xmlns:p14="http://schemas.microsoft.com/office/powerpoint/2010/main" val="955885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7918E-AB7D-486B-88C8-1DF2CC3F6FB5}"/>
              </a:ext>
            </a:extLst>
          </p:cNvPr>
          <p:cNvSpPr>
            <a:spLocks noGrp="1"/>
          </p:cNvSpPr>
          <p:nvPr>
            <p:ph type="title"/>
          </p:nvPr>
        </p:nvSpPr>
        <p:spPr/>
        <p:txBody>
          <a:bodyPr>
            <a:normAutofit fontScale="90000"/>
          </a:bodyPr>
          <a:lstStyle/>
          <a:p>
            <a:br>
              <a:rPr lang="en-US" dirty="0"/>
            </a:br>
            <a:r>
              <a:rPr lang="en-US" dirty="0"/>
              <a:t>Control organization</a:t>
            </a:r>
          </a:p>
        </p:txBody>
      </p:sp>
      <p:sp>
        <p:nvSpPr>
          <p:cNvPr id="3" name="Content Placeholder 2">
            <a:extLst>
              <a:ext uri="{FF2B5EF4-FFF2-40B4-BE49-F238E27FC236}">
                <a16:creationId xmlns:a16="http://schemas.microsoft.com/office/drawing/2014/main" id="{79A82729-A9DF-4DC8-AE93-A174097F5154}"/>
              </a:ext>
            </a:extLst>
          </p:cNvPr>
          <p:cNvSpPr>
            <a:spLocks noGrp="1"/>
          </p:cNvSpPr>
          <p:nvPr>
            <p:ph idx="1"/>
          </p:nvPr>
        </p:nvSpPr>
        <p:spPr>
          <a:xfrm>
            <a:off x="540733" y="1845066"/>
            <a:ext cx="7974617" cy="4647807"/>
          </a:xfrm>
        </p:spPr>
        <p:txBody>
          <a:bodyPr>
            <a:normAutofit/>
          </a:bodyPr>
          <a:lstStyle/>
          <a:p>
            <a:r>
              <a:rPr lang="en-US" sz="2400" b="1" dirty="0"/>
              <a:t>Hardwired control </a:t>
            </a:r>
            <a:r>
              <a:rPr lang="en-US" sz="2400" dirty="0"/>
              <a:t>: the control logic is implemented with gates, flip flops decoders and other digital circuits.</a:t>
            </a:r>
          </a:p>
          <a:p>
            <a:r>
              <a:rPr lang="en-US" sz="2400" dirty="0"/>
              <a:t>It can be optimized to produce a fast mode of operation</a:t>
            </a:r>
          </a:p>
          <a:p>
            <a:r>
              <a:rPr lang="en-US" sz="2400" dirty="0"/>
              <a:t>It require changes in the wiring among the various component if the design has to be modified or changed</a:t>
            </a:r>
          </a:p>
          <a:p>
            <a:r>
              <a:rPr lang="en-US" sz="2400" b="1" dirty="0"/>
              <a:t>Microprogrammed control</a:t>
            </a:r>
            <a:r>
              <a:rPr lang="en-US" sz="2400" dirty="0"/>
              <a:t>:  the control information is stored in a control memory.</a:t>
            </a:r>
          </a:p>
          <a:p>
            <a:r>
              <a:rPr lang="en-US" sz="2400" dirty="0"/>
              <a:t>The control memory is programmed to initiate the required sequence of microoperations.</a:t>
            </a:r>
          </a:p>
          <a:p>
            <a:r>
              <a:rPr lang="en-US" sz="2400" dirty="0"/>
              <a:t>Any required changes or modifications can be done by updating the microprogram in control memory  </a:t>
            </a:r>
          </a:p>
        </p:txBody>
      </p:sp>
    </p:spTree>
    <p:extLst>
      <p:ext uri="{BB962C8B-B14F-4D97-AF65-F5344CB8AC3E}">
        <p14:creationId xmlns:p14="http://schemas.microsoft.com/office/powerpoint/2010/main" val="177696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973BB-15F9-43C9-BB8D-AC3D4520202A}"/>
              </a:ext>
            </a:extLst>
          </p:cNvPr>
          <p:cNvSpPr>
            <a:spLocks noGrp="1"/>
          </p:cNvSpPr>
          <p:nvPr>
            <p:ph type="title"/>
          </p:nvPr>
        </p:nvSpPr>
        <p:spPr>
          <a:xfrm>
            <a:off x="466783" y="70325"/>
            <a:ext cx="7202456" cy="786926"/>
          </a:xfrm>
        </p:spPr>
        <p:txBody>
          <a:bodyPr/>
          <a:lstStyle/>
          <a:p>
            <a:r>
              <a:rPr lang="en-US" dirty="0"/>
              <a:t>Control unit of basic computer</a:t>
            </a:r>
          </a:p>
        </p:txBody>
      </p:sp>
      <p:pic>
        <p:nvPicPr>
          <p:cNvPr id="4" name="Content Placeholder 3">
            <a:extLst>
              <a:ext uri="{FF2B5EF4-FFF2-40B4-BE49-F238E27FC236}">
                <a16:creationId xmlns:a16="http://schemas.microsoft.com/office/drawing/2014/main" id="{CE39A65B-F5E6-4DBF-A41E-F00AC390561E}"/>
              </a:ext>
            </a:extLst>
          </p:cNvPr>
          <p:cNvPicPr>
            <a:picLocks noGrp="1" noChangeAspect="1"/>
          </p:cNvPicPr>
          <p:nvPr>
            <p:ph idx="1"/>
          </p:nvPr>
        </p:nvPicPr>
        <p:blipFill>
          <a:blip r:embed="rId2"/>
          <a:stretch>
            <a:fillRect/>
          </a:stretch>
        </p:blipFill>
        <p:spPr>
          <a:xfrm>
            <a:off x="4647614" y="1785718"/>
            <a:ext cx="4352548" cy="5136222"/>
          </a:xfrm>
          <a:prstGeom prst="rect">
            <a:avLst/>
          </a:prstGeom>
        </p:spPr>
      </p:pic>
      <p:pic>
        <p:nvPicPr>
          <p:cNvPr id="5" name="Picture 4">
            <a:extLst>
              <a:ext uri="{FF2B5EF4-FFF2-40B4-BE49-F238E27FC236}">
                <a16:creationId xmlns:a16="http://schemas.microsoft.com/office/drawing/2014/main" id="{E0F7086D-45D6-4B8D-A30F-0F877CCF2764}"/>
              </a:ext>
            </a:extLst>
          </p:cNvPr>
          <p:cNvPicPr>
            <a:picLocks noChangeAspect="1"/>
          </p:cNvPicPr>
          <p:nvPr/>
        </p:nvPicPr>
        <p:blipFill>
          <a:blip r:embed="rId3"/>
          <a:stretch>
            <a:fillRect/>
          </a:stretch>
        </p:blipFill>
        <p:spPr>
          <a:xfrm>
            <a:off x="485891" y="2311919"/>
            <a:ext cx="4161723" cy="3257376"/>
          </a:xfrm>
          <a:prstGeom prst="rect">
            <a:avLst/>
          </a:prstGeom>
        </p:spPr>
      </p:pic>
      <p:sp>
        <p:nvSpPr>
          <p:cNvPr id="6" name="TextBox 5">
            <a:extLst>
              <a:ext uri="{FF2B5EF4-FFF2-40B4-BE49-F238E27FC236}">
                <a16:creationId xmlns:a16="http://schemas.microsoft.com/office/drawing/2014/main" id="{00CE3928-1D04-4A88-B8D5-6D2DA1E5AFAE}"/>
              </a:ext>
            </a:extLst>
          </p:cNvPr>
          <p:cNvSpPr txBox="1"/>
          <p:nvPr/>
        </p:nvSpPr>
        <p:spPr>
          <a:xfrm>
            <a:off x="1413803" y="1785718"/>
            <a:ext cx="2257865" cy="300082"/>
          </a:xfrm>
          <a:prstGeom prst="rect">
            <a:avLst/>
          </a:prstGeom>
          <a:noFill/>
        </p:spPr>
        <p:txBody>
          <a:bodyPr wrap="square" rtlCol="0">
            <a:spAutoFit/>
          </a:bodyPr>
          <a:lstStyle/>
          <a:p>
            <a:r>
              <a:rPr lang="en-US" sz="1350" dirty="0"/>
              <a:t>D3T4: SC&lt;-0</a:t>
            </a:r>
          </a:p>
        </p:txBody>
      </p:sp>
    </p:spTree>
    <p:extLst>
      <p:ext uri="{BB962C8B-B14F-4D97-AF65-F5344CB8AC3E}">
        <p14:creationId xmlns:p14="http://schemas.microsoft.com/office/powerpoint/2010/main" val="240395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3B73B-D0B9-472B-9171-DFCBD9035595}"/>
              </a:ext>
            </a:extLst>
          </p:cNvPr>
          <p:cNvSpPr>
            <a:spLocks noGrp="1"/>
          </p:cNvSpPr>
          <p:nvPr>
            <p:ph type="title"/>
          </p:nvPr>
        </p:nvSpPr>
        <p:spPr>
          <a:xfrm>
            <a:off x="399564" y="421331"/>
            <a:ext cx="7202456" cy="786926"/>
          </a:xfrm>
        </p:spPr>
        <p:txBody>
          <a:bodyPr/>
          <a:lstStyle/>
          <a:p>
            <a:r>
              <a:rPr lang="en-US" dirty="0"/>
              <a:t>Instruction cycle</a:t>
            </a:r>
          </a:p>
        </p:txBody>
      </p:sp>
      <p:sp>
        <p:nvSpPr>
          <p:cNvPr id="3" name="Content Placeholder 2">
            <a:extLst>
              <a:ext uri="{FF2B5EF4-FFF2-40B4-BE49-F238E27FC236}">
                <a16:creationId xmlns:a16="http://schemas.microsoft.com/office/drawing/2014/main" id="{52B96A1F-6D9C-495D-9678-CAEA41156158}"/>
              </a:ext>
            </a:extLst>
          </p:cNvPr>
          <p:cNvSpPr>
            <a:spLocks noGrp="1"/>
          </p:cNvSpPr>
          <p:nvPr>
            <p:ph idx="1"/>
          </p:nvPr>
        </p:nvSpPr>
        <p:spPr>
          <a:xfrm>
            <a:off x="399564" y="1680679"/>
            <a:ext cx="8111777" cy="4755989"/>
          </a:xfrm>
        </p:spPr>
        <p:txBody>
          <a:bodyPr>
            <a:normAutofit lnSpcReduction="10000"/>
          </a:bodyPr>
          <a:lstStyle/>
          <a:p>
            <a:r>
              <a:rPr lang="en-US" dirty="0"/>
              <a:t>A program residing in the memory unit of the computer consists of a sequence of instructions. In the basic computer each instruction cycle consists of the following phases:</a:t>
            </a:r>
          </a:p>
          <a:p>
            <a:pPr marL="600075" lvl="1" indent="-257175">
              <a:buAutoNum type="arabicPeriod"/>
            </a:pPr>
            <a:r>
              <a:rPr lang="en-US" sz="2000" dirty="0"/>
              <a:t>Fetch an instruction form memory.</a:t>
            </a:r>
          </a:p>
          <a:p>
            <a:pPr marL="600075" lvl="1" indent="-257175">
              <a:buAutoNum type="arabicPeriod"/>
            </a:pPr>
            <a:r>
              <a:rPr lang="en-US" sz="2000" dirty="0"/>
              <a:t>Decode the instruction</a:t>
            </a:r>
          </a:p>
          <a:p>
            <a:pPr marL="600075" lvl="1" indent="-257175">
              <a:buAutoNum type="arabicPeriod"/>
            </a:pPr>
            <a:r>
              <a:rPr lang="en-US" sz="2000" dirty="0"/>
              <a:t>Read the effective address from memory if the instruction has an indirect.</a:t>
            </a:r>
          </a:p>
          <a:p>
            <a:pPr marL="600075" lvl="1" indent="-257175">
              <a:buAutoNum type="arabicPeriod"/>
            </a:pPr>
            <a:r>
              <a:rPr lang="en-US" sz="2000" dirty="0"/>
              <a:t>Execute the instruction.</a:t>
            </a:r>
          </a:p>
          <a:p>
            <a:r>
              <a:rPr lang="en-US" dirty="0"/>
              <a:t>After step 4 the control goes back to step 1 to fetch decode and execute the next instruction.</a:t>
            </a:r>
          </a:p>
          <a:p>
            <a:r>
              <a:rPr lang="en-US" dirty="0"/>
              <a:t>This process continues unless a HALT instruction is encountered</a:t>
            </a:r>
          </a:p>
          <a:p>
            <a:pPr marL="342900" lvl="1" indent="0">
              <a:buNone/>
            </a:pPr>
            <a:endParaRPr lang="en-US" sz="2000" dirty="0"/>
          </a:p>
        </p:txBody>
      </p:sp>
    </p:spTree>
    <p:extLst>
      <p:ext uri="{BB962C8B-B14F-4D97-AF65-F5344CB8AC3E}">
        <p14:creationId xmlns:p14="http://schemas.microsoft.com/office/powerpoint/2010/main" val="31919323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BC13C-16F0-49E9-AD6B-869E6517A44D}"/>
              </a:ext>
            </a:extLst>
          </p:cNvPr>
          <p:cNvSpPr>
            <a:spLocks noGrp="1"/>
          </p:cNvSpPr>
          <p:nvPr>
            <p:ph type="title"/>
          </p:nvPr>
        </p:nvSpPr>
        <p:spPr/>
        <p:txBody>
          <a:bodyPr/>
          <a:lstStyle/>
          <a:p>
            <a:r>
              <a:rPr lang="en-US" dirty="0"/>
              <a:t>Fetch and decode</a:t>
            </a:r>
          </a:p>
        </p:txBody>
      </p:sp>
      <p:sp>
        <p:nvSpPr>
          <p:cNvPr id="3" name="Content Placeholder 2">
            <a:extLst>
              <a:ext uri="{FF2B5EF4-FFF2-40B4-BE49-F238E27FC236}">
                <a16:creationId xmlns:a16="http://schemas.microsoft.com/office/drawing/2014/main" id="{FFCE01A9-6C45-49E6-88F3-D5867BCE97B9}"/>
              </a:ext>
            </a:extLst>
          </p:cNvPr>
          <p:cNvSpPr>
            <a:spLocks noGrp="1"/>
          </p:cNvSpPr>
          <p:nvPr>
            <p:ph idx="1"/>
          </p:nvPr>
        </p:nvSpPr>
        <p:spPr/>
        <p:txBody>
          <a:bodyPr/>
          <a:lstStyle/>
          <a:p>
            <a:r>
              <a:rPr lang="en-US" dirty="0"/>
              <a:t>PC is loaded with the address of the first instruction in the program.</a:t>
            </a:r>
          </a:p>
          <a:p>
            <a:r>
              <a:rPr lang="en-US" dirty="0"/>
              <a:t>Sequence counter SC is cleared to zero (0). After each clock plus SC is incremented by one.</a:t>
            </a:r>
          </a:p>
          <a:p>
            <a:r>
              <a:rPr lang="en-US" dirty="0"/>
              <a:t>The microoperation for fetch and decode phases are as follow:</a:t>
            </a:r>
          </a:p>
          <a:p>
            <a:endParaRPr lang="en-US" dirty="0"/>
          </a:p>
        </p:txBody>
      </p:sp>
      <p:pic>
        <p:nvPicPr>
          <p:cNvPr id="4" name="Picture 3">
            <a:extLst>
              <a:ext uri="{FF2B5EF4-FFF2-40B4-BE49-F238E27FC236}">
                <a16:creationId xmlns:a16="http://schemas.microsoft.com/office/drawing/2014/main" id="{E2DC1074-3D5E-407C-94FE-51904E34A01B}"/>
              </a:ext>
            </a:extLst>
          </p:cNvPr>
          <p:cNvPicPr>
            <a:picLocks noChangeAspect="1"/>
          </p:cNvPicPr>
          <p:nvPr/>
        </p:nvPicPr>
        <p:blipFill>
          <a:blip r:embed="rId2"/>
          <a:stretch>
            <a:fillRect/>
          </a:stretch>
        </p:blipFill>
        <p:spPr>
          <a:xfrm>
            <a:off x="1334789" y="4610571"/>
            <a:ext cx="6972786" cy="1117000"/>
          </a:xfrm>
          <a:prstGeom prst="rect">
            <a:avLst/>
          </a:prstGeom>
        </p:spPr>
      </p:pic>
    </p:spTree>
    <p:extLst>
      <p:ext uri="{BB962C8B-B14F-4D97-AF65-F5344CB8AC3E}">
        <p14:creationId xmlns:p14="http://schemas.microsoft.com/office/powerpoint/2010/main" val="1199445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34B8-DE86-4729-854E-93B1AAB36373}"/>
              </a:ext>
            </a:extLst>
          </p:cNvPr>
          <p:cNvSpPr>
            <a:spLocks noGrp="1"/>
          </p:cNvSpPr>
          <p:nvPr>
            <p:ph type="title"/>
          </p:nvPr>
        </p:nvSpPr>
        <p:spPr>
          <a:xfrm>
            <a:off x="359596" y="287574"/>
            <a:ext cx="7202456" cy="786926"/>
          </a:xfrm>
        </p:spPr>
        <p:txBody>
          <a:bodyPr>
            <a:normAutofit fontScale="90000"/>
          </a:bodyPr>
          <a:lstStyle/>
          <a:p>
            <a:r>
              <a:rPr lang="en-US" dirty="0"/>
              <a:t>Determine the type </a:t>
            </a:r>
            <a:br>
              <a:rPr lang="en-US" dirty="0"/>
            </a:br>
            <a:r>
              <a:rPr lang="en-US" dirty="0"/>
              <a:t>of instruction</a:t>
            </a:r>
          </a:p>
        </p:txBody>
      </p:sp>
      <p:sp>
        <p:nvSpPr>
          <p:cNvPr id="3" name="Content Placeholder 2">
            <a:extLst>
              <a:ext uri="{FF2B5EF4-FFF2-40B4-BE49-F238E27FC236}">
                <a16:creationId xmlns:a16="http://schemas.microsoft.com/office/drawing/2014/main" id="{03E6E8CD-EF32-4433-BB3F-63366BDDEAAB}"/>
              </a:ext>
            </a:extLst>
          </p:cNvPr>
          <p:cNvSpPr>
            <a:spLocks noGrp="1"/>
          </p:cNvSpPr>
          <p:nvPr>
            <p:ph idx="1"/>
          </p:nvPr>
        </p:nvSpPr>
        <p:spPr/>
        <p:txBody>
          <a:bodyPr/>
          <a:lstStyle/>
          <a:p>
            <a:pPr marL="0" indent="0">
              <a:buNone/>
            </a:pPr>
            <a:endParaRPr lang="en-US" dirty="0"/>
          </a:p>
        </p:txBody>
      </p:sp>
      <p:pic>
        <p:nvPicPr>
          <p:cNvPr id="4" name="Picture 3">
            <a:extLst>
              <a:ext uri="{FF2B5EF4-FFF2-40B4-BE49-F238E27FC236}">
                <a16:creationId xmlns:a16="http://schemas.microsoft.com/office/drawing/2014/main" id="{AC3072DE-2FC5-4F2C-BF16-E1D77704F520}"/>
              </a:ext>
            </a:extLst>
          </p:cNvPr>
          <p:cNvPicPr>
            <a:picLocks noChangeAspect="1"/>
          </p:cNvPicPr>
          <p:nvPr/>
        </p:nvPicPr>
        <p:blipFill>
          <a:blip r:embed="rId2"/>
          <a:stretch>
            <a:fillRect/>
          </a:stretch>
        </p:blipFill>
        <p:spPr>
          <a:xfrm>
            <a:off x="3393013" y="926464"/>
            <a:ext cx="4446169" cy="5877604"/>
          </a:xfrm>
          <a:prstGeom prst="rect">
            <a:avLst/>
          </a:prstGeom>
        </p:spPr>
      </p:pic>
    </p:spTree>
    <p:extLst>
      <p:ext uri="{BB962C8B-B14F-4D97-AF65-F5344CB8AC3E}">
        <p14:creationId xmlns:p14="http://schemas.microsoft.com/office/powerpoint/2010/main" val="4259123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EF5A3-D08E-4279-B600-D8E2392F7E69}"/>
              </a:ext>
            </a:extLst>
          </p:cNvPr>
          <p:cNvSpPr>
            <a:spLocks noGrp="1"/>
          </p:cNvSpPr>
          <p:nvPr>
            <p:ph type="title"/>
          </p:nvPr>
        </p:nvSpPr>
        <p:spPr>
          <a:xfrm>
            <a:off x="407074" y="266941"/>
            <a:ext cx="7202456" cy="786926"/>
          </a:xfrm>
        </p:spPr>
        <p:txBody>
          <a:bodyPr/>
          <a:lstStyle/>
          <a:p>
            <a:r>
              <a:rPr lang="en-US" dirty="0"/>
              <a:t>Questions</a:t>
            </a:r>
          </a:p>
        </p:txBody>
      </p:sp>
      <p:sp>
        <p:nvSpPr>
          <p:cNvPr id="3" name="Content Placeholder 2">
            <a:extLst>
              <a:ext uri="{FF2B5EF4-FFF2-40B4-BE49-F238E27FC236}">
                <a16:creationId xmlns:a16="http://schemas.microsoft.com/office/drawing/2014/main" id="{DCB2E5DD-91A9-4FB6-B0CF-157B482AB4C4}"/>
              </a:ext>
            </a:extLst>
          </p:cNvPr>
          <p:cNvSpPr>
            <a:spLocks noGrp="1"/>
          </p:cNvSpPr>
          <p:nvPr>
            <p:ph idx="1"/>
          </p:nvPr>
        </p:nvSpPr>
        <p:spPr>
          <a:xfrm>
            <a:off x="164386" y="1469205"/>
            <a:ext cx="8835775" cy="5121854"/>
          </a:xfrm>
        </p:spPr>
        <p:txBody>
          <a:bodyPr>
            <a:normAutofit fontScale="92500" lnSpcReduction="10000"/>
          </a:bodyPr>
          <a:lstStyle/>
          <a:p>
            <a:pPr marL="0" indent="0">
              <a:buNone/>
            </a:pPr>
            <a:r>
              <a:rPr lang="en-US" sz="2400" dirty="0">
                <a:solidFill>
                  <a:srgbClr val="332222"/>
                </a:solidFill>
              </a:rPr>
              <a:t>A computer uses a memory unit with 256K words of 32 bits each. A binary instruction code is stored in one word of memory. The instruction has four parts: an indirect bit, an operation code, a register code part to specify one of 64 registers, and an address part.</a:t>
            </a:r>
          </a:p>
          <a:p>
            <a:pPr marL="457200" indent="-457200">
              <a:buFont typeface="+mj-lt"/>
              <a:buAutoNum type="alphaLcParenR"/>
            </a:pPr>
            <a:r>
              <a:rPr lang="en-US" sz="2400" dirty="0">
                <a:solidFill>
                  <a:srgbClr val="332222"/>
                </a:solidFill>
              </a:rPr>
              <a:t>How many bits are there in the operation code, the register code part, and the address part?</a:t>
            </a:r>
          </a:p>
          <a:p>
            <a:pPr marL="457200" indent="-457200">
              <a:buFont typeface="+mj-lt"/>
              <a:buAutoNum type="alphaLcParenR"/>
            </a:pPr>
            <a:r>
              <a:rPr lang="en-US" sz="2400" dirty="0">
                <a:solidFill>
                  <a:srgbClr val="332222"/>
                </a:solidFill>
              </a:rPr>
              <a:t>Draw the instruction word format and indicate the number of bits in each part.</a:t>
            </a:r>
          </a:p>
          <a:p>
            <a:pPr marL="457200" indent="-457200">
              <a:buFont typeface="+mj-lt"/>
              <a:buAutoNum type="alphaLcParenR"/>
            </a:pPr>
            <a:r>
              <a:rPr lang="en-US" sz="2400" dirty="0">
                <a:solidFill>
                  <a:srgbClr val="332222"/>
                </a:solidFill>
              </a:rPr>
              <a:t>How many bits are there in the data and address inputs of the memory.</a:t>
            </a:r>
          </a:p>
          <a:p>
            <a:pPr marL="0" indent="0">
              <a:buNone/>
            </a:pPr>
            <a:r>
              <a:rPr lang="en-US" sz="2400" dirty="0">
                <a:solidFill>
                  <a:srgbClr val="332222"/>
                </a:solidFill>
              </a:rPr>
              <a:t>For each of the following 16-bit instructions, give the equivalent four-digit hexadecimal code and explain in your own words what it is that the instruction is going to perform.</a:t>
            </a:r>
          </a:p>
          <a:p>
            <a:pPr marL="0" indent="0">
              <a:buNone/>
            </a:pPr>
            <a:r>
              <a:rPr lang="en-US" sz="2400" dirty="0">
                <a:solidFill>
                  <a:srgbClr val="332222"/>
                </a:solidFill>
              </a:rPr>
              <a:t>	a) 0001 0000 0010 0100</a:t>
            </a:r>
          </a:p>
          <a:p>
            <a:pPr marL="0" indent="0">
              <a:buNone/>
            </a:pPr>
            <a:r>
              <a:rPr lang="en-US" sz="2400" dirty="0">
                <a:solidFill>
                  <a:srgbClr val="332222"/>
                </a:solidFill>
              </a:rPr>
              <a:t>	b) 1011 0001 0010 0100</a:t>
            </a:r>
          </a:p>
          <a:p>
            <a:pPr marL="0" indent="0">
              <a:buNone/>
            </a:pPr>
            <a:r>
              <a:rPr lang="en-US" sz="2400" dirty="0">
                <a:solidFill>
                  <a:srgbClr val="332222"/>
                </a:solidFill>
              </a:rPr>
              <a:t>	c) 0111 0000 0010 0000</a:t>
            </a:r>
          </a:p>
          <a:p>
            <a:pPr marL="0" indent="0">
              <a:buNone/>
            </a:pPr>
            <a:endParaRPr lang="en-US" sz="2400" dirty="0"/>
          </a:p>
        </p:txBody>
      </p:sp>
    </p:spTree>
    <p:extLst>
      <p:ext uri="{BB962C8B-B14F-4D97-AF65-F5344CB8AC3E}">
        <p14:creationId xmlns:p14="http://schemas.microsoft.com/office/powerpoint/2010/main" val="10371169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63060-9F26-3C0D-DC6F-75CBF16B4D1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B635E04-5669-F2E2-8273-10444B7B3A81}"/>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20D4B755-A1FD-B6D8-DFDD-349F8775885C}"/>
              </a:ext>
            </a:extLst>
          </p:cNvPr>
          <p:cNvSpPr>
            <a:spLocks noGrp="1"/>
          </p:cNvSpPr>
          <p:nvPr>
            <p:ph type="dt" sz="half" idx="10"/>
          </p:nvPr>
        </p:nvSpPr>
        <p:spPr/>
        <p:txBody>
          <a:bodyPr/>
          <a:lstStyle/>
          <a:p>
            <a:fld id="{5490F256-63B6-4720-8E78-545FD7A4925B}" type="datetime1">
              <a:rPr lang="en-US" smtClean="0"/>
              <a:t>10/1/2023</a:t>
            </a:fld>
            <a:endParaRPr lang="en-US"/>
          </a:p>
        </p:txBody>
      </p:sp>
      <p:sp>
        <p:nvSpPr>
          <p:cNvPr id="5" name="Slide Number Placeholder 4">
            <a:extLst>
              <a:ext uri="{FF2B5EF4-FFF2-40B4-BE49-F238E27FC236}">
                <a16:creationId xmlns:a16="http://schemas.microsoft.com/office/drawing/2014/main" id="{DF946234-2E48-2FA4-878C-5D8D2EA2508C}"/>
              </a:ext>
            </a:extLst>
          </p:cNvPr>
          <p:cNvSpPr>
            <a:spLocks noGrp="1"/>
          </p:cNvSpPr>
          <p:nvPr>
            <p:ph type="sldNum" sz="quarter" idx="12"/>
          </p:nvPr>
        </p:nvSpPr>
        <p:spPr/>
        <p:txBody>
          <a:bodyPr/>
          <a:lstStyle/>
          <a:p>
            <a:fld id="{FE3B85B6-9AB0-4F82-9D9E-E3A072EC9CF9}" type="slidenum">
              <a:rPr lang="en-US" smtClean="0"/>
              <a:t>28</a:t>
            </a:fld>
            <a:endParaRPr lang="en-US"/>
          </a:p>
        </p:txBody>
      </p:sp>
      <p:pic>
        <p:nvPicPr>
          <p:cNvPr id="7" name="Picture 6">
            <a:extLst>
              <a:ext uri="{FF2B5EF4-FFF2-40B4-BE49-F238E27FC236}">
                <a16:creationId xmlns:a16="http://schemas.microsoft.com/office/drawing/2014/main" id="{D4D680ED-1AF0-813D-9A46-04B622DDA57B}"/>
              </a:ext>
            </a:extLst>
          </p:cNvPr>
          <p:cNvPicPr>
            <a:picLocks noChangeAspect="1"/>
          </p:cNvPicPr>
          <p:nvPr/>
        </p:nvPicPr>
        <p:blipFill>
          <a:blip r:embed="rId2"/>
          <a:stretch>
            <a:fillRect/>
          </a:stretch>
        </p:blipFill>
        <p:spPr>
          <a:xfrm>
            <a:off x="1339011" y="882648"/>
            <a:ext cx="4657725" cy="5610225"/>
          </a:xfrm>
          <a:prstGeom prst="rect">
            <a:avLst/>
          </a:prstGeom>
        </p:spPr>
      </p:pic>
    </p:spTree>
    <p:extLst>
      <p:ext uri="{BB962C8B-B14F-4D97-AF65-F5344CB8AC3E}">
        <p14:creationId xmlns:p14="http://schemas.microsoft.com/office/powerpoint/2010/main" val="38800226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DEC7A-2990-CEC3-217E-348955B16C1E}"/>
              </a:ext>
            </a:extLst>
          </p:cNvPr>
          <p:cNvSpPr>
            <a:spLocks noGrp="1"/>
          </p:cNvSpPr>
          <p:nvPr>
            <p:ph type="title"/>
          </p:nvPr>
        </p:nvSpPr>
        <p:spPr/>
        <p:txBody>
          <a:bodyPr/>
          <a:lstStyle/>
          <a:p>
            <a:r>
              <a:rPr lang="en-IN" b="1" i="0" dirty="0">
                <a:effectLst/>
                <a:latin typeface="urw-din"/>
              </a:rPr>
              <a:t>Explanation:</a:t>
            </a:r>
            <a:r>
              <a:rPr lang="en-IN" b="0" i="0" dirty="0">
                <a:effectLst/>
                <a:latin typeface="urw-din"/>
              </a:rPr>
              <a:t> </a:t>
            </a:r>
            <a:endParaRPr lang="en-IN" dirty="0"/>
          </a:p>
        </p:txBody>
      </p:sp>
      <p:sp>
        <p:nvSpPr>
          <p:cNvPr id="3" name="Content Placeholder 2">
            <a:extLst>
              <a:ext uri="{FF2B5EF4-FFF2-40B4-BE49-F238E27FC236}">
                <a16:creationId xmlns:a16="http://schemas.microsoft.com/office/drawing/2014/main" id="{62DC24D4-25D5-1770-A52C-62A8D8605B48}"/>
              </a:ext>
            </a:extLst>
          </p:cNvPr>
          <p:cNvSpPr>
            <a:spLocks noGrp="1"/>
          </p:cNvSpPr>
          <p:nvPr>
            <p:ph idx="1"/>
          </p:nvPr>
        </p:nvSpPr>
        <p:spPr/>
        <p:txBody>
          <a:bodyPr/>
          <a:lstStyle/>
          <a:p>
            <a:pPr algn="l" fontAlgn="base"/>
            <a:r>
              <a:rPr lang="en-IN" b="0" i="0" dirty="0">
                <a:solidFill>
                  <a:srgbClr val="273239"/>
                </a:solidFill>
                <a:effectLst/>
                <a:latin typeface="urw-din"/>
              </a:rPr>
              <a:t>Indirect 1 bit</a:t>
            </a:r>
            <a:br>
              <a:rPr lang="en-IN" b="0" i="0" dirty="0">
                <a:solidFill>
                  <a:srgbClr val="273239"/>
                </a:solidFill>
                <a:effectLst/>
                <a:latin typeface="urw-din"/>
              </a:rPr>
            </a:br>
            <a:r>
              <a:rPr lang="en-IN" b="0" i="0" dirty="0">
                <a:solidFill>
                  <a:srgbClr val="273239"/>
                </a:solidFill>
                <a:effectLst/>
                <a:latin typeface="urw-din"/>
              </a:rPr>
              <a:t>Address 2</a:t>
            </a:r>
            <a:r>
              <a:rPr lang="en-IN" b="0" i="0" baseline="30000" dirty="0">
                <a:solidFill>
                  <a:srgbClr val="273239"/>
                </a:solidFill>
                <a:effectLst/>
                <a:latin typeface="urw-din"/>
              </a:rPr>
              <a:t>8</a:t>
            </a:r>
            <a:r>
              <a:rPr lang="en-IN" b="0" i="0" dirty="0">
                <a:solidFill>
                  <a:srgbClr val="273239"/>
                </a:solidFill>
                <a:effectLst/>
                <a:latin typeface="urw-din"/>
              </a:rPr>
              <a:t> (256kB) * 2</a:t>
            </a:r>
            <a:r>
              <a:rPr lang="en-IN" b="0" i="0" baseline="30000" dirty="0">
                <a:solidFill>
                  <a:srgbClr val="273239"/>
                </a:solidFill>
                <a:effectLst/>
                <a:latin typeface="urw-din"/>
              </a:rPr>
              <a:t>10</a:t>
            </a:r>
            <a:r>
              <a:rPr lang="en-IN" b="0" i="0" dirty="0">
                <a:solidFill>
                  <a:srgbClr val="273239"/>
                </a:solidFill>
                <a:effectLst/>
                <a:latin typeface="urw-din"/>
              </a:rPr>
              <a:t> (1024 bytes/kB) = 2</a:t>
            </a:r>
            <a:r>
              <a:rPr lang="en-IN" b="0" i="0" baseline="30000" dirty="0">
                <a:solidFill>
                  <a:srgbClr val="273239"/>
                </a:solidFill>
                <a:effectLst/>
                <a:latin typeface="urw-din"/>
              </a:rPr>
              <a:t>18</a:t>
            </a:r>
            <a:r>
              <a:rPr lang="en-IN" b="0" i="0" dirty="0">
                <a:solidFill>
                  <a:srgbClr val="273239"/>
                </a:solidFill>
                <a:effectLst/>
                <a:latin typeface="urw-din"/>
              </a:rPr>
              <a:t> ==&gt; 18 bits</a:t>
            </a:r>
          </a:p>
          <a:p>
            <a:pPr algn="l" fontAlgn="base"/>
            <a:r>
              <a:rPr lang="en-IN" b="0" i="0" dirty="0">
                <a:solidFill>
                  <a:srgbClr val="273239"/>
                </a:solidFill>
                <a:effectLst/>
                <a:latin typeface="urw-din"/>
              </a:rPr>
              <a:t>Reg 64 registers = 2</a:t>
            </a:r>
            <a:r>
              <a:rPr lang="en-IN" b="0" i="0" baseline="30000" dirty="0">
                <a:solidFill>
                  <a:srgbClr val="273239"/>
                </a:solidFill>
                <a:effectLst/>
                <a:latin typeface="urw-din"/>
              </a:rPr>
              <a:t>6</a:t>
            </a:r>
            <a:r>
              <a:rPr lang="en-IN" b="0" i="0" dirty="0">
                <a:solidFill>
                  <a:srgbClr val="273239"/>
                </a:solidFill>
                <a:effectLst/>
                <a:latin typeface="urw-din"/>
              </a:rPr>
              <a:t> =&gt; 6 bits</a:t>
            </a:r>
          </a:p>
          <a:p>
            <a:pPr algn="l" fontAlgn="base"/>
            <a:r>
              <a:rPr lang="en-IN" b="0" i="0" dirty="0">
                <a:solidFill>
                  <a:srgbClr val="273239"/>
                </a:solidFill>
                <a:effectLst/>
                <a:latin typeface="urw-din"/>
              </a:rPr>
              <a:t>OP-code 32 – 1 – 18 – 6 bits = 7 bits.</a:t>
            </a:r>
          </a:p>
          <a:p>
            <a:endParaRPr lang="en-IN" dirty="0"/>
          </a:p>
        </p:txBody>
      </p:sp>
      <p:sp>
        <p:nvSpPr>
          <p:cNvPr id="4" name="Date Placeholder 3">
            <a:extLst>
              <a:ext uri="{FF2B5EF4-FFF2-40B4-BE49-F238E27FC236}">
                <a16:creationId xmlns:a16="http://schemas.microsoft.com/office/drawing/2014/main" id="{35A967BF-0AA1-66CB-231E-CFD590259ACD}"/>
              </a:ext>
            </a:extLst>
          </p:cNvPr>
          <p:cNvSpPr>
            <a:spLocks noGrp="1"/>
          </p:cNvSpPr>
          <p:nvPr>
            <p:ph type="dt" sz="half" idx="10"/>
          </p:nvPr>
        </p:nvSpPr>
        <p:spPr/>
        <p:txBody>
          <a:bodyPr/>
          <a:lstStyle/>
          <a:p>
            <a:fld id="{5490F256-63B6-4720-8E78-545FD7A4925B}" type="datetime1">
              <a:rPr lang="en-US" smtClean="0"/>
              <a:t>10/1/2023</a:t>
            </a:fld>
            <a:endParaRPr lang="en-US"/>
          </a:p>
        </p:txBody>
      </p:sp>
      <p:sp>
        <p:nvSpPr>
          <p:cNvPr id="5" name="Slide Number Placeholder 4">
            <a:extLst>
              <a:ext uri="{FF2B5EF4-FFF2-40B4-BE49-F238E27FC236}">
                <a16:creationId xmlns:a16="http://schemas.microsoft.com/office/drawing/2014/main" id="{18F818D3-5647-6003-6F35-1468AB00A6FC}"/>
              </a:ext>
            </a:extLst>
          </p:cNvPr>
          <p:cNvSpPr>
            <a:spLocks noGrp="1"/>
          </p:cNvSpPr>
          <p:nvPr>
            <p:ph type="sldNum" sz="quarter" idx="12"/>
          </p:nvPr>
        </p:nvSpPr>
        <p:spPr/>
        <p:txBody>
          <a:bodyPr/>
          <a:lstStyle/>
          <a:p>
            <a:fld id="{FE3B85B6-9AB0-4F82-9D9E-E3A072EC9CF9}" type="slidenum">
              <a:rPr lang="en-US" smtClean="0"/>
              <a:t>29</a:t>
            </a:fld>
            <a:endParaRPr lang="en-US"/>
          </a:p>
        </p:txBody>
      </p:sp>
    </p:spTree>
    <p:extLst>
      <p:ext uri="{BB962C8B-B14F-4D97-AF65-F5344CB8AC3E}">
        <p14:creationId xmlns:p14="http://schemas.microsoft.com/office/powerpoint/2010/main" val="2285803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Outcomes:</a:t>
            </a:r>
          </a:p>
        </p:txBody>
      </p:sp>
      <p:sp>
        <p:nvSpPr>
          <p:cNvPr id="3" name="Content Placeholder 2"/>
          <p:cNvSpPr>
            <a:spLocks noGrp="1"/>
          </p:cNvSpPr>
          <p:nvPr>
            <p:ph idx="1"/>
          </p:nvPr>
        </p:nvSpPr>
        <p:spPr/>
        <p:txBody>
          <a:bodyPr>
            <a:normAutofit lnSpcReduction="10000"/>
          </a:bodyPr>
          <a:lstStyle/>
          <a:p>
            <a:pPr algn="just"/>
            <a:r>
              <a:rPr lang="en-US" dirty="0"/>
              <a:t>A student who successfully fulfills the course requirements will be able to: </a:t>
            </a:r>
          </a:p>
          <a:p>
            <a:pPr algn="just"/>
            <a:r>
              <a:rPr lang="en-US" sz="2400" dirty="0">
                <a:solidFill>
                  <a:srgbClr val="000000"/>
                </a:solidFill>
                <a:effectLst/>
                <a:latin typeface="Calibri" panose="020F0502020204030204" pitchFamily="34" charset="0"/>
                <a:ea typeface="Times New Roman" panose="02020603050405020304" pitchFamily="18" charset="0"/>
              </a:rPr>
              <a:t>[</a:t>
            </a:r>
            <a:r>
              <a:rPr lang="en-US" sz="2400" dirty="0"/>
              <a:t>2101.1]. Understand the concepts of different combinational and sequential circuits. </a:t>
            </a:r>
          </a:p>
          <a:p>
            <a:pPr algn="just"/>
            <a:r>
              <a:rPr lang="en-US" sz="2400" dirty="0"/>
              <a:t>[2101.2]. Explain various microoperations and different components of computer organization.</a:t>
            </a:r>
          </a:p>
          <a:p>
            <a:pPr algn="just"/>
            <a:r>
              <a:rPr lang="en-US" sz="2400" dirty="0"/>
              <a:t>[2101.3]. Describe the operations of control unit and design of various arithmetic circuits.</a:t>
            </a:r>
          </a:p>
          <a:p>
            <a:pPr algn="just"/>
            <a:r>
              <a:rPr lang="en-US" sz="2400" dirty="0"/>
              <a:t>[2101.4]. Analysis the concepts of I/O organization and memory organization.</a:t>
            </a:r>
          </a:p>
          <a:p>
            <a:pPr algn="just"/>
            <a:r>
              <a:rPr lang="en-US" sz="2400" dirty="0"/>
              <a:t>[2101.5]. Illustrate the working of pipelining, its interconnection structure and architecture of different processors.</a:t>
            </a:r>
          </a:p>
          <a:p>
            <a:pPr marL="385763" indent="-385763" algn="just">
              <a:buFont typeface="+mj-lt"/>
              <a:buAutoNum type="arabicPeriod"/>
            </a:pPr>
            <a:endParaRPr lang="en-US" dirty="0"/>
          </a:p>
        </p:txBody>
      </p:sp>
      <p:sp>
        <p:nvSpPr>
          <p:cNvPr id="5" name="Slide Number Placeholder 4"/>
          <p:cNvSpPr>
            <a:spLocks noGrp="1"/>
          </p:cNvSpPr>
          <p:nvPr>
            <p:ph type="sldNum" sz="quarter" idx="12"/>
          </p:nvPr>
        </p:nvSpPr>
        <p:spPr/>
        <p:txBody>
          <a:bodyPr/>
          <a:lstStyle/>
          <a:p>
            <a:fld id="{FE3B85B6-9AB0-4F82-9D9E-E3A072EC9CF9}" type="slidenum">
              <a:rPr lang="en-US" smtClean="0"/>
              <a:t>3</a:t>
            </a:fld>
            <a:endParaRPr lang="en-US"/>
          </a:p>
        </p:txBody>
      </p:sp>
      <p:sp>
        <p:nvSpPr>
          <p:cNvPr id="6" name="Date Placeholder 5">
            <a:extLst>
              <a:ext uri="{FF2B5EF4-FFF2-40B4-BE49-F238E27FC236}">
                <a16:creationId xmlns:a16="http://schemas.microsoft.com/office/drawing/2014/main" id="{A639895E-391A-23C9-E778-8B5F34190BD6}"/>
              </a:ext>
            </a:extLst>
          </p:cNvPr>
          <p:cNvSpPr>
            <a:spLocks noGrp="1"/>
          </p:cNvSpPr>
          <p:nvPr>
            <p:ph type="dt" sz="half" idx="10"/>
          </p:nvPr>
        </p:nvSpPr>
        <p:spPr/>
        <p:txBody>
          <a:bodyPr/>
          <a:lstStyle/>
          <a:p>
            <a:fld id="{A3044C7F-A560-4FF5-AC74-53B3EFB19E2F}" type="datetime1">
              <a:rPr lang="en-US" smtClean="0"/>
              <a:t>10/1/2023</a:t>
            </a:fld>
            <a:endParaRPr lang="en-US"/>
          </a:p>
        </p:txBody>
      </p:sp>
    </p:spTree>
    <p:extLst>
      <p:ext uri="{BB962C8B-B14F-4D97-AF65-F5344CB8AC3E}">
        <p14:creationId xmlns:p14="http://schemas.microsoft.com/office/powerpoint/2010/main" val="3175777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F4AC6-8CBD-4C59-872E-6C1B17D3CE59}"/>
              </a:ext>
            </a:extLst>
          </p:cNvPr>
          <p:cNvSpPr>
            <a:spLocks noGrp="1"/>
          </p:cNvSpPr>
          <p:nvPr>
            <p:ph type="title"/>
          </p:nvPr>
        </p:nvSpPr>
        <p:spPr>
          <a:xfrm>
            <a:off x="334845" y="240199"/>
            <a:ext cx="8624483" cy="786926"/>
          </a:xfrm>
        </p:spPr>
        <p:txBody>
          <a:bodyPr/>
          <a:lstStyle/>
          <a:p>
            <a:r>
              <a:rPr lang="en-US" dirty="0"/>
              <a:t>Register reference instruction</a:t>
            </a:r>
          </a:p>
        </p:txBody>
      </p:sp>
      <p:pic>
        <p:nvPicPr>
          <p:cNvPr id="4" name="Content Placeholder 3">
            <a:extLst>
              <a:ext uri="{FF2B5EF4-FFF2-40B4-BE49-F238E27FC236}">
                <a16:creationId xmlns:a16="http://schemas.microsoft.com/office/drawing/2014/main" id="{491B5FE3-496D-4633-AAFB-46807B1C3FA9}"/>
              </a:ext>
            </a:extLst>
          </p:cNvPr>
          <p:cNvPicPr>
            <a:picLocks noGrp="1" noChangeAspect="1"/>
          </p:cNvPicPr>
          <p:nvPr>
            <p:ph idx="1"/>
          </p:nvPr>
        </p:nvPicPr>
        <p:blipFill>
          <a:blip r:embed="rId2"/>
          <a:stretch>
            <a:fillRect/>
          </a:stretch>
        </p:blipFill>
        <p:spPr>
          <a:xfrm>
            <a:off x="534178" y="1777138"/>
            <a:ext cx="8075645" cy="3848877"/>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3B94325C-5B1C-466F-8996-034570B3479B}"/>
                  </a:ext>
                </a:extLst>
              </p14:cNvPr>
              <p14:cNvContentPartPr/>
              <p14:nvPr/>
            </p14:nvContentPartPr>
            <p14:xfrm>
              <a:off x="1351620" y="1810350"/>
              <a:ext cx="270" cy="270"/>
            </p14:xfrm>
          </p:contentPart>
        </mc:Choice>
        <mc:Fallback xmlns="">
          <p:pic>
            <p:nvPicPr>
              <p:cNvPr id="6" name="Ink 5">
                <a:extLst>
                  <a:ext uri="{FF2B5EF4-FFF2-40B4-BE49-F238E27FC236}">
                    <a16:creationId xmlns:a16="http://schemas.microsoft.com/office/drawing/2014/main" id="{3B94325C-5B1C-466F-8996-034570B3479B}"/>
                  </a:ext>
                </a:extLst>
              </p:cNvPr>
              <p:cNvPicPr/>
              <p:nvPr/>
            </p:nvPicPr>
            <p:blipFill>
              <a:blip r:embed="rId4"/>
              <a:stretch>
                <a:fillRect/>
              </a:stretch>
            </p:blipFill>
            <p:spPr>
              <a:xfrm>
                <a:off x="1344600" y="1803330"/>
                <a:ext cx="14310" cy="14310"/>
              </a:xfrm>
              <a:prstGeom prst="rect">
                <a:avLst/>
              </a:prstGeom>
            </p:spPr>
          </p:pic>
        </mc:Fallback>
      </mc:AlternateContent>
    </p:spTree>
    <p:extLst>
      <p:ext uri="{BB962C8B-B14F-4D97-AF65-F5344CB8AC3E}">
        <p14:creationId xmlns:p14="http://schemas.microsoft.com/office/powerpoint/2010/main" val="6322828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5FC35-1477-41E3-862B-648056375EBE}"/>
              </a:ext>
            </a:extLst>
          </p:cNvPr>
          <p:cNvSpPr>
            <a:spLocks noGrp="1"/>
          </p:cNvSpPr>
          <p:nvPr>
            <p:ph type="title"/>
          </p:nvPr>
        </p:nvSpPr>
        <p:spPr>
          <a:xfrm>
            <a:off x="350131" y="325930"/>
            <a:ext cx="7202456" cy="786926"/>
          </a:xfrm>
        </p:spPr>
        <p:txBody>
          <a:bodyPr/>
          <a:lstStyle/>
          <a:p>
            <a:r>
              <a:rPr lang="en-US" dirty="0"/>
              <a:t>Memory reference instruction</a:t>
            </a:r>
          </a:p>
        </p:txBody>
      </p:sp>
      <p:sp>
        <p:nvSpPr>
          <p:cNvPr id="3" name="Content Placeholder 2">
            <a:extLst>
              <a:ext uri="{FF2B5EF4-FFF2-40B4-BE49-F238E27FC236}">
                <a16:creationId xmlns:a16="http://schemas.microsoft.com/office/drawing/2014/main" id="{C10AE618-E138-4C8D-A0DD-56F5194998B4}"/>
              </a:ext>
            </a:extLst>
          </p:cNvPr>
          <p:cNvSpPr>
            <a:spLocks noGrp="1"/>
          </p:cNvSpPr>
          <p:nvPr>
            <p:ph idx="1"/>
          </p:nvPr>
        </p:nvSpPr>
        <p:spPr>
          <a:xfrm>
            <a:off x="350131" y="2369049"/>
            <a:ext cx="4221869" cy="2587960"/>
          </a:xfrm>
        </p:spPr>
        <p:txBody>
          <a:bodyPr>
            <a:normAutofit fontScale="92500" lnSpcReduction="10000"/>
          </a:bodyPr>
          <a:lstStyle/>
          <a:p>
            <a:pPr marL="0" indent="0">
              <a:buNone/>
            </a:pPr>
            <a:r>
              <a:rPr lang="en-US" dirty="0"/>
              <a:t>1. AND : AND to AC</a:t>
            </a:r>
          </a:p>
          <a:p>
            <a:pPr lvl="1"/>
            <a:r>
              <a:rPr lang="en-US" dirty="0"/>
              <a:t>This is an instruction that perform the AND logic operation on pairs of bits in AC and the memory word specified by the effective address. The result of the operation is transferred to AC</a:t>
            </a:r>
          </a:p>
          <a:p>
            <a:pPr lvl="1"/>
            <a:endParaRPr lang="en-US" dirty="0"/>
          </a:p>
          <a:p>
            <a:pPr marL="342900" lvl="1" indent="0">
              <a:buNone/>
            </a:pPr>
            <a:endParaRPr lang="en-US" dirty="0"/>
          </a:p>
        </p:txBody>
      </p:sp>
      <p:pic>
        <p:nvPicPr>
          <p:cNvPr id="4" name="Picture 3">
            <a:extLst>
              <a:ext uri="{FF2B5EF4-FFF2-40B4-BE49-F238E27FC236}">
                <a16:creationId xmlns:a16="http://schemas.microsoft.com/office/drawing/2014/main" id="{EC1FE749-0FD5-464D-BFBE-73FCE1E709F5}"/>
              </a:ext>
            </a:extLst>
          </p:cNvPr>
          <p:cNvPicPr>
            <a:picLocks noChangeAspect="1"/>
          </p:cNvPicPr>
          <p:nvPr/>
        </p:nvPicPr>
        <p:blipFill>
          <a:blip r:embed="rId2"/>
          <a:stretch>
            <a:fillRect/>
          </a:stretch>
        </p:blipFill>
        <p:spPr>
          <a:xfrm>
            <a:off x="493023" y="4094510"/>
            <a:ext cx="3785410" cy="862499"/>
          </a:xfrm>
          <a:prstGeom prst="rect">
            <a:avLst/>
          </a:prstGeom>
        </p:spPr>
      </p:pic>
      <p:sp>
        <p:nvSpPr>
          <p:cNvPr id="5" name="TextBox 4">
            <a:extLst>
              <a:ext uri="{FF2B5EF4-FFF2-40B4-BE49-F238E27FC236}">
                <a16:creationId xmlns:a16="http://schemas.microsoft.com/office/drawing/2014/main" id="{8C758F81-96BA-45F1-A28C-9B662CE49A32}"/>
              </a:ext>
            </a:extLst>
          </p:cNvPr>
          <p:cNvSpPr txBox="1"/>
          <p:nvPr/>
        </p:nvSpPr>
        <p:spPr>
          <a:xfrm>
            <a:off x="4990514" y="2369050"/>
            <a:ext cx="3492305" cy="1546577"/>
          </a:xfrm>
          <a:prstGeom prst="rect">
            <a:avLst/>
          </a:prstGeom>
          <a:noFill/>
        </p:spPr>
        <p:txBody>
          <a:bodyPr wrap="square" rtlCol="0">
            <a:spAutoFit/>
          </a:bodyPr>
          <a:lstStyle/>
          <a:p>
            <a:r>
              <a:rPr lang="en-US" sz="1350" dirty="0"/>
              <a:t> 2 .ADD: ADD to AC</a:t>
            </a:r>
          </a:p>
          <a:p>
            <a:pPr algn="just"/>
            <a:r>
              <a:rPr lang="en-US" sz="1350" dirty="0"/>
              <a:t>This instruction adds the content of the memory word specified by the effective address to the value of AC. The sum is transferred into AC and the output carry </a:t>
            </a:r>
            <a:r>
              <a:rPr lang="en-US" sz="1350" dirty="0" err="1"/>
              <a:t>Cout</a:t>
            </a:r>
            <a:r>
              <a:rPr lang="en-US" sz="1350" dirty="0"/>
              <a:t> is transferred to the E (extended accumulator) flip flop</a:t>
            </a:r>
          </a:p>
        </p:txBody>
      </p:sp>
      <p:pic>
        <p:nvPicPr>
          <p:cNvPr id="6" name="Picture 5">
            <a:extLst>
              <a:ext uri="{FF2B5EF4-FFF2-40B4-BE49-F238E27FC236}">
                <a16:creationId xmlns:a16="http://schemas.microsoft.com/office/drawing/2014/main" id="{822FCE29-9302-4A96-B233-07BD9A9D6B29}"/>
              </a:ext>
            </a:extLst>
          </p:cNvPr>
          <p:cNvPicPr>
            <a:picLocks noChangeAspect="1"/>
          </p:cNvPicPr>
          <p:nvPr/>
        </p:nvPicPr>
        <p:blipFill>
          <a:blip r:embed="rId3"/>
          <a:stretch>
            <a:fillRect/>
          </a:stretch>
        </p:blipFill>
        <p:spPr>
          <a:xfrm>
            <a:off x="4990515" y="4054711"/>
            <a:ext cx="3991253" cy="902297"/>
          </a:xfrm>
          <a:prstGeom prst="rect">
            <a:avLst/>
          </a:prstGeom>
        </p:spPr>
      </p:pic>
    </p:spTree>
    <p:extLst>
      <p:ext uri="{BB962C8B-B14F-4D97-AF65-F5344CB8AC3E}">
        <p14:creationId xmlns:p14="http://schemas.microsoft.com/office/powerpoint/2010/main" val="15304850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63964-1A2F-4A80-BE4C-DB0C30275C9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61CA7E-0BAF-4C61-AA13-3F19B9E087B5}"/>
              </a:ext>
            </a:extLst>
          </p:cNvPr>
          <p:cNvSpPr>
            <a:spLocks noGrp="1"/>
          </p:cNvSpPr>
          <p:nvPr>
            <p:ph idx="1"/>
          </p:nvPr>
        </p:nvSpPr>
        <p:spPr>
          <a:xfrm>
            <a:off x="1088684" y="2369049"/>
            <a:ext cx="3043701" cy="2587960"/>
          </a:xfrm>
        </p:spPr>
        <p:txBody>
          <a:bodyPr>
            <a:normAutofit fontScale="92500" lnSpcReduction="10000"/>
          </a:bodyPr>
          <a:lstStyle/>
          <a:p>
            <a:r>
              <a:rPr lang="en-US" dirty="0"/>
              <a:t>LDA : Load to AC</a:t>
            </a:r>
          </a:p>
          <a:p>
            <a:r>
              <a:rPr lang="en-US" dirty="0"/>
              <a:t>This instruction transfer the memory word specified by the effective address to AC</a:t>
            </a:r>
          </a:p>
          <a:p>
            <a:endParaRPr lang="en-US" dirty="0"/>
          </a:p>
        </p:txBody>
      </p:sp>
      <p:pic>
        <p:nvPicPr>
          <p:cNvPr id="4" name="Picture 3">
            <a:extLst>
              <a:ext uri="{FF2B5EF4-FFF2-40B4-BE49-F238E27FC236}">
                <a16:creationId xmlns:a16="http://schemas.microsoft.com/office/drawing/2014/main" id="{25BEEBD4-1A1C-47E1-8E85-6B0721E8FCD6}"/>
              </a:ext>
            </a:extLst>
          </p:cNvPr>
          <p:cNvPicPr>
            <a:picLocks noChangeAspect="1"/>
          </p:cNvPicPr>
          <p:nvPr/>
        </p:nvPicPr>
        <p:blipFill>
          <a:blip r:embed="rId2"/>
          <a:stretch>
            <a:fillRect/>
          </a:stretch>
        </p:blipFill>
        <p:spPr>
          <a:xfrm>
            <a:off x="1088684" y="5190558"/>
            <a:ext cx="2424722" cy="813135"/>
          </a:xfrm>
          <a:prstGeom prst="rect">
            <a:avLst/>
          </a:prstGeom>
        </p:spPr>
      </p:pic>
      <p:sp>
        <p:nvSpPr>
          <p:cNvPr id="5" name="TextBox 4">
            <a:extLst>
              <a:ext uri="{FF2B5EF4-FFF2-40B4-BE49-F238E27FC236}">
                <a16:creationId xmlns:a16="http://schemas.microsoft.com/office/drawing/2014/main" id="{2621F63D-D5E6-4783-A6D5-BB829C99BADA}"/>
              </a:ext>
            </a:extLst>
          </p:cNvPr>
          <p:cNvSpPr txBox="1"/>
          <p:nvPr/>
        </p:nvSpPr>
        <p:spPr>
          <a:xfrm>
            <a:off x="5011616" y="2513720"/>
            <a:ext cx="3851031" cy="1015663"/>
          </a:xfrm>
          <a:prstGeom prst="rect">
            <a:avLst/>
          </a:prstGeom>
          <a:noFill/>
        </p:spPr>
        <p:txBody>
          <a:bodyPr wrap="square" rtlCol="0">
            <a:spAutoFit/>
          </a:bodyPr>
          <a:lstStyle/>
          <a:p>
            <a:r>
              <a:rPr lang="en-US" sz="1500" dirty="0"/>
              <a:t>STA: Store AC</a:t>
            </a:r>
          </a:p>
          <a:p>
            <a:r>
              <a:rPr lang="en-US" sz="1500" dirty="0"/>
              <a:t>This instruction store the content of AC into the memory word specified by the effective address</a:t>
            </a:r>
          </a:p>
        </p:txBody>
      </p:sp>
      <p:pic>
        <p:nvPicPr>
          <p:cNvPr id="6" name="Picture 5">
            <a:extLst>
              <a:ext uri="{FF2B5EF4-FFF2-40B4-BE49-F238E27FC236}">
                <a16:creationId xmlns:a16="http://schemas.microsoft.com/office/drawing/2014/main" id="{3B527FA4-0A68-417C-B7C8-AC8A4BE6776E}"/>
              </a:ext>
            </a:extLst>
          </p:cNvPr>
          <p:cNvPicPr>
            <a:picLocks noChangeAspect="1"/>
          </p:cNvPicPr>
          <p:nvPr/>
        </p:nvPicPr>
        <p:blipFill>
          <a:blip r:embed="rId3"/>
          <a:stretch>
            <a:fillRect/>
          </a:stretch>
        </p:blipFill>
        <p:spPr>
          <a:xfrm>
            <a:off x="5011616" y="5168714"/>
            <a:ext cx="3828056" cy="834979"/>
          </a:xfrm>
          <a:prstGeom prst="rect">
            <a:avLst/>
          </a:prstGeom>
        </p:spPr>
      </p:pic>
    </p:spTree>
    <p:extLst>
      <p:ext uri="{BB962C8B-B14F-4D97-AF65-F5344CB8AC3E}">
        <p14:creationId xmlns:p14="http://schemas.microsoft.com/office/powerpoint/2010/main" val="25532681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E8665-DD20-47CF-8C18-814963FA92C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597C5F9-D9C2-43E9-9C0F-CCE690926F09}"/>
              </a:ext>
            </a:extLst>
          </p:cNvPr>
          <p:cNvSpPr>
            <a:spLocks noGrp="1"/>
          </p:cNvSpPr>
          <p:nvPr>
            <p:ph idx="1"/>
          </p:nvPr>
        </p:nvSpPr>
        <p:spPr>
          <a:xfrm>
            <a:off x="339580" y="2298051"/>
            <a:ext cx="3922931" cy="2587960"/>
          </a:xfrm>
        </p:spPr>
        <p:txBody>
          <a:bodyPr>
            <a:normAutofit fontScale="77500" lnSpcReduction="20000"/>
          </a:bodyPr>
          <a:lstStyle/>
          <a:p>
            <a:r>
              <a:rPr lang="en-US" dirty="0"/>
              <a:t>BUN : Branch Unconditionally</a:t>
            </a:r>
          </a:p>
          <a:p>
            <a:r>
              <a:rPr lang="en-US" dirty="0"/>
              <a:t>This instruction transfer the program to instruction specified by the effective address. The BUN instruction allows the programmer to specify an instruction out of sequence and the program branches unconditionally</a:t>
            </a:r>
          </a:p>
          <a:p>
            <a:endParaRPr lang="en-US" dirty="0"/>
          </a:p>
        </p:txBody>
      </p:sp>
      <p:pic>
        <p:nvPicPr>
          <p:cNvPr id="4" name="Picture 3">
            <a:extLst>
              <a:ext uri="{FF2B5EF4-FFF2-40B4-BE49-F238E27FC236}">
                <a16:creationId xmlns:a16="http://schemas.microsoft.com/office/drawing/2014/main" id="{97C6DC93-C478-47EE-A3C4-2916A225C499}"/>
              </a:ext>
            </a:extLst>
          </p:cNvPr>
          <p:cNvPicPr>
            <a:picLocks noChangeAspect="1"/>
          </p:cNvPicPr>
          <p:nvPr/>
        </p:nvPicPr>
        <p:blipFill>
          <a:blip r:embed="rId2"/>
          <a:stretch>
            <a:fillRect/>
          </a:stretch>
        </p:blipFill>
        <p:spPr>
          <a:xfrm>
            <a:off x="482015" y="5148051"/>
            <a:ext cx="3638060" cy="713646"/>
          </a:xfrm>
          <a:prstGeom prst="rect">
            <a:avLst/>
          </a:prstGeom>
        </p:spPr>
      </p:pic>
      <p:sp>
        <p:nvSpPr>
          <p:cNvPr id="8" name="TextBox 7">
            <a:extLst>
              <a:ext uri="{FF2B5EF4-FFF2-40B4-BE49-F238E27FC236}">
                <a16:creationId xmlns:a16="http://schemas.microsoft.com/office/drawing/2014/main" id="{A4F0C2C9-71D8-4AE6-8F5F-1FDD412C5394}"/>
              </a:ext>
            </a:extLst>
          </p:cNvPr>
          <p:cNvSpPr txBox="1"/>
          <p:nvPr/>
        </p:nvSpPr>
        <p:spPr>
          <a:xfrm>
            <a:off x="4336366" y="2407871"/>
            <a:ext cx="4807634" cy="1338828"/>
          </a:xfrm>
          <a:prstGeom prst="rect">
            <a:avLst/>
          </a:prstGeom>
          <a:noFill/>
        </p:spPr>
        <p:txBody>
          <a:bodyPr wrap="square" rtlCol="0">
            <a:spAutoFit/>
          </a:bodyPr>
          <a:lstStyle/>
          <a:p>
            <a:r>
              <a:rPr lang="en-US" sz="1350" dirty="0"/>
              <a:t>ISZ: Increment and skip if zero</a:t>
            </a:r>
          </a:p>
          <a:p>
            <a:pPr algn="just"/>
            <a:r>
              <a:rPr lang="en-US" sz="1350" dirty="0"/>
              <a:t>These instruction increments the word specified by the effective address, and if the incremented value is o, PC is incremented by 1. since it is not possible to increment a word inside the memory, it is necessary to read the word into DR, increment DR, and store the word back into memory </a:t>
            </a:r>
          </a:p>
        </p:txBody>
      </p:sp>
      <p:pic>
        <p:nvPicPr>
          <p:cNvPr id="9" name="Picture 8">
            <a:extLst>
              <a:ext uri="{FF2B5EF4-FFF2-40B4-BE49-F238E27FC236}">
                <a16:creationId xmlns:a16="http://schemas.microsoft.com/office/drawing/2014/main" id="{AB353746-BDE9-44FA-BA1C-6103670DCCE3}"/>
              </a:ext>
            </a:extLst>
          </p:cNvPr>
          <p:cNvPicPr>
            <a:picLocks noChangeAspect="1"/>
          </p:cNvPicPr>
          <p:nvPr/>
        </p:nvPicPr>
        <p:blipFill>
          <a:blip r:embed="rId3"/>
          <a:stretch>
            <a:fillRect/>
          </a:stretch>
        </p:blipFill>
        <p:spPr>
          <a:xfrm>
            <a:off x="4336366" y="4886011"/>
            <a:ext cx="4722830" cy="1034111"/>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69697F4D-5EA6-4743-9AC7-B89755A4117C}"/>
                  </a:ext>
                </a:extLst>
              </p14:cNvPr>
              <p14:cNvContentPartPr/>
              <p14:nvPr/>
            </p14:nvContentPartPr>
            <p14:xfrm>
              <a:off x="1462050" y="4529250"/>
              <a:ext cx="97200" cy="24300"/>
            </p14:xfrm>
          </p:contentPart>
        </mc:Choice>
        <mc:Fallback xmlns="">
          <p:pic>
            <p:nvPicPr>
              <p:cNvPr id="5" name="Ink 4">
                <a:extLst>
                  <a:ext uri="{FF2B5EF4-FFF2-40B4-BE49-F238E27FC236}">
                    <a16:creationId xmlns:a16="http://schemas.microsoft.com/office/drawing/2014/main" id="{69697F4D-5EA6-4743-9AC7-B89755A4117C}"/>
                  </a:ext>
                </a:extLst>
              </p:cNvPr>
              <p:cNvPicPr/>
              <p:nvPr/>
            </p:nvPicPr>
            <p:blipFill>
              <a:blip r:embed="rId5"/>
              <a:stretch>
                <a:fillRect/>
              </a:stretch>
            </p:blipFill>
            <p:spPr>
              <a:xfrm>
                <a:off x="1452690" y="4519959"/>
                <a:ext cx="115920" cy="42882"/>
              </a:xfrm>
              <a:prstGeom prst="rect">
                <a:avLst/>
              </a:prstGeom>
            </p:spPr>
          </p:pic>
        </mc:Fallback>
      </mc:AlternateContent>
    </p:spTree>
    <p:extLst>
      <p:ext uri="{BB962C8B-B14F-4D97-AF65-F5344CB8AC3E}">
        <p14:creationId xmlns:p14="http://schemas.microsoft.com/office/powerpoint/2010/main" val="12506400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96DB936-289C-4F25-8BDC-445DABB66454}"/>
              </a:ext>
            </a:extLst>
          </p:cNvPr>
          <p:cNvSpPr txBox="1">
            <a:spLocks noGrp="1"/>
          </p:cNvSpPr>
          <p:nvPr>
            <p:ph idx="1"/>
          </p:nvPr>
        </p:nvSpPr>
        <p:spPr>
          <a:xfrm>
            <a:off x="162557" y="365127"/>
            <a:ext cx="3724422" cy="6425349"/>
          </a:xfrm>
          <a:prstGeom prst="rect">
            <a:avLst/>
          </a:prstGeom>
          <a:noFill/>
        </p:spPr>
        <p:txBody>
          <a:bodyPr wrap="square" rtlCol="0">
            <a:spAutoFit/>
          </a:bodyPr>
          <a:lstStyle/>
          <a:p>
            <a:pPr algn="just"/>
            <a:r>
              <a:rPr lang="en-US" dirty="0"/>
              <a:t>BSA; Branch and save Return Address</a:t>
            </a:r>
          </a:p>
          <a:p>
            <a:pPr algn="just"/>
            <a:r>
              <a:rPr lang="en-US" dirty="0"/>
              <a:t>This instruction is useful for branching to a portion of the program called a subroutine or procedure. When executed, the BSA instruction stores the address of the next instruction in sequence (which is available in PC) into a memory location specified by the effective address </a:t>
            </a:r>
          </a:p>
        </p:txBody>
      </p:sp>
      <p:pic>
        <p:nvPicPr>
          <p:cNvPr id="7" name="Picture 6">
            <a:extLst>
              <a:ext uri="{FF2B5EF4-FFF2-40B4-BE49-F238E27FC236}">
                <a16:creationId xmlns:a16="http://schemas.microsoft.com/office/drawing/2014/main" id="{9FF0193A-E875-44A0-B7BA-4D33BC8B02EE}"/>
              </a:ext>
            </a:extLst>
          </p:cNvPr>
          <p:cNvPicPr>
            <a:picLocks noChangeAspect="1"/>
          </p:cNvPicPr>
          <p:nvPr/>
        </p:nvPicPr>
        <p:blipFill>
          <a:blip r:embed="rId2"/>
          <a:stretch>
            <a:fillRect/>
          </a:stretch>
        </p:blipFill>
        <p:spPr>
          <a:xfrm>
            <a:off x="4371915" y="4728964"/>
            <a:ext cx="4405060" cy="548779"/>
          </a:xfrm>
          <a:prstGeom prst="rect">
            <a:avLst/>
          </a:prstGeom>
        </p:spPr>
      </p:pic>
      <p:pic>
        <p:nvPicPr>
          <p:cNvPr id="9" name="Picture 8">
            <a:extLst>
              <a:ext uri="{FF2B5EF4-FFF2-40B4-BE49-F238E27FC236}">
                <a16:creationId xmlns:a16="http://schemas.microsoft.com/office/drawing/2014/main" id="{97DEC864-9952-4E05-AB6A-F78152795A54}"/>
              </a:ext>
            </a:extLst>
          </p:cNvPr>
          <p:cNvPicPr>
            <a:picLocks noChangeAspect="1"/>
          </p:cNvPicPr>
          <p:nvPr/>
        </p:nvPicPr>
        <p:blipFill>
          <a:blip r:embed="rId3"/>
          <a:stretch>
            <a:fillRect/>
          </a:stretch>
        </p:blipFill>
        <p:spPr>
          <a:xfrm>
            <a:off x="5201899" y="5794312"/>
            <a:ext cx="3779544" cy="753755"/>
          </a:xfrm>
          <a:prstGeom prst="rect">
            <a:avLst/>
          </a:prstGeom>
        </p:spPr>
      </p:pic>
      <p:pic>
        <p:nvPicPr>
          <p:cNvPr id="10" name="Picture 9">
            <a:extLst>
              <a:ext uri="{FF2B5EF4-FFF2-40B4-BE49-F238E27FC236}">
                <a16:creationId xmlns:a16="http://schemas.microsoft.com/office/drawing/2014/main" id="{677C05FF-1F3D-42FB-9C58-A3150B51DED7}"/>
              </a:ext>
            </a:extLst>
          </p:cNvPr>
          <p:cNvPicPr>
            <a:picLocks noChangeAspect="1"/>
          </p:cNvPicPr>
          <p:nvPr/>
        </p:nvPicPr>
        <p:blipFill>
          <a:blip r:embed="rId4"/>
          <a:stretch>
            <a:fillRect/>
          </a:stretch>
        </p:blipFill>
        <p:spPr>
          <a:xfrm>
            <a:off x="4004890" y="861678"/>
            <a:ext cx="5139110" cy="3350717"/>
          </a:xfrm>
          <a:prstGeom prst="rect">
            <a:avLst/>
          </a:prstGeom>
        </p:spPr>
      </p:pic>
    </p:spTree>
    <p:extLst>
      <p:ext uri="{BB962C8B-B14F-4D97-AF65-F5344CB8AC3E}">
        <p14:creationId xmlns:p14="http://schemas.microsoft.com/office/powerpoint/2010/main" val="29632813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32C7D-C8E6-428D-87DF-733BB7A5301E}"/>
              </a:ext>
            </a:extLst>
          </p:cNvPr>
          <p:cNvSpPr>
            <a:spLocks noGrp="1"/>
          </p:cNvSpPr>
          <p:nvPr>
            <p:ph type="title"/>
          </p:nvPr>
        </p:nvSpPr>
        <p:spPr>
          <a:xfrm>
            <a:off x="578950" y="333162"/>
            <a:ext cx="4291001" cy="863983"/>
          </a:xfrm>
        </p:spPr>
        <p:txBody>
          <a:bodyPr vert="horz" lIns="68580" tIns="34290" rIns="68580" bIns="0" rtlCol="0" anchor="b">
            <a:normAutofit/>
          </a:bodyPr>
          <a:lstStyle/>
          <a:p>
            <a:r>
              <a:rPr lang="en-US" sz="3200" dirty="0"/>
              <a:t>Input-output instruction</a:t>
            </a:r>
          </a:p>
        </p:txBody>
      </p:sp>
      <p:pic>
        <p:nvPicPr>
          <p:cNvPr id="4" name="Content Placeholder 3" descr="Diagram&#10;&#10;Description automatically generated">
            <a:extLst>
              <a:ext uri="{FF2B5EF4-FFF2-40B4-BE49-F238E27FC236}">
                <a16:creationId xmlns:a16="http://schemas.microsoft.com/office/drawing/2014/main" id="{644BB5FF-5463-41CD-AA3E-BDD70844BEA8}"/>
              </a:ext>
            </a:extLst>
          </p:cNvPr>
          <p:cNvPicPr>
            <a:picLocks noGrp="1" noChangeAspect="1"/>
          </p:cNvPicPr>
          <p:nvPr>
            <p:ph idx="1"/>
          </p:nvPr>
        </p:nvPicPr>
        <p:blipFill>
          <a:blip r:embed="rId2"/>
          <a:stretch>
            <a:fillRect/>
          </a:stretch>
        </p:blipFill>
        <p:spPr>
          <a:xfrm>
            <a:off x="3972977" y="1694508"/>
            <a:ext cx="4056158" cy="3035002"/>
          </a:xfrm>
          <a:prstGeom prst="rect">
            <a:avLst/>
          </a:prstGeom>
        </p:spPr>
      </p:pic>
      <p:sp>
        <p:nvSpPr>
          <p:cNvPr id="6" name="TextBox 5">
            <a:extLst>
              <a:ext uri="{FF2B5EF4-FFF2-40B4-BE49-F238E27FC236}">
                <a16:creationId xmlns:a16="http://schemas.microsoft.com/office/drawing/2014/main" id="{87183A39-9CF1-4B8F-803E-853B7DE5F060}"/>
              </a:ext>
            </a:extLst>
          </p:cNvPr>
          <p:cNvSpPr txBox="1"/>
          <p:nvPr/>
        </p:nvSpPr>
        <p:spPr>
          <a:xfrm>
            <a:off x="412282" y="1694508"/>
            <a:ext cx="3101479" cy="4093428"/>
          </a:xfrm>
          <a:prstGeom prst="rect">
            <a:avLst/>
          </a:prstGeom>
          <a:noFill/>
        </p:spPr>
        <p:txBody>
          <a:bodyPr wrap="square" rtlCol="0">
            <a:spAutoFit/>
          </a:bodyPr>
          <a:lstStyle/>
          <a:p>
            <a:r>
              <a:rPr lang="en-US" sz="2000" dirty="0"/>
              <a:t>FGI is set to 0</a:t>
            </a:r>
          </a:p>
          <a:p>
            <a:r>
              <a:rPr lang="en-US" sz="2000" dirty="0"/>
              <a:t>Input data is shifted into INPR</a:t>
            </a:r>
          </a:p>
          <a:p>
            <a:r>
              <a:rPr lang="en-US" sz="2000" dirty="0"/>
              <a:t>FGI is set to 1</a:t>
            </a:r>
          </a:p>
          <a:p>
            <a:r>
              <a:rPr lang="en-US" sz="2000" dirty="0"/>
              <a:t>Information from INPR is</a:t>
            </a:r>
          </a:p>
          <a:p>
            <a:r>
              <a:rPr lang="en-US" sz="2000" dirty="0"/>
              <a:t>transferred to AC</a:t>
            </a:r>
          </a:p>
          <a:p>
            <a:endParaRPr lang="en-US" sz="2000" dirty="0"/>
          </a:p>
          <a:p>
            <a:r>
              <a:rPr lang="en-US" sz="2000" dirty="0"/>
              <a:t>Initially FGO is 1</a:t>
            </a:r>
          </a:p>
          <a:p>
            <a:r>
              <a:rPr lang="en-US" sz="2000" dirty="0"/>
              <a:t>Information from AC to OUTR </a:t>
            </a:r>
          </a:p>
          <a:p>
            <a:r>
              <a:rPr lang="en-US" sz="2000" dirty="0"/>
              <a:t>FGO is set to 0</a:t>
            </a:r>
          </a:p>
          <a:p>
            <a:r>
              <a:rPr lang="en-US" sz="2000" dirty="0"/>
              <a:t>Data transfer from OUTR to output device </a:t>
            </a:r>
          </a:p>
        </p:txBody>
      </p:sp>
    </p:spTree>
    <p:extLst>
      <p:ext uri="{BB962C8B-B14F-4D97-AF65-F5344CB8AC3E}">
        <p14:creationId xmlns:p14="http://schemas.microsoft.com/office/powerpoint/2010/main" val="30096307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5C2F0-84E4-4338-9D86-7E0D1723EC6C}"/>
              </a:ext>
            </a:extLst>
          </p:cNvPr>
          <p:cNvSpPr>
            <a:spLocks noGrp="1"/>
          </p:cNvSpPr>
          <p:nvPr>
            <p:ph type="title"/>
          </p:nvPr>
        </p:nvSpPr>
        <p:spPr>
          <a:xfrm>
            <a:off x="395419" y="416587"/>
            <a:ext cx="7202456" cy="786926"/>
          </a:xfrm>
        </p:spPr>
        <p:txBody>
          <a:bodyPr>
            <a:normAutofit/>
          </a:bodyPr>
          <a:lstStyle/>
          <a:p>
            <a:r>
              <a:rPr lang="en-US" sz="3600" dirty="0"/>
              <a:t>Input-output instruction</a:t>
            </a:r>
            <a:endParaRPr lang="en-US" sz="5400" dirty="0"/>
          </a:p>
        </p:txBody>
      </p:sp>
      <p:pic>
        <p:nvPicPr>
          <p:cNvPr id="4" name="Content Placeholder 3">
            <a:extLst>
              <a:ext uri="{FF2B5EF4-FFF2-40B4-BE49-F238E27FC236}">
                <a16:creationId xmlns:a16="http://schemas.microsoft.com/office/drawing/2014/main" id="{B1160952-7502-4F73-8833-9DC45DF9EF2D}"/>
              </a:ext>
            </a:extLst>
          </p:cNvPr>
          <p:cNvPicPr>
            <a:picLocks noGrp="1" noChangeAspect="1"/>
          </p:cNvPicPr>
          <p:nvPr>
            <p:ph idx="1"/>
          </p:nvPr>
        </p:nvPicPr>
        <p:blipFill>
          <a:blip r:embed="rId2"/>
          <a:stretch>
            <a:fillRect/>
          </a:stretch>
        </p:blipFill>
        <p:spPr>
          <a:xfrm>
            <a:off x="437636" y="1950911"/>
            <a:ext cx="8268727" cy="2956177"/>
          </a:xfrm>
          <a:prstGeom prst="rect">
            <a:avLst/>
          </a:prstGeom>
        </p:spPr>
      </p:pic>
    </p:spTree>
    <p:extLst>
      <p:ext uri="{BB962C8B-B14F-4D97-AF65-F5344CB8AC3E}">
        <p14:creationId xmlns:p14="http://schemas.microsoft.com/office/powerpoint/2010/main" val="11911438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9716F-35BB-A258-B40F-3E9AA40E824C}"/>
              </a:ext>
            </a:extLst>
          </p:cNvPr>
          <p:cNvSpPr>
            <a:spLocks noGrp="1"/>
          </p:cNvSpPr>
          <p:nvPr>
            <p:ph type="title"/>
          </p:nvPr>
        </p:nvSpPr>
        <p:spPr/>
        <p:txBody>
          <a:bodyPr/>
          <a:lstStyle/>
          <a:p>
            <a:r>
              <a:rPr lang="en-IN" dirty="0"/>
              <a:t>Exercise</a:t>
            </a:r>
          </a:p>
        </p:txBody>
      </p:sp>
      <p:sp>
        <p:nvSpPr>
          <p:cNvPr id="3" name="Content Placeholder 2">
            <a:extLst>
              <a:ext uri="{FF2B5EF4-FFF2-40B4-BE49-F238E27FC236}">
                <a16:creationId xmlns:a16="http://schemas.microsoft.com/office/drawing/2014/main" id="{3DF92C9B-F744-BA98-A75E-BD59AE1F44C1}"/>
              </a:ext>
            </a:extLst>
          </p:cNvPr>
          <p:cNvSpPr>
            <a:spLocks noGrp="1"/>
          </p:cNvSpPr>
          <p:nvPr>
            <p:ph idx="1"/>
          </p:nvPr>
        </p:nvSpPr>
        <p:spPr/>
        <p:txBody>
          <a:bodyPr/>
          <a:lstStyle/>
          <a:p>
            <a:pPr algn="just"/>
            <a:r>
              <a:rPr lang="en-IN" dirty="0"/>
              <a:t>The content of AC in the basic computer is hexadecimal A937 and the initial value of E is 1. Determine the contents of AC, E, PC, AR and IR in hexadecimal after the execution of the CLA instruction. The initial value of PC is hexadecimal 021.</a:t>
            </a:r>
          </a:p>
        </p:txBody>
      </p:sp>
      <p:sp>
        <p:nvSpPr>
          <p:cNvPr id="4" name="Date Placeholder 3">
            <a:extLst>
              <a:ext uri="{FF2B5EF4-FFF2-40B4-BE49-F238E27FC236}">
                <a16:creationId xmlns:a16="http://schemas.microsoft.com/office/drawing/2014/main" id="{9633E28C-B94A-17D2-D65A-8E382B8FCC08}"/>
              </a:ext>
            </a:extLst>
          </p:cNvPr>
          <p:cNvSpPr>
            <a:spLocks noGrp="1"/>
          </p:cNvSpPr>
          <p:nvPr>
            <p:ph type="dt" sz="half" idx="10"/>
          </p:nvPr>
        </p:nvSpPr>
        <p:spPr/>
        <p:txBody>
          <a:bodyPr/>
          <a:lstStyle/>
          <a:p>
            <a:fld id="{5490F256-63B6-4720-8E78-545FD7A4925B}" type="datetime1">
              <a:rPr lang="en-US" smtClean="0"/>
              <a:t>10/1/2023</a:t>
            </a:fld>
            <a:endParaRPr lang="en-US"/>
          </a:p>
        </p:txBody>
      </p:sp>
      <p:sp>
        <p:nvSpPr>
          <p:cNvPr id="5" name="Slide Number Placeholder 4">
            <a:extLst>
              <a:ext uri="{FF2B5EF4-FFF2-40B4-BE49-F238E27FC236}">
                <a16:creationId xmlns:a16="http://schemas.microsoft.com/office/drawing/2014/main" id="{D295CB6E-437B-38F7-A76A-D7FE24396D97}"/>
              </a:ext>
            </a:extLst>
          </p:cNvPr>
          <p:cNvSpPr>
            <a:spLocks noGrp="1"/>
          </p:cNvSpPr>
          <p:nvPr>
            <p:ph type="sldNum" sz="quarter" idx="12"/>
          </p:nvPr>
        </p:nvSpPr>
        <p:spPr/>
        <p:txBody>
          <a:bodyPr/>
          <a:lstStyle/>
          <a:p>
            <a:fld id="{FE3B85B6-9AB0-4F82-9D9E-E3A072EC9CF9}" type="slidenum">
              <a:rPr lang="en-US" smtClean="0"/>
              <a:t>37</a:t>
            </a:fld>
            <a:endParaRPr lang="en-US"/>
          </a:p>
        </p:txBody>
      </p:sp>
    </p:spTree>
    <p:extLst>
      <p:ext uri="{BB962C8B-B14F-4D97-AF65-F5344CB8AC3E}">
        <p14:creationId xmlns:p14="http://schemas.microsoft.com/office/powerpoint/2010/main" val="26901184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F0777-4621-4FDA-950B-17693718FB13}"/>
              </a:ext>
            </a:extLst>
          </p:cNvPr>
          <p:cNvSpPr>
            <a:spLocks noGrp="1"/>
          </p:cNvSpPr>
          <p:nvPr>
            <p:ph type="title"/>
          </p:nvPr>
        </p:nvSpPr>
        <p:spPr>
          <a:xfrm>
            <a:off x="482588" y="374327"/>
            <a:ext cx="2962811" cy="786926"/>
          </a:xfrm>
        </p:spPr>
        <p:txBody>
          <a:bodyPr>
            <a:normAutofit fontScale="90000"/>
          </a:bodyPr>
          <a:lstStyle/>
          <a:p>
            <a:r>
              <a:rPr lang="en-US" dirty="0"/>
              <a:t>Interrupt cycle</a:t>
            </a:r>
          </a:p>
        </p:txBody>
      </p:sp>
      <p:sp>
        <p:nvSpPr>
          <p:cNvPr id="3" name="Content Placeholder 2">
            <a:extLst>
              <a:ext uri="{FF2B5EF4-FFF2-40B4-BE49-F238E27FC236}">
                <a16:creationId xmlns:a16="http://schemas.microsoft.com/office/drawing/2014/main" id="{F6438B9E-1FE7-4706-A5D3-E3E4DD10F472}"/>
              </a:ext>
            </a:extLst>
          </p:cNvPr>
          <p:cNvSpPr>
            <a:spLocks noGrp="1"/>
          </p:cNvSpPr>
          <p:nvPr>
            <p:ph idx="1"/>
          </p:nvPr>
        </p:nvSpPr>
        <p:spPr>
          <a:xfrm>
            <a:off x="220614" y="1463495"/>
            <a:ext cx="4272354" cy="2020019"/>
          </a:xfrm>
        </p:spPr>
        <p:txBody>
          <a:bodyPr>
            <a:normAutofit fontScale="92500"/>
          </a:bodyPr>
          <a:lstStyle/>
          <a:p>
            <a:r>
              <a:rPr lang="en-US" sz="2400" dirty="0"/>
              <a:t>During the normal execution, the program interrupt may occur that means some input or output operation may occur and we are changing our control of execution of our program </a:t>
            </a:r>
          </a:p>
        </p:txBody>
      </p:sp>
      <p:pic>
        <p:nvPicPr>
          <p:cNvPr id="4" name="Picture 3">
            <a:extLst>
              <a:ext uri="{FF2B5EF4-FFF2-40B4-BE49-F238E27FC236}">
                <a16:creationId xmlns:a16="http://schemas.microsoft.com/office/drawing/2014/main" id="{31BA58B3-5634-407C-8894-55C86CDF62A0}"/>
              </a:ext>
            </a:extLst>
          </p:cNvPr>
          <p:cNvPicPr>
            <a:picLocks noChangeAspect="1"/>
          </p:cNvPicPr>
          <p:nvPr/>
        </p:nvPicPr>
        <p:blipFill>
          <a:blip r:embed="rId2"/>
          <a:stretch>
            <a:fillRect/>
          </a:stretch>
        </p:blipFill>
        <p:spPr>
          <a:xfrm>
            <a:off x="4751436" y="1592698"/>
            <a:ext cx="4171950" cy="4036219"/>
          </a:xfrm>
          <a:prstGeom prst="rect">
            <a:avLst/>
          </a:prstGeom>
        </p:spPr>
      </p:pic>
      <p:pic>
        <p:nvPicPr>
          <p:cNvPr id="5" name="Picture 4">
            <a:extLst>
              <a:ext uri="{FF2B5EF4-FFF2-40B4-BE49-F238E27FC236}">
                <a16:creationId xmlns:a16="http://schemas.microsoft.com/office/drawing/2014/main" id="{95F2F252-22D2-4DB3-B3AE-333B29056B72}"/>
              </a:ext>
            </a:extLst>
          </p:cNvPr>
          <p:cNvPicPr>
            <a:picLocks noChangeAspect="1"/>
          </p:cNvPicPr>
          <p:nvPr/>
        </p:nvPicPr>
        <p:blipFill>
          <a:blip r:embed="rId3"/>
          <a:stretch>
            <a:fillRect/>
          </a:stretch>
        </p:blipFill>
        <p:spPr>
          <a:xfrm>
            <a:off x="957164" y="4384495"/>
            <a:ext cx="2972405" cy="344891"/>
          </a:xfrm>
          <a:prstGeom prst="rect">
            <a:avLst/>
          </a:prstGeom>
        </p:spPr>
      </p:pic>
      <p:pic>
        <p:nvPicPr>
          <p:cNvPr id="6" name="Picture 5">
            <a:extLst>
              <a:ext uri="{FF2B5EF4-FFF2-40B4-BE49-F238E27FC236}">
                <a16:creationId xmlns:a16="http://schemas.microsoft.com/office/drawing/2014/main" id="{9663A558-EFD5-4108-B82E-5D792F676930}"/>
              </a:ext>
            </a:extLst>
          </p:cNvPr>
          <p:cNvPicPr>
            <a:picLocks noChangeAspect="1"/>
          </p:cNvPicPr>
          <p:nvPr/>
        </p:nvPicPr>
        <p:blipFill>
          <a:blip r:embed="rId4"/>
          <a:stretch>
            <a:fillRect/>
          </a:stretch>
        </p:blipFill>
        <p:spPr>
          <a:xfrm>
            <a:off x="967714" y="4872523"/>
            <a:ext cx="3120115" cy="791253"/>
          </a:xfrm>
          <a:prstGeom prst="rect">
            <a:avLst/>
          </a:prstGeom>
        </p:spPr>
      </p:pic>
    </p:spTree>
    <p:extLst>
      <p:ext uri="{BB962C8B-B14F-4D97-AF65-F5344CB8AC3E}">
        <p14:creationId xmlns:p14="http://schemas.microsoft.com/office/powerpoint/2010/main" val="30812842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5BAA5C-B038-460B-9AF1-85418F711FCF}"/>
              </a:ext>
            </a:extLst>
          </p:cNvPr>
          <p:cNvPicPr>
            <a:picLocks noChangeAspect="1"/>
          </p:cNvPicPr>
          <p:nvPr/>
        </p:nvPicPr>
        <p:blipFill>
          <a:blip r:embed="rId2"/>
          <a:stretch>
            <a:fillRect/>
          </a:stretch>
        </p:blipFill>
        <p:spPr>
          <a:xfrm>
            <a:off x="1206266" y="1384789"/>
            <a:ext cx="6427433" cy="5085588"/>
          </a:xfrm>
          <a:prstGeom prst="rect">
            <a:avLst/>
          </a:prstGeom>
        </p:spPr>
      </p:pic>
    </p:spTree>
    <p:extLst>
      <p:ext uri="{BB962C8B-B14F-4D97-AF65-F5344CB8AC3E}">
        <p14:creationId xmlns:p14="http://schemas.microsoft.com/office/powerpoint/2010/main" val="52738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Student Outcomes (SO):</a:t>
            </a:r>
          </a:p>
        </p:txBody>
      </p:sp>
      <p:sp>
        <p:nvSpPr>
          <p:cNvPr id="3" name="Content Placeholder 2"/>
          <p:cNvSpPr>
            <a:spLocks noGrp="1"/>
          </p:cNvSpPr>
          <p:nvPr>
            <p:ph idx="1"/>
          </p:nvPr>
        </p:nvSpPr>
        <p:spPr/>
        <p:txBody>
          <a:bodyPr/>
          <a:lstStyle/>
          <a:p>
            <a:pPr marL="385763" indent="-385763">
              <a:buFont typeface="+mj-lt"/>
              <a:buAutoNum type="alphaLcParenR"/>
            </a:pPr>
            <a:r>
              <a:rPr lang="en-US" dirty="0"/>
              <a:t>An ability to apply the knowledge of mathematics, science and computing appropriate to the discipline </a:t>
            </a:r>
          </a:p>
          <a:p>
            <a:pPr marL="385763" indent="-385763">
              <a:buFont typeface="+mj-lt"/>
              <a:buAutoNum type="alphaLcParenR"/>
            </a:pPr>
            <a:r>
              <a:rPr lang="en-US" dirty="0"/>
              <a:t>An ability to analyze a problem, identify and define the computing requirements appropriate to its solution. </a:t>
            </a:r>
          </a:p>
          <a:p>
            <a:pPr marL="385763" indent="-385763">
              <a:buFont typeface="+mj-lt"/>
              <a:buAutoNum type="alphaLcParenR"/>
            </a:pPr>
            <a:r>
              <a:rPr lang="en-US" dirty="0"/>
              <a:t>An ability to design, implement and evaluate a system / computer‐based system, process, component or program to meet desired needs</a:t>
            </a:r>
          </a:p>
        </p:txBody>
      </p:sp>
      <p:sp>
        <p:nvSpPr>
          <p:cNvPr id="5" name="Slide Number Placeholder 4"/>
          <p:cNvSpPr>
            <a:spLocks noGrp="1"/>
          </p:cNvSpPr>
          <p:nvPr>
            <p:ph type="sldNum" sz="quarter" idx="12"/>
          </p:nvPr>
        </p:nvSpPr>
        <p:spPr/>
        <p:txBody>
          <a:bodyPr/>
          <a:lstStyle/>
          <a:p>
            <a:fld id="{FE3B85B6-9AB0-4F82-9D9E-E3A072EC9CF9}" type="slidenum">
              <a:rPr lang="en-US" smtClean="0"/>
              <a:t>4</a:t>
            </a:fld>
            <a:endParaRPr lang="en-US"/>
          </a:p>
        </p:txBody>
      </p:sp>
      <p:sp>
        <p:nvSpPr>
          <p:cNvPr id="6" name="Date Placeholder 5">
            <a:extLst>
              <a:ext uri="{FF2B5EF4-FFF2-40B4-BE49-F238E27FC236}">
                <a16:creationId xmlns:a16="http://schemas.microsoft.com/office/drawing/2014/main" id="{B8ABA0DE-6B12-A5D5-A122-B237575D0423}"/>
              </a:ext>
            </a:extLst>
          </p:cNvPr>
          <p:cNvSpPr>
            <a:spLocks noGrp="1"/>
          </p:cNvSpPr>
          <p:nvPr>
            <p:ph type="dt" sz="half" idx="10"/>
          </p:nvPr>
        </p:nvSpPr>
        <p:spPr/>
        <p:txBody>
          <a:bodyPr/>
          <a:lstStyle/>
          <a:p>
            <a:fld id="{DE97E65C-2F78-4F9E-B3E8-D6FD754CB4BC}" type="datetime1">
              <a:rPr lang="en-US" smtClean="0"/>
              <a:t>10/1/2023</a:t>
            </a:fld>
            <a:endParaRPr lang="en-US"/>
          </a:p>
        </p:txBody>
      </p:sp>
    </p:spTree>
    <p:extLst>
      <p:ext uri="{BB962C8B-B14F-4D97-AF65-F5344CB8AC3E}">
        <p14:creationId xmlns:p14="http://schemas.microsoft.com/office/powerpoint/2010/main" val="26715640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86AFD-83D8-42F0-AB33-3483254F5718}"/>
              </a:ext>
            </a:extLst>
          </p:cNvPr>
          <p:cNvSpPr>
            <a:spLocks noGrp="1"/>
          </p:cNvSpPr>
          <p:nvPr>
            <p:ph type="title"/>
          </p:nvPr>
        </p:nvSpPr>
        <p:spPr>
          <a:xfrm>
            <a:off x="404583" y="401335"/>
            <a:ext cx="4693138" cy="786926"/>
          </a:xfrm>
        </p:spPr>
        <p:txBody>
          <a:bodyPr>
            <a:normAutofit fontScale="90000"/>
          </a:bodyPr>
          <a:lstStyle/>
          <a:p>
            <a:r>
              <a:rPr lang="en-US" dirty="0"/>
              <a:t>Design of basic computer</a:t>
            </a:r>
          </a:p>
        </p:txBody>
      </p:sp>
      <p:sp>
        <p:nvSpPr>
          <p:cNvPr id="3" name="Content Placeholder 2">
            <a:extLst>
              <a:ext uri="{FF2B5EF4-FFF2-40B4-BE49-F238E27FC236}">
                <a16:creationId xmlns:a16="http://schemas.microsoft.com/office/drawing/2014/main" id="{19771ECC-A18A-4717-8625-6BDD1C2D4B2B}"/>
              </a:ext>
            </a:extLst>
          </p:cNvPr>
          <p:cNvSpPr>
            <a:spLocks noGrp="1"/>
          </p:cNvSpPr>
          <p:nvPr>
            <p:ph idx="1"/>
          </p:nvPr>
        </p:nvSpPr>
        <p:spPr>
          <a:xfrm>
            <a:off x="221567" y="2369050"/>
            <a:ext cx="8069574" cy="3056684"/>
          </a:xfrm>
        </p:spPr>
        <p:txBody>
          <a:bodyPr>
            <a:normAutofit fontScale="77500" lnSpcReduction="20000"/>
          </a:bodyPr>
          <a:lstStyle/>
          <a:p>
            <a:pPr marL="0" indent="0">
              <a:buNone/>
            </a:pPr>
            <a:r>
              <a:rPr lang="en-US" dirty="0"/>
              <a:t>A basic computer consists of the following hardware components;</a:t>
            </a:r>
          </a:p>
          <a:p>
            <a:pPr marL="342900" indent="-342900">
              <a:buAutoNum type="arabicPeriod"/>
            </a:pPr>
            <a:r>
              <a:rPr lang="en-US" dirty="0"/>
              <a:t>A memory unit with 4096 words of 16 bits each</a:t>
            </a:r>
          </a:p>
          <a:p>
            <a:pPr marL="342900" indent="-342900">
              <a:buAutoNum type="arabicPeriod"/>
            </a:pPr>
            <a:r>
              <a:rPr lang="en-US" dirty="0"/>
              <a:t>Nine registers : AR, DR, AC, IR, TR, PC, OUTR, INPR and SC</a:t>
            </a:r>
          </a:p>
          <a:p>
            <a:pPr marL="342900" indent="-342900">
              <a:buAutoNum type="arabicPeriod"/>
            </a:pPr>
            <a:r>
              <a:rPr lang="en-US" dirty="0"/>
              <a:t>Seven flip flops: I, S, E, R, IEN, FGI, FGO</a:t>
            </a:r>
          </a:p>
          <a:p>
            <a:pPr marL="342900" indent="-342900">
              <a:buAutoNum type="arabicPeriod"/>
            </a:pPr>
            <a:r>
              <a:rPr lang="en-US" dirty="0"/>
              <a:t>Two decoders: a 3X8 operation decoder and 4X16 timing decoder </a:t>
            </a:r>
          </a:p>
          <a:p>
            <a:pPr marL="342900" indent="-342900">
              <a:buAutoNum type="arabicPeriod"/>
            </a:pPr>
            <a:r>
              <a:rPr lang="en-US" dirty="0"/>
              <a:t>A 16-bit common bus</a:t>
            </a:r>
          </a:p>
          <a:p>
            <a:pPr marL="342900" indent="-342900">
              <a:buAutoNum type="arabicPeriod"/>
            </a:pPr>
            <a:r>
              <a:rPr lang="en-US" dirty="0"/>
              <a:t>Control logic gates</a:t>
            </a:r>
          </a:p>
          <a:p>
            <a:pPr marL="342900" indent="-342900">
              <a:buAutoNum type="arabicPeriod"/>
            </a:pPr>
            <a:r>
              <a:rPr lang="en-US" dirty="0"/>
              <a:t>Adder and logic circuit connected to the input of AC</a:t>
            </a:r>
          </a:p>
        </p:txBody>
      </p:sp>
    </p:spTree>
    <p:extLst>
      <p:ext uri="{BB962C8B-B14F-4D97-AF65-F5344CB8AC3E}">
        <p14:creationId xmlns:p14="http://schemas.microsoft.com/office/powerpoint/2010/main" val="38256379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7C12E-3983-4265-99AD-7A279E0BDF6B}"/>
              </a:ext>
            </a:extLst>
          </p:cNvPr>
          <p:cNvSpPr>
            <a:spLocks noGrp="1"/>
          </p:cNvSpPr>
          <p:nvPr>
            <p:ph type="title"/>
          </p:nvPr>
        </p:nvSpPr>
        <p:spPr>
          <a:xfrm>
            <a:off x="170767" y="-75618"/>
            <a:ext cx="4401233" cy="1268438"/>
          </a:xfrm>
        </p:spPr>
        <p:txBody>
          <a:bodyPr>
            <a:normAutofit fontScale="90000"/>
          </a:bodyPr>
          <a:lstStyle/>
          <a:p>
            <a:br>
              <a:rPr lang="en-US" dirty="0"/>
            </a:br>
            <a:r>
              <a:rPr lang="en-US" dirty="0"/>
              <a:t>Flow chart for </a:t>
            </a:r>
            <a:br>
              <a:rPr lang="en-US" dirty="0"/>
            </a:br>
            <a:r>
              <a:rPr lang="en-US" dirty="0"/>
              <a:t>computer operation</a:t>
            </a:r>
          </a:p>
        </p:txBody>
      </p:sp>
      <p:pic>
        <p:nvPicPr>
          <p:cNvPr id="5" name="Picture 4">
            <a:extLst>
              <a:ext uri="{FF2B5EF4-FFF2-40B4-BE49-F238E27FC236}">
                <a16:creationId xmlns:a16="http://schemas.microsoft.com/office/drawing/2014/main" id="{E3EB7F06-8982-4E1F-BD08-42961C5C8103}"/>
              </a:ext>
            </a:extLst>
          </p:cNvPr>
          <p:cNvPicPr>
            <a:picLocks noChangeAspect="1"/>
          </p:cNvPicPr>
          <p:nvPr/>
        </p:nvPicPr>
        <p:blipFill>
          <a:blip r:embed="rId2"/>
          <a:stretch>
            <a:fillRect/>
          </a:stretch>
        </p:blipFill>
        <p:spPr>
          <a:xfrm>
            <a:off x="4998196" y="772845"/>
            <a:ext cx="4145804" cy="4695092"/>
          </a:xfrm>
          <a:prstGeom prst="rect">
            <a:avLst/>
          </a:prstGeom>
        </p:spPr>
      </p:pic>
    </p:spTree>
    <p:extLst>
      <p:ext uri="{BB962C8B-B14F-4D97-AF65-F5344CB8AC3E}">
        <p14:creationId xmlns:p14="http://schemas.microsoft.com/office/powerpoint/2010/main" val="1662983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0D946B92-3952-4F7E-3F3E-F7AC453A0751}"/>
              </a:ext>
            </a:extLst>
          </p:cNvPr>
          <p:cNvSpPr>
            <a:spLocks noGrp="1"/>
          </p:cNvSpPr>
          <p:nvPr>
            <p:ph type="ctrTitle"/>
          </p:nvPr>
        </p:nvSpPr>
        <p:spPr>
          <a:xfrm>
            <a:off x="228600" y="1981200"/>
            <a:ext cx="8686800" cy="1470025"/>
          </a:xfrm>
        </p:spPr>
        <p:txBody>
          <a:bodyPr/>
          <a:lstStyle/>
          <a:p>
            <a:pPr eaLnBrk="1" hangingPunct="1"/>
            <a:r>
              <a:rPr lang="en-US" altLang="en-US" sz="3600"/>
              <a:t>Addressing Modes</a:t>
            </a:r>
            <a:endParaRPr lang="en-US" altLang="en-US"/>
          </a:p>
        </p:txBody>
      </p:sp>
      <p:sp>
        <p:nvSpPr>
          <p:cNvPr id="3" name="Subtitle 2">
            <a:extLst>
              <a:ext uri="{FF2B5EF4-FFF2-40B4-BE49-F238E27FC236}">
                <a16:creationId xmlns:a16="http://schemas.microsoft.com/office/drawing/2014/main" id="{16FCEA01-D602-AC74-C17E-003EF49C6191}"/>
              </a:ext>
            </a:extLst>
          </p:cNvPr>
          <p:cNvSpPr>
            <a:spLocks noGrp="1"/>
          </p:cNvSpPr>
          <p:nvPr>
            <p:ph type="subTitle" idx="1"/>
          </p:nvPr>
        </p:nvSpPr>
        <p:spPr>
          <a:xfrm>
            <a:off x="381000" y="4114800"/>
            <a:ext cx="8534400" cy="1752600"/>
          </a:xfrm>
        </p:spPr>
        <p:txBody>
          <a:bodyPr rtlCol="0">
            <a:normAutofit/>
          </a:bodyPr>
          <a:lstStyle/>
          <a:p>
            <a:pPr eaLnBrk="1" fontAlgn="auto" hangingPunct="1">
              <a:spcAft>
                <a:spcPts val="0"/>
              </a:spcAft>
              <a:defRPr/>
            </a:pPr>
            <a:r>
              <a:rPr lang="en-US" dirty="0"/>
              <a:t>Dr. Aprna Tripathi</a:t>
            </a:r>
          </a:p>
          <a:p>
            <a:pPr eaLnBrk="1" fontAlgn="auto" hangingPunct="1">
              <a:spcAft>
                <a:spcPts val="0"/>
              </a:spcAft>
              <a:defRPr/>
            </a:pPr>
            <a:r>
              <a:rPr lang="en-US" dirty="0">
                <a:hlinkClick r:id="rId2"/>
              </a:rPr>
              <a:t>aprnatripathi@gmail.com</a:t>
            </a:r>
            <a:r>
              <a:rPr lang="en-US" dirty="0"/>
              <a:t> </a:t>
            </a:r>
          </a:p>
          <a:p>
            <a:pPr eaLnBrk="1" fontAlgn="auto" hangingPunct="1">
              <a:spcAft>
                <a:spcPts val="0"/>
              </a:spcAft>
              <a:defRPr/>
            </a:pPr>
            <a:endParaRPr lang="en-US" dirty="0"/>
          </a:p>
        </p:txBody>
      </p:sp>
      <p:pic>
        <p:nvPicPr>
          <p:cNvPr id="13316" name="Picture 4" descr="aprna tripathi.jpg">
            <a:extLst>
              <a:ext uri="{FF2B5EF4-FFF2-40B4-BE49-F238E27FC236}">
                <a16:creationId xmlns:a16="http://schemas.microsoft.com/office/drawing/2014/main" id="{2B483C72-F14E-8CB9-1FE5-3703FD6B19F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04163" y="0"/>
            <a:ext cx="1239837"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C944E8C5-7054-C9AD-CDDB-11862176AFCB}"/>
              </a:ext>
            </a:extLst>
          </p:cNvPr>
          <p:cNvSpPr>
            <a:spLocks noGrp="1"/>
          </p:cNvSpPr>
          <p:nvPr>
            <p:ph type="title"/>
          </p:nvPr>
        </p:nvSpPr>
        <p:spPr/>
        <p:txBody>
          <a:bodyPr/>
          <a:lstStyle/>
          <a:p>
            <a:r>
              <a:rPr lang="en-US" altLang="en-US"/>
              <a:t>Introduction</a:t>
            </a:r>
          </a:p>
        </p:txBody>
      </p:sp>
      <p:sp>
        <p:nvSpPr>
          <p:cNvPr id="16387" name="Content Placeholder 2">
            <a:extLst>
              <a:ext uri="{FF2B5EF4-FFF2-40B4-BE49-F238E27FC236}">
                <a16:creationId xmlns:a16="http://schemas.microsoft.com/office/drawing/2014/main" id="{F3916013-8E06-C3DD-636B-8C10AD0BBC5B}"/>
              </a:ext>
            </a:extLst>
          </p:cNvPr>
          <p:cNvSpPr>
            <a:spLocks noGrp="1"/>
          </p:cNvSpPr>
          <p:nvPr>
            <p:ph idx="1"/>
          </p:nvPr>
        </p:nvSpPr>
        <p:spPr>
          <a:xfrm>
            <a:off x="457200" y="1646238"/>
            <a:ext cx="8229600" cy="4754562"/>
          </a:xfrm>
        </p:spPr>
        <p:txBody>
          <a:bodyPr/>
          <a:lstStyle/>
          <a:p>
            <a:r>
              <a:rPr lang="en-US" altLang="en-US"/>
              <a:t>The mode of access of effective address is called addressing mode. </a:t>
            </a:r>
          </a:p>
          <a:p>
            <a:r>
              <a:rPr lang="en-US" altLang="en-US"/>
              <a:t>Effective Address</a:t>
            </a:r>
          </a:p>
          <a:p>
            <a:pPr lvl="1"/>
            <a:r>
              <a:rPr lang="en-US" altLang="en-US"/>
              <a:t>The address in which the actual operand is available is called as Effective address</a:t>
            </a:r>
          </a:p>
          <a:p>
            <a:pPr lvl="1"/>
            <a:endParaRPr lang="en-US"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1">
            <a:extLst>
              <a:ext uri="{FF2B5EF4-FFF2-40B4-BE49-F238E27FC236}">
                <a16:creationId xmlns:a16="http://schemas.microsoft.com/office/drawing/2014/main" id="{D199E9E4-7059-CDAA-C583-038758B91D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486400" cy="559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Text Box 3">
            <a:extLst>
              <a:ext uri="{FF2B5EF4-FFF2-40B4-BE49-F238E27FC236}">
                <a16:creationId xmlns:a16="http://schemas.microsoft.com/office/drawing/2014/main" id="{71C6209B-6251-196E-502A-B445969251D7}"/>
              </a:ext>
            </a:extLst>
          </p:cNvPr>
          <p:cNvSpPr txBox="1">
            <a:spLocks noChangeArrowheads="1"/>
          </p:cNvSpPr>
          <p:nvPr/>
        </p:nvSpPr>
        <p:spPr bwMode="auto">
          <a:xfrm>
            <a:off x="6400800" y="1066800"/>
            <a:ext cx="1752600" cy="361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altLang="en-US" sz="1400">
                <a:solidFill>
                  <a:srgbClr val="FF0000"/>
                </a:solidFill>
                <a:latin typeface="Calibri" panose="020F0502020204030204" pitchFamily="34" charset="0"/>
              </a:rPr>
              <a:t>Letter for Himself</a:t>
            </a:r>
            <a:endParaRPr lang="en-US" altLang="en-US" sz="2400">
              <a:solidFill>
                <a:srgbClr val="FF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4">
            <a:extLst>
              <a:ext uri="{FF2B5EF4-FFF2-40B4-BE49-F238E27FC236}">
                <a16:creationId xmlns:a16="http://schemas.microsoft.com/office/drawing/2014/main" id="{849D619A-F047-4719-D085-884BDA16C2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8600"/>
            <a:ext cx="47371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Text Box 5">
            <a:extLst>
              <a:ext uri="{FF2B5EF4-FFF2-40B4-BE49-F238E27FC236}">
                <a16:creationId xmlns:a16="http://schemas.microsoft.com/office/drawing/2014/main" id="{21E0A09F-8133-7DA6-26B5-624CD98FCC1F}"/>
              </a:ext>
            </a:extLst>
          </p:cNvPr>
          <p:cNvSpPr txBox="1">
            <a:spLocks noChangeArrowheads="1"/>
          </p:cNvSpPr>
          <p:nvPr/>
        </p:nvSpPr>
        <p:spPr bwMode="auto">
          <a:xfrm>
            <a:off x="5105400" y="1143000"/>
            <a:ext cx="3013075" cy="293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altLang="en-US" sz="1400">
                <a:solidFill>
                  <a:srgbClr val="FF0000"/>
                </a:solidFill>
                <a:latin typeface="Calibri" panose="020F0502020204030204" pitchFamily="34" charset="0"/>
              </a:rPr>
              <a:t>Letter for one of his family Member</a:t>
            </a:r>
            <a:endParaRPr lang="en-US" altLang="en-US" sz="2400">
              <a:solidFill>
                <a:srgbClr val="FF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16">
            <a:extLst>
              <a:ext uri="{FF2B5EF4-FFF2-40B4-BE49-F238E27FC236}">
                <a16:creationId xmlns:a16="http://schemas.microsoft.com/office/drawing/2014/main" id="{F39E9CEF-253D-032B-ACCE-669AB11852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2550" y="762000"/>
            <a:ext cx="497840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59" name="Picture 7">
            <a:extLst>
              <a:ext uri="{FF2B5EF4-FFF2-40B4-BE49-F238E27FC236}">
                <a16:creationId xmlns:a16="http://schemas.microsoft.com/office/drawing/2014/main" id="{6868E0B7-EB56-CC4E-3566-6122F57810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038" y="269875"/>
            <a:ext cx="3786187" cy="517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Text Box 4">
            <a:extLst>
              <a:ext uri="{FF2B5EF4-FFF2-40B4-BE49-F238E27FC236}">
                <a16:creationId xmlns:a16="http://schemas.microsoft.com/office/drawing/2014/main" id="{BEC104F4-2479-5E41-AA2C-D052799C2E24}"/>
              </a:ext>
            </a:extLst>
          </p:cNvPr>
          <p:cNvSpPr txBox="1">
            <a:spLocks noChangeArrowheads="1"/>
          </p:cNvSpPr>
          <p:nvPr/>
        </p:nvSpPr>
        <p:spPr bwMode="auto">
          <a:xfrm>
            <a:off x="6477000" y="914400"/>
            <a:ext cx="2438400" cy="422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Aft>
                <a:spcPts val="1000"/>
              </a:spcAft>
            </a:pPr>
            <a:r>
              <a:rPr lang="en-US" altLang="en-US" sz="1400">
                <a:solidFill>
                  <a:srgbClr val="FF0000"/>
                </a:solidFill>
                <a:latin typeface="Calibri" panose="020F0502020204030204" pitchFamily="34" charset="0"/>
              </a:rPr>
              <a:t>Letter for known house address</a:t>
            </a:r>
            <a:endParaRPr lang="en-US" altLang="en-US" sz="2400">
              <a:solidFill>
                <a:srgbClr val="FF000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a:extLst>
              <a:ext uri="{FF2B5EF4-FFF2-40B4-BE49-F238E27FC236}">
                <a16:creationId xmlns:a16="http://schemas.microsoft.com/office/drawing/2014/main" id="{65F35389-7A45-D0B3-B92E-11896CEFCC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09538"/>
            <a:ext cx="5943600" cy="6215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Text Box 3">
            <a:extLst>
              <a:ext uri="{FF2B5EF4-FFF2-40B4-BE49-F238E27FC236}">
                <a16:creationId xmlns:a16="http://schemas.microsoft.com/office/drawing/2014/main" id="{DEA34D05-66E0-21BB-0191-32088BBE2393}"/>
              </a:ext>
            </a:extLst>
          </p:cNvPr>
          <p:cNvSpPr txBox="1">
            <a:spLocks noChangeArrowheads="1"/>
          </p:cNvSpPr>
          <p:nvPr/>
        </p:nvSpPr>
        <p:spPr bwMode="auto">
          <a:xfrm>
            <a:off x="381000" y="1066800"/>
            <a:ext cx="2819400" cy="381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000"/>
              </a:spcAft>
            </a:pPr>
            <a:r>
              <a:rPr lang="en-US" altLang="en-US" sz="1400">
                <a:solidFill>
                  <a:srgbClr val="FF0000"/>
                </a:solidFill>
                <a:latin typeface="Calibri" panose="020F0502020204030204" pitchFamily="34" charset="0"/>
              </a:rPr>
              <a:t>Letter for unknown house address</a:t>
            </a:r>
            <a:endParaRPr lang="en-US" altLang="en-US" sz="2400">
              <a:solidFill>
                <a:srgbClr val="FF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a:extLst>
              <a:ext uri="{FF2B5EF4-FFF2-40B4-BE49-F238E27FC236}">
                <a16:creationId xmlns:a16="http://schemas.microsoft.com/office/drawing/2014/main" id="{1CBD8DC0-C1B4-70E8-FF3E-AA7F20A03B6E}"/>
              </a:ext>
            </a:extLst>
          </p:cNvPr>
          <p:cNvSpPr>
            <a:spLocks noChangeArrowheads="1"/>
          </p:cNvSpPr>
          <p:nvPr/>
        </p:nvSpPr>
        <p:spPr bwMode="auto">
          <a:xfrm>
            <a:off x="457200" y="381000"/>
            <a:ext cx="80819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r>
              <a:rPr lang="en-US" altLang="en-US">
                <a:latin typeface="Century Gothic" panose="020B0502020202020204" pitchFamily="34" charset="0"/>
                <a:ea typeface="Batang" panose="02030600000101010101" pitchFamily="18" charset="-127"/>
              </a:rPr>
              <a:t>Case1: Letter for him self can be mapped to implicit addressing mode.</a:t>
            </a:r>
            <a:endParaRPr lang="en-US" altLang="en-US" sz="2800"/>
          </a:p>
        </p:txBody>
      </p:sp>
      <p:sp>
        <p:nvSpPr>
          <p:cNvPr id="21507" name="Rectangle 7">
            <a:extLst>
              <a:ext uri="{FF2B5EF4-FFF2-40B4-BE49-F238E27FC236}">
                <a16:creationId xmlns:a16="http://schemas.microsoft.com/office/drawing/2014/main" id="{973B16AD-1CA7-C4A3-ADEB-818680DA1C3A}"/>
              </a:ext>
            </a:extLst>
          </p:cNvPr>
          <p:cNvSpPr>
            <a:spLocks noChangeArrowheads="1"/>
          </p:cNvSpPr>
          <p:nvPr/>
        </p:nvSpPr>
        <p:spPr bwMode="auto">
          <a:xfrm>
            <a:off x="457200" y="4191000"/>
            <a:ext cx="37004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r>
              <a:rPr lang="en-US" altLang="en-US">
                <a:latin typeface="Century Gothic" panose="020B0502020202020204" pitchFamily="34" charset="0"/>
                <a:ea typeface="Batang" panose="02030600000101010101" pitchFamily="18" charset="-127"/>
              </a:rPr>
              <a:t>Case4: Letter for unkown house</a:t>
            </a:r>
            <a:endParaRPr lang="en-US" altLang="en-US" sz="2800"/>
          </a:p>
        </p:txBody>
      </p:sp>
      <p:sp>
        <p:nvSpPr>
          <p:cNvPr id="21508" name="Rectangle 8">
            <a:extLst>
              <a:ext uri="{FF2B5EF4-FFF2-40B4-BE49-F238E27FC236}">
                <a16:creationId xmlns:a16="http://schemas.microsoft.com/office/drawing/2014/main" id="{A19816A5-78F7-CF8E-A187-48025ADD9BF4}"/>
              </a:ext>
            </a:extLst>
          </p:cNvPr>
          <p:cNvSpPr>
            <a:spLocks noChangeArrowheads="1"/>
          </p:cNvSpPr>
          <p:nvPr/>
        </p:nvSpPr>
        <p:spPr bwMode="auto">
          <a:xfrm>
            <a:off x="457200" y="3124200"/>
            <a:ext cx="3622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r>
              <a:rPr lang="en-US" altLang="en-US">
                <a:latin typeface="Century Gothic" panose="020B0502020202020204" pitchFamily="34" charset="0"/>
                <a:ea typeface="Batang" panose="02030600000101010101" pitchFamily="18" charset="-127"/>
              </a:rPr>
              <a:t>Case3: Letter for known house </a:t>
            </a:r>
            <a:endParaRPr lang="en-US" altLang="en-US" sz="2800"/>
          </a:p>
        </p:txBody>
      </p:sp>
      <p:sp>
        <p:nvSpPr>
          <p:cNvPr id="21509" name="Rectangle 9">
            <a:extLst>
              <a:ext uri="{FF2B5EF4-FFF2-40B4-BE49-F238E27FC236}">
                <a16:creationId xmlns:a16="http://schemas.microsoft.com/office/drawing/2014/main" id="{2461EBC6-C951-8374-FEC4-38F17EC3D011}"/>
              </a:ext>
            </a:extLst>
          </p:cNvPr>
          <p:cNvSpPr>
            <a:spLocks noChangeArrowheads="1"/>
          </p:cNvSpPr>
          <p:nvPr/>
        </p:nvSpPr>
        <p:spPr bwMode="auto">
          <a:xfrm>
            <a:off x="457200" y="1981200"/>
            <a:ext cx="4902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r>
              <a:rPr lang="en-US" altLang="en-US">
                <a:latin typeface="Century Gothic" panose="020B0502020202020204" pitchFamily="34" charset="0"/>
                <a:ea typeface="Batang" panose="02030600000101010101" pitchFamily="18" charset="-127"/>
              </a:rPr>
              <a:t>Case2: Letter for one of his family member</a:t>
            </a:r>
            <a:endParaRPr lang="en-US" altLang="en-US" sz="2800"/>
          </a:p>
        </p:txBody>
      </p:sp>
      <p:sp>
        <p:nvSpPr>
          <p:cNvPr id="21510" name="Rectangle 10">
            <a:extLst>
              <a:ext uri="{FF2B5EF4-FFF2-40B4-BE49-F238E27FC236}">
                <a16:creationId xmlns:a16="http://schemas.microsoft.com/office/drawing/2014/main" id="{D54D47D2-4A8A-E769-D789-C47C454544F1}"/>
              </a:ext>
            </a:extLst>
          </p:cNvPr>
          <p:cNvSpPr>
            <a:spLocks noChangeArrowheads="1"/>
          </p:cNvSpPr>
          <p:nvPr/>
        </p:nvSpPr>
        <p:spPr bwMode="auto">
          <a:xfrm>
            <a:off x="2514600" y="914400"/>
            <a:ext cx="38862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Tx/>
              <a:buAutoNum type="arabicPeriod"/>
            </a:pPr>
            <a:r>
              <a:rPr lang="en-US" altLang="ko-KR" b="1">
                <a:latin typeface="Times New Roman" panose="02020603050405020304" pitchFamily="18" charset="0"/>
                <a:ea typeface="Batang" panose="02030600000101010101" pitchFamily="18" charset="-127"/>
                <a:cs typeface="Times New Roman" panose="02020603050405020304" pitchFamily="18" charset="0"/>
              </a:rPr>
              <a:t>Implicit addressing mode</a:t>
            </a:r>
            <a:endParaRPr lang="en-US" altLang="ko-KR" sz="2800" b="1">
              <a:latin typeface="Times New Roman" panose="02020603050405020304" pitchFamily="18" charset="0"/>
              <a:cs typeface="Times New Roman" panose="02020603050405020304" pitchFamily="18" charset="0"/>
            </a:endParaRPr>
          </a:p>
        </p:txBody>
      </p:sp>
      <p:sp>
        <p:nvSpPr>
          <p:cNvPr id="21511" name="Rectangle 10">
            <a:extLst>
              <a:ext uri="{FF2B5EF4-FFF2-40B4-BE49-F238E27FC236}">
                <a16:creationId xmlns:a16="http://schemas.microsoft.com/office/drawing/2014/main" id="{83AAD873-71C2-6C2A-4106-F35D2796157A}"/>
              </a:ext>
            </a:extLst>
          </p:cNvPr>
          <p:cNvSpPr>
            <a:spLocks noChangeArrowheads="1"/>
          </p:cNvSpPr>
          <p:nvPr/>
        </p:nvSpPr>
        <p:spPr bwMode="auto">
          <a:xfrm>
            <a:off x="2590800" y="2667000"/>
            <a:ext cx="3962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latin typeface="Times New Roman" panose="02020603050405020304" pitchFamily="18" charset="0"/>
                <a:cs typeface="Times New Roman" panose="02020603050405020304" pitchFamily="18" charset="0"/>
              </a:rPr>
              <a:t>2. Immediate addressing mode</a:t>
            </a:r>
          </a:p>
        </p:txBody>
      </p:sp>
      <p:sp>
        <p:nvSpPr>
          <p:cNvPr id="21512" name="Rectangle 10">
            <a:extLst>
              <a:ext uri="{FF2B5EF4-FFF2-40B4-BE49-F238E27FC236}">
                <a16:creationId xmlns:a16="http://schemas.microsoft.com/office/drawing/2014/main" id="{30232675-EB82-A933-5B4F-759136A38BA3}"/>
              </a:ext>
            </a:extLst>
          </p:cNvPr>
          <p:cNvSpPr>
            <a:spLocks noChangeArrowheads="1"/>
          </p:cNvSpPr>
          <p:nvPr/>
        </p:nvSpPr>
        <p:spPr bwMode="auto">
          <a:xfrm>
            <a:off x="2590800" y="3810000"/>
            <a:ext cx="4191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latin typeface="Times New Roman" panose="02020603050405020304" pitchFamily="18" charset="0"/>
                <a:cs typeface="Times New Roman" panose="02020603050405020304" pitchFamily="18" charset="0"/>
              </a:rPr>
              <a:t>3. Direct addressing mode </a:t>
            </a:r>
          </a:p>
        </p:txBody>
      </p:sp>
      <p:sp>
        <p:nvSpPr>
          <p:cNvPr id="21513" name="Rectangle 10">
            <a:extLst>
              <a:ext uri="{FF2B5EF4-FFF2-40B4-BE49-F238E27FC236}">
                <a16:creationId xmlns:a16="http://schemas.microsoft.com/office/drawing/2014/main" id="{4C3DBED0-A601-09B6-0F79-C32255228B0D}"/>
              </a:ext>
            </a:extLst>
          </p:cNvPr>
          <p:cNvSpPr>
            <a:spLocks noChangeArrowheads="1"/>
          </p:cNvSpPr>
          <p:nvPr/>
        </p:nvSpPr>
        <p:spPr bwMode="auto">
          <a:xfrm>
            <a:off x="2590800" y="4724400"/>
            <a:ext cx="38862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b="1">
                <a:latin typeface="Times New Roman" panose="02020603050405020304" pitchFamily="18" charset="0"/>
                <a:cs typeface="Times New Roman" panose="02020603050405020304" pitchFamily="18" charset="0"/>
              </a:rPr>
              <a:t>4. Indirect addressing mode</a:t>
            </a:r>
            <a:endParaRPr lang="en-US" altLang="ko-KR" sz="2800" b="1">
              <a:latin typeface="Times New Roman" panose="02020603050405020304" pitchFamily="18" charset="0"/>
              <a:cs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0B009B68-710C-90DF-E660-B3BD164C52B7}"/>
              </a:ext>
            </a:extLst>
          </p:cNvPr>
          <p:cNvSpPr>
            <a:spLocks noGrp="1"/>
          </p:cNvSpPr>
          <p:nvPr>
            <p:ph type="title"/>
          </p:nvPr>
        </p:nvSpPr>
        <p:spPr>
          <a:xfrm>
            <a:off x="457200" y="274638"/>
            <a:ext cx="8229600" cy="639762"/>
          </a:xfrm>
        </p:spPr>
        <p:txBody>
          <a:bodyPr>
            <a:normAutofit fontScale="90000"/>
          </a:bodyPr>
          <a:lstStyle/>
          <a:p>
            <a:r>
              <a:rPr lang="en-US" altLang="en-US"/>
              <a:t>Implicit Addressing Mode</a:t>
            </a:r>
          </a:p>
        </p:txBody>
      </p:sp>
      <p:sp>
        <p:nvSpPr>
          <p:cNvPr id="3" name="Rectangle 2">
            <a:extLst>
              <a:ext uri="{FF2B5EF4-FFF2-40B4-BE49-F238E27FC236}">
                <a16:creationId xmlns:a16="http://schemas.microsoft.com/office/drawing/2014/main" id="{8177737B-82C0-AD0C-B776-DE39014281EE}"/>
              </a:ext>
            </a:extLst>
          </p:cNvPr>
          <p:cNvSpPr/>
          <p:nvPr/>
        </p:nvSpPr>
        <p:spPr>
          <a:xfrm>
            <a:off x="838200" y="2362200"/>
            <a:ext cx="1219200" cy="457200"/>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dirty="0" err="1"/>
              <a:t>Opcode</a:t>
            </a:r>
            <a:endParaRPr lang="en-US" dirty="0"/>
          </a:p>
        </p:txBody>
      </p:sp>
      <p:sp>
        <p:nvSpPr>
          <p:cNvPr id="4" name="TextBox 3">
            <a:extLst>
              <a:ext uri="{FF2B5EF4-FFF2-40B4-BE49-F238E27FC236}">
                <a16:creationId xmlns:a16="http://schemas.microsoft.com/office/drawing/2014/main" id="{5248FC08-6BC7-BBF4-CCDC-A1A153CB7A26}"/>
              </a:ext>
            </a:extLst>
          </p:cNvPr>
          <p:cNvSpPr txBox="1">
            <a:spLocks noChangeArrowheads="1"/>
          </p:cNvSpPr>
          <p:nvPr/>
        </p:nvSpPr>
        <p:spPr bwMode="auto">
          <a:xfrm>
            <a:off x="533400" y="1524000"/>
            <a:ext cx="7848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Char char="q"/>
            </a:pPr>
            <a:r>
              <a:rPr lang="en-US" altLang="en-US"/>
              <a:t> Operands are specified implicitly in the definition of the instruction</a:t>
            </a:r>
          </a:p>
        </p:txBody>
      </p:sp>
      <p:sp>
        <p:nvSpPr>
          <p:cNvPr id="5" name="Rectangle 4">
            <a:extLst>
              <a:ext uri="{FF2B5EF4-FFF2-40B4-BE49-F238E27FC236}">
                <a16:creationId xmlns:a16="http://schemas.microsoft.com/office/drawing/2014/main" id="{E0110E36-119D-0B86-CE83-9FD2A41C6DD6}"/>
              </a:ext>
            </a:extLst>
          </p:cNvPr>
          <p:cNvSpPr>
            <a:spLocks noChangeArrowheads="1"/>
          </p:cNvSpPr>
          <p:nvPr/>
        </p:nvSpPr>
        <p:spPr bwMode="auto">
          <a:xfrm>
            <a:off x="685800" y="1828800"/>
            <a:ext cx="4416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Char char="q"/>
            </a:pPr>
            <a:r>
              <a:rPr lang="en-US" altLang="en-US"/>
              <a:t> Example:- DEC (Decrement A register)</a:t>
            </a:r>
          </a:p>
        </p:txBody>
      </p:sp>
      <p:sp>
        <p:nvSpPr>
          <p:cNvPr id="6" name="Rectangle 5">
            <a:extLst>
              <a:ext uri="{FF2B5EF4-FFF2-40B4-BE49-F238E27FC236}">
                <a16:creationId xmlns:a16="http://schemas.microsoft.com/office/drawing/2014/main" id="{161F4388-86E7-1D98-9625-2BFF5C06160D}"/>
              </a:ext>
            </a:extLst>
          </p:cNvPr>
          <p:cNvSpPr>
            <a:spLocks noChangeArrowheads="1"/>
          </p:cNvSpPr>
          <p:nvPr/>
        </p:nvSpPr>
        <p:spPr bwMode="auto">
          <a:xfrm>
            <a:off x="914400" y="2971800"/>
            <a:ext cx="60198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Char char="q"/>
            </a:pPr>
            <a:r>
              <a:rPr lang="en-US" altLang="en-US"/>
              <a:t> Advantage: </a:t>
            </a:r>
          </a:p>
          <a:p>
            <a:pPr lvl="1" eaLnBrk="1" hangingPunct="1">
              <a:buFont typeface="Wingdings" panose="05000000000000000000" pitchFamily="2" charset="2"/>
              <a:buChar char="Ø"/>
            </a:pPr>
            <a:r>
              <a:rPr lang="en-US" altLang="en-US"/>
              <a:t>Instruction specifies a fixed and unvarying address</a:t>
            </a:r>
          </a:p>
          <a:p>
            <a:pPr lvl="1" eaLnBrk="1" hangingPunct="1">
              <a:buFont typeface="Wingdings" panose="05000000000000000000" pitchFamily="2" charset="2"/>
              <a:buChar char="Ø"/>
            </a:pPr>
            <a:r>
              <a:rPr lang="en-US" altLang="en-US"/>
              <a:t>No memory references</a:t>
            </a:r>
          </a:p>
        </p:txBody>
      </p:sp>
      <p:sp>
        <p:nvSpPr>
          <p:cNvPr id="7" name="Rectangle 6">
            <a:extLst>
              <a:ext uri="{FF2B5EF4-FFF2-40B4-BE49-F238E27FC236}">
                <a16:creationId xmlns:a16="http://schemas.microsoft.com/office/drawing/2014/main" id="{911403BA-3ADE-E6F2-4FE3-A43E7C946E7B}"/>
              </a:ext>
            </a:extLst>
          </p:cNvPr>
          <p:cNvSpPr>
            <a:spLocks noChangeArrowheads="1"/>
          </p:cNvSpPr>
          <p:nvPr/>
        </p:nvSpPr>
        <p:spPr bwMode="auto">
          <a:xfrm>
            <a:off x="990600" y="4029075"/>
            <a:ext cx="40862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Char char="q"/>
            </a:pPr>
            <a:r>
              <a:rPr lang="en-US" altLang="en-US"/>
              <a:t>Disadvantage: </a:t>
            </a:r>
          </a:p>
          <a:p>
            <a:pPr lvl="1" eaLnBrk="1" hangingPunct="1">
              <a:buFont typeface="Wingdings" panose="05000000000000000000" pitchFamily="2" charset="2"/>
              <a:buChar char="Ø"/>
            </a:pPr>
            <a:r>
              <a:rPr lang="en-US" altLang="en-US"/>
              <a:t>Limited Computational Capacity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upRigh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upRigh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strips(upRight)">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3"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strips(upRight)">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3"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strips(upRight)">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Assessment Pattern:</a:t>
            </a:r>
          </a:p>
        </p:txBody>
      </p:sp>
      <p:sp>
        <p:nvSpPr>
          <p:cNvPr id="3" name="Content Placeholder 2"/>
          <p:cNvSpPr>
            <a:spLocks noGrp="1"/>
          </p:cNvSpPr>
          <p:nvPr>
            <p:ph idx="1"/>
          </p:nvPr>
        </p:nvSpPr>
        <p:spPr/>
        <p:txBody>
          <a:bodyPr/>
          <a:lstStyle/>
          <a:p>
            <a:r>
              <a:rPr lang="en-US" dirty="0"/>
              <a:t>At least four assignment </a:t>
            </a:r>
          </a:p>
          <a:p>
            <a:r>
              <a:rPr lang="en-US" dirty="0"/>
              <a:t>Three quizzes out of which best two will be considered</a:t>
            </a:r>
          </a:p>
          <a:p>
            <a:r>
              <a:rPr lang="en-US" dirty="0"/>
              <a:t>Quiz can be conducted before announcement </a:t>
            </a:r>
          </a:p>
          <a:p>
            <a:r>
              <a:rPr lang="en-US" dirty="0"/>
              <a:t>In final assessment</a:t>
            </a:r>
          </a:p>
          <a:p>
            <a:pPr lvl="1"/>
            <a:r>
              <a:rPr lang="en-US" dirty="0"/>
              <a:t>Assignment- 10</a:t>
            </a:r>
          </a:p>
          <a:p>
            <a:pPr lvl="1"/>
            <a:r>
              <a:rPr lang="en-US" dirty="0"/>
              <a:t>Quiz – 10 </a:t>
            </a:r>
          </a:p>
        </p:txBody>
      </p:sp>
      <p:sp>
        <p:nvSpPr>
          <p:cNvPr id="5" name="Slide Number Placeholder 4"/>
          <p:cNvSpPr>
            <a:spLocks noGrp="1"/>
          </p:cNvSpPr>
          <p:nvPr>
            <p:ph type="sldNum" sz="quarter" idx="12"/>
          </p:nvPr>
        </p:nvSpPr>
        <p:spPr/>
        <p:txBody>
          <a:bodyPr/>
          <a:lstStyle/>
          <a:p>
            <a:fld id="{FE3B85B6-9AB0-4F82-9D9E-E3A072EC9CF9}" type="slidenum">
              <a:rPr lang="en-US" smtClean="0"/>
              <a:t>5</a:t>
            </a:fld>
            <a:endParaRPr lang="en-US"/>
          </a:p>
        </p:txBody>
      </p:sp>
      <p:sp>
        <p:nvSpPr>
          <p:cNvPr id="6" name="Date Placeholder 5">
            <a:extLst>
              <a:ext uri="{FF2B5EF4-FFF2-40B4-BE49-F238E27FC236}">
                <a16:creationId xmlns:a16="http://schemas.microsoft.com/office/drawing/2014/main" id="{BA5E3C70-A550-F219-D82A-BDC133C7E518}"/>
              </a:ext>
            </a:extLst>
          </p:cNvPr>
          <p:cNvSpPr>
            <a:spLocks noGrp="1"/>
          </p:cNvSpPr>
          <p:nvPr>
            <p:ph type="dt" sz="half" idx="10"/>
          </p:nvPr>
        </p:nvSpPr>
        <p:spPr/>
        <p:txBody>
          <a:bodyPr/>
          <a:lstStyle/>
          <a:p>
            <a:fld id="{E4055E03-B68A-4131-8FB5-C46FAAD72154}" type="datetime1">
              <a:rPr lang="en-US" smtClean="0"/>
              <a:t>10/1/2023</a:t>
            </a:fld>
            <a:endParaRPr lang="en-US"/>
          </a:p>
        </p:txBody>
      </p:sp>
    </p:spTree>
    <p:extLst>
      <p:ext uri="{BB962C8B-B14F-4D97-AF65-F5344CB8AC3E}">
        <p14:creationId xmlns:p14="http://schemas.microsoft.com/office/powerpoint/2010/main" val="15360506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4A0F5553-D8BB-14AB-1A1B-927E939B1261}"/>
              </a:ext>
            </a:extLst>
          </p:cNvPr>
          <p:cNvSpPr>
            <a:spLocks noGrp="1"/>
          </p:cNvSpPr>
          <p:nvPr>
            <p:ph type="title"/>
          </p:nvPr>
        </p:nvSpPr>
        <p:spPr>
          <a:xfrm>
            <a:off x="457200" y="274638"/>
            <a:ext cx="8229600" cy="639762"/>
          </a:xfrm>
        </p:spPr>
        <p:txBody>
          <a:bodyPr>
            <a:normAutofit fontScale="90000"/>
          </a:bodyPr>
          <a:lstStyle/>
          <a:p>
            <a:r>
              <a:rPr lang="en-US" altLang="en-US"/>
              <a:t>Immediate Addressing Mode</a:t>
            </a:r>
          </a:p>
        </p:txBody>
      </p:sp>
      <p:sp>
        <p:nvSpPr>
          <p:cNvPr id="3" name="Rectangle 2">
            <a:extLst>
              <a:ext uri="{FF2B5EF4-FFF2-40B4-BE49-F238E27FC236}">
                <a16:creationId xmlns:a16="http://schemas.microsoft.com/office/drawing/2014/main" id="{40A305D2-85CA-01B2-AC9E-AC08A50B34E6}"/>
              </a:ext>
            </a:extLst>
          </p:cNvPr>
          <p:cNvSpPr/>
          <p:nvPr/>
        </p:nvSpPr>
        <p:spPr>
          <a:xfrm>
            <a:off x="838200" y="3502025"/>
            <a:ext cx="1219200" cy="523875"/>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dirty="0" err="1"/>
              <a:t>Opcode</a:t>
            </a:r>
            <a:endParaRPr lang="en-US" dirty="0"/>
          </a:p>
        </p:txBody>
      </p:sp>
      <p:sp>
        <p:nvSpPr>
          <p:cNvPr id="4" name="TextBox 3">
            <a:extLst>
              <a:ext uri="{FF2B5EF4-FFF2-40B4-BE49-F238E27FC236}">
                <a16:creationId xmlns:a16="http://schemas.microsoft.com/office/drawing/2014/main" id="{27E6EE64-05C5-48EA-D3DE-897DE4DAAA8B}"/>
              </a:ext>
            </a:extLst>
          </p:cNvPr>
          <p:cNvSpPr txBox="1">
            <a:spLocks noChangeArrowheads="1"/>
          </p:cNvSpPr>
          <p:nvPr/>
        </p:nvSpPr>
        <p:spPr bwMode="auto">
          <a:xfrm>
            <a:off x="533400" y="1524000"/>
            <a:ext cx="7848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Char char="q"/>
            </a:pPr>
            <a:r>
              <a:rPr lang="en-US" altLang="en-US"/>
              <a:t> The simplest form of addressing is immediate addressing</a:t>
            </a:r>
          </a:p>
        </p:txBody>
      </p:sp>
      <p:sp>
        <p:nvSpPr>
          <p:cNvPr id="5" name="Rectangle 4">
            <a:extLst>
              <a:ext uri="{FF2B5EF4-FFF2-40B4-BE49-F238E27FC236}">
                <a16:creationId xmlns:a16="http://schemas.microsoft.com/office/drawing/2014/main" id="{DA8B5D73-0DB1-58EE-7F14-483C7CAEDE63}"/>
              </a:ext>
            </a:extLst>
          </p:cNvPr>
          <p:cNvSpPr>
            <a:spLocks noChangeArrowheads="1"/>
          </p:cNvSpPr>
          <p:nvPr/>
        </p:nvSpPr>
        <p:spPr bwMode="auto">
          <a:xfrm>
            <a:off x="685800" y="2057400"/>
            <a:ext cx="740092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Char char="q"/>
            </a:pPr>
            <a:r>
              <a:rPr lang="en-US" altLang="en-US"/>
              <a:t> Example:- MOVE #100H, R1</a:t>
            </a:r>
          </a:p>
          <a:p>
            <a:pPr eaLnBrk="1" hangingPunct="1"/>
            <a:r>
              <a:rPr lang="en-US" altLang="en-US"/>
              <a:t>Here the data 100h is moved to R1.</a:t>
            </a:r>
          </a:p>
          <a:p>
            <a:pPr eaLnBrk="1" hangingPunct="1">
              <a:buFont typeface="Wingdings" panose="05000000000000000000" pitchFamily="2" charset="2"/>
              <a:buChar char="q"/>
            </a:pPr>
            <a:r>
              <a:rPr lang="en-US" altLang="en-US"/>
              <a:t> MVI A, 01 </a:t>
            </a:r>
          </a:p>
          <a:p>
            <a:pPr eaLnBrk="1" hangingPunct="1"/>
            <a:r>
              <a:rPr lang="en-US" altLang="en-US"/>
              <a:t>– MVI stands for Move Immediate. This basically implies move 01 to A.</a:t>
            </a:r>
          </a:p>
          <a:p>
            <a:pPr eaLnBrk="1" hangingPunct="1"/>
            <a:endParaRPr lang="en-US" altLang="en-US"/>
          </a:p>
          <a:p>
            <a:pPr eaLnBrk="1" hangingPunct="1"/>
            <a:endParaRPr lang="en-US" altLang="en-US"/>
          </a:p>
        </p:txBody>
      </p:sp>
      <p:sp>
        <p:nvSpPr>
          <p:cNvPr id="6" name="Rectangle 5">
            <a:extLst>
              <a:ext uri="{FF2B5EF4-FFF2-40B4-BE49-F238E27FC236}">
                <a16:creationId xmlns:a16="http://schemas.microsoft.com/office/drawing/2014/main" id="{4212201D-3888-71AB-8ADC-DEAE792960AD}"/>
              </a:ext>
            </a:extLst>
          </p:cNvPr>
          <p:cNvSpPr>
            <a:spLocks noChangeArrowheads="1"/>
          </p:cNvSpPr>
          <p:nvPr/>
        </p:nvSpPr>
        <p:spPr bwMode="auto">
          <a:xfrm>
            <a:off x="609600" y="4191000"/>
            <a:ext cx="101234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Char char="q"/>
            </a:pPr>
            <a:r>
              <a:rPr lang="en-US" altLang="en-US"/>
              <a:t> Advantage: </a:t>
            </a:r>
          </a:p>
          <a:p>
            <a:pPr lvl="1" eaLnBrk="1" hangingPunct="1">
              <a:buFont typeface="Wingdings" panose="05000000000000000000" pitchFamily="2" charset="2"/>
              <a:buChar char="Ø"/>
            </a:pPr>
            <a:r>
              <a:rPr lang="en-US" altLang="en-US"/>
              <a:t>This mode can be used to define and use constants </a:t>
            </a:r>
          </a:p>
          <a:p>
            <a:pPr lvl="1" eaLnBrk="1" hangingPunct="1">
              <a:buFont typeface="Wingdings" panose="05000000000000000000" pitchFamily="2" charset="2"/>
              <a:buChar char="Ø"/>
            </a:pPr>
            <a:r>
              <a:rPr lang="en-US" altLang="en-US"/>
              <a:t>or set of initials values of variables.</a:t>
            </a:r>
          </a:p>
          <a:p>
            <a:pPr lvl="1" eaLnBrk="1" hangingPunct="1">
              <a:buFont typeface="Wingdings" panose="05000000000000000000" pitchFamily="2" charset="2"/>
              <a:buChar char="Ø"/>
            </a:pPr>
            <a:r>
              <a:rPr lang="en-US" altLang="en-US"/>
              <a:t>No memory references</a:t>
            </a:r>
          </a:p>
        </p:txBody>
      </p:sp>
      <p:sp>
        <p:nvSpPr>
          <p:cNvPr id="7" name="Rectangle 6">
            <a:extLst>
              <a:ext uri="{FF2B5EF4-FFF2-40B4-BE49-F238E27FC236}">
                <a16:creationId xmlns:a16="http://schemas.microsoft.com/office/drawing/2014/main" id="{1DE51AD9-B9AF-2EF6-F056-0E409F21ACF3}"/>
              </a:ext>
            </a:extLst>
          </p:cNvPr>
          <p:cNvSpPr>
            <a:spLocks noChangeArrowheads="1"/>
          </p:cNvSpPr>
          <p:nvPr/>
        </p:nvSpPr>
        <p:spPr bwMode="auto">
          <a:xfrm>
            <a:off x="609600" y="5373688"/>
            <a:ext cx="30099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Char char="q"/>
            </a:pPr>
            <a:r>
              <a:rPr lang="en-US" altLang="en-US"/>
              <a:t>Disadvantage: </a:t>
            </a:r>
          </a:p>
          <a:p>
            <a:pPr lvl="1" eaLnBrk="1" hangingPunct="1">
              <a:buFont typeface="Wingdings" panose="05000000000000000000" pitchFamily="2" charset="2"/>
              <a:buChar char="Ø"/>
            </a:pPr>
            <a:r>
              <a:rPr lang="en-US" altLang="en-US"/>
              <a:t>Limited Operand size</a:t>
            </a:r>
          </a:p>
        </p:txBody>
      </p:sp>
      <p:sp>
        <p:nvSpPr>
          <p:cNvPr id="8" name="Rectangle 7">
            <a:extLst>
              <a:ext uri="{FF2B5EF4-FFF2-40B4-BE49-F238E27FC236}">
                <a16:creationId xmlns:a16="http://schemas.microsoft.com/office/drawing/2014/main" id="{82190B04-A782-97C7-2BCD-1B4701A3A25D}"/>
              </a:ext>
            </a:extLst>
          </p:cNvPr>
          <p:cNvSpPr>
            <a:spLocks noChangeArrowheads="1"/>
          </p:cNvSpPr>
          <p:nvPr/>
        </p:nvSpPr>
        <p:spPr bwMode="auto">
          <a:xfrm>
            <a:off x="762000" y="1752600"/>
            <a:ext cx="3762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Char char="q"/>
            </a:pPr>
            <a:r>
              <a:rPr lang="en-US" altLang="en-US"/>
              <a:t> data is a part of instruction itself.</a:t>
            </a:r>
          </a:p>
        </p:txBody>
      </p:sp>
      <p:sp>
        <p:nvSpPr>
          <p:cNvPr id="9" name="Rectangle 8">
            <a:extLst>
              <a:ext uri="{FF2B5EF4-FFF2-40B4-BE49-F238E27FC236}">
                <a16:creationId xmlns:a16="http://schemas.microsoft.com/office/drawing/2014/main" id="{A5767317-9C32-CA29-1837-4AB64ED35151}"/>
              </a:ext>
            </a:extLst>
          </p:cNvPr>
          <p:cNvSpPr/>
          <p:nvPr/>
        </p:nvSpPr>
        <p:spPr>
          <a:xfrm>
            <a:off x="2057400" y="3517392"/>
            <a:ext cx="1219200" cy="521208"/>
          </a:xfrm>
          <a:prstGeom prst="rect">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dirty="0"/>
              <a:t>Operand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upRigh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upRight)">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strips(upRight)">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3"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strips(upRight)">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3"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strips(upRight)">
                                      <p:cBhvr>
                                        <p:cTn id="27" dur="500"/>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3"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strips(upRight)">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3"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strips(upRight)">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P spid="6" grpId="0"/>
      <p:bldP spid="7" grpId="0"/>
      <p:bldP spid="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BAD837A8-2824-0E19-8382-3E264AB82EB9}"/>
              </a:ext>
            </a:extLst>
          </p:cNvPr>
          <p:cNvSpPr>
            <a:spLocks noGrp="1"/>
          </p:cNvSpPr>
          <p:nvPr>
            <p:ph type="title"/>
          </p:nvPr>
        </p:nvSpPr>
        <p:spPr>
          <a:xfrm>
            <a:off x="457200" y="274638"/>
            <a:ext cx="8229600" cy="639762"/>
          </a:xfrm>
        </p:spPr>
        <p:txBody>
          <a:bodyPr>
            <a:normAutofit fontScale="90000"/>
          </a:bodyPr>
          <a:lstStyle/>
          <a:p>
            <a:r>
              <a:rPr lang="en-US" altLang="en-US"/>
              <a:t>Direct/Absolute Addressing Mode</a:t>
            </a:r>
          </a:p>
        </p:txBody>
      </p:sp>
      <p:sp>
        <p:nvSpPr>
          <p:cNvPr id="3" name="Rectangle 2">
            <a:extLst>
              <a:ext uri="{FF2B5EF4-FFF2-40B4-BE49-F238E27FC236}">
                <a16:creationId xmlns:a16="http://schemas.microsoft.com/office/drawing/2014/main" id="{AC60EEBE-CA74-C8A1-189A-78A294F8E2FA}"/>
              </a:ext>
            </a:extLst>
          </p:cNvPr>
          <p:cNvSpPr/>
          <p:nvPr/>
        </p:nvSpPr>
        <p:spPr>
          <a:xfrm>
            <a:off x="3505200" y="3108325"/>
            <a:ext cx="1219200" cy="523875"/>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dirty="0" err="1"/>
              <a:t>Opcode</a:t>
            </a:r>
            <a:endParaRPr lang="en-US" dirty="0"/>
          </a:p>
        </p:txBody>
      </p:sp>
      <p:sp>
        <p:nvSpPr>
          <p:cNvPr id="4" name="TextBox 3">
            <a:extLst>
              <a:ext uri="{FF2B5EF4-FFF2-40B4-BE49-F238E27FC236}">
                <a16:creationId xmlns:a16="http://schemas.microsoft.com/office/drawing/2014/main" id="{20B40954-D648-0F2E-C511-8C6EC73AF49E}"/>
              </a:ext>
            </a:extLst>
          </p:cNvPr>
          <p:cNvSpPr txBox="1">
            <a:spLocks noChangeArrowheads="1"/>
          </p:cNvSpPr>
          <p:nvPr/>
        </p:nvSpPr>
        <p:spPr bwMode="auto">
          <a:xfrm>
            <a:off x="609600" y="1535113"/>
            <a:ext cx="7848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Char char="q"/>
            </a:pPr>
            <a:r>
              <a:rPr lang="en-US" altLang="en-US"/>
              <a:t> The address where data is available is part of the instruction</a:t>
            </a:r>
          </a:p>
        </p:txBody>
      </p:sp>
      <p:sp>
        <p:nvSpPr>
          <p:cNvPr id="5" name="Rectangle 4">
            <a:extLst>
              <a:ext uri="{FF2B5EF4-FFF2-40B4-BE49-F238E27FC236}">
                <a16:creationId xmlns:a16="http://schemas.microsoft.com/office/drawing/2014/main" id="{474542E3-2E0C-A821-7E0E-9CDB552AE177}"/>
              </a:ext>
            </a:extLst>
          </p:cNvPr>
          <p:cNvSpPr>
            <a:spLocks noChangeArrowheads="1"/>
          </p:cNvSpPr>
          <p:nvPr/>
        </p:nvSpPr>
        <p:spPr bwMode="auto">
          <a:xfrm>
            <a:off x="685800" y="2200275"/>
            <a:ext cx="74009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Char char="q"/>
            </a:pPr>
            <a:r>
              <a:rPr lang="en-US" altLang="en-US"/>
              <a:t> Example:- MOVE 30A4, R1</a:t>
            </a:r>
          </a:p>
          <a:p>
            <a:pPr lvl="1" eaLnBrk="1" hangingPunct="1">
              <a:buFont typeface="Arial" panose="020B0604020202020204" pitchFamily="34" charset="0"/>
              <a:buChar char="•"/>
            </a:pPr>
            <a:r>
              <a:rPr lang="en-US" altLang="en-US"/>
              <a:t>The memory location 50A4 is accessed</a:t>
            </a:r>
          </a:p>
          <a:p>
            <a:pPr lvl="1" eaLnBrk="1" hangingPunct="1">
              <a:buFont typeface="Arial" panose="020B0604020202020204" pitchFamily="34" charset="0"/>
              <a:buChar char="•"/>
            </a:pPr>
            <a:r>
              <a:rPr lang="en-US" altLang="en-US"/>
              <a:t>The data from this location is copied onto Register R1.</a:t>
            </a:r>
          </a:p>
        </p:txBody>
      </p:sp>
      <p:sp>
        <p:nvSpPr>
          <p:cNvPr id="6" name="Rectangle 5">
            <a:extLst>
              <a:ext uri="{FF2B5EF4-FFF2-40B4-BE49-F238E27FC236}">
                <a16:creationId xmlns:a16="http://schemas.microsoft.com/office/drawing/2014/main" id="{FDBB190E-754A-B64C-6CF8-E83743163230}"/>
              </a:ext>
            </a:extLst>
          </p:cNvPr>
          <p:cNvSpPr>
            <a:spLocks noChangeArrowheads="1"/>
          </p:cNvSpPr>
          <p:nvPr/>
        </p:nvSpPr>
        <p:spPr bwMode="auto">
          <a:xfrm>
            <a:off x="609600" y="4191000"/>
            <a:ext cx="101234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Char char="q"/>
            </a:pPr>
            <a:r>
              <a:rPr lang="en-US" altLang="en-US"/>
              <a:t> Advantage: </a:t>
            </a:r>
          </a:p>
          <a:p>
            <a:pPr lvl="1" eaLnBrk="1" hangingPunct="1">
              <a:buFont typeface="Wingdings" panose="05000000000000000000" pitchFamily="2" charset="2"/>
              <a:buChar char="Ø"/>
            </a:pPr>
            <a:r>
              <a:rPr lang="en-US" altLang="en-US"/>
              <a:t> Large operand Magnitude</a:t>
            </a:r>
          </a:p>
        </p:txBody>
      </p:sp>
      <p:sp>
        <p:nvSpPr>
          <p:cNvPr id="7" name="Rectangle 6">
            <a:extLst>
              <a:ext uri="{FF2B5EF4-FFF2-40B4-BE49-F238E27FC236}">
                <a16:creationId xmlns:a16="http://schemas.microsoft.com/office/drawing/2014/main" id="{3CFE6E06-6659-846A-0352-15D6744FEC6F}"/>
              </a:ext>
            </a:extLst>
          </p:cNvPr>
          <p:cNvSpPr>
            <a:spLocks noChangeArrowheads="1"/>
          </p:cNvSpPr>
          <p:nvPr/>
        </p:nvSpPr>
        <p:spPr bwMode="auto">
          <a:xfrm>
            <a:off x="609600" y="4953000"/>
            <a:ext cx="65532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Char char="q"/>
            </a:pPr>
            <a:r>
              <a:rPr lang="en-US" altLang="en-US"/>
              <a:t> Disadvantage: </a:t>
            </a:r>
          </a:p>
          <a:p>
            <a:pPr lvl="1" eaLnBrk="1" hangingPunct="1">
              <a:buFont typeface="Wingdings" panose="05000000000000000000" pitchFamily="2" charset="2"/>
              <a:buChar char="Ø"/>
            </a:pPr>
            <a:r>
              <a:rPr lang="en-US" altLang="en-US"/>
              <a:t>Limited Address Size</a:t>
            </a:r>
          </a:p>
          <a:p>
            <a:pPr algn="just" eaLnBrk="1" hangingPunct="1"/>
            <a:r>
              <a:rPr lang="en-US" altLang="en-US"/>
              <a:t>The change in the location of the program is associated with the change in all absolute memory references.</a:t>
            </a:r>
          </a:p>
          <a:p>
            <a:pPr lvl="1" eaLnBrk="1" hangingPunct="1">
              <a:buFont typeface="Wingdings" panose="05000000000000000000" pitchFamily="2" charset="2"/>
              <a:buChar char="Ø"/>
            </a:pPr>
            <a:endParaRPr lang="en-US" altLang="en-US"/>
          </a:p>
        </p:txBody>
      </p:sp>
      <p:sp>
        <p:nvSpPr>
          <p:cNvPr id="8" name="Rectangle 7">
            <a:extLst>
              <a:ext uri="{FF2B5EF4-FFF2-40B4-BE49-F238E27FC236}">
                <a16:creationId xmlns:a16="http://schemas.microsoft.com/office/drawing/2014/main" id="{93F9437D-AE5D-A267-9AD8-0F1D3D0B6454}"/>
              </a:ext>
            </a:extLst>
          </p:cNvPr>
          <p:cNvSpPr>
            <a:spLocks noChangeArrowheads="1"/>
          </p:cNvSpPr>
          <p:nvPr/>
        </p:nvSpPr>
        <p:spPr bwMode="auto">
          <a:xfrm>
            <a:off x="762000" y="1819275"/>
            <a:ext cx="68199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Char char="q"/>
            </a:pPr>
            <a:r>
              <a:rPr lang="en-US" altLang="en-US"/>
              <a:t> The address field contains th effective address of the operand.</a:t>
            </a:r>
          </a:p>
        </p:txBody>
      </p:sp>
      <p:sp>
        <p:nvSpPr>
          <p:cNvPr id="9" name="Rectangle 8">
            <a:extLst>
              <a:ext uri="{FF2B5EF4-FFF2-40B4-BE49-F238E27FC236}">
                <a16:creationId xmlns:a16="http://schemas.microsoft.com/office/drawing/2014/main" id="{637DC8C5-6C32-02B4-BD74-E5F6966950B6}"/>
              </a:ext>
            </a:extLst>
          </p:cNvPr>
          <p:cNvSpPr/>
          <p:nvPr/>
        </p:nvSpPr>
        <p:spPr>
          <a:xfrm>
            <a:off x="4724400" y="3124200"/>
            <a:ext cx="1219200" cy="521208"/>
          </a:xfrm>
          <a:prstGeom prst="rect">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dirty="0"/>
              <a:t>EA</a:t>
            </a:r>
          </a:p>
        </p:txBody>
      </p:sp>
      <p:sp>
        <p:nvSpPr>
          <p:cNvPr id="10" name="Rectangle 9">
            <a:extLst>
              <a:ext uri="{FF2B5EF4-FFF2-40B4-BE49-F238E27FC236}">
                <a16:creationId xmlns:a16="http://schemas.microsoft.com/office/drawing/2014/main" id="{D3DF2C19-305A-FE06-FAE5-4AA72DF5846E}"/>
              </a:ext>
            </a:extLst>
          </p:cNvPr>
          <p:cNvSpPr/>
          <p:nvPr/>
        </p:nvSpPr>
        <p:spPr>
          <a:xfrm>
            <a:off x="7696200" y="1371600"/>
            <a:ext cx="1219200" cy="381000"/>
          </a:xfrm>
          <a:prstGeom prst="rect">
            <a:avLst/>
          </a:prstGeom>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a:extLst>
              <a:ext uri="{FF2B5EF4-FFF2-40B4-BE49-F238E27FC236}">
                <a16:creationId xmlns:a16="http://schemas.microsoft.com/office/drawing/2014/main" id="{E686CE71-0ACE-5F32-B180-106DAF8D257A}"/>
              </a:ext>
            </a:extLst>
          </p:cNvPr>
          <p:cNvSpPr/>
          <p:nvPr/>
        </p:nvSpPr>
        <p:spPr>
          <a:xfrm>
            <a:off x="7696200" y="1752600"/>
            <a:ext cx="1219200" cy="381000"/>
          </a:xfrm>
          <a:prstGeom prst="rect">
            <a:avLst/>
          </a:prstGeom>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a:extLst>
              <a:ext uri="{FF2B5EF4-FFF2-40B4-BE49-F238E27FC236}">
                <a16:creationId xmlns:a16="http://schemas.microsoft.com/office/drawing/2014/main" id="{BA9C10D8-6F0D-AD12-3011-99F2A31A64F6}"/>
              </a:ext>
            </a:extLst>
          </p:cNvPr>
          <p:cNvSpPr/>
          <p:nvPr/>
        </p:nvSpPr>
        <p:spPr>
          <a:xfrm>
            <a:off x="7696200" y="2133600"/>
            <a:ext cx="1219200" cy="381000"/>
          </a:xfrm>
          <a:prstGeom prst="rect">
            <a:avLst/>
          </a:prstGeom>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Rectangle 12">
            <a:extLst>
              <a:ext uri="{FF2B5EF4-FFF2-40B4-BE49-F238E27FC236}">
                <a16:creationId xmlns:a16="http://schemas.microsoft.com/office/drawing/2014/main" id="{CF5731E5-9708-8F7C-C6BD-9A180031F0B8}"/>
              </a:ext>
            </a:extLst>
          </p:cNvPr>
          <p:cNvSpPr/>
          <p:nvPr/>
        </p:nvSpPr>
        <p:spPr>
          <a:xfrm>
            <a:off x="7696200" y="2514600"/>
            <a:ext cx="1219200" cy="381000"/>
          </a:xfrm>
          <a:prstGeom prst="rect">
            <a:avLst/>
          </a:prstGeom>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Rectangle 13">
            <a:extLst>
              <a:ext uri="{FF2B5EF4-FFF2-40B4-BE49-F238E27FC236}">
                <a16:creationId xmlns:a16="http://schemas.microsoft.com/office/drawing/2014/main" id="{94F78F64-41B5-760D-958C-CC2BA9516EA0}"/>
              </a:ext>
            </a:extLst>
          </p:cNvPr>
          <p:cNvSpPr/>
          <p:nvPr/>
        </p:nvSpPr>
        <p:spPr>
          <a:xfrm>
            <a:off x="7696200" y="2895600"/>
            <a:ext cx="1219200" cy="381000"/>
          </a:xfrm>
          <a:prstGeom prst="rect">
            <a:avLst/>
          </a:prstGeom>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Rectangle 14">
            <a:extLst>
              <a:ext uri="{FF2B5EF4-FFF2-40B4-BE49-F238E27FC236}">
                <a16:creationId xmlns:a16="http://schemas.microsoft.com/office/drawing/2014/main" id="{B1AA436A-DD18-5A3C-4674-DE0EA1E242D4}"/>
              </a:ext>
            </a:extLst>
          </p:cNvPr>
          <p:cNvSpPr/>
          <p:nvPr/>
        </p:nvSpPr>
        <p:spPr>
          <a:xfrm>
            <a:off x="7696200" y="3276600"/>
            <a:ext cx="1219200" cy="381000"/>
          </a:xfrm>
          <a:prstGeom prst="rect">
            <a:avLst/>
          </a:prstGeom>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Rectangle 15">
            <a:extLst>
              <a:ext uri="{FF2B5EF4-FFF2-40B4-BE49-F238E27FC236}">
                <a16:creationId xmlns:a16="http://schemas.microsoft.com/office/drawing/2014/main" id="{7A0B7F11-E0AF-C6E5-A1BE-D732A7BBB46C}"/>
              </a:ext>
            </a:extLst>
          </p:cNvPr>
          <p:cNvSpPr/>
          <p:nvPr/>
        </p:nvSpPr>
        <p:spPr>
          <a:xfrm>
            <a:off x="7696200" y="5689600"/>
            <a:ext cx="1219200" cy="381000"/>
          </a:xfrm>
          <a:prstGeom prst="rect">
            <a:avLst/>
          </a:prstGeom>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Rectangle 16">
            <a:extLst>
              <a:ext uri="{FF2B5EF4-FFF2-40B4-BE49-F238E27FC236}">
                <a16:creationId xmlns:a16="http://schemas.microsoft.com/office/drawing/2014/main" id="{9FBCAC9B-38AA-51E5-A739-A17CB0390996}"/>
              </a:ext>
            </a:extLst>
          </p:cNvPr>
          <p:cNvSpPr/>
          <p:nvPr/>
        </p:nvSpPr>
        <p:spPr>
          <a:xfrm>
            <a:off x="7696200" y="4165600"/>
            <a:ext cx="1219200" cy="381000"/>
          </a:xfrm>
          <a:prstGeom prst="rect">
            <a:avLst/>
          </a:prstGeom>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Rectangle 17">
            <a:extLst>
              <a:ext uri="{FF2B5EF4-FFF2-40B4-BE49-F238E27FC236}">
                <a16:creationId xmlns:a16="http://schemas.microsoft.com/office/drawing/2014/main" id="{724B4230-DF81-83C5-697D-2DBDEB72D46F}"/>
              </a:ext>
            </a:extLst>
          </p:cNvPr>
          <p:cNvSpPr/>
          <p:nvPr/>
        </p:nvSpPr>
        <p:spPr>
          <a:xfrm>
            <a:off x="7696200" y="4546600"/>
            <a:ext cx="1219200" cy="381000"/>
          </a:xfrm>
          <a:prstGeom prst="rect">
            <a:avLst/>
          </a:prstGeom>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Rectangle 18">
            <a:extLst>
              <a:ext uri="{FF2B5EF4-FFF2-40B4-BE49-F238E27FC236}">
                <a16:creationId xmlns:a16="http://schemas.microsoft.com/office/drawing/2014/main" id="{58D1BEF4-C83D-989C-76C5-8D991850B068}"/>
              </a:ext>
            </a:extLst>
          </p:cNvPr>
          <p:cNvSpPr/>
          <p:nvPr/>
        </p:nvSpPr>
        <p:spPr>
          <a:xfrm>
            <a:off x="7696200" y="4927600"/>
            <a:ext cx="1219200" cy="381000"/>
          </a:xfrm>
          <a:prstGeom prst="rect">
            <a:avLst/>
          </a:prstGeom>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Rectangle 19">
            <a:extLst>
              <a:ext uri="{FF2B5EF4-FFF2-40B4-BE49-F238E27FC236}">
                <a16:creationId xmlns:a16="http://schemas.microsoft.com/office/drawing/2014/main" id="{06C6C690-6AD8-163F-92B8-417F151FD603}"/>
              </a:ext>
            </a:extLst>
          </p:cNvPr>
          <p:cNvSpPr/>
          <p:nvPr/>
        </p:nvSpPr>
        <p:spPr>
          <a:xfrm>
            <a:off x="7696200" y="5308600"/>
            <a:ext cx="1219200" cy="381000"/>
          </a:xfrm>
          <a:prstGeom prst="rect">
            <a:avLst/>
          </a:prstGeom>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1" name="Straight Connector 20">
            <a:extLst>
              <a:ext uri="{FF2B5EF4-FFF2-40B4-BE49-F238E27FC236}">
                <a16:creationId xmlns:a16="http://schemas.microsoft.com/office/drawing/2014/main" id="{F4558F38-2A78-C75C-4340-EB5F9A4DF6E6}"/>
              </a:ext>
            </a:extLst>
          </p:cNvPr>
          <p:cNvCxnSpPr/>
          <p:nvPr/>
        </p:nvCxnSpPr>
        <p:spPr>
          <a:xfrm rot="5400000">
            <a:off x="7658100" y="3898900"/>
            <a:ext cx="533400" cy="1588"/>
          </a:xfrm>
          <a:prstGeom prst="line">
            <a:avLst/>
          </a:prstGeom>
          <a:ln>
            <a:prstDash val="dashDot"/>
          </a:ln>
          <a:effectLst>
            <a:glow rad="101600">
              <a:schemeClr val="accent1">
                <a:satMod val="175000"/>
                <a:alpha val="40000"/>
              </a:schemeClr>
            </a:glow>
            <a:outerShdw blurRad="40000" dist="20000" dir="5400000" rotWithShape="0">
              <a:srgbClr val="000000">
                <a:alpha val="38000"/>
              </a:srgbClr>
            </a:outerShdw>
          </a:effectLst>
        </p:spPr>
        <p:style>
          <a:lnRef idx="2">
            <a:schemeClr val="dk1"/>
          </a:lnRef>
          <a:fillRef idx="0">
            <a:schemeClr val="dk1"/>
          </a:fillRef>
          <a:effectRef idx="1">
            <a:schemeClr val="dk1"/>
          </a:effectRef>
          <a:fontRef idx="minor">
            <a:schemeClr val="tx1"/>
          </a:fontRef>
        </p:style>
      </p:cxnSp>
      <p:cxnSp>
        <p:nvCxnSpPr>
          <p:cNvPr id="22" name="Straight Connector 21">
            <a:extLst>
              <a:ext uri="{FF2B5EF4-FFF2-40B4-BE49-F238E27FC236}">
                <a16:creationId xmlns:a16="http://schemas.microsoft.com/office/drawing/2014/main" id="{6A943154-0715-D3DB-F2DC-74627692E7C4}"/>
              </a:ext>
            </a:extLst>
          </p:cNvPr>
          <p:cNvCxnSpPr/>
          <p:nvPr/>
        </p:nvCxnSpPr>
        <p:spPr>
          <a:xfrm rot="5400000">
            <a:off x="8343106" y="3898106"/>
            <a:ext cx="533400" cy="1588"/>
          </a:xfrm>
          <a:prstGeom prst="line">
            <a:avLst/>
          </a:prstGeom>
          <a:ln>
            <a:prstDash val="dashDot"/>
          </a:ln>
          <a:effectLst>
            <a:glow rad="101600">
              <a:schemeClr val="accent1">
                <a:satMod val="175000"/>
                <a:alpha val="40000"/>
              </a:schemeClr>
            </a:glow>
            <a:outerShdw blurRad="40000" dist="20000" dir="5400000" rotWithShape="0">
              <a:srgbClr val="000000">
                <a:alpha val="38000"/>
              </a:srgbClr>
            </a:outerShdw>
          </a:effectLst>
        </p:spPr>
        <p:style>
          <a:lnRef idx="2">
            <a:schemeClr val="dk1"/>
          </a:lnRef>
          <a:fillRef idx="0">
            <a:schemeClr val="dk1"/>
          </a:fillRef>
          <a:effectRef idx="1">
            <a:schemeClr val="dk1"/>
          </a:effectRef>
          <a:fontRef idx="minor">
            <a:schemeClr val="tx1"/>
          </a:fontRef>
        </p:style>
      </p:cxnSp>
      <p:sp>
        <p:nvSpPr>
          <p:cNvPr id="24" name="TextBox 23">
            <a:extLst>
              <a:ext uri="{FF2B5EF4-FFF2-40B4-BE49-F238E27FC236}">
                <a16:creationId xmlns:a16="http://schemas.microsoft.com/office/drawing/2014/main" id="{CA20AE09-C00B-031A-A1C7-CF24A4FFDA01}"/>
              </a:ext>
            </a:extLst>
          </p:cNvPr>
          <p:cNvSpPr txBox="1"/>
          <p:nvPr/>
        </p:nvSpPr>
        <p:spPr>
          <a:xfrm>
            <a:off x="7467600" y="762001"/>
            <a:ext cx="1676400" cy="307777"/>
          </a:xfrm>
          <a:prstGeom prst="rect">
            <a:avLst/>
          </a:prstGeom>
          <a:noFill/>
          <a:effectLst>
            <a:glow rad="63500">
              <a:schemeClr val="accent4">
                <a:satMod val="175000"/>
                <a:alpha val="40000"/>
              </a:schemeClr>
            </a:glow>
          </a:effectLst>
        </p:spPr>
        <p:txBody>
          <a:bodyPr>
            <a:spAutoFit/>
          </a:bodyPr>
          <a:lstStyle/>
          <a:p>
            <a:pPr algn="ctr">
              <a:defRPr/>
            </a:pPr>
            <a:r>
              <a:rPr lang="en-US" sz="1400" dirty="0">
                <a:latin typeface="Arial" charset="0"/>
                <a:cs typeface="Arial" charset="0"/>
              </a:rPr>
              <a:t>Main Memory</a:t>
            </a:r>
          </a:p>
        </p:txBody>
      </p:sp>
      <p:cxnSp>
        <p:nvCxnSpPr>
          <p:cNvPr id="26" name="Straight Connector 25">
            <a:extLst>
              <a:ext uri="{FF2B5EF4-FFF2-40B4-BE49-F238E27FC236}">
                <a16:creationId xmlns:a16="http://schemas.microsoft.com/office/drawing/2014/main" id="{A1174F4A-0CCC-B26F-AF34-FF28D8D4525D}"/>
              </a:ext>
            </a:extLst>
          </p:cNvPr>
          <p:cNvCxnSpPr/>
          <p:nvPr/>
        </p:nvCxnSpPr>
        <p:spPr>
          <a:xfrm rot="16200000" flipV="1">
            <a:off x="9059862" y="2925763"/>
            <a:ext cx="32067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C87071D5-B08F-1540-F39D-6949C091A56E}"/>
              </a:ext>
            </a:extLst>
          </p:cNvPr>
          <p:cNvCxnSpPr/>
          <p:nvPr/>
        </p:nvCxnSpPr>
        <p:spPr>
          <a:xfrm rot="5400000">
            <a:off x="7658894" y="6336506"/>
            <a:ext cx="533400" cy="1588"/>
          </a:xfrm>
          <a:prstGeom prst="line">
            <a:avLst/>
          </a:prstGeom>
          <a:ln>
            <a:prstDash val="dashDot"/>
          </a:ln>
          <a:effectLst>
            <a:glow rad="101600">
              <a:schemeClr val="accent1">
                <a:satMod val="175000"/>
                <a:alpha val="40000"/>
              </a:schemeClr>
            </a:glow>
            <a:outerShdw blurRad="40000" dist="20000" dir="5400000" rotWithShape="0">
              <a:srgbClr val="000000">
                <a:alpha val="38000"/>
              </a:srgbClr>
            </a:outerShdw>
          </a:effectLst>
        </p:spPr>
        <p:style>
          <a:lnRef idx="2">
            <a:schemeClr val="dk1"/>
          </a:lnRef>
          <a:fillRef idx="0">
            <a:schemeClr val="dk1"/>
          </a:fillRef>
          <a:effectRef idx="1">
            <a:schemeClr val="dk1"/>
          </a:effectRef>
          <a:fontRef idx="minor">
            <a:schemeClr val="tx1"/>
          </a:fontRef>
        </p:style>
      </p:cxnSp>
      <p:cxnSp>
        <p:nvCxnSpPr>
          <p:cNvPr id="28" name="Straight Connector 27">
            <a:extLst>
              <a:ext uri="{FF2B5EF4-FFF2-40B4-BE49-F238E27FC236}">
                <a16:creationId xmlns:a16="http://schemas.microsoft.com/office/drawing/2014/main" id="{7A2DAEFA-F138-2618-F51E-C36C8601AD18}"/>
              </a:ext>
            </a:extLst>
          </p:cNvPr>
          <p:cNvCxnSpPr/>
          <p:nvPr/>
        </p:nvCxnSpPr>
        <p:spPr>
          <a:xfrm rot="5400000">
            <a:off x="8343900" y="6335712"/>
            <a:ext cx="533400" cy="1588"/>
          </a:xfrm>
          <a:prstGeom prst="line">
            <a:avLst/>
          </a:prstGeom>
          <a:ln>
            <a:prstDash val="dashDot"/>
          </a:ln>
          <a:effectLst>
            <a:glow rad="101600">
              <a:schemeClr val="accent1">
                <a:satMod val="175000"/>
                <a:alpha val="40000"/>
              </a:schemeClr>
            </a:glow>
            <a:outerShdw blurRad="40000" dist="20000" dir="5400000" rotWithShape="0">
              <a:srgbClr val="000000">
                <a:alpha val="38000"/>
              </a:srgbClr>
            </a:outerShdw>
          </a:effectLst>
        </p:spPr>
        <p:style>
          <a:lnRef idx="2">
            <a:schemeClr val="dk1"/>
          </a:lnRef>
          <a:fillRef idx="0">
            <a:schemeClr val="dk1"/>
          </a:fillRef>
          <a:effectRef idx="1">
            <a:schemeClr val="dk1"/>
          </a:effectRef>
          <a:fontRef idx="minor">
            <a:schemeClr val="tx1"/>
          </a:fontRef>
        </p:style>
      </p:cxnSp>
      <p:cxnSp>
        <p:nvCxnSpPr>
          <p:cNvPr id="32" name="Straight Connector 31">
            <a:extLst>
              <a:ext uri="{FF2B5EF4-FFF2-40B4-BE49-F238E27FC236}">
                <a16:creationId xmlns:a16="http://schemas.microsoft.com/office/drawing/2014/main" id="{900BCFD8-1D0F-53BE-1A61-A891219C429E}"/>
              </a:ext>
            </a:extLst>
          </p:cNvPr>
          <p:cNvCxnSpPr/>
          <p:nvPr/>
        </p:nvCxnSpPr>
        <p:spPr>
          <a:xfrm rot="5400000">
            <a:off x="4878388" y="4038600"/>
            <a:ext cx="760412" cy="1588"/>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a:extLst>
              <a:ext uri="{FF2B5EF4-FFF2-40B4-BE49-F238E27FC236}">
                <a16:creationId xmlns:a16="http://schemas.microsoft.com/office/drawing/2014/main" id="{8ABE9976-8341-C8E8-7429-E9D4209FCDA1}"/>
              </a:ext>
            </a:extLst>
          </p:cNvPr>
          <p:cNvCxnSpPr/>
          <p:nvPr/>
        </p:nvCxnSpPr>
        <p:spPr>
          <a:xfrm>
            <a:off x="5257800" y="4406900"/>
            <a:ext cx="2438400" cy="1588"/>
          </a:xfrm>
          <a:prstGeom prst="line">
            <a:avLst/>
          </a:prstGeom>
        </p:spPr>
        <p:style>
          <a:lnRef idx="2">
            <a:schemeClr val="accent3"/>
          </a:lnRef>
          <a:fillRef idx="0">
            <a:schemeClr val="accent3"/>
          </a:fillRef>
          <a:effectRef idx="1">
            <a:schemeClr val="accent3"/>
          </a:effectRef>
          <a:fontRef idx="minor">
            <a:schemeClr val="tx1"/>
          </a:fontRef>
        </p:style>
      </p:cxnSp>
      <p:sp>
        <p:nvSpPr>
          <p:cNvPr id="36" name="TextBox 35">
            <a:extLst>
              <a:ext uri="{FF2B5EF4-FFF2-40B4-BE49-F238E27FC236}">
                <a16:creationId xmlns:a16="http://schemas.microsoft.com/office/drawing/2014/main" id="{219F2D2E-0FD0-01F2-1BD3-834A5B438951}"/>
              </a:ext>
            </a:extLst>
          </p:cNvPr>
          <p:cNvSpPr txBox="1">
            <a:spLocks noChangeArrowheads="1"/>
          </p:cNvSpPr>
          <p:nvPr/>
        </p:nvSpPr>
        <p:spPr bwMode="auto">
          <a:xfrm>
            <a:off x="7721600" y="4178300"/>
            <a:ext cx="1143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chemeClr val="bg1"/>
                </a:solidFill>
              </a:rPr>
              <a:t>Operand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upRigh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upRight)">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strips(upRight)">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3"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strips(upRight)">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3"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strips(upRight)">
                                      <p:cBhvr>
                                        <p:cTn id="27" dur="500"/>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7" presetClass="entr" presetSubtype="4"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0" fill="hold"/>
                                        <p:tgtEl>
                                          <p:spTgt spid="10"/>
                                        </p:tgtEl>
                                        <p:attrNameLst>
                                          <p:attrName>ppt_x</p:attrName>
                                        </p:attrNameLst>
                                      </p:cBhvr>
                                      <p:tavLst>
                                        <p:tav tm="0">
                                          <p:val>
                                            <p:strVal val="#ppt_x"/>
                                          </p:val>
                                        </p:tav>
                                        <p:tav tm="100000">
                                          <p:val>
                                            <p:strVal val="#ppt_x"/>
                                          </p:val>
                                        </p:tav>
                                      </p:tavLst>
                                    </p:anim>
                                    <p:anim calcmode="lin" valueType="num">
                                      <p:cBhvr additive="base">
                                        <p:cTn id="33" dur="5000" fill="hold"/>
                                        <p:tgtEl>
                                          <p:spTgt spid="10"/>
                                        </p:tgtEl>
                                        <p:attrNameLst>
                                          <p:attrName>ppt_y</p:attrName>
                                        </p:attrNameLst>
                                      </p:cBhvr>
                                      <p:tavLst>
                                        <p:tav tm="0">
                                          <p:val>
                                            <p:strVal val="1+#ppt_h/2"/>
                                          </p:val>
                                        </p:tav>
                                        <p:tav tm="100000">
                                          <p:val>
                                            <p:strVal val="#ppt_y"/>
                                          </p:val>
                                        </p:tav>
                                      </p:tavLst>
                                    </p:anim>
                                  </p:childTnLst>
                                </p:cTn>
                              </p:par>
                              <p:par>
                                <p:cTn id="34" presetID="7" presetClass="entr" presetSubtype="4"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5000" fill="hold"/>
                                        <p:tgtEl>
                                          <p:spTgt spid="11"/>
                                        </p:tgtEl>
                                        <p:attrNameLst>
                                          <p:attrName>ppt_x</p:attrName>
                                        </p:attrNameLst>
                                      </p:cBhvr>
                                      <p:tavLst>
                                        <p:tav tm="0">
                                          <p:val>
                                            <p:strVal val="#ppt_x"/>
                                          </p:val>
                                        </p:tav>
                                        <p:tav tm="100000">
                                          <p:val>
                                            <p:strVal val="#ppt_x"/>
                                          </p:val>
                                        </p:tav>
                                      </p:tavLst>
                                    </p:anim>
                                    <p:anim calcmode="lin" valueType="num">
                                      <p:cBhvr additive="base">
                                        <p:cTn id="37" dur="5000" fill="hold"/>
                                        <p:tgtEl>
                                          <p:spTgt spid="11"/>
                                        </p:tgtEl>
                                        <p:attrNameLst>
                                          <p:attrName>ppt_y</p:attrName>
                                        </p:attrNameLst>
                                      </p:cBhvr>
                                      <p:tavLst>
                                        <p:tav tm="0">
                                          <p:val>
                                            <p:strVal val="1+#ppt_h/2"/>
                                          </p:val>
                                        </p:tav>
                                        <p:tav tm="100000">
                                          <p:val>
                                            <p:strVal val="#ppt_y"/>
                                          </p:val>
                                        </p:tav>
                                      </p:tavLst>
                                    </p:anim>
                                  </p:childTnLst>
                                </p:cTn>
                              </p:par>
                              <p:par>
                                <p:cTn id="38" presetID="7" presetClass="entr" presetSubtype="4" fill="hold" nodeType="with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5000" fill="hold"/>
                                        <p:tgtEl>
                                          <p:spTgt spid="12"/>
                                        </p:tgtEl>
                                        <p:attrNameLst>
                                          <p:attrName>ppt_x</p:attrName>
                                        </p:attrNameLst>
                                      </p:cBhvr>
                                      <p:tavLst>
                                        <p:tav tm="0">
                                          <p:val>
                                            <p:strVal val="#ppt_x"/>
                                          </p:val>
                                        </p:tav>
                                        <p:tav tm="100000">
                                          <p:val>
                                            <p:strVal val="#ppt_x"/>
                                          </p:val>
                                        </p:tav>
                                      </p:tavLst>
                                    </p:anim>
                                    <p:anim calcmode="lin" valueType="num">
                                      <p:cBhvr additive="base">
                                        <p:cTn id="41" dur="5000" fill="hold"/>
                                        <p:tgtEl>
                                          <p:spTgt spid="12"/>
                                        </p:tgtEl>
                                        <p:attrNameLst>
                                          <p:attrName>ppt_y</p:attrName>
                                        </p:attrNameLst>
                                      </p:cBhvr>
                                      <p:tavLst>
                                        <p:tav tm="0">
                                          <p:val>
                                            <p:strVal val="1+#ppt_h/2"/>
                                          </p:val>
                                        </p:tav>
                                        <p:tav tm="100000">
                                          <p:val>
                                            <p:strVal val="#ppt_y"/>
                                          </p:val>
                                        </p:tav>
                                      </p:tavLst>
                                    </p:anim>
                                  </p:childTnLst>
                                </p:cTn>
                              </p:par>
                              <p:par>
                                <p:cTn id="42" presetID="7" presetClass="entr" presetSubtype="4" fill="hold" nodeType="withEffect">
                                  <p:stCondLst>
                                    <p:cond delay="0"/>
                                  </p:stCondLst>
                                  <p:childTnLst>
                                    <p:set>
                                      <p:cBhvr>
                                        <p:cTn id="43" dur="1" fill="hold">
                                          <p:stCondLst>
                                            <p:cond delay="0"/>
                                          </p:stCondLst>
                                        </p:cTn>
                                        <p:tgtEl>
                                          <p:spTgt spid="13"/>
                                        </p:tgtEl>
                                        <p:attrNameLst>
                                          <p:attrName>style.visibility</p:attrName>
                                        </p:attrNameLst>
                                      </p:cBhvr>
                                      <p:to>
                                        <p:strVal val="visible"/>
                                      </p:to>
                                    </p:set>
                                    <p:anim calcmode="lin" valueType="num">
                                      <p:cBhvr additive="base">
                                        <p:cTn id="44" dur="5000" fill="hold"/>
                                        <p:tgtEl>
                                          <p:spTgt spid="13"/>
                                        </p:tgtEl>
                                        <p:attrNameLst>
                                          <p:attrName>ppt_x</p:attrName>
                                        </p:attrNameLst>
                                      </p:cBhvr>
                                      <p:tavLst>
                                        <p:tav tm="0">
                                          <p:val>
                                            <p:strVal val="#ppt_x"/>
                                          </p:val>
                                        </p:tav>
                                        <p:tav tm="100000">
                                          <p:val>
                                            <p:strVal val="#ppt_x"/>
                                          </p:val>
                                        </p:tav>
                                      </p:tavLst>
                                    </p:anim>
                                    <p:anim calcmode="lin" valueType="num">
                                      <p:cBhvr additive="base">
                                        <p:cTn id="45" dur="5000" fill="hold"/>
                                        <p:tgtEl>
                                          <p:spTgt spid="13"/>
                                        </p:tgtEl>
                                        <p:attrNameLst>
                                          <p:attrName>ppt_y</p:attrName>
                                        </p:attrNameLst>
                                      </p:cBhvr>
                                      <p:tavLst>
                                        <p:tav tm="0">
                                          <p:val>
                                            <p:strVal val="1+#ppt_h/2"/>
                                          </p:val>
                                        </p:tav>
                                        <p:tav tm="100000">
                                          <p:val>
                                            <p:strVal val="#ppt_y"/>
                                          </p:val>
                                        </p:tav>
                                      </p:tavLst>
                                    </p:anim>
                                  </p:childTnLst>
                                </p:cTn>
                              </p:par>
                              <p:par>
                                <p:cTn id="46" presetID="7" presetClass="entr" presetSubtype="4" fill="hold" nodeType="withEffect">
                                  <p:stCondLst>
                                    <p:cond delay="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5000" fill="hold"/>
                                        <p:tgtEl>
                                          <p:spTgt spid="14"/>
                                        </p:tgtEl>
                                        <p:attrNameLst>
                                          <p:attrName>ppt_x</p:attrName>
                                        </p:attrNameLst>
                                      </p:cBhvr>
                                      <p:tavLst>
                                        <p:tav tm="0">
                                          <p:val>
                                            <p:strVal val="#ppt_x"/>
                                          </p:val>
                                        </p:tav>
                                        <p:tav tm="100000">
                                          <p:val>
                                            <p:strVal val="#ppt_x"/>
                                          </p:val>
                                        </p:tav>
                                      </p:tavLst>
                                    </p:anim>
                                    <p:anim calcmode="lin" valueType="num">
                                      <p:cBhvr additive="base">
                                        <p:cTn id="49" dur="5000" fill="hold"/>
                                        <p:tgtEl>
                                          <p:spTgt spid="14"/>
                                        </p:tgtEl>
                                        <p:attrNameLst>
                                          <p:attrName>ppt_y</p:attrName>
                                        </p:attrNameLst>
                                      </p:cBhvr>
                                      <p:tavLst>
                                        <p:tav tm="0">
                                          <p:val>
                                            <p:strVal val="1+#ppt_h/2"/>
                                          </p:val>
                                        </p:tav>
                                        <p:tav tm="100000">
                                          <p:val>
                                            <p:strVal val="#ppt_y"/>
                                          </p:val>
                                        </p:tav>
                                      </p:tavLst>
                                    </p:anim>
                                  </p:childTnLst>
                                </p:cTn>
                              </p:par>
                              <p:par>
                                <p:cTn id="50" presetID="7" presetClass="entr" presetSubtype="4" fill="hold" nodeType="withEffect">
                                  <p:stCondLst>
                                    <p:cond delay="0"/>
                                  </p:stCondLst>
                                  <p:childTnLst>
                                    <p:set>
                                      <p:cBhvr>
                                        <p:cTn id="51" dur="1" fill="hold">
                                          <p:stCondLst>
                                            <p:cond delay="0"/>
                                          </p:stCondLst>
                                        </p:cTn>
                                        <p:tgtEl>
                                          <p:spTgt spid="15"/>
                                        </p:tgtEl>
                                        <p:attrNameLst>
                                          <p:attrName>style.visibility</p:attrName>
                                        </p:attrNameLst>
                                      </p:cBhvr>
                                      <p:to>
                                        <p:strVal val="visible"/>
                                      </p:to>
                                    </p:set>
                                    <p:anim calcmode="lin" valueType="num">
                                      <p:cBhvr additive="base">
                                        <p:cTn id="52" dur="5000" fill="hold"/>
                                        <p:tgtEl>
                                          <p:spTgt spid="15"/>
                                        </p:tgtEl>
                                        <p:attrNameLst>
                                          <p:attrName>ppt_x</p:attrName>
                                        </p:attrNameLst>
                                      </p:cBhvr>
                                      <p:tavLst>
                                        <p:tav tm="0">
                                          <p:val>
                                            <p:strVal val="#ppt_x"/>
                                          </p:val>
                                        </p:tav>
                                        <p:tav tm="100000">
                                          <p:val>
                                            <p:strVal val="#ppt_x"/>
                                          </p:val>
                                        </p:tav>
                                      </p:tavLst>
                                    </p:anim>
                                    <p:anim calcmode="lin" valueType="num">
                                      <p:cBhvr additive="base">
                                        <p:cTn id="53" dur="5000" fill="hold"/>
                                        <p:tgtEl>
                                          <p:spTgt spid="15"/>
                                        </p:tgtEl>
                                        <p:attrNameLst>
                                          <p:attrName>ppt_y</p:attrName>
                                        </p:attrNameLst>
                                      </p:cBhvr>
                                      <p:tavLst>
                                        <p:tav tm="0">
                                          <p:val>
                                            <p:strVal val="1+#ppt_h/2"/>
                                          </p:val>
                                        </p:tav>
                                        <p:tav tm="100000">
                                          <p:val>
                                            <p:strVal val="#ppt_y"/>
                                          </p:val>
                                        </p:tav>
                                      </p:tavLst>
                                    </p:anim>
                                  </p:childTnLst>
                                </p:cTn>
                              </p:par>
                              <p:par>
                                <p:cTn id="54" presetID="7" presetClass="entr" presetSubtype="4" fill="hold" nodeType="withEffect">
                                  <p:stCondLst>
                                    <p:cond delay="0"/>
                                  </p:stCondLst>
                                  <p:childTnLst>
                                    <p:set>
                                      <p:cBhvr>
                                        <p:cTn id="55" dur="1" fill="hold">
                                          <p:stCondLst>
                                            <p:cond delay="0"/>
                                          </p:stCondLst>
                                        </p:cTn>
                                        <p:tgtEl>
                                          <p:spTgt spid="16"/>
                                        </p:tgtEl>
                                        <p:attrNameLst>
                                          <p:attrName>style.visibility</p:attrName>
                                        </p:attrNameLst>
                                      </p:cBhvr>
                                      <p:to>
                                        <p:strVal val="visible"/>
                                      </p:to>
                                    </p:set>
                                    <p:anim calcmode="lin" valueType="num">
                                      <p:cBhvr additive="base">
                                        <p:cTn id="56" dur="5000" fill="hold"/>
                                        <p:tgtEl>
                                          <p:spTgt spid="16"/>
                                        </p:tgtEl>
                                        <p:attrNameLst>
                                          <p:attrName>ppt_x</p:attrName>
                                        </p:attrNameLst>
                                      </p:cBhvr>
                                      <p:tavLst>
                                        <p:tav tm="0">
                                          <p:val>
                                            <p:strVal val="#ppt_x"/>
                                          </p:val>
                                        </p:tav>
                                        <p:tav tm="100000">
                                          <p:val>
                                            <p:strVal val="#ppt_x"/>
                                          </p:val>
                                        </p:tav>
                                      </p:tavLst>
                                    </p:anim>
                                    <p:anim calcmode="lin" valueType="num">
                                      <p:cBhvr additive="base">
                                        <p:cTn id="57" dur="5000" fill="hold"/>
                                        <p:tgtEl>
                                          <p:spTgt spid="16"/>
                                        </p:tgtEl>
                                        <p:attrNameLst>
                                          <p:attrName>ppt_y</p:attrName>
                                        </p:attrNameLst>
                                      </p:cBhvr>
                                      <p:tavLst>
                                        <p:tav tm="0">
                                          <p:val>
                                            <p:strVal val="1+#ppt_h/2"/>
                                          </p:val>
                                        </p:tav>
                                        <p:tav tm="100000">
                                          <p:val>
                                            <p:strVal val="#ppt_y"/>
                                          </p:val>
                                        </p:tav>
                                      </p:tavLst>
                                    </p:anim>
                                  </p:childTnLst>
                                </p:cTn>
                              </p:par>
                              <p:par>
                                <p:cTn id="58" presetID="7" presetClass="entr" presetSubtype="4" fill="hold" nodeType="withEffect">
                                  <p:stCondLst>
                                    <p:cond delay="0"/>
                                  </p:stCondLst>
                                  <p:childTnLst>
                                    <p:set>
                                      <p:cBhvr>
                                        <p:cTn id="59" dur="1" fill="hold">
                                          <p:stCondLst>
                                            <p:cond delay="0"/>
                                          </p:stCondLst>
                                        </p:cTn>
                                        <p:tgtEl>
                                          <p:spTgt spid="17"/>
                                        </p:tgtEl>
                                        <p:attrNameLst>
                                          <p:attrName>style.visibility</p:attrName>
                                        </p:attrNameLst>
                                      </p:cBhvr>
                                      <p:to>
                                        <p:strVal val="visible"/>
                                      </p:to>
                                    </p:set>
                                    <p:anim calcmode="lin" valueType="num">
                                      <p:cBhvr additive="base">
                                        <p:cTn id="60" dur="5000" fill="hold"/>
                                        <p:tgtEl>
                                          <p:spTgt spid="17"/>
                                        </p:tgtEl>
                                        <p:attrNameLst>
                                          <p:attrName>ppt_x</p:attrName>
                                        </p:attrNameLst>
                                      </p:cBhvr>
                                      <p:tavLst>
                                        <p:tav tm="0">
                                          <p:val>
                                            <p:strVal val="#ppt_x"/>
                                          </p:val>
                                        </p:tav>
                                        <p:tav tm="100000">
                                          <p:val>
                                            <p:strVal val="#ppt_x"/>
                                          </p:val>
                                        </p:tav>
                                      </p:tavLst>
                                    </p:anim>
                                    <p:anim calcmode="lin" valueType="num">
                                      <p:cBhvr additive="base">
                                        <p:cTn id="61" dur="5000" fill="hold"/>
                                        <p:tgtEl>
                                          <p:spTgt spid="17"/>
                                        </p:tgtEl>
                                        <p:attrNameLst>
                                          <p:attrName>ppt_y</p:attrName>
                                        </p:attrNameLst>
                                      </p:cBhvr>
                                      <p:tavLst>
                                        <p:tav tm="0">
                                          <p:val>
                                            <p:strVal val="1+#ppt_h/2"/>
                                          </p:val>
                                        </p:tav>
                                        <p:tav tm="100000">
                                          <p:val>
                                            <p:strVal val="#ppt_y"/>
                                          </p:val>
                                        </p:tav>
                                      </p:tavLst>
                                    </p:anim>
                                  </p:childTnLst>
                                </p:cTn>
                              </p:par>
                              <p:par>
                                <p:cTn id="62" presetID="7" presetClass="entr" presetSubtype="4" fill="hold" nodeType="withEffect">
                                  <p:stCondLst>
                                    <p:cond delay="0"/>
                                  </p:stCondLst>
                                  <p:childTnLst>
                                    <p:set>
                                      <p:cBhvr>
                                        <p:cTn id="63" dur="1" fill="hold">
                                          <p:stCondLst>
                                            <p:cond delay="0"/>
                                          </p:stCondLst>
                                        </p:cTn>
                                        <p:tgtEl>
                                          <p:spTgt spid="18"/>
                                        </p:tgtEl>
                                        <p:attrNameLst>
                                          <p:attrName>style.visibility</p:attrName>
                                        </p:attrNameLst>
                                      </p:cBhvr>
                                      <p:to>
                                        <p:strVal val="visible"/>
                                      </p:to>
                                    </p:set>
                                    <p:anim calcmode="lin" valueType="num">
                                      <p:cBhvr additive="base">
                                        <p:cTn id="64" dur="5000" fill="hold"/>
                                        <p:tgtEl>
                                          <p:spTgt spid="18"/>
                                        </p:tgtEl>
                                        <p:attrNameLst>
                                          <p:attrName>ppt_x</p:attrName>
                                        </p:attrNameLst>
                                      </p:cBhvr>
                                      <p:tavLst>
                                        <p:tav tm="0">
                                          <p:val>
                                            <p:strVal val="#ppt_x"/>
                                          </p:val>
                                        </p:tav>
                                        <p:tav tm="100000">
                                          <p:val>
                                            <p:strVal val="#ppt_x"/>
                                          </p:val>
                                        </p:tav>
                                      </p:tavLst>
                                    </p:anim>
                                    <p:anim calcmode="lin" valueType="num">
                                      <p:cBhvr additive="base">
                                        <p:cTn id="65" dur="5000" fill="hold"/>
                                        <p:tgtEl>
                                          <p:spTgt spid="18"/>
                                        </p:tgtEl>
                                        <p:attrNameLst>
                                          <p:attrName>ppt_y</p:attrName>
                                        </p:attrNameLst>
                                      </p:cBhvr>
                                      <p:tavLst>
                                        <p:tav tm="0">
                                          <p:val>
                                            <p:strVal val="1+#ppt_h/2"/>
                                          </p:val>
                                        </p:tav>
                                        <p:tav tm="100000">
                                          <p:val>
                                            <p:strVal val="#ppt_y"/>
                                          </p:val>
                                        </p:tav>
                                      </p:tavLst>
                                    </p:anim>
                                  </p:childTnLst>
                                </p:cTn>
                              </p:par>
                              <p:par>
                                <p:cTn id="66" presetID="7" presetClass="entr" presetSubtype="4" fill="hold" nodeType="withEffect">
                                  <p:stCondLst>
                                    <p:cond delay="0"/>
                                  </p:stCondLst>
                                  <p:childTnLst>
                                    <p:set>
                                      <p:cBhvr>
                                        <p:cTn id="67" dur="1" fill="hold">
                                          <p:stCondLst>
                                            <p:cond delay="0"/>
                                          </p:stCondLst>
                                        </p:cTn>
                                        <p:tgtEl>
                                          <p:spTgt spid="19"/>
                                        </p:tgtEl>
                                        <p:attrNameLst>
                                          <p:attrName>style.visibility</p:attrName>
                                        </p:attrNameLst>
                                      </p:cBhvr>
                                      <p:to>
                                        <p:strVal val="visible"/>
                                      </p:to>
                                    </p:set>
                                    <p:anim calcmode="lin" valueType="num">
                                      <p:cBhvr additive="base">
                                        <p:cTn id="68" dur="5000" fill="hold"/>
                                        <p:tgtEl>
                                          <p:spTgt spid="19"/>
                                        </p:tgtEl>
                                        <p:attrNameLst>
                                          <p:attrName>ppt_x</p:attrName>
                                        </p:attrNameLst>
                                      </p:cBhvr>
                                      <p:tavLst>
                                        <p:tav tm="0">
                                          <p:val>
                                            <p:strVal val="#ppt_x"/>
                                          </p:val>
                                        </p:tav>
                                        <p:tav tm="100000">
                                          <p:val>
                                            <p:strVal val="#ppt_x"/>
                                          </p:val>
                                        </p:tav>
                                      </p:tavLst>
                                    </p:anim>
                                    <p:anim calcmode="lin" valueType="num">
                                      <p:cBhvr additive="base">
                                        <p:cTn id="69" dur="5000" fill="hold"/>
                                        <p:tgtEl>
                                          <p:spTgt spid="19"/>
                                        </p:tgtEl>
                                        <p:attrNameLst>
                                          <p:attrName>ppt_y</p:attrName>
                                        </p:attrNameLst>
                                      </p:cBhvr>
                                      <p:tavLst>
                                        <p:tav tm="0">
                                          <p:val>
                                            <p:strVal val="1+#ppt_h/2"/>
                                          </p:val>
                                        </p:tav>
                                        <p:tav tm="100000">
                                          <p:val>
                                            <p:strVal val="#ppt_y"/>
                                          </p:val>
                                        </p:tav>
                                      </p:tavLst>
                                    </p:anim>
                                  </p:childTnLst>
                                </p:cTn>
                              </p:par>
                              <p:par>
                                <p:cTn id="70" presetID="7" presetClass="entr" presetSubtype="4" fill="hold" nodeType="withEffect">
                                  <p:stCondLst>
                                    <p:cond delay="0"/>
                                  </p:stCondLst>
                                  <p:childTnLst>
                                    <p:set>
                                      <p:cBhvr>
                                        <p:cTn id="71" dur="1" fill="hold">
                                          <p:stCondLst>
                                            <p:cond delay="0"/>
                                          </p:stCondLst>
                                        </p:cTn>
                                        <p:tgtEl>
                                          <p:spTgt spid="20"/>
                                        </p:tgtEl>
                                        <p:attrNameLst>
                                          <p:attrName>style.visibility</p:attrName>
                                        </p:attrNameLst>
                                      </p:cBhvr>
                                      <p:to>
                                        <p:strVal val="visible"/>
                                      </p:to>
                                    </p:set>
                                    <p:anim calcmode="lin" valueType="num">
                                      <p:cBhvr additive="base">
                                        <p:cTn id="72" dur="5000" fill="hold"/>
                                        <p:tgtEl>
                                          <p:spTgt spid="20"/>
                                        </p:tgtEl>
                                        <p:attrNameLst>
                                          <p:attrName>ppt_x</p:attrName>
                                        </p:attrNameLst>
                                      </p:cBhvr>
                                      <p:tavLst>
                                        <p:tav tm="0">
                                          <p:val>
                                            <p:strVal val="#ppt_x"/>
                                          </p:val>
                                        </p:tav>
                                        <p:tav tm="100000">
                                          <p:val>
                                            <p:strVal val="#ppt_x"/>
                                          </p:val>
                                        </p:tav>
                                      </p:tavLst>
                                    </p:anim>
                                    <p:anim calcmode="lin" valueType="num">
                                      <p:cBhvr additive="base">
                                        <p:cTn id="73" dur="5000" fill="hold"/>
                                        <p:tgtEl>
                                          <p:spTgt spid="20"/>
                                        </p:tgtEl>
                                        <p:attrNameLst>
                                          <p:attrName>ppt_y</p:attrName>
                                        </p:attrNameLst>
                                      </p:cBhvr>
                                      <p:tavLst>
                                        <p:tav tm="0">
                                          <p:val>
                                            <p:strVal val="1+#ppt_h/2"/>
                                          </p:val>
                                        </p:tav>
                                        <p:tav tm="100000">
                                          <p:val>
                                            <p:strVal val="#ppt_y"/>
                                          </p:val>
                                        </p:tav>
                                      </p:tavLst>
                                    </p:anim>
                                  </p:childTnLst>
                                </p:cTn>
                              </p:par>
                              <p:par>
                                <p:cTn id="74" presetID="7" presetClass="entr" presetSubtype="4" fill="hold" nodeType="withEffect">
                                  <p:stCondLst>
                                    <p:cond delay="0"/>
                                  </p:stCondLst>
                                  <p:childTnLst>
                                    <p:set>
                                      <p:cBhvr>
                                        <p:cTn id="75" dur="1" fill="hold">
                                          <p:stCondLst>
                                            <p:cond delay="0"/>
                                          </p:stCondLst>
                                        </p:cTn>
                                        <p:tgtEl>
                                          <p:spTgt spid="21"/>
                                        </p:tgtEl>
                                        <p:attrNameLst>
                                          <p:attrName>style.visibility</p:attrName>
                                        </p:attrNameLst>
                                      </p:cBhvr>
                                      <p:to>
                                        <p:strVal val="visible"/>
                                      </p:to>
                                    </p:set>
                                    <p:anim calcmode="lin" valueType="num">
                                      <p:cBhvr additive="base">
                                        <p:cTn id="76" dur="5000" fill="hold"/>
                                        <p:tgtEl>
                                          <p:spTgt spid="21"/>
                                        </p:tgtEl>
                                        <p:attrNameLst>
                                          <p:attrName>ppt_x</p:attrName>
                                        </p:attrNameLst>
                                      </p:cBhvr>
                                      <p:tavLst>
                                        <p:tav tm="0">
                                          <p:val>
                                            <p:strVal val="#ppt_x"/>
                                          </p:val>
                                        </p:tav>
                                        <p:tav tm="100000">
                                          <p:val>
                                            <p:strVal val="#ppt_x"/>
                                          </p:val>
                                        </p:tav>
                                      </p:tavLst>
                                    </p:anim>
                                    <p:anim calcmode="lin" valueType="num">
                                      <p:cBhvr additive="base">
                                        <p:cTn id="77" dur="5000" fill="hold"/>
                                        <p:tgtEl>
                                          <p:spTgt spid="21"/>
                                        </p:tgtEl>
                                        <p:attrNameLst>
                                          <p:attrName>ppt_y</p:attrName>
                                        </p:attrNameLst>
                                      </p:cBhvr>
                                      <p:tavLst>
                                        <p:tav tm="0">
                                          <p:val>
                                            <p:strVal val="1+#ppt_h/2"/>
                                          </p:val>
                                        </p:tav>
                                        <p:tav tm="100000">
                                          <p:val>
                                            <p:strVal val="#ppt_y"/>
                                          </p:val>
                                        </p:tav>
                                      </p:tavLst>
                                    </p:anim>
                                  </p:childTnLst>
                                </p:cTn>
                              </p:par>
                              <p:par>
                                <p:cTn id="78" presetID="7" presetClass="entr" presetSubtype="4" fill="hold" nodeType="withEffect">
                                  <p:stCondLst>
                                    <p:cond delay="0"/>
                                  </p:stCondLst>
                                  <p:childTnLst>
                                    <p:set>
                                      <p:cBhvr>
                                        <p:cTn id="79" dur="1" fill="hold">
                                          <p:stCondLst>
                                            <p:cond delay="0"/>
                                          </p:stCondLst>
                                        </p:cTn>
                                        <p:tgtEl>
                                          <p:spTgt spid="22"/>
                                        </p:tgtEl>
                                        <p:attrNameLst>
                                          <p:attrName>style.visibility</p:attrName>
                                        </p:attrNameLst>
                                      </p:cBhvr>
                                      <p:to>
                                        <p:strVal val="visible"/>
                                      </p:to>
                                    </p:set>
                                    <p:anim calcmode="lin" valueType="num">
                                      <p:cBhvr additive="base">
                                        <p:cTn id="80" dur="5000" fill="hold"/>
                                        <p:tgtEl>
                                          <p:spTgt spid="22"/>
                                        </p:tgtEl>
                                        <p:attrNameLst>
                                          <p:attrName>ppt_x</p:attrName>
                                        </p:attrNameLst>
                                      </p:cBhvr>
                                      <p:tavLst>
                                        <p:tav tm="0">
                                          <p:val>
                                            <p:strVal val="#ppt_x"/>
                                          </p:val>
                                        </p:tav>
                                        <p:tav tm="100000">
                                          <p:val>
                                            <p:strVal val="#ppt_x"/>
                                          </p:val>
                                        </p:tav>
                                      </p:tavLst>
                                    </p:anim>
                                    <p:anim calcmode="lin" valueType="num">
                                      <p:cBhvr additive="base">
                                        <p:cTn id="81" dur="5000" fill="hold"/>
                                        <p:tgtEl>
                                          <p:spTgt spid="22"/>
                                        </p:tgtEl>
                                        <p:attrNameLst>
                                          <p:attrName>ppt_y</p:attrName>
                                        </p:attrNameLst>
                                      </p:cBhvr>
                                      <p:tavLst>
                                        <p:tav tm="0">
                                          <p:val>
                                            <p:strVal val="1+#ppt_h/2"/>
                                          </p:val>
                                        </p:tav>
                                        <p:tav tm="100000">
                                          <p:val>
                                            <p:strVal val="#ppt_y"/>
                                          </p:val>
                                        </p:tav>
                                      </p:tavLst>
                                    </p:anim>
                                  </p:childTnLst>
                                </p:cTn>
                              </p:par>
                              <p:par>
                                <p:cTn id="82" presetID="7" presetClass="entr" presetSubtype="4" fill="hold" nodeType="withEffect">
                                  <p:stCondLst>
                                    <p:cond delay="0"/>
                                  </p:stCondLst>
                                  <p:childTnLst>
                                    <p:set>
                                      <p:cBhvr>
                                        <p:cTn id="83" dur="1" fill="hold">
                                          <p:stCondLst>
                                            <p:cond delay="0"/>
                                          </p:stCondLst>
                                        </p:cTn>
                                        <p:tgtEl>
                                          <p:spTgt spid="24"/>
                                        </p:tgtEl>
                                        <p:attrNameLst>
                                          <p:attrName>style.visibility</p:attrName>
                                        </p:attrNameLst>
                                      </p:cBhvr>
                                      <p:to>
                                        <p:strVal val="visible"/>
                                      </p:to>
                                    </p:set>
                                    <p:anim calcmode="lin" valueType="num">
                                      <p:cBhvr additive="base">
                                        <p:cTn id="84" dur="5000" fill="hold"/>
                                        <p:tgtEl>
                                          <p:spTgt spid="24"/>
                                        </p:tgtEl>
                                        <p:attrNameLst>
                                          <p:attrName>ppt_x</p:attrName>
                                        </p:attrNameLst>
                                      </p:cBhvr>
                                      <p:tavLst>
                                        <p:tav tm="0">
                                          <p:val>
                                            <p:strVal val="#ppt_x"/>
                                          </p:val>
                                        </p:tav>
                                        <p:tav tm="100000">
                                          <p:val>
                                            <p:strVal val="#ppt_x"/>
                                          </p:val>
                                        </p:tav>
                                      </p:tavLst>
                                    </p:anim>
                                    <p:anim calcmode="lin" valueType="num">
                                      <p:cBhvr additive="base">
                                        <p:cTn id="85" dur="5000" fill="hold"/>
                                        <p:tgtEl>
                                          <p:spTgt spid="24"/>
                                        </p:tgtEl>
                                        <p:attrNameLst>
                                          <p:attrName>ppt_y</p:attrName>
                                        </p:attrNameLst>
                                      </p:cBhvr>
                                      <p:tavLst>
                                        <p:tav tm="0">
                                          <p:val>
                                            <p:strVal val="1+#ppt_h/2"/>
                                          </p:val>
                                        </p:tav>
                                        <p:tav tm="100000">
                                          <p:val>
                                            <p:strVal val="#ppt_y"/>
                                          </p:val>
                                        </p:tav>
                                      </p:tavLst>
                                    </p:anim>
                                  </p:childTnLst>
                                </p:cTn>
                              </p:par>
                              <p:par>
                                <p:cTn id="86" presetID="7" presetClass="entr" presetSubtype="4" fill="hold" nodeType="withEffect">
                                  <p:stCondLst>
                                    <p:cond delay="0"/>
                                  </p:stCondLst>
                                  <p:childTnLst>
                                    <p:set>
                                      <p:cBhvr>
                                        <p:cTn id="87" dur="1" fill="hold">
                                          <p:stCondLst>
                                            <p:cond delay="0"/>
                                          </p:stCondLst>
                                        </p:cTn>
                                        <p:tgtEl>
                                          <p:spTgt spid="27"/>
                                        </p:tgtEl>
                                        <p:attrNameLst>
                                          <p:attrName>style.visibility</p:attrName>
                                        </p:attrNameLst>
                                      </p:cBhvr>
                                      <p:to>
                                        <p:strVal val="visible"/>
                                      </p:to>
                                    </p:set>
                                    <p:anim calcmode="lin" valueType="num">
                                      <p:cBhvr additive="base">
                                        <p:cTn id="88" dur="5000" fill="hold"/>
                                        <p:tgtEl>
                                          <p:spTgt spid="27"/>
                                        </p:tgtEl>
                                        <p:attrNameLst>
                                          <p:attrName>ppt_x</p:attrName>
                                        </p:attrNameLst>
                                      </p:cBhvr>
                                      <p:tavLst>
                                        <p:tav tm="0">
                                          <p:val>
                                            <p:strVal val="#ppt_x"/>
                                          </p:val>
                                        </p:tav>
                                        <p:tav tm="100000">
                                          <p:val>
                                            <p:strVal val="#ppt_x"/>
                                          </p:val>
                                        </p:tav>
                                      </p:tavLst>
                                    </p:anim>
                                    <p:anim calcmode="lin" valueType="num">
                                      <p:cBhvr additive="base">
                                        <p:cTn id="89" dur="5000" fill="hold"/>
                                        <p:tgtEl>
                                          <p:spTgt spid="27"/>
                                        </p:tgtEl>
                                        <p:attrNameLst>
                                          <p:attrName>ppt_y</p:attrName>
                                        </p:attrNameLst>
                                      </p:cBhvr>
                                      <p:tavLst>
                                        <p:tav tm="0">
                                          <p:val>
                                            <p:strVal val="1+#ppt_h/2"/>
                                          </p:val>
                                        </p:tav>
                                        <p:tav tm="100000">
                                          <p:val>
                                            <p:strVal val="#ppt_y"/>
                                          </p:val>
                                        </p:tav>
                                      </p:tavLst>
                                    </p:anim>
                                  </p:childTnLst>
                                </p:cTn>
                              </p:par>
                              <p:par>
                                <p:cTn id="90" presetID="7" presetClass="entr" presetSubtype="4" fill="hold" nodeType="withEffect">
                                  <p:stCondLst>
                                    <p:cond delay="0"/>
                                  </p:stCondLst>
                                  <p:childTnLst>
                                    <p:set>
                                      <p:cBhvr>
                                        <p:cTn id="91" dur="1" fill="hold">
                                          <p:stCondLst>
                                            <p:cond delay="0"/>
                                          </p:stCondLst>
                                        </p:cTn>
                                        <p:tgtEl>
                                          <p:spTgt spid="28"/>
                                        </p:tgtEl>
                                        <p:attrNameLst>
                                          <p:attrName>style.visibility</p:attrName>
                                        </p:attrNameLst>
                                      </p:cBhvr>
                                      <p:to>
                                        <p:strVal val="visible"/>
                                      </p:to>
                                    </p:set>
                                    <p:anim calcmode="lin" valueType="num">
                                      <p:cBhvr additive="base">
                                        <p:cTn id="92" dur="5000" fill="hold"/>
                                        <p:tgtEl>
                                          <p:spTgt spid="28"/>
                                        </p:tgtEl>
                                        <p:attrNameLst>
                                          <p:attrName>ppt_x</p:attrName>
                                        </p:attrNameLst>
                                      </p:cBhvr>
                                      <p:tavLst>
                                        <p:tav tm="0">
                                          <p:val>
                                            <p:strVal val="#ppt_x"/>
                                          </p:val>
                                        </p:tav>
                                        <p:tav tm="100000">
                                          <p:val>
                                            <p:strVal val="#ppt_x"/>
                                          </p:val>
                                        </p:tav>
                                      </p:tavLst>
                                    </p:anim>
                                    <p:anim calcmode="lin" valueType="num">
                                      <p:cBhvr additive="base">
                                        <p:cTn id="93" dur="5000" fill="hold"/>
                                        <p:tgtEl>
                                          <p:spTgt spid="28"/>
                                        </p:tgtEl>
                                        <p:attrNameLst>
                                          <p:attrName>ppt_y</p:attrName>
                                        </p:attrNameLst>
                                      </p:cBhvr>
                                      <p:tavLst>
                                        <p:tav tm="0">
                                          <p:val>
                                            <p:strVal val="1+#ppt_h/2"/>
                                          </p:val>
                                        </p:tav>
                                        <p:tav tm="100000">
                                          <p:val>
                                            <p:strVal val="#ppt_y"/>
                                          </p:val>
                                        </p:tav>
                                      </p:tavLst>
                                    </p:anim>
                                  </p:childTnLst>
                                </p:cTn>
                              </p:par>
                            </p:childTnLst>
                          </p:cTn>
                        </p:par>
                        <p:par>
                          <p:cTn id="94" fill="hold" nodeType="afterGroup">
                            <p:stCondLst>
                              <p:cond delay="5000"/>
                            </p:stCondLst>
                            <p:childTnLst>
                              <p:par>
                                <p:cTn id="95" presetID="18" presetClass="entr" presetSubtype="3" fill="hold" nodeType="afterEffect">
                                  <p:stCondLst>
                                    <p:cond delay="0"/>
                                  </p:stCondLst>
                                  <p:childTnLst>
                                    <p:set>
                                      <p:cBhvr>
                                        <p:cTn id="96" dur="1" fill="hold">
                                          <p:stCondLst>
                                            <p:cond delay="0"/>
                                          </p:stCondLst>
                                        </p:cTn>
                                        <p:tgtEl>
                                          <p:spTgt spid="26"/>
                                        </p:tgtEl>
                                        <p:attrNameLst>
                                          <p:attrName>style.visibility</p:attrName>
                                        </p:attrNameLst>
                                      </p:cBhvr>
                                      <p:to>
                                        <p:strVal val="visible"/>
                                      </p:to>
                                    </p:set>
                                    <p:animEffect transition="in" filter="strips(upRight)">
                                      <p:cBhvr>
                                        <p:cTn id="97" dur="500"/>
                                        <p:tgtEl>
                                          <p:spTgt spid="26"/>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18" presetClass="entr" presetSubtype="12" fill="hold" nodeType="clickEffect">
                                  <p:stCondLst>
                                    <p:cond delay="0"/>
                                  </p:stCondLst>
                                  <p:childTnLst>
                                    <p:set>
                                      <p:cBhvr>
                                        <p:cTn id="101" dur="1" fill="hold">
                                          <p:stCondLst>
                                            <p:cond delay="0"/>
                                          </p:stCondLst>
                                        </p:cTn>
                                        <p:tgtEl>
                                          <p:spTgt spid="32"/>
                                        </p:tgtEl>
                                        <p:attrNameLst>
                                          <p:attrName>style.visibility</p:attrName>
                                        </p:attrNameLst>
                                      </p:cBhvr>
                                      <p:to>
                                        <p:strVal val="visible"/>
                                      </p:to>
                                    </p:set>
                                    <p:animEffect transition="in" filter="strips(downLeft)">
                                      <p:cBhvr>
                                        <p:cTn id="102" dur="500"/>
                                        <p:tgtEl>
                                          <p:spTgt spid="32"/>
                                        </p:tgtEl>
                                      </p:cBhvr>
                                    </p:animEffect>
                                  </p:childTnLst>
                                </p:cTn>
                              </p:par>
                            </p:childTnLst>
                          </p:cTn>
                        </p:par>
                        <p:par>
                          <p:cTn id="103" fill="hold" nodeType="afterGroup">
                            <p:stCondLst>
                              <p:cond delay="500"/>
                            </p:stCondLst>
                            <p:childTnLst>
                              <p:par>
                                <p:cTn id="104" presetID="18" presetClass="entr" presetSubtype="6" fill="hold" nodeType="afterEffect">
                                  <p:stCondLst>
                                    <p:cond delay="0"/>
                                  </p:stCondLst>
                                  <p:childTnLst>
                                    <p:set>
                                      <p:cBhvr>
                                        <p:cTn id="105" dur="1" fill="hold">
                                          <p:stCondLst>
                                            <p:cond delay="0"/>
                                          </p:stCondLst>
                                        </p:cTn>
                                        <p:tgtEl>
                                          <p:spTgt spid="34"/>
                                        </p:tgtEl>
                                        <p:attrNameLst>
                                          <p:attrName>style.visibility</p:attrName>
                                        </p:attrNameLst>
                                      </p:cBhvr>
                                      <p:to>
                                        <p:strVal val="visible"/>
                                      </p:to>
                                    </p:set>
                                    <p:animEffect transition="in" filter="strips(downRight)">
                                      <p:cBhvr>
                                        <p:cTn id="106" dur="500"/>
                                        <p:tgtEl>
                                          <p:spTgt spid="34"/>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8" presetClass="entr" presetSubtype="3" fill="hold" nodeType="clickEffect">
                                  <p:stCondLst>
                                    <p:cond delay="0"/>
                                  </p:stCondLst>
                                  <p:childTnLst>
                                    <p:set>
                                      <p:cBhvr>
                                        <p:cTn id="110" dur="1" fill="hold">
                                          <p:stCondLst>
                                            <p:cond delay="0"/>
                                          </p:stCondLst>
                                        </p:cTn>
                                        <p:tgtEl>
                                          <p:spTgt spid="6"/>
                                        </p:tgtEl>
                                        <p:attrNameLst>
                                          <p:attrName>style.visibility</p:attrName>
                                        </p:attrNameLst>
                                      </p:cBhvr>
                                      <p:to>
                                        <p:strVal val="visible"/>
                                      </p:to>
                                    </p:set>
                                    <p:animEffect transition="in" filter="strips(upRight)">
                                      <p:cBhvr>
                                        <p:cTn id="111" dur="500"/>
                                        <p:tgtEl>
                                          <p:spTgt spid="6"/>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8" presetClass="entr" presetSubtype="3" fill="hold" nodeType="clickEffect">
                                  <p:stCondLst>
                                    <p:cond delay="0"/>
                                  </p:stCondLst>
                                  <p:childTnLst>
                                    <p:set>
                                      <p:cBhvr>
                                        <p:cTn id="115" dur="1" fill="hold">
                                          <p:stCondLst>
                                            <p:cond delay="0"/>
                                          </p:stCondLst>
                                        </p:cTn>
                                        <p:tgtEl>
                                          <p:spTgt spid="7"/>
                                        </p:tgtEl>
                                        <p:attrNameLst>
                                          <p:attrName>style.visibility</p:attrName>
                                        </p:attrNameLst>
                                      </p:cBhvr>
                                      <p:to>
                                        <p:strVal val="visible"/>
                                      </p:to>
                                    </p:set>
                                    <p:animEffect transition="in" filter="strips(upRight)">
                                      <p:cBhvr>
                                        <p:cTn id="116" dur="500"/>
                                        <p:tgtEl>
                                          <p:spTgt spid="7"/>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8" presetClass="entr" presetSubtype="12" fill="hold" nodeType="clickEffect">
                                  <p:stCondLst>
                                    <p:cond delay="0"/>
                                  </p:stCondLst>
                                  <p:childTnLst>
                                    <p:set>
                                      <p:cBhvr>
                                        <p:cTn id="120" dur="1" fill="hold">
                                          <p:stCondLst>
                                            <p:cond delay="0"/>
                                          </p:stCondLst>
                                        </p:cTn>
                                        <p:tgtEl>
                                          <p:spTgt spid="36"/>
                                        </p:tgtEl>
                                        <p:attrNameLst>
                                          <p:attrName>style.visibility</p:attrName>
                                        </p:attrNameLst>
                                      </p:cBhvr>
                                      <p:to>
                                        <p:strVal val="visible"/>
                                      </p:to>
                                    </p:set>
                                    <p:animEffect transition="in" filter="strips(downLeft)">
                                      <p:cBhvr>
                                        <p:cTn id="121" dur="500"/>
                                        <p:tgtEl>
                                          <p:spTgt spid="36"/>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1" presetClass="emph" presetSubtype="2" fill="hold" nodeType="clickEffect">
                                  <p:stCondLst>
                                    <p:cond delay="0"/>
                                  </p:stCondLst>
                                  <p:childTnLst>
                                    <p:animClr clrSpc="rgb" dir="cw">
                                      <p:cBhvr>
                                        <p:cTn id="125" dur="2000" fill="hold"/>
                                        <p:tgtEl>
                                          <p:spTgt spid="36"/>
                                        </p:tgtEl>
                                        <p:attrNameLst>
                                          <p:attrName>fillcolor</p:attrName>
                                        </p:attrNameLst>
                                      </p:cBhvr>
                                      <p:to>
                                        <a:srgbClr val="A5EF1F"/>
                                      </p:to>
                                    </p:animClr>
                                    <p:set>
                                      <p:cBhvr>
                                        <p:cTn id="126" dur="2000" fill="hold"/>
                                        <p:tgtEl>
                                          <p:spTgt spid="36"/>
                                        </p:tgtEl>
                                        <p:attrNameLst>
                                          <p:attrName>fill.type</p:attrName>
                                        </p:attrNameLst>
                                      </p:cBhvr>
                                      <p:to>
                                        <p:strVal val="solid"/>
                                      </p:to>
                                    </p:set>
                                    <p:set>
                                      <p:cBhvr>
                                        <p:cTn id="127" dur="2000" fill="hold"/>
                                        <p:tgtEl>
                                          <p:spTgt spid="3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P spid="6" grpId="0"/>
      <p:bldP spid="7" grpId="0"/>
      <p:bldP spid="8" grpId="0"/>
      <p:bldP spid="3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A299D5FF-9D10-D23B-DACD-13B3F580273E}"/>
              </a:ext>
            </a:extLst>
          </p:cNvPr>
          <p:cNvSpPr>
            <a:spLocks noGrp="1"/>
          </p:cNvSpPr>
          <p:nvPr>
            <p:ph type="title"/>
          </p:nvPr>
        </p:nvSpPr>
        <p:spPr>
          <a:xfrm>
            <a:off x="457200" y="274638"/>
            <a:ext cx="8229600" cy="639762"/>
          </a:xfrm>
        </p:spPr>
        <p:txBody>
          <a:bodyPr>
            <a:normAutofit fontScale="90000"/>
          </a:bodyPr>
          <a:lstStyle/>
          <a:p>
            <a:r>
              <a:rPr lang="en-US" altLang="en-US"/>
              <a:t>Indirect Addressing Mode</a:t>
            </a:r>
          </a:p>
        </p:txBody>
      </p:sp>
      <p:sp>
        <p:nvSpPr>
          <p:cNvPr id="3" name="Rectangle 2">
            <a:extLst>
              <a:ext uri="{FF2B5EF4-FFF2-40B4-BE49-F238E27FC236}">
                <a16:creationId xmlns:a16="http://schemas.microsoft.com/office/drawing/2014/main" id="{30F4330D-D8C8-6D59-006E-57DCC211392B}"/>
              </a:ext>
            </a:extLst>
          </p:cNvPr>
          <p:cNvSpPr/>
          <p:nvPr/>
        </p:nvSpPr>
        <p:spPr>
          <a:xfrm>
            <a:off x="3505200" y="3565525"/>
            <a:ext cx="1219200" cy="523875"/>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dirty="0" err="1"/>
              <a:t>Opcode</a:t>
            </a:r>
            <a:endParaRPr lang="en-US" dirty="0"/>
          </a:p>
        </p:txBody>
      </p:sp>
      <p:sp>
        <p:nvSpPr>
          <p:cNvPr id="4" name="TextBox 3">
            <a:extLst>
              <a:ext uri="{FF2B5EF4-FFF2-40B4-BE49-F238E27FC236}">
                <a16:creationId xmlns:a16="http://schemas.microsoft.com/office/drawing/2014/main" id="{42C227D1-141E-BB4C-28A0-ECF49FB971DB}"/>
              </a:ext>
            </a:extLst>
          </p:cNvPr>
          <p:cNvSpPr txBox="1">
            <a:spLocks noChangeArrowheads="1"/>
          </p:cNvSpPr>
          <p:nvPr/>
        </p:nvSpPr>
        <p:spPr bwMode="auto">
          <a:xfrm>
            <a:off x="609600" y="1514475"/>
            <a:ext cx="6934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buFont typeface="Wingdings" panose="05000000000000000000" pitchFamily="2" charset="2"/>
              <a:buChar char="q"/>
            </a:pPr>
            <a:r>
              <a:rPr lang="en-US" altLang="en-US"/>
              <a:t> The Address field refer to the address of a word in memory, which is turn contains a full –length address of the operand.</a:t>
            </a:r>
          </a:p>
        </p:txBody>
      </p:sp>
      <p:sp>
        <p:nvSpPr>
          <p:cNvPr id="5" name="Rectangle 4">
            <a:extLst>
              <a:ext uri="{FF2B5EF4-FFF2-40B4-BE49-F238E27FC236}">
                <a16:creationId xmlns:a16="http://schemas.microsoft.com/office/drawing/2014/main" id="{95048ACF-844B-B3D2-C762-1C5941CB2542}"/>
              </a:ext>
            </a:extLst>
          </p:cNvPr>
          <p:cNvSpPr>
            <a:spLocks noChangeArrowheads="1"/>
          </p:cNvSpPr>
          <p:nvPr/>
        </p:nvSpPr>
        <p:spPr bwMode="auto">
          <a:xfrm>
            <a:off x="685800" y="2657475"/>
            <a:ext cx="74009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Char char="q"/>
            </a:pPr>
            <a:r>
              <a:rPr lang="en-US" altLang="en-US"/>
              <a:t> Example:- MOVE (30A4), R1</a:t>
            </a:r>
          </a:p>
          <a:p>
            <a:pPr lvl="1" eaLnBrk="1" hangingPunct="1">
              <a:buFont typeface="Arial" panose="020B0604020202020204" pitchFamily="34" charset="0"/>
              <a:buChar char="•"/>
            </a:pPr>
            <a:r>
              <a:rPr lang="en-US" altLang="en-US"/>
              <a:t>The memory location 50A4 is accessed for the EA</a:t>
            </a:r>
          </a:p>
          <a:p>
            <a:pPr lvl="1" eaLnBrk="1" hangingPunct="1">
              <a:buFont typeface="Arial" panose="020B0604020202020204" pitchFamily="34" charset="0"/>
              <a:buChar char="•"/>
            </a:pPr>
            <a:r>
              <a:rPr lang="en-US" altLang="en-US"/>
              <a:t>The data from EA location is copied onto Register R1.</a:t>
            </a:r>
          </a:p>
        </p:txBody>
      </p:sp>
      <p:sp>
        <p:nvSpPr>
          <p:cNvPr id="6" name="Rectangle 5">
            <a:extLst>
              <a:ext uri="{FF2B5EF4-FFF2-40B4-BE49-F238E27FC236}">
                <a16:creationId xmlns:a16="http://schemas.microsoft.com/office/drawing/2014/main" id="{8D1A7D1D-A711-0CD6-85C4-AFA395ECA408}"/>
              </a:ext>
            </a:extLst>
          </p:cNvPr>
          <p:cNvSpPr>
            <a:spLocks noChangeArrowheads="1"/>
          </p:cNvSpPr>
          <p:nvPr/>
        </p:nvSpPr>
        <p:spPr bwMode="auto">
          <a:xfrm>
            <a:off x="609600" y="4191000"/>
            <a:ext cx="101234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Char char="q"/>
            </a:pPr>
            <a:r>
              <a:rPr lang="en-US" altLang="en-US"/>
              <a:t> Advantage: </a:t>
            </a:r>
          </a:p>
          <a:p>
            <a:pPr lvl="1" eaLnBrk="1" hangingPunct="1">
              <a:buFont typeface="Wingdings" panose="05000000000000000000" pitchFamily="2" charset="2"/>
              <a:buChar char="Ø"/>
            </a:pPr>
            <a:r>
              <a:rPr lang="en-US" altLang="en-US"/>
              <a:t> Large address space</a:t>
            </a:r>
          </a:p>
        </p:txBody>
      </p:sp>
      <p:sp>
        <p:nvSpPr>
          <p:cNvPr id="7" name="Rectangle 6">
            <a:extLst>
              <a:ext uri="{FF2B5EF4-FFF2-40B4-BE49-F238E27FC236}">
                <a16:creationId xmlns:a16="http://schemas.microsoft.com/office/drawing/2014/main" id="{02A48538-357B-E238-E688-29EB01CF1C6B}"/>
              </a:ext>
            </a:extLst>
          </p:cNvPr>
          <p:cNvSpPr>
            <a:spLocks noChangeArrowheads="1"/>
          </p:cNvSpPr>
          <p:nvPr/>
        </p:nvSpPr>
        <p:spPr bwMode="auto">
          <a:xfrm>
            <a:off x="685800" y="4953000"/>
            <a:ext cx="6172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Char char="q"/>
            </a:pPr>
            <a:r>
              <a:rPr lang="en-US" altLang="en-US"/>
              <a:t> Disadvantage: </a:t>
            </a:r>
          </a:p>
          <a:p>
            <a:pPr lvl="1" algn="just" eaLnBrk="1" hangingPunct="1">
              <a:buFont typeface="Wingdings" panose="05000000000000000000" pitchFamily="2" charset="2"/>
              <a:buChar char="Ø"/>
            </a:pPr>
            <a:r>
              <a:rPr lang="en-US" altLang="en-US"/>
              <a:t>The change in the location of the program is associated with the change in all absolute memory references</a:t>
            </a:r>
          </a:p>
        </p:txBody>
      </p:sp>
      <p:sp>
        <p:nvSpPr>
          <p:cNvPr id="8" name="Rectangle 7">
            <a:extLst>
              <a:ext uri="{FF2B5EF4-FFF2-40B4-BE49-F238E27FC236}">
                <a16:creationId xmlns:a16="http://schemas.microsoft.com/office/drawing/2014/main" id="{3DC30385-20C7-F6B8-A6CD-AE759A17DBDD}"/>
              </a:ext>
            </a:extLst>
          </p:cNvPr>
          <p:cNvSpPr>
            <a:spLocks noChangeArrowheads="1"/>
          </p:cNvSpPr>
          <p:nvPr/>
        </p:nvSpPr>
        <p:spPr bwMode="auto">
          <a:xfrm>
            <a:off x="609600" y="2057400"/>
            <a:ext cx="6477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Char char="q"/>
            </a:pPr>
            <a:r>
              <a:rPr lang="en-US" altLang="en-US"/>
              <a:t> The address field contains the address of  effective address of the operand.</a:t>
            </a:r>
          </a:p>
        </p:txBody>
      </p:sp>
      <p:sp>
        <p:nvSpPr>
          <p:cNvPr id="9" name="Rectangle 8">
            <a:extLst>
              <a:ext uri="{FF2B5EF4-FFF2-40B4-BE49-F238E27FC236}">
                <a16:creationId xmlns:a16="http://schemas.microsoft.com/office/drawing/2014/main" id="{5DAE39E0-ABE0-4C4E-6E0D-456BB6C187D6}"/>
              </a:ext>
            </a:extLst>
          </p:cNvPr>
          <p:cNvSpPr/>
          <p:nvPr/>
        </p:nvSpPr>
        <p:spPr>
          <a:xfrm>
            <a:off x="4724400" y="3581400"/>
            <a:ext cx="1219200" cy="521208"/>
          </a:xfrm>
          <a:prstGeom prst="rect">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dirty="0"/>
              <a:t>(EA)</a:t>
            </a:r>
          </a:p>
        </p:txBody>
      </p:sp>
      <p:sp>
        <p:nvSpPr>
          <p:cNvPr id="10" name="Rectangle 9">
            <a:extLst>
              <a:ext uri="{FF2B5EF4-FFF2-40B4-BE49-F238E27FC236}">
                <a16:creationId xmlns:a16="http://schemas.microsoft.com/office/drawing/2014/main" id="{C3571C2D-30EC-46AE-DF6A-94445564EFE7}"/>
              </a:ext>
            </a:extLst>
          </p:cNvPr>
          <p:cNvSpPr/>
          <p:nvPr/>
        </p:nvSpPr>
        <p:spPr>
          <a:xfrm>
            <a:off x="7315200" y="1371600"/>
            <a:ext cx="1219200" cy="381000"/>
          </a:xfrm>
          <a:prstGeom prst="rect">
            <a:avLst/>
          </a:prstGeom>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a:extLst>
              <a:ext uri="{FF2B5EF4-FFF2-40B4-BE49-F238E27FC236}">
                <a16:creationId xmlns:a16="http://schemas.microsoft.com/office/drawing/2014/main" id="{3B0AB9A3-4FAF-2211-F864-681F2881EC05}"/>
              </a:ext>
            </a:extLst>
          </p:cNvPr>
          <p:cNvSpPr/>
          <p:nvPr/>
        </p:nvSpPr>
        <p:spPr>
          <a:xfrm>
            <a:off x="7315200" y="1752600"/>
            <a:ext cx="1219200" cy="381000"/>
          </a:xfrm>
          <a:prstGeom prst="rect">
            <a:avLst/>
          </a:prstGeom>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a:extLst>
              <a:ext uri="{FF2B5EF4-FFF2-40B4-BE49-F238E27FC236}">
                <a16:creationId xmlns:a16="http://schemas.microsoft.com/office/drawing/2014/main" id="{6368DBCB-3C62-2A76-D424-B98C6CD27901}"/>
              </a:ext>
            </a:extLst>
          </p:cNvPr>
          <p:cNvSpPr/>
          <p:nvPr/>
        </p:nvSpPr>
        <p:spPr>
          <a:xfrm>
            <a:off x="7315200" y="2133600"/>
            <a:ext cx="1219200" cy="381000"/>
          </a:xfrm>
          <a:prstGeom prst="rect">
            <a:avLst/>
          </a:prstGeom>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Rectangle 12">
            <a:extLst>
              <a:ext uri="{FF2B5EF4-FFF2-40B4-BE49-F238E27FC236}">
                <a16:creationId xmlns:a16="http://schemas.microsoft.com/office/drawing/2014/main" id="{B494FA5F-C905-C7A7-03E0-764C0B88305B}"/>
              </a:ext>
            </a:extLst>
          </p:cNvPr>
          <p:cNvSpPr/>
          <p:nvPr/>
        </p:nvSpPr>
        <p:spPr>
          <a:xfrm>
            <a:off x="7315200" y="2514600"/>
            <a:ext cx="1219200" cy="381000"/>
          </a:xfrm>
          <a:prstGeom prst="rect">
            <a:avLst/>
          </a:prstGeom>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Rectangle 13">
            <a:extLst>
              <a:ext uri="{FF2B5EF4-FFF2-40B4-BE49-F238E27FC236}">
                <a16:creationId xmlns:a16="http://schemas.microsoft.com/office/drawing/2014/main" id="{9593F979-AB2E-CBD9-B6AC-BC19AE6B1AE3}"/>
              </a:ext>
            </a:extLst>
          </p:cNvPr>
          <p:cNvSpPr/>
          <p:nvPr/>
        </p:nvSpPr>
        <p:spPr>
          <a:xfrm>
            <a:off x="7315200" y="2895600"/>
            <a:ext cx="1219200" cy="381000"/>
          </a:xfrm>
          <a:prstGeom prst="rect">
            <a:avLst/>
          </a:prstGeom>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Rectangle 14">
            <a:extLst>
              <a:ext uri="{FF2B5EF4-FFF2-40B4-BE49-F238E27FC236}">
                <a16:creationId xmlns:a16="http://schemas.microsoft.com/office/drawing/2014/main" id="{8B98B6AF-4C72-9C25-A193-97D158DFC8E5}"/>
              </a:ext>
            </a:extLst>
          </p:cNvPr>
          <p:cNvSpPr/>
          <p:nvPr/>
        </p:nvSpPr>
        <p:spPr>
          <a:xfrm>
            <a:off x="7315200" y="3276600"/>
            <a:ext cx="1219200" cy="381000"/>
          </a:xfrm>
          <a:prstGeom prst="rect">
            <a:avLst/>
          </a:prstGeom>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Rectangle 15">
            <a:extLst>
              <a:ext uri="{FF2B5EF4-FFF2-40B4-BE49-F238E27FC236}">
                <a16:creationId xmlns:a16="http://schemas.microsoft.com/office/drawing/2014/main" id="{818A7523-ADA4-244F-60EB-1707C8D87103}"/>
              </a:ext>
            </a:extLst>
          </p:cNvPr>
          <p:cNvSpPr/>
          <p:nvPr/>
        </p:nvSpPr>
        <p:spPr>
          <a:xfrm>
            <a:off x="7315200" y="5689600"/>
            <a:ext cx="1219200" cy="381000"/>
          </a:xfrm>
          <a:prstGeom prst="rect">
            <a:avLst/>
          </a:prstGeom>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Rectangle 16">
            <a:extLst>
              <a:ext uri="{FF2B5EF4-FFF2-40B4-BE49-F238E27FC236}">
                <a16:creationId xmlns:a16="http://schemas.microsoft.com/office/drawing/2014/main" id="{9CB29B4E-C5E8-AFFC-E56B-5B492D450B3E}"/>
              </a:ext>
            </a:extLst>
          </p:cNvPr>
          <p:cNvSpPr/>
          <p:nvPr/>
        </p:nvSpPr>
        <p:spPr>
          <a:xfrm>
            <a:off x="7315200" y="4165600"/>
            <a:ext cx="1219200" cy="381000"/>
          </a:xfrm>
          <a:prstGeom prst="rect">
            <a:avLst/>
          </a:prstGeom>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Rectangle 17">
            <a:extLst>
              <a:ext uri="{FF2B5EF4-FFF2-40B4-BE49-F238E27FC236}">
                <a16:creationId xmlns:a16="http://schemas.microsoft.com/office/drawing/2014/main" id="{C820ACF2-7C39-9A7E-8C28-7EFE4460D215}"/>
              </a:ext>
            </a:extLst>
          </p:cNvPr>
          <p:cNvSpPr/>
          <p:nvPr/>
        </p:nvSpPr>
        <p:spPr>
          <a:xfrm>
            <a:off x="7315200" y="4546600"/>
            <a:ext cx="1219200" cy="381000"/>
          </a:xfrm>
          <a:prstGeom prst="rect">
            <a:avLst/>
          </a:prstGeom>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Rectangle 18">
            <a:extLst>
              <a:ext uri="{FF2B5EF4-FFF2-40B4-BE49-F238E27FC236}">
                <a16:creationId xmlns:a16="http://schemas.microsoft.com/office/drawing/2014/main" id="{A22F6862-BEDE-4F4C-9633-1E5CB12DE8D6}"/>
              </a:ext>
            </a:extLst>
          </p:cNvPr>
          <p:cNvSpPr/>
          <p:nvPr/>
        </p:nvSpPr>
        <p:spPr>
          <a:xfrm>
            <a:off x="7315200" y="4927600"/>
            <a:ext cx="1219200" cy="381000"/>
          </a:xfrm>
          <a:prstGeom prst="rect">
            <a:avLst/>
          </a:prstGeom>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Rectangle 19">
            <a:extLst>
              <a:ext uri="{FF2B5EF4-FFF2-40B4-BE49-F238E27FC236}">
                <a16:creationId xmlns:a16="http://schemas.microsoft.com/office/drawing/2014/main" id="{059F160F-8A9F-2B77-B8BA-C232757E3FE6}"/>
              </a:ext>
            </a:extLst>
          </p:cNvPr>
          <p:cNvSpPr/>
          <p:nvPr/>
        </p:nvSpPr>
        <p:spPr>
          <a:xfrm>
            <a:off x="7315200" y="5308600"/>
            <a:ext cx="1219200" cy="381000"/>
          </a:xfrm>
          <a:prstGeom prst="rect">
            <a:avLst/>
          </a:prstGeom>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1" name="Straight Connector 20">
            <a:extLst>
              <a:ext uri="{FF2B5EF4-FFF2-40B4-BE49-F238E27FC236}">
                <a16:creationId xmlns:a16="http://schemas.microsoft.com/office/drawing/2014/main" id="{4B468C20-7EED-90CD-7B47-1AB7F91E4FB6}"/>
              </a:ext>
            </a:extLst>
          </p:cNvPr>
          <p:cNvCxnSpPr/>
          <p:nvPr/>
        </p:nvCxnSpPr>
        <p:spPr>
          <a:xfrm rot="5400000">
            <a:off x="7277100" y="3898900"/>
            <a:ext cx="533400" cy="1588"/>
          </a:xfrm>
          <a:prstGeom prst="line">
            <a:avLst/>
          </a:prstGeom>
          <a:ln>
            <a:prstDash val="dashDot"/>
          </a:ln>
          <a:effectLst>
            <a:glow rad="101600">
              <a:schemeClr val="accent1">
                <a:satMod val="175000"/>
                <a:alpha val="40000"/>
              </a:schemeClr>
            </a:glow>
            <a:outerShdw blurRad="40000" dist="20000" dir="5400000" rotWithShape="0">
              <a:srgbClr val="000000">
                <a:alpha val="38000"/>
              </a:srgbClr>
            </a:outerShdw>
          </a:effectLst>
        </p:spPr>
        <p:style>
          <a:lnRef idx="2">
            <a:schemeClr val="dk1"/>
          </a:lnRef>
          <a:fillRef idx="0">
            <a:schemeClr val="dk1"/>
          </a:fillRef>
          <a:effectRef idx="1">
            <a:schemeClr val="dk1"/>
          </a:effectRef>
          <a:fontRef idx="minor">
            <a:schemeClr val="tx1"/>
          </a:fontRef>
        </p:style>
      </p:cxnSp>
      <p:cxnSp>
        <p:nvCxnSpPr>
          <p:cNvPr id="22" name="Straight Connector 21">
            <a:extLst>
              <a:ext uri="{FF2B5EF4-FFF2-40B4-BE49-F238E27FC236}">
                <a16:creationId xmlns:a16="http://schemas.microsoft.com/office/drawing/2014/main" id="{848D6757-26CC-B65C-033E-504A2A679A84}"/>
              </a:ext>
            </a:extLst>
          </p:cNvPr>
          <p:cNvCxnSpPr/>
          <p:nvPr/>
        </p:nvCxnSpPr>
        <p:spPr>
          <a:xfrm rot="5400000">
            <a:off x="7962106" y="3898106"/>
            <a:ext cx="533400" cy="1588"/>
          </a:xfrm>
          <a:prstGeom prst="line">
            <a:avLst/>
          </a:prstGeom>
          <a:ln>
            <a:prstDash val="dashDot"/>
          </a:ln>
          <a:effectLst>
            <a:glow rad="101600">
              <a:schemeClr val="accent1">
                <a:satMod val="175000"/>
                <a:alpha val="40000"/>
              </a:schemeClr>
            </a:glow>
            <a:outerShdw blurRad="40000" dist="20000" dir="5400000" rotWithShape="0">
              <a:srgbClr val="000000">
                <a:alpha val="38000"/>
              </a:srgbClr>
            </a:outerShdw>
          </a:effectLst>
        </p:spPr>
        <p:style>
          <a:lnRef idx="2">
            <a:schemeClr val="dk1"/>
          </a:lnRef>
          <a:fillRef idx="0">
            <a:schemeClr val="dk1"/>
          </a:fillRef>
          <a:effectRef idx="1">
            <a:schemeClr val="dk1"/>
          </a:effectRef>
          <a:fontRef idx="minor">
            <a:schemeClr val="tx1"/>
          </a:fontRef>
        </p:style>
      </p:cxnSp>
      <p:sp>
        <p:nvSpPr>
          <p:cNvPr id="24" name="TextBox 23">
            <a:extLst>
              <a:ext uri="{FF2B5EF4-FFF2-40B4-BE49-F238E27FC236}">
                <a16:creationId xmlns:a16="http://schemas.microsoft.com/office/drawing/2014/main" id="{A371A388-C89A-9626-EBC2-3165BE5A8FBA}"/>
              </a:ext>
            </a:extLst>
          </p:cNvPr>
          <p:cNvSpPr txBox="1"/>
          <p:nvPr/>
        </p:nvSpPr>
        <p:spPr>
          <a:xfrm>
            <a:off x="7086600" y="762001"/>
            <a:ext cx="1676400" cy="307777"/>
          </a:xfrm>
          <a:prstGeom prst="rect">
            <a:avLst/>
          </a:prstGeom>
          <a:noFill/>
          <a:effectLst>
            <a:glow rad="63500">
              <a:schemeClr val="accent4">
                <a:satMod val="175000"/>
                <a:alpha val="40000"/>
              </a:schemeClr>
            </a:glow>
          </a:effectLst>
        </p:spPr>
        <p:txBody>
          <a:bodyPr>
            <a:spAutoFit/>
          </a:bodyPr>
          <a:lstStyle/>
          <a:p>
            <a:pPr algn="ctr">
              <a:defRPr/>
            </a:pPr>
            <a:r>
              <a:rPr lang="en-US" sz="1400" dirty="0">
                <a:latin typeface="Arial" charset="0"/>
                <a:cs typeface="Arial" charset="0"/>
              </a:rPr>
              <a:t>Main Memory</a:t>
            </a:r>
          </a:p>
        </p:txBody>
      </p:sp>
      <p:cxnSp>
        <p:nvCxnSpPr>
          <p:cNvPr id="27" name="Straight Connector 26">
            <a:extLst>
              <a:ext uri="{FF2B5EF4-FFF2-40B4-BE49-F238E27FC236}">
                <a16:creationId xmlns:a16="http://schemas.microsoft.com/office/drawing/2014/main" id="{59FFEA3B-7F24-E22A-5C51-97D60D7D4FC7}"/>
              </a:ext>
            </a:extLst>
          </p:cNvPr>
          <p:cNvCxnSpPr/>
          <p:nvPr/>
        </p:nvCxnSpPr>
        <p:spPr>
          <a:xfrm rot="5400000">
            <a:off x="7277894" y="6336506"/>
            <a:ext cx="533400" cy="1588"/>
          </a:xfrm>
          <a:prstGeom prst="line">
            <a:avLst/>
          </a:prstGeom>
          <a:ln>
            <a:prstDash val="dashDot"/>
          </a:ln>
          <a:effectLst>
            <a:glow rad="101600">
              <a:schemeClr val="accent1">
                <a:satMod val="175000"/>
                <a:alpha val="40000"/>
              </a:schemeClr>
            </a:glow>
            <a:outerShdw blurRad="40000" dist="20000" dir="5400000" rotWithShape="0">
              <a:srgbClr val="000000">
                <a:alpha val="38000"/>
              </a:srgbClr>
            </a:outerShdw>
          </a:effectLst>
        </p:spPr>
        <p:style>
          <a:lnRef idx="2">
            <a:schemeClr val="dk1"/>
          </a:lnRef>
          <a:fillRef idx="0">
            <a:schemeClr val="dk1"/>
          </a:fillRef>
          <a:effectRef idx="1">
            <a:schemeClr val="dk1"/>
          </a:effectRef>
          <a:fontRef idx="minor">
            <a:schemeClr val="tx1"/>
          </a:fontRef>
        </p:style>
      </p:cxnSp>
      <p:cxnSp>
        <p:nvCxnSpPr>
          <p:cNvPr id="28" name="Straight Connector 27">
            <a:extLst>
              <a:ext uri="{FF2B5EF4-FFF2-40B4-BE49-F238E27FC236}">
                <a16:creationId xmlns:a16="http://schemas.microsoft.com/office/drawing/2014/main" id="{1A03251F-B44E-CABA-1232-B2EADD20463F}"/>
              </a:ext>
            </a:extLst>
          </p:cNvPr>
          <p:cNvCxnSpPr/>
          <p:nvPr/>
        </p:nvCxnSpPr>
        <p:spPr>
          <a:xfrm rot="5400000">
            <a:off x="7962900" y="6335712"/>
            <a:ext cx="533400" cy="1588"/>
          </a:xfrm>
          <a:prstGeom prst="line">
            <a:avLst/>
          </a:prstGeom>
          <a:ln>
            <a:prstDash val="dashDot"/>
          </a:ln>
          <a:effectLst>
            <a:glow rad="101600">
              <a:schemeClr val="accent1">
                <a:satMod val="175000"/>
                <a:alpha val="40000"/>
              </a:schemeClr>
            </a:glow>
            <a:outerShdw blurRad="40000" dist="20000" dir="5400000" rotWithShape="0">
              <a:srgbClr val="000000">
                <a:alpha val="38000"/>
              </a:srgbClr>
            </a:outerShdw>
          </a:effectLst>
        </p:spPr>
        <p:style>
          <a:lnRef idx="2">
            <a:schemeClr val="dk1"/>
          </a:lnRef>
          <a:fillRef idx="0">
            <a:schemeClr val="dk1"/>
          </a:fillRef>
          <a:effectRef idx="1">
            <a:schemeClr val="dk1"/>
          </a:effectRef>
          <a:fontRef idx="minor">
            <a:schemeClr val="tx1"/>
          </a:fontRef>
        </p:style>
      </p:cxnSp>
      <p:cxnSp>
        <p:nvCxnSpPr>
          <p:cNvPr id="32" name="Straight Connector 31">
            <a:extLst>
              <a:ext uri="{FF2B5EF4-FFF2-40B4-BE49-F238E27FC236}">
                <a16:creationId xmlns:a16="http://schemas.microsoft.com/office/drawing/2014/main" id="{025B3E2D-35A6-237A-DF43-64331C8BFECC}"/>
              </a:ext>
            </a:extLst>
          </p:cNvPr>
          <p:cNvCxnSpPr/>
          <p:nvPr/>
        </p:nvCxnSpPr>
        <p:spPr>
          <a:xfrm flipH="1">
            <a:off x="5257800" y="4116388"/>
            <a:ext cx="1588" cy="303212"/>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a:extLst>
              <a:ext uri="{FF2B5EF4-FFF2-40B4-BE49-F238E27FC236}">
                <a16:creationId xmlns:a16="http://schemas.microsoft.com/office/drawing/2014/main" id="{B02DD43E-3BA9-9C73-D9C6-96B6E5A1B82D}"/>
              </a:ext>
            </a:extLst>
          </p:cNvPr>
          <p:cNvCxnSpPr/>
          <p:nvPr/>
        </p:nvCxnSpPr>
        <p:spPr>
          <a:xfrm flipV="1">
            <a:off x="5257800" y="4394200"/>
            <a:ext cx="2019300" cy="12700"/>
          </a:xfrm>
          <a:prstGeom prst="line">
            <a:avLst/>
          </a:prstGeom>
        </p:spPr>
        <p:style>
          <a:lnRef idx="2">
            <a:schemeClr val="accent3"/>
          </a:lnRef>
          <a:fillRef idx="0">
            <a:schemeClr val="accent3"/>
          </a:fillRef>
          <a:effectRef idx="1">
            <a:schemeClr val="accent3"/>
          </a:effectRef>
          <a:fontRef idx="minor">
            <a:schemeClr val="tx1"/>
          </a:fontRef>
        </p:style>
      </p:cxnSp>
      <p:sp>
        <p:nvSpPr>
          <p:cNvPr id="36" name="TextBox 35">
            <a:extLst>
              <a:ext uri="{FF2B5EF4-FFF2-40B4-BE49-F238E27FC236}">
                <a16:creationId xmlns:a16="http://schemas.microsoft.com/office/drawing/2014/main" id="{63844E01-B28A-83DA-41A8-626B7660F694}"/>
              </a:ext>
            </a:extLst>
          </p:cNvPr>
          <p:cNvSpPr txBox="1">
            <a:spLocks noChangeArrowheads="1"/>
          </p:cNvSpPr>
          <p:nvPr/>
        </p:nvSpPr>
        <p:spPr bwMode="auto">
          <a:xfrm>
            <a:off x="7404100" y="4203700"/>
            <a:ext cx="10064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solidFill>
                  <a:schemeClr val="bg1"/>
                </a:solidFill>
              </a:rPr>
              <a:t>EA</a:t>
            </a:r>
          </a:p>
        </p:txBody>
      </p:sp>
      <p:cxnSp>
        <p:nvCxnSpPr>
          <p:cNvPr id="38" name="Straight Connector 37">
            <a:extLst>
              <a:ext uri="{FF2B5EF4-FFF2-40B4-BE49-F238E27FC236}">
                <a16:creationId xmlns:a16="http://schemas.microsoft.com/office/drawing/2014/main" id="{84D89DA9-08BD-F4BA-DBFE-6A74E7D6FDE1}"/>
              </a:ext>
            </a:extLst>
          </p:cNvPr>
          <p:cNvCxnSpPr/>
          <p:nvPr/>
        </p:nvCxnSpPr>
        <p:spPr>
          <a:xfrm>
            <a:off x="8534400" y="4356100"/>
            <a:ext cx="431800"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40" name="Straight Connector 39">
            <a:extLst>
              <a:ext uri="{FF2B5EF4-FFF2-40B4-BE49-F238E27FC236}">
                <a16:creationId xmlns:a16="http://schemas.microsoft.com/office/drawing/2014/main" id="{2EC297FD-E835-B179-A58E-A6093F8991A0}"/>
              </a:ext>
            </a:extLst>
          </p:cNvPr>
          <p:cNvCxnSpPr/>
          <p:nvPr/>
        </p:nvCxnSpPr>
        <p:spPr>
          <a:xfrm rot="5400000">
            <a:off x="8217694" y="5104606"/>
            <a:ext cx="1524000" cy="1588"/>
          </a:xfrm>
          <a:prstGeom prst="line">
            <a:avLst/>
          </a:prstGeom>
        </p:spPr>
        <p:style>
          <a:lnRef idx="2">
            <a:schemeClr val="accent3"/>
          </a:lnRef>
          <a:fillRef idx="0">
            <a:schemeClr val="accent3"/>
          </a:fillRef>
          <a:effectRef idx="1">
            <a:schemeClr val="accent3"/>
          </a:effectRef>
          <a:fontRef idx="minor">
            <a:schemeClr val="tx1"/>
          </a:fontRef>
        </p:style>
      </p:cxnSp>
      <p:cxnSp>
        <p:nvCxnSpPr>
          <p:cNvPr id="43" name="Straight Connector 42">
            <a:extLst>
              <a:ext uri="{FF2B5EF4-FFF2-40B4-BE49-F238E27FC236}">
                <a16:creationId xmlns:a16="http://schemas.microsoft.com/office/drawing/2014/main" id="{BC74FE84-1B63-CCFC-F029-65FE82F518BF}"/>
              </a:ext>
            </a:extLst>
          </p:cNvPr>
          <p:cNvCxnSpPr/>
          <p:nvPr/>
        </p:nvCxnSpPr>
        <p:spPr>
          <a:xfrm>
            <a:off x="8534400" y="5867400"/>
            <a:ext cx="431800" cy="0"/>
          </a:xfrm>
          <a:prstGeom prst="line">
            <a:avLst/>
          </a:prstGeom>
        </p:spPr>
        <p:style>
          <a:lnRef idx="2">
            <a:schemeClr val="accent3"/>
          </a:lnRef>
          <a:fillRef idx="0">
            <a:schemeClr val="accent3"/>
          </a:fillRef>
          <a:effectRef idx="1">
            <a:schemeClr val="accent3"/>
          </a:effectRef>
          <a:fontRef idx="minor">
            <a:schemeClr val="tx1"/>
          </a:fontRef>
        </p:style>
      </p:cxnSp>
      <p:sp>
        <p:nvSpPr>
          <p:cNvPr id="44" name="TextBox 43">
            <a:extLst>
              <a:ext uri="{FF2B5EF4-FFF2-40B4-BE49-F238E27FC236}">
                <a16:creationId xmlns:a16="http://schemas.microsoft.com/office/drawing/2014/main" id="{6C8CF387-EF35-73E0-C620-836FCA472603}"/>
              </a:ext>
            </a:extLst>
          </p:cNvPr>
          <p:cNvSpPr txBox="1">
            <a:spLocks noChangeArrowheads="1"/>
          </p:cNvSpPr>
          <p:nvPr/>
        </p:nvSpPr>
        <p:spPr bwMode="auto">
          <a:xfrm>
            <a:off x="7361238" y="5707063"/>
            <a:ext cx="10969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solidFill>
                  <a:schemeClr val="bg1"/>
                </a:solidFill>
              </a:rPr>
              <a:t>Operand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upRigh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upRight)">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strips(upRight)">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3"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strips(upRight)">
                                      <p:cBhvr>
                                        <p:cTn id="22" dur="500"/>
                                        <p:tgtEl>
                                          <p:spTgt spid="3"/>
                                        </p:tgtEl>
                                      </p:cBhvr>
                                    </p:animEffect>
                                  </p:childTnLst>
                                </p:cTn>
                              </p:par>
                            </p:childTnLst>
                          </p:cTn>
                        </p:par>
                        <p:par>
                          <p:cTn id="23" fill="hold" nodeType="afterGroup">
                            <p:stCondLst>
                              <p:cond delay="500"/>
                            </p:stCondLst>
                            <p:childTnLst>
                              <p:par>
                                <p:cTn id="24" presetID="18" presetClass="entr" presetSubtype="3" fill="hold"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strips(upRight)">
                                      <p:cBhvr>
                                        <p:cTn id="26" dur="500"/>
                                        <p:tgtEl>
                                          <p:spTgt spid="9"/>
                                        </p:tgtEl>
                                      </p:cBhvr>
                                    </p:animEffect>
                                  </p:childTnLst>
                                </p:cTn>
                              </p:par>
                            </p:childTnLst>
                          </p:cTn>
                        </p:par>
                        <p:par>
                          <p:cTn id="27" fill="hold" nodeType="afterGroup">
                            <p:stCondLst>
                              <p:cond delay="1000"/>
                            </p:stCondLst>
                            <p:childTnLst>
                              <p:par>
                                <p:cTn id="28" presetID="7" presetClass="entr" presetSubtype="4"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0" fill="hold"/>
                                        <p:tgtEl>
                                          <p:spTgt spid="10"/>
                                        </p:tgtEl>
                                        <p:attrNameLst>
                                          <p:attrName>ppt_x</p:attrName>
                                        </p:attrNameLst>
                                      </p:cBhvr>
                                      <p:tavLst>
                                        <p:tav tm="0">
                                          <p:val>
                                            <p:strVal val="#ppt_x"/>
                                          </p:val>
                                        </p:tav>
                                        <p:tav tm="100000">
                                          <p:val>
                                            <p:strVal val="#ppt_x"/>
                                          </p:val>
                                        </p:tav>
                                      </p:tavLst>
                                    </p:anim>
                                    <p:anim calcmode="lin" valueType="num">
                                      <p:cBhvr additive="base">
                                        <p:cTn id="31" dur="5000" fill="hold"/>
                                        <p:tgtEl>
                                          <p:spTgt spid="10"/>
                                        </p:tgtEl>
                                        <p:attrNameLst>
                                          <p:attrName>ppt_y</p:attrName>
                                        </p:attrNameLst>
                                      </p:cBhvr>
                                      <p:tavLst>
                                        <p:tav tm="0">
                                          <p:val>
                                            <p:strVal val="1+#ppt_h/2"/>
                                          </p:val>
                                        </p:tav>
                                        <p:tav tm="100000">
                                          <p:val>
                                            <p:strVal val="#ppt_y"/>
                                          </p:val>
                                        </p:tav>
                                      </p:tavLst>
                                    </p:anim>
                                  </p:childTnLst>
                                </p:cTn>
                              </p:par>
                              <p:par>
                                <p:cTn id="32" presetID="7" presetClass="entr" presetSubtype="4"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0" fill="hold"/>
                                        <p:tgtEl>
                                          <p:spTgt spid="11"/>
                                        </p:tgtEl>
                                        <p:attrNameLst>
                                          <p:attrName>ppt_x</p:attrName>
                                        </p:attrNameLst>
                                      </p:cBhvr>
                                      <p:tavLst>
                                        <p:tav tm="0">
                                          <p:val>
                                            <p:strVal val="#ppt_x"/>
                                          </p:val>
                                        </p:tav>
                                        <p:tav tm="100000">
                                          <p:val>
                                            <p:strVal val="#ppt_x"/>
                                          </p:val>
                                        </p:tav>
                                      </p:tavLst>
                                    </p:anim>
                                    <p:anim calcmode="lin" valueType="num">
                                      <p:cBhvr additive="base">
                                        <p:cTn id="35" dur="5000" fill="hold"/>
                                        <p:tgtEl>
                                          <p:spTgt spid="11"/>
                                        </p:tgtEl>
                                        <p:attrNameLst>
                                          <p:attrName>ppt_y</p:attrName>
                                        </p:attrNameLst>
                                      </p:cBhvr>
                                      <p:tavLst>
                                        <p:tav tm="0">
                                          <p:val>
                                            <p:strVal val="1+#ppt_h/2"/>
                                          </p:val>
                                        </p:tav>
                                        <p:tav tm="100000">
                                          <p:val>
                                            <p:strVal val="#ppt_y"/>
                                          </p:val>
                                        </p:tav>
                                      </p:tavLst>
                                    </p:anim>
                                  </p:childTnLst>
                                </p:cTn>
                              </p:par>
                              <p:par>
                                <p:cTn id="36" presetID="7" presetClass="entr" presetSubtype="4" fill="hold" nodeType="with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5000" fill="hold"/>
                                        <p:tgtEl>
                                          <p:spTgt spid="12"/>
                                        </p:tgtEl>
                                        <p:attrNameLst>
                                          <p:attrName>ppt_x</p:attrName>
                                        </p:attrNameLst>
                                      </p:cBhvr>
                                      <p:tavLst>
                                        <p:tav tm="0">
                                          <p:val>
                                            <p:strVal val="#ppt_x"/>
                                          </p:val>
                                        </p:tav>
                                        <p:tav tm="100000">
                                          <p:val>
                                            <p:strVal val="#ppt_x"/>
                                          </p:val>
                                        </p:tav>
                                      </p:tavLst>
                                    </p:anim>
                                    <p:anim calcmode="lin" valueType="num">
                                      <p:cBhvr additive="base">
                                        <p:cTn id="39" dur="5000" fill="hold"/>
                                        <p:tgtEl>
                                          <p:spTgt spid="12"/>
                                        </p:tgtEl>
                                        <p:attrNameLst>
                                          <p:attrName>ppt_y</p:attrName>
                                        </p:attrNameLst>
                                      </p:cBhvr>
                                      <p:tavLst>
                                        <p:tav tm="0">
                                          <p:val>
                                            <p:strVal val="1+#ppt_h/2"/>
                                          </p:val>
                                        </p:tav>
                                        <p:tav tm="100000">
                                          <p:val>
                                            <p:strVal val="#ppt_y"/>
                                          </p:val>
                                        </p:tav>
                                      </p:tavLst>
                                    </p:anim>
                                  </p:childTnLst>
                                </p:cTn>
                              </p:par>
                              <p:par>
                                <p:cTn id="40" presetID="7" presetClass="entr" presetSubtype="4" fill="hold" nodeType="with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additive="base">
                                        <p:cTn id="42" dur="5000" fill="hold"/>
                                        <p:tgtEl>
                                          <p:spTgt spid="13"/>
                                        </p:tgtEl>
                                        <p:attrNameLst>
                                          <p:attrName>ppt_x</p:attrName>
                                        </p:attrNameLst>
                                      </p:cBhvr>
                                      <p:tavLst>
                                        <p:tav tm="0">
                                          <p:val>
                                            <p:strVal val="#ppt_x"/>
                                          </p:val>
                                        </p:tav>
                                        <p:tav tm="100000">
                                          <p:val>
                                            <p:strVal val="#ppt_x"/>
                                          </p:val>
                                        </p:tav>
                                      </p:tavLst>
                                    </p:anim>
                                    <p:anim calcmode="lin" valueType="num">
                                      <p:cBhvr additive="base">
                                        <p:cTn id="43" dur="5000" fill="hold"/>
                                        <p:tgtEl>
                                          <p:spTgt spid="13"/>
                                        </p:tgtEl>
                                        <p:attrNameLst>
                                          <p:attrName>ppt_y</p:attrName>
                                        </p:attrNameLst>
                                      </p:cBhvr>
                                      <p:tavLst>
                                        <p:tav tm="0">
                                          <p:val>
                                            <p:strVal val="1+#ppt_h/2"/>
                                          </p:val>
                                        </p:tav>
                                        <p:tav tm="100000">
                                          <p:val>
                                            <p:strVal val="#ppt_y"/>
                                          </p:val>
                                        </p:tav>
                                      </p:tavLst>
                                    </p:anim>
                                  </p:childTnLst>
                                </p:cTn>
                              </p:par>
                              <p:par>
                                <p:cTn id="44" presetID="7" presetClass="entr" presetSubtype="4" fill="hold" nodeType="with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additive="base">
                                        <p:cTn id="46" dur="5000" fill="hold"/>
                                        <p:tgtEl>
                                          <p:spTgt spid="14"/>
                                        </p:tgtEl>
                                        <p:attrNameLst>
                                          <p:attrName>ppt_x</p:attrName>
                                        </p:attrNameLst>
                                      </p:cBhvr>
                                      <p:tavLst>
                                        <p:tav tm="0">
                                          <p:val>
                                            <p:strVal val="#ppt_x"/>
                                          </p:val>
                                        </p:tav>
                                        <p:tav tm="100000">
                                          <p:val>
                                            <p:strVal val="#ppt_x"/>
                                          </p:val>
                                        </p:tav>
                                      </p:tavLst>
                                    </p:anim>
                                    <p:anim calcmode="lin" valueType="num">
                                      <p:cBhvr additive="base">
                                        <p:cTn id="47" dur="5000" fill="hold"/>
                                        <p:tgtEl>
                                          <p:spTgt spid="14"/>
                                        </p:tgtEl>
                                        <p:attrNameLst>
                                          <p:attrName>ppt_y</p:attrName>
                                        </p:attrNameLst>
                                      </p:cBhvr>
                                      <p:tavLst>
                                        <p:tav tm="0">
                                          <p:val>
                                            <p:strVal val="1+#ppt_h/2"/>
                                          </p:val>
                                        </p:tav>
                                        <p:tav tm="100000">
                                          <p:val>
                                            <p:strVal val="#ppt_y"/>
                                          </p:val>
                                        </p:tav>
                                      </p:tavLst>
                                    </p:anim>
                                  </p:childTnLst>
                                </p:cTn>
                              </p:par>
                              <p:par>
                                <p:cTn id="48" presetID="7" presetClass="entr" presetSubtype="4" fill="hold" nodeType="with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5000" fill="hold"/>
                                        <p:tgtEl>
                                          <p:spTgt spid="15"/>
                                        </p:tgtEl>
                                        <p:attrNameLst>
                                          <p:attrName>ppt_x</p:attrName>
                                        </p:attrNameLst>
                                      </p:cBhvr>
                                      <p:tavLst>
                                        <p:tav tm="0">
                                          <p:val>
                                            <p:strVal val="#ppt_x"/>
                                          </p:val>
                                        </p:tav>
                                        <p:tav tm="100000">
                                          <p:val>
                                            <p:strVal val="#ppt_x"/>
                                          </p:val>
                                        </p:tav>
                                      </p:tavLst>
                                    </p:anim>
                                    <p:anim calcmode="lin" valueType="num">
                                      <p:cBhvr additive="base">
                                        <p:cTn id="51" dur="5000" fill="hold"/>
                                        <p:tgtEl>
                                          <p:spTgt spid="15"/>
                                        </p:tgtEl>
                                        <p:attrNameLst>
                                          <p:attrName>ppt_y</p:attrName>
                                        </p:attrNameLst>
                                      </p:cBhvr>
                                      <p:tavLst>
                                        <p:tav tm="0">
                                          <p:val>
                                            <p:strVal val="1+#ppt_h/2"/>
                                          </p:val>
                                        </p:tav>
                                        <p:tav tm="100000">
                                          <p:val>
                                            <p:strVal val="#ppt_y"/>
                                          </p:val>
                                        </p:tav>
                                      </p:tavLst>
                                    </p:anim>
                                  </p:childTnLst>
                                </p:cTn>
                              </p:par>
                              <p:par>
                                <p:cTn id="52" presetID="7" presetClass="entr" presetSubtype="4" fill="hold" nodeType="withEffect">
                                  <p:stCondLst>
                                    <p:cond delay="0"/>
                                  </p:stCondLst>
                                  <p:childTnLst>
                                    <p:set>
                                      <p:cBhvr>
                                        <p:cTn id="53" dur="1" fill="hold">
                                          <p:stCondLst>
                                            <p:cond delay="0"/>
                                          </p:stCondLst>
                                        </p:cTn>
                                        <p:tgtEl>
                                          <p:spTgt spid="16"/>
                                        </p:tgtEl>
                                        <p:attrNameLst>
                                          <p:attrName>style.visibility</p:attrName>
                                        </p:attrNameLst>
                                      </p:cBhvr>
                                      <p:to>
                                        <p:strVal val="visible"/>
                                      </p:to>
                                    </p:set>
                                    <p:anim calcmode="lin" valueType="num">
                                      <p:cBhvr additive="base">
                                        <p:cTn id="54" dur="5000" fill="hold"/>
                                        <p:tgtEl>
                                          <p:spTgt spid="16"/>
                                        </p:tgtEl>
                                        <p:attrNameLst>
                                          <p:attrName>ppt_x</p:attrName>
                                        </p:attrNameLst>
                                      </p:cBhvr>
                                      <p:tavLst>
                                        <p:tav tm="0">
                                          <p:val>
                                            <p:strVal val="#ppt_x"/>
                                          </p:val>
                                        </p:tav>
                                        <p:tav tm="100000">
                                          <p:val>
                                            <p:strVal val="#ppt_x"/>
                                          </p:val>
                                        </p:tav>
                                      </p:tavLst>
                                    </p:anim>
                                    <p:anim calcmode="lin" valueType="num">
                                      <p:cBhvr additive="base">
                                        <p:cTn id="55" dur="5000" fill="hold"/>
                                        <p:tgtEl>
                                          <p:spTgt spid="16"/>
                                        </p:tgtEl>
                                        <p:attrNameLst>
                                          <p:attrName>ppt_y</p:attrName>
                                        </p:attrNameLst>
                                      </p:cBhvr>
                                      <p:tavLst>
                                        <p:tav tm="0">
                                          <p:val>
                                            <p:strVal val="1+#ppt_h/2"/>
                                          </p:val>
                                        </p:tav>
                                        <p:tav tm="100000">
                                          <p:val>
                                            <p:strVal val="#ppt_y"/>
                                          </p:val>
                                        </p:tav>
                                      </p:tavLst>
                                    </p:anim>
                                  </p:childTnLst>
                                </p:cTn>
                              </p:par>
                              <p:par>
                                <p:cTn id="56" presetID="7" presetClass="entr" presetSubtype="4" fill="hold" nodeType="withEffect">
                                  <p:stCondLst>
                                    <p:cond delay="0"/>
                                  </p:stCondLst>
                                  <p:childTnLst>
                                    <p:set>
                                      <p:cBhvr>
                                        <p:cTn id="57" dur="1" fill="hold">
                                          <p:stCondLst>
                                            <p:cond delay="0"/>
                                          </p:stCondLst>
                                        </p:cTn>
                                        <p:tgtEl>
                                          <p:spTgt spid="17"/>
                                        </p:tgtEl>
                                        <p:attrNameLst>
                                          <p:attrName>style.visibility</p:attrName>
                                        </p:attrNameLst>
                                      </p:cBhvr>
                                      <p:to>
                                        <p:strVal val="visible"/>
                                      </p:to>
                                    </p:set>
                                    <p:anim calcmode="lin" valueType="num">
                                      <p:cBhvr additive="base">
                                        <p:cTn id="58" dur="5000" fill="hold"/>
                                        <p:tgtEl>
                                          <p:spTgt spid="17"/>
                                        </p:tgtEl>
                                        <p:attrNameLst>
                                          <p:attrName>ppt_x</p:attrName>
                                        </p:attrNameLst>
                                      </p:cBhvr>
                                      <p:tavLst>
                                        <p:tav tm="0">
                                          <p:val>
                                            <p:strVal val="#ppt_x"/>
                                          </p:val>
                                        </p:tav>
                                        <p:tav tm="100000">
                                          <p:val>
                                            <p:strVal val="#ppt_x"/>
                                          </p:val>
                                        </p:tav>
                                      </p:tavLst>
                                    </p:anim>
                                    <p:anim calcmode="lin" valueType="num">
                                      <p:cBhvr additive="base">
                                        <p:cTn id="59" dur="5000" fill="hold"/>
                                        <p:tgtEl>
                                          <p:spTgt spid="17"/>
                                        </p:tgtEl>
                                        <p:attrNameLst>
                                          <p:attrName>ppt_y</p:attrName>
                                        </p:attrNameLst>
                                      </p:cBhvr>
                                      <p:tavLst>
                                        <p:tav tm="0">
                                          <p:val>
                                            <p:strVal val="1+#ppt_h/2"/>
                                          </p:val>
                                        </p:tav>
                                        <p:tav tm="100000">
                                          <p:val>
                                            <p:strVal val="#ppt_y"/>
                                          </p:val>
                                        </p:tav>
                                      </p:tavLst>
                                    </p:anim>
                                  </p:childTnLst>
                                </p:cTn>
                              </p:par>
                              <p:par>
                                <p:cTn id="60" presetID="7" presetClass="entr" presetSubtype="4" fill="hold" nodeType="withEffect">
                                  <p:stCondLst>
                                    <p:cond delay="0"/>
                                  </p:stCondLst>
                                  <p:childTnLst>
                                    <p:set>
                                      <p:cBhvr>
                                        <p:cTn id="61" dur="1" fill="hold">
                                          <p:stCondLst>
                                            <p:cond delay="0"/>
                                          </p:stCondLst>
                                        </p:cTn>
                                        <p:tgtEl>
                                          <p:spTgt spid="18"/>
                                        </p:tgtEl>
                                        <p:attrNameLst>
                                          <p:attrName>style.visibility</p:attrName>
                                        </p:attrNameLst>
                                      </p:cBhvr>
                                      <p:to>
                                        <p:strVal val="visible"/>
                                      </p:to>
                                    </p:set>
                                    <p:anim calcmode="lin" valueType="num">
                                      <p:cBhvr additive="base">
                                        <p:cTn id="62" dur="5000" fill="hold"/>
                                        <p:tgtEl>
                                          <p:spTgt spid="18"/>
                                        </p:tgtEl>
                                        <p:attrNameLst>
                                          <p:attrName>ppt_x</p:attrName>
                                        </p:attrNameLst>
                                      </p:cBhvr>
                                      <p:tavLst>
                                        <p:tav tm="0">
                                          <p:val>
                                            <p:strVal val="#ppt_x"/>
                                          </p:val>
                                        </p:tav>
                                        <p:tav tm="100000">
                                          <p:val>
                                            <p:strVal val="#ppt_x"/>
                                          </p:val>
                                        </p:tav>
                                      </p:tavLst>
                                    </p:anim>
                                    <p:anim calcmode="lin" valueType="num">
                                      <p:cBhvr additive="base">
                                        <p:cTn id="63" dur="5000" fill="hold"/>
                                        <p:tgtEl>
                                          <p:spTgt spid="18"/>
                                        </p:tgtEl>
                                        <p:attrNameLst>
                                          <p:attrName>ppt_y</p:attrName>
                                        </p:attrNameLst>
                                      </p:cBhvr>
                                      <p:tavLst>
                                        <p:tav tm="0">
                                          <p:val>
                                            <p:strVal val="1+#ppt_h/2"/>
                                          </p:val>
                                        </p:tav>
                                        <p:tav tm="100000">
                                          <p:val>
                                            <p:strVal val="#ppt_y"/>
                                          </p:val>
                                        </p:tav>
                                      </p:tavLst>
                                    </p:anim>
                                  </p:childTnLst>
                                </p:cTn>
                              </p:par>
                              <p:par>
                                <p:cTn id="64" presetID="7" presetClass="entr" presetSubtype="4" fill="hold" nodeType="withEffect">
                                  <p:stCondLst>
                                    <p:cond delay="0"/>
                                  </p:stCondLst>
                                  <p:childTnLst>
                                    <p:set>
                                      <p:cBhvr>
                                        <p:cTn id="65" dur="1" fill="hold">
                                          <p:stCondLst>
                                            <p:cond delay="0"/>
                                          </p:stCondLst>
                                        </p:cTn>
                                        <p:tgtEl>
                                          <p:spTgt spid="19"/>
                                        </p:tgtEl>
                                        <p:attrNameLst>
                                          <p:attrName>style.visibility</p:attrName>
                                        </p:attrNameLst>
                                      </p:cBhvr>
                                      <p:to>
                                        <p:strVal val="visible"/>
                                      </p:to>
                                    </p:set>
                                    <p:anim calcmode="lin" valueType="num">
                                      <p:cBhvr additive="base">
                                        <p:cTn id="66" dur="5000" fill="hold"/>
                                        <p:tgtEl>
                                          <p:spTgt spid="19"/>
                                        </p:tgtEl>
                                        <p:attrNameLst>
                                          <p:attrName>ppt_x</p:attrName>
                                        </p:attrNameLst>
                                      </p:cBhvr>
                                      <p:tavLst>
                                        <p:tav tm="0">
                                          <p:val>
                                            <p:strVal val="#ppt_x"/>
                                          </p:val>
                                        </p:tav>
                                        <p:tav tm="100000">
                                          <p:val>
                                            <p:strVal val="#ppt_x"/>
                                          </p:val>
                                        </p:tav>
                                      </p:tavLst>
                                    </p:anim>
                                    <p:anim calcmode="lin" valueType="num">
                                      <p:cBhvr additive="base">
                                        <p:cTn id="67" dur="5000" fill="hold"/>
                                        <p:tgtEl>
                                          <p:spTgt spid="19"/>
                                        </p:tgtEl>
                                        <p:attrNameLst>
                                          <p:attrName>ppt_y</p:attrName>
                                        </p:attrNameLst>
                                      </p:cBhvr>
                                      <p:tavLst>
                                        <p:tav tm="0">
                                          <p:val>
                                            <p:strVal val="1+#ppt_h/2"/>
                                          </p:val>
                                        </p:tav>
                                        <p:tav tm="100000">
                                          <p:val>
                                            <p:strVal val="#ppt_y"/>
                                          </p:val>
                                        </p:tav>
                                      </p:tavLst>
                                    </p:anim>
                                  </p:childTnLst>
                                </p:cTn>
                              </p:par>
                              <p:par>
                                <p:cTn id="68" presetID="7" presetClass="entr" presetSubtype="4" fill="hold" nodeType="withEffect">
                                  <p:stCondLst>
                                    <p:cond delay="0"/>
                                  </p:stCondLst>
                                  <p:childTnLst>
                                    <p:set>
                                      <p:cBhvr>
                                        <p:cTn id="69" dur="1" fill="hold">
                                          <p:stCondLst>
                                            <p:cond delay="0"/>
                                          </p:stCondLst>
                                        </p:cTn>
                                        <p:tgtEl>
                                          <p:spTgt spid="20"/>
                                        </p:tgtEl>
                                        <p:attrNameLst>
                                          <p:attrName>style.visibility</p:attrName>
                                        </p:attrNameLst>
                                      </p:cBhvr>
                                      <p:to>
                                        <p:strVal val="visible"/>
                                      </p:to>
                                    </p:set>
                                    <p:anim calcmode="lin" valueType="num">
                                      <p:cBhvr additive="base">
                                        <p:cTn id="70" dur="5000" fill="hold"/>
                                        <p:tgtEl>
                                          <p:spTgt spid="20"/>
                                        </p:tgtEl>
                                        <p:attrNameLst>
                                          <p:attrName>ppt_x</p:attrName>
                                        </p:attrNameLst>
                                      </p:cBhvr>
                                      <p:tavLst>
                                        <p:tav tm="0">
                                          <p:val>
                                            <p:strVal val="#ppt_x"/>
                                          </p:val>
                                        </p:tav>
                                        <p:tav tm="100000">
                                          <p:val>
                                            <p:strVal val="#ppt_x"/>
                                          </p:val>
                                        </p:tav>
                                      </p:tavLst>
                                    </p:anim>
                                    <p:anim calcmode="lin" valueType="num">
                                      <p:cBhvr additive="base">
                                        <p:cTn id="71" dur="5000" fill="hold"/>
                                        <p:tgtEl>
                                          <p:spTgt spid="20"/>
                                        </p:tgtEl>
                                        <p:attrNameLst>
                                          <p:attrName>ppt_y</p:attrName>
                                        </p:attrNameLst>
                                      </p:cBhvr>
                                      <p:tavLst>
                                        <p:tav tm="0">
                                          <p:val>
                                            <p:strVal val="1+#ppt_h/2"/>
                                          </p:val>
                                        </p:tav>
                                        <p:tav tm="100000">
                                          <p:val>
                                            <p:strVal val="#ppt_y"/>
                                          </p:val>
                                        </p:tav>
                                      </p:tavLst>
                                    </p:anim>
                                  </p:childTnLst>
                                </p:cTn>
                              </p:par>
                              <p:par>
                                <p:cTn id="72" presetID="7" presetClass="entr" presetSubtype="4" fill="hold" nodeType="withEffect">
                                  <p:stCondLst>
                                    <p:cond delay="0"/>
                                  </p:stCondLst>
                                  <p:childTnLst>
                                    <p:set>
                                      <p:cBhvr>
                                        <p:cTn id="73" dur="1" fill="hold">
                                          <p:stCondLst>
                                            <p:cond delay="0"/>
                                          </p:stCondLst>
                                        </p:cTn>
                                        <p:tgtEl>
                                          <p:spTgt spid="21"/>
                                        </p:tgtEl>
                                        <p:attrNameLst>
                                          <p:attrName>style.visibility</p:attrName>
                                        </p:attrNameLst>
                                      </p:cBhvr>
                                      <p:to>
                                        <p:strVal val="visible"/>
                                      </p:to>
                                    </p:set>
                                    <p:anim calcmode="lin" valueType="num">
                                      <p:cBhvr additive="base">
                                        <p:cTn id="74" dur="5000" fill="hold"/>
                                        <p:tgtEl>
                                          <p:spTgt spid="21"/>
                                        </p:tgtEl>
                                        <p:attrNameLst>
                                          <p:attrName>ppt_x</p:attrName>
                                        </p:attrNameLst>
                                      </p:cBhvr>
                                      <p:tavLst>
                                        <p:tav tm="0">
                                          <p:val>
                                            <p:strVal val="#ppt_x"/>
                                          </p:val>
                                        </p:tav>
                                        <p:tav tm="100000">
                                          <p:val>
                                            <p:strVal val="#ppt_x"/>
                                          </p:val>
                                        </p:tav>
                                      </p:tavLst>
                                    </p:anim>
                                    <p:anim calcmode="lin" valueType="num">
                                      <p:cBhvr additive="base">
                                        <p:cTn id="75" dur="5000" fill="hold"/>
                                        <p:tgtEl>
                                          <p:spTgt spid="21"/>
                                        </p:tgtEl>
                                        <p:attrNameLst>
                                          <p:attrName>ppt_y</p:attrName>
                                        </p:attrNameLst>
                                      </p:cBhvr>
                                      <p:tavLst>
                                        <p:tav tm="0">
                                          <p:val>
                                            <p:strVal val="1+#ppt_h/2"/>
                                          </p:val>
                                        </p:tav>
                                        <p:tav tm="100000">
                                          <p:val>
                                            <p:strVal val="#ppt_y"/>
                                          </p:val>
                                        </p:tav>
                                      </p:tavLst>
                                    </p:anim>
                                  </p:childTnLst>
                                </p:cTn>
                              </p:par>
                              <p:par>
                                <p:cTn id="76" presetID="7" presetClass="entr" presetSubtype="4" fill="hold" nodeType="withEffect">
                                  <p:stCondLst>
                                    <p:cond delay="0"/>
                                  </p:stCondLst>
                                  <p:childTnLst>
                                    <p:set>
                                      <p:cBhvr>
                                        <p:cTn id="77" dur="1" fill="hold">
                                          <p:stCondLst>
                                            <p:cond delay="0"/>
                                          </p:stCondLst>
                                        </p:cTn>
                                        <p:tgtEl>
                                          <p:spTgt spid="22"/>
                                        </p:tgtEl>
                                        <p:attrNameLst>
                                          <p:attrName>style.visibility</p:attrName>
                                        </p:attrNameLst>
                                      </p:cBhvr>
                                      <p:to>
                                        <p:strVal val="visible"/>
                                      </p:to>
                                    </p:set>
                                    <p:anim calcmode="lin" valueType="num">
                                      <p:cBhvr additive="base">
                                        <p:cTn id="78" dur="5000" fill="hold"/>
                                        <p:tgtEl>
                                          <p:spTgt spid="22"/>
                                        </p:tgtEl>
                                        <p:attrNameLst>
                                          <p:attrName>ppt_x</p:attrName>
                                        </p:attrNameLst>
                                      </p:cBhvr>
                                      <p:tavLst>
                                        <p:tav tm="0">
                                          <p:val>
                                            <p:strVal val="#ppt_x"/>
                                          </p:val>
                                        </p:tav>
                                        <p:tav tm="100000">
                                          <p:val>
                                            <p:strVal val="#ppt_x"/>
                                          </p:val>
                                        </p:tav>
                                      </p:tavLst>
                                    </p:anim>
                                    <p:anim calcmode="lin" valueType="num">
                                      <p:cBhvr additive="base">
                                        <p:cTn id="79" dur="5000" fill="hold"/>
                                        <p:tgtEl>
                                          <p:spTgt spid="22"/>
                                        </p:tgtEl>
                                        <p:attrNameLst>
                                          <p:attrName>ppt_y</p:attrName>
                                        </p:attrNameLst>
                                      </p:cBhvr>
                                      <p:tavLst>
                                        <p:tav tm="0">
                                          <p:val>
                                            <p:strVal val="1+#ppt_h/2"/>
                                          </p:val>
                                        </p:tav>
                                        <p:tav tm="100000">
                                          <p:val>
                                            <p:strVal val="#ppt_y"/>
                                          </p:val>
                                        </p:tav>
                                      </p:tavLst>
                                    </p:anim>
                                  </p:childTnLst>
                                </p:cTn>
                              </p:par>
                              <p:par>
                                <p:cTn id="80" presetID="7" presetClass="entr" presetSubtype="4" fill="hold" nodeType="withEffect">
                                  <p:stCondLst>
                                    <p:cond delay="0"/>
                                  </p:stCondLst>
                                  <p:childTnLst>
                                    <p:set>
                                      <p:cBhvr>
                                        <p:cTn id="81" dur="1" fill="hold">
                                          <p:stCondLst>
                                            <p:cond delay="0"/>
                                          </p:stCondLst>
                                        </p:cTn>
                                        <p:tgtEl>
                                          <p:spTgt spid="24"/>
                                        </p:tgtEl>
                                        <p:attrNameLst>
                                          <p:attrName>style.visibility</p:attrName>
                                        </p:attrNameLst>
                                      </p:cBhvr>
                                      <p:to>
                                        <p:strVal val="visible"/>
                                      </p:to>
                                    </p:set>
                                    <p:anim calcmode="lin" valueType="num">
                                      <p:cBhvr additive="base">
                                        <p:cTn id="82" dur="5000" fill="hold"/>
                                        <p:tgtEl>
                                          <p:spTgt spid="24"/>
                                        </p:tgtEl>
                                        <p:attrNameLst>
                                          <p:attrName>ppt_x</p:attrName>
                                        </p:attrNameLst>
                                      </p:cBhvr>
                                      <p:tavLst>
                                        <p:tav tm="0">
                                          <p:val>
                                            <p:strVal val="#ppt_x"/>
                                          </p:val>
                                        </p:tav>
                                        <p:tav tm="100000">
                                          <p:val>
                                            <p:strVal val="#ppt_x"/>
                                          </p:val>
                                        </p:tav>
                                      </p:tavLst>
                                    </p:anim>
                                    <p:anim calcmode="lin" valueType="num">
                                      <p:cBhvr additive="base">
                                        <p:cTn id="83" dur="5000" fill="hold"/>
                                        <p:tgtEl>
                                          <p:spTgt spid="24"/>
                                        </p:tgtEl>
                                        <p:attrNameLst>
                                          <p:attrName>ppt_y</p:attrName>
                                        </p:attrNameLst>
                                      </p:cBhvr>
                                      <p:tavLst>
                                        <p:tav tm="0">
                                          <p:val>
                                            <p:strVal val="1+#ppt_h/2"/>
                                          </p:val>
                                        </p:tav>
                                        <p:tav tm="100000">
                                          <p:val>
                                            <p:strVal val="#ppt_y"/>
                                          </p:val>
                                        </p:tav>
                                      </p:tavLst>
                                    </p:anim>
                                  </p:childTnLst>
                                </p:cTn>
                              </p:par>
                              <p:par>
                                <p:cTn id="84" presetID="7" presetClass="entr" presetSubtype="4" fill="hold" nodeType="withEffect">
                                  <p:stCondLst>
                                    <p:cond delay="0"/>
                                  </p:stCondLst>
                                  <p:childTnLst>
                                    <p:set>
                                      <p:cBhvr>
                                        <p:cTn id="85" dur="1" fill="hold">
                                          <p:stCondLst>
                                            <p:cond delay="0"/>
                                          </p:stCondLst>
                                        </p:cTn>
                                        <p:tgtEl>
                                          <p:spTgt spid="27"/>
                                        </p:tgtEl>
                                        <p:attrNameLst>
                                          <p:attrName>style.visibility</p:attrName>
                                        </p:attrNameLst>
                                      </p:cBhvr>
                                      <p:to>
                                        <p:strVal val="visible"/>
                                      </p:to>
                                    </p:set>
                                    <p:anim calcmode="lin" valueType="num">
                                      <p:cBhvr additive="base">
                                        <p:cTn id="86" dur="5000" fill="hold"/>
                                        <p:tgtEl>
                                          <p:spTgt spid="27"/>
                                        </p:tgtEl>
                                        <p:attrNameLst>
                                          <p:attrName>ppt_x</p:attrName>
                                        </p:attrNameLst>
                                      </p:cBhvr>
                                      <p:tavLst>
                                        <p:tav tm="0">
                                          <p:val>
                                            <p:strVal val="#ppt_x"/>
                                          </p:val>
                                        </p:tav>
                                        <p:tav tm="100000">
                                          <p:val>
                                            <p:strVal val="#ppt_x"/>
                                          </p:val>
                                        </p:tav>
                                      </p:tavLst>
                                    </p:anim>
                                    <p:anim calcmode="lin" valueType="num">
                                      <p:cBhvr additive="base">
                                        <p:cTn id="87" dur="5000" fill="hold"/>
                                        <p:tgtEl>
                                          <p:spTgt spid="27"/>
                                        </p:tgtEl>
                                        <p:attrNameLst>
                                          <p:attrName>ppt_y</p:attrName>
                                        </p:attrNameLst>
                                      </p:cBhvr>
                                      <p:tavLst>
                                        <p:tav tm="0">
                                          <p:val>
                                            <p:strVal val="1+#ppt_h/2"/>
                                          </p:val>
                                        </p:tav>
                                        <p:tav tm="100000">
                                          <p:val>
                                            <p:strVal val="#ppt_y"/>
                                          </p:val>
                                        </p:tav>
                                      </p:tavLst>
                                    </p:anim>
                                  </p:childTnLst>
                                </p:cTn>
                              </p:par>
                              <p:par>
                                <p:cTn id="88" presetID="7" presetClass="entr" presetSubtype="4" fill="hold" nodeType="withEffect">
                                  <p:stCondLst>
                                    <p:cond delay="0"/>
                                  </p:stCondLst>
                                  <p:childTnLst>
                                    <p:set>
                                      <p:cBhvr>
                                        <p:cTn id="89" dur="1" fill="hold">
                                          <p:stCondLst>
                                            <p:cond delay="0"/>
                                          </p:stCondLst>
                                        </p:cTn>
                                        <p:tgtEl>
                                          <p:spTgt spid="28"/>
                                        </p:tgtEl>
                                        <p:attrNameLst>
                                          <p:attrName>style.visibility</p:attrName>
                                        </p:attrNameLst>
                                      </p:cBhvr>
                                      <p:to>
                                        <p:strVal val="visible"/>
                                      </p:to>
                                    </p:set>
                                    <p:anim calcmode="lin" valueType="num">
                                      <p:cBhvr additive="base">
                                        <p:cTn id="90" dur="5000" fill="hold"/>
                                        <p:tgtEl>
                                          <p:spTgt spid="28"/>
                                        </p:tgtEl>
                                        <p:attrNameLst>
                                          <p:attrName>ppt_x</p:attrName>
                                        </p:attrNameLst>
                                      </p:cBhvr>
                                      <p:tavLst>
                                        <p:tav tm="0">
                                          <p:val>
                                            <p:strVal val="#ppt_x"/>
                                          </p:val>
                                        </p:tav>
                                        <p:tav tm="100000">
                                          <p:val>
                                            <p:strVal val="#ppt_x"/>
                                          </p:val>
                                        </p:tav>
                                      </p:tavLst>
                                    </p:anim>
                                    <p:anim calcmode="lin" valueType="num">
                                      <p:cBhvr additive="base">
                                        <p:cTn id="91" dur="50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92" fill="hold" nodeType="clickPar">
                      <p:stCondLst>
                        <p:cond delay="indefinite"/>
                      </p:stCondLst>
                      <p:childTnLst>
                        <p:par>
                          <p:cTn id="93" fill="hold" nodeType="withGroup">
                            <p:stCondLst>
                              <p:cond delay="0"/>
                            </p:stCondLst>
                            <p:childTnLst>
                              <p:par>
                                <p:cTn id="94" presetID="18" presetClass="entr" presetSubtype="12" fill="hold" nodeType="clickEffect">
                                  <p:stCondLst>
                                    <p:cond delay="0"/>
                                  </p:stCondLst>
                                  <p:childTnLst>
                                    <p:set>
                                      <p:cBhvr>
                                        <p:cTn id="95" dur="1" fill="hold">
                                          <p:stCondLst>
                                            <p:cond delay="0"/>
                                          </p:stCondLst>
                                        </p:cTn>
                                        <p:tgtEl>
                                          <p:spTgt spid="32"/>
                                        </p:tgtEl>
                                        <p:attrNameLst>
                                          <p:attrName>style.visibility</p:attrName>
                                        </p:attrNameLst>
                                      </p:cBhvr>
                                      <p:to>
                                        <p:strVal val="visible"/>
                                      </p:to>
                                    </p:set>
                                    <p:animEffect transition="in" filter="strips(downLeft)">
                                      <p:cBhvr>
                                        <p:cTn id="96" dur="500"/>
                                        <p:tgtEl>
                                          <p:spTgt spid="32"/>
                                        </p:tgtEl>
                                      </p:cBhvr>
                                    </p:animEffect>
                                  </p:childTnLst>
                                </p:cTn>
                              </p:par>
                            </p:childTnLst>
                          </p:cTn>
                        </p:par>
                        <p:par>
                          <p:cTn id="97" fill="hold" nodeType="afterGroup">
                            <p:stCondLst>
                              <p:cond delay="500"/>
                            </p:stCondLst>
                            <p:childTnLst>
                              <p:par>
                                <p:cTn id="98" presetID="18" presetClass="entr" presetSubtype="6" fill="hold" nodeType="afterEffect">
                                  <p:stCondLst>
                                    <p:cond delay="0"/>
                                  </p:stCondLst>
                                  <p:childTnLst>
                                    <p:set>
                                      <p:cBhvr>
                                        <p:cTn id="99" dur="1" fill="hold">
                                          <p:stCondLst>
                                            <p:cond delay="0"/>
                                          </p:stCondLst>
                                        </p:cTn>
                                        <p:tgtEl>
                                          <p:spTgt spid="34"/>
                                        </p:tgtEl>
                                        <p:attrNameLst>
                                          <p:attrName>style.visibility</p:attrName>
                                        </p:attrNameLst>
                                      </p:cBhvr>
                                      <p:to>
                                        <p:strVal val="visible"/>
                                      </p:to>
                                    </p:set>
                                    <p:animEffect transition="in" filter="strips(downRight)">
                                      <p:cBhvr>
                                        <p:cTn id="100" dur="500"/>
                                        <p:tgtEl>
                                          <p:spTgt spid="34"/>
                                        </p:tgtEl>
                                      </p:cBhvr>
                                    </p:animEffect>
                                  </p:childTnLst>
                                </p:cTn>
                              </p:par>
                            </p:childTnLst>
                          </p:cTn>
                        </p:par>
                        <p:par>
                          <p:cTn id="101" fill="hold" nodeType="afterGroup">
                            <p:stCondLst>
                              <p:cond delay="1000"/>
                            </p:stCondLst>
                            <p:childTnLst>
                              <p:par>
                                <p:cTn id="102" presetID="18" presetClass="entr" presetSubtype="12" fill="hold" nodeType="afterEffect">
                                  <p:stCondLst>
                                    <p:cond delay="0"/>
                                  </p:stCondLst>
                                  <p:childTnLst>
                                    <p:set>
                                      <p:cBhvr>
                                        <p:cTn id="103" dur="1" fill="hold">
                                          <p:stCondLst>
                                            <p:cond delay="0"/>
                                          </p:stCondLst>
                                        </p:cTn>
                                        <p:tgtEl>
                                          <p:spTgt spid="36"/>
                                        </p:tgtEl>
                                        <p:attrNameLst>
                                          <p:attrName>style.visibility</p:attrName>
                                        </p:attrNameLst>
                                      </p:cBhvr>
                                      <p:to>
                                        <p:strVal val="visible"/>
                                      </p:to>
                                    </p:set>
                                    <p:animEffect transition="in" filter="strips(downLeft)">
                                      <p:cBhvr>
                                        <p:cTn id="104" dur="500"/>
                                        <p:tgtEl>
                                          <p:spTgt spid="36"/>
                                        </p:tgtEl>
                                      </p:cBhvr>
                                    </p:animEffect>
                                  </p:childTnLst>
                                </p:cTn>
                              </p:par>
                            </p:childTnLst>
                          </p:cTn>
                        </p:par>
                        <p:par>
                          <p:cTn id="105" fill="hold" nodeType="afterGroup">
                            <p:stCondLst>
                              <p:cond delay="1500"/>
                            </p:stCondLst>
                            <p:childTnLst>
                              <p:par>
                                <p:cTn id="106" presetID="1" presetClass="emph" presetSubtype="2" fill="hold" nodeType="afterEffect">
                                  <p:stCondLst>
                                    <p:cond delay="0"/>
                                  </p:stCondLst>
                                  <p:childTnLst>
                                    <p:animClr clrSpc="rgb" dir="cw">
                                      <p:cBhvr>
                                        <p:cTn id="107" dur="2000" fill="hold"/>
                                        <p:tgtEl>
                                          <p:spTgt spid="36"/>
                                        </p:tgtEl>
                                        <p:attrNameLst>
                                          <p:attrName>fillcolor</p:attrName>
                                        </p:attrNameLst>
                                      </p:cBhvr>
                                      <p:to>
                                        <a:srgbClr val="A5EF1F"/>
                                      </p:to>
                                    </p:animClr>
                                    <p:set>
                                      <p:cBhvr>
                                        <p:cTn id="108" dur="2000" fill="hold"/>
                                        <p:tgtEl>
                                          <p:spTgt spid="36"/>
                                        </p:tgtEl>
                                        <p:attrNameLst>
                                          <p:attrName>fill.type</p:attrName>
                                        </p:attrNameLst>
                                      </p:cBhvr>
                                      <p:to>
                                        <p:strVal val="solid"/>
                                      </p:to>
                                    </p:set>
                                    <p:set>
                                      <p:cBhvr>
                                        <p:cTn id="109" dur="2000" fill="hold"/>
                                        <p:tgtEl>
                                          <p:spTgt spid="36"/>
                                        </p:tgtEl>
                                        <p:attrNameLst>
                                          <p:attrName>fill.on</p:attrName>
                                        </p:attrNameLst>
                                      </p:cBhvr>
                                      <p:to>
                                        <p:strVal val="true"/>
                                      </p:to>
                                    </p:set>
                                  </p:childTnLst>
                                </p:cTn>
                              </p:par>
                            </p:childTnLst>
                          </p:cTn>
                        </p:par>
                        <p:par>
                          <p:cTn id="110" fill="hold" nodeType="afterGroup">
                            <p:stCondLst>
                              <p:cond delay="3500"/>
                            </p:stCondLst>
                            <p:childTnLst>
                              <p:par>
                                <p:cTn id="111" presetID="18" presetClass="entr" presetSubtype="6" fill="hold" nodeType="afterEffect">
                                  <p:stCondLst>
                                    <p:cond delay="0"/>
                                  </p:stCondLst>
                                  <p:childTnLst>
                                    <p:set>
                                      <p:cBhvr>
                                        <p:cTn id="112" dur="1" fill="hold">
                                          <p:stCondLst>
                                            <p:cond delay="0"/>
                                          </p:stCondLst>
                                        </p:cTn>
                                        <p:tgtEl>
                                          <p:spTgt spid="38"/>
                                        </p:tgtEl>
                                        <p:attrNameLst>
                                          <p:attrName>style.visibility</p:attrName>
                                        </p:attrNameLst>
                                      </p:cBhvr>
                                      <p:to>
                                        <p:strVal val="visible"/>
                                      </p:to>
                                    </p:set>
                                    <p:animEffect transition="in" filter="strips(downRight)">
                                      <p:cBhvr>
                                        <p:cTn id="113" dur="2000"/>
                                        <p:tgtEl>
                                          <p:spTgt spid="38"/>
                                        </p:tgtEl>
                                      </p:cBhvr>
                                    </p:animEffect>
                                  </p:childTnLst>
                                </p:cTn>
                              </p:par>
                            </p:childTnLst>
                          </p:cTn>
                        </p:par>
                        <p:par>
                          <p:cTn id="114" fill="hold" nodeType="afterGroup">
                            <p:stCondLst>
                              <p:cond delay="5500"/>
                            </p:stCondLst>
                            <p:childTnLst>
                              <p:par>
                                <p:cTn id="115" presetID="18" presetClass="entr" presetSubtype="12" fill="hold" nodeType="afterEffect">
                                  <p:stCondLst>
                                    <p:cond delay="0"/>
                                  </p:stCondLst>
                                  <p:childTnLst>
                                    <p:set>
                                      <p:cBhvr>
                                        <p:cTn id="116" dur="1" fill="hold">
                                          <p:stCondLst>
                                            <p:cond delay="0"/>
                                          </p:stCondLst>
                                        </p:cTn>
                                        <p:tgtEl>
                                          <p:spTgt spid="40"/>
                                        </p:tgtEl>
                                        <p:attrNameLst>
                                          <p:attrName>style.visibility</p:attrName>
                                        </p:attrNameLst>
                                      </p:cBhvr>
                                      <p:to>
                                        <p:strVal val="visible"/>
                                      </p:to>
                                    </p:set>
                                    <p:animEffect transition="in" filter="strips(downLeft)">
                                      <p:cBhvr>
                                        <p:cTn id="117" dur="2000"/>
                                        <p:tgtEl>
                                          <p:spTgt spid="40"/>
                                        </p:tgtEl>
                                      </p:cBhvr>
                                    </p:animEffect>
                                  </p:childTnLst>
                                </p:cTn>
                              </p:par>
                            </p:childTnLst>
                          </p:cTn>
                        </p:par>
                        <p:par>
                          <p:cTn id="118" fill="hold" nodeType="afterGroup">
                            <p:stCondLst>
                              <p:cond delay="7500"/>
                            </p:stCondLst>
                            <p:childTnLst>
                              <p:par>
                                <p:cTn id="119" presetID="18" presetClass="entr" presetSubtype="9" fill="hold" nodeType="afterEffect">
                                  <p:stCondLst>
                                    <p:cond delay="0"/>
                                  </p:stCondLst>
                                  <p:childTnLst>
                                    <p:set>
                                      <p:cBhvr>
                                        <p:cTn id="120" dur="1" fill="hold">
                                          <p:stCondLst>
                                            <p:cond delay="0"/>
                                          </p:stCondLst>
                                        </p:cTn>
                                        <p:tgtEl>
                                          <p:spTgt spid="43"/>
                                        </p:tgtEl>
                                        <p:attrNameLst>
                                          <p:attrName>style.visibility</p:attrName>
                                        </p:attrNameLst>
                                      </p:cBhvr>
                                      <p:to>
                                        <p:strVal val="visible"/>
                                      </p:to>
                                    </p:set>
                                    <p:animEffect transition="in" filter="strips(upLeft)">
                                      <p:cBhvr>
                                        <p:cTn id="121" dur="2000"/>
                                        <p:tgtEl>
                                          <p:spTgt spid="43"/>
                                        </p:tgtEl>
                                      </p:cBhvr>
                                    </p:animEffect>
                                  </p:childTnLst>
                                </p:cTn>
                              </p:par>
                            </p:childTnLst>
                          </p:cTn>
                        </p:par>
                        <p:par>
                          <p:cTn id="122" fill="hold" nodeType="afterGroup">
                            <p:stCondLst>
                              <p:cond delay="9500"/>
                            </p:stCondLst>
                            <p:childTnLst>
                              <p:par>
                                <p:cTn id="123" presetID="18" presetClass="entr" presetSubtype="12" fill="hold" nodeType="afterEffect">
                                  <p:stCondLst>
                                    <p:cond delay="0"/>
                                  </p:stCondLst>
                                  <p:childTnLst>
                                    <p:set>
                                      <p:cBhvr>
                                        <p:cTn id="124" dur="1" fill="hold">
                                          <p:stCondLst>
                                            <p:cond delay="0"/>
                                          </p:stCondLst>
                                        </p:cTn>
                                        <p:tgtEl>
                                          <p:spTgt spid="44"/>
                                        </p:tgtEl>
                                        <p:attrNameLst>
                                          <p:attrName>style.visibility</p:attrName>
                                        </p:attrNameLst>
                                      </p:cBhvr>
                                      <p:to>
                                        <p:strVal val="visible"/>
                                      </p:to>
                                    </p:set>
                                    <p:animEffect transition="in" filter="strips(downLeft)">
                                      <p:cBhvr>
                                        <p:cTn id="125" dur="2000"/>
                                        <p:tgtEl>
                                          <p:spTgt spid="44"/>
                                        </p:tgtEl>
                                      </p:cBhvr>
                                    </p:animEffect>
                                  </p:childTnLst>
                                </p:cTn>
                              </p:par>
                            </p:childTnLst>
                          </p:cTn>
                        </p:par>
                        <p:par>
                          <p:cTn id="126" fill="hold" nodeType="afterGroup">
                            <p:stCondLst>
                              <p:cond delay="11500"/>
                            </p:stCondLst>
                            <p:childTnLst>
                              <p:par>
                                <p:cTn id="127" presetID="1" presetClass="emph" presetSubtype="2" fill="hold" nodeType="afterEffect">
                                  <p:stCondLst>
                                    <p:cond delay="0"/>
                                  </p:stCondLst>
                                  <p:childTnLst>
                                    <p:animClr clrSpc="rgb" dir="cw">
                                      <p:cBhvr>
                                        <p:cTn id="128" dur="2000" fill="hold"/>
                                        <p:tgtEl>
                                          <p:spTgt spid="44"/>
                                        </p:tgtEl>
                                        <p:attrNameLst>
                                          <p:attrName>fillcolor</p:attrName>
                                        </p:attrNameLst>
                                      </p:cBhvr>
                                      <p:to>
                                        <a:srgbClr val="A5EF1F"/>
                                      </p:to>
                                    </p:animClr>
                                    <p:set>
                                      <p:cBhvr>
                                        <p:cTn id="129" dur="2000" fill="hold"/>
                                        <p:tgtEl>
                                          <p:spTgt spid="44"/>
                                        </p:tgtEl>
                                        <p:attrNameLst>
                                          <p:attrName>fill.type</p:attrName>
                                        </p:attrNameLst>
                                      </p:cBhvr>
                                      <p:to>
                                        <p:strVal val="solid"/>
                                      </p:to>
                                    </p:set>
                                    <p:set>
                                      <p:cBhvr>
                                        <p:cTn id="130" dur="2000" fill="hold"/>
                                        <p:tgtEl>
                                          <p:spTgt spid="44"/>
                                        </p:tgtEl>
                                        <p:attrNameLst>
                                          <p:attrName>fill.on</p:attrName>
                                        </p:attrNameLst>
                                      </p:cBhvr>
                                      <p:to>
                                        <p:strVal val="true"/>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8" presetClass="entr" presetSubtype="3" fill="hold" nodeType="clickEffect">
                                  <p:stCondLst>
                                    <p:cond delay="0"/>
                                  </p:stCondLst>
                                  <p:childTnLst>
                                    <p:set>
                                      <p:cBhvr>
                                        <p:cTn id="134" dur="1" fill="hold">
                                          <p:stCondLst>
                                            <p:cond delay="0"/>
                                          </p:stCondLst>
                                        </p:cTn>
                                        <p:tgtEl>
                                          <p:spTgt spid="6"/>
                                        </p:tgtEl>
                                        <p:attrNameLst>
                                          <p:attrName>style.visibility</p:attrName>
                                        </p:attrNameLst>
                                      </p:cBhvr>
                                      <p:to>
                                        <p:strVal val="visible"/>
                                      </p:to>
                                    </p:set>
                                    <p:animEffect transition="in" filter="strips(upRight)">
                                      <p:cBhvr>
                                        <p:cTn id="135" dur="500"/>
                                        <p:tgtEl>
                                          <p:spTgt spid="6"/>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18" presetClass="entr" presetSubtype="3" fill="hold" nodeType="clickEffect">
                                  <p:stCondLst>
                                    <p:cond delay="0"/>
                                  </p:stCondLst>
                                  <p:childTnLst>
                                    <p:set>
                                      <p:cBhvr>
                                        <p:cTn id="139" dur="1" fill="hold">
                                          <p:stCondLst>
                                            <p:cond delay="0"/>
                                          </p:stCondLst>
                                        </p:cTn>
                                        <p:tgtEl>
                                          <p:spTgt spid="7"/>
                                        </p:tgtEl>
                                        <p:attrNameLst>
                                          <p:attrName>style.visibility</p:attrName>
                                        </p:attrNameLst>
                                      </p:cBhvr>
                                      <p:to>
                                        <p:strVal val="visible"/>
                                      </p:to>
                                    </p:set>
                                    <p:animEffect transition="in" filter="strips(upRight)">
                                      <p:cBhvr>
                                        <p:cTn id="14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P spid="6" grpId="0"/>
      <p:bldP spid="7" grpId="0"/>
      <p:bldP spid="8" grpId="0"/>
      <p:bldP spid="36" grpId="0"/>
      <p:bldP spid="4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7AA796B7-9CE6-392B-42CA-B1B98592FFF5}"/>
              </a:ext>
            </a:extLst>
          </p:cNvPr>
          <p:cNvSpPr>
            <a:spLocks noGrp="1"/>
          </p:cNvSpPr>
          <p:nvPr>
            <p:ph type="title"/>
          </p:nvPr>
        </p:nvSpPr>
        <p:spPr>
          <a:xfrm>
            <a:off x="457200" y="274638"/>
            <a:ext cx="8229600" cy="639762"/>
          </a:xfrm>
        </p:spPr>
        <p:txBody>
          <a:bodyPr>
            <a:normAutofit fontScale="90000"/>
          </a:bodyPr>
          <a:lstStyle/>
          <a:p>
            <a:r>
              <a:rPr lang="en-US" altLang="en-US"/>
              <a:t>Register Direct Addressing Mode</a:t>
            </a:r>
          </a:p>
        </p:txBody>
      </p:sp>
      <p:sp>
        <p:nvSpPr>
          <p:cNvPr id="3" name="Rectangle 2">
            <a:extLst>
              <a:ext uri="{FF2B5EF4-FFF2-40B4-BE49-F238E27FC236}">
                <a16:creationId xmlns:a16="http://schemas.microsoft.com/office/drawing/2014/main" id="{0A006984-C126-BA5E-03C3-C56F4E3E953D}"/>
              </a:ext>
            </a:extLst>
          </p:cNvPr>
          <p:cNvSpPr/>
          <p:nvPr/>
        </p:nvSpPr>
        <p:spPr>
          <a:xfrm>
            <a:off x="3505200" y="3336925"/>
            <a:ext cx="1219200" cy="523875"/>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dirty="0" err="1"/>
              <a:t>Opcode</a:t>
            </a:r>
            <a:endParaRPr lang="en-US" dirty="0"/>
          </a:p>
        </p:txBody>
      </p:sp>
      <p:sp>
        <p:nvSpPr>
          <p:cNvPr id="4" name="TextBox 3">
            <a:extLst>
              <a:ext uri="{FF2B5EF4-FFF2-40B4-BE49-F238E27FC236}">
                <a16:creationId xmlns:a16="http://schemas.microsoft.com/office/drawing/2014/main" id="{315E6165-EA8A-1218-A7B9-737005AA6194}"/>
              </a:ext>
            </a:extLst>
          </p:cNvPr>
          <p:cNvSpPr txBox="1">
            <a:spLocks noChangeArrowheads="1"/>
          </p:cNvSpPr>
          <p:nvPr/>
        </p:nvSpPr>
        <p:spPr bwMode="auto">
          <a:xfrm>
            <a:off x="457200" y="1563688"/>
            <a:ext cx="7848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Char char="q"/>
            </a:pPr>
            <a:r>
              <a:rPr lang="en-US" altLang="en-US"/>
              <a:t>The only difference is that the address field refers to a register rather than a main memory address</a:t>
            </a:r>
          </a:p>
        </p:txBody>
      </p:sp>
      <p:sp>
        <p:nvSpPr>
          <p:cNvPr id="5" name="Rectangle 4">
            <a:extLst>
              <a:ext uri="{FF2B5EF4-FFF2-40B4-BE49-F238E27FC236}">
                <a16:creationId xmlns:a16="http://schemas.microsoft.com/office/drawing/2014/main" id="{9149CA2B-F7FB-B6A4-239B-76F54B3F0D86}"/>
              </a:ext>
            </a:extLst>
          </p:cNvPr>
          <p:cNvSpPr>
            <a:spLocks noChangeArrowheads="1"/>
          </p:cNvSpPr>
          <p:nvPr/>
        </p:nvSpPr>
        <p:spPr bwMode="auto">
          <a:xfrm>
            <a:off x="304800" y="2554288"/>
            <a:ext cx="74009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Char char="q"/>
            </a:pPr>
            <a:r>
              <a:rPr lang="en-US" altLang="en-US"/>
              <a:t> Example:- MOVE R2, R1</a:t>
            </a:r>
          </a:p>
          <a:p>
            <a:pPr lvl="1" eaLnBrk="1" hangingPunct="1">
              <a:buFont typeface="Arial" panose="020B0604020202020204" pitchFamily="34" charset="0"/>
              <a:buChar char="•"/>
            </a:pPr>
            <a:r>
              <a:rPr lang="en-US" altLang="en-US"/>
              <a:t>The content of register R2 is copied into register R1</a:t>
            </a:r>
          </a:p>
        </p:txBody>
      </p:sp>
      <p:sp>
        <p:nvSpPr>
          <p:cNvPr id="6" name="Rectangle 5">
            <a:extLst>
              <a:ext uri="{FF2B5EF4-FFF2-40B4-BE49-F238E27FC236}">
                <a16:creationId xmlns:a16="http://schemas.microsoft.com/office/drawing/2014/main" id="{E3233C5A-B5EB-0C06-AF38-9CD69F8193AE}"/>
              </a:ext>
            </a:extLst>
          </p:cNvPr>
          <p:cNvSpPr>
            <a:spLocks noChangeArrowheads="1"/>
          </p:cNvSpPr>
          <p:nvPr/>
        </p:nvSpPr>
        <p:spPr bwMode="auto">
          <a:xfrm>
            <a:off x="609600" y="4191000"/>
            <a:ext cx="101234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Char char="q"/>
            </a:pPr>
            <a:r>
              <a:rPr lang="en-US" altLang="en-US"/>
              <a:t> Advantage: </a:t>
            </a:r>
          </a:p>
          <a:p>
            <a:pPr lvl="1" eaLnBrk="1" hangingPunct="1">
              <a:buFont typeface="Wingdings" panose="05000000000000000000" pitchFamily="2" charset="2"/>
              <a:buChar char="Ø"/>
            </a:pPr>
            <a:r>
              <a:rPr lang="en-US" altLang="en-US"/>
              <a:t> No memory Reference</a:t>
            </a:r>
          </a:p>
        </p:txBody>
      </p:sp>
      <p:sp>
        <p:nvSpPr>
          <p:cNvPr id="7" name="Rectangle 6">
            <a:extLst>
              <a:ext uri="{FF2B5EF4-FFF2-40B4-BE49-F238E27FC236}">
                <a16:creationId xmlns:a16="http://schemas.microsoft.com/office/drawing/2014/main" id="{B4C9B17E-F490-0969-72C4-17051C0E3AEB}"/>
              </a:ext>
            </a:extLst>
          </p:cNvPr>
          <p:cNvSpPr>
            <a:spLocks noChangeArrowheads="1"/>
          </p:cNvSpPr>
          <p:nvPr/>
        </p:nvSpPr>
        <p:spPr bwMode="auto">
          <a:xfrm>
            <a:off x="609600" y="4953000"/>
            <a:ext cx="6553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Char char="q"/>
            </a:pPr>
            <a:r>
              <a:rPr lang="en-US" altLang="en-US"/>
              <a:t> Disadvantage: </a:t>
            </a:r>
          </a:p>
          <a:p>
            <a:pPr lvl="1" eaLnBrk="1" hangingPunct="1">
              <a:buFont typeface="Wingdings" panose="05000000000000000000" pitchFamily="2" charset="2"/>
              <a:buChar char="Ø"/>
            </a:pPr>
            <a:r>
              <a:rPr lang="en-US" altLang="en-US"/>
              <a:t> Limited number of registers</a:t>
            </a:r>
          </a:p>
          <a:p>
            <a:pPr lvl="1" eaLnBrk="1" hangingPunct="1">
              <a:buFont typeface="Wingdings" panose="05000000000000000000" pitchFamily="2" charset="2"/>
              <a:buChar char="Ø"/>
            </a:pPr>
            <a:endParaRPr lang="en-US" altLang="en-US"/>
          </a:p>
        </p:txBody>
      </p:sp>
      <p:sp>
        <p:nvSpPr>
          <p:cNvPr id="8" name="Rectangle 7">
            <a:extLst>
              <a:ext uri="{FF2B5EF4-FFF2-40B4-BE49-F238E27FC236}">
                <a16:creationId xmlns:a16="http://schemas.microsoft.com/office/drawing/2014/main" id="{062E340E-1C1E-3651-D2D7-742F4FF44514}"/>
              </a:ext>
            </a:extLst>
          </p:cNvPr>
          <p:cNvSpPr>
            <a:spLocks noChangeArrowheads="1"/>
          </p:cNvSpPr>
          <p:nvPr/>
        </p:nvSpPr>
        <p:spPr bwMode="auto">
          <a:xfrm>
            <a:off x="609600" y="2144713"/>
            <a:ext cx="5638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Char char="q"/>
            </a:pPr>
            <a:r>
              <a:rPr lang="en-US" altLang="en-US"/>
              <a:t> Register addressing is similar to direct addressing</a:t>
            </a:r>
          </a:p>
        </p:txBody>
      </p:sp>
      <p:sp>
        <p:nvSpPr>
          <p:cNvPr id="9" name="Rectangle 8">
            <a:extLst>
              <a:ext uri="{FF2B5EF4-FFF2-40B4-BE49-F238E27FC236}">
                <a16:creationId xmlns:a16="http://schemas.microsoft.com/office/drawing/2014/main" id="{2B061DB3-5266-DD7A-E1AA-5EB9E136B9B4}"/>
              </a:ext>
            </a:extLst>
          </p:cNvPr>
          <p:cNvSpPr/>
          <p:nvPr/>
        </p:nvSpPr>
        <p:spPr>
          <a:xfrm>
            <a:off x="4724400" y="3352800"/>
            <a:ext cx="1219200" cy="521208"/>
          </a:xfrm>
          <a:prstGeom prst="rect">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dirty="0"/>
              <a:t>R</a:t>
            </a:r>
          </a:p>
        </p:txBody>
      </p:sp>
      <p:sp>
        <p:nvSpPr>
          <p:cNvPr id="16" name="Rectangle 15">
            <a:extLst>
              <a:ext uri="{FF2B5EF4-FFF2-40B4-BE49-F238E27FC236}">
                <a16:creationId xmlns:a16="http://schemas.microsoft.com/office/drawing/2014/main" id="{4C13B556-6464-F70F-9200-3D3A1748E0D9}"/>
              </a:ext>
            </a:extLst>
          </p:cNvPr>
          <p:cNvSpPr/>
          <p:nvPr/>
        </p:nvSpPr>
        <p:spPr>
          <a:xfrm>
            <a:off x="6248400" y="4495800"/>
            <a:ext cx="1219200" cy="381000"/>
          </a:xfrm>
          <a:prstGeom prst="rect">
            <a:avLst/>
          </a:prstGeom>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Rectangle 16">
            <a:extLst>
              <a:ext uri="{FF2B5EF4-FFF2-40B4-BE49-F238E27FC236}">
                <a16:creationId xmlns:a16="http://schemas.microsoft.com/office/drawing/2014/main" id="{84FA3620-86CD-1D6B-5302-6473716147A1}"/>
              </a:ext>
            </a:extLst>
          </p:cNvPr>
          <p:cNvSpPr/>
          <p:nvPr/>
        </p:nvSpPr>
        <p:spPr>
          <a:xfrm>
            <a:off x="6248400" y="2971800"/>
            <a:ext cx="1219200" cy="381000"/>
          </a:xfrm>
          <a:prstGeom prst="rect">
            <a:avLst/>
          </a:prstGeom>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Rectangle 17">
            <a:extLst>
              <a:ext uri="{FF2B5EF4-FFF2-40B4-BE49-F238E27FC236}">
                <a16:creationId xmlns:a16="http://schemas.microsoft.com/office/drawing/2014/main" id="{CB44B40C-4D91-B070-B398-248CB6F13AAC}"/>
              </a:ext>
            </a:extLst>
          </p:cNvPr>
          <p:cNvSpPr/>
          <p:nvPr/>
        </p:nvSpPr>
        <p:spPr>
          <a:xfrm>
            <a:off x="6248400" y="3352800"/>
            <a:ext cx="1219200" cy="381000"/>
          </a:xfrm>
          <a:prstGeom prst="rect">
            <a:avLst/>
          </a:prstGeom>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Rectangle 18">
            <a:extLst>
              <a:ext uri="{FF2B5EF4-FFF2-40B4-BE49-F238E27FC236}">
                <a16:creationId xmlns:a16="http://schemas.microsoft.com/office/drawing/2014/main" id="{021D16F9-098F-3975-0294-4BFAD0C04192}"/>
              </a:ext>
            </a:extLst>
          </p:cNvPr>
          <p:cNvSpPr/>
          <p:nvPr/>
        </p:nvSpPr>
        <p:spPr>
          <a:xfrm>
            <a:off x="6248400" y="3733800"/>
            <a:ext cx="1219200" cy="381000"/>
          </a:xfrm>
          <a:prstGeom prst="rect">
            <a:avLst/>
          </a:prstGeom>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Rectangle 19">
            <a:extLst>
              <a:ext uri="{FF2B5EF4-FFF2-40B4-BE49-F238E27FC236}">
                <a16:creationId xmlns:a16="http://schemas.microsoft.com/office/drawing/2014/main" id="{7B65ED03-ABE6-1878-9C08-A44062CFFBE9}"/>
              </a:ext>
            </a:extLst>
          </p:cNvPr>
          <p:cNvSpPr/>
          <p:nvPr/>
        </p:nvSpPr>
        <p:spPr>
          <a:xfrm>
            <a:off x="6248400" y="4114800"/>
            <a:ext cx="1219200" cy="381000"/>
          </a:xfrm>
          <a:prstGeom prst="rect">
            <a:avLst/>
          </a:prstGeom>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TextBox 23">
            <a:extLst>
              <a:ext uri="{FF2B5EF4-FFF2-40B4-BE49-F238E27FC236}">
                <a16:creationId xmlns:a16="http://schemas.microsoft.com/office/drawing/2014/main" id="{D51296AC-D3C9-2802-14D1-B806CF18030A}"/>
              </a:ext>
            </a:extLst>
          </p:cNvPr>
          <p:cNvSpPr txBox="1"/>
          <p:nvPr/>
        </p:nvSpPr>
        <p:spPr>
          <a:xfrm>
            <a:off x="6019800" y="2590800"/>
            <a:ext cx="1676400" cy="307777"/>
          </a:xfrm>
          <a:prstGeom prst="rect">
            <a:avLst/>
          </a:prstGeom>
          <a:noFill/>
          <a:effectLst>
            <a:glow rad="63500">
              <a:schemeClr val="accent4">
                <a:satMod val="175000"/>
                <a:alpha val="40000"/>
              </a:schemeClr>
            </a:glow>
          </a:effectLst>
        </p:spPr>
        <p:txBody>
          <a:bodyPr>
            <a:spAutoFit/>
          </a:bodyPr>
          <a:lstStyle/>
          <a:p>
            <a:pPr algn="ctr">
              <a:defRPr/>
            </a:pPr>
            <a:r>
              <a:rPr lang="en-US" sz="1400" dirty="0">
                <a:latin typeface="Arial" charset="0"/>
                <a:cs typeface="Arial" charset="0"/>
              </a:rPr>
              <a:t>Registers</a:t>
            </a:r>
          </a:p>
        </p:txBody>
      </p:sp>
      <p:cxnSp>
        <p:nvCxnSpPr>
          <p:cNvPr id="26" name="Straight Connector 25">
            <a:extLst>
              <a:ext uri="{FF2B5EF4-FFF2-40B4-BE49-F238E27FC236}">
                <a16:creationId xmlns:a16="http://schemas.microsoft.com/office/drawing/2014/main" id="{E9AB4392-BF2C-557E-AEE4-77DC56B72E5D}"/>
              </a:ext>
            </a:extLst>
          </p:cNvPr>
          <p:cNvCxnSpPr/>
          <p:nvPr/>
        </p:nvCxnSpPr>
        <p:spPr>
          <a:xfrm rot="16200000" flipV="1">
            <a:off x="9059862" y="2925763"/>
            <a:ext cx="32067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2364CD47-4A85-51D2-8966-71E644208592}"/>
              </a:ext>
            </a:extLst>
          </p:cNvPr>
          <p:cNvCxnSpPr/>
          <p:nvPr/>
        </p:nvCxnSpPr>
        <p:spPr>
          <a:xfrm rot="5400000">
            <a:off x="6211094" y="5142706"/>
            <a:ext cx="533400" cy="1588"/>
          </a:xfrm>
          <a:prstGeom prst="line">
            <a:avLst/>
          </a:prstGeom>
          <a:ln>
            <a:prstDash val="dashDot"/>
          </a:ln>
          <a:effectLst>
            <a:glow rad="101600">
              <a:schemeClr val="accent1">
                <a:satMod val="175000"/>
                <a:alpha val="40000"/>
              </a:schemeClr>
            </a:glow>
            <a:outerShdw blurRad="40000" dist="20000" dir="5400000" rotWithShape="0">
              <a:srgbClr val="000000">
                <a:alpha val="38000"/>
              </a:srgbClr>
            </a:outerShdw>
          </a:effectLst>
        </p:spPr>
        <p:style>
          <a:lnRef idx="2">
            <a:schemeClr val="dk1"/>
          </a:lnRef>
          <a:fillRef idx="0">
            <a:schemeClr val="dk1"/>
          </a:fillRef>
          <a:effectRef idx="1">
            <a:schemeClr val="dk1"/>
          </a:effectRef>
          <a:fontRef idx="minor">
            <a:schemeClr val="tx1"/>
          </a:fontRef>
        </p:style>
      </p:cxnSp>
      <p:cxnSp>
        <p:nvCxnSpPr>
          <p:cNvPr id="28" name="Straight Connector 27">
            <a:extLst>
              <a:ext uri="{FF2B5EF4-FFF2-40B4-BE49-F238E27FC236}">
                <a16:creationId xmlns:a16="http://schemas.microsoft.com/office/drawing/2014/main" id="{17207576-C409-28BA-645A-AC79EA2F03D5}"/>
              </a:ext>
            </a:extLst>
          </p:cNvPr>
          <p:cNvCxnSpPr/>
          <p:nvPr/>
        </p:nvCxnSpPr>
        <p:spPr>
          <a:xfrm rot="5400000">
            <a:off x="6896100" y="5141912"/>
            <a:ext cx="533400" cy="1588"/>
          </a:xfrm>
          <a:prstGeom prst="line">
            <a:avLst/>
          </a:prstGeom>
          <a:ln>
            <a:prstDash val="dashDot"/>
          </a:ln>
          <a:effectLst>
            <a:glow rad="101600">
              <a:schemeClr val="accent1">
                <a:satMod val="175000"/>
                <a:alpha val="40000"/>
              </a:schemeClr>
            </a:glow>
            <a:outerShdw blurRad="40000" dist="20000" dir="5400000" rotWithShape="0">
              <a:srgbClr val="000000">
                <a:alpha val="38000"/>
              </a:srgbClr>
            </a:outerShdw>
          </a:effectLst>
        </p:spPr>
        <p:style>
          <a:lnRef idx="2">
            <a:schemeClr val="dk1"/>
          </a:lnRef>
          <a:fillRef idx="0">
            <a:schemeClr val="dk1"/>
          </a:fillRef>
          <a:effectRef idx="1">
            <a:schemeClr val="dk1"/>
          </a:effectRef>
          <a:fontRef idx="minor">
            <a:schemeClr val="tx1"/>
          </a:fontRef>
        </p:style>
      </p:cxnSp>
      <p:cxnSp>
        <p:nvCxnSpPr>
          <p:cNvPr id="32" name="Straight Connector 31">
            <a:extLst>
              <a:ext uri="{FF2B5EF4-FFF2-40B4-BE49-F238E27FC236}">
                <a16:creationId xmlns:a16="http://schemas.microsoft.com/office/drawing/2014/main" id="{0E4A731B-1B27-4FC4-45B4-E559D4AC1E16}"/>
              </a:ext>
            </a:extLst>
          </p:cNvPr>
          <p:cNvCxnSpPr/>
          <p:nvPr/>
        </p:nvCxnSpPr>
        <p:spPr>
          <a:xfrm flipH="1">
            <a:off x="5257800" y="3887788"/>
            <a:ext cx="1588" cy="531812"/>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a:extLst>
              <a:ext uri="{FF2B5EF4-FFF2-40B4-BE49-F238E27FC236}">
                <a16:creationId xmlns:a16="http://schemas.microsoft.com/office/drawing/2014/main" id="{BDB520DC-2114-F67A-2532-5B6FFE60E0C4}"/>
              </a:ext>
            </a:extLst>
          </p:cNvPr>
          <p:cNvCxnSpPr/>
          <p:nvPr/>
        </p:nvCxnSpPr>
        <p:spPr>
          <a:xfrm>
            <a:off x="5257800" y="4406900"/>
            <a:ext cx="914400" cy="0"/>
          </a:xfrm>
          <a:prstGeom prst="line">
            <a:avLst/>
          </a:prstGeom>
        </p:spPr>
        <p:style>
          <a:lnRef idx="2">
            <a:schemeClr val="accent3"/>
          </a:lnRef>
          <a:fillRef idx="0">
            <a:schemeClr val="accent3"/>
          </a:fillRef>
          <a:effectRef idx="1">
            <a:schemeClr val="accent3"/>
          </a:effectRef>
          <a:fontRef idx="minor">
            <a:schemeClr val="tx1"/>
          </a:fontRef>
        </p:style>
      </p:cxnSp>
      <p:sp>
        <p:nvSpPr>
          <p:cNvPr id="36" name="TextBox 35">
            <a:extLst>
              <a:ext uri="{FF2B5EF4-FFF2-40B4-BE49-F238E27FC236}">
                <a16:creationId xmlns:a16="http://schemas.microsoft.com/office/drawing/2014/main" id="{5F81CDBC-6593-6C1F-4550-EFD39AE195F2}"/>
              </a:ext>
            </a:extLst>
          </p:cNvPr>
          <p:cNvSpPr txBox="1">
            <a:spLocks noChangeArrowheads="1"/>
          </p:cNvSpPr>
          <p:nvPr/>
        </p:nvSpPr>
        <p:spPr bwMode="auto">
          <a:xfrm>
            <a:off x="6273800" y="4125913"/>
            <a:ext cx="1143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chemeClr val="bg1"/>
                </a:solidFill>
              </a:rPr>
              <a:t>Operand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upRigh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upRight)">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strips(upRight)">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3"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strips(upRight)">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3"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strips(upRight)">
                                      <p:cBhvr>
                                        <p:cTn id="27" dur="500"/>
                                        <p:tgtEl>
                                          <p:spTgt spid="9"/>
                                        </p:tgtEl>
                                      </p:cBhvr>
                                    </p:animEffect>
                                  </p:childTnLst>
                                </p:cTn>
                              </p:par>
                              <p:par>
                                <p:cTn id="28" presetID="7" presetClass="entr" presetSubtype="4"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cBhvr additive="base">
                                        <p:cTn id="30" dur="5000" fill="hold"/>
                                        <p:tgtEl>
                                          <p:spTgt spid="16"/>
                                        </p:tgtEl>
                                        <p:attrNameLst>
                                          <p:attrName>ppt_x</p:attrName>
                                        </p:attrNameLst>
                                      </p:cBhvr>
                                      <p:tavLst>
                                        <p:tav tm="0">
                                          <p:val>
                                            <p:strVal val="#ppt_x"/>
                                          </p:val>
                                        </p:tav>
                                        <p:tav tm="100000">
                                          <p:val>
                                            <p:strVal val="#ppt_x"/>
                                          </p:val>
                                        </p:tav>
                                      </p:tavLst>
                                    </p:anim>
                                    <p:anim calcmode="lin" valueType="num">
                                      <p:cBhvr additive="base">
                                        <p:cTn id="31" dur="5000" fill="hold"/>
                                        <p:tgtEl>
                                          <p:spTgt spid="16"/>
                                        </p:tgtEl>
                                        <p:attrNameLst>
                                          <p:attrName>ppt_y</p:attrName>
                                        </p:attrNameLst>
                                      </p:cBhvr>
                                      <p:tavLst>
                                        <p:tav tm="0">
                                          <p:val>
                                            <p:strVal val="1+#ppt_h/2"/>
                                          </p:val>
                                        </p:tav>
                                        <p:tav tm="100000">
                                          <p:val>
                                            <p:strVal val="#ppt_y"/>
                                          </p:val>
                                        </p:tav>
                                      </p:tavLst>
                                    </p:anim>
                                  </p:childTnLst>
                                </p:cTn>
                              </p:par>
                              <p:par>
                                <p:cTn id="32" presetID="7" presetClass="entr" presetSubtype="4"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0" fill="hold"/>
                                        <p:tgtEl>
                                          <p:spTgt spid="17"/>
                                        </p:tgtEl>
                                        <p:attrNameLst>
                                          <p:attrName>ppt_x</p:attrName>
                                        </p:attrNameLst>
                                      </p:cBhvr>
                                      <p:tavLst>
                                        <p:tav tm="0">
                                          <p:val>
                                            <p:strVal val="#ppt_x"/>
                                          </p:val>
                                        </p:tav>
                                        <p:tav tm="100000">
                                          <p:val>
                                            <p:strVal val="#ppt_x"/>
                                          </p:val>
                                        </p:tav>
                                      </p:tavLst>
                                    </p:anim>
                                    <p:anim calcmode="lin" valueType="num">
                                      <p:cBhvr additive="base">
                                        <p:cTn id="35" dur="5000" fill="hold"/>
                                        <p:tgtEl>
                                          <p:spTgt spid="17"/>
                                        </p:tgtEl>
                                        <p:attrNameLst>
                                          <p:attrName>ppt_y</p:attrName>
                                        </p:attrNameLst>
                                      </p:cBhvr>
                                      <p:tavLst>
                                        <p:tav tm="0">
                                          <p:val>
                                            <p:strVal val="1+#ppt_h/2"/>
                                          </p:val>
                                        </p:tav>
                                        <p:tav tm="100000">
                                          <p:val>
                                            <p:strVal val="#ppt_y"/>
                                          </p:val>
                                        </p:tav>
                                      </p:tavLst>
                                    </p:anim>
                                  </p:childTnLst>
                                </p:cTn>
                              </p:par>
                              <p:par>
                                <p:cTn id="36" presetID="7" presetClass="entr" presetSubtype="4"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additive="base">
                                        <p:cTn id="38" dur="5000" fill="hold"/>
                                        <p:tgtEl>
                                          <p:spTgt spid="18"/>
                                        </p:tgtEl>
                                        <p:attrNameLst>
                                          <p:attrName>ppt_x</p:attrName>
                                        </p:attrNameLst>
                                      </p:cBhvr>
                                      <p:tavLst>
                                        <p:tav tm="0">
                                          <p:val>
                                            <p:strVal val="#ppt_x"/>
                                          </p:val>
                                        </p:tav>
                                        <p:tav tm="100000">
                                          <p:val>
                                            <p:strVal val="#ppt_x"/>
                                          </p:val>
                                        </p:tav>
                                      </p:tavLst>
                                    </p:anim>
                                    <p:anim calcmode="lin" valueType="num">
                                      <p:cBhvr additive="base">
                                        <p:cTn id="39" dur="5000" fill="hold"/>
                                        <p:tgtEl>
                                          <p:spTgt spid="18"/>
                                        </p:tgtEl>
                                        <p:attrNameLst>
                                          <p:attrName>ppt_y</p:attrName>
                                        </p:attrNameLst>
                                      </p:cBhvr>
                                      <p:tavLst>
                                        <p:tav tm="0">
                                          <p:val>
                                            <p:strVal val="1+#ppt_h/2"/>
                                          </p:val>
                                        </p:tav>
                                        <p:tav tm="100000">
                                          <p:val>
                                            <p:strVal val="#ppt_y"/>
                                          </p:val>
                                        </p:tav>
                                      </p:tavLst>
                                    </p:anim>
                                  </p:childTnLst>
                                </p:cTn>
                              </p:par>
                              <p:par>
                                <p:cTn id="40" presetID="7" presetClass="entr" presetSubtype="4"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 calcmode="lin" valueType="num">
                                      <p:cBhvr additive="base">
                                        <p:cTn id="42" dur="5000" fill="hold"/>
                                        <p:tgtEl>
                                          <p:spTgt spid="19"/>
                                        </p:tgtEl>
                                        <p:attrNameLst>
                                          <p:attrName>ppt_x</p:attrName>
                                        </p:attrNameLst>
                                      </p:cBhvr>
                                      <p:tavLst>
                                        <p:tav tm="0">
                                          <p:val>
                                            <p:strVal val="#ppt_x"/>
                                          </p:val>
                                        </p:tav>
                                        <p:tav tm="100000">
                                          <p:val>
                                            <p:strVal val="#ppt_x"/>
                                          </p:val>
                                        </p:tav>
                                      </p:tavLst>
                                    </p:anim>
                                    <p:anim calcmode="lin" valueType="num">
                                      <p:cBhvr additive="base">
                                        <p:cTn id="43" dur="5000" fill="hold"/>
                                        <p:tgtEl>
                                          <p:spTgt spid="19"/>
                                        </p:tgtEl>
                                        <p:attrNameLst>
                                          <p:attrName>ppt_y</p:attrName>
                                        </p:attrNameLst>
                                      </p:cBhvr>
                                      <p:tavLst>
                                        <p:tav tm="0">
                                          <p:val>
                                            <p:strVal val="1+#ppt_h/2"/>
                                          </p:val>
                                        </p:tav>
                                        <p:tav tm="100000">
                                          <p:val>
                                            <p:strVal val="#ppt_y"/>
                                          </p:val>
                                        </p:tav>
                                      </p:tavLst>
                                    </p:anim>
                                  </p:childTnLst>
                                </p:cTn>
                              </p:par>
                              <p:par>
                                <p:cTn id="44" presetID="7" presetClass="entr" presetSubtype="4" fill="hold" nodeType="withEffect">
                                  <p:stCondLst>
                                    <p:cond delay="0"/>
                                  </p:stCondLst>
                                  <p:childTnLst>
                                    <p:set>
                                      <p:cBhvr>
                                        <p:cTn id="45" dur="1" fill="hold">
                                          <p:stCondLst>
                                            <p:cond delay="0"/>
                                          </p:stCondLst>
                                        </p:cTn>
                                        <p:tgtEl>
                                          <p:spTgt spid="20"/>
                                        </p:tgtEl>
                                        <p:attrNameLst>
                                          <p:attrName>style.visibility</p:attrName>
                                        </p:attrNameLst>
                                      </p:cBhvr>
                                      <p:to>
                                        <p:strVal val="visible"/>
                                      </p:to>
                                    </p:set>
                                    <p:anim calcmode="lin" valueType="num">
                                      <p:cBhvr additive="base">
                                        <p:cTn id="46" dur="5000" fill="hold"/>
                                        <p:tgtEl>
                                          <p:spTgt spid="20"/>
                                        </p:tgtEl>
                                        <p:attrNameLst>
                                          <p:attrName>ppt_x</p:attrName>
                                        </p:attrNameLst>
                                      </p:cBhvr>
                                      <p:tavLst>
                                        <p:tav tm="0">
                                          <p:val>
                                            <p:strVal val="#ppt_x"/>
                                          </p:val>
                                        </p:tav>
                                        <p:tav tm="100000">
                                          <p:val>
                                            <p:strVal val="#ppt_x"/>
                                          </p:val>
                                        </p:tav>
                                      </p:tavLst>
                                    </p:anim>
                                    <p:anim calcmode="lin" valueType="num">
                                      <p:cBhvr additive="base">
                                        <p:cTn id="47" dur="5000" fill="hold"/>
                                        <p:tgtEl>
                                          <p:spTgt spid="20"/>
                                        </p:tgtEl>
                                        <p:attrNameLst>
                                          <p:attrName>ppt_y</p:attrName>
                                        </p:attrNameLst>
                                      </p:cBhvr>
                                      <p:tavLst>
                                        <p:tav tm="0">
                                          <p:val>
                                            <p:strVal val="1+#ppt_h/2"/>
                                          </p:val>
                                        </p:tav>
                                        <p:tav tm="100000">
                                          <p:val>
                                            <p:strVal val="#ppt_y"/>
                                          </p:val>
                                        </p:tav>
                                      </p:tavLst>
                                    </p:anim>
                                  </p:childTnLst>
                                </p:cTn>
                              </p:par>
                              <p:par>
                                <p:cTn id="48" presetID="7" presetClass="entr" presetSubtype="4" fill="hold" nodeType="withEffect">
                                  <p:stCondLst>
                                    <p:cond delay="0"/>
                                  </p:stCondLst>
                                  <p:childTnLst>
                                    <p:set>
                                      <p:cBhvr>
                                        <p:cTn id="49" dur="1" fill="hold">
                                          <p:stCondLst>
                                            <p:cond delay="0"/>
                                          </p:stCondLst>
                                        </p:cTn>
                                        <p:tgtEl>
                                          <p:spTgt spid="24"/>
                                        </p:tgtEl>
                                        <p:attrNameLst>
                                          <p:attrName>style.visibility</p:attrName>
                                        </p:attrNameLst>
                                      </p:cBhvr>
                                      <p:to>
                                        <p:strVal val="visible"/>
                                      </p:to>
                                    </p:set>
                                    <p:anim calcmode="lin" valueType="num">
                                      <p:cBhvr additive="base">
                                        <p:cTn id="50" dur="5000" fill="hold"/>
                                        <p:tgtEl>
                                          <p:spTgt spid="24"/>
                                        </p:tgtEl>
                                        <p:attrNameLst>
                                          <p:attrName>ppt_x</p:attrName>
                                        </p:attrNameLst>
                                      </p:cBhvr>
                                      <p:tavLst>
                                        <p:tav tm="0">
                                          <p:val>
                                            <p:strVal val="#ppt_x"/>
                                          </p:val>
                                        </p:tav>
                                        <p:tav tm="100000">
                                          <p:val>
                                            <p:strVal val="#ppt_x"/>
                                          </p:val>
                                        </p:tav>
                                      </p:tavLst>
                                    </p:anim>
                                    <p:anim calcmode="lin" valueType="num">
                                      <p:cBhvr additive="base">
                                        <p:cTn id="51" dur="5000" fill="hold"/>
                                        <p:tgtEl>
                                          <p:spTgt spid="24"/>
                                        </p:tgtEl>
                                        <p:attrNameLst>
                                          <p:attrName>ppt_y</p:attrName>
                                        </p:attrNameLst>
                                      </p:cBhvr>
                                      <p:tavLst>
                                        <p:tav tm="0">
                                          <p:val>
                                            <p:strVal val="1+#ppt_h/2"/>
                                          </p:val>
                                        </p:tav>
                                        <p:tav tm="100000">
                                          <p:val>
                                            <p:strVal val="#ppt_y"/>
                                          </p:val>
                                        </p:tav>
                                      </p:tavLst>
                                    </p:anim>
                                  </p:childTnLst>
                                </p:cTn>
                              </p:par>
                              <p:par>
                                <p:cTn id="52" presetID="7" presetClass="entr" presetSubtype="4" fill="hold" nodeType="withEffect">
                                  <p:stCondLst>
                                    <p:cond delay="0"/>
                                  </p:stCondLst>
                                  <p:childTnLst>
                                    <p:set>
                                      <p:cBhvr>
                                        <p:cTn id="53" dur="1" fill="hold">
                                          <p:stCondLst>
                                            <p:cond delay="0"/>
                                          </p:stCondLst>
                                        </p:cTn>
                                        <p:tgtEl>
                                          <p:spTgt spid="27"/>
                                        </p:tgtEl>
                                        <p:attrNameLst>
                                          <p:attrName>style.visibility</p:attrName>
                                        </p:attrNameLst>
                                      </p:cBhvr>
                                      <p:to>
                                        <p:strVal val="visible"/>
                                      </p:to>
                                    </p:set>
                                    <p:anim calcmode="lin" valueType="num">
                                      <p:cBhvr additive="base">
                                        <p:cTn id="54" dur="5000" fill="hold"/>
                                        <p:tgtEl>
                                          <p:spTgt spid="27"/>
                                        </p:tgtEl>
                                        <p:attrNameLst>
                                          <p:attrName>ppt_x</p:attrName>
                                        </p:attrNameLst>
                                      </p:cBhvr>
                                      <p:tavLst>
                                        <p:tav tm="0">
                                          <p:val>
                                            <p:strVal val="#ppt_x"/>
                                          </p:val>
                                        </p:tav>
                                        <p:tav tm="100000">
                                          <p:val>
                                            <p:strVal val="#ppt_x"/>
                                          </p:val>
                                        </p:tav>
                                      </p:tavLst>
                                    </p:anim>
                                    <p:anim calcmode="lin" valueType="num">
                                      <p:cBhvr additive="base">
                                        <p:cTn id="55" dur="5000" fill="hold"/>
                                        <p:tgtEl>
                                          <p:spTgt spid="27"/>
                                        </p:tgtEl>
                                        <p:attrNameLst>
                                          <p:attrName>ppt_y</p:attrName>
                                        </p:attrNameLst>
                                      </p:cBhvr>
                                      <p:tavLst>
                                        <p:tav tm="0">
                                          <p:val>
                                            <p:strVal val="1+#ppt_h/2"/>
                                          </p:val>
                                        </p:tav>
                                        <p:tav tm="100000">
                                          <p:val>
                                            <p:strVal val="#ppt_y"/>
                                          </p:val>
                                        </p:tav>
                                      </p:tavLst>
                                    </p:anim>
                                  </p:childTnLst>
                                </p:cTn>
                              </p:par>
                              <p:par>
                                <p:cTn id="56" presetID="7" presetClass="entr" presetSubtype="4" fill="hold" nodeType="withEffect">
                                  <p:stCondLst>
                                    <p:cond delay="0"/>
                                  </p:stCondLst>
                                  <p:childTnLst>
                                    <p:set>
                                      <p:cBhvr>
                                        <p:cTn id="57" dur="1" fill="hold">
                                          <p:stCondLst>
                                            <p:cond delay="0"/>
                                          </p:stCondLst>
                                        </p:cTn>
                                        <p:tgtEl>
                                          <p:spTgt spid="28"/>
                                        </p:tgtEl>
                                        <p:attrNameLst>
                                          <p:attrName>style.visibility</p:attrName>
                                        </p:attrNameLst>
                                      </p:cBhvr>
                                      <p:to>
                                        <p:strVal val="visible"/>
                                      </p:to>
                                    </p:set>
                                    <p:anim calcmode="lin" valueType="num">
                                      <p:cBhvr additive="base">
                                        <p:cTn id="58" dur="5000" fill="hold"/>
                                        <p:tgtEl>
                                          <p:spTgt spid="28"/>
                                        </p:tgtEl>
                                        <p:attrNameLst>
                                          <p:attrName>ppt_x</p:attrName>
                                        </p:attrNameLst>
                                      </p:cBhvr>
                                      <p:tavLst>
                                        <p:tav tm="0">
                                          <p:val>
                                            <p:strVal val="#ppt_x"/>
                                          </p:val>
                                        </p:tav>
                                        <p:tav tm="100000">
                                          <p:val>
                                            <p:strVal val="#ppt_x"/>
                                          </p:val>
                                        </p:tav>
                                      </p:tavLst>
                                    </p:anim>
                                    <p:anim calcmode="lin" valueType="num">
                                      <p:cBhvr additive="base">
                                        <p:cTn id="59" dur="5000" fill="hold"/>
                                        <p:tgtEl>
                                          <p:spTgt spid="28"/>
                                        </p:tgtEl>
                                        <p:attrNameLst>
                                          <p:attrName>ppt_y</p:attrName>
                                        </p:attrNameLst>
                                      </p:cBhvr>
                                      <p:tavLst>
                                        <p:tav tm="0">
                                          <p:val>
                                            <p:strVal val="1+#ppt_h/2"/>
                                          </p:val>
                                        </p:tav>
                                        <p:tav tm="100000">
                                          <p:val>
                                            <p:strVal val="#ppt_y"/>
                                          </p:val>
                                        </p:tav>
                                      </p:tavLst>
                                    </p:anim>
                                  </p:childTnLst>
                                </p:cTn>
                              </p:par>
                            </p:childTnLst>
                          </p:cTn>
                        </p:par>
                        <p:par>
                          <p:cTn id="60" fill="hold" nodeType="afterGroup">
                            <p:stCondLst>
                              <p:cond delay="5000"/>
                            </p:stCondLst>
                            <p:childTnLst>
                              <p:par>
                                <p:cTn id="61" presetID="18" presetClass="entr" presetSubtype="3" fill="hold" nodeType="after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strips(upRight)">
                                      <p:cBhvr>
                                        <p:cTn id="63" dur="500"/>
                                        <p:tgtEl>
                                          <p:spTgt spid="26"/>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8" presetClass="entr" presetSubtype="12" fill="hold" nodeType="clickEffect">
                                  <p:stCondLst>
                                    <p:cond delay="0"/>
                                  </p:stCondLst>
                                  <p:childTnLst>
                                    <p:set>
                                      <p:cBhvr>
                                        <p:cTn id="67" dur="1" fill="hold">
                                          <p:stCondLst>
                                            <p:cond delay="0"/>
                                          </p:stCondLst>
                                        </p:cTn>
                                        <p:tgtEl>
                                          <p:spTgt spid="32"/>
                                        </p:tgtEl>
                                        <p:attrNameLst>
                                          <p:attrName>style.visibility</p:attrName>
                                        </p:attrNameLst>
                                      </p:cBhvr>
                                      <p:to>
                                        <p:strVal val="visible"/>
                                      </p:to>
                                    </p:set>
                                    <p:animEffect transition="in" filter="strips(downLeft)">
                                      <p:cBhvr>
                                        <p:cTn id="68" dur="500"/>
                                        <p:tgtEl>
                                          <p:spTgt spid="32"/>
                                        </p:tgtEl>
                                      </p:cBhvr>
                                    </p:animEffect>
                                  </p:childTnLst>
                                </p:cTn>
                              </p:par>
                            </p:childTnLst>
                          </p:cTn>
                        </p:par>
                        <p:par>
                          <p:cTn id="69" fill="hold" nodeType="afterGroup">
                            <p:stCondLst>
                              <p:cond delay="500"/>
                            </p:stCondLst>
                            <p:childTnLst>
                              <p:par>
                                <p:cTn id="70" presetID="18" presetClass="entr" presetSubtype="6" fill="hold" nodeType="after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strips(downRight)">
                                      <p:cBhvr>
                                        <p:cTn id="72" dur="500"/>
                                        <p:tgtEl>
                                          <p:spTgt spid="3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8" presetClass="entr" presetSubtype="3" fill="hold" nodeType="clickEffect">
                                  <p:stCondLst>
                                    <p:cond delay="0"/>
                                  </p:stCondLst>
                                  <p:childTnLst>
                                    <p:set>
                                      <p:cBhvr>
                                        <p:cTn id="76" dur="1" fill="hold">
                                          <p:stCondLst>
                                            <p:cond delay="0"/>
                                          </p:stCondLst>
                                        </p:cTn>
                                        <p:tgtEl>
                                          <p:spTgt spid="6"/>
                                        </p:tgtEl>
                                        <p:attrNameLst>
                                          <p:attrName>style.visibility</p:attrName>
                                        </p:attrNameLst>
                                      </p:cBhvr>
                                      <p:to>
                                        <p:strVal val="visible"/>
                                      </p:to>
                                    </p:set>
                                    <p:animEffect transition="in" filter="strips(upRight)">
                                      <p:cBhvr>
                                        <p:cTn id="77" dur="500"/>
                                        <p:tgtEl>
                                          <p:spTgt spid="6"/>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8" presetClass="entr" presetSubtype="3" fill="hold" nodeType="clickEffect">
                                  <p:stCondLst>
                                    <p:cond delay="0"/>
                                  </p:stCondLst>
                                  <p:childTnLst>
                                    <p:set>
                                      <p:cBhvr>
                                        <p:cTn id="81" dur="1" fill="hold">
                                          <p:stCondLst>
                                            <p:cond delay="0"/>
                                          </p:stCondLst>
                                        </p:cTn>
                                        <p:tgtEl>
                                          <p:spTgt spid="7"/>
                                        </p:tgtEl>
                                        <p:attrNameLst>
                                          <p:attrName>style.visibility</p:attrName>
                                        </p:attrNameLst>
                                      </p:cBhvr>
                                      <p:to>
                                        <p:strVal val="visible"/>
                                      </p:to>
                                    </p:set>
                                    <p:animEffect transition="in" filter="strips(upRight)">
                                      <p:cBhvr>
                                        <p:cTn id="82" dur="500"/>
                                        <p:tgtEl>
                                          <p:spTgt spid="7"/>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8" presetClass="entr" presetSubtype="12" fill="hold" nodeType="clickEffect">
                                  <p:stCondLst>
                                    <p:cond delay="0"/>
                                  </p:stCondLst>
                                  <p:childTnLst>
                                    <p:set>
                                      <p:cBhvr>
                                        <p:cTn id="86" dur="1" fill="hold">
                                          <p:stCondLst>
                                            <p:cond delay="0"/>
                                          </p:stCondLst>
                                        </p:cTn>
                                        <p:tgtEl>
                                          <p:spTgt spid="36"/>
                                        </p:tgtEl>
                                        <p:attrNameLst>
                                          <p:attrName>style.visibility</p:attrName>
                                        </p:attrNameLst>
                                      </p:cBhvr>
                                      <p:to>
                                        <p:strVal val="visible"/>
                                      </p:to>
                                    </p:set>
                                    <p:animEffect transition="in" filter="strips(downLeft)">
                                      <p:cBhvr>
                                        <p:cTn id="87" dur="500"/>
                                        <p:tgtEl>
                                          <p:spTgt spid="36"/>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 presetClass="emph" presetSubtype="2" fill="hold" nodeType="clickEffect">
                                  <p:stCondLst>
                                    <p:cond delay="0"/>
                                  </p:stCondLst>
                                  <p:childTnLst>
                                    <p:animClr clrSpc="rgb" dir="cw">
                                      <p:cBhvr>
                                        <p:cTn id="91" dur="2000" fill="hold"/>
                                        <p:tgtEl>
                                          <p:spTgt spid="36"/>
                                        </p:tgtEl>
                                        <p:attrNameLst>
                                          <p:attrName>fillcolor</p:attrName>
                                        </p:attrNameLst>
                                      </p:cBhvr>
                                      <p:to>
                                        <a:srgbClr val="A5EF1F"/>
                                      </p:to>
                                    </p:animClr>
                                    <p:set>
                                      <p:cBhvr>
                                        <p:cTn id="92" dur="2000" fill="hold"/>
                                        <p:tgtEl>
                                          <p:spTgt spid="36"/>
                                        </p:tgtEl>
                                        <p:attrNameLst>
                                          <p:attrName>fill.type</p:attrName>
                                        </p:attrNameLst>
                                      </p:cBhvr>
                                      <p:to>
                                        <p:strVal val="solid"/>
                                      </p:to>
                                    </p:set>
                                    <p:set>
                                      <p:cBhvr>
                                        <p:cTn id="93" dur="2000" fill="hold"/>
                                        <p:tgtEl>
                                          <p:spTgt spid="3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P spid="6" grpId="0"/>
      <p:bldP spid="7" grpId="0"/>
      <p:bldP spid="8" grpId="0"/>
      <p:bldP spid="3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B1CB51EF-F243-7604-3173-C14B83A70EB3}"/>
              </a:ext>
            </a:extLst>
          </p:cNvPr>
          <p:cNvSpPr>
            <a:spLocks noGrp="1"/>
          </p:cNvSpPr>
          <p:nvPr>
            <p:ph type="title"/>
          </p:nvPr>
        </p:nvSpPr>
        <p:spPr>
          <a:xfrm>
            <a:off x="457200" y="274638"/>
            <a:ext cx="8229600" cy="639762"/>
          </a:xfrm>
        </p:spPr>
        <p:txBody>
          <a:bodyPr>
            <a:normAutofit fontScale="90000"/>
          </a:bodyPr>
          <a:lstStyle/>
          <a:p>
            <a:r>
              <a:rPr lang="en-US" altLang="en-US"/>
              <a:t>Register Indirect Addressing Mode</a:t>
            </a:r>
          </a:p>
        </p:txBody>
      </p:sp>
      <p:sp>
        <p:nvSpPr>
          <p:cNvPr id="3" name="Rectangle 2">
            <a:extLst>
              <a:ext uri="{FF2B5EF4-FFF2-40B4-BE49-F238E27FC236}">
                <a16:creationId xmlns:a16="http://schemas.microsoft.com/office/drawing/2014/main" id="{70C92AD5-B43C-1815-FDBB-59DCEB9D0734}"/>
              </a:ext>
            </a:extLst>
          </p:cNvPr>
          <p:cNvSpPr/>
          <p:nvPr/>
        </p:nvSpPr>
        <p:spPr>
          <a:xfrm>
            <a:off x="2514600" y="3413125"/>
            <a:ext cx="1219200" cy="523875"/>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dirty="0" err="1"/>
              <a:t>Opcode</a:t>
            </a:r>
            <a:endParaRPr lang="en-US" dirty="0"/>
          </a:p>
        </p:txBody>
      </p:sp>
      <p:sp>
        <p:nvSpPr>
          <p:cNvPr id="4" name="TextBox 3">
            <a:extLst>
              <a:ext uri="{FF2B5EF4-FFF2-40B4-BE49-F238E27FC236}">
                <a16:creationId xmlns:a16="http://schemas.microsoft.com/office/drawing/2014/main" id="{26C0F7D8-CE9B-9EAA-498A-BBA13D11C5F4}"/>
              </a:ext>
            </a:extLst>
          </p:cNvPr>
          <p:cNvSpPr txBox="1">
            <a:spLocks noChangeArrowheads="1"/>
          </p:cNvSpPr>
          <p:nvPr/>
        </p:nvSpPr>
        <p:spPr bwMode="auto">
          <a:xfrm>
            <a:off x="381000" y="1590675"/>
            <a:ext cx="71628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Register indirect is just analogous to indirect addressing in the both cases; the only difference is whether the address field refers to memory location or a register.</a:t>
            </a:r>
          </a:p>
        </p:txBody>
      </p:sp>
      <p:sp>
        <p:nvSpPr>
          <p:cNvPr id="5" name="Rectangle 4">
            <a:extLst>
              <a:ext uri="{FF2B5EF4-FFF2-40B4-BE49-F238E27FC236}">
                <a16:creationId xmlns:a16="http://schemas.microsoft.com/office/drawing/2014/main" id="{18B45C74-13DD-3F40-A403-5BE7F429FCC3}"/>
              </a:ext>
            </a:extLst>
          </p:cNvPr>
          <p:cNvSpPr>
            <a:spLocks noChangeArrowheads="1"/>
          </p:cNvSpPr>
          <p:nvPr/>
        </p:nvSpPr>
        <p:spPr bwMode="auto">
          <a:xfrm>
            <a:off x="228600" y="2428875"/>
            <a:ext cx="74009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Char char="q"/>
            </a:pPr>
            <a:r>
              <a:rPr lang="en-US" altLang="en-US"/>
              <a:t> Example:- MOVE (R2), R1</a:t>
            </a:r>
          </a:p>
          <a:p>
            <a:pPr lvl="1" eaLnBrk="1" hangingPunct="1">
              <a:buFont typeface="Wingdings" panose="05000000000000000000" pitchFamily="2" charset="2"/>
              <a:buChar char="q"/>
            </a:pPr>
            <a:r>
              <a:rPr lang="en-US" altLang="en-US"/>
              <a:t>The content of address availble in register </a:t>
            </a:r>
          </a:p>
          <a:p>
            <a:pPr lvl="1" eaLnBrk="1" hangingPunct="1"/>
            <a:r>
              <a:rPr lang="en-US" altLang="en-US"/>
              <a:t>is copied into Register R1</a:t>
            </a:r>
          </a:p>
        </p:txBody>
      </p:sp>
      <p:sp>
        <p:nvSpPr>
          <p:cNvPr id="6" name="Rectangle 5">
            <a:extLst>
              <a:ext uri="{FF2B5EF4-FFF2-40B4-BE49-F238E27FC236}">
                <a16:creationId xmlns:a16="http://schemas.microsoft.com/office/drawing/2014/main" id="{5435754A-C87E-7777-FD15-D14F9335E1F1}"/>
              </a:ext>
            </a:extLst>
          </p:cNvPr>
          <p:cNvSpPr>
            <a:spLocks noChangeArrowheads="1"/>
          </p:cNvSpPr>
          <p:nvPr/>
        </p:nvSpPr>
        <p:spPr bwMode="auto">
          <a:xfrm>
            <a:off x="304800" y="3733800"/>
            <a:ext cx="101234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Char char="q"/>
            </a:pPr>
            <a:r>
              <a:rPr lang="en-US" altLang="en-US"/>
              <a:t> Advantage: </a:t>
            </a:r>
          </a:p>
          <a:p>
            <a:pPr lvl="1" eaLnBrk="1" hangingPunct="1">
              <a:buFont typeface="Wingdings" panose="05000000000000000000" pitchFamily="2" charset="2"/>
              <a:buChar char="Ø"/>
            </a:pPr>
            <a:r>
              <a:rPr lang="en-US" altLang="en-US"/>
              <a:t> Large address space</a:t>
            </a:r>
          </a:p>
        </p:txBody>
      </p:sp>
      <p:sp>
        <p:nvSpPr>
          <p:cNvPr id="7" name="Rectangle 6">
            <a:extLst>
              <a:ext uri="{FF2B5EF4-FFF2-40B4-BE49-F238E27FC236}">
                <a16:creationId xmlns:a16="http://schemas.microsoft.com/office/drawing/2014/main" id="{F1B14D34-9FD2-0833-5F80-01A0E6E478E3}"/>
              </a:ext>
            </a:extLst>
          </p:cNvPr>
          <p:cNvSpPr>
            <a:spLocks noChangeArrowheads="1"/>
          </p:cNvSpPr>
          <p:nvPr/>
        </p:nvSpPr>
        <p:spPr bwMode="auto">
          <a:xfrm>
            <a:off x="685800" y="4953000"/>
            <a:ext cx="6172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Char char="q"/>
            </a:pPr>
            <a:r>
              <a:rPr lang="en-US" altLang="en-US"/>
              <a:t> Disadvantage: </a:t>
            </a:r>
          </a:p>
          <a:p>
            <a:pPr lvl="1" algn="just" eaLnBrk="1" hangingPunct="1">
              <a:buFont typeface="Wingdings" panose="05000000000000000000" pitchFamily="2" charset="2"/>
              <a:buChar char="Ø"/>
            </a:pPr>
            <a:r>
              <a:rPr lang="en-US" altLang="en-US"/>
              <a:t> Extra memory space</a:t>
            </a:r>
          </a:p>
        </p:txBody>
      </p:sp>
      <p:sp>
        <p:nvSpPr>
          <p:cNvPr id="9" name="Rectangle 8">
            <a:extLst>
              <a:ext uri="{FF2B5EF4-FFF2-40B4-BE49-F238E27FC236}">
                <a16:creationId xmlns:a16="http://schemas.microsoft.com/office/drawing/2014/main" id="{80934E62-0963-F6C1-68EF-15C9EE4B14C1}"/>
              </a:ext>
            </a:extLst>
          </p:cNvPr>
          <p:cNvSpPr/>
          <p:nvPr/>
        </p:nvSpPr>
        <p:spPr>
          <a:xfrm>
            <a:off x="3733800" y="3429000"/>
            <a:ext cx="1219200" cy="521208"/>
          </a:xfrm>
          <a:prstGeom prst="rect">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dirty="0"/>
              <a:t>(R)</a:t>
            </a:r>
          </a:p>
        </p:txBody>
      </p:sp>
      <p:sp>
        <p:nvSpPr>
          <p:cNvPr id="10" name="Rectangle 9">
            <a:extLst>
              <a:ext uri="{FF2B5EF4-FFF2-40B4-BE49-F238E27FC236}">
                <a16:creationId xmlns:a16="http://schemas.microsoft.com/office/drawing/2014/main" id="{A1E1004E-40E1-BDC9-0A57-417FA1E82D26}"/>
              </a:ext>
            </a:extLst>
          </p:cNvPr>
          <p:cNvSpPr/>
          <p:nvPr/>
        </p:nvSpPr>
        <p:spPr>
          <a:xfrm>
            <a:off x="7772400" y="1371600"/>
            <a:ext cx="1219200" cy="381000"/>
          </a:xfrm>
          <a:prstGeom prst="rect">
            <a:avLst/>
          </a:prstGeom>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a:extLst>
              <a:ext uri="{FF2B5EF4-FFF2-40B4-BE49-F238E27FC236}">
                <a16:creationId xmlns:a16="http://schemas.microsoft.com/office/drawing/2014/main" id="{A12CE3F5-17E3-F838-7118-2EFEB59F12D7}"/>
              </a:ext>
            </a:extLst>
          </p:cNvPr>
          <p:cNvSpPr/>
          <p:nvPr/>
        </p:nvSpPr>
        <p:spPr>
          <a:xfrm>
            <a:off x="7772400" y="1752600"/>
            <a:ext cx="1219200" cy="381000"/>
          </a:xfrm>
          <a:prstGeom prst="rect">
            <a:avLst/>
          </a:prstGeom>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a:extLst>
              <a:ext uri="{FF2B5EF4-FFF2-40B4-BE49-F238E27FC236}">
                <a16:creationId xmlns:a16="http://schemas.microsoft.com/office/drawing/2014/main" id="{DA517583-5922-F6C6-8652-E8208F1DA769}"/>
              </a:ext>
            </a:extLst>
          </p:cNvPr>
          <p:cNvSpPr/>
          <p:nvPr/>
        </p:nvSpPr>
        <p:spPr>
          <a:xfrm>
            <a:off x="7772400" y="2133600"/>
            <a:ext cx="1219200" cy="381000"/>
          </a:xfrm>
          <a:prstGeom prst="rect">
            <a:avLst/>
          </a:prstGeom>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Rectangle 12">
            <a:extLst>
              <a:ext uri="{FF2B5EF4-FFF2-40B4-BE49-F238E27FC236}">
                <a16:creationId xmlns:a16="http://schemas.microsoft.com/office/drawing/2014/main" id="{175BD554-B5C2-8234-7BD0-C1FDA34B4652}"/>
              </a:ext>
            </a:extLst>
          </p:cNvPr>
          <p:cNvSpPr/>
          <p:nvPr/>
        </p:nvSpPr>
        <p:spPr>
          <a:xfrm>
            <a:off x="7772400" y="2514600"/>
            <a:ext cx="1219200" cy="381000"/>
          </a:xfrm>
          <a:prstGeom prst="rect">
            <a:avLst/>
          </a:prstGeom>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Rectangle 13">
            <a:extLst>
              <a:ext uri="{FF2B5EF4-FFF2-40B4-BE49-F238E27FC236}">
                <a16:creationId xmlns:a16="http://schemas.microsoft.com/office/drawing/2014/main" id="{8FA5B23C-7440-D801-AF4C-06188961EDBC}"/>
              </a:ext>
            </a:extLst>
          </p:cNvPr>
          <p:cNvSpPr/>
          <p:nvPr/>
        </p:nvSpPr>
        <p:spPr>
          <a:xfrm>
            <a:off x="7772400" y="2895600"/>
            <a:ext cx="1219200" cy="381000"/>
          </a:xfrm>
          <a:prstGeom prst="rect">
            <a:avLst/>
          </a:prstGeom>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Rectangle 14">
            <a:extLst>
              <a:ext uri="{FF2B5EF4-FFF2-40B4-BE49-F238E27FC236}">
                <a16:creationId xmlns:a16="http://schemas.microsoft.com/office/drawing/2014/main" id="{46F5040D-1C3A-4B8D-0626-86F1A7B1816B}"/>
              </a:ext>
            </a:extLst>
          </p:cNvPr>
          <p:cNvSpPr/>
          <p:nvPr/>
        </p:nvSpPr>
        <p:spPr>
          <a:xfrm>
            <a:off x="7772400" y="3276600"/>
            <a:ext cx="1219200" cy="381000"/>
          </a:xfrm>
          <a:prstGeom prst="rect">
            <a:avLst/>
          </a:prstGeom>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Rectangle 15">
            <a:extLst>
              <a:ext uri="{FF2B5EF4-FFF2-40B4-BE49-F238E27FC236}">
                <a16:creationId xmlns:a16="http://schemas.microsoft.com/office/drawing/2014/main" id="{545CD182-0E9E-D844-BA98-6CFFA4C72CC1}"/>
              </a:ext>
            </a:extLst>
          </p:cNvPr>
          <p:cNvSpPr/>
          <p:nvPr/>
        </p:nvSpPr>
        <p:spPr>
          <a:xfrm>
            <a:off x="7772400" y="5689600"/>
            <a:ext cx="1219200" cy="381000"/>
          </a:xfrm>
          <a:prstGeom prst="rect">
            <a:avLst/>
          </a:prstGeom>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Rectangle 16">
            <a:extLst>
              <a:ext uri="{FF2B5EF4-FFF2-40B4-BE49-F238E27FC236}">
                <a16:creationId xmlns:a16="http://schemas.microsoft.com/office/drawing/2014/main" id="{B08385DB-D42F-1661-3A92-0C016BACEA91}"/>
              </a:ext>
            </a:extLst>
          </p:cNvPr>
          <p:cNvSpPr/>
          <p:nvPr/>
        </p:nvSpPr>
        <p:spPr>
          <a:xfrm>
            <a:off x="7772400" y="4165600"/>
            <a:ext cx="1219200" cy="381000"/>
          </a:xfrm>
          <a:prstGeom prst="rect">
            <a:avLst/>
          </a:prstGeom>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Rectangle 17">
            <a:extLst>
              <a:ext uri="{FF2B5EF4-FFF2-40B4-BE49-F238E27FC236}">
                <a16:creationId xmlns:a16="http://schemas.microsoft.com/office/drawing/2014/main" id="{53243080-BCC6-3E37-EB67-93AAFD8224C3}"/>
              </a:ext>
            </a:extLst>
          </p:cNvPr>
          <p:cNvSpPr/>
          <p:nvPr/>
        </p:nvSpPr>
        <p:spPr>
          <a:xfrm>
            <a:off x="7772400" y="4546600"/>
            <a:ext cx="1219200" cy="381000"/>
          </a:xfrm>
          <a:prstGeom prst="rect">
            <a:avLst/>
          </a:prstGeom>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Rectangle 18">
            <a:extLst>
              <a:ext uri="{FF2B5EF4-FFF2-40B4-BE49-F238E27FC236}">
                <a16:creationId xmlns:a16="http://schemas.microsoft.com/office/drawing/2014/main" id="{00B0FDEB-47F3-3540-E520-B6C7C40C0D3F}"/>
              </a:ext>
            </a:extLst>
          </p:cNvPr>
          <p:cNvSpPr/>
          <p:nvPr/>
        </p:nvSpPr>
        <p:spPr>
          <a:xfrm>
            <a:off x="7772400" y="4927600"/>
            <a:ext cx="1219200" cy="381000"/>
          </a:xfrm>
          <a:prstGeom prst="rect">
            <a:avLst/>
          </a:prstGeom>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Rectangle 19">
            <a:extLst>
              <a:ext uri="{FF2B5EF4-FFF2-40B4-BE49-F238E27FC236}">
                <a16:creationId xmlns:a16="http://schemas.microsoft.com/office/drawing/2014/main" id="{0DE945EB-BD73-90B3-1A6C-C0CCE5064CEF}"/>
              </a:ext>
            </a:extLst>
          </p:cNvPr>
          <p:cNvSpPr/>
          <p:nvPr/>
        </p:nvSpPr>
        <p:spPr>
          <a:xfrm>
            <a:off x="7772400" y="5308600"/>
            <a:ext cx="1219200" cy="381000"/>
          </a:xfrm>
          <a:prstGeom prst="rect">
            <a:avLst/>
          </a:prstGeom>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1" name="Straight Connector 20">
            <a:extLst>
              <a:ext uri="{FF2B5EF4-FFF2-40B4-BE49-F238E27FC236}">
                <a16:creationId xmlns:a16="http://schemas.microsoft.com/office/drawing/2014/main" id="{8ECBB3D9-6FEA-126B-F530-1BA46EB24E66}"/>
              </a:ext>
            </a:extLst>
          </p:cNvPr>
          <p:cNvCxnSpPr/>
          <p:nvPr/>
        </p:nvCxnSpPr>
        <p:spPr>
          <a:xfrm rot="5400000">
            <a:off x="7734300" y="3898900"/>
            <a:ext cx="533400" cy="1588"/>
          </a:xfrm>
          <a:prstGeom prst="line">
            <a:avLst/>
          </a:prstGeom>
          <a:ln>
            <a:prstDash val="dashDot"/>
          </a:ln>
          <a:effectLst>
            <a:glow rad="101600">
              <a:schemeClr val="accent1">
                <a:satMod val="175000"/>
                <a:alpha val="40000"/>
              </a:schemeClr>
            </a:glow>
            <a:outerShdw blurRad="40000" dist="20000" dir="5400000" rotWithShape="0">
              <a:srgbClr val="000000">
                <a:alpha val="38000"/>
              </a:srgbClr>
            </a:outerShdw>
          </a:effectLst>
        </p:spPr>
        <p:style>
          <a:lnRef idx="2">
            <a:schemeClr val="dk1"/>
          </a:lnRef>
          <a:fillRef idx="0">
            <a:schemeClr val="dk1"/>
          </a:fillRef>
          <a:effectRef idx="1">
            <a:schemeClr val="dk1"/>
          </a:effectRef>
          <a:fontRef idx="minor">
            <a:schemeClr val="tx1"/>
          </a:fontRef>
        </p:style>
      </p:cxnSp>
      <p:cxnSp>
        <p:nvCxnSpPr>
          <p:cNvPr id="22" name="Straight Connector 21">
            <a:extLst>
              <a:ext uri="{FF2B5EF4-FFF2-40B4-BE49-F238E27FC236}">
                <a16:creationId xmlns:a16="http://schemas.microsoft.com/office/drawing/2014/main" id="{2A549B5B-CEB1-87BA-E6E7-FE5AF070680E}"/>
              </a:ext>
            </a:extLst>
          </p:cNvPr>
          <p:cNvCxnSpPr/>
          <p:nvPr/>
        </p:nvCxnSpPr>
        <p:spPr>
          <a:xfrm rot="5400000">
            <a:off x="8419306" y="3898106"/>
            <a:ext cx="533400" cy="1588"/>
          </a:xfrm>
          <a:prstGeom prst="line">
            <a:avLst/>
          </a:prstGeom>
          <a:ln>
            <a:prstDash val="dashDot"/>
          </a:ln>
          <a:effectLst>
            <a:glow rad="101600">
              <a:schemeClr val="accent1">
                <a:satMod val="175000"/>
                <a:alpha val="40000"/>
              </a:schemeClr>
            </a:glow>
            <a:outerShdw blurRad="40000" dist="20000" dir="5400000" rotWithShape="0">
              <a:srgbClr val="000000">
                <a:alpha val="38000"/>
              </a:srgbClr>
            </a:outerShdw>
          </a:effectLst>
        </p:spPr>
        <p:style>
          <a:lnRef idx="2">
            <a:schemeClr val="dk1"/>
          </a:lnRef>
          <a:fillRef idx="0">
            <a:schemeClr val="dk1"/>
          </a:fillRef>
          <a:effectRef idx="1">
            <a:schemeClr val="dk1"/>
          </a:effectRef>
          <a:fontRef idx="minor">
            <a:schemeClr val="tx1"/>
          </a:fontRef>
        </p:style>
      </p:cxnSp>
      <p:sp>
        <p:nvSpPr>
          <p:cNvPr id="24" name="TextBox 23">
            <a:extLst>
              <a:ext uri="{FF2B5EF4-FFF2-40B4-BE49-F238E27FC236}">
                <a16:creationId xmlns:a16="http://schemas.microsoft.com/office/drawing/2014/main" id="{715BB286-486A-558A-BF6F-AC89A93160BE}"/>
              </a:ext>
            </a:extLst>
          </p:cNvPr>
          <p:cNvSpPr txBox="1"/>
          <p:nvPr/>
        </p:nvSpPr>
        <p:spPr>
          <a:xfrm>
            <a:off x="7543800" y="762001"/>
            <a:ext cx="1676400" cy="307777"/>
          </a:xfrm>
          <a:prstGeom prst="rect">
            <a:avLst/>
          </a:prstGeom>
          <a:noFill/>
          <a:effectLst>
            <a:glow rad="63500">
              <a:schemeClr val="accent4">
                <a:satMod val="175000"/>
                <a:alpha val="40000"/>
              </a:schemeClr>
            </a:glow>
          </a:effectLst>
        </p:spPr>
        <p:txBody>
          <a:bodyPr>
            <a:spAutoFit/>
          </a:bodyPr>
          <a:lstStyle/>
          <a:p>
            <a:pPr algn="ctr">
              <a:defRPr/>
            </a:pPr>
            <a:r>
              <a:rPr lang="en-US" sz="1400" dirty="0">
                <a:latin typeface="Arial" charset="0"/>
                <a:cs typeface="Arial" charset="0"/>
              </a:rPr>
              <a:t>Main Memory</a:t>
            </a:r>
          </a:p>
        </p:txBody>
      </p:sp>
      <p:cxnSp>
        <p:nvCxnSpPr>
          <p:cNvPr id="27" name="Straight Connector 26">
            <a:extLst>
              <a:ext uri="{FF2B5EF4-FFF2-40B4-BE49-F238E27FC236}">
                <a16:creationId xmlns:a16="http://schemas.microsoft.com/office/drawing/2014/main" id="{58B91C03-6B44-3B42-3952-12D86221A722}"/>
              </a:ext>
            </a:extLst>
          </p:cNvPr>
          <p:cNvCxnSpPr/>
          <p:nvPr/>
        </p:nvCxnSpPr>
        <p:spPr>
          <a:xfrm rot="5400000">
            <a:off x="7735094" y="6336506"/>
            <a:ext cx="533400" cy="1588"/>
          </a:xfrm>
          <a:prstGeom prst="line">
            <a:avLst/>
          </a:prstGeom>
          <a:ln>
            <a:prstDash val="dashDot"/>
          </a:ln>
          <a:effectLst>
            <a:glow rad="101600">
              <a:schemeClr val="accent1">
                <a:satMod val="175000"/>
                <a:alpha val="40000"/>
              </a:schemeClr>
            </a:glow>
            <a:outerShdw blurRad="40000" dist="20000" dir="5400000" rotWithShape="0">
              <a:srgbClr val="000000">
                <a:alpha val="38000"/>
              </a:srgbClr>
            </a:outerShdw>
          </a:effectLst>
        </p:spPr>
        <p:style>
          <a:lnRef idx="2">
            <a:schemeClr val="dk1"/>
          </a:lnRef>
          <a:fillRef idx="0">
            <a:schemeClr val="dk1"/>
          </a:fillRef>
          <a:effectRef idx="1">
            <a:schemeClr val="dk1"/>
          </a:effectRef>
          <a:fontRef idx="minor">
            <a:schemeClr val="tx1"/>
          </a:fontRef>
        </p:style>
      </p:cxnSp>
      <p:cxnSp>
        <p:nvCxnSpPr>
          <p:cNvPr id="28" name="Straight Connector 27">
            <a:extLst>
              <a:ext uri="{FF2B5EF4-FFF2-40B4-BE49-F238E27FC236}">
                <a16:creationId xmlns:a16="http://schemas.microsoft.com/office/drawing/2014/main" id="{D4ED2667-E769-A9CA-613D-C43C6340C307}"/>
              </a:ext>
            </a:extLst>
          </p:cNvPr>
          <p:cNvCxnSpPr/>
          <p:nvPr/>
        </p:nvCxnSpPr>
        <p:spPr>
          <a:xfrm rot="5400000">
            <a:off x="8420100" y="6335712"/>
            <a:ext cx="533400" cy="1588"/>
          </a:xfrm>
          <a:prstGeom prst="line">
            <a:avLst/>
          </a:prstGeom>
          <a:ln>
            <a:prstDash val="dashDot"/>
          </a:ln>
          <a:effectLst>
            <a:glow rad="101600">
              <a:schemeClr val="accent1">
                <a:satMod val="175000"/>
                <a:alpha val="40000"/>
              </a:schemeClr>
            </a:glow>
            <a:outerShdw blurRad="40000" dist="20000" dir="5400000" rotWithShape="0">
              <a:srgbClr val="000000">
                <a:alpha val="38000"/>
              </a:srgbClr>
            </a:outerShdw>
          </a:effectLst>
        </p:spPr>
        <p:style>
          <a:lnRef idx="2">
            <a:schemeClr val="dk1"/>
          </a:lnRef>
          <a:fillRef idx="0">
            <a:schemeClr val="dk1"/>
          </a:fillRef>
          <a:effectRef idx="1">
            <a:schemeClr val="dk1"/>
          </a:effectRef>
          <a:fontRef idx="minor">
            <a:schemeClr val="tx1"/>
          </a:fontRef>
        </p:style>
      </p:cxnSp>
      <p:cxnSp>
        <p:nvCxnSpPr>
          <p:cNvPr id="32" name="Straight Connector 31">
            <a:extLst>
              <a:ext uri="{FF2B5EF4-FFF2-40B4-BE49-F238E27FC236}">
                <a16:creationId xmlns:a16="http://schemas.microsoft.com/office/drawing/2014/main" id="{1E4D7400-8A09-4FB6-EF83-CC7A63B3EC07}"/>
              </a:ext>
            </a:extLst>
          </p:cNvPr>
          <p:cNvCxnSpPr/>
          <p:nvPr/>
        </p:nvCxnSpPr>
        <p:spPr>
          <a:xfrm flipH="1">
            <a:off x="4191000" y="3963988"/>
            <a:ext cx="1588" cy="455612"/>
          </a:xfrm>
          <a:prstGeom prst="line">
            <a:avLst/>
          </a:prstGeom>
        </p:spPr>
        <p:style>
          <a:lnRef idx="2">
            <a:schemeClr val="accent3"/>
          </a:lnRef>
          <a:fillRef idx="0">
            <a:schemeClr val="accent3"/>
          </a:fillRef>
          <a:effectRef idx="1">
            <a:schemeClr val="accent3"/>
          </a:effectRef>
          <a:fontRef idx="minor">
            <a:schemeClr val="tx1"/>
          </a:fontRef>
        </p:style>
      </p:cxnSp>
      <p:cxnSp>
        <p:nvCxnSpPr>
          <p:cNvPr id="34" name="Straight Connector 33">
            <a:extLst>
              <a:ext uri="{FF2B5EF4-FFF2-40B4-BE49-F238E27FC236}">
                <a16:creationId xmlns:a16="http://schemas.microsoft.com/office/drawing/2014/main" id="{BD1AD3C3-0934-C53A-970E-00789715487B}"/>
              </a:ext>
            </a:extLst>
          </p:cNvPr>
          <p:cNvCxnSpPr/>
          <p:nvPr/>
        </p:nvCxnSpPr>
        <p:spPr>
          <a:xfrm>
            <a:off x="4191000" y="4406900"/>
            <a:ext cx="1447800"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38" name="Straight Connector 37">
            <a:extLst>
              <a:ext uri="{FF2B5EF4-FFF2-40B4-BE49-F238E27FC236}">
                <a16:creationId xmlns:a16="http://schemas.microsoft.com/office/drawing/2014/main" id="{AA8F8CF2-04A9-494C-8369-ED513ED3D1E9}"/>
              </a:ext>
            </a:extLst>
          </p:cNvPr>
          <p:cNvCxnSpPr/>
          <p:nvPr/>
        </p:nvCxnSpPr>
        <p:spPr>
          <a:xfrm>
            <a:off x="6934200" y="4356100"/>
            <a:ext cx="431800"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40" name="Straight Connector 39">
            <a:extLst>
              <a:ext uri="{FF2B5EF4-FFF2-40B4-BE49-F238E27FC236}">
                <a16:creationId xmlns:a16="http://schemas.microsoft.com/office/drawing/2014/main" id="{6F602553-5F5A-7697-E532-72578305A8D6}"/>
              </a:ext>
            </a:extLst>
          </p:cNvPr>
          <p:cNvCxnSpPr/>
          <p:nvPr/>
        </p:nvCxnSpPr>
        <p:spPr>
          <a:xfrm rot="5400000">
            <a:off x="6518275" y="3552825"/>
            <a:ext cx="1646238" cy="1588"/>
          </a:xfrm>
          <a:prstGeom prst="line">
            <a:avLst/>
          </a:prstGeom>
        </p:spPr>
        <p:style>
          <a:lnRef idx="2">
            <a:schemeClr val="accent3"/>
          </a:lnRef>
          <a:fillRef idx="0">
            <a:schemeClr val="accent3"/>
          </a:fillRef>
          <a:effectRef idx="1">
            <a:schemeClr val="accent3"/>
          </a:effectRef>
          <a:fontRef idx="minor">
            <a:schemeClr val="tx1"/>
          </a:fontRef>
        </p:style>
      </p:cxnSp>
      <p:cxnSp>
        <p:nvCxnSpPr>
          <p:cNvPr id="43" name="Straight Connector 42">
            <a:extLst>
              <a:ext uri="{FF2B5EF4-FFF2-40B4-BE49-F238E27FC236}">
                <a16:creationId xmlns:a16="http://schemas.microsoft.com/office/drawing/2014/main" id="{573B7790-D659-4E2B-3D91-65D7AA31C19C}"/>
              </a:ext>
            </a:extLst>
          </p:cNvPr>
          <p:cNvCxnSpPr/>
          <p:nvPr/>
        </p:nvCxnSpPr>
        <p:spPr>
          <a:xfrm>
            <a:off x="7315200" y="2717800"/>
            <a:ext cx="431800" cy="0"/>
          </a:xfrm>
          <a:prstGeom prst="line">
            <a:avLst/>
          </a:prstGeom>
        </p:spPr>
        <p:style>
          <a:lnRef idx="2">
            <a:schemeClr val="accent3"/>
          </a:lnRef>
          <a:fillRef idx="0">
            <a:schemeClr val="accent3"/>
          </a:fillRef>
          <a:effectRef idx="1">
            <a:schemeClr val="accent3"/>
          </a:effectRef>
          <a:fontRef idx="minor">
            <a:schemeClr val="tx1"/>
          </a:fontRef>
        </p:style>
      </p:cxnSp>
      <p:sp>
        <p:nvSpPr>
          <p:cNvPr id="44" name="TextBox 43">
            <a:extLst>
              <a:ext uri="{FF2B5EF4-FFF2-40B4-BE49-F238E27FC236}">
                <a16:creationId xmlns:a16="http://schemas.microsoft.com/office/drawing/2014/main" id="{957D57F5-60FD-E967-4B1E-7961B576580B}"/>
              </a:ext>
            </a:extLst>
          </p:cNvPr>
          <p:cNvSpPr txBox="1">
            <a:spLocks noChangeArrowheads="1"/>
          </p:cNvSpPr>
          <p:nvPr/>
        </p:nvSpPr>
        <p:spPr bwMode="auto">
          <a:xfrm>
            <a:off x="7810500" y="2540000"/>
            <a:ext cx="10969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solidFill>
                  <a:schemeClr val="bg1"/>
                </a:solidFill>
              </a:rPr>
              <a:t>Operand</a:t>
            </a:r>
          </a:p>
        </p:txBody>
      </p:sp>
      <p:sp>
        <p:nvSpPr>
          <p:cNvPr id="33" name="Rectangle 32">
            <a:extLst>
              <a:ext uri="{FF2B5EF4-FFF2-40B4-BE49-F238E27FC236}">
                <a16:creationId xmlns:a16="http://schemas.microsoft.com/office/drawing/2014/main" id="{31199554-051E-AA18-2A38-182683C7E799}"/>
              </a:ext>
            </a:extLst>
          </p:cNvPr>
          <p:cNvSpPr/>
          <p:nvPr/>
        </p:nvSpPr>
        <p:spPr>
          <a:xfrm>
            <a:off x="5715000" y="4572000"/>
            <a:ext cx="1219200" cy="381000"/>
          </a:xfrm>
          <a:prstGeom prst="rect">
            <a:avLst/>
          </a:prstGeom>
          <a:solidFill>
            <a:srgbClr val="FED6F9"/>
          </a:solidFill>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 name="Rectangle 34">
            <a:extLst>
              <a:ext uri="{FF2B5EF4-FFF2-40B4-BE49-F238E27FC236}">
                <a16:creationId xmlns:a16="http://schemas.microsoft.com/office/drawing/2014/main" id="{463E058E-3414-E9AB-BE6A-506D9FCBDDB2}"/>
              </a:ext>
            </a:extLst>
          </p:cNvPr>
          <p:cNvSpPr/>
          <p:nvPr/>
        </p:nvSpPr>
        <p:spPr>
          <a:xfrm>
            <a:off x="5702300" y="3009900"/>
            <a:ext cx="1219200" cy="381000"/>
          </a:xfrm>
          <a:prstGeom prst="rect">
            <a:avLst/>
          </a:prstGeom>
          <a:solidFill>
            <a:srgbClr val="FED6F9"/>
          </a:solidFill>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Rectangle 36">
            <a:extLst>
              <a:ext uri="{FF2B5EF4-FFF2-40B4-BE49-F238E27FC236}">
                <a16:creationId xmlns:a16="http://schemas.microsoft.com/office/drawing/2014/main" id="{7EF0DD59-59C1-DE5F-FCC6-2F19523A65A2}"/>
              </a:ext>
            </a:extLst>
          </p:cNvPr>
          <p:cNvSpPr/>
          <p:nvPr/>
        </p:nvSpPr>
        <p:spPr>
          <a:xfrm>
            <a:off x="5702300" y="3390900"/>
            <a:ext cx="1219200" cy="381000"/>
          </a:xfrm>
          <a:prstGeom prst="rect">
            <a:avLst/>
          </a:prstGeom>
          <a:solidFill>
            <a:srgbClr val="FED6F9"/>
          </a:solidFill>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Rectangle 38">
            <a:extLst>
              <a:ext uri="{FF2B5EF4-FFF2-40B4-BE49-F238E27FC236}">
                <a16:creationId xmlns:a16="http://schemas.microsoft.com/office/drawing/2014/main" id="{95212865-B406-D1D0-F2B4-48253BCD4D09}"/>
              </a:ext>
            </a:extLst>
          </p:cNvPr>
          <p:cNvSpPr/>
          <p:nvPr/>
        </p:nvSpPr>
        <p:spPr>
          <a:xfrm>
            <a:off x="5702300" y="3771900"/>
            <a:ext cx="1219200" cy="381000"/>
          </a:xfrm>
          <a:prstGeom prst="rect">
            <a:avLst/>
          </a:prstGeom>
          <a:solidFill>
            <a:srgbClr val="FED6F9"/>
          </a:solidFill>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Rectangle 40">
            <a:extLst>
              <a:ext uri="{FF2B5EF4-FFF2-40B4-BE49-F238E27FC236}">
                <a16:creationId xmlns:a16="http://schemas.microsoft.com/office/drawing/2014/main" id="{6F1F457A-692D-A6F5-C30C-F54298D1D0DD}"/>
              </a:ext>
            </a:extLst>
          </p:cNvPr>
          <p:cNvSpPr/>
          <p:nvPr/>
        </p:nvSpPr>
        <p:spPr>
          <a:xfrm>
            <a:off x="5715000" y="4152900"/>
            <a:ext cx="1219200" cy="381000"/>
          </a:xfrm>
          <a:prstGeom prst="rect">
            <a:avLst/>
          </a:prstGeom>
          <a:solidFill>
            <a:srgbClr val="FED6F9"/>
          </a:solidFill>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 name="TextBox 41">
            <a:extLst>
              <a:ext uri="{FF2B5EF4-FFF2-40B4-BE49-F238E27FC236}">
                <a16:creationId xmlns:a16="http://schemas.microsoft.com/office/drawing/2014/main" id="{595CB16F-E844-0C03-C8DA-765416C2710F}"/>
              </a:ext>
            </a:extLst>
          </p:cNvPr>
          <p:cNvSpPr txBox="1"/>
          <p:nvPr/>
        </p:nvSpPr>
        <p:spPr>
          <a:xfrm>
            <a:off x="5473700" y="2628900"/>
            <a:ext cx="1676400" cy="307777"/>
          </a:xfrm>
          <a:prstGeom prst="rect">
            <a:avLst/>
          </a:prstGeom>
          <a:noFill/>
          <a:effectLst>
            <a:glow rad="63500">
              <a:schemeClr val="accent4">
                <a:satMod val="175000"/>
                <a:alpha val="40000"/>
              </a:schemeClr>
            </a:glow>
          </a:effectLst>
        </p:spPr>
        <p:txBody>
          <a:bodyPr>
            <a:spAutoFit/>
          </a:bodyPr>
          <a:lstStyle/>
          <a:p>
            <a:pPr algn="ctr">
              <a:defRPr/>
            </a:pPr>
            <a:r>
              <a:rPr lang="en-US" sz="1400" dirty="0">
                <a:latin typeface="Arial" charset="0"/>
                <a:cs typeface="Arial" charset="0"/>
              </a:rPr>
              <a:t>Registers</a:t>
            </a:r>
          </a:p>
        </p:txBody>
      </p:sp>
      <p:cxnSp>
        <p:nvCxnSpPr>
          <p:cNvPr id="45" name="Straight Connector 44">
            <a:extLst>
              <a:ext uri="{FF2B5EF4-FFF2-40B4-BE49-F238E27FC236}">
                <a16:creationId xmlns:a16="http://schemas.microsoft.com/office/drawing/2014/main" id="{3EA56181-F220-F488-E349-C0AB936CC811}"/>
              </a:ext>
            </a:extLst>
          </p:cNvPr>
          <p:cNvCxnSpPr/>
          <p:nvPr/>
        </p:nvCxnSpPr>
        <p:spPr>
          <a:xfrm rot="5400000">
            <a:off x="5601494" y="5180806"/>
            <a:ext cx="533400" cy="1588"/>
          </a:xfrm>
          <a:prstGeom prst="line">
            <a:avLst/>
          </a:prstGeom>
          <a:ln>
            <a:prstDash val="dashDot"/>
          </a:ln>
          <a:effectLst>
            <a:glow rad="101600">
              <a:schemeClr val="accent4">
                <a:satMod val="175000"/>
                <a:alpha val="40000"/>
              </a:schemeClr>
            </a:glow>
            <a:outerShdw blurRad="40000" dist="20000" dir="5400000" rotWithShape="0">
              <a:srgbClr val="000000">
                <a:alpha val="38000"/>
              </a:srgbClr>
            </a:outerShdw>
          </a:effectLst>
        </p:spPr>
        <p:style>
          <a:lnRef idx="2">
            <a:schemeClr val="dk1"/>
          </a:lnRef>
          <a:fillRef idx="0">
            <a:schemeClr val="dk1"/>
          </a:fillRef>
          <a:effectRef idx="1">
            <a:schemeClr val="dk1"/>
          </a:effectRef>
          <a:fontRef idx="minor">
            <a:schemeClr val="tx1"/>
          </a:fontRef>
        </p:style>
      </p:cxnSp>
      <p:cxnSp>
        <p:nvCxnSpPr>
          <p:cNvPr id="46" name="Straight Connector 45">
            <a:extLst>
              <a:ext uri="{FF2B5EF4-FFF2-40B4-BE49-F238E27FC236}">
                <a16:creationId xmlns:a16="http://schemas.microsoft.com/office/drawing/2014/main" id="{9114FD98-CC3B-75E7-ED5A-4FC83E8A547F}"/>
              </a:ext>
            </a:extLst>
          </p:cNvPr>
          <p:cNvCxnSpPr/>
          <p:nvPr/>
        </p:nvCxnSpPr>
        <p:spPr>
          <a:xfrm rot="5400000">
            <a:off x="6286500" y="5180012"/>
            <a:ext cx="533400" cy="1588"/>
          </a:xfrm>
          <a:prstGeom prst="line">
            <a:avLst/>
          </a:prstGeom>
          <a:ln>
            <a:prstDash val="dashDot"/>
          </a:ln>
          <a:effectLst>
            <a:glow rad="101600">
              <a:schemeClr val="accent4">
                <a:satMod val="175000"/>
                <a:alpha val="40000"/>
              </a:schemeClr>
            </a:glow>
            <a:outerShdw blurRad="40000" dist="20000" dir="5400000" rotWithShape="0">
              <a:srgbClr val="000000">
                <a:alpha val="38000"/>
              </a:srgbClr>
            </a:outerShdw>
          </a:effectLst>
        </p:spPr>
        <p:style>
          <a:lnRef idx="2">
            <a:schemeClr val="dk1"/>
          </a:lnRef>
          <a:fillRef idx="0">
            <a:schemeClr val="dk1"/>
          </a:fillRef>
          <a:effectRef idx="1">
            <a:schemeClr val="dk1"/>
          </a:effectRef>
          <a:fontRef idx="minor">
            <a:schemeClr val="tx1"/>
          </a:fontRef>
        </p:style>
      </p:cxnSp>
      <p:sp>
        <p:nvSpPr>
          <p:cNvPr id="47" name="TextBox 46">
            <a:extLst>
              <a:ext uri="{FF2B5EF4-FFF2-40B4-BE49-F238E27FC236}">
                <a16:creationId xmlns:a16="http://schemas.microsoft.com/office/drawing/2014/main" id="{236BEE6F-5882-7453-1715-95C9FFBC4EFB}"/>
              </a:ext>
            </a:extLst>
          </p:cNvPr>
          <p:cNvSpPr txBox="1"/>
          <p:nvPr/>
        </p:nvSpPr>
        <p:spPr>
          <a:xfrm>
            <a:off x="5765800" y="4164568"/>
            <a:ext cx="1143000" cy="369332"/>
          </a:xfrm>
          <a:prstGeom prst="rect">
            <a:avLst/>
          </a:prstGeom>
          <a:solidFill>
            <a:srgbClr val="FED6F9"/>
          </a:solidFill>
          <a:effectLst>
            <a:glow rad="101600">
              <a:schemeClr val="accent4">
                <a:satMod val="175000"/>
                <a:alpha val="40000"/>
              </a:schemeClr>
            </a:glow>
          </a:effectLst>
        </p:spPr>
        <p:txBody>
          <a:bodyPr>
            <a:spAutoFit/>
          </a:bodyPr>
          <a:lstStyle/>
          <a:p>
            <a:pPr algn="ctr">
              <a:defRPr/>
            </a:pPr>
            <a:r>
              <a:rPr lang="en-US" dirty="0">
                <a:solidFill>
                  <a:schemeClr val="tx2">
                    <a:lumMod val="75000"/>
                  </a:schemeClr>
                </a:solidFill>
                <a:latin typeface="Arial" charset="0"/>
                <a:cs typeface="Arial" charset="0"/>
              </a:rPr>
              <a:t>EA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upRigh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upRigh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strips(upRight)">
                                      <p:cBhvr>
                                        <p:cTn id="17" dur="500"/>
                                        <p:tgtEl>
                                          <p:spTgt spid="3"/>
                                        </p:tgtEl>
                                      </p:cBhvr>
                                    </p:animEffect>
                                  </p:childTnLst>
                                </p:cTn>
                              </p:par>
                            </p:childTnLst>
                          </p:cTn>
                        </p:par>
                        <p:par>
                          <p:cTn id="18" fill="hold" nodeType="afterGroup">
                            <p:stCondLst>
                              <p:cond delay="500"/>
                            </p:stCondLst>
                            <p:childTnLst>
                              <p:par>
                                <p:cTn id="19" presetID="18" presetClass="entr" presetSubtype="3"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strips(upRight)">
                                      <p:cBhvr>
                                        <p:cTn id="21" dur="500"/>
                                        <p:tgtEl>
                                          <p:spTgt spid="9"/>
                                        </p:tgtEl>
                                      </p:cBhvr>
                                    </p:animEffect>
                                  </p:childTnLst>
                                </p:cTn>
                              </p:par>
                            </p:childTnLst>
                          </p:cTn>
                        </p:par>
                        <p:par>
                          <p:cTn id="22" fill="hold" nodeType="afterGroup">
                            <p:stCondLst>
                              <p:cond delay="1000"/>
                            </p:stCondLst>
                            <p:childTnLst>
                              <p:par>
                                <p:cTn id="23" presetID="7" presetClass="entr" presetSubtype="4"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0" fill="hold"/>
                                        <p:tgtEl>
                                          <p:spTgt spid="10"/>
                                        </p:tgtEl>
                                        <p:attrNameLst>
                                          <p:attrName>ppt_x</p:attrName>
                                        </p:attrNameLst>
                                      </p:cBhvr>
                                      <p:tavLst>
                                        <p:tav tm="0">
                                          <p:val>
                                            <p:strVal val="#ppt_x"/>
                                          </p:val>
                                        </p:tav>
                                        <p:tav tm="100000">
                                          <p:val>
                                            <p:strVal val="#ppt_x"/>
                                          </p:val>
                                        </p:tav>
                                      </p:tavLst>
                                    </p:anim>
                                    <p:anim calcmode="lin" valueType="num">
                                      <p:cBhvr additive="base">
                                        <p:cTn id="26" dur="5000" fill="hold"/>
                                        <p:tgtEl>
                                          <p:spTgt spid="10"/>
                                        </p:tgtEl>
                                        <p:attrNameLst>
                                          <p:attrName>ppt_y</p:attrName>
                                        </p:attrNameLst>
                                      </p:cBhvr>
                                      <p:tavLst>
                                        <p:tav tm="0">
                                          <p:val>
                                            <p:strVal val="1+#ppt_h/2"/>
                                          </p:val>
                                        </p:tav>
                                        <p:tav tm="100000">
                                          <p:val>
                                            <p:strVal val="#ppt_y"/>
                                          </p:val>
                                        </p:tav>
                                      </p:tavLst>
                                    </p:anim>
                                  </p:childTnLst>
                                </p:cTn>
                              </p:par>
                              <p:par>
                                <p:cTn id="27" presetID="7" presetClass="entr" presetSubtype="4"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0" fill="hold"/>
                                        <p:tgtEl>
                                          <p:spTgt spid="11"/>
                                        </p:tgtEl>
                                        <p:attrNameLst>
                                          <p:attrName>ppt_x</p:attrName>
                                        </p:attrNameLst>
                                      </p:cBhvr>
                                      <p:tavLst>
                                        <p:tav tm="0">
                                          <p:val>
                                            <p:strVal val="#ppt_x"/>
                                          </p:val>
                                        </p:tav>
                                        <p:tav tm="100000">
                                          <p:val>
                                            <p:strVal val="#ppt_x"/>
                                          </p:val>
                                        </p:tav>
                                      </p:tavLst>
                                    </p:anim>
                                    <p:anim calcmode="lin" valueType="num">
                                      <p:cBhvr additive="base">
                                        <p:cTn id="30" dur="5000" fill="hold"/>
                                        <p:tgtEl>
                                          <p:spTgt spid="11"/>
                                        </p:tgtEl>
                                        <p:attrNameLst>
                                          <p:attrName>ppt_y</p:attrName>
                                        </p:attrNameLst>
                                      </p:cBhvr>
                                      <p:tavLst>
                                        <p:tav tm="0">
                                          <p:val>
                                            <p:strVal val="1+#ppt_h/2"/>
                                          </p:val>
                                        </p:tav>
                                        <p:tav tm="100000">
                                          <p:val>
                                            <p:strVal val="#ppt_y"/>
                                          </p:val>
                                        </p:tav>
                                      </p:tavLst>
                                    </p:anim>
                                  </p:childTnLst>
                                </p:cTn>
                              </p:par>
                              <p:par>
                                <p:cTn id="31" presetID="7" presetClass="entr" presetSubtype="4"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0" fill="hold"/>
                                        <p:tgtEl>
                                          <p:spTgt spid="12"/>
                                        </p:tgtEl>
                                        <p:attrNameLst>
                                          <p:attrName>ppt_x</p:attrName>
                                        </p:attrNameLst>
                                      </p:cBhvr>
                                      <p:tavLst>
                                        <p:tav tm="0">
                                          <p:val>
                                            <p:strVal val="#ppt_x"/>
                                          </p:val>
                                        </p:tav>
                                        <p:tav tm="100000">
                                          <p:val>
                                            <p:strVal val="#ppt_x"/>
                                          </p:val>
                                        </p:tav>
                                      </p:tavLst>
                                    </p:anim>
                                    <p:anim calcmode="lin" valueType="num">
                                      <p:cBhvr additive="base">
                                        <p:cTn id="34" dur="5000" fill="hold"/>
                                        <p:tgtEl>
                                          <p:spTgt spid="12"/>
                                        </p:tgtEl>
                                        <p:attrNameLst>
                                          <p:attrName>ppt_y</p:attrName>
                                        </p:attrNameLst>
                                      </p:cBhvr>
                                      <p:tavLst>
                                        <p:tav tm="0">
                                          <p:val>
                                            <p:strVal val="1+#ppt_h/2"/>
                                          </p:val>
                                        </p:tav>
                                        <p:tav tm="100000">
                                          <p:val>
                                            <p:strVal val="#ppt_y"/>
                                          </p:val>
                                        </p:tav>
                                      </p:tavLst>
                                    </p:anim>
                                  </p:childTnLst>
                                </p:cTn>
                              </p:par>
                              <p:par>
                                <p:cTn id="35" presetID="7" presetClass="entr" presetSubtype="4"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0" fill="hold"/>
                                        <p:tgtEl>
                                          <p:spTgt spid="13"/>
                                        </p:tgtEl>
                                        <p:attrNameLst>
                                          <p:attrName>ppt_x</p:attrName>
                                        </p:attrNameLst>
                                      </p:cBhvr>
                                      <p:tavLst>
                                        <p:tav tm="0">
                                          <p:val>
                                            <p:strVal val="#ppt_x"/>
                                          </p:val>
                                        </p:tav>
                                        <p:tav tm="100000">
                                          <p:val>
                                            <p:strVal val="#ppt_x"/>
                                          </p:val>
                                        </p:tav>
                                      </p:tavLst>
                                    </p:anim>
                                    <p:anim calcmode="lin" valueType="num">
                                      <p:cBhvr additive="base">
                                        <p:cTn id="38" dur="5000" fill="hold"/>
                                        <p:tgtEl>
                                          <p:spTgt spid="13"/>
                                        </p:tgtEl>
                                        <p:attrNameLst>
                                          <p:attrName>ppt_y</p:attrName>
                                        </p:attrNameLst>
                                      </p:cBhvr>
                                      <p:tavLst>
                                        <p:tav tm="0">
                                          <p:val>
                                            <p:strVal val="1+#ppt_h/2"/>
                                          </p:val>
                                        </p:tav>
                                        <p:tav tm="100000">
                                          <p:val>
                                            <p:strVal val="#ppt_y"/>
                                          </p:val>
                                        </p:tav>
                                      </p:tavLst>
                                    </p:anim>
                                  </p:childTnLst>
                                </p:cTn>
                              </p:par>
                              <p:par>
                                <p:cTn id="39" presetID="7" presetClass="entr" presetSubtype="4"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0" fill="hold"/>
                                        <p:tgtEl>
                                          <p:spTgt spid="14"/>
                                        </p:tgtEl>
                                        <p:attrNameLst>
                                          <p:attrName>ppt_x</p:attrName>
                                        </p:attrNameLst>
                                      </p:cBhvr>
                                      <p:tavLst>
                                        <p:tav tm="0">
                                          <p:val>
                                            <p:strVal val="#ppt_x"/>
                                          </p:val>
                                        </p:tav>
                                        <p:tav tm="100000">
                                          <p:val>
                                            <p:strVal val="#ppt_x"/>
                                          </p:val>
                                        </p:tav>
                                      </p:tavLst>
                                    </p:anim>
                                    <p:anim calcmode="lin" valueType="num">
                                      <p:cBhvr additive="base">
                                        <p:cTn id="42" dur="5000" fill="hold"/>
                                        <p:tgtEl>
                                          <p:spTgt spid="14"/>
                                        </p:tgtEl>
                                        <p:attrNameLst>
                                          <p:attrName>ppt_y</p:attrName>
                                        </p:attrNameLst>
                                      </p:cBhvr>
                                      <p:tavLst>
                                        <p:tav tm="0">
                                          <p:val>
                                            <p:strVal val="1+#ppt_h/2"/>
                                          </p:val>
                                        </p:tav>
                                        <p:tav tm="100000">
                                          <p:val>
                                            <p:strVal val="#ppt_y"/>
                                          </p:val>
                                        </p:tav>
                                      </p:tavLst>
                                    </p:anim>
                                  </p:childTnLst>
                                </p:cTn>
                              </p:par>
                              <p:par>
                                <p:cTn id="43" presetID="7" presetClass="entr" presetSubtype="4"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0" fill="hold"/>
                                        <p:tgtEl>
                                          <p:spTgt spid="15"/>
                                        </p:tgtEl>
                                        <p:attrNameLst>
                                          <p:attrName>ppt_x</p:attrName>
                                        </p:attrNameLst>
                                      </p:cBhvr>
                                      <p:tavLst>
                                        <p:tav tm="0">
                                          <p:val>
                                            <p:strVal val="#ppt_x"/>
                                          </p:val>
                                        </p:tav>
                                        <p:tav tm="100000">
                                          <p:val>
                                            <p:strVal val="#ppt_x"/>
                                          </p:val>
                                        </p:tav>
                                      </p:tavLst>
                                    </p:anim>
                                    <p:anim calcmode="lin" valueType="num">
                                      <p:cBhvr additive="base">
                                        <p:cTn id="46" dur="5000" fill="hold"/>
                                        <p:tgtEl>
                                          <p:spTgt spid="15"/>
                                        </p:tgtEl>
                                        <p:attrNameLst>
                                          <p:attrName>ppt_y</p:attrName>
                                        </p:attrNameLst>
                                      </p:cBhvr>
                                      <p:tavLst>
                                        <p:tav tm="0">
                                          <p:val>
                                            <p:strVal val="1+#ppt_h/2"/>
                                          </p:val>
                                        </p:tav>
                                        <p:tav tm="100000">
                                          <p:val>
                                            <p:strVal val="#ppt_y"/>
                                          </p:val>
                                        </p:tav>
                                      </p:tavLst>
                                    </p:anim>
                                  </p:childTnLst>
                                </p:cTn>
                              </p:par>
                              <p:par>
                                <p:cTn id="47" presetID="7" presetClass="entr" presetSubtype="4"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0" fill="hold"/>
                                        <p:tgtEl>
                                          <p:spTgt spid="16"/>
                                        </p:tgtEl>
                                        <p:attrNameLst>
                                          <p:attrName>ppt_x</p:attrName>
                                        </p:attrNameLst>
                                      </p:cBhvr>
                                      <p:tavLst>
                                        <p:tav tm="0">
                                          <p:val>
                                            <p:strVal val="#ppt_x"/>
                                          </p:val>
                                        </p:tav>
                                        <p:tav tm="100000">
                                          <p:val>
                                            <p:strVal val="#ppt_x"/>
                                          </p:val>
                                        </p:tav>
                                      </p:tavLst>
                                    </p:anim>
                                    <p:anim calcmode="lin" valueType="num">
                                      <p:cBhvr additive="base">
                                        <p:cTn id="50" dur="5000" fill="hold"/>
                                        <p:tgtEl>
                                          <p:spTgt spid="16"/>
                                        </p:tgtEl>
                                        <p:attrNameLst>
                                          <p:attrName>ppt_y</p:attrName>
                                        </p:attrNameLst>
                                      </p:cBhvr>
                                      <p:tavLst>
                                        <p:tav tm="0">
                                          <p:val>
                                            <p:strVal val="1+#ppt_h/2"/>
                                          </p:val>
                                        </p:tav>
                                        <p:tav tm="100000">
                                          <p:val>
                                            <p:strVal val="#ppt_y"/>
                                          </p:val>
                                        </p:tav>
                                      </p:tavLst>
                                    </p:anim>
                                  </p:childTnLst>
                                </p:cTn>
                              </p:par>
                              <p:par>
                                <p:cTn id="51" presetID="7" presetClass="entr" presetSubtype="4" fill="hold" nodeType="withEffect">
                                  <p:stCondLst>
                                    <p:cond delay="0"/>
                                  </p:stCondLst>
                                  <p:childTnLst>
                                    <p:set>
                                      <p:cBhvr>
                                        <p:cTn id="52" dur="1" fill="hold">
                                          <p:stCondLst>
                                            <p:cond delay="0"/>
                                          </p:stCondLst>
                                        </p:cTn>
                                        <p:tgtEl>
                                          <p:spTgt spid="17"/>
                                        </p:tgtEl>
                                        <p:attrNameLst>
                                          <p:attrName>style.visibility</p:attrName>
                                        </p:attrNameLst>
                                      </p:cBhvr>
                                      <p:to>
                                        <p:strVal val="visible"/>
                                      </p:to>
                                    </p:set>
                                    <p:anim calcmode="lin" valueType="num">
                                      <p:cBhvr additive="base">
                                        <p:cTn id="53" dur="5000" fill="hold"/>
                                        <p:tgtEl>
                                          <p:spTgt spid="17"/>
                                        </p:tgtEl>
                                        <p:attrNameLst>
                                          <p:attrName>ppt_x</p:attrName>
                                        </p:attrNameLst>
                                      </p:cBhvr>
                                      <p:tavLst>
                                        <p:tav tm="0">
                                          <p:val>
                                            <p:strVal val="#ppt_x"/>
                                          </p:val>
                                        </p:tav>
                                        <p:tav tm="100000">
                                          <p:val>
                                            <p:strVal val="#ppt_x"/>
                                          </p:val>
                                        </p:tav>
                                      </p:tavLst>
                                    </p:anim>
                                    <p:anim calcmode="lin" valueType="num">
                                      <p:cBhvr additive="base">
                                        <p:cTn id="54" dur="5000" fill="hold"/>
                                        <p:tgtEl>
                                          <p:spTgt spid="17"/>
                                        </p:tgtEl>
                                        <p:attrNameLst>
                                          <p:attrName>ppt_y</p:attrName>
                                        </p:attrNameLst>
                                      </p:cBhvr>
                                      <p:tavLst>
                                        <p:tav tm="0">
                                          <p:val>
                                            <p:strVal val="1+#ppt_h/2"/>
                                          </p:val>
                                        </p:tav>
                                        <p:tav tm="100000">
                                          <p:val>
                                            <p:strVal val="#ppt_y"/>
                                          </p:val>
                                        </p:tav>
                                      </p:tavLst>
                                    </p:anim>
                                  </p:childTnLst>
                                </p:cTn>
                              </p:par>
                              <p:par>
                                <p:cTn id="55" presetID="7" presetClass="entr" presetSubtype="4" fill="hold" nodeType="with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additive="base">
                                        <p:cTn id="57" dur="5000" fill="hold"/>
                                        <p:tgtEl>
                                          <p:spTgt spid="18"/>
                                        </p:tgtEl>
                                        <p:attrNameLst>
                                          <p:attrName>ppt_x</p:attrName>
                                        </p:attrNameLst>
                                      </p:cBhvr>
                                      <p:tavLst>
                                        <p:tav tm="0">
                                          <p:val>
                                            <p:strVal val="#ppt_x"/>
                                          </p:val>
                                        </p:tav>
                                        <p:tav tm="100000">
                                          <p:val>
                                            <p:strVal val="#ppt_x"/>
                                          </p:val>
                                        </p:tav>
                                      </p:tavLst>
                                    </p:anim>
                                    <p:anim calcmode="lin" valueType="num">
                                      <p:cBhvr additive="base">
                                        <p:cTn id="58" dur="5000" fill="hold"/>
                                        <p:tgtEl>
                                          <p:spTgt spid="18"/>
                                        </p:tgtEl>
                                        <p:attrNameLst>
                                          <p:attrName>ppt_y</p:attrName>
                                        </p:attrNameLst>
                                      </p:cBhvr>
                                      <p:tavLst>
                                        <p:tav tm="0">
                                          <p:val>
                                            <p:strVal val="1+#ppt_h/2"/>
                                          </p:val>
                                        </p:tav>
                                        <p:tav tm="100000">
                                          <p:val>
                                            <p:strVal val="#ppt_y"/>
                                          </p:val>
                                        </p:tav>
                                      </p:tavLst>
                                    </p:anim>
                                  </p:childTnLst>
                                </p:cTn>
                              </p:par>
                              <p:par>
                                <p:cTn id="59" presetID="7" presetClass="entr" presetSubtype="4" fill="hold" nodeType="with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additive="base">
                                        <p:cTn id="61" dur="5000" fill="hold"/>
                                        <p:tgtEl>
                                          <p:spTgt spid="19"/>
                                        </p:tgtEl>
                                        <p:attrNameLst>
                                          <p:attrName>ppt_x</p:attrName>
                                        </p:attrNameLst>
                                      </p:cBhvr>
                                      <p:tavLst>
                                        <p:tav tm="0">
                                          <p:val>
                                            <p:strVal val="#ppt_x"/>
                                          </p:val>
                                        </p:tav>
                                        <p:tav tm="100000">
                                          <p:val>
                                            <p:strVal val="#ppt_x"/>
                                          </p:val>
                                        </p:tav>
                                      </p:tavLst>
                                    </p:anim>
                                    <p:anim calcmode="lin" valueType="num">
                                      <p:cBhvr additive="base">
                                        <p:cTn id="62" dur="5000" fill="hold"/>
                                        <p:tgtEl>
                                          <p:spTgt spid="19"/>
                                        </p:tgtEl>
                                        <p:attrNameLst>
                                          <p:attrName>ppt_y</p:attrName>
                                        </p:attrNameLst>
                                      </p:cBhvr>
                                      <p:tavLst>
                                        <p:tav tm="0">
                                          <p:val>
                                            <p:strVal val="1+#ppt_h/2"/>
                                          </p:val>
                                        </p:tav>
                                        <p:tav tm="100000">
                                          <p:val>
                                            <p:strVal val="#ppt_y"/>
                                          </p:val>
                                        </p:tav>
                                      </p:tavLst>
                                    </p:anim>
                                  </p:childTnLst>
                                </p:cTn>
                              </p:par>
                              <p:par>
                                <p:cTn id="63" presetID="7" presetClass="entr" presetSubtype="4" fill="hold" nodeType="withEffect">
                                  <p:stCondLst>
                                    <p:cond delay="0"/>
                                  </p:stCondLst>
                                  <p:childTnLst>
                                    <p:set>
                                      <p:cBhvr>
                                        <p:cTn id="64" dur="1" fill="hold">
                                          <p:stCondLst>
                                            <p:cond delay="0"/>
                                          </p:stCondLst>
                                        </p:cTn>
                                        <p:tgtEl>
                                          <p:spTgt spid="20"/>
                                        </p:tgtEl>
                                        <p:attrNameLst>
                                          <p:attrName>style.visibility</p:attrName>
                                        </p:attrNameLst>
                                      </p:cBhvr>
                                      <p:to>
                                        <p:strVal val="visible"/>
                                      </p:to>
                                    </p:set>
                                    <p:anim calcmode="lin" valueType="num">
                                      <p:cBhvr additive="base">
                                        <p:cTn id="65" dur="5000" fill="hold"/>
                                        <p:tgtEl>
                                          <p:spTgt spid="20"/>
                                        </p:tgtEl>
                                        <p:attrNameLst>
                                          <p:attrName>ppt_x</p:attrName>
                                        </p:attrNameLst>
                                      </p:cBhvr>
                                      <p:tavLst>
                                        <p:tav tm="0">
                                          <p:val>
                                            <p:strVal val="#ppt_x"/>
                                          </p:val>
                                        </p:tav>
                                        <p:tav tm="100000">
                                          <p:val>
                                            <p:strVal val="#ppt_x"/>
                                          </p:val>
                                        </p:tav>
                                      </p:tavLst>
                                    </p:anim>
                                    <p:anim calcmode="lin" valueType="num">
                                      <p:cBhvr additive="base">
                                        <p:cTn id="66" dur="5000" fill="hold"/>
                                        <p:tgtEl>
                                          <p:spTgt spid="20"/>
                                        </p:tgtEl>
                                        <p:attrNameLst>
                                          <p:attrName>ppt_y</p:attrName>
                                        </p:attrNameLst>
                                      </p:cBhvr>
                                      <p:tavLst>
                                        <p:tav tm="0">
                                          <p:val>
                                            <p:strVal val="1+#ppt_h/2"/>
                                          </p:val>
                                        </p:tav>
                                        <p:tav tm="100000">
                                          <p:val>
                                            <p:strVal val="#ppt_y"/>
                                          </p:val>
                                        </p:tav>
                                      </p:tavLst>
                                    </p:anim>
                                  </p:childTnLst>
                                </p:cTn>
                              </p:par>
                              <p:par>
                                <p:cTn id="67" presetID="7" presetClass="entr" presetSubtype="4" fill="hold" nodeType="withEffect">
                                  <p:stCondLst>
                                    <p:cond delay="0"/>
                                  </p:stCondLst>
                                  <p:childTnLst>
                                    <p:set>
                                      <p:cBhvr>
                                        <p:cTn id="68" dur="1" fill="hold">
                                          <p:stCondLst>
                                            <p:cond delay="0"/>
                                          </p:stCondLst>
                                        </p:cTn>
                                        <p:tgtEl>
                                          <p:spTgt spid="21"/>
                                        </p:tgtEl>
                                        <p:attrNameLst>
                                          <p:attrName>style.visibility</p:attrName>
                                        </p:attrNameLst>
                                      </p:cBhvr>
                                      <p:to>
                                        <p:strVal val="visible"/>
                                      </p:to>
                                    </p:set>
                                    <p:anim calcmode="lin" valueType="num">
                                      <p:cBhvr additive="base">
                                        <p:cTn id="69" dur="5000" fill="hold"/>
                                        <p:tgtEl>
                                          <p:spTgt spid="21"/>
                                        </p:tgtEl>
                                        <p:attrNameLst>
                                          <p:attrName>ppt_x</p:attrName>
                                        </p:attrNameLst>
                                      </p:cBhvr>
                                      <p:tavLst>
                                        <p:tav tm="0">
                                          <p:val>
                                            <p:strVal val="#ppt_x"/>
                                          </p:val>
                                        </p:tav>
                                        <p:tav tm="100000">
                                          <p:val>
                                            <p:strVal val="#ppt_x"/>
                                          </p:val>
                                        </p:tav>
                                      </p:tavLst>
                                    </p:anim>
                                    <p:anim calcmode="lin" valueType="num">
                                      <p:cBhvr additive="base">
                                        <p:cTn id="70" dur="5000" fill="hold"/>
                                        <p:tgtEl>
                                          <p:spTgt spid="21"/>
                                        </p:tgtEl>
                                        <p:attrNameLst>
                                          <p:attrName>ppt_y</p:attrName>
                                        </p:attrNameLst>
                                      </p:cBhvr>
                                      <p:tavLst>
                                        <p:tav tm="0">
                                          <p:val>
                                            <p:strVal val="1+#ppt_h/2"/>
                                          </p:val>
                                        </p:tav>
                                        <p:tav tm="100000">
                                          <p:val>
                                            <p:strVal val="#ppt_y"/>
                                          </p:val>
                                        </p:tav>
                                      </p:tavLst>
                                    </p:anim>
                                  </p:childTnLst>
                                </p:cTn>
                              </p:par>
                              <p:par>
                                <p:cTn id="71" presetID="7" presetClass="entr" presetSubtype="4" fill="hold" nodeType="withEffect">
                                  <p:stCondLst>
                                    <p:cond delay="0"/>
                                  </p:stCondLst>
                                  <p:childTnLst>
                                    <p:set>
                                      <p:cBhvr>
                                        <p:cTn id="72" dur="1" fill="hold">
                                          <p:stCondLst>
                                            <p:cond delay="0"/>
                                          </p:stCondLst>
                                        </p:cTn>
                                        <p:tgtEl>
                                          <p:spTgt spid="22"/>
                                        </p:tgtEl>
                                        <p:attrNameLst>
                                          <p:attrName>style.visibility</p:attrName>
                                        </p:attrNameLst>
                                      </p:cBhvr>
                                      <p:to>
                                        <p:strVal val="visible"/>
                                      </p:to>
                                    </p:set>
                                    <p:anim calcmode="lin" valueType="num">
                                      <p:cBhvr additive="base">
                                        <p:cTn id="73" dur="5000" fill="hold"/>
                                        <p:tgtEl>
                                          <p:spTgt spid="22"/>
                                        </p:tgtEl>
                                        <p:attrNameLst>
                                          <p:attrName>ppt_x</p:attrName>
                                        </p:attrNameLst>
                                      </p:cBhvr>
                                      <p:tavLst>
                                        <p:tav tm="0">
                                          <p:val>
                                            <p:strVal val="#ppt_x"/>
                                          </p:val>
                                        </p:tav>
                                        <p:tav tm="100000">
                                          <p:val>
                                            <p:strVal val="#ppt_x"/>
                                          </p:val>
                                        </p:tav>
                                      </p:tavLst>
                                    </p:anim>
                                    <p:anim calcmode="lin" valueType="num">
                                      <p:cBhvr additive="base">
                                        <p:cTn id="74" dur="5000" fill="hold"/>
                                        <p:tgtEl>
                                          <p:spTgt spid="22"/>
                                        </p:tgtEl>
                                        <p:attrNameLst>
                                          <p:attrName>ppt_y</p:attrName>
                                        </p:attrNameLst>
                                      </p:cBhvr>
                                      <p:tavLst>
                                        <p:tav tm="0">
                                          <p:val>
                                            <p:strVal val="1+#ppt_h/2"/>
                                          </p:val>
                                        </p:tav>
                                        <p:tav tm="100000">
                                          <p:val>
                                            <p:strVal val="#ppt_y"/>
                                          </p:val>
                                        </p:tav>
                                      </p:tavLst>
                                    </p:anim>
                                  </p:childTnLst>
                                </p:cTn>
                              </p:par>
                              <p:par>
                                <p:cTn id="75" presetID="7" presetClass="entr" presetSubtype="4" fill="hold" nodeType="withEffect">
                                  <p:stCondLst>
                                    <p:cond delay="0"/>
                                  </p:stCondLst>
                                  <p:childTnLst>
                                    <p:set>
                                      <p:cBhvr>
                                        <p:cTn id="76" dur="1" fill="hold">
                                          <p:stCondLst>
                                            <p:cond delay="0"/>
                                          </p:stCondLst>
                                        </p:cTn>
                                        <p:tgtEl>
                                          <p:spTgt spid="24"/>
                                        </p:tgtEl>
                                        <p:attrNameLst>
                                          <p:attrName>style.visibility</p:attrName>
                                        </p:attrNameLst>
                                      </p:cBhvr>
                                      <p:to>
                                        <p:strVal val="visible"/>
                                      </p:to>
                                    </p:set>
                                    <p:anim calcmode="lin" valueType="num">
                                      <p:cBhvr additive="base">
                                        <p:cTn id="77" dur="5000" fill="hold"/>
                                        <p:tgtEl>
                                          <p:spTgt spid="24"/>
                                        </p:tgtEl>
                                        <p:attrNameLst>
                                          <p:attrName>ppt_x</p:attrName>
                                        </p:attrNameLst>
                                      </p:cBhvr>
                                      <p:tavLst>
                                        <p:tav tm="0">
                                          <p:val>
                                            <p:strVal val="#ppt_x"/>
                                          </p:val>
                                        </p:tav>
                                        <p:tav tm="100000">
                                          <p:val>
                                            <p:strVal val="#ppt_x"/>
                                          </p:val>
                                        </p:tav>
                                      </p:tavLst>
                                    </p:anim>
                                    <p:anim calcmode="lin" valueType="num">
                                      <p:cBhvr additive="base">
                                        <p:cTn id="78" dur="5000" fill="hold"/>
                                        <p:tgtEl>
                                          <p:spTgt spid="24"/>
                                        </p:tgtEl>
                                        <p:attrNameLst>
                                          <p:attrName>ppt_y</p:attrName>
                                        </p:attrNameLst>
                                      </p:cBhvr>
                                      <p:tavLst>
                                        <p:tav tm="0">
                                          <p:val>
                                            <p:strVal val="1+#ppt_h/2"/>
                                          </p:val>
                                        </p:tav>
                                        <p:tav tm="100000">
                                          <p:val>
                                            <p:strVal val="#ppt_y"/>
                                          </p:val>
                                        </p:tav>
                                      </p:tavLst>
                                    </p:anim>
                                  </p:childTnLst>
                                </p:cTn>
                              </p:par>
                              <p:par>
                                <p:cTn id="79" presetID="7" presetClass="entr" presetSubtype="4" fill="hold" nodeType="withEffect">
                                  <p:stCondLst>
                                    <p:cond delay="0"/>
                                  </p:stCondLst>
                                  <p:childTnLst>
                                    <p:set>
                                      <p:cBhvr>
                                        <p:cTn id="80" dur="1" fill="hold">
                                          <p:stCondLst>
                                            <p:cond delay="0"/>
                                          </p:stCondLst>
                                        </p:cTn>
                                        <p:tgtEl>
                                          <p:spTgt spid="27"/>
                                        </p:tgtEl>
                                        <p:attrNameLst>
                                          <p:attrName>style.visibility</p:attrName>
                                        </p:attrNameLst>
                                      </p:cBhvr>
                                      <p:to>
                                        <p:strVal val="visible"/>
                                      </p:to>
                                    </p:set>
                                    <p:anim calcmode="lin" valueType="num">
                                      <p:cBhvr additive="base">
                                        <p:cTn id="81" dur="5000" fill="hold"/>
                                        <p:tgtEl>
                                          <p:spTgt spid="27"/>
                                        </p:tgtEl>
                                        <p:attrNameLst>
                                          <p:attrName>ppt_x</p:attrName>
                                        </p:attrNameLst>
                                      </p:cBhvr>
                                      <p:tavLst>
                                        <p:tav tm="0">
                                          <p:val>
                                            <p:strVal val="#ppt_x"/>
                                          </p:val>
                                        </p:tav>
                                        <p:tav tm="100000">
                                          <p:val>
                                            <p:strVal val="#ppt_x"/>
                                          </p:val>
                                        </p:tav>
                                      </p:tavLst>
                                    </p:anim>
                                    <p:anim calcmode="lin" valueType="num">
                                      <p:cBhvr additive="base">
                                        <p:cTn id="82" dur="5000" fill="hold"/>
                                        <p:tgtEl>
                                          <p:spTgt spid="27"/>
                                        </p:tgtEl>
                                        <p:attrNameLst>
                                          <p:attrName>ppt_y</p:attrName>
                                        </p:attrNameLst>
                                      </p:cBhvr>
                                      <p:tavLst>
                                        <p:tav tm="0">
                                          <p:val>
                                            <p:strVal val="1+#ppt_h/2"/>
                                          </p:val>
                                        </p:tav>
                                        <p:tav tm="100000">
                                          <p:val>
                                            <p:strVal val="#ppt_y"/>
                                          </p:val>
                                        </p:tav>
                                      </p:tavLst>
                                    </p:anim>
                                  </p:childTnLst>
                                </p:cTn>
                              </p:par>
                              <p:par>
                                <p:cTn id="83" presetID="7" presetClass="entr" presetSubtype="4" fill="hold" nodeType="withEffect">
                                  <p:stCondLst>
                                    <p:cond delay="0"/>
                                  </p:stCondLst>
                                  <p:childTnLst>
                                    <p:set>
                                      <p:cBhvr>
                                        <p:cTn id="84" dur="1" fill="hold">
                                          <p:stCondLst>
                                            <p:cond delay="0"/>
                                          </p:stCondLst>
                                        </p:cTn>
                                        <p:tgtEl>
                                          <p:spTgt spid="28"/>
                                        </p:tgtEl>
                                        <p:attrNameLst>
                                          <p:attrName>style.visibility</p:attrName>
                                        </p:attrNameLst>
                                      </p:cBhvr>
                                      <p:to>
                                        <p:strVal val="visible"/>
                                      </p:to>
                                    </p:set>
                                    <p:anim calcmode="lin" valueType="num">
                                      <p:cBhvr additive="base">
                                        <p:cTn id="85" dur="5000" fill="hold"/>
                                        <p:tgtEl>
                                          <p:spTgt spid="28"/>
                                        </p:tgtEl>
                                        <p:attrNameLst>
                                          <p:attrName>ppt_x</p:attrName>
                                        </p:attrNameLst>
                                      </p:cBhvr>
                                      <p:tavLst>
                                        <p:tav tm="0">
                                          <p:val>
                                            <p:strVal val="#ppt_x"/>
                                          </p:val>
                                        </p:tav>
                                        <p:tav tm="100000">
                                          <p:val>
                                            <p:strVal val="#ppt_x"/>
                                          </p:val>
                                        </p:tav>
                                      </p:tavLst>
                                    </p:anim>
                                    <p:anim calcmode="lin" valueType="num">
                                      <p:cBhvr additive="base">
                                        <p:cTn id="86" dur="50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7" presetClass="entr" presetSubtype="4" fill="hold" nodeType="clickEffect">
                                  <p:stCondLst>
                                    <p:cond delay="0"/>
                                  </p:stCondLst>
                                  <p:childTnLst>
                                    <p:set>
                                      <p:cBhvr>
                                        <p:cTn id="90" dur="1" fill="hold">
                                          <p:stCondLst>
                                            <p:cond delay="0"/>
                                          </p:stCondLst>
                                        </p:cTn>
                                        <p:tgtEl>
                                          <p:spTgt spid="33"/>
                                        </p:tgtEl>
                                        <p:attrNameLst>
                                          <p:attrName>style.visibility</p:attrName>
                                        </p:attrNameLst>
                                      </p:cBhvr>
                                      <p:to>
                                        <p:strVal val="visible"/>
                                      </p:to>
                                    </p:set>
                                    <p:anim calcmode="lin" valueType="num">
                                      <p:cBhvr additive="base">
                                        <p:cTn id="91" dur="5000" fill="hold"/>
                                        <p:tgtEl>
                                          <p:spTgt spid="33"/>
                                        </p:tgtEl>
                                        <p:attrNameLst>
                                          <p:attrName>ppt_x</p:attrName>
                                        </p:attrNameLst>
                                      </p:cBhvr>
                                      <p:tavLst>
                                        <p:tav tm="0">
                                          <p:val>
                                            <p:strVal val="#ppt_x"/>
                                          </p:val>
                                        </p:tav>
                                        <p:tav tm="100000">
                                          <p:val>
                                            <p:strVal val="#ppt_x"/>
                                          </p:val>
                                        </p:tav>
                                      </p:tavLst>
                                    </p:anim>
                                    <p:anim calcmode="lin" valueType="num">
                                      <p:cBhvr additive="base">
                                        <p:cTn id="92" dur="5000" fill="hold"/>
                                        <p:tgtEl>
                                          <p:spTgt spid="33"/>
                                        </p:tgtEl>
                                        <p:attrNameLst>
                                          <p:attrName>ppt_y</p:attrName>
                                        </p:attrNameLst>
                                      </p:cBhvr>
                                      <p:tavLst>
                                        <p:tav tm="0">
                                          <p:val>
                                            <p:strVal val="1+#ppt_h/2"/>
                                          </p:val>
                                        </p:tav>
                                        <p:tav tm="100000">
                                          <p:val>
                                            <p:strVal val="#ppt_y"/>
                                          </p:val>
                                        </p:tav>
                                      </p:tavLst>
                                    </p:anim>
                                  </p:childTnLst>
                                </p:cTn>
                              </p:par>
                              <p:par>
                                <p:cTn id="93" presetID="7" presetClass="entr" presetSubtype="4" fill="hold" nodeType="withEffect">
                                  <p:stCondLst>
                                    <p:cond delay="0"/>
                                  </p:stCondLst>
                                  <p:childTnLst>
                                    <p:set>
                                      <p:cBhvr>
                                        <p:cTn id="94" dur="1" fill="hold">
                                          <p:stCondLst>
                                            <p:cond delay="0"/>
                                          </p:stCondLst>
                                        </p:cTn>
                                        <p:tgtEl>
                                          <p:spTgt spid="35"/>
                                        </p:tgtEl>
                                        <p:attrNameLst>
                                          <p:attrName>style.visibility</p:attrName>
                                        </p:attrNameLst>
                                      </p:cBhvr>
                                      <p:to>
                                        <p:strVal val="visible"/>
                                      </p:to>
                                    </p:set>
                                    <p:anim calcmode="lin" valueType="num">
                                      <p:cBhvr additive="base">
                                        <p:cTn id="95" dur="5000" fill="hold"/>
                                        <p:tgtEl>
                                          <p:spTgt spid="35"/>
                                        </p:tgtEl>
                                        <p:attrNameLst>
                                          <p:attrName>ppt_x</p:attrName>
                                        </p:attrNameLst>
                                      </p:cBhvr>
                                      <p:tavLst>
                                        <p:tav tm="0">
                                          <p:val>
                                            <p:strVal val="#ppt_x"/>
                                          </p:val>
                                        </p:tav>
                                        <p:tav tm="100000">
                                          <p:val>
                                            <p:strVal val="#ppt_x"/>
                                          </p:val>
                                        </p:tav>
                                      </p:tavLst>
                                    </p:anim>
                                    <p:anim calcmode="lin" valueType="num">
                                      <p:cBhvr additive="base">
                                        <p:cTn id="96" dur="5000" fill="hold"/>
                                        <p:tgtEl>
                                          <p:spTgt spid="35"/>
                                        </p:tgtEl>
                                        <p:attrNameLst>
                                          <p:attrName>ppt_y</p:attrName>
                                        </p:attrNameLst>
                                      </p:cBhvr>
                                      <p:tavLst>
                                        <p:tav tm="0">
                                          <p:val>
                                            <p:strVal val="1+#ppt_h/2"/>
                                          </p:val>
                                        </p:tav>
                                        <p:tav tm="100000">
                                          <p:val>
                                            <p:strVal val="#ppt_y"/>
                                          </p:val>
                                        </p:tav>
                                      </p:tavLst>
                                    </p:anim>
                                  </p:childTnLst>
                                </p:cTn>
                              </p:par>
                              <p:par>
                                <p:cTn id="97" presetID="7" presetClass="entr" presetSubtype="4" fill="hold" nodeType="withEffect">
                                  <p:stCondLst>
                                    <p:cond delay="0"/>
                                  </p:stCondLst>
                                  <p:childTnLst>
                                    <p:set>
                                      <p:cBhvr>
                                        <p:cTn id="98" dur="1" fill="hold">
                                          <p:stCondLst>
                                            <p:cond delay="0"/>
                                          </p:stCondLst>
                                        </p:cTn>
                                        <p:tgtEl>
                                          <p:spTgt spid="37"/>
                                        </p:tgtEl>
                                        <p:attrNameLst>
                                          <p:attrName>style.visibility</p:attrName>
                                        </p:attrNameLst>
                                      </p:cBhvr>
                                      <p:to>
                                        <p:strVal val="visible"/>
                                      </p:to>
                                    </p:set>
                                    <p:anim calcmode="lin" valueType="num">
                                      <p:cBhvr additive="base">
                                        <p:cTn id="99" dur="5000" fill="hold"/>
                                        <p:tgtEl>
                                          <p:spTgt spid="37"/>
                                        </p:tgtEl>
                                        <p:attrNameLst>
                                          <p:attrName>ppt_x</p:attrName>
                                        </p:attrNameLst>
                                      </p:cBhvr>
                                      <p:tavLst>
                                        <p:tav tm="0">
                                          <p:val>
                                            <p:strVal val="#ppt_x"/>
                                          </p:val>
                                        </p:tav>
                                        <p:tav tm="100000">
                                          <p:val>
                                            <p:strVal val="#ppt_x"/>
                                          </p:val>
                                        </p:tav>
                                      </p:tavLst>
                                    </p:anim>
                                    <p:anim calcmode="lin" valueType="num">
                                      <p:cBhvr additive="base">
                                        <p:cTn id="100" dur="5000" fill="hold"/>
                                        <p:tgtEl>
                                          <p:spTgt spid="37"/>
                                        </p:tgtEl>
                                        <p:attrNameLst>
                                          <p:attrName>ppt_y</p:attrName>
                                        </p:attrNameLst>
                                      </p:cBhvr>
                                      <p:tavLst>
                                        <p:tav tm="0">
                                          <p:val>
                                            <p:strVal val="1+#ppt_h/2"/>
                                          </p:val>
                                        </p:tav>
                                        <p:tav tm="100000">
                                          <p:val>
                                            <p:strVal val="#ppt_y"/>
                                          </p:val>
                                        </p:tav>
                                      </p:tavLst>
                                    </p:anim>
                                  </p:childTnLst>
                                </p:cTn>
                              </p:par>
                              <p:par>
                                <p:cTn id="101" presetID="7" presetClass="entr" presetSubtype="4" fill="hold" nodeType="withEffect">
                                  <p:stCondLst>
                                    <p:cond delay="0"/>
                                  </p:stCondLst>
                                  <p:childTnLst>
                                    <p:set>
                                      <p:cBhvr>
                                        <p:cTn id="102" dur="1" fill="hold">
                                          <p:stCondLst>
                                            <p:cond delay="0"/>
                                          </p:stCondLst>
                                        </p:cTn>
                                        <p:tgtEl>
                                          <p:spTgt spid="39"/>
                                        </p:tgtEl>
                                        <p:attrNameLst>
                                          <p:attrName>style.visibility</p:attrName>
                                        </p:attrNameLst>
                                      </p:cBhvr>
                                      <p:to>
                                        <p:strVal val="visible"/>
                                      </p:to>
                                    </p:set>
                                    <p:anim calcmode="lin" valueType="num">
                                      <p:cBhvr additive="base">
                                        <p:cTn id="103" dur="5000" fill="hold"/>
                                        <p:tgtEl>
                                          <p:spTgt spid="39"/>
                                        </p:tgtEl>
                                        <p:attrNameLst>
                                          <p:attrName>ppt_x</p:attrName>
                                        </p:attrNameLst>
                                      </p:cBhvr>
                                      <p:tavLst>
                                        <p:tav tm="0">
                                          <p:val>
                                            <p:strVal val="#ppt_x"/>
                                          </p:val>
                                        </p:tav>
                                        <p:tav tm="100000">
                                          <p:val>
                                            <p:strVal val="#ppt_x"/>
                                          </p:val>
                                        </p:tav>
                                      </p:tavLst>
                                    </p:anim>
                                    <p:anim calcmode="lin" valueType="num">
                                      <p:cBhvr additive="base">
                                        <p:cTn id="104" dur="5000" fill="hold"/>
                                        <p:tgtEl>
                                          <p:spTgt spid="39"/>
                                        </p:tgtEl>
                                        <p:attrNameLst>
                                          <p:attrName>ppt_y</p:attrName>
                                        </p:attrNameLst>
                                      </p:cBhvr>
                                      <p:tavLst>
                                        <p:tav tm="0">
                                          <p:val>
                                            <p:strVal val="1+#ppt_h/2"/>
                                          </p:val>
                                        </p:tav>
                                        <p:tav tm="100000">
                                          <p:val>
                                            <p:strVal val="#ppt_y"/>
                                          </p:val>
                                        </p:tav>
                                      </p:tavLst>
                                    </p:anim>
                                  </p:childTnLst>
                                </p:cTn>
                              </p:par>
                              <p:par>
                                <p:cTn id="105" presetID="7" presetClass="entr" presetSubtype="4" fill="hold" nodeType="withEffect">
                                  <p:stCondLst>
                                    <p:cond delay="0"/>
                                  </p:stCondLst>
                                  <p:childTnLst>
                                    <p:set>
                                      <p:cBhvr>
                                        <p:cTn id="106" dur="1" fill="hold">
                                          <p:stCondLst>
                                            <p:cond delay="0"/>
                                          </p:stCondLst>
                                        </p:cTn>
                                        <p:tgtEl>
                                          <p:spTgt spid="41"/>
                                        </p:tgtEl>
                                        <p:attrNameLst>
                                          <p:attrName>style.visibility</p:attrName>
                                        </p:attrNameLst>
                                      </p:cBhvr>
                                      <p:to>
                                        <p:strVal val="visible"/>
                                      </p:to>
                                    </p:set>
                                    <p:anim calcmode="lin" valueType="num">
                                      <p:cBhvr additive="base">
                                        <p:cTn id="107" dur="5000" fill="hold"/>
                                        <p:tgtEl>
                                          <p:spTgt spid="41"/>
                                        </p:tgtEl>
                                        <p:attrNameLst>
                                          <p:attrName>ppt_x</p:attrName>
                                        </p:attrNameLst>
                                      </p:cBhvr>
                                      <p:tavLst>
                                        <p:tav tm="0">
                                          <p:val>
                                            <p:strVal val="#ppt_x"/>
                                          </p:val>
                                        </p:tav>
                                        <p:tav tm="100000">
                                          <p:val>
                                            <p:strVal val="#ppt_x"/>
                                          </p:val>
                                        </p:tav>
                                      </p:tavLst>
                                    </p:anim>
                                    <p:anim calcmode="lin" valueType="num">
                                      <p:cBhvr additive="base">
                                        <p:cTn id="108" dur="5000" fill="hold"/>
                                        <p:tgtEl>
                                          <p:spTgt spid="41"/>
                                        </p:tgtEl>
                                        <p:attrNameLst>
                                          <p:attrName>ppt_y</p:attrName>
                                        </p:attrNameLst>
                                      </p:cBhvr>
                                      <p:tavLst>
                                        <p:tav tm="0">
                                          <p:val>
                                            <p:strVal val="1+#ppt_h/2"/>
                                          </p:val>
                                        </p:tav>
                                        <p:tav tm="100000">
                                          <p:val>
                                            <p:strVal val="#ppt_y"/>
                                          </p:val>
                                        </p:tav>
                                      </p:tavLst>
                                    </p:anim>
                                  </p:childTnLst>
                                </p:cTn>
                              </p:par>
                              <p:par>
                                <p:cTn id="109" presetID="7" presetClass="entr" presetSubtype="4" fill="hold" nodeType="withEffect">
                                  <p:stCondLst>
                                    <p:cond delay="0"/>
                                  </p:stCondLst>
                                  <p:childTnLst>
                                    <p:set>
                                      <p:cBhvr>
                                        <p:cTn id="110" dur="1" fill="hold">
                                          <p:stCondLst>
                                            <p:cond delay="0"/>
                                          </p:stCondLst>
                                        </p:cTn>
                                        <p:tgtEl>
                                          <p:spTgt spid="42"/>
                                        </p:tgtEl>
                                        <p:attrNameLst>
                                          <p:attrName>style.visibility</p:attrName>
                                        </p:attrNameLst>
                                      </p:cBhvr>
                                      <p:to>
                                        <p:strVal val="visible"/>
                                      </p:to>
                                    </p:set>
                                    <p:anim calcmode="lin" valueType="num">
                                      <p:cBhvr additive="base">
                                        <p:cTn id="111" dur="5000" fill="hold"/>
                                        <p:tgtEl>
                                          <p:spTgt spid="42"/>
                                        </p:tgtEl>
                                        <p:attrNameLst>
                                          <p:attrName>ppt_x</p:attrName>
                                        </p:attrNameLst>
                                      </p:cBhvr>
                                      <p:tavLst>
                                        <p:tav tm="0">
                                          <p:val>
                                            <p:strVal val="#ppt_x"/>
                                          </p:val>
                                        </p:tav>
                                        <p:tav tm="100000">
                                          <p:val>
                                            <p:strVal val="#ppt_x"/>
                                          </p:val>
                                        </p:tav>
                                      </p:tavLst>
                                    </p:anim>
                                    <p:anim calcmode="lin" valueType="num">
                                      <p:cBhvr additive="base">
                                        <p:cTn id="112" dur="5000" fill="hold"/>
                                        <p:tgtEl>
                                          <p:spTgt spid="42"/>
                                        </p:tgtEl>
                                        <p:attrNameLst>
                                          <p:attrName>ppt_y</p:attrName>
                                        </p:attrNameLst>
                                      </p:cBhvr>
                                      <p:tavLst>
                                        <p:tav tm="0">
                                          <p:val>
                                            <p:strVal val="1+#ppt_h/2"/>
                                          </p:val>
                                        </p:tav>
                                        <p:tav tm="100000">
                                          <p:val>
                                            <p:strVal val="#ppt_y"/>
                                          </p:val>
                                        </p:tav>
                                      </p:tavLst>
                                    </p:anim>
                                  </p:childTnLst>
                                </p:cTn>
                              </p:par>
                              <p:par>
                                <p:cTn id="113" presetID="7" presetClass="entr" presetSubtype="4" fill="hold" nodeType="withEffect">
                                  <p:stCondLst>
                                    <p:cond delay="0"/>
                                  </p:stCondLst>
                                  <p:childTnLst>
                                    <p:set>
                                      <p:cBhvr>
                                        <p:cTn id="114" dur="1" fill="hold">
                                          <p:stCondLst>
                                            <p:cond delay="0"/>
                                          </p:stCondLst>
                                        </p:cTn>
                                        <p:tgtEl>
                                          <p:spTgt spid="45"/>
                                        </p:tgtEl>
                                        <p:attrNameLst>
                                          <p:attrName>style.visibility</p:attrName>
                                        </p:attrNameLst>
                                      </p:cBhvr>
                                      <p:to>
                                        <p:strVal val="visible"/>
                                      </p:to>
                                    </p:set>
                                    <p:anim calcmode="lin" valueType="num">
                                      <p:cBhvr additive="base">
                                        <p:cTn id="115" dur="5000" fill="hold"/>
                                        <p:tgtEl>
                                          <p:spTgt spid="45"/>
                                        </p:tgtEl>
                                        <p:attrNameLst>
                                          <p:attrName>ppt_x</p:attrName>
                                        </p:attrNameLst>
                                      </p:cBhvr>
                                      <p:tavLst>
                                        <p:tav tm="0">
                                          <p:val>
                                            <p:strVal val="#ppt_x"/>
                                          </p:val>
                                        </p:tav>
                                        <p:tav tm="100000">
                                          <p:val>
                                            <p:strVal val="#ppt_x"/>
                                          </p:val>
                                        </p:tav>
                                      </p:tavLst>
                                    </p:anim>
                                    <p:anim calcmode="lin" valueType="num">
                                      <p:cBhvr additive="base">
                                        <p:cTn id="116" dur="5000" fill="hold"/>
                                        <p:tgtEl>
                                          <p:spTgt spid="45"/>
                                        </p:tgtEl>
                                        <p:attrNameLst>
                                          <p:attrName>ppt_y</p:attrName>
                                        </p:attrNameLst>
                                      </p:cBhvr>
                                      <p:tavLst>
                                        <p:tav tm="0">
                                          <p:val>
                                            <p:strVal val="1+#ppt_h/2"/>
                                          </p:val>
                                        </p:tav>
                                        <p:tav tm="100000">
                                          <p:val>
                                            <p:strVal val="#ppt_y"/>
                                          </p:val>
                                        </p:tav>
                                      </p:tavLst>
                                    </p:anim>
                                  </p:childTnLst>
                                </p:cTn>
                              </p:par>
                              <p:par>
                                <p:cTn id="117" presetID="7" presetClass="entr" presetSubtype="4" fill="hold" nodeType="withEffect">
                                  <p:stCondLst>
                                    <p:cond delay="0"/>
                                  </p:stCondLst>
                                  <p:childTnLst>
                                    <p:set>
                                      <p:cBhvr>
                                        <p:cTn id="118" dur="1" fill="hold">
                                          <p:stCondLst>
                                            <p:cond delay="0"/>
                                          </p:stCondLst>
                                        </p:cTn>
                                        <p:tgtEl>
                                          <p:spTgt spid="46"/>
                                        </p:tgtEl>
                                        <p:attrNameLst>
                                          <p:attrName>style.visibility</p:attrName>
                                        </p:attrNameLst>
                                      </p:cBhvr>
                                      <p:to>
                                        <p:strVal val="visible"/>
                                      </p:to>
                                    </p:set>
                                    <p:anim calcmode="lin" valueType="num">
                                      <p:cBhvr additive="base">
                                        <p:cTn id="119" dur="5000" fill="hold"/>
                                        <p:tgtEl>
                                          <p:spTgt spid="46"/>
                                        </p:tgtEl>
                                        <p:attrNameLst>
                                          <p:attrName>ppt_x</p:attrName>
                                        </p:attrNameLst>
                                      </p:cBhvr>
                                      <p:tavLst>
                                        <p:tav tm="0">
                                          <p:val>
                                            <p:strVal val="#ppt_x"/>
                                          </p:val>
                                        </p:tav>
                                        <p:tav tm="100000">
                                          <p:val>
                                            <p:strVal val="#ppt_x"/>
                                          </p:val>
                                        </p:tav>
                                      </p:tavLst>
                                    </p:anim>
                                    <p:anim calcmode="lin" valueType="num">
                                      <p:cBhvr additive="base">
                                        <p:cTn id="120" dur="5000" fill="hold"/>
                                        <p:tgtEl>
                                          <p:spTgt spid="46"/>
                                        </p:tgtEl>
                                        <p:attrNameLst>
                                          <p:attrName>ppt_y</p:attrName>
                                        </p:attrNameLst>
                                      </p:cBhvr>
                                      <p:tavLst>
                                        <p:tav tm="0">
                                          <p:val>
                                            <p:strVal val="1+#ppt_h/2"/>
                                          </p:val>
                                        </p:tav>
                                        <p:tav tm="100000">
                                          <p:val>
                                            <p:strVal val="#ppt_y"/>
                                          </p:val>
                                        </p:tav>
                                      </p:tavLst>
                                    </p:anim>
                                  </p:childTnLst>
                                </p:cTn>
                              </p:par>
                            </p:childTnLst>
                          </p:cTn>
                        </p:par>
                        <p:par>
                          <p:cTn id="121" fill="hold" nodeType="afterGroup">
                            <p:stCondLst>
                              <p:cond delay="5000"/>
                            </p:stCondLst>
                            <p:childTnLst>
                              <p:par>
                                <p:cTn id="122" presetID="18" presetClass="entr" presetSubtype="12" fill="hold" nodeType="afterEffect">
                                  <p:stCondLst>
                                    <p:cond delay="0"/>
                                  </p:stCondLst>
                                  <p:childTnLst>
                                    <p:set>
                                      <p:cBhvr>
                                        <p:cTn id="123" dur="1" fill="hold">
                                          <p:stCondLst>
                                            <p:cond delay="0"/>
                                          </p:stCondLst>
                                        </p:cTn>
                                        <p:tgtEl>
                                          <p:spTgt spid="32"/>
                                        </p:tgtEl>
                                        <p:attrNameLst>
                                          <p:attrName>style.visibility</p:attrName>
                                        </p:attrNameLst>
                                      </p:cBhvr>
                                      <p:to>
                                        <p:strVal val="visible"/>
                                      </p:to>
                                    </p:set>
                                    <p:animEffect transition="in" filter="strips(downLeft)">
                                      <p:cBhvr>
                                        <p:cTn id="124" dur="500"/>
                                        <p:tgtEl>
                                          <p:spTgt spid="32"/>
                                        </p:tgtEl>
                                      </p:cBhvr>
                                    </p:animEffect>
                                  </p:childTnLst>
                                </p:cTn>
                              </p:par>
                            </p:childTnLst>
                          </p:cTn>
                        </p:par>
                        <p:par>
                          <p:cTn id="125" fill="hold" nodeType="afterGroup">
                            <p:stCondLst>
                              <p:cond delay="5500"/>
                            </p:stCondLst>
                            <p:childTnLst>
                              <p:par>
                                <p:cTn id="126" presetID="18" presetClass="entr" presetSubtype="6" fill="hold" nodeType="afterEffect">
                                  <p:stCondLst>
                                    <p:cond delay="0"/>
                                  </p:stCondLst>
                                  <p:childTnLst>
                                    <p:set>
                                      <p:cBhvr>
                                        <p:cTn id="127" dur="1" fill="hold">
                                          <p:stCondLst>
                                            <p:cond delay="0"/>
                                          </p:stCondLst>
                                        </p:cTn>
                                        <p:tgtEl>
                                          <p:spTgt spid="34"/>
                                        </p:tgtEl>
                                        <p:attrNameLst>
                                          <p:attrName>style.visibility</p:attrName>
                                        </p:attrNameLst>
                                      </p:cBhvr>
                                      <p:to>
                                        <p:strVal val="visible"/>
                                      </p:to>
                                    </p:set>
                                    <p:animEffect transition="in" filter="strips(downRight)">
                                      <p:cBhvr>
                                        <p:cTn id="128" dur="500"/>
                                        <p:tgtEl>
                                          <p:spTgt spid="34"/>
                                        </p:tgtEl>
                                      </p:cBhvr>
                                    </p:animEffect>
                                  </p:childTnLst>
                                </p:cTn>
                              </p:par>
                            </p:childTnLst>
                          </p:cTn>
                        </p:par>
                        <p:par>
                          <p:cTn id="129" fill="hold" nodeType="afterGroup">
                            <p:stCondLst>
                              <p:cond delay="6000"/>
                            </p:stCondLst>
                            <p:childTnLst>
                              <p:par>
                                <p:cTn id="130" presetID="18" presetClass="entr" presetSubtype="12" fill="hold" nodeType="afterEffect">
                                  <p:stCondLst>
                                    <p:cond delay="0"/>
                                  </p:stCondLst>
                                  <p:childTnLst>
                                    <p:set>
                                      <p:cBhvr>
                                        <p:cTn id="131" dur="1" fill="hold">
                                          <p:stCondLst>
                                            <p:cond delay="0"/>
                                          </p:stCondLst>
                                        </p:cTn>
                                        <p:tgtEl>
                                          <p:spTgt spid="47"/>
                                        </p:tgtEl>
                                        <p:attrNameLst>
                                          <p:attrName>style.visibility</p:attrName>
                                        </p:attrNameLst>
                                      </p:cBhvr>
                                      <p:to>
                                        <p:strVal val="visible"/>
                                      </p:to>
                                    </p:set>
                                    <p:animEffect transition="in" filter="strips(downLeft)">
                                      <p:cBhvr>
                                        <p:cTn id="132" dur="500"/>
                                        <p:tgtEl>
                                          <p:spTgt spid="47"/>
                                        </p:tgtEl>
                                      </p:cBhvr>
                                    </p:animEffect>
                                  </p:childTnLst>
                                </p:cTn>
                              </p:par>
                            </p:childTnLst>
                          </p:cTn>
                        </p:par>
                        <p:par>
                          <p:cTn id="133" fill="hold" nodeType="afterGroup">
                            <p:stCondLst>
                              <p:cond delay="6500"/>
                            </p:stCondLst>
                            <p:childTnLst>
                              <p:par>
                                <p:cTn id="134" presetID="18" presetClass="entr" presetSubtype="3" fill="hold" nodeType="afterEffect">
                                  <p:stCondLst>
                                    <p:cond delay="0"/>
                                  </p:stCondLst>
                                  <p:childTnLst>
                                    <p:set>
                                      <p:cBhvr>
                                        <p:cTn id="135" dur="1" fill="hold">
                                          <p:stCondLst>
                                            <p:cond delay="0"/>
                                          </p:stCondLst>
                                        </p:cTn>
                                        <p:tgtEl>
                                          <p:spTgt spid="38"/>
                                        </p:tgtEl>
                                        <p:attrNameLst>
                                          <p:attrName>style.visibility</p:attrName>
                                        </p:attrNameLst>
                                      </p:cBhvr>
                                      <p:to>
                                        <p:strVal val="visible"/>
                                      </p:to>
                                    </p:set>
                                    <p:animEffect transition="in" filter="strips(upRight)">
                                      <p:cBhvr>
                                        <p:cTn id="136" dur="2000"/>
                                        <p:tgtEl>
                                          <p:spTgt spid="38"/>
                                        </p:tgtEl>
                                      </p:cBhvr>
                                    </p:animEffect>
                                  </p:childTnLst>
                                </p:cTn>
                              </p:par>
                            </p:childTnLst>
                          </p:cTn>
                        </p:par>
                        <p:par>
                          <p:cTn id="137" fill="hold" nodeType="afterGroup">
                            <p:stCondLst>
                              <p:cond delay="8500"/>
                            </p:stCondLst>
                            <p:childTnLst>
                              <p:par>
                                <p:cTn id="138" presetID="18" presetClass="entr" presetSubtype="3" fill="hold" nodeType="afterEffect">
                                  <p:stCondLst>
                                    <p:cond delay="0"/>
                                  </p:stCondLst>
                                  <p:childTnLst>
                                    <p:set>
                                      <p:cBhvr>
                                        <p:cTn id="139" dur="1" fill="hold">
                                          <p:stCondLst>
                                            <p:cond delay="0"/>
                                          </p:stCondLst>
                                        </p:cTn>
                                        <p:tgtEl>
                                          <p:spTgt spid="40"/>
                                        </p:tgtEl>
                                        <p:attrNameLst>
                                          <p:attrName>style.visibility</p:attrName>
                                        </p:attrNameLst>
                                      </p:cBhvr>
                                      <p:to>
                                        <p:strVal val="visible"/>
                                      </p:to>
                                    </p:set>
                                    <p:animEffect transition="in" filter="strips(upRight)">
                                      <p:cBhvr>
                                        <p:cTn id="140" dur="2000"/>
                                        <p:tgtEl>
                                          <p:spTgt spid="40"/>
                                        </p:tgtEl>
                                      </p:cBhvr>
                                    </p:animEffect>
                                  </p:childTnLst>
                                </p:cTn>
                              </p:par>
                            </p:childTnLst>
                          </p:cTn>
                        </p:par>
                        <p:par>
                          <p:cTn id="141" fill="hold" nodeType="afterGroup">
                            <p:stCondLst>
                              <p:cond delay="10500"/>
                            </p:stCondLst>
                            <p:childTnLst>
                              <p:par>
                                <p:cTn id="142" presetID="18" presetClass="entr" presetSubtype="3" fill="hold" nodeType="afterEffect">
                                  <p:stCondLst>
                                    <p:cond delay="0"/>
                                  </p:stCondLst>
                                  <p:childTnLst>
                                    <p:set>
                                      <p:cBhvr>
                                        <p:cTn id="143" dur="1" fill="hold">
                                          <p:stCondLst>
                                            <p:cond delay="0"/>
                                          </p:stCondLst>
                                        </p:cTn>
                                        <p:tgtEl>
                                          <p:spTgt spid="43"/>
                                        </p:tgtEl>
                                        <p:attrNameLst>
                                          <p:attrName>style.visibility</p:attrName>
                                        </p:attrNameLst>
                                      </p:cBhvr>
                                      <p:to>
                                        <p:strVal val="visible"/>
                                      </p:to>
                                    </p:set>
                                    <p:animEffect transition="in" filter="strips(upRight)">
                                      <p:cBhvr>
                                        <p:cTn id="144" dur="2000"/>
                                        <p:tgtEl>
                                          <p:spTgt spid="43"/>
                                        </p:tgtEl>
                                      </p:cBhvr>
                                    </p:animEffect>
                                  </p:childTnLst>
                                </p:cTn>
                              </p:par>
                            </p:childTnLst>
                          </p:cTn>
                        </p:par>
                        <p:par>
                          <p:cTn id="145" fill="hold" nodeType="afterGroup">
                            <p:stCondLst>
                              <p:cond delay="12500"/>
                            </p:stCondLst>
                            <p:childTnLst>
                              <p:par>
                                <p:cTn id="146" presetID="18" presetClass="entr" presetSubtype="12" fill="hold" nodeType="afterEffect">
                                  <p:stCondLst>
                                    <p:cond delay="0"/>
                                  </p:stCondLst>
                                  <p:childTnLst>
                                    <p:set>
                                      <p:cBhvr>
                                        <p:cTn id="147" dur="1" fill="hold">
                                          <p:stCondLst>
                                            <p:cond delay="0"/>
                                          </p:stCondLst>
                                        </p:cTn>
                                        <p:tgtEl>
                                          <p:spTgt spid="44"/>
                                        </p:tgtEl>
                                        <p:attrNameLst>
                                          <p:attrName>style.visibility</p:attrName>
                                        </p:attrNameLst>
                                      </p:cBhvr>
                                      <p:to>
                                        <p:strVal val="visible"/>
                                      </p:to>
                                    </p:set>
                                    <p:animEffect transition="in" filter="strips(downLeft)">
                                      <p:cBhvr>
                                        <p:cTn id="148" dur="2000"/>
                                        <p:tgtEl>
                                          <p:spTgt spid="44"/>
                                        </p:tgtEl>
                                      </p:cBhvr>
                                    </p:animEffect>
                                  </p:childTnLst>
                                </p:cTn>
                              </p:par>
                            </p:childTnLst>
                          </p:cTn>
                        </p:par>
                        <p:par>
                          <p:cTn id="149" fill="hold" nodeType="afterGroup">
                            <p:stCondLst>
                              <p:cond delay="14500"/>
                            </p:stCondLst>
                            <p:childTnLst>
                              <p:par>
                                <p:cTn id="150" presetID="1" presetClass="emph" presetSubtype="2" fill="hold" nodeType="afterEffect">
                                  <p:stCondLst>
                                    <p:cond delay="0"/>
                                  </p:stCondLst>
                                  <p:childTnLst>
                                    <p:animClr clrSpc="rgb" dir="cw">
                                      <p:cBhvr>
                                        <p:cTn id="151" dur="2000" fill="hold"/>
                                        <p:tgtEl>
                                          <p:spTgt spid="44"/>
                                        </p:tgtEl>
                                        <p:attrNameLst>
                                          <p:attrName>fillcolor</p:attrName>
                                        </p:attrNameLst>
                                      </p:cBhvr>
                                      <p:to>
                                        <a:srgbClr val="A5EF1F"/>
                                      </p:to>
                                    </p:animClr>
                                    <p:set>
                                      <p:cBhvr>
                                        <p:cTn id="152" dur="2000" fill="hold"/>
                                        <p:tgtEl>
                                          <p:spTgt spid="44"/>
                                        </p:tgtEl>
                                        <p:attrNameLst>
                                          <p:attrName>fill.type</p:attrName>
                                        </p:attrNameLst>
                                      </p:cBhvr>
                                      <p:to>
                                        <p:strVal val="solid"/>
                                      </p:to>
                                    </p:set>
                                    <p:set>
                                      <p:cBhvr>
                                        <p:cTn id="153" dur="2000" fill="hold"/>
                                        <p:tgtEl>
                                          <p:spTgt spid="44"/>
                                        </p:tgtEl>
                                        <p:attrNameLst>
                                          <p:attrName>fill.on</p:attrName>
                                        </p:attrNameLst>
                                      </p:cBhvr>
                                      <p:to>
                                        <p:strVal val="true"/>
                                      </p:to>
                                    </p:set>
                                  </p:childTnLst>
                                </p:cTn>
                              </p:par>
                            </p:childTnLst>
                          </p:cTn>
                        </p:par>
                      </p:childTnLst>
                    </p:cTn>
                  </p:par>
                  <p:par>
                    <p:cTn id="154" fill="hold" nodeType="clickPar">
                      <p:stCondLst>
                        <p:cond delay="indefinite"/>
                      </p:stCondLst>
                      <p:childTnLst>
                        <p:par>
                          <p:cTn id="155" fill="hold" nodeType="withGroup">
                            <p:stCondLst>
                              <p:cond delay="0"/>
                            </p:stCondLst>
                            <p:childTnLst>
                              <p:par>
                                <p:cTn id="156" presetID="18" presetClass="entr" presetSubtype="3" fill="hold" nodeType="clickEffect">
                                  <p:stCondLst>
                                    <p:cond delay="0"/>
                                  </p:stCondLst>
                                  <p:childTnLst>
                                    <p:set>
                                      <p:cBhvr>
                                        <p:cTn id="157" dur="1" fill="hold">
                                          <p:stCondLst>
                                            <p:cond delay="0"/>
                                          </p:stCondLst>
                                        </p:cTn>
                                        <p:tgtEl>
                                          <p:spTgt spid="6"/>
                                        </p:tgtEl>
                                        <p:attrNameLst>
                                          <p:attrName>style.visibility</p:attrName>
                                        </p:attrNameLst>
                                      </p:cBhvr>
                                      <p:to>
                                        <p:strVal val="visible"/>
                                      </p:to>
                                    </p:set>
                                    <p:animEffect transition="in" filter="strips(upRight)">
                                      <p:cBhvr>
                                        <p:cTn id="158" dur="500"/>
                                        <p:tgtEl>
                                          <p:spTgt spid="6"/>
                                        </p:tgtEl>
                                      </p:cBhvr>
                                    </p:animEffec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18" presetClass="entr" presetSubtype="3" fill="hold" nodeType="clickEffect">
                                  <p:stCondLst>
                                    <p:cond delay="0"/>
                                  </p:stCondLst>
                                  <p:childTnLst>
                                    <p:set>
                                      <p:cBhvr>
                                        <p:cTn id="162" dur="1" fill="hold">
                                          <p:stCondLst>
                                            <p:cond delay="0"/>
                                          </p:stCondLst>
                                        </p:cTn>
                                        <p:tgtEl>
                                          <p:spTgt spid="7"/>
                                        </p:tgtEl>
                                        <p:attrNameLst>
                                          <p:attrName>style.visibility</p:attrName>
                                        </p:attrNameLst>
                                      </p:cBhvr>
                                      <p:to>
                                        <p:strVal val="visible"/>
                                      </p:to>
                                    </p:set>
                                    <p:animEffect transition="in" filter="strips(upRight)">
                                      <p:cBhvr>
                                        <p:cTn id="16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P spid="6" grpId="0"/>
      <p:bldP spid="7" grpId="0"/>
      <p:bldP spid="4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D3E5C383-E5B8-92D3-751D-50188DE123A6}"/>
              </a:ext>
            </a:extLst>
          </p:cNvPr>
          <p:cNvSpPr>
            <a:spLocks noGrp="1"/>
          </p:cNvSpPr>
          <p:nvPr>
            <p:ph type="title"/>
          </p:nvPr>
        </p:nvSpPr>
        <p:spPr>
          <a:xfrm>
            <a:off x="457200" y="274638"/>
            <a:ext cx="8229600" cy="411162"/>
          </a:xfrm>
        </p:spPr>
        <p:txBody>
          <a:bodyPr>
            <a:normAutofit fontScale="90000"/>
          </a:bodyPr>
          <a:lstStyle/>
          <a:p>
            <a:r>
              <a:rPr lang="en-US" altLang="en-US"/>
              <a:t>Summary</a:t>
            </a:r>
          </a:p>
        </p:txBody>
      </p:sp>
      <p:sp>
        <p:nvSpPr>
          <p:cNvPr id="28675" name="Content Placeholder 2">
            <a:extLst>
              <a:ext uri="{FF2B5EF4-FFF2-40B4-BE49-F238E27FC236}">
                <a16:creationId xmlns:a16="http://schemas.microsoft.com/office/drawing/2014/main" id="{B7175944-7C5B-291D-826F-919CA10C4C73}"/>
              </a:ext>
            </a:extLst>
          </p:cNvPr>
          <p:cNvSpPr>
            <a:spLocks noGrp="1"/>
          </p:cNvSpPr>
          <p:nvPr>
            <p:ph idx="1"/>
          </p:nvPr>
        </p:nvSpPr>
        <p:spPr>
          <a:xfrm>
            <a:off x="457200" y="1524000"/>
            <a:ext cx="8229600" cy="5440363"/>
          </a:xfrm>
        </p:spPr>
        <p:txBody>
          <a:bodyPr/>
          <a:lstStyle/>
          <a:p>
            <a:pPr lvl="1">
              <a:buFont typeface="Wingdings" panose="05000000000000000000" pitchFamily="2" charset="2"/>
              <a:buChar char="q"/>
            </a:pPr>
            <a:r>
              <a:rPr lang="en-US" altLang="en-US"/>
              <a:t> Addressing Modes</a:t>
            </a:r>
          </a:p>
          <a:p>
            <a:pPr lvl="1">
              <a:buFont typeface="Wingdings" panose="05000000000000000000" pitchFamily="2" charset="2"/>
              <a:buChar char="q"/>
            </a:pPr>
            <a:r>
              <a:rPr lang="en-US" altLang="en-US"/>
              <a:t> Implied/Implicit Addressing mode</a:t>
            </a:r>
          </a:p>
          <a:p>
            <a:pPr lvl="1">
              <a:buFont typeface="Wingdings" panose="05000000000000000000" pitchFamily="2" charset="2"/>
              <a:buChar char="q"/>
            </a:pPr>
            <a:r>
              <a:rPr lang="en-US" altLang="en-US"/>
              <a:t> Immediate Addressing mode</a:t>
            </a:r>
          </a:p>
          <a:p>
            <a:pPr lvl="1">
              <a:buFont typeface="Wingdings" panose="05000000000000000000" pitchFamily="2" charset="2"/>
              <a:buChar char="q"/>
            </a:pPr>
            <a:r>
              <a:rPr lang="en-US" altLang="en-US"/>
              <a:t> Direct Addressing mode</a:t>
            </a:r>
          </a:p>
          <a:p>
            <a:pPr lvl="1">
              <a:buFont typeface="Wingdings" panose="05000000000000000000" pitchFamily="2" charset="2"/>
              <a:buChar char="q"/>
            </a:pPr>
            <a:r>
              <a:rPr lang="en-US" altLang="en-US"/>
              <a:t> Indirect Addressing mode</a:t>
            </a:r>
          </a:p>
          <a:p>
            <a:pPr lvl="1">
              <a:buFont typeface="Wingdings" panose="05000000000000000000" pitchFamily="2" charset="2"/>
              <a:buChar char="q"/>
            </a:pPr>
            <a:r>
              <a:rPr lang="en-US" altLang="en-US"/>
              <a:t> Register Direct Addressing mode</a:t>
            </a:r>
          </a:p>
          <a:p>
            <a:pPr lvl="1">
              <a:buFont typeface="Wingdings" panose="05000000000000000000" pitchFamily="2" charset="2"/>
              <a:buChar char="q"/>
            </a:pPr>
            <a:r>
              <a:rPr lang="en-US" altLang="en-US"/>
              <a:t> Register Indirect Addressing mode</a:t>
            </a:r>
          </a:p>
          <a:p>
            <a:endParaRPr lang="en-US" altLang="en-US"/>
          </a:p>
          <a:p>
            <a:pPr lvl="1">
              <a:buFont typeface="Arial" panose="020B0604020202020204" pitchFamily="34" charset="0"/>
              <a:buNone/>
            </a:pPr>
            <a:endParaRPr lang="en-US"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AC642564-C5EA-6BA4-7398-080D37C2D1C9}"/>
              </a:ext>
            </a:extLst>
          </p:cNvPr>
          <p:cNvSpPr>
            <a:spLocks noGrp="1"/>
          </p:cNvSpPr>
          <p:nvPr>
            <p:ph type="title"/>
          </p:nvPr>
        </p:nvSpPr>
        <p:spPr/>
        <p:txBody>
          <a:bodyPr/>
          <a:lstStyle/>
          <a:p>
            <a:r>
              <a:rPr lang="en-US" altLang="en-US"/>
              <a:t>Assignmet</a:t>
            </a:r>
          </a:p>
        </p:txBody>
      </p:sp>
      <p:sp>
        <p:nvSpPr>
          <p:cNvPr id="29699" name="Content Placeholder 2">
            <a:extLst>
              <a:ext uri="{FF2B5EF4-FFF2-40B4-BE49-F238E27FC236}">
                <a16:creationId xmlns:a16="http://schemas.microsoft.com/office/drawing/2014/main" id="{463FDE44-ED23-A360-D89B-8D6C205765CA}"/>
              </a:ext>
            </a:extLst>
          </p:cNvPr>
          <p:cNvSpPr>
            <a:spLocks noGrp="1"/>
          </p:cNvSpPr>
          <p:nvPr>
            <p:ph idx="1"/>
          </p:nvPr>
        </p:nvSpPr>
        <p:spPr>
          <a:xfrm>
            <a:off x="457200" y="1219200"/>
            <a:ext cx="8229600" cy="5334000"/>
          </a:xfrm>
        </p:spPr>
        <p:txBody>
          <a:bodyPr/>
          <a:lstStyle/>
          <a:p>
            <a:endParaRPr lang="en-US" altLang="en-US" sz="2400"/>
          </a:p>
          <a:p>
            <a:r>
              <a:rPr lang="en-US" altLang="en-US" sz="2400"/>
              <a:t>Collect a instruction set of any processor and categorize them based on Addressing modes.</a:t>
            </a:r>
          </a:p>
          <a:p>
            <a:pPr>
              <a:buFont typeface="Arial" panose="020B0604020202020204" pitchFamily="34" charset="0"/>
              <a:buNone/>
            </a:pPr>
            <a:r>
              <a:rPr lang="en-US" altLang="en-US" sz="2400"/>
              <a:t>	</a:t>
            </a:r>
            <a:endParaRPr lang="de-DE" altLang="en-US" sz="24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DD0C8A33-B6DC-F8F1-1245-B4DCA8AF076D}"/>
              </a:ext>
            </a:extLst>
          </p:cNvPr>
          <p:cNvSpPr>
            <a:spLocks noGrp="1"/>
          </p:cNvSpPr>
          <p:nvPr>
            <p:ph type="title"/>
          </p:nvPr>
        </p:nvSpPr>
        <p:spPr/>
        <p:txBody>
          <a:bodyPr/>
          <a:lstStyle/>
          <a:p>
            <a:pPr eaLnBrk="1" hangingPunct="1"/>
            <a:r>
              <a:rPr lang="en-US" altLang="en-US"/>
              <a:t>References</a:t>
            </a:r>
          </a:p>
        </p:txBody>
      </p:sp>
      <p:sp>
        <p:nvSpPr>
          <p:cNvPr id="30723" name="Content Placeholder 2">
            <a:extLst>
              <a:ext uri="{FF2B5EF4-FFF2-40B4-BE49-F238E27FC236}">
                <a16:creationId xmlns:a16="http://schemas.microsoft.com/office/drawing/2014/main" id="{731AE891-1456-1671-E02F-1D7AF07E1963}"/>
              </a:ext>
            </a:extLst>
          </p:cNvPr>
          <p:cNvSpPr>
            <a:spLocks noGrp="1"/>
          </p:cNvSpPr>
          <p:nvPr>
            <p:ph idx="1"/>
          </p:nvPr>
        </p:nvSpPr>
        <p:spPr/>
        <p:txBody>
          <a:bodyPr/>
          <a:lstStyle/>
          <a:p>
            <a:pPr eaLnBrk="1" hangingPunct="1">
              <a:buFont typeface="Arial" panose="020B0604020202020204" pitchFamily="34" charset="0"/>
              <a:buNone/>
            </a:pPr>
            <a:r>
              <a:rPr lang="en-US" altLang="en-US"/>
              <a:t>Text Book</a:t>
            </a:r>
          </a:p>
          <a:p>
            <a:pPr eaLnBrk="1" hangingPunct="1"/>
            <a:r>
              <a:rPr lang="en-US" altLang="en-US"/>
              <a:t>William Stallings “Computer Organization and architecture” Prentice Hall, 7th edition, 2006</a:t>
            </a:r>
          </a:p>
          <a:p>
            <a:pPr eaLnBrk="1" hangingPunct="1"/>
            <a:endParaRPr lang="en-US" altLang="en-US"/>
          </a:p>
          <a:p>
            <a:pPr eaLnBrk="1" hangingPunct="1"/>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1628E-3D5E-6ED3-23FD-33524A45D878}"/>
              </a:ext>
            </a:extLst>
          </p:cNvPr>
          <p:cNvSpPr>
            <a:spLocks noGrp="1"/>
          </p:cNvSpPr>
          <p:nvPr>
            <p:ph type="title"/>
          </p:nvPr>
        </p:nvSpPr>
        <p:spPr/>
        <p:txBody>
          <a:bodyPr/>
          <a:lstStyle/>
          <a:p>
            <a:r>
              <a:rPr lang="en-IN" dirty="0"/>
              <a:t>Syllabus</a:t>
            </a:r>
          </a:p>
        </p:txBody>
      </p:sp>
      <p:sp>
        <p:nvSpPr>
          <p:cNvPr id="3" name="Content Placeholder 2">
            <a:extLst>
              <a:ext uri="{FF2B5EF4-FFF2-40B4-BE49-F238E27FC236}">
                <a16:creationId xmlns:a16="http://schemas.microsoft.com/office/drawing/2014/main" id="{D503523C-2462-9653-66C1-B0AEE9DA668E}"/>
              </a:ext>
            </a:extLst>
          </p:cNvPr>
          <p:cNvSpPr>
            <a:spLocks noGrp="1"/>
          </p:cNvSpPr>
          <p:nvPr>
            <p:ph idx="1"/>
          </p:nvPr>
        </p:nvSpPr>
        <p:spPr/>
        <p:txBody>
          <a:bodyPr>
            <a:normAutofit fontScale="92500" lnSpcReduction="10000"/>
          </a:bodyPr>
          <a:lstStyle/>
          <a:p>
            <a:r>
              <a:rPr lang="en-IN" sz="1600" b="1" dirty="0">
                <a:effectLst/>
                <a:ea typeface="Calibri" panose="020F0502020204030204" pitchFamily="34" charset="0"/>
              </a:rPr>
              <a:t>Basics of Digital Electronics:</a:t>
            </a:r>
            <a:r>
              <a:rPr lang="en-IN" sz="1600" dirty="0">
                <a:effectLst/>
                <a:ea typeface="Calibri" panose="020F0502020204030204" pitchFamily="34" charset="0"/>
              </a:rPr>
              <a:t> Codes, Logic Gates, Flip-Flops, Registers, Counters, Multiplexer, De-multiplexer, Encoder, Decoder;</a:t>
            </a:r>
          </a:p>
          <a:p>
            <a:r>
              <a:rPr lang="en-IN" sz="1600" b="1" dirty="0">
                <a:effectLst/>
                <a:ea typeface="Calibri" panose="020F0502020204030204" pitchFamily="34" charset="0"/>
              </a:rPr>
              <a:t>RTL and Micro Operations:</a:t>
            </a:r>
            <a:r>
              <a:rPr lang="en-IN" sz="1600" dirty="0">
                <a:effectLst/>
                <a:ea typeface="Calibri" panose="020F0502020204030204" pitchFamily="34" charset="0"/>
              </a:rPr>
              <a:t> Register Transfer, Bus and Memory Transfer, Logic Micro Operations, Shift Micro Operations; </a:t>
            </a:r>
          </a:p>
          <a:p>
            <a:r>
              <a:rPr lang="en-IN" sz="1600" b="1" dirty="0">
                <a:effectLst/>
                <a:ea typeface="Calibri" panose="020F0502020204030204" pitchFamily="34" charset="0"/>
              </a:rPr>
              <a:t>Basic Computer Organization:</a:t>
            </a:r>
            <a:r>
              <a:rPr lang="en-IN" sz="1600" dirty="0">
                <a:effectLst/>
                <a:ea typeface="Calibri" panose="020F0502020204030204" pitchFamily="34" charset="0"/>
              </a:rPr>
              <a:t> Complete Computer Description &amp; Design of Basic Computer, Instruction Codes, Computer Instructions, Timing &amp; Control, Instruction Cycles, Memory Reference Instructions, Input/output &amp; Interrupts;</a:t>
            </a:r>
          </a:p>
          <a:p>
            <a:r>
              <a:rPr lang="en-IN" sz="1600" b="1" dirty="0">
                <a:effectLst/>
                <a:ea typeface="Calibri" panose="020F0502020204030204" pitchFamily="34" charset="0"/>
              </a:rPr>
              <a:t>Control Unit:</a:t>
            </a:r>
            <a:r>
              <a:rPr lang="en-IN" sz="1600" dirty="0">
                <a:effectLst/>
                <a:ea typeface="Calibri" panose="020F0502020204030204" pitchFamily="34" charset="0"/>
              </a:rPr>
              <a:t> Hardwired vs. Micro Programmed Control Unit, Central Processing Unit, General Register Organization, Stack Organization, Instruction Format, Data Transfer &amp; Manipulation, Program Control, RISC, CISC;</a:t>
            </a:r>
          </a:p>
          <a:p>
            <a:r>
              <a:rPr lang="en-IN" sz="1600" b="1" dirty="0">
                <a:effectLst/>
                <a:ea typeface="Calibri" panose="020F0502020204030204" pitchFamily="34" charset="0"/>
              </a:rPr>
              <a:t>Computer Arithmetic:</a:t>
            </a:r>
            <a:r>
              <a:rPr lang="en-IN" sz="1600" dirty="0">
                <a:effectLst/>
                <a:ea typeface="Calibri" panose="020F0502020204030204" pitchFamily="34" charset="0"/>
              </a:rPr>
              <a:t> Addition &amp; Subtraction, Multiplication Algorithms, Division Algorithms; </a:t>
            </a:r>
          </a:p>
          <a:p>
            <a:r>
              <a:rPr lang="en-IN" sz="1600" b="1" dirty="0">
                <a:effectLst/>
                <a:ea typeface="Calibri" panose="020F0502020204030204" pitchFamily="34" charset="0"/>
              </a:rPr>
              <a:t>Input-Output Organization:</a:t>
            </a:r>
            <a:r>
              <a:rPr lang="en-IN" sz="1600" dirty="0">
                <a:effectLst/>
                <a:ea typeface="Calibri" panose="020F0502020204030204" pitchFamily="34" charset="0"/>
              </a:rPr>
              <a:t> Peripheral devices, I/O interface, Data Transfer Schemes, Program Control, Interrupt, DMA Transfer, I/O Processor; </a:t>
            </a:r>
          </a:p>
          <a:p>
            <a:r>
              <a:rPr lang="en-IN" sz="1600" b="1" dirty="0">
                <a:effectLst/>
                <a:ea typeface="Calibri" panose="020F0502020204030204" pitchFamily="34" charset="0"/>
              </a:rPr>
              <a:t>Memory Unit:</a:t>
            </a:r>
            <a:r>
              <a:rPr lang="en-IN" sz="1600" dirty="0">
                <a:effectLst/>
                <a:ea typeface="Calibri" panose="020F0502020204030204" pitchFamily="34" charset="0"/>
              </a:rPr>
              <a:t> Memory Hierarchy, Processor vs. Memory Speed, High-speed Memory, Cache Memory, Associative Memory, Interleave, Virtual Memory, Memory Management; </a:t>
            </a:r>
          </a:p>
          <a:p>
            <a:r>
              <a:rPr lang="en-IN" sz="1600" b="1" dirty="0">
                <a:effectLst/>
                <a:ea typeface="Calibri" panose="020F0502020204030204" pitchFamily="34" charset="0"/>
              </a:rPr>
              <a:t>Introduction to Parallel Processing:</a:t>
            </a:r>
            <a:r>
              <a:rPr lang="en-IN" sz="1600" dirty="0">
                <a:effectLst/>
                <a:ea typeface="Calibri" panose="020F0502020204030204" pitchFamily="34" charset="0"/>
              </a:rPr>
              <a:t> Pipelining, Characteristics of Multiprocessors, Interconnection Structures, Inter-processor Arbitration, Inter-processor Communication &amp; Synchronization; </a:t>
            </a:r>
          </a:p>
          <a:p>
            <a:r>
              <a:rPr lang="en-IN" sz="1600" b="1" dirty="0">
                <a:effectLst/>
                <a:ea typeface="Calibri" panose="020F0502020204030204" pitchFamily="34" charset="0"/>
              </a:rPr>
              <a:t>Case Studies:</a:t>
            </a:r>
            <a:r>
              <a:rPr lang="en-IN" sz="1600" dirty="0">
                <a:effectLst/>
                <a:ea typeface="Calibri" panose="020F0502020204030204" pitchFamily="34" charset="0"/>
              </a:rPr>
              <a:t> Case Studies of some Contemporary Advanced Architecture for Processors of Families like Intel, AMD, IBM. </a:t>
            </a:r>
            <a:endParaRPr lang="en-US" sz="1600" dirty="0">
              <a:effectLst/>
              <a:ea typeface="Calibri" panose="020F0502020204030204" pitchFamily="34" charset="0"/>
            </a:endParaRPr>
          </a:p>
        </p:txBody>
      </p:sp>
      <p:sp>
        <p:nvSpPr>
          <p:cNvPr id="5" name="Slide Number Placeholder 4">
            <a:extLst>
              <a:ext uri="{FF2B5EF4-FFF2-40B4-BE49-F238E27FC236}">
                <a16:creationId xmlns:a16="http://schemas.microsoft.com/office/drawing/2014/main" id="{760BC1AE-F8BB-4DF3-C5FC-569DAD899BBA}"/>
              </a:ext>
            </a:extLst>
          </p:cNvPr>
          <p:cNvSpPr>
            <a:spLocks noGrp="1"/>
          </p:cNvSpPr>
          <p:nvPr>
            <p:ph type="sldNum" sz="quarter" idx="12"/>
          </p:nvPr>
        </p:nvSpPr>
        <p:spPr/>
        <p:txBody>
          <a:bodyPr/>
          <a:lstStyle/>
          <a:p>
            <a:fld id="{FE3B85B6-9AB0-4F82-9D9E-E3A072EC9CF9}" type="slidenum">
              <a:rPr lang="en-US" smtClean="0"/>
              <a:t>6</a:t>
            </a:fld>
            <a:endParaRPr lang="en-US"/>
          </a:p>
        </p:txBody>
      </p:sp>
      <p:sp>
        <p:nvSpPr>
          <p:cNvPr id="6" name="Date Placeholder 5">
            <a:extLst>
              <a:ext uri="{FF2B5EF4-FFF2-40B4-BE49-F238E27FC236}">
                <a16:creationId xmlns:a16="http://schemas.microsoft.com/office/drawing/2014/main" id="{C67293F9-A968-7650-08C8-82F3D9688DC0}"/>
              </a:ext>
            </a:extLst>
          </p:cNvPr>
          <p:cNvSpPr>
            <a:spLocks noGrp="1"/>
          </p:cNvSpPr>
          <p:nvPr>
            <p:ph type="dt" sz="half" idx="10"/>
          </p:nvPr>
        </p:nvSpPr>
        <p:spPr/>
        <p:txBody>
          <a:bodyPr/>
          <a:lstStyle/>
          <a:p>
            <a:fld id="{63871E10-2957-4A75-B3CA-8448227900FF}" type="datetime1">
              <a:rPr lang="en-US" smtClean="0"/>
              <a:t>10/1/2023</a:t>
            </a:fld>
            <a:endParaRPr lang="en-US"/>
          </a:p>
        </p:txBody>
      </p:sp>
    </p:spTree>
    <p:extLst>
      <p:ext uri="{BB962C8B-B14F-4D97-AF65-F5344CB8AC3E}">
        <p14:creationId xmlns:p14="http://schemas.microsoft.com/office/powerpoint/2010/main" val="1770892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4360" y="0"/>
            <a:ext cx="7772400" cy="1267097"/>
          </a:xfrm>
        </p:spPr>
        <p:txBody>
          <a:bodyPr>
            <a:normAutofit/>
          </a:bodyPr>
          <a:lstStyle/>
          <a:p>
            <a:pPr algn="l"/>
            <a:r>
              <a:rPr lang="en-US" sz="4400" dirty="0"/>
              <a:t>Text Books:</a:t>
            </a:r>
          </a:p>
        </p:txBody>
      </p:sp>
      <p:sp>
        <p:nvSpPr>
          <p:cNvPr id="3" name="Subtitle 2"/>
          <p:cNvSpPr>
            <a:spLocks noGrp="1"/>
          </p:cNvSpPr>
          <p:nvPr>
            <p:ph type="subTitle" idx="1"/>
          </p:nvPr>
        </p:nvSpPr>
        <p:spPr>
          <a:xfrm>
            <a:off x="764176" y="1541418"/>
            <a:ext cx="7751173" cy="3174273"/>
          </a:xfrm>
        </p:spPr>
        <p:txBody>
          <a:bodyPr>
            <a:normAutofit/>
          </a:bodyPr>
          <a:lstStyle/>
          <a:p>
            <a:pPr algn="l"/>
            <a:r>
              <a:rPr lang="en-US" dirty="0"/>
              <a:t>The main textbook is: </a:t>
            </a:r>
          </a:p>
          <a:p>
            <a:pPr marL="342900" indent="-342900" algn="just">
              <a:buFont typeface="Arial" panose="020B0604020202020204" pitchFamily="34" charset="0"/>
              <a:buAutoNum type="arabicPeriod"/>
            </a:pPr>
            <a:r>
              <a:rPr lang="en-IN" dirty="0"/>
              <a:t>T1. M. Morris Mano, “Computer System Architecture”, Pearson, 3rd Edition Revised, 2017.</a:t>
            </a:r>
            <a:endParaRPr lang="en-US" dirty="0"/>
          </a:p>
          <a:p>
            <a:pPr marL="342900" indent="-342900" algn="just">
              <a:buAutoNum type="arabicPeriod"/>
            </a:pPr>
            <a:endParaRPr lang="en-US" dirty="0"/>
          </a:p>
        </p:txBody>
      </p:sp>
      <p:sp>
        <p:nvSpPr>
          <p:cNvPr id="5" name="Slide Number Placeholder 4"/>
          <p:cNvSpPr>
            <a:spLocks noGrp="1"/>
          </p:cNvSpPr>
          <p:nvPr>
            <p:ph type="sldNum" sz="quarter" idx="12"/>
          </p:nvPr>
        </p:nvSpPr>
        <p:spPr/>
        <p:txBody>
          <a:bodyPr/>
          <a:lstStyle/>
          <a:p>
            <a:fld id="{FE3B85B6-9AB0-4F82-9D9E-E3A072EC9CF9}" type="slidenum">
              <a:rPr lang="en-US" smtClean="0"/>
              <a:t>7</a:t>
            </a:fld>
            <a:endParaRPr lang="en-US"/>
          </a:p>
        </p:txBody>
      </p:sp>
      <p:sp>
        <p:nvSpPr>
          <p:cNvPr id="6" name="Date Placeholder 5">
            <a:extLst>
              <a:ext uri="{FF2B5EF4-FFF2-40B4-BE49-F238E27FC236}">
                <a16:creationId xmlns:a16="http://schemas.microsoft.com/office/drawing/2014/main" id="{CD919BA7-DFCD-40C4-1D9A-EE4812FE5535}"/>
              </a:ext>
            </a:extLst>
          </p:cNvPr>
          <p:cNvSpPr>
            <a:spLocks noGrp="1"/>
          </p:cNvSpPr>
          <p:nvPr>
            <p:ph type="dt" sz="half" idx="10"/>
          </p:nvPr>
        </p:nvSpPr>
        <p:spPr/>
        <p:txBody>
          <a:bodyPr/>
          <a:lstStyle/>
          <a:p>
            <a:fld id="{2155394E-04A2-4C54-AC5F-41BB52CA8810}" type="datetime1">
              <a:rPr lang="en-US" smtClean="0"/>
              <a:t>10/1/2023</a:t>
            </a:fld>
            <a:endParaRPr lang="en-US"/>
          </a:p>
        </p:txBody>
      </p:sp>
    </p:spTree>
    <p:extLst>
      <p:ext uri="{BB962C8B-B14F-4D97-AF65-F5344CB8AC3E}">
        <p14:creationId xmlns:p14="http://schemas.microsoft.com/office/powerpoint/2010/main" val="4024651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6795" y="260215"/>
            <a:ext cx="7772400" cy="1202826"/>
          </a:xfrm>
        </p:spPr>
        <p:txBody>
          <a:bodyPr>
            <a:normAutofit/>
          </a:bodyPr>
          <a:lstStyle/>
          <a:p>
            <a:pPr algn="l"/>
            <a:r>
              <a:rPr lang="en-US" sz="4400" dirty="0"/>
              <a:t>Reference Books:</a:t>
            </a:r>
          </a:p>
        </p:txBody>
      </p:sp>
      <p:sp>
        <p:nvSpPr>
          <p:cNvPr id="3" name="Subtitle 2"/>
          <p:cNvSpPr>
            <a:spLocks noGrp="1"/>
          </p:cNvSpPr>
          <p:nvPr>
            <p:ph type="subTitle" idx="1"/>
          </p:nvPr>
        </p:nvSpPr>
        <p:spPr>
          <a:xfrm>
            <a:off x="628650" y="1580605"/>
            <a:ext cx="7886700" cy="4010298"/>
          </a:xfrm>
        </p:spPr>
        <p:txBody>
          <a:bodyPr>
            <a:normAutofit/>
          </a:bodyPr>
          <a:lstStyle/>
          <a:p>
            <a:pPr marL="342900" indent="-342900" algn="just">
              <a:buAutoNum type="arabicPeriod"/>
            </a:pPr>
            <a:r>
              <a:rPr lang="en-IN" dirty="0"/>
              <a:t>R1. W. Stallings, “Computer Organization and Architecture –Designing for Performance”, PHI, 2009.</a:t>
            </a:r>
            <a:endParaRPr lang="en-US" dirty="0"/>
          </a:p>
          <a:p>
            <a:pPr marL="342900" indent="-342900" algn="just">
              <a:buAutoNum type="arabicPeriod"/>
            </a:pPr>
            <a:r>
              <a:rPr lang="en-IN" dirty="0"/>
              <a:t>R2. S. </a:t>
            </a:r>
            <a:r>
              <a:rPr lang="en-IN" dirty="0" err="1"/>
              <a:t>Salivahanan</a:t>
            </a:r>
            <a:r>
              <a:rPr lang="en-IN" dirty="0"/>
              <a:t> &amp; S. </a:t>
            </a:r>
            <a:r>
              <a:rPr lang="en-IN" dirty="0" err="1"/>
              <a:t>Arivazhagan</a:t>
            </a:r>
            <a:r>
              <a:rPr lang="en-IN" dirty="0"/>
              <a:t>, Digital Circuits and Design, Oxford University Press; Fifth edition, 2018.</a:t>
            </a:r>
          </a:p>
          <a:p>
            <a:pPr marL="342900" indent="-342900" algn="just">
              <a:buAutoNum type="arabicPeriod"/>
            </a:pPr>
            <a:r>
              <a:rPr lang="en-IN" dirty="0"/>
              <a:t>R3. David A. Patterson, John L. Hennessy, “Computer Organization and Design: The Hardware/Software Interface”, Morgan Kauffmann, 4th Edition, 2010.</a:t>
            </a:r>
          </a:p>
          <a:p>
            <a:pPr marL="342900" indent="-342900" algn="just">
              <a:buAutoNum type="arabicPeriod"/>
            </a:pPr>
            <a:r>
              <a:rPr lang="en-IN" dirty="0"/>
              <a:t>R4. John P. Hayes, “Computer Architecture and Organization”, TMH, 3rd Edition, 1999</a:t>
            </a:r>
            <a:endParaRPr lang="en-US" dirty="0"/>
          </a:p>
          <a:p>
            <a:pPr marL="342900" indent="-342900" algn="just">
              <a:buAutoNum type="arabicPeriod"/>
            </a:pPr>
            <a:endParaRPr lang="en-US" dirty="0"/>
          </a:p>
        </p:txBody>
      </p:sp>
      <p:sp>
        <p:nvSpPr>
          <p:cNvPr id="5" name="Slide Number Placeholder 4"/>
          <p:cNvSpPr>
            <a:spLocks noGrp="1"/>
          </p:cNvSpPr>
          <p:nvPr>
            <p:ph type="sldNum" sz="quarter" idx="12"/>
          </p:nvPr>
        </p:nvSpPr>
        <p:spPr/>
        <p:txBody>
          <a:bodyPr/>
          <a:lstStyle/>
          <a:p>
            <a:fld id="{FE3B85B6-9AB0-4F82-9D9E-E3A072EC9CF9}" type="slidenum">
              <a:rPr lang="en-US" smtClean="0"/>
              <a:t>8</a:t>
            </a:fld>
            <a:endParaRPr lang="en-US"/>
          </a:p>
        </p:txBody>
      </p:sp>
      <p:sp>
        <p:nvSpPr>
          <p:cNvPr id="6" name="Date Placeholder 5">
            <a:extLst>
              <a:ext uri="{FF2B5EF4-FFF2-40B4-BE49-F238E27FC236}">
                <a16:creationId xmlns:a16="http://schemas.microsoft.com/office/drawing/2014/main" id="{F16D4200-3D9A-B039-B7CA-7DA11326A513}"/>
              </a:ext>
            </a:extLst>
          </p:cNvPr>
          <p:cNvSpPr>
            <a:spLocks noGrp="1"/>
          </p:cNvSpPr>
          <p:nvPr>
            <p:ph type="dt" sz="half" idx="10"/>
          </p:nvPr>
        </p:nvSpPr>
        <p:spPr/>
        <p:txBody>
          <a:bodyPr/>
          <a:lstStyle/>
          <a:p>
            <a:fld id="{E0556509-FC10-44F8-B01E-C9D47755634D}" type="datetime1">
              <a:rPr lang="en-US" smtClean="0"/>
              <a:t>10/1/2023</a:t>
            </a:fld>
            <a:endParaRPr lang="en-US"/>
          </a:p>
        </p:txBody>
      </p:sp>
    </p:spTree>
    <p:extLst>
      <p:ext uri="{BB962C8B-B14F-4D97-AF65-F5344CB8AC3E}">
        <p14:creationId xmlns:p14="http://schemas.microsoft.com/office/powerpoint/2010/main" val="1940818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6E0CA-9BB0-417D-AC3A-095A60FF73F1}"/>
              </a:ext>
            </a:extLst>
          </p:cNvPr>
          <p:cNvSpPr>
            <a:spLocks noGrp="1"/>
          </p:cNvSpPr>
          <p:nvPr>
            <p:ph type="ctrTitle"/>
          </p:nvPr>
        </p:nvSpPr>
        <p:spPr>
          <a:xfrm>
            <a:off x="400930" y="1458974"/>
            <a:ext cx="7890210" cy="1191908"/>
          </a:xfrm>
        </p:spPr>
        <p:txBody>
          <a:bodyPr>
            <a:normAutofit/>
          </a:bodyPr>
          <a:lstStyle/>
          <a:p>
            <a:r>
              <a:rPr lang="en-US" sz="2550" dirty="0"/>
              <a:t>Basic Computer Organization and Design</a:t>
            </a:r>
          </a:p>
        </p:txBody>
      </p:sp>
      <p:sp>
        <p:nvSpPr>
          <p:cNvPr id="5" name="Subtitle 4">
            <a:extLst>
              <a:ext uri="{FF2B5EF4-FFF2-40B4-BE49-F238E27FC236}">
                <a16:creationId xmlns:a16="http://schemas.microsoft.com/office/drawing/2014/main" id="{C9990B35-1831-C6F1-B481-3E7EE040793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412328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6085</TotalTime>
  <Words>2922</Words>
  <Application>Microsoft Office PowerPoint</Application>
  <PresentationFormat>On-screen Show (4:3)</PresentationFormat>
  <Paragraphs>310</Paragraphs>
  <Slides>57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Calibri</vt:lpstr>
      <vt:lpstr>Century Gothic</vt:lpstr>
      <vt:lpstr>Times New Roman</vt:lpstr>
      <vt:lpstr>urw-din</vt:lpstr>
      <vt:lpstr>Wingdings</vt:lpstr>
      <vt:lpstr>Office Theme</vt:lpstr>
      <vt:lpstr>Computer System Architecture</vt:lpstr>
      <vt:lpstr>Course Objectives:</vt:lpstr>
      <vt:lpstr>Course Outcomes:</vt:lpstr>
      <vt:lpstr>Student Outcomes (SO):</vt:lpstr>
      <vt:lpstr>Assessment Pattern:</vt:lpstr>
      <vt:lpstr>Syllabus</vt:lpstr>
      <vt:lpstr>Text Books:</vt:lpstr>
      <vt:lpstr>Reference Books:</vt:lpstr>
      <vt:lpstr>Basic Computer Organization and Design</vt:lpstr>
      <vt:lpstr>Instruction Codes</vt:lpstr>
      <vt:lpstr>Instruction Code</vt:lpstr>
      <vt:lpstr>Stored program Organization </vt:lpstr>
      <vt:lpstr>PowerPoint Presentation</vt:lpstr>
      <vt:lpstr>Direct and In Direct Addressing</vt:lpstr>
      <vt:lpstr>Computer Register</vt:lpstr>
      <vt:lpstr>PowerPoint Presentation</vt:lpstr>
      <vt:lpstr>Computer Instruction</vt:lpstr>
      <vt:lpstr>PowerPoint Presentation</vt:lpstr>
      <vt:lpstr>PowerPoint Presentation</vt:lpstr>
      <vt:lpstr>Instruction Set Completeness</vt:lpstr>
      <vt:lpstr>Timing and control</vt:lpstr>
      <vt:lpstr> Control organization</vt:lpstr>
      <vt:lpstr>Control unit of basic computer</vt:lpstr>
      <vt:lpstr>Instruction cycle</vt:lpstr>
      <vt:lpstr>Fetch and decode</vt:lpstr>
      <vt:lpstr>Determine the type  of instruction</vt:lpstr>
      <vt:lpstr>Questions</vt:lpstr>
      <vt:lpstr>PowerPoint Presentation</vt:lpstr>
      <vt:lpstr>Explanation: </vt:lpstr>
      <vt:lpstr>Register reference instruction</vt:lpstr>
      <vt:lpstr>Memory reference instruction</vt:lpstr>
      <vt:lpstr>PowerPoint Presentation</vt:lpstr>
      <vt:lpstr>PowerPoint Presentation</vt:lpstr>
      <vt:lpstr>PowerPoint Presentation</vt:lpstr>
      <vt:lpstr>Input-output instruction</vt:lpstr>
      <vt:lpstr>Input-output instruction</vt:lpstr>
      <vt:lpstr>Exercise</vt:lpstr>
      <vt:lpstr>Interrupt cycle</vt:lpstr>
      <vt:lpstr>PowerPoint Presentation</vt:lpstr>
      <vt:lpstr>Design of basic computer</vt:lpstr>
      <vt:lpstr> Flow chart for  computer operation</vt:lpstr>
      <vt:lpstr>Addressing Modes</vt:lpstr>
      <vt:lpstr>Introduction</vt:lpstr>
      <vt:lpstr>PowerPoint Presentation</vt:lpstr>
      <vt:lpstr>PowerPoint Presentation</vt:lpstr>
      <vt:lpstr>PowerPoint Presentation</vt:lpstr>
      <vt:lpstr>PowerPoint Presentation</vt:lpstr>
      <vt:lpstr>PowerPoint Presentation</vt:lpstr>
      <vt:lpstr>Implicit Addressing Mode</vt:lpstr>
      <vt:lpstr>Immediate Addressing Mode</vt:lpstr>
      <vt:lpstr>Direct/Absolute Addressing Mode</vt:lpstr>
      <vt:lpstr>Indirect Addressing Mode</vt:lpstr>
      <vt:lpstr>Register Direct Addressing Mode</vt:lpstr>
      <vt:lpstr>Register Indirect Addressing Mode</vt:lpstr>
      <vt:lpstr>Summary</vt:lpstr>
      <vt:lpstr>Assignmet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 and Organization</dc:title>
  <dc:creator>Admin</dc:creator>
  <cp:lastModifiedBy>Dr. Aprna Tripathi [MU - Jaipur]</cp:lastModifiedBy>
  <cp:revision>82</cp:revision>
  <dcterms:created xsi:type="dcterms:W3CDTF">2021-09-01T06:32:51Z</dcterms:created>
  <dcterms:modified xsi:type="dcterms:W3CDTF">2023-10-02T07:49:46Z</dcterms:modified>
</cp:coreProperties>
</file>