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50" r:id="rId7"/>
    <p:sldId id="262" r:id="rId8"/>
    <p:sldId id="263" r:id="rId9"/>
    <p:sldId id="381" r:id="rId10"/>
    <p:sldId id="346" r:id="rId11"/>
    <p:sldId id="352" r:id="rId12"/>
    <p:sldId id="383" r:id="rId13"/>
    <p:sldId id="351" r:id="rId14"/>
    <p:sldId id="353" r:id="rId15"/>
    <p:sldId id="367" r:id="rId16"/>
    <p:sldId id="384" r:id="rId17"/>
    <p:sldId id="385" r:id="rId18"/>
    <p:sldId id="386" r:id="rId19"/>
    <p:sldId id="387" r:id="rId20"/>
    <p:sldId id="389" r:id="rId21"/>
    <p:sldId id="390" r:id="rId22"/>
    <p:sldId id="391" r:id="rId23"/>
    <p:sldId id="418" r:id="rId24"/>
    <p:sldId id="417" r:id="rId25"/>
    <p:sldId id="41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4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7T03:56:44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30905 11755 344 0,'0'0'195'0,"0"0"-159"16,0 0-34-16,0 0 1 15,0 0 31-15,0 0-12 16,0 0-22-16,0 0-5 0,4 15-9 16,-1-7 14-1,0 1 1-15,1 1-1 0,0 1-57 16,-2 1-85-16,-2 2-22 16,0-1-48-16</inkml:trace>
  <inkml:trace contextRef="#ctx0" brushRef="#br0" timeOffset="148.47">30950 11988 25 0,'0'0'105'16,"0"0"-23"-16,0 0-8 16,0 0-32-16,0 0-38 15,0 0-4-15,14 39-53 16,-14-33-113-16</inkml:trace>
  <inkml:trace contextRef="#ctx0" brushRef="#br0" timeOffset="291.77">30919 12252 1 0,'0'0'83'0,"0"0"-16"15,0 0-12-15,0 0 0 16,0 0-52-16,0 0-3 15,-12 51-223-15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28DF-2C6A-4F34-98BF-0781A687EA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21B8-9DF2-4E4A-A077-58AF360C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59BA-5E4B-4C84-9F8F-3BE13F4A307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C10F-3CDC-4660-B379-35C13E1F380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B62-CBCB-4910-8B91-73DFE84A5591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20ED-F98A-4ADE-B623-08ED7D2F4F1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322364"/>
            <a:ext cx="78867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78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9FCA-EDAC-4002-9CFD-9A3EFFE3FEA8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0768-6C5F-44B8-8F66-B1D075B4BAEA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B864-1B3C-4D7F-B2F4-D1B593C3326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D0E9-ADAC-4559-B46E-AFE8827B70E1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FD30-F027-4C7B-A66E-90F80AB6931B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E6D-5BBF-4C5F-AB9F-71C33C4582D3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1390-E581-480A-A369-2ED1005E8C7C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4861"/>
            <a:ext cx="7886700" cy="481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9A22-5796-4A77-AF8F-0EB60B6F8FD8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85B6-9AB0-4F82-9D9E-E3A072EC9C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1322364"/>
            <a:ext cx="78867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, logo&#10;&#10;Description automatically generated">
            <a:extLst>
              <a:ext uri="{FF2B5EF4-FFF2-40B4-BE49-F238E27FC236}">
                <a16:creationId xmlns:a16="http://schemas.microsoft.com/office/drawing/2014/main" id="{CE1CAAC9-30EE-EF55-8B21-FD317A30A0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8343"/>
            <a:ext cx="83820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5530"/>
          </a:xfrm>
        </p:spPr>
        <p:txBody>
          <a:bodyPr>
            <a:normAutofit/>
          </a:bodyPr>
          <a:lstStyle/>
          <a:p>
            <a:r>
              <a:rPr lang="en-US" sz="4000" dirty="0"/>
              <a:t>Computer System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4919" y="2641530"/>
            <a:ext cx="5005461" cy="358727"/>
          </a:xfr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Course Code IT2101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7650" y="3614519"/>
            <a:ext cx="376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Subject Guide: Dr.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Aprna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Tripathi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60" y="2507893"/>
            <a:ext cx="3421429" cy="349285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347992"/>
            <a:ext cx="7886700" cy="994172"/>
          </a:xfrm>
        </p:spPr>
        <p:txBody>
          <a:bodyPr/>
          <a:lstStyle/>
          <a:p>
            <a:r>
              <a:rPr lang="en-US" b="1" dirty="0"/>
              <a:t>MULTIPLEXERS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2307" y="2197624"/>
            <a:ext cx="4087087" cy="299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9398" y="5283782"/>
            <a:ext cx="2562882" cy="39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31DC2A-F69E-41B9-9001-3D3D89B0CDFB}"/>
              </a:ext>
            </a:extLst>
          </p:cNvPr>
          <p:cNvSpPr txBox="1"/>
          <p:nvPr/>
        </p:nvSpPr>
        <p:spPr>
          <a:xfrm>
            <a:off x="244606" y="1643634"/>
            <a:ext cx="428639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is also called as  many to one circuit.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is the process of transmitting a large number of information over a single line.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Multiplexer is a combinational circuit that selects one digital information from several sources and transmit the selected information on a single output 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DFA40-72CA-4DEF-8BEB-434960043818}"/>
                  </a:ext>
                </a:extLst>
              </p:cNvPr>
              <p:cNvSpPr txBox="1"/>
              <p:nvPr/>
            </p:nvSpPr>
            <p:spPr>
              <a:xfrm>
                <a:off x="5370342" y="1733424"/>
                <a:ext cx="352905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35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DFA40-72CA-4DEF-8BEB-434960043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42" y="1733424"/>
                <a:ext cx="3529052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DD05-08C6-4A69-95B6-D143BFAB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2:1 multiplexer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2B973-6DDF-4984-908C-3B51041E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266" y="2175942"/>
            <a:ext cx="2982921" cy="2008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8620F1-E831-4F8C-975B-815BE8F8AC94}"/>
                  </a:ext>
                </a:extLst>
              </p:cNvPr>
              <p:cNvSpPr txBox="1"/>
              <p:nvPr/>
            </p:nvSpPr>
            <p:spPr>
              <a:xfrm>
                <a:off x="5695951" y="4333004"/>
                <a:ext cx="2174924" cy="400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8620F1-E831-4F8C-975B-815BE8F8A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51" y="4333004"/>
                <a:ext cx="2174924" cy="400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A583F9-0CA8-46DA-8BAB-B5A9F7C84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7586"/>
              </p:ext>
            </p:extLst>
          </p:nvPr>
        </p:nvGraphicFramePr>
        <p:xfrm>
          <a:off x="1055426" y="2175942"/>
          <a:ext cx="3516574" cy="1812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859">
                  <a:extLst>
                    <a:ext uri="{9D8B030D-6E8A-4147-A177-3AD203B41FA5}">
                      <a16:colId xmlns:a16="http://schemas.microsoft.com/office/drawing/2014/main" val="3602653060"/>
                    </a:ext>
                  </a:extLst>
                </a:gridCol>
                <a:gridCol w="1770715">
                  <a:extLst>
                    <a:ext uri="{9D8B030D-6E8A-4147-A177-3AD203B41FA5}">
                      <a16:colId xmlns:a16="http://schemas.microsoft.com/office/drawing/2014/main" val="508709109"/>
                    </a:ext>
                  </a:extLst>
                </a:gridCol>
              </a:tblGrid>
              <a:tr h="7348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Select Line 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Output Line 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68259140"/>
                  </a:ext>
                </a:extLst>
              </a:tr>
              <a:tr h="538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I</a:t>
                      </a:r>
                      <a:r>
                        <a:rPr lang="en-US" sz="2800" baseline="-250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96346338"/>
                  </a:ext>
                </a:extLst>
              </a:tr>
              <a:tr h="538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I</a:t>
                      </a:r>
                      <a:r>
                        <a:rPr lang="en-US" sz="2800" baseline="-250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4644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5" y="326015"/>
            <a:ext cx="7202456" cy="786926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4 to 1 MULTIPLEXER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8924" y="5075644"/>
            <a:ext cx="563242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75" y="1959667"/>
            <a:ext cx="3764195" cy="226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29980" y="1782356"/>
            <a:ext cx="4008695" cy="280314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four data input lines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3), a single output line (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and two select lines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to select one of the four input lines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 to 1 MULTIPLEXER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1580816"/>
            <a:ext cx="6553200" cy="359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5161579"/>
            <a:ext cx="6553200" cy="506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078B-CA07-4EA4-AAB0-45BE9E1B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87" y="409575"/>
            <a:ext cx="3132288" cy="869498"/>
          </a:xfrm>
        </p:spPr>
        <p:txBody>
          <a:bodyPr vert="horz" lIns="68580" tIns="34290" rIns="68580" bIns="0" rtlCol="0" anchor="b">
            <a:normAutofit/>
          </a:bodyPr>
          <a:lstStyle/>
          <a:p>
            <a:r>
              <a:rPr lang="en-US" sz="3600" dirty="0"/>
              <a:t>8:1 Multiplexer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8C9A71-F808-4F36-A166-E11986409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814825"/>
              </p:ext>
            </p:extLst>
          </p:nvPr>
        </p:nvGraphicFramePr>
        <p:xfrm>
          <a:off x="1371601" y="1461438"/>
          <a:ext cx="6818876" cy="453364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33772">
                  <a:extLst>
                    <a:ext uri="{9D8B030D-6E8A-4147-A177-3AD203B41FA5}">
                      <a16:colId xmlns:a16="http://schemas.microsoft.com/office/drawing/2014/main" val="663429167"/>
                    </a:ext>
                  </a:extLst>
                </a:gridCol>
                <a:gridCol w="1733772">
                  <a:extLst>
                    <a:ext uri="{9D8B030D-6E8A-4147-A177-3AD203B41FA5}">
                      <a16:colId xmlns:a16="http://schemas.microsoft.com/office/drawing/2014/main" val="1187567848"/>
                    </a:ext>
                  </a:extLst>
                </a:gridCol>
                <a:gridCol w="1733772">
                  <a:extLst>
                    <a:ext uri="{9D8B030D-6E8A-4147-A177-3AD203B41FA5}">
                      <a16:colId xmlns:a16="http://schemas.microsoft.com/office/drawing/2014/main" val="2658914227"/>
                    </a:ext>
                  </a:extLst>
                </a:gridCol>
                <a:gridCol w="1617560">
                  <a:extLst>
                    <a:ext uri="{9D8B030D-6E8A-4147-A177-3AD203B41FA5}">
                      <a16:colId xmlns:a16="http://schemas.microsoft.com/office/drawing/2014/main" val="320155838"/>
                    </a:ext>
                  </a:extLst>
                </a:gridCol>
              </a:tblGrid>
              <a:tr h="419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cap="all" spc="150" dirty="0">
                          <a:solidFill>
                            <a:schemeClr val="lt1"/>
                          </a:solidFill>
                          <a:effectLst/>
                        </a:rPr>
                        <a:t>S</a:t>
                      </a:r>
                      <a:r>
                        <a:rPr lang="en-US" sz="2800" b="0" cap="all" spc="150" baseline="-25000" dirty="0">
                          <a:solidFill>
                            <a:schemeClr val="lt1"/>
                          </a:solidFill>
                          <a:effectLst/>
                        </a:rPr>
                        <a:t>2</a:t>
                      </a:r>
                      <a:endParaRPr lang="en-US" sz="28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cap="all" spc="150">
                          <a:solidFill>
                            <a:schemeClr val="lt1"/>
                          </a:solidFill>
                          <a:effectLst/>
                        </a:rPr>
                        <a:t>S</a:t>
                      </a:r>
                      <a:r>
                        <a:rPr lang="en-US" sz="2800" b="0" cap="all" spc="150" baseline="-25000">
                          <a:solidFill>
                            <a:schemeClr val="lt1"/>
                          </a:solidFill>
                          <a:effectLst/>
                        </a:rPr>
                        <a:t>1</a:t>
                      </a:r>
                      <a:endParaRPr lang="en-US" sz="28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cap="all" spc="150">
                          <a:solidFill>
                            <a:schemeClr val="lt1"/>
                          </a:solidFill>
                          <a:effectLst/>
                        </a:rPr>
                        <a:t>S</a:t>
                      </a:r>
                      <a:r>
                        <a:rPr lang="en-US" sz="2800" b="0" cap="all" spc="150" baseline="-25000">
                          <a:solidFill>
                            <a:schemeClr val="lt1"/>
                          </a:solidFill>
                          <a:effectLst/>
                        </a:rPr>
                        <a:t>0</a:t>
                      </a:r>
                      <a:endParaRPr lang="en-US" sz="28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b="0" cap="all" spc="150">
                          <a:solidFill>
                            <a:schemeClr val="lt1"/>
                          </a:solidFill>
                          <a:effectLst/>
                        </a:rPr>
                        <a:t>Y</a:t>
                      </a:r>
                      <a:endParaRPr lang="en-US" sz="28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45434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846693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04134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09983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4140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53340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18231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079697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cap="none" spc="0" baseline="-250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972" marR="102972" marT="102972" marB="1029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5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5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 - MULTIPLEXERS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96009"/>
            <a:ext cx="3467100" cy="307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902" y="1494124"/>
            <a:ext cx="5257880" cy="203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8C3F-78E2-4362-ACC6-1E8D4D8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1-2 </a:t>
            </a:r>
            <a:r>
              <a:rPr lang="en-US" dirty="0" err="1"/>
              <a:t>DeMultiplexer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C441B-A25C-4964-ADEE-CC4794F9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24" y="2368536"/>
            <a:ext cx="4394897" cy="2641613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B4D2EFD-344E-4F10-A60B-457F276D0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88312"/>
              </p:ext>
            </p:extLst>
          </p:nvPr>
        </p:nvGraphicFramePr>
        <p:xfrm>
          <a:off x="1088230" y="1619250"/>
          <a:ext cx="3045620" cy="2000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524">
                  <a:extLst>
                    <a:ext uri="{9D8B030D-6E8A-4147-A177-3AD203B41FA5}">
                      <a16:colId xmlns:a16="http://schemas.microsoft.com/office/drawing/2014/main" val="2768870036"/>
                    </a:ext>
                  </a:extLst>
                </a:gridCol>
                <a:gridCol w="1256239">
                  <a:extLst>
                    <a:ext uri="{9D8B030D-6E8A-4147-A177-3AD203B41FA5}">
                      <a16:colId xmlns:a16="http://schemas.microsoft.com/office/drawing/2014/main" val="2528977363"/>
                    </a:ext>
                  </a:extLst>
                </a:gridCol>
                <a:gridCol w="897857">
                  <a:extLst>
                    <a:ext uri="{9D8B030D-6E8A-4147-A177-3AD203B41FA5}">
                      <a16:colId xmlns:a16="http://schemas.microsoft.com/office/drawing/2014/main" val="1733613254"/>
                    </a:ext>
                  </a:extLst>
                </a:gridCol>
              </a:tblGrid>
              <a:tr h="666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69114743"/>
                  </a:ext>
                </a:extLst>
              </a:tr>
              <a:tr h="666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50680908"/>
                  </a:ext>
                </a:extLst>
              </a:tr>
              <a:tr h="6669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407368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03E1DBA-C433-4C82-AD72-8D932275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2" y="3890485"/>
            <a:ext cx="3136076" cy="20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1" y="193481"/>
            <a:ext cx="7202456" cy="786926"/>
          </a:xfrm>
        </p:spPr>
        <p:txBody>
          <a:bodyPr/>
          <a:lstStyle/>
          <a:p>
            <a:r>
              <a:rPr lang="en-IN" dirty="0"/>
              <a:t>1 to 4  De – Multiplexer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117" y="1590341"/>
            <a:ext cx="3026487" cy="403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045" y="5687319"/>
            <a:ext cx="2895559" cy="3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36109"/>
            <a:ext cx="5416964" cy="178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68" y="3689540"/>
            <a:ext cx="2838655" cy="23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221" y="4461805"/>
            <a:ext cx="1207787" cy="133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1F6E494-18B2-420F-8FD9-7FBD00BE8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61" y="4052400"/>
            <a:ext cx="3807803" cy="18313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42" y="808410"/>
            <a:ext cx="7202456" cy="786926"/>
          </a:xfrm>
        </p:spPr>
        <p:txBody>
          <a:bodyPr/>
          <a:lstStyle/>
          <a:p>
            <a:r>
              <a:rPr lang="en-IN" dirty="0"/>
              <a:t>1 to 8  De – Multiplexer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29" y="1233897"/>
            <a:ext cx="5051618" cy="188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17" y="3632102"/>
            <a:ext cx="3074030" cy="16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729" y="3179841"/>
            <a:ext cx="2392048" cy="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6662" y="958813"/>
            <a:ext cx="2886266" cy="444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4549" y="5604040"/>
            <a:ext cx="2777072" cy="2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AFD7BB-69EC-4B6C-8A0D-D87A52E6F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2" y="3632101"/>
            <a:ext cx="2588012" cy="16093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48A-E270-5D74-51A1-0285B463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2.4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65D33-ADB3-8E1B-4A00-5EBA4C4A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5E16A-CD60-1AD8-B1A8-2D7C7584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45701B-086B-7240-2008-D7FE31ABC633}"/>
              </a:ext>
            </a:extLst>
          </p:cNvPr>
          <p:cNvSpPr txBox="1">
            <a:spLocks/>
          </p:cNvSpPr>
          <p:nvPr/>
        </p:nvSpPr>
        <p:spPr>
          <a:xfrm>
            <a:off x="2390775" y="2493963"/>
            <a:ext cx="5257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Decoder -Encoder</a:t>
            </a:r>
          </a:p>
        </p:txBody>
      </p:sp>
    </p:spTree>
    <p:extLst>
      <p:ext uri="{BB962C8B-B14F-4D97-AF65-F5344CB8AC3E}">
        <p14:creationId xmlns:p14="http://schemas.microsoft.com/office/powerpoint/2010/main" val="31062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The core objective of this course is to describe the general organization and architecture of a computer system. </a:t>
            </a:r>
          </a:p>
          <a:p>
            <a:pPr algn="just"/>
            <a:r>
              <a:rPr lang="en-IN" dirty="0"/>
              <a:t>It covers in detail the description and design of basic computer, functional units, machine instructions, control unit and memory hierarchy design. </a:t>
            </a:r>
          </a:p>
          <a:p>
            <a:pPr algn="just"/>
            <a:r>
              <a:rPr lang="en-IN" dirty="0"/>
              <a:t>It provides a detailed coverage of logic circuits to perform various arithmetic operations and use of pipelining to achieve parallelism to achieve at different levels using hardware and software techniques to yield high-performance processors.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5298-53FB-4A84-B81B-3334023431D0}"/>
              </a:ext>
            </a:extLst>
          </p:cNvPr>
          <p:cNvSpPr txBox="1"/>
          <p:nvPr/>
        </p:nvSpPr>
        <p:spPr>
          <a:xfrm>
            <a:off x="628650" y="1727542"/>
            <a:ext cx="757237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Decoder is a combinational circuit that convert binary information from n input lines to a maximum of </a:t>
            </a:r>
            <a:r>
              <a:rPr lang="en-IN" sz="28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aseline="300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800" dirty="0"/>
              <a:t>unique output lines n to m line decoder </a:t>
            </a:r>
          </a:p>
          <a:p>
            <a:pPr algn="just"/>
            <a:r>
              <a:rPr lang="en-US" sz="2800" dirty="0"/>
              <a:t>Where m&lt;=</a:t>
            </a:r>
            <a:r>
              <a:rPr lang="en-IN" sz="28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800" baseline="300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800" dirty="0"/>
          </a:p>
          <a:p>
            <a:pPr algn="just"/>
            <a:endParaRPr lang="en-US" sz="1350" dirty="0"/>
          </a:p>
          <a:p>
            <a:pPr algn="just"/>
            <a:endParaRPr lang="en-US" sz="13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to  8  Decoder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93" y="1511397"/>
            <a:ext cx="5807213" cy="198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934" y="4451787"/>
            <a:ext cx="5046149" cy="8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4024" y="2745838"/>
            <a:ext cx="2247326" cy="280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4955" y="5652555"/>
            <a:ext cx="2497479" cy="3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027" y="3748867"/>
            <a:ext cx="3140663" cy="1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ECA42-28F8-4A91-8233-F3DFDF3AA6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24" y="962112"/>
            <a:ext cx="2258411" cy="1683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455973"/>
            <a:ext cx="7886700" cy="833987"/>
          </a:xfrm>
        </p:spPr>
        <p:txBody>
          <a:bodyPr/>
          <a:lstStyle/>
          <a:p>
            <a:r>
              <a:rPr lang="en-IN" dirty="0"/>
              <a:t>4 to  16  Decoder</a:t>
            </a:r>
            <a:endParaRPr lang="en-US" dirty="0"/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74647F5-2AF9-4B87-ACE7-E808B203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07" y="2321719"/>
            <a:ext cx="2893219" cy="221456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7C2779-E8C6-413D-ADDB-D99EE1239880}"/>
              </a:ext>
            </a:extLst>
          </p:cNvPr>
          <p:cNvGraphicFramePr>
            <a:graphicFrameLocks noGrp="1"/>
          </p:cNvGraphicFramePr>
          <p:nvPr/>
        </p:nvGraphicFramePr>
        <p:xfrm>
          <a:off x="444874" y="1548087"/>
          <a:ext cx="5196840" cy="485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">
                  <a:extLst>
                    <a:ext uri="{9D8B030D-6E8A-4147-A177-3AD203B41FA5}">
                      <a16:colId xmlns:a16="http://schemas.microsoft.com/office/drawing/2014/main" val="3751144219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2731901318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418507745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1036290238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3688697071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752195534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3004106362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2892292149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1525715794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425572024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1303277117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2160894655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407170124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549866154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3745787140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550903898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3421214452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835059670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2463991525"/>
                    </a:ext>
                  </a:extLst>
                </a:gridCol>
                <a:gridCol w="259842">
                  <a:extLst>
                    <a:ext uri="{9D8B030D-6E8A-4147-A177-3AD203B41FA5}">
                      <a16:colId xmlns:a16="http://schemas.microsoft.com/office/drawing/2014/main" val="2978659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41273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69132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70007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66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08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3176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50472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6038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1235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9537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59483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0177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9323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37839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66580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51637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95379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0A3536-C9AF-4668-AA22-5BBE30B11F59}"/>
                  </a:ext>
                </a:extLst>
              </p14:cNvPr>
              <p14:cNvContentPartPr/>
              <p14:nvPr/>
            </p14:nvContentPartPr>
            <p14:xfrm>
              <a:off x="8344350" y="4031100"/>
              <a:ext cx="21600" cy="19737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0A3536-C9AF-4668-AA22-5BBE30B11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4990" y="4021753"/>
                <a:ext cx="40320" cy="2157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D4D8-3C96-46FD-B12D-E8C3394F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B886-9268-4456-B60B-1BFAC381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Encoder is a digital circuit that performs the inverse operation of a decoder.</a:t>
            </a:r>
          </a:p>
          <a:p>
            <a:r>
              <a:rPr lang="en-US" dirty="0"/>
              <a:t>Encoder has </a:t>
            </a:r>
            <a:r>
              <a:rPr lang="en-IN" sz="21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2100" baseline="30000" dirty="0">
                <a:solidFill>
                  <a:srgbClr val="0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dirty="0"/>
              <a:t>input lines and n output 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Octal to Binary Encoder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913571"/>
            <a:ext cx="7422479" cy="297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0315" y="4944429"/>
            <a:ext cx="3032810" cy="141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Octal to Binary Encoder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0490" y="1737533"/>
            <a:ext cx="3668192" cy="30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837" y="5052848"/>
            <a:ext cx="2229342" cy="36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student who successfully fulfills the course requirements will be able to: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</a:t>
            </a:r>
            <a:r>
              <a:rPr lang="en-US" sz="2400" dirty="0"/>
              <a:t>2101.1]. Understand the concepts of different combinational and sequential circuits. </a:t>
            </a:r>
          </a:p>
          <a:p>
            <a:pPr algn="just"/>
            <a:r>
              <a:rPr lang="en-US" sz="2400" dirty="0"/>
              <a:t>[2101.2]. Explain various microoperations and different components of computer organization.</a:t>
            </a:r>
          </a:p>
          <a:p>
            <a:pPr algn="just"/>
            <a:r>
              <a:rPr lang="en-US" sz="2400" dirty="0"/>
              <a:t>[2101.3]. Describe the operations of control unit and design of various arithmetic circuits.</a:t>
            </a:r>
          </a:p>
          <a:p>
            <a:pPr algn="just"/>
            <a:r>
              <a:rPr lang="en-US" sz="2400" dirty="0"/>
              <a:t>[2101.4]. Analysis the concepts of I/O organization and memory organization.</a:t>
            </a:r>
          </a:p>
          <a:p>
            <a:pPr algn="just"/>
            <a:r>
              <a:rPr lang="en-US" sz="2400" dirty="0"/>
              <a:t>[2101.5]. Illustrate the working of pipelining, its interconnection structure and architecture of different processors.</a:t>
            </a:r>
          </a:p>
          <a:p>
            <a:pPr marL="385763" indent="-385763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Outcomes (SO):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lphaLcParenR"/>
            </a:pPr>
            <a:r>
              <a:rPr lang="en-US" dirty="0"/>
              <a:t>An ability to apply the knowledge of mathematics, science and computing appropriate to the discipline </a:t>
            </a:r>
          </a:p>
          <a:p>
            <a:pPr marL="385763" indent="-385763">
              <a:buFont typeface="+mj-lt"/>
              <a:buAutoNum type="alphaLcParenR"/>
            </a:pPr>
            <a:r>
              <a:rPr lang="en-US" dirty="0"/>
              <a:t>An ability to analyze a problem, identify and define the computing requirements appropriate to its solution. </a:t>
            </a:r>
          </a:p>
          <a:p>
            <a:pPr marL="385763" indent="-385763">
              <a:buFont typeface="+mj-lt"/>
              <a:buAutoNum type="alphaLcParenR"/>
            </a:pPr>
            <a:r>
              <a:rPr lang="en-US" dirty="0"/>
              <a:t>An ability to design, implement and evaluate a system / computer‐based system, process, component or program to meet desired needs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Pattern: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four assignment </a:t>
            </a:r>
          </a:p>
          <a:p>
            <a:r>
              <a:rPr lang="en-US" dirty="0"/>
              <a:t>Three quizzes out of which best two will be considered</a:t>
            </a:r>
          </a:p>
          <a:p>
            <a:r>
              <a:rPr lang="en-US" dirty="0"/>
              <a:t>Quiz can be conducted before announcement </a:t>
            </a:r>
          </a:p>
          <a:p>
            <a:r>
              <a:rPr lang="en-US" dirty="0"/>
              <a:t>In final assessment</a:t>
            </a:r>
          </a:p>
          <a:p>
            <a:pPr lvl="1"/>
            <a:r>
              <a:rPr lang="en-US" dirty="0"/>
              <a:t>Assignment- 10</a:t>
            </a:r>
          </a:p>
          <a:p>
            <a:pPr lvl="1"/>
            <a:r>
              <a:rPr lang="en-US" dirty="0"/>
              <a:t>Quiz – 10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628E-3D5E-6ED3-23FD-33524A45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523C-2462-9653-66C1-B0AEE9DA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b="1" dirty="0">
                <a:effectLst/>
                <a:ea typeface="Calibri" panose="020F0502020204030204" pitchFamily="34" charset="0"/>
              </a:rPr>
              <a:t>Basics of Digital Electronics:</a:t>
            </a:r>
            <a:r>
              <a:rPr lang="en-IN" sz="1600" dirty="0">
                <a:effectLst/>
                <a:ea typeface="Calibri" panose="020F0502020204030204" pitchFamily="34" charset="0"/>
              </a:rPr>
              <a:t> Codes, Logic Gates, Flip-Flops, Registers, Counters, Multiplexer, De-multiplexer, Encoder, Decoder;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RTL and Micro Operations:</a:t>
            </a:r>
            <a:r>
              <a:rPr lang="en-IN" sz="1600" dirty="0">
                <a:effectLst/>
                <a:ea typeface="Calibri" panose="020F0502020204030204" pitchFamily="34" charset="0"/>
              </a:rPr>
              <a:t> Register Transfer, Bus and Memory Transfer, Logic Micro Operations, Shift Micro Operations; 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Basic Computer Organization:</a:t>
            </a:r>
            <a:r>
              <a:rPr lang="en-IN" sz="1600" dirty="0">
                <a:effectLst/>
                <a:ea typeface="Calibri" panose="020F0502020204030204" pitchFamily="34" charset="0"/>
              </a:rPr>
              <a:t> Complete Computer Description &amp; Design of Basic Computer, Instruction Codes, Computer Instructions, Timing &amp; Control, Instruction Cycles, Memory Reference Instructions, Input/output &amp; Interrupts;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Control Unit:</a:t>
            </a:r>
            <a:r>
              <a:rPr lang="en-IN" sz="1600" dirty="0">
                <a:effectLst/>
                <a:ea typeface="Calibri" panose="020F0502020204030204" pitchFamily="34" charset="0"/>
              </a:rPr>
              <a:t> Hardwired vs. Micro Programmed Control Unit, Central Processing Unit, General Register Organization, Stack Organization, Instruction Format, Data Transfer &amp; Manipulation, Program Control, RISC, CISC;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Computer Arithmetic:</a:t>
            </a:r>
            <a:r>
              <a:rPr lang="en-IN" sz="1600" dirty="0">
                <a:effectLst/>
                <a:ea typeface="Calibri" panose="020F0502020204030204" pitchFamily="34" charset="0"/>
              </a:rPr>
              <a:t> Addition &amp; Subtraction, Multiplication Algorithms, Division Algorithms; 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Input-Output Organization:</a:t>
            </a:r>
            <a:r>
              <a:rPr lang="en-IN" sz="1600" dirty="0">
                <a:effectLst/>
                <a:ea typeface="Calibri" panose="020F0502020204030204" pitchFamily="34" charset="0"/>
              </a:rPr>
              <a:t> Peripheral devices, I/O interface, Data Transfer Schemes, Program Control, Interrupt, DMA Transfer, I/O Processor; 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Memory Unit:</a:t>
            </a:r>
            <a:r>
              <a:rPr lang="en-IN" sz="1600" dirty="0">
                <a:effectLst/>
                <a:ea typeface="Calibri" panose="020F0502020204030204" pitchFamily="34" charset="0"/>
              </a:rPr>
              <a:t> Memory Hierarchy, Processor vs. Memory Speed, High-speed Memory, Cache Memory, Associative Memory, Interleave, Virtual Memory, Memory Management; 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Introduction to Parallel Processing:</a:t>
            </a:r>
            <a:r>
              <a:rPr lang="en-IN" sz="1600" dirty="0">
                <a:effectLst/>
                <a:ea typeface="Calibri" panose="020F0502020204030204" pitchFamily="34" charset="0"/>
              </a:rPr>
              <a:t> Pipelining, Characteristics of Multiprocessors, Interconnection Structures, Inter-processor Arbitration, Inter-processor Communication &amp; Synchronization; </a:t>
            </a:r>
          </a:p>
          <a:p>
            <a:r>
              <a:rPr lang="en-IN" sz="1600" b="1" dirty="0">
                <a:effectLst/>
                <a:ea typeface="Calibri" panose="020F0502020204030204" pitchFamily="34" charset="0"/>
              </a:rPr>
              <a:t>Case Studies:</a:t>
            </a:r>
            <a:r>
              <a:rPr lang="en-IN" sz="1600" dirty="0">
                <a:effectLst/>
                <a:ea typeface="Calibri" panose="020F0502020204030204" pitchFamily="34" charset="0"/>
              </a:rPr>
              <a:t> Case Studies of some Contemporary Advanced Architecture for Processors of Families like Intel, AMD, IBM. </a:t>
            </a:r>
            <a:endParaRPr lang="en-US" sz="1600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E1A5-EBC8-36BC-A6A0-4C6C64B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C1AE-F8BB-4DF3-C5FC-569DAD89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0"/>
            <a:ext cx="7772400" cy="12670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Text Books: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176" y="1541418"/>
            <a:ext cx="7751173" cy="317427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main textbook is: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dirty="0"/>
              <a:t>T1. M. Morris Mano, “Computer System Architecture”, Pearson, 3rd Edition Revised, 2017.</a:t>
            </a: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795" y="260215"/>
            <a:ext cx="7772400" cy="120282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Reference Books: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580605"/>
            <a:ext cx="7886700" cy="4010298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IN" dirty="0"/>
              <a:t>R1. W. Stallings, “Computer Organization and Architecture –Designing for Performance”, PHI, 2009.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IN" dirty="0"/>
              <a:t>R2. S. </a:t>
            </a:r>
            <a:r>
              <a:rPr lang="en-IN" dirty="0" err="1"/>
              <a:t>Salivahanan</a:t>
            </a:r>
            <a:r>
              <a:rPr lang="en-IN" dirty="0"/>
              <a:t> &amp; S. </a:t>
            </a:r>
            <a:r>
              <a:rPr lang="en-IN" dirty="0" err="1"/>
              <a:t>Arivazhagan</a:t>
            </a:r>
            <a:r>
              <a:rPr lang="en-IN" dirty="0"/>
              <a:t>, Digital Circuits and Design, Oxford University Press; Fifth edition, 2018.</a:t>
            </a:r>
          </a:p>
          <a:p>
            <a:pPr marL="342900" indent="-342900" algn="just">
              <a:buAutoNum type="arabicPeriod"/>
            </a:pPr>
            <a:r>
              <a:rPr lang="en-IN" dirty="0"/>
              <a:t>R3. David A. Patterson, John L. Hennessy, “Computer Organization and Design: The Hardware/Software Interface”, Morgan Kauffmann, 4th Edition, 2010.</a:t>
            </a:r>
          </a:p>
          <a:p>
            <a:pPr marL="342900" indent="-342900" algn="just">
              <a:buAutoNum type="arabicPeriod"/>
            </a:pPr>
            <a:r>
              <a:rPr lang="en-IN" dirty="0"/>
              <a:t>R4. John P. Hayes, “Computer Architecture and Organization”, TMH, 3rd Edition, 1999</a:t>
            </a: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BB9-564D-BC8B-A8FA-5398F68F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2.3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5A422-E681-F234-4D30-7AF1FE3C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System Architecture  (IT-2101)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54651-67BF-DB75-9A1F-3ADD6B1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85B6-9AB0-4F82-9D9E-E3A072EC9CF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67332-4C22-E165-1E1B-D55C08F86438}"/>
              </a:ext>
            </a:extLst>
          </p:cNvPr>
          <p:cNvSpPr txBox="1">
            <a:spLocks/>
          </p:cNvSpPr>
          <p:nvPr/>
        </p:nvSpPr>
        <p:spPr>
          <a:xfrm>
            <a:off x="1619171" y="2475963"/>
            <a:ext cx="6477805" cy="1906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Multiplexer and demultiplexer</a:t>
            </a:r>
          </a:p>
        </p:txBody>
      </p:sp>
    </p:spTree>
    <p:extLst>
      <p:ext uri="{BB962C8B-B14F-4D97-AF65-F5344CB8AC3E}">
        <p14:creationId xmlns:p14="http://schemas.microsoft.com/office/powerpoint/2010/main" val="35929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1317</Words>
  <Application>Microsoft Office PowerPoint</Application>
  <PresentationFormat>On-screen Show (4:3)</PresentationFormat>
  <Paragraphs>483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Times New Roman</vt:lpstr>
      <vt:lpstr>Office Theme</vt:lpstr>
      <vt:lpstr>Computer System Architecture</vt:lpstr>
      <vt:lpstr>Course Objectives:</vt:lpstr>
      <vt:lpstr>Course Outcomes:</vt:lpstr>
      <vt:lpstr>Student Outcomes (SO):</vt:lpstr>
      <vt:lpstr>Assessment Pattern:</vt:lpstr>
      <vt:lpstr>Syllabus</vt:lpstr>
      <vt:lpstr>Text Books:</vt:lpstr>
      <vt:lpstr>Reference Books:</vt:lpstr>
      <vt:lpstr>Lecture 2.3</vt:lpstr>
      <vt:lpstr>MULTIPLEXERS</vt:lpstr>
      <vt:lpstr>2:1 multiplexer</vt:lpstr>
      <vt:lpstr>  4 to 1 MULTIPLEXER  </vt:lpstr>
      <vt:lpstr>4 to 1 MULTIPLEXER</vt:lpstr>
      <vt:lpstr>8:1 Multiplexer</vt:lpstr>
      <vt:lpstr>DE - MULTIPLEXERS</vt:lpstr>
      <vt:lpstr>1-2 DeMultiplexer</vt:lpstr>
      <vt:lpstr>1 to 4  De – Multiplexer</vt:lpstr>
      <vt:lpstr>1 to 8  De – Multiplexer</vt:lpstr>
      <vt:lpstr>Lecture 2.4</vt:lpstr>
      <vt:lpstr>DECODER</vt:lpstr>
      <vt:lpstr>3 to  8  Decoder</vt:lpstr>
      <vt:lpstr>4 to  16  Decoder</vt:lpstr>
      <vt:lpstr>Encoder </vt:lpstr>
      <vt:lpstr>Octal to Binary Encoder</vt:lpstr>
      <vt:lpstr>Octal to Binary 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</dc:title>
  <dc:creator>Admin</dc:creator>
  <cp:lastModifiedBy>Dr. Aprna Tripathi [MU - Jaipur]</cp:lastModifiedBy>
  <cp:revision>62</cp:revision>
  <dcterms:created xsi:type="dcterms:W3CDTF">2021-09-01T06:32:51Z</dcterms:created>
  <dcterms:modified xsi:type="dcterms:W3CDTF">2024-10-10T06:14:39Z</dcterms:modified>
</cp:coreProperties>
</file>