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97" r:id="rId14"/>
    <p:sldId id="302" r:id="rId15"/>
    <p:sldId id="269" r:id="rId16"/>
    <p:sldId id="1015" r:id="rId17"/>
    <p:sldId id="1016" r:id="rId18"/>
    <p:sldId id="738" r:id="rId19"/>
    <p:sldId id="275" r:id="rId20"/>
    <p:sldId id="1017" r:id="rId21"/>
    <p:sldId id="1018" r:id="rId22"/>
    <p:sldId id="1019" r:id="rId23"/>
    <p:sldId id="1020" r:id="rId24"/>
    <p:sldId id="1021" r:id="rId25"/>
    <p:sldId id="1022" r:id="rId26"/>
    <p:sldId id="1023" r:id="rId27"/>
    <p:sldId id="1024" r:id="rId28"/>
    <p:sldId id="1025" r:id="rId29"/>
    <p:sldId id="1026" r:id="rId30"/>
    <p:sldId id="1027" r:id="rId31"/>
    <p:sldId id="1028" r:id="rId32"/>
    <p:sldId id="281" r:id="rId33"/>
    <p:sldId id="282" r:id="rId34"/>
    <p:sldId id="283" r:id="rId35"/>
    <p:sldId id="743" r:id="rId36"/>
    <p:sldId id="744" r:id="rId37"/>
    <p:sldId id="747" r:id="rId38"/>
    <p:sldId id="1030" r:id="rId39"/>
    <p:sldId id="1031" r:id="rId40"/>
    <p:sldId id="1032" r:id="rId41"/>
    <p:sldId id="1033" r:id="rId42"/>
    <p:sldId id="1034" r:id="rId43"/>
    <p:sldId id="1035" r:id="rId44"/>
    <p:sldId id="1036" r:id="rId45"/>
    <p:sldId id="749" r:id="rId46"/>
    <p:sldId id="1037" r:id="rId47"/>
    <p:sldId id="754" r:id="rId48"/>
    <p:sldId id="288" r:id="rId49"/>
    <p:sldId id="290" r:id="rId50"/>
    <p:sldId id="289" r:id="rId51"/>
  </p:sldIdLst>
  <p:sldSz cx="16217900" cy="9118600"/>
  <p:notesSz cx="16217900" cy="9118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27863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186863" y="0"/>
            <a:ext cx="702786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0C6F0-E6F9-42E2-B639-662B496FF57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2100" y="1139825"/>
            <a:ext cx="5473700" cy="307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2425" y="4387850"/>
            <a:ext cx="12973050" cy="359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61400"/>
            <a:ext cx="70278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186863" y="8661400"/>
            <a:ext cx="702786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1279-FA4B-4875-8B5C-26DB5FE8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3C81C60-7A8D-492C-B6E3-17B2EF2B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890C90-72EC-4738-BE17-358F3DB393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A3D4D71-DA43-412E-B738-E501C9919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EEC267F-13C8-42A3-B4B0-412D786D8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6D44D03-857E-4A43-95AC-6F50EAD3CF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61D58B-6D30-40D4-A79D-F281E74B768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843" name="Rectangle 1026">
            <a:extLst>
              <a:ext uri="{FF2B5EF4-FFF2-40B4-BE49-F238E27FC236}">
                <a16:creationId xmlns:a16="http://schemas.microsoft.com/office/drawing/2014/main" id="{44C62021-6897-4B7B-B88C-67F9FA40C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>
            <a:extLst>
              <a:ext uri="{FF2B5EF4-FFF2-40B4-BE49-F238E27FC236}">
                <a16:creationId xmlns:a16="http://schemas.microsoft.com/office/drawing/2014/main" id="{C61F04D6-4B0B-4D68-883E-54A34A322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"A,B are multiplied"</a:t>
            </a:r>
          </a:p>
          <a:p>
            <a:pPr eaLnBrk="1" hangingPunct="1"/>
            <a:r>
              <a:rPr lang="en-US" altLang="en-US"/>
              <a:t>"A,B are added"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FF23494-A0C6-4780-9299-F4B2A886E9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69515-990E-40EC-B98B-E0E928BDC9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5BD0B04F-CD2E-41CA-AD39-6C00027DA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BB5A5BEE-B227-45FC-97A5-D7ED09D26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78FF87-1ECB-44DB-8908-22AF27F2B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39C75F-F2D7-4947-B688-70321E5FCFB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A187229-1AB0-49AD-AB88-CC5B1B4EB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E44FF7-FDD9-4F01-966F-FF4FF439E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30CC9C9-9898-4967-9A44-C8259530A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06AB71-DFD4-4E74-8713-D381FDC259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EC47FEDD-1112-4F7D-BFFD-DA80E7044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24284E62-C53A-40B5-8FFA-71BAAF7CA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3286D33-4E73-48F2-8BBE-E85A0C668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B2486-65DD-4EC6-8F17-B1854580D15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B14C43-3007-4DF3-B58E-A3C9B841E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6D32DFC-7DA9-462F-8902-5EAA348E6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05029E4-4753-4387-ABA3-FE793A406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95CE4-28C4-41B9-8BCE-F8F8BB9D28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E855931-0CE2-46C5-8E1C-370F49A26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AD1B31A-A569-4AA6-9D51-B70849E5D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C022A59-6A94-4634-B6E6-32127F7B1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742F5-8CD2-447B-8D58-3255FD36C76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59A8F19-C8D8-41FD-8479-3B4B54EAA8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860A871-80C0-4691-9730-2AE7DA1F9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09D9670-75AD-4926-9AFE-63F371968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5E4AC3-0FB7-4F57-88AA-E200CDD54D7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816473A-780A-4477-AE0C-251717132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AAE3169-3A7C-412A-A09F-B8DEEE715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i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6818" y="2826766"/>
            <a:ext cx="13790613" cy="1914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3637" y="5106416"/>
            <a:ext cx="11356975" cy="227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1212" y="2097278"/>
            <a:ext cx="7057549" cy="601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55488" y="2097278"/>
            <a:ext cx="7057549" cy="601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343" y="3439243"/>
            <a:ext cx="13785215" cy="1227708"/>
          </a:xfrm>
        </p:spPr>
        <p:txBody>
          <a:bodyPr anchor="b"/>
          <a:lstStyle>
            <a:lvl1pPr algn="ctr">
              <a:defRPr sz="7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238" y="4789377"/>
            <a:ext cx="12163425" cy="491032"/>
          </a:xfrm>
        </p:spPr>
        <p:txBody>
          <a:bodyPr/>
          <a:lstStyle>
            <a:lvl1pPr marL="0" indent="0" algn="ctr">
              <a:buNone/>
              <a:defRPr sz="3191"/>
            </a:lvl1pPr>
            <a:lvl2pPr marL="607893" indent="0" algn="ctr">
              <a:buNone/>
              <a:defRPr sz="2659"/>
            </a:lvl2pPr>
            <a:lvl3pPr marL="1215786" indent="0" algn="ctr">
              <a:buNone/>
              <a:defRPr sz="2393"/>
            </a:lvl3pPr>
            <a:lvl4pPr marL="1823679" indent="0" algn="ctr">
              <a:buNone/>
              <a:defRPr sz="2127"/>
            </a:lvl4pPr>
            <a:lvl5pPr marL="2431572" indent="0" algn="ctr">
              <a:buNone/>
              <a:defRPr sz="2127"/>
            </a:lvl5pPr>
            <a:lvl6pPr marL="3039466" indent="0" algn="ctr">
              <a:buNone/>
              <a:defRPr sz="2127"/>
            </a:lvl6pPr>
            <a:lvl7pPr marL="3647359" indent="0" algn="ctr">
              <a:buNone/>
              <a:defRPr sz="2127"/>
            </a:lvl7pPr>
            <a:lvl8pPr marL="4255252" indent="0" algn="ctr">
              <a:buNone/>
              <a:defRPr sz="2127"/>
            </a:lvl8pPr>
            <a:lvl9pPr marL="4863145" indent="0" algn="ctr">
              <a:buNone/>
              <a:defRPr sz="21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12" y="8480298"/>
            <a:ext cx="3731577" cy="276999"/>
          </a:xfrm>
        </p:spPr>
        <p:txBody>
          <a:bodyPr/>
          <a:lstStyle/>
          <a:p>
            <a:fld id="{562EF10C-97B1-46B6-AF89-B3A04674A35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6245" y="8480298"/>
            <a:ext cx="5191760" cy="830997"/>
          </a:xfrm>
        </p:spPr>
        <p:txBody>
          <a:bodyPr/>
          <a:lstStyle/>
          <a:p>
            <a:r>
              <a:rPr lang="en-US"/>
              <a:t>SANJAY GUPTA [9829011904]                  Trainer, Technical Placement Skills  techimage.in | App: tutorials by techimage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81460" y="8480298"/>
            <a:ext cx="3731577" cy="276999"/>
          </a:xfrm>
        </p:spPr>
        <p:txBody>
          <a:bodyPr/>
          <a:lstStyle/>
          <a:p>
            <a:fld id="{D8834558-0E00-426C-BC64-12EB80C876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1703" y="8483092"/>
            <a:ext cx="533884" cy="4318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1099" y="8560308"/>
            <a:ext cx="368807" cy="2910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799" y="1311097"/>
            <a:ext cx="13397230" cy="1336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548ED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4200" y="2647950"/>
            <a:ext cx="12744450" cy="4648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16245" y="8480298"/>
            <a:ext cx="5191760" cy="45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1212" y="8480298"/>
            <a:ext cx="3731577" cy="45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81460" y="8480298"/>
            <a:ext cx="3731577" cy="45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.wikipedia.org/w/index.php?title=Last-in-first-out&amp;action=edit&amp;redlink=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2585" y="2701925"/>
            <a:ext cx="379158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800" b="0" spc="-10" dirty="0">
                <a:solidFill>
                  <a:srgbClr val="1F487C"/>
                </a:solidFill>
                <a:latin typeface="Calibri"/>
                <a:cs typeface="Calibri"/>
              </a:rPr>
              <a:t>Stack</a:t>
            </a:r>
            <a:endParaRPr sz="1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3628" y="782828"/>
            <a:ext cx="539051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POP</a:t>
            </a:r>
            <a:r>
              <a:rPr sz="4300" b="0" spc="-70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Operation(Array)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903" y="1933448"/>
            <a:ext cx="11854180" cy="5814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BBA58"/>
              </a:buClr>
              <a:buFont typeface="Wingdings"/>
              <a:buChar char=""/>
              <a:tabLst>
                <a:tab pos="678180" algn="l"/>
                <a:tab pos="67881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stack,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pop()</a:t>
            </a:r>
            <a:r>
              <a:rPr sz="2800" spc="3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function</a:t>
            </a:r>
            <a:r>
              <a:rPr sz="2800" spc="3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used</a:t>
            </a:r>
            <a:r>
              <a:rPr sz="2800" spc="3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delete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element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stack.</a:t>
            </a:r>
            <a:r>
              <a:rPr sz="2800" spc="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</a:t>
            </a:r>
            <a:r>
              <a:rPr sz="2800" spc="2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stack,</a:t>
            </a:r>
            <a:r>
              <a:rPr sz="2800" spc="2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element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always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deleted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from</a:t>
            </a:r>
            <a:r>
              <a:rPr sz="2800" spc="3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/>
                <a:cs typeface="Calibri"/>
              </a:rPr>
              <a:t>top</a:t>
            </a:r>
            <a:r>
              <a:rPr sz="2800" b="1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position.</a:t>
            </a:r>
            <a:r>
              <a:rPr sz="2800" spc="4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Pop</a:t>
            </a:r>
            <a:r>
              <a:rPr sz="2800" spc="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function</a:t>
            </a:r>
            <a:r>
              <a:rPr sz="2800" spc="4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does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not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 take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any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value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parameter.</a:t>
            </a:r>
            <a:r>
              <a:rPr sz="2800" spc="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We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use</a:t>
            </a:r>
            <a:r>
              <a:rPr sz="2800" spc="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following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steps</a:t>
            </a:r>
            <a:r>
              <a:rPr sz="2800" spc="4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pop</a:t>
            </a:r>
            <a:r>
              <a:rPr sz="2800" spc="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an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element </a:t>
            </a:r>
            <a:r>
              <a:rPr sz="2800" spc="-62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POP(STACK,</a:t>
            </a:r>
            <a:r>
              <a:rPr sz="3200" spc="-5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N,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TOP,</a:t>
            </a:r>
            <a:r>
              <a:rPr sz="3200" spc="-4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ITEM)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20395" algn="l"/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If</a:t>
            </a:r>
            <a:r>
              <a:rPr sz="3200" spc="-2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</a:t>
            </a:r>
            <a:r>
              <a:rPr sz="3200" spc="-2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=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-1</a:t>
            </a:r>
            <a:r>
              <a:rPr sz="3200" spc="-3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then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: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//LB=0</a:t>
            </a:r>
            <a:endParaRPr sz="32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write:</a:t>
            </a:r>
            <a:r>
              <a:rPr sz="3200" spc="-3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UNDERFLOW, 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and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Return.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55"/>
              </a:spcBef>
              <a:buAutoNum type="arabicPeriod" startAt="2"/>
              <a:tabLst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Set</a:t>
            </a:r>
            <a:r>
              <a:rPr sz="3200" spc="-3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ITEM</a:t>
            </a:r>
            <a:r>
              <a:rPr sz="3200" spc="-3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:=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STACK</a:t>
            </a:r>
            <a:r>
              <a:rPr sz="3200" spc="-2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[TOP].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45"/>
              </a:spcBef>
              <a:buAutoNum type="arabicPeriod" startAt="2"/>
              <a:tabLst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Set</a:t>
            </a:r>
            <a:r>
              <a:rPr sz="3200" spc="-3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</a:t>
            </a:r>
            <a:r>
              <a:rPr sz="3200" spc="-2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:=</a:t>
            </a:r>
            <a:r>
              <a:rPr sz="3200" spc="-2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</a:t>
            </a:r>
            <a:r>
              <a:rPr sz="3200" spc="-2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-</a:t>
            </a:r>
            <a:r>
              <a:rPr sz="3200" spc="-2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1.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55"/>
              </a:spcBef>
              <a:buAutoNum type="arabicPeriod" startAt="2"/>
              <a:tabLst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Return.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1560" y="638302"/>
            <a:ext cx="40100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15" dirty="0">
                <a:solidFill>
                  <a:srgbClr val="77B6D9"/>
                </a:solidFill>
                <a:latin typeface="Arial MT"/>
                <a:cs typeface="Arial MT"/>
              </a:rPr>
              <a:t>PEEK</a:t>
            </a:r>
            <a:r>
              <a:rPr sz="4300" b="0" spc="-65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4300" b="0" spc="-20" dirty="0">
                <a:solidFill>
                  <a:srgbClr val="77B6D9"/>
                </a:solidFill>
                <a:latin typeface="Arial MT"/>
                <a:cs typeface="Arial MT"/>
              </a:rPr>
              <a:t>Operation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049" y="1675003"/>
            <a:ext cx="14083030" cy="502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444444"/>
                </a:solidFill>
                <a:latin typeface="Lucida Sans Unicode"/>
                <a:cs typeface="Lucida Sans Unicode"/>
              </a:rPr>
              <a:t>When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50" dirty="0">
                <a:solidFill>
                  <a:srgbClr val="444444"/>
                </a:solidFill>
                <a:latin typeface="Lucida Sans Unicode"/>
                <a:cs typeface="Lucida Sans Unicode"/>
              </a:rPr>
              <a:t>we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25" dirty="0">
                <a:solidFill>
                  <a:srgbClr val="444444"/>
                </a:solidFill>
                <a:latin typeface="Lucida Sans Unicode"/>
                <a:cs typeface="Lucida Sans Unicode"/>
              </a:rPr>
              <a:t>need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20" dirty="0">
                <a:solidFill>
                  <a:srgbClr val="444444"/>
                </a:solidFill>
                <a:latin typeface="Lucida Sans Unicode"/>
                <a:cs typeface="Lucida Sans Unicode"/>
              </a:rPr>
              <a:t>to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444444"/>
                </a:solidFill>
                <a:latin typeface="Lucida Sans Unicode"/>
                <a:cs typeface="Lucida Sans Unicode"/>
              </a:rPr>
              <a:t>return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10" dirty="0">
                <a:solidFill>
                  <a:srgbClr val="444444"/>
                </a:solidFill>
                <a:latin typeface="Lucida Sans Unicode"/>
                <a:cs typeface="Lucida Sans Unicode"/>
              </a:rPr>
              <a:t>value</a:t>
            </a:r>
            <a:r>
              <a:rPr sz="2800" spc="-14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Lucida Sans Unicode"/>
                <a:cs typeface="Lucida Sans Unicode"/>
              </a:rPr>
              <a:t>of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70" dirty="0">
                <a:solidFill>
                  <a:srgbClr val="444444"/>
                </a:solidFill>
                <a:latin typeface="Lucida Sans Unicode"/>
                <a:cs typeface="Lucida Sans Unicode"/>
              </a:rPr>
              <a:t>topmost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444444"/>
                </a:solidFill>
                <a:latin typeface="Lucida Sans Unicode"/>
                <a:cs typeface="Lucida Sans Unicode"/>
              </a:rPr>
              <a:t>element</a:t>
            </a:r>
            <a:r>
              <a:rPr sz="2800" spc="-9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Lucida Sans Unicode"/>
                <a:cs typeface="Lucida Sans Unicode"/>
              </a:rPr>
              <a:t>of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00" dirty="0">
                <a:solidFill>
                  <a:srgbClr val="444444"/>
                </a:solidFill>
                <a:latin typeface="Lucida Sans Unicode"/>
                <a:cs typeface="Lucida Sans Unicode"/>
              </a:rPr>
              <a:t>Stack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5" dirty="0">
                <a:solidFill>
                  <a:srgbClr val="444444"/>
                </a:solidFill>
                <a:latin typeface="Lucida Sans Unicode"/>
                <a:cs typeface="Lucida Sans Unicode"/>
              </a:rPr>
              <a:t>without </a:t>
            </a:r>
            <a:r>
              <a:rPr sz="2800" spc="2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45" dirty="0">
                <a:solidFill>
                  <a:srgbClr val="444444"/>
                </a:solidFill>
                <a:latin typeface="Lucida Sans Unicode"/>
                <a:cs typeface="Lucida Sans Unicode"/>
              </a:rPr>
              <a:t>deleting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444444"/>
                </a:solidFill>
                <a:latin typeface="Lucida Sans Unicode"/>
                <a:cs typeface="Lucida Sans Unicode"/>
              </a:rPr>
              <a:t>it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30" dirty="0">
                <a:solidFill>
                  <a:srgbClr val="444444"/>
                </a:solidFill>
                <a:latin typeface="Lucida Sans Unicode"/>
                <a:cs typeface="Lucida Sans Unicode"/>
              </a:rPr>
              <a:t>from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30" dirty="0">
                <a:solidFill>
                  <a:srgbClr val="444444"/>
                </a:solidFill>
                <a:latin typeface="Lucida Sans Unicode"/>
                <a:cs typeface="Lucida Sans Unicode"/>
              </a:rPr>
              <a:t>Stack,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50" dirty="0">
                <a:solidFill>
                  <a:srgbClr val="444444"/>
                </a:solidFill>
                <a:latin typeface="Lucida Sans Unicode"/>
                <a:cs typeface="Lucida Sans Unicode"/>
              </a:rPr>
              <a:t>Peek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0" dirty="0">
                <a:solidFill>
                  <a:srgbClr val="444444"/>
                </a:solidFill>
                <a:latin typeface="Lucida Sans Unicode"/>
                <a:cs typeface="Lucida Sans Unicode"/>
              </a:rPr>
              <a:t>operation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is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5" dirty="0">
                <a:solidFill>
                  <a:srgbClr val="444444"/>
                </a:solidFill>
                <a:latin typeface="Lucida Sans Unicode"/>
                <a:cs typeface="Lucida Sans Unicode"/>
              </a:rPr>
              <a:t>used.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444444"/>
                </a:solidFill>
                <a:latin typeface="Lucida Sans Unicode"/>
                <a:cs typeface="Lucida Sans Unicode"/>
              </a:rPr>
              <a:t>This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0" dirty="0">
                <a:solidFill>
                  <a:srgbClr val="444444"/>
                </a:solidFill>
                <a:latin typeface="Lucida Sans Unicode"/>
                <a:cs typeface="Lucida Sans Unicode"/>
              </a:rPr>
              <a:t>operation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444444"/>
                </a:solidFill>
                <a:latin typeface="Lucida Sans Unicode"/>
                <a:cs typeface="Lucida Sans Unicode"/>
              </a:rPr>
              <a:t>first</a:t>
            </a:r>
            <a:r>
              <a:rPr sz="2800" spc="-12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95" dirty="0">
                <a:solidFill>
                  <a:srgbClr val="444444"/>
                </a:solidFill>
                <a:latin typeface="Lucida Sans Unicode"/>
                <a:cs typeface="Lucida Sans Unicode"/>
              </a:rPr>
              <a:t>checks </a:t>
            </a:r>
            <a:r>
              <a:rPr sz="2800" spc="-87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if</a:t>
            </a:r>
            <a:r>
              <a:rPr sz="2800" spc="-14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00" dirty="0">
                <a:solidFill>
                  <a:srgbClr val="444444"/>
                </a:solidFill>
                <a:latin typeface="Lucida Sans Unicode"/>
                <a:cs typeface="Lucida Sans Unicode"/>
              </a:rPr>
              <a:t>Stack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is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50" dirty="0">
                <a:solidFill>
                  <a:srgbClr val="444444"/>
                </a:solidFill>
                <a:latin typeface="Lucida Sans Unicode"/>
                <a:cs typeface="Lucida Sans Unicode"/>
              </a:rPr>
              <a:t>empty,</a:t>
            </a:r>
            <a:r>
              <a:rPr sz="2800" spc="-12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444444"/>
                </a:solidFill>
                <a:latin typeface="Lucida Sans Unicode"/>
                <a:cs typeface="Lucida Sans Unicode"/>
              </a:rPr>
              <a:t>i.e.,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444444"/>
                </a:solidFill>
                <a:latin typeface="Lucida Sans Unicode"/>
                <a:cs typeface="Lucida Sans Unicode"/>
              </a:rPr>
              <a:t>TOP</a:t>
            </a:r>
            <a:r>
              <a:rPr sz="2800" spc="-12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204" dirty="0">
                <a:solidFill>
                  <a:srgbClr val="444444"/>
                </a:solidFill>
                <a:latin typeface="Lucida Sans Unicode"/>
                <a:cs typeface="Lucida Sans Unicode"/>
              </a:rPr>
              <a:t>=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175" dirty="0">
                <a:solidFill>
                  <a:srgbClr val="444444"/>
                </a:solidFill>
                <a:latin typeface="Lucida Sans Unicode"/>
                <a:cs typeface="Lucida Sans Unicode"/>
              </a:rPr>
              <a:t>NULL;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114" dirty="0">
                <a:solidFill>
                  <a:srgbClr val="444444"/>
                </a:solidFill>
                <a:latin typeface="Lucida Sans Unicode"/>
                <a:cs typeface="Lucida Sans Unicode"/>
              </a:rPr>
              <a:t>if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444444"/>
                </a:solidFill>
                <a:latin typeface="Lucida Sans Unicode"/>
                <a:cs typeface="Lucida Sans Unicode"/>
              </a:rPr>
              <a:t>it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444444"/>
                </a:solidFill>
                <a:latin typeface="Lucida Sans Unicode"/>
                <a:cs typeface="Lucida Sans Unicode"/>
              </a:rPr>
              <a:t>is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444444"/>
                </a:solidFill>
                <a:latin typeface="Lucida Sans Unicode"/>
                <a:cs typeface="Lucida Sans Unicode"/>
              </a:rPr>
              <a:t>so,</a:t>
            </a:r>
            <a:r>
              <a:rPr sz="2800" spc="-14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55" dirty="0">
                <a:solidFill>
                  <a:srgbClr val="444444"/>
                </a:solidFill>
                <a:latin typeface="Lucida Sans Unicode"/>
                <a:cs typeface="Lucida Sans Unicode"/>
              </a:rPr>
              <a:t>then</a:t>
            </a:r>
            <a:r>
              <a:rPr sz="2800" spc="-14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95" dirty="0">
                <a:solidFill>
                  <a:srgbClr val="444444"/>
                </a:solidFill>
                <a:latin typeface="Lucida Sans Unicode"/>
                <a:cs typeface="Lucida Sans Unicode"/>
              </a:rPr>
              <a:t>an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85" dirty="0">
                <a:solidFill>
                  <a:srgbClr val="444444"/>
                </a:solidFill>
                <a:latin typeface="Lucida Sans Unicode"/>
                <a:cs typeface="Lucida Sans Unicode"/>
              </a:rPr>
              <a:t>appropriate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65" dirty="0">
                <a:solidFill>
                  <a:srgbClr val="444444"/>
                </a:solidFill>
                <a:latin typeface="Lucida Sans Unicode"/>
                <a:cs typeface="Lucida Sans Unicode"/>
              </a:rPr>
              <a:t>message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444444"/>
                </a:solidFill>
                <a:latin typeface="Lucida Sans Unicode"/>
                <a:cs typeface="Lucida Sans Unicode"/>
              </a:rPr>
              <a:t>will </a:t>
            </a:r>
            <a:r>
              <a:rPr sz="2800" spc="-869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20" dirty="0">
                <a:solidFill>
                  <a:srgbClr val="444444"/>
                </a:solidFill>
                <a:latin typeface="Lucida Sans Unicode"/>
                <a:cs typeface="Lucida Sans Unicode"/>
              </a:rPr>
              <a:t>display,</a:t>
            </a:r>
            <a:r>
              <a:rPr sz="2800" spc="-16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0" dirty="0">
                <a:solidFill>
                  <a:srgbClr val="444444"/>
                </a:solidFill>
                <a:latin typeface="Lucida Sans Unicode"/>
                <a:cs typeface="Lucida Sans Unicode"/>
              </a:rPr>
              <a:t>else</a:t>
            </a:r>
            <a:r>
              <a:rPr sz="2800" spc="-12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65" dirty="0">
                <a:solidFill>
                  <a:srgbClr val="444444"/>
                </a:solidFill>
                <a:latin typeface="Lucida Sans Unicode"/>
                <a:cs typeface="Lucida Sans Unicode"/>
              </a:rPr>
              <a:t>the</a:t>
            </a:r>
            <a:r>
              <a:rPr sz="2800" spc="-130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110" dirty="0">
                <a:solidFill>
                  <a:srgbClr val="444444"/>
                </a:solidFill>
                <a:latin typeface="Lucida Sans Unicode"/>
                <a:cs typeface="Lucida Sans Unicode"/>
              </a:rPr>
              <a:t>value</a:t>
            </a:r>
            <a:r>
              <a:rPr sz="2800" spc="-14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444444"/>
                </a:solidFill>
                <a:latin typeface="Lucida Sans Unicode"/>
                <a:cs typeface="Lucida Sans Unicode"/>
              </a:rPr>
              <a:t>will</a:t>
            </a:r>
            <a:r>
              <a:rPr sz="2800" spc="-135" dirty="0">
                <a:solidFill>
                  <a:srgbClr val="444444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444444"/>
                </a:solidFill>
                <a:latin typeface="Lucida Sans Unicode"/>
                <a:cs typeface="Lucida Sans Unicode"/>
              </a:rPr>
              <a:t>return.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350">
              <a:latin typeface="Lucida Sans Unicode"/>
              <a:cs typeface="Lucida Sans Unicode"/>
            </a:endParaRPr>
          </a:p>
          <a:p>
            <a:pPr marL="1383030" indent="-458470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sz="3200" b="1" spc="-10" dirty="0">
                <a:latin typeface="Calibri"/>
                <a:cs typeface="Calibri"/>
              </a:rPr>
              <a:t>Step-1: If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TOP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=</a:t>
            </a:r>
            <a:r>
              <a:rPr sz="3200" b="1" spc="-5" dirty="0">
                <a:latin typeface="Calibri"/>
                <a:cs typeface="Calibri"/>
              </a:rPr>
              <a:t> NULL</a:t>
            </a:r>
            <a:endParaRPr sz="3200">
              <a:latin typeface="Calibri"/>
              <a:cs typeface="Calibri"/>
            </a:endParaRPr>
          </a:p>
          <a:p>
            <a:pPr marL="1383030" indent="-45847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383665" algn="l"/>
              </a:tabLst>
            </a:pPr>
            <a:r>
              <a:rPr sz="3200" b="1" spc="-5" dirty="0">
                <a:latin typeface="Calibri"/>
                <a:cs typeface="Calibri"/>
              </a:rPr>
              <a:t>PRINT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“Stack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Empty”</a:t>
            </a:r>
            <a:endParaRPr sz="3200">
              <a:latin typeface="Calibri"/>
              <a:cs typeface="Calibri"/>
            </a:endParaRPr>
          </a:p>
          <a:p>
            <a:pPr marL="1383030" indent="-458470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sz="3200" b="1" spc="-10" dirty="0">
                <a:latin typeface="Calibri"/>
                <a:cs typeface="Calibri"/>
              </a:rPr>
              <a:t>Goto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Step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1383030" indent="-458470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sz="3200" b="1" spc="-10" dirty="0">
                <a:latin typeface="Calibri"/>
                <a:cs typeface="Calibri"/>
              </a:rPr>
              <a:t>Step-2: </a:t>
            </a:r>
            <a:r>
              <a:rPr sz="3200" b="1" spc="-15" dirty="0">
                <a:latin typeface="Calibri"/>
                <a:cs typeface="Calibri"/>
              </a:rPr>
              <a:t>Return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Stack[TOP]</a:t>
            </a:r>
            <a:endParaRPr sz="3200">
              <a:latin typeface="Calibri"/>
              <a:cs typeface="Calibri"/>
            </a:endParaRPr>
          </a:p>
          <a:p>
            <a:pPr marL="1383030" indent="-458470">
              <a:lnSpc>
                <a:spcPct val="100000"/>
              </a:lnSpc>
              <a:buFont typeface="Wingdings"/>
              <a:buChar char=""/>
              <a:tabLst>
                <a:tab pos="1383665" algn="l"/>
              </a:tabLst>
            </a:pPr>
            <a:r>
              <a:rPr sz="3200" b="1" spc="-10" dirty="0">
                <a:latin typeface="Calibri"/>
                <a:cs typeface="Calibri"/>
              </a:rPr>
              <a:t>Step-3: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2791" cy="91180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155622-C3B4-4E1E-9143-39BA0288D509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>
                <a:solidFill>
                  <a:prstClr val="white"/>
                </a:solidFill>
                <a:latin typeface="Calibri" pitchFamily="34" charset="0"/>
              </a:rPr>
              <a:t>Push Operation on a Linked Stack</a:t>
            </a:r>
          </a:p>
        </p:txBody>
      </p:sp>
      <p:grpSp>
        <p:nvGrpSpPr>
          <p:cNvPr id="16387" name="Group 52">
            <a:extLst>
              <a:ext uri="{FF2B5EF4-FFF2-40B4-BE49-F238E27FC236}">
                <a16:creationId xmlns:a16="http://schemas.microsoft.com/office/drawing/2014/main" id="{0D9F1E0A-EF61-4925-8788-623C62DA95E6}"/>
              </a:ext>
            </a:extLst>
          </p:cNvPr>
          <p:cNvGrpSpPr>
            <a:grpSpLocks/>
          </p:cNvGrpSpPr>
          <p:nvPr/>
        </p:nvGrpSpPr>
        <p:grpSpPr bwMode="auto">
          <a:xfrm>
            <a:off x="3962172" y="6090124"/>
            <a:ext cx="8139715" cy="721890"/>
            <a:chOff x="1392" y="3120"/>
            <a:chExt cx="2880" cy="342"/>
          </a:xfrm>
        </p:grpSpPr>
        <p:grpSp>
          <p:nvGrpSpPr>
            <p:cNvPr id="16415" name="Group 4">
              <a:extLst>
                <a:ext uri="{FF2B5EF4-FFF2-40B4-BE49-F238E27FC236}">
                  <a16:creationId xmlns:a16="http://schemas.microsoft.com/office/drawing/2014/main" id="{FF7655F3-5285-4A4D-BB66-258B152CB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120"/>
              <a:ext cx="2880" cy="159"/>
              <a:chOff x="1224" y="4168"/>
              <a:chExt cx="2880" cy="159"/>
            </a:xfrm>
          </p:grpSpPr>
          <p:sp>
            <p:nvSpPr>
              <p:cNvPr id="16417" name="Rectangle 5">
                <a:extLst>
                  <a:ext uri="{FF2B5EF4-FFF2-40B4-BE49-F238E27FC236}">
                    <a16:creationId xmlns:a16="http://schemas.microsoft.com/office/drawing/2014/main" id="{DAEEFB91-67C7-4BBE-9889-2E8ADFE10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18" name="Rectangle 6">
                <a:extLst>
                  <a:ext uri="{FF2B5EF4-FFF2-40B4-BE49-F238E27FC236}">
                    <a16:creationId xmlns:a16="http://schemas.microsoft.com/office/drawing/2014/main" id="{F06833AD-7BB3-4C90-A0CC-B3BA552C8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19" name="Line 7">
                <a:extLst>
                  <a:ext uri="{FF2B5EF4-FFF2-40B4-BE49-F238E27FC236}">
                    <a16:creationId xmlns:a16="http://schemas.microsoft.com/office/drawing/2014/main" id="{AEF74B43-66AA-4772-9DF3-7ACF73549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20" name="Rectangle 8">
                <a:extLst>
                  <a:ext uri="{FF2B5EF4-FFF2-40B4-BE49-F238E27FC236}">
                    <a16:creationId xmlns:a16="http://schemas.microsoft.com/office/drawing/2014/main" id="{FAA0EE38-D222-4A70-82AF-C8ACFB27A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21" name="Rectangle 9">
                <a:extLst>
                  <a:ext uri="{FF2B5EF4-FFF2-40B4-BE49-F238E27FC236}">
                    <a16:creationId xmlns:a16="http://schemas.microsoft.com/office/drawing/2014/main" id="{75CCB1C3-7A5D-4396-B7B3-CBAEF764B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22" name="Line 10">
                <a:extLst>
                  <a:ext uri="{FF2B5EF4-FFF2-40B4-BE49-F238E27FC236}">
                    <a16:creationId xmlns:a16="http://schemas.microsoft.com/office/drawing/2014/main" id="{2F383326-420A-48AB-B343-409FE7BBC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23" name="Rectangle 11">
                <a:extLst>
                  <a:ext uri="{FF2B5EF4-FFF2-40B4-BE49-F238E27FC236}">
                    <a16:creationId xmlns:a16="http://schemas.microsoft.com/office/drawing/2014/main" id="{6AA75341-FF1F-4BCD-8F42-37F4201F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24" name="Rectangle 12">
                <a:extLst>
                  <a:ext uri="{FF2B5EF4-FFF2-40B4-BE49-F238E27FC236}">
                    <a16:creationId xmlns:a16="http://schemas.microsoft.com/office/drawing/2014/main" id="{A3914ED2-3AF2-4E84-AD9B-90AABC6E0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25" name="Line 13">
                <a:extLst>
                  <a:ext uri="{FF2B5EF4-FFF2-40B4-BE49-F238E27FC236}">
                    <a16:creationId xmlns:a16="http://schemas.microsoft.com/office/drawing/2014/main" id="{57D80D52-E8AF-4489-B7A2-77E1F067E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26" name="Rectangle 14">
                <a:extLst>
                  <a:ext uri="{FF2B5EF4-FFF2-40B4-BE49-F238E27FC236}">
                    <a16:creationId xmlns:a16="http://schemas.microsoft.com/office/drawing/2014/main" id="{B3A49BE6-1BD1-4E33-843A-85098D315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27" name="Rectangle 15">
                <a:extLst>
                  <a:ext uri="{FF2B5EF4-FFF2-40B4-BE49-F238E27FC236}">
                    <a16:creationId xmlns:a16="http://schemas.microsoft.com/office/drawing/2014/main" id="{8C68005B-4376-4B62-9948-F32BEA3C4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28" name="Line 16">
                <a:extLst>
                  <a:ext uri="{FF2B5EF4-FFF2-40B4-BE49-F238E27FC236}">
                    <a16:creationId xmlns:a16="http://schemas.microsoft.com/office/drawing/2014/main" id="{5427CDC0-22C2-4F95-8B9F-2C94140F1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29" name="Rectangle 17">
                <a:extLst>
                  <a:ext uri="{FF2B5EF4-FFF2-40B4-BE49-F238E27FC236}">
                    <a16:creationId xmlns:a16="http://schemas.microsoft.com/office/drawing/2014/main" id="{7AAAF24B-9C25-436B-811A-A51ED861B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30" name="Rectangle 18">
                <a:extLst>
                  <a:ext uri="{FF2B5EF4-FFF2-40B4-BE49-F238E27FC236}">
                    <a16:creationId xmlns:a16="http://schemas.microsoft.com/office/drawing/2014/main" id="{631E5945-884F-45D6-9048-F4CD8142C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31" name="Line 19">
                <a:extLst>
                  <a:ext uri="{FF2B5EF4-FFF2-40B4-BE49-F238E27FC236}">
                    <a16:creationId xmlns:a16="http://schemas.microsoft.com/office/drawing/2014/main" id="{AAAC8C3D-1FC0-42AD-9BB9-20C97A510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32" name="Rectangle 20">
                <a:extLst>
                  <a:ext uri="{FF2B5EF4-FFF2-40B4-BE49-F238E27FC236}">
                    <a16:creationId xmlns:a16="http://schemas.microsoft.com/office/drawing/2014/main" id="{6AB6561B-E23E-45A3-ACF0-316A7ADF0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33" name="Rectangle 21">
                <a:extLst>
                  <a:ext uri="{FF2B5EF4-FFF2-40B4-BE49-F238E27FC236}">
                    <a16:creationId xmlns:a16="http://schemas.microsoft.com/office/drawing/2014/main" id="{EFE5DBC1-A466-4E84-BA7A-5B3057C07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34" name="Line 22">
                <a:extLst>
                  <a:ext uri="{FF2B5EF4-FFF2-40B4-BE49-F238E27FC236}">
                    <a16:creationId xmlns:a16="http://schemas.microsoft.com/office/drawing/2014/main" id="{705C6FEB-50CA-47E7-8D81-B7CB1D702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35" name="Rectangle 23">
                <a:extLst>
                  <a:ext uri="{FF2B5EF4-FFF2-40B4-BE49-F238E27FC236}">
                    <a16:creationId xmlns:a16="http://schemas.microsoft.com/office/drawing/2014/main" id="{E4183AAE-6962-4F14-B03E-6676C0974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36" name="Rectangle 24">
                <a:extLst>
                  <a:ext uri="{FF2B5EF4-FFF2-40B4-BE49-F238E27FC236}">
                    <a16:creationId xmlns:a16="http://schemas.microsoft.com/office/drawing/2014/main" id="{759C99E9-274E-4556-AC40-8C6B89A3A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197" b="1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6416" name="Rectangle 49">
              <a:extLst>
                <a:ext uri="{FF2B5EF4-FFF2-40B4-BE49-F238E27FC236}">
                  <a16:creationId xmlns:a16="http://schemas.microsoft.com/office/drawing/2014/main" id="{16044394-41CD-4A9F-97CC-D18A7E70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321"/>
              <a:ext cx="20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1330" b="1">
                  <a:solidFill>
                    <a:prstClr val="black"/>
                  </a:solidFill>
                  <a:latin typeface="Tahoma" panose="020B0604030504040204" pitchFamily="34" charset="0"/>
                </a:rPr>
                <a:t>TOP</a:t>
              </a:r>
              <a:r>
                <a:rPr lang="en-US" altLang="en-US" sz="1330">
                  <a:solidFill>
                    <a:prstClr val="blac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16388" name="Group 53">
            <a:extLst>
              <a:ext uri="{FF2B5EF4-FFF2-40B4-BE49-F238E27FC236}">
                <a16:creationId xmlns:a16="http://schemas.microsoft.com/office/drawing/2014/main" id="{F6C801BE-C4AD-4A4D-B1B8-009431A21393}"/>
              </a:ext>
            </a:extLst>
          </p:cNvPr>
          <p:cNvGrpSpPr>
            <a:grpSpLocks/>
          </p:cNvGrpSpPr>
          <p:nvPr/>
        </p:nvGrpSpPr>
        <p:grpSpPr bwMode="auto">
          <a:xfrm>
            <a:off x="3919229" y="7567178"/>
            <a:ext cx="7979165" cy="823208"/>
            <a:chOff x="1344" y="3600"/>
            <a:chExt cx="3312" cy="390"/>
          </a:xfrm>
        </p:grpSpPr>
        <p:grpSp>
          <p:nvGrpSpPr>
            <p:cNvPr id="16390" name="Group 25">
              <a:extLst>
                <a:ext uri="{FF2B5EF4-FFF2-40B4-BE49-F238E27FC236}">
                  <a16:creationId xmlns:a16="http://schemas.microsoft.com/office/drawing/2014/main" id="{91F1F2C6-CF0D-4A93-BE22-8B20B2298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600"/>
              <a:ext cx="3312" cy="160"/>
              <a:chOff x="792" y="957"/>
              <a:chExt cx="3312" cy="160"/>
            </a:xfrm>
          </p:grpSpPr>
          <p:sp>
            <p:nvSpPr>
              <p:cNvPr id="16392" name="Rectangle 26">
                <a:extLst>
                  <a:ext uri="{FF2B5EF4-FFF2-40B4-BE49-F238E27FC236}">
                    <a16:creationId xmlns:a16="http://schemas.microsoft.com/office/drawing/2014/main" id="{3FF5F922-A4E1-4058-AC26-435E51EC1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393" name="Rectangle 27">
                <a:extLst>
                  <a:ext uri="{FF2B5EF4-FFF2-40B4-BE49-F238E27FC236}">
                    <a16:creationId xmlns:a16="http://schemas.microsoft.com/office/drawing/2014/main" id="{CE539BB8-3B75-4186-A314-8DD997BE7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394" name="Line 28">
                <a:extLst>
                  <a:ext uri="{FF2B5EF4-FFF2-40B4-BE49-F238E27FC236}">
                    <a16:creationId xmlns:a16="http://schemas.microsoft.com/office/drawing/2014/main" id="{878F00D9-C129-4592-8828-36C471B95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395" name="Rectangle 29">
                <a:extLst>
                  <a:ext uri="{FF2B5EF4-FFF2-40B4-BE49-F238E27FC236}">
                    <a16:creationId xmlns:a16="http://schemas.microsoft.com/office/drawing/2014/main" id="{488C58DC-9130-463C-8539-9222D310C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396" name="Rectangle 30">
                <a:extLst>
                  <a:ext uri="{FF2B5EF4-FFF2-40B4-BE49-F238E27FC236}">
                    <a16:creationId xmlns:a16="http://schemas.microsoft.com/office/drawing/2014/main" id="{15464DFB-9E7F-4DBC-B6C0-2C04485C3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397" name="Line 31">
                <a:extLst>
                  <a:ext uri="{FF2B5EF4-FFF2-40B4-BE49-F238E27FC236}">
                    <a16:creationId xmlns:a16="http://schemas.microsoft.com/office/drawing/2014/main" id="{69FF6EC2-F3BA-4A78-9E4F-7A3128E29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398" name="Rectangle 32">
                <a:extLst>
                  <a:ext uri="{FF2B5EF4-FFF2-40B4-BE49-F238E27FC236}">
                    <a16:creationId xmlns:a16="http://schemas.microsoft.com/office/drawing/2014/main" id="{128B1AB9-8078-408E-91BD-5740C8E65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399" name="Rectangle 33">
                <a:extLst>
                  <a:ext uri="{FF2B5EF4-FFF2-40B4-BE49-F238E27FC236}">
                    <a16:creationId xmlns:a16="http://schemas.microsoft.com/office/drawing/2014/main" id="{FDC13351-2540-40AC-80DC-8D45BC2C2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00" name="Line 34">
                <a:extLst>
                  <a:ext uri="{FF2B5EF4-FFF2-40B4-BE49-F238E27FC236}">
                    <a16:creationId xmlns:a16="http://schemas.microsoft.com/office/drawing/2014/main" id="{D1E793EC-3733-4A9F-AE8D-516D29EFF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01" name="Rectangle 35">
                <a:extLst>
                  <a:ext uri="{FF2B5EF4-FFF2-40B4-BE49-F238E27FC236}">
                    <a16:creationId xmlns:a16="http://schemas.microsoft.com/office/drawing/2014/main" id="{4146BEDD-4D75-4899-960F-32A513914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02" name="Rectangle 36">
                <a:extLst>
                  <a:ext uri="{FF2B5EF4-FFF2-40B4-BE49-F238E27FC236}">
                    <a16:creationId xmlns:a16="http://schemas.microsoft.com/office/drawing/2014/main" id="{9AFD8A2E-AC34-4324-93EF-A5FA29BC0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03" name="Line 37">
                <a:extLst>
                  <a:ext uri="{FF2B5EF4-FFF2-40B4-BE49-F238E27FC236}">
                    <a16:creationId xmlns:a16="http://schemas.microsoft.com/office/drawing/2014/main" id="{F6F63842-616E-468E-ADC7-8B41395F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04" name="Rectangle 38">
                <a:extLst>
                  <a:ext uri="{FF2B5EF4-FFF2-40B4-BE49-F238E27FC236}">
                    <a16:creationId xmlns:a16="http://schemas.microsoft.com/office/drawing/2014/main" id="{B638DADE-F256-467C-8725-32A43766C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05" name="Rectangle 39">
                <a:extLst>
                  <a:ext uri="{FF2B5EF4-FFF2-40B4-BE49-F238E27FC236}">
                    <a16:creationId xmlns:a16="http://schemas.microsoft.com/office/drawing/2014/main" id="{3314E237-DC30-4186-8D68-6EEC1A2AA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06" name="Line 40">
                <a:extLst>
                  <a:ext uri="{FF2B5EF4-FFF2-40B4-BE49-F238E27FC236}">
                    <a16:creationId xmlns:a16="http://schemas.microsoft.com/office/drawing/2014/main" id="{114A647F-7508-4BF3-8476-8EE66947D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07" name="Rectangle 41">
                <a:extLst>
                  <a:ext uri="{FF2B5EF4-FFF2-40B4-BE49-F238E27FC236}">
                    <a16:creationId xmlns:a16="http://schemas.microsoft.com/office/drawing/2014/main" id="{ADF9C14A-F8F5-4E84-9E73-E6DF1C08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08" name="Rectangle 42">
                <a:extLst>
                  <a:ext uri="{FF2B5EF4-FFF2-40B4-BE49-F238E27FC236}">
                    <a16:creationId xmlns:a16="http://schemas.microsoft.com/office/drawing/2014/main" id="{9FF78693-097E-4368-8CBB-9E0B5D9C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6409" name="Line 43">
                <a:extLst>
                  <a:ext uri="{FF2B5EF4-FFF2-40B4-BE49-F238E27FC236}">
                    <a16:creationId xmlns:a16="http://schemas.microsoft.com/office/drawing/2014/main" id="{AF00D505-0053-40CC-BE57-AED813AD7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10" name="Rectangle 44">
                <a:extLst>
                  <a:ext uri="{FF2B5EF4-FFF2-40B4-BE49-F238E27FC236}">
                    <a16:creationId xmlns:a16="http://schemas.microsoft.com/office/drawing/2014/main" id="{40E87166-7B08-491B-853A-44C5376CA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11" name="Rectangle 45">
                <a:extLst>
                  <a:ext uri="{FF2B5EF4-FFF2-40B4-BE49-F238E27FC236}">
                    <a16:creationId xmlns:a16="http://schemas.microsoft.com/office/drawing/2014/main" id="{9114F098-A5E6-4D6E-B931-735C2808B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12" name="Line 46">
                <a:extLst>
                  <a:ext uri="{FF2B5EF4-FFF2-40B4-BE49-F238E27FC236}">
                    <a16:creationId xmlns:a16="http://schemas.microsoft.com/office/drawing/2014/main" id="{A06B87AE-4A26-42F4-A235-735BB60B4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6413" name="Rectangle 47">
                <a:extLst>
                  <a:ext uri="{FF2B5EF4-FFF2-40B4-BE49-F238E27FC236}">
                    <a16:creationId xmlns:a16="http://schemas.microsoft.com/office/drawing/2014/main" id="{9216121B-4DC1-4B11-9D85-62691C9AB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14" name="Rectangle 48">
                <a:extLst>
                  <a:ext uri="{FF2B5EF4-FFF2-40B4-BE49-F238E27FC236}">
                    <a16:creationId xmlns:a16="http://schemas.microsoft.com/office/drawing/2014/main" id="{6364EE41-DE31-4810-8E1B-C95257003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197" b="1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6391" name="Rectangle 50">
              <a:extLst>
                <a:ext uri="{FF2B5EF4-FFF2-40B4-BE49-F238E27FC236}">
                  <a16:creationId xmlns:a16="http://schemas.microsoft.com/office/drawing/2014/main" id="{C0214A57-4699-4632-ADA3-09499EFB9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849"/>
              <a:ext cx="243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1330" b="1">
                  <a:solidFill>
                    <a:prstClr val="black"/>
                  </a:solidFill>
                  <a:latin typeface="Tahoma" panose="020B0604030504040204" pitchFamily="34" charset="0"/>
                </a:rPr>
                <a:t>TOP</a:t>
              </a:r>
              <a:r>
                <a:rPr lang="en-US" altLang="en-US" sz="1330">
                  <a:solidFill>
                    <a:prstClr val="blac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6389" name="Rectangle 1">
            <a:extLst>
              <a:ext uri="{FF2B5EF4-FFF2-40B4-BE49-F238E27FC236}">
                <a16:creationId xmlns:a16="http://schemas.microsoft.com/office/drawing/2014/main" id="{67C35C64-B5A6-4097-9D76-6888D01E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519" y="1551431"/>
            <a:ext cx="11955498" cy="39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Algorithm to PUSH an element in a linked stack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Step 1: Allocate memory for the new node and name it as </a:t>
            </a:r>
            <a:r>
              <a:rPr lang="en-US" altLang="en-US" sz="2393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New_Node</a:t>
            </a:r>
            <a:endParaRPr lang="en-US" altLang="en-US" sz="2393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Step 2: SET </a:t>
            </a:r>
            <a:r>
              <a:rPr lang="en-US" altLang="en-US" sz="2393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New_Node</a:t>
            </a: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-&gt;DATA = VAL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Step 3: SET </a:t>
            </a:r>
            <a:r>
              <a:rPr lang="en-US" altLang="en-US" sz="2393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New_node</a:t>
            </a: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-&gt;NEXT = TOP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	  SET TOP = </a:t>
            </a:r>
            <a:r>
              <a:rPr lang="en-US" altLang="en-US" sz="2393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New_Node</a:t>
            </a:r>
            <a:endParaRPr lang="en-US" altLang="en-US" sz="2393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[END OF IF]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393" b="1" dirty="0">
                <a:solidFill>
                  <a:prstClr val="black"/>
                </a:solidFill>
                <a:latin typeface="Courier New" panose="02070309020205020404" pitchFamily="49" charset="0"/>
              </a:rPr>
              <a:t>Step 4: 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8CFBD8-A786-4B5B-A40D-174A1A10A747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>
                <a:solidFill>
                  <a:prstClr val="white"/>
                </a:solidFill>
                <a:latin typeface="Calibri" pitchFamily="34" charset="0"/>
              </a:rPr>
              <a:t>Pop Operation on a Linked Stack</a:t>
            </a:r>
          </a:p>
        </p:txBody>
      </p:sp>
      <p:grpSp>
        <p:nvGrpSpPr>
          <p:cNvPr id="17411" name="Group 52">
            <a:extLst>
              <a:ext uri="{FF2B5EF4-FFF2-40B4-BE49-F238E27FC236}">
                <a16:creationId xmlns:a16="http://schemas.microsoft.com/office/drawing/2014/main" id="{2F8709DD-5CF8-4848-B31E-CE1ADC62DF77}"/>
              </a:ext>
            </a:extLst>
          </p:cNvPr>
          <p:cNvGrpSpPr>
            <a:grpSpLocks/>
          </p:cNvGrpSpPr>
          <p:nvPr/>
        </p:nvGrpSpPr>
        <p:grpSpPr bwMode="auto">
          <a:xfrm>
            <a:off x="4765463" y="5956649"/>
            <a:ext cx="6990927" cy="736666"/>
            <a:chOff x="1296" y="2822"/>
            <a:chExt cx="3312" cy="349"/>
          </a:xfrm>
        </p:grpSpPr>
        <p:grpSp>
          <p:nvGrpSpPr>
            <p:cNvPr id="17436" name="Group 4">
              <a:extLst>
                <a:ext uri="{FF2B5EF4-FFF2-40B4-BE49-F238E27FC236}">
                  <a16:creationId xmlns:a16="http://schemas.microsoft.com/office/drawing/2014/main" id="{59807024-5D48-4D56-8FC8-25D3A75BF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822"/>
              <a:ext cx="3312" cy="160"/>
              <a:chOff x="792" y="957"/>
              <a:chExt cx="3312" cy="160"/>
            </a:xfrm>
          </p:grpSpPr>
          <p:sp>
            <p:nvSpPr>
              <p:cNvPr id="17438" name="Rectangle 5">
                <a:extLst>
                  <a:ext uri="{FF2B5EF4-FFF2-40B4-BE49-F238E27FC236}">
                    <a16:creationId xmlns:a16="http://schemas.microsoft.com/office/drawing/2014/main" id="{5992F903-319D-4A45-92D5-B3940632B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39" name="Rectangle 6">
                <a:extLst>
                  <a:ext uri="{FF2B5EF4-FFF2-40B4-BE49-F238E27FC236}">
                    <a16:creationId xmlns:a16="http://schemas.microsoft.com/office/drawing/2014/main" id="{A4CD98BB-72DA-4E0B-982B-291C0C82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40" name="Line 7">
                <a:extLst>
                  <a:ext uri="{FF2B5EF4-FFF2-40B4-BE49-F238E27FC236}">
                    <a16:creationId xmlns:a16="http://schemas.microsoft.com/office/drawing/2014/main" id="{ABDDEEED-AE07-4FB1-B8AC-44151FF6E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41" name="Rectangle 8">
                <a:extLst>
                  <a:ext uri="{FF2B5EF4-FFF2-40B4-BE49-F238E27FC236}">
                    <a16:creationId xmlns:a16="http://schemas.microsoft.com/office/drawing/2014/main" id="{B530FF0A-1997-43E0-B260-F061B4AD4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42" name="Rectangle 9">
                <a:extLst>
                  <a:ext uri="{FF2B5EF4-FFF2-40B4-BE49-F238E27FC236}">
                    <a16:creationId xmlns:a16="http://schemas.microsoft.com/office/drawing/2014/main" id="{B1F08207-A11A-4C05-9057-911ADE83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43" name="Line 10">
                <a:extLst>
                  <a:ext uri="{FF2B5EF4-FFF2-40B4-BE49-F238E27FC236}">
                    <a16:creationId xmlns:a16="http://schemas.microsoft.com/office/drawing/2014/main" id="{A2740FD6-4DF9-4BD7-A6C0-8AEDAC52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44" name="Rectangle 11">
                <a:extLst>
                  <a:ext uri="{FF2B5EF4-FFF2-40B4-BE49-F238E27FC236}">
                    <a16:creationId xmlns:a16="http://schemas.microsoft.com/office/drawing/2014/main" id="{5F3FD1D2-FF61-4437-8F46-38412549F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45" name="Rectangle 12">
                <a:extLst>
                  <a:ext uri="{FF2B5EF4-FFF2-40B4-BE49-F238E27FC236}">
                    <a16:creationId xmlns:a16="http://schemas.microsoft.com/office/drawing/2014/main" id="{8B4CF0F6-B003-4C01-9173-889829E8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46" name="Line 13">
                <a:extLst>
                  <a:ext uri="{FF2B5EF4-FFF2-40B4-BE49-F238E27FC236}">
                    <a16:creationId xmlns:a16="http://schemas.microsoft.com/office/drawing/2014/main" id="{250CB89A-3F7F-4582-B6F3-C8234146A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47" name="Rectangle 14">
                <a:extLst>
                  <a:ext uri="{FF2B5EF4-FFF2-40B4-BE49-F238E27FC236}">
                    <a16:creationId xmlns:a16="http://schemas.microsoft.com/office/drawing/2014/main" id="{8C7665A6-8603-42F5-AE2D-254D60CF2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48" name="Rectangle 15">
                <a:extLst>
                  <a:ext uri="{FF2B5EF4-FFF2-40B4-BE49-F238E27FC236}">
                    <a16:creationId xmlns:a16="http://schemas.microsoft.com/office/drawing/2014/main" id="{708A9E78-D0C0-46CE-B32B-E2877F7F4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49" name="Line 16">
                <a:extLst>
                  <a:ext uri="{FF2B5EF4-FFF2-40B4-BE49-F238E27FC236}">
                    <a16:creationId xmlns:a16="http://schemas.microsoft.com/office/drawing/2014/main" id="{37F7D2E4-A734-4F26-96B5-E42CA22CA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50" name="Rectangle 17">
                <a:extLst>
                  <a:ext uri="{FF2B5EF4-FFF2-40B4-BE49-F238E27FC236}">
                    <a16:creationId xmlns:a16="http://schemas.microsoft.com/office/drawing/2014/main" id="{B321F9A7-97EB-4EF4-8D27-4F4893B37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51" name="Rectangle 18">
                <a:extLst>
                  <a:ext uri="{FF2B5EF4-FFF2-40B4-BE49-F238E27FC236}">
                    <a16:creationId xmlns:a16="http://schemas.microsoft.com/office/drawing/2014/main" id="{18834561-9E3D-41D4-B544-03A85B82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52" name="Line 19">
                <a:extLst>
                  <a:ext uri="{FF2B5EF4-FFF2-40B4-BE49-F238E27FC236}">
                    <a16:creationId xmlns:a16="http://schemas.microsoft.com/office/drawing/2014/main" id="{D2261B9B-7EC1-4003-AB9E-29A36D371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53" name="Rectangle 20">
                <a:extLst>
                  <a:ext uri="{FF2B5EF4-FFF2-40B4-BE49-F238E27FC236}">
                    <a16:creationId xmlns:a16="http://schemas.microsoft.com/office/drawing/2014/main" id="{8D0283FB-85FF-4B57-BA71-9D65449D0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54" name="Rectangle 21">
                <a:extLst>
                  <a:ext uri="{FF2B5EF4-FFF2-40B4-BE49-F238E27FC236}">
                    <a16:creationId xmlns:a16="http://schemas.microsoft.com/office/drawing/2014/main" id="{CA00B7D1-0236-47F7-B1EE-8938B19D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55" name="Line 22">
                <a:extLst>
                  <a:ext uri="{FF2B5EF4-FFF2-40B4-BE49-F238E27FC236}">
                    <a16:creationId xmlns:a16="http://schemas.microsoft.com/office/drawing/2014/main" id="{F034C081-E46A-4C71-80F4-80CC55D59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56" name="Rectangle 23">
                <a:extLst>
                  <a:ext uri="{FF2B5EF4-FFF2-40B4-BE49-F238E27FC236}">
                    <a16:creationId xmlns:a16="http://schemas.microsoft.com/office/drawing/2014/main" id="{9E8DC712-D3B4-4804-9C9C-06AF40BC4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57" name="Rectangle 24">
                <a:extLst>
                  <a:ext uri="{FF2B5EF4-FFF2-40B4-BE49-F238E27FC236}">
                    <a16:creationId xmlns:a16="http://schemas.microsoft.com/office/drawing/2014/main" id="{454E97FE-63C6-46A2-99AA-11A5BE25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58" name="Line 25">
                <a:extLst>
                  <a:ext uri="{FF2B5EF4-FFF2-40B4-BE49-F238E27FC236}">
                    <a16:creationId xmlns:a16="http://schemas.microsoft.com/office/drawing/2014/main" id="{EBFDDB60-D3E4-43BF-A6D5-0CE684077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59" name="Rectangle 26">
                <a:extLst>
                  <a:ext uri="{FF2B5EF4-FFF2-40B4-BE49-F238E27FC236}">
                    <a16:creationId xmlns:a16="http://schemas.microsoft.com/office/drawing/2014/main" id="{69F3C239-2BE6-431D-B038-57313680C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60" name="Rectangle 27">
                <a:extLst>
                  <a:ext uri="{FF2B5EF4-FFF2-40B4-BE49-F238E27FC236}">
                    <a16:creationId xmlns:a16="http://schemas.microsoft.com/office/drawing/2014/main" id="{C2B16BE5-90FC-42C2-B915-D5F07CA6B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197" b="1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37" name="Rectangle 28">
              <a:extLst>
                <a:ext uri="{FF2B5EF4-FFF2-40B4-BE49-F238E27FC236}">
                  <a16:creationId xmlns:a16="http://schemas.microsoft.com/office/drawing/2014/main" id="{3D0A19DE-5904-4E6F-B8F4-D6265089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30"/>
              <a:ext cx="27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1330" b="1">
                  <a:solidFill>
                    <a:prstClr val="black"/>
                  </a:solidFill>
                  <a:latin typeface="Tahoma" panose="020B0604030504040204" pitchFamily="34" charset="0"/>
                </a:rPr>
                <a:t>TOP</a:t>
              </a:r>
              <a:r>
                <a:rPr lang="en-US" altLang="en-US" sz="1330">
                  <a:solidFill>
                    <a:prstClr val="blac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grpSp>
        <p:nvGrpSpPr>
          <p:cNvPr id="17412" name="Group 53">
            <a:extLst>
              <a:ext uri="{FF2B5EF4-FFF2-40B4-BE49-F238E27FC236}">
                <a16:creationId xmlns:a16="http://schemas.microsoft.com/office/drawing/2014/main" id="{F252188F-B1EB-4E9F-831D-9E409B5235DC}"/>
              </a:ext>
            </a:extLst>
          </p:cNvPr>
          <p:cNvGrpSpPr>
            <a:grpSpLocks/>
          </p:cNvGrpSpPr>
          <p:nvPr/>
        </p:nvGrpSpPr>
        <p:grpSpPr bwMode="auto">
          <a:xfrm>
            <a:off x="4765463" y="6990933"/>
            <a:ext cx="6079067" cy="823208"/>
            <a:chOff x="1296" y="3312"/>
            <a:chExt cx="2880" cy="390"/>
          </a:xfrm>
        </p:grpSpPr>
        <p:grpSp>
          <p:nvGrpSpPr>
            <p:cNvPr id="17414" name="Group 29">
              <a:extLst>
                <a:ext uri="{FF2B5EF4-FFF2-40B4-BE49-F238E27FC236}">
                  <a16:creationId xmlns:a16="http://schemas.microsoft.com/office/drawing/2014/main" id="{80A676A4-1AB9-4E42-862B-3A0684465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12"/>
              <a:ext cx="2880" cy="159"/>
              <a:chOff x="1224" y="4168"/>
              <a:chExt cx="2880" cy="159"/>
            </a:xfrm>
          </p:grpSpPr>
          <p:sp>
            <p:nvSpPr>
              <p:cNvPr id="17416" name="Rectangle 30">
                <a:extLst>
                  <a:ext uri="{FF2B5EF4-FFF2-40B4-BE49-F238E27FC236}">
                    <a16:creationId xmlns:a16="http://schemas.microsoft.com/office/drawing/2014/main" id="{FA388D26-DB5F-4C6E-B5C8-11B9B6241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17" name="Rectangle 31">
                <a:extLst>
                  <a:ext uri="{FF2B5EF4-FFF2-40B4-BE49-F238E27FC236}">
                    <a16:creationId xmlns:a16="http://schemas.microsoft.com/office/drawing/2014/main" id="{2884F305-415B-48F5-AEE7-BBD2BDD1A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18" name="Line 32">
                <a:extLst>
                  <a:ext uri="{FF2B5EF4-FFF2-40B4-BE49-F238E27FC236}">
                    <a16:creationId xmlns:a16="http://schemas.microsoft.com/office/drawing/2014/main" id="{0A412932-05AC-4E01-BCC2-D5CC623B9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19" name="Rectangle 33">
                <a:extLst>
                  <a:ext uri="{FF2B5EF4-FFF2-40B4-BE49-F238E27FC236}">
                    <a16:creationId xmlns:a16="http://schemas.microsoft.com/office/drawing/2014/main" id="{B14C56D6-41C8-471D-8A80-740CF2D28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20" name="Rectangle 34">
                <a:extLst>
                  <a:ext uri="{FF2B5EF4-FFF2-40B4-BE49-F238E27FC236}">
                    <a16:creationId xmlns:a16="http://schemas.microsoft.com/office/drawing/2014/main" id="{91699823-127E-4815-9CBF-B0EEF0A68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21" name="Line 35">
                <a:extLst>
                  <a:ext uri="{FF2B5EF4-FFF2-40B4-BE49-F238E27FC236}">
                    <a16:creationId xmlns:a16="http://schemas.microsoft.com/office/drawing/2014/main" id="{0C5F1432-81E5-41BC-8599-7BF861F21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22" name="Rectangle 36">
                <a:extLst>
                  <a:ext uri="{FF2B5EF4-FFF2-40B4-BE49-F238E27FC236}">
                    <a16:creationId xmlns:a16="http://schemas.microsoft.com/office/drawing/2014/main" id="{3B5023AB-29A4-46FC-BF6B-C065FA012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23" name="Rectangle 37">
                <a:extLst>
                  <a:ext uri="{FF2B5EF4-FFF2-40B4-BE49-F238E27FC236}">
                    <a16:creationId xmlns:a16="http://schemas.microsoft.com/office/drawing/2014/main" id="{D29429E2-A91A-4DF0-860E-ADCC247B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24" name="Line 38">
                <a:extLst>
                  <a:ext uri="{FF2B5EF4-FFF2-40B4-BE49-F238E27FC236}">
                    <a16:creationId xmlns:a16="http://schemas.microsoft.com/office/drawing/2014/main" id="{9050A0D5-4996-440C-BB48-998CABD22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25" name="Rectangle 39">
                <a:extLst>
                  <a:ext uri="{FF2B5EF4-FFF2-40B4-BE49-F238E27FC236}">
                    <a16:creationId xmlns:a16="http://schemas.microsoft.com/office/drawing/2014/main" id="{A9889464-0F64-47E4-87DE-D266F699E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26" name="Rectangle 40">
                <a:extLst>
                  <a:ext uri="{FF2B5EF4-FFF2-40B4-BE49-F238E27FC236}">
                    <a16:creationId xmlns:a16="http://schemas.microsoft.com/office/drawing/2014/main" id="{84B47FB8-C2D7-49F5-9A31-15634543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27" name="Line 41">
                <a:extLst>
                  <a:ext uri="{FF2B5EF4-FFF2-40B4-BE49-F238E27FC236}">
                    <a16:creationId xmlns:a16="http://schemas.microsoft.com/office/drawing/2014/main" id="{BAB1C9A0-3166-40A8-B55D-7530F0614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28" name="Rectangle 42">
                <a:extLst>
                  <a:ext uri="{FF2B5EF4-FFF2-40B4-BE49-F238E27FC236}">
                    <a16:creationId xmlns:a16="http://schemas.microsoft.com/office/drawing/2014/main" id="{0B58F83D-2A6E-4EC1-87AB-0D603843D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29" name="Rectangle 43">
                <a:extLst>
                  <a:ext uri="{FF2B5EF4-FFF2-40B4-BE49-F238E27FC236}">
                    <a16:creationId xmlns:a16="http://schemas.microsoft.com/office/drawing/2014/main" id="{F11DDD20-EEE4-4FDD-A8A6-270D5341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7430" name="Line 44">
                <a:extLst>
                  <a:ext uri="{FF2B5EF4-FFF2-40B4-BE49-F238E27FC236}">
                    <a16:creationId xmlns:a16="http://schemas.microsoft.com/office/drawing/2014/main" id="{10467F2F-2F6A-4380-916E-7C29170D0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425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31" name="Rectangle 45">
                <a:extLst>
                  <a:ext uri="{FF2B5EF4-FFF2-40B4-BE49-F238E27FC236}">
                    <a16:creationId xmlns:a16="http://schemas.microsoft.com/office/drawing/2014/main" id="{562EA3AD-595C-4B5E-ABB7-8F66E0556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32" name="Rectangle 46">
                <a:extLst>
                  <a:ext uri="{FF2B5EF4-FFF2-40B4-BE49-F238E27FC236}">
                    <a16:creationId xmlns:a16="http://schemas.microsoft.com/office/drawing/2014/main" id="{634BF52B-CFAF-422A-978B-BAE969FA3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418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33" name="Line 47">
                <a:extLst>
                  <a:ext uri="{FF2B5EF4-FFF2-40B4-BE49-F238E27FC236}">
                    <a16:creationId xmlns:a16="http://schemas.microsoft.com/office/drawing/2014/main" id="{46FDE5A5-33C1-4BF9-83E8-2B0EC3523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426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434" name="Rectangle 48">
                <a:extLst>
                  <a:ext uri="{FF2B5EF4-FFF2-40B4-BE49-F238E27FC236}">
                    <a16:creationId xmlns:a16="http://schemas.microsoft.com/office/drawing/2014/main" id="{BDCF39A3-7F1A-4D44-A31C-C51E605DF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435" name="Rectangle 49">
                <a:extLst>
                  <a:ext uri="{FF2B5EF4-FFF2-40B4-BE49-F238E27FC236}">
                    <a16:creationId xmlns:a16="http://schemas.microsoft.com/office/drawing/2014/main" id="{17E86C31-978B-4FEF-B663-4DDC1E238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4168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197" b="1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7415" name="Rectangle 50">
              <a:extLst>
                <a:ext uri="{FF2B5EF4-FFF2-40B4-BE49-F238E27FC236}">
                  <a16:creationId xmlns:a16="http://schemas.microsoft.com/office/drawing/2014/main" id="{F797CF74-8C7E-4E96-8118-A0FB5A2E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1"/>
              <a:ext cx="27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1330" b="1">
                  <a:solidFill>
                    <a:prstClr val="black"/>
                  </a:solidFill>
                  <a:latin typeface="Tahoma" panose="020B0604030504040204" pitchFamily="34" charset="0"/>
                </a:rPr>
                <a:t>TOP</a:t>
              </a:r>
              <a:r>
                <a:rPr lang="en-US" altLang="en-US" sz="1330">
                  <a:solidFill>
                    <a:prstClr val="blac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13" name="Rectangle 1">
            <a:extLst>
              <a:ext uri="{FF2B5EF4-FFF2-40B4-BE49-F238E27FC236}">
                <a16:creationId xmlns:a16="http://schemas.microsoft.com/office/drawing/2014/main" id="{DD1D1139-214D-44FB-87DF-B37F77F1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084" y="1749844"/>
            <a:ext cx="11043638" cy="377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Algorithm to POP an element from a stack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1: IF TOP = NULL, then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		PRINT “UNDERFLOW”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                    Goto Step 5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        [END OF IF]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2: SET PTR = TOP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3: SET TOP = TOP -&gt;NEXT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4: FREE PTR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5: 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A9C8FE-C107-4B91-B231-EB957746B08D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Peek Operation on a Linked Stack</a:t>
            </a:r>
          </a:p>
        </p:txBody>
      </p:sp>
      <p:grpSp>
        <p:nvGrpSpPr>
          <p:cNvPr id="18435" name="Group 52">
            <a:extLst>
              <a:ext uri="{FF2B5EF4-FFF2-40B4-BE49-F238E27FC236}">
                <a16:creationId xmlns:a16="http://schemas.microsoft.com/office/drawing/2014/main" id="{B2DD49EC-7BFE-40FD-A52E-89708501B88B}"/>
              </a:ext>
            </a:extLst>
          </p:cNvPr>
          <p:cNvGrpSpPr>
            <a:grpSpLocks/>
          </p:cNvGrpSpPr>
          <p:nvPr/>
        </p:nvGrpSpPr>
        <p:grpSpPr bwMode="auto">
          <a:xfrm>
            <a:off x="3942256" y="5821559"/>
            <a:ext cx="6990927" cy="736666"/>
            <a:chOff x="1296" y="2822"/>
            <a:chExt cx="3312" cy="349"/>
          </a:xfrm>
        </p:grpSpPr>
        <p:grpSp>
          <p:nvGrpSpPr>
            <p:cNvPr id="18437" name="Group 4">
              <a:extLst>
                <a:ext uri="{FF2B5EF4-FFF2-40B4-BE49-F238E27FC236}">
                  <a16:creationId xmlns:a16="http://schemas.microsoft.com/office/drawing/2014/main" id="{815CC3F9-5AE2-4080-BFA3-9464082DC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822"/>
              <a:ext cx="3312" cy="160"/>
              <a:chOff x="792" y="957"/>
              <a:chExt cx="3312" cy="160"/>
            </a:xfrm>
          </p:grpSpPr>
          <p:sp>
            <p:nvSpPr>
              <p:cNvPr id="18439" name="Rectangle 5">
                <a:extLst>
                  <a:ext uri="{FF2B5EF4-FFF2-40B4-BE49-F238E27FC236}">
                    <a16:creationId xmlns:a16="http://schemas.microsoft.com/office/drawing/2014/main" id="{E81C0CF7-59E0-4C8E-906C-D9F24B3CA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9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40" name="Rectangle 6">
                <a:extLst>
                  <a:ext uri="{FF2B5EF4-FFF2-40B4-BE49-F238E27FC236}">
                    <a16:creationId xmlns:a16="http://schemas.microsoft.com/office/drawing/2014/main" id="{C8031FF4-7A0A-4BE7-85E3-B10C0842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41" name="Line 7">
                <a:extLst>
                  <a:ext uri="{FF2B5EF4-FFF2-40B4-BE49-F238E27FC236}">
                    <a16:creationId xmlns:a16="http://schemas.microsoft.com/office/drawing/2014/main" id="{D0E27EE6-CB73-4D27-8E9A-ABBD455ED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42" name="Rectangle 8">
                <a:extLst>
                  <a:ext uri="{FF2B5EF4-FFF2-40B4-BE49-F238E27FC236}">
                    <a16:creationId xmlns:a16="http://schemas.microsoft.com/office/drawing/2014/main" id="{5DA640B2-069B-4006-9B53-8B9289DB4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43" name="Rectangle 9">
                <a:extLst>
                  <a:ext uri="{FF2B5EF4-FFF2-40B4-BE49-F238E27FC236}">
                    <a16:creationId xmlns:a16="http://schemas.microsoft.com/office/drawing/2014/main" id="{07277EDE-5751-43CB-8B43-0364D92A7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44" name="Line 10">
                <a:extLst>
                  <a:ext uri="{FF2B5EF4-FFF2-40B4-BE49-F238E27FC236}">
                    <a16:creationId xmlns:a16="http://schemas.microsoft.com/office/drawing/2014/main" id="{84D04F1A-AFA2-423A-BB4F-0362C3A1C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45" name="Rectangle 11">
                <a:extLst>
                  <a:ext uri="{FF2B5EF4-FFF2-40B4-BE49-F238E27FC236}">
                    <a16:creationId xmlns:a16="http://schemas.microsoft.com/office/drawing/2014/main" id="{EB4E4E8E-808C-449D-A2C6-51A501636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7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46" name="Rectangle 12">
                <a:extLst>
                  <a:ext uri="{FF2B5EF4-FFF2-40B4-BE49-F238E27FC236}">
                    <a16:creationId xmlns:a16="http://schemas.microsoft.com/office/drawing/2014/main" id="{6E0F4E77-6A07-4CCA-A3FB-A0A60664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47" name="Line 13">
                <a:extLst>
                  <a:ext uri="{FF2B5EF4-FFF2-40B4-BE49-F238E27FC236}">
                    <a16:creationId xmlns:a16="http://schemas.microsoft.com/office/drawing/2014/main" id="{BF9F53E5-80F5-4441-9E45-ED386CF4D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48" name="Rectangle 14">
                <a:extLst>
                  <a:ext uri="{FF2B5EF4-FFF2-40B4-BE49-F238E27FC236}">
                    <a16:creationId xmlns:a16="http://schemas.microsoft.com/office/drawing/2014/main" id="{07889E3B-FB29-4148-8F82-3418098FC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49" name="Rectangle 15">
                <a:extLst>
                  <a:ext uri="{FF2B5EF4-FFF2-40B4-BE49-F238E27FC236}">
                    <a16:creationId xmlns:a16="http://schemas.microsoft.com/office/drawing/2014/main" id="{39339F06-F313-4108-B118-517DF212D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50" name="Line 16">
                <a:extLst>
                  <a:ext uri="{FF2B5EF4-FFF2-40B4-BE49-F238E27FC236}">
                    <a16:creationId xmlns:a16="http://schemas.microsoft.com/office/drawing/2014/main" id="{1C3F370B-3E91-42DD-8538-58458C2AF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51" name="Rectangle 17">
                <a:extLst>
                  <a:ext uri="{FF2B5EF4-FFF2-40B4-BE49-F238E27FC236}">
                    <a16:creationId xmlns:a16="http://schemas.microsoft.com/office/drawing/2014/main" id="{87DE91B6-6271-4CEF-AF3B-211A166C0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2" name="Rectangle 18">
                <a:extLst>
                  <a:ext uri="{FF2B5EF4-FFF2-40B4-BE49-F238E27FC236}">
                    <a16:creationId xmlns:a16="http://schemas.microsoft.com/office/drawing/2014/main" id="{C40069B2-77E5-43A6-9D0C-078FEBDEE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53" name="Line 19">
                <a:extLst>
                  <a:ext uri="{FF2B5EF4-FFF2-40B4-BE49-F238E27FC236}">
                    <a16:creationId xmlns:a16="http://schemas.microsoft.com/office/drawing/2014/main" id="{3549D870-365F-40FF-BBB9-4D4CC1E0C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54" name="Rectangle 20">
                <a:extLst>
                  <a:ext uri="{FF2B5EF4-FFF2-40B4-BE49-F238E27FC236}">
                    <a16:creationId xmlns:a16="http://schemas.microsoft.com/office/drawing/2014/main" id="{E4E6CB52-16D6-4064-A8C0-183AD040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5" name="Rectangle 21">
                <a:extLst>
                  <a:ext uri="{FF2B5EF4-FFF2-40B4-BE49-F238E27FC236}">
                    <a16:creationId xmlns:a16="http://schemas.microsoft.com/office/drawing/2014/main" id="{CF222585-1606-48F1-8952-7760E9083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endParaRPr lang="en-GB" altLang="en-US" sz="2393">
                  <a:solidFill>
                    <a:prstClr val="black"/>
                  </a:solidFill>
                  <a:latin typeface="Constantia" panose="02030602050306030303" pitchFamily="18" charset="0"/>
                </a:endParaRPr>
              </a:p>
            </p:txBody>
          </p:sp>
          <p:sp>
            <p:nvSpPr>
              <p:cNvPr id="18456" name="Line 22">
                <a:extLst>
                  <a:ext uri="{FF2B5EF4-FFF2-40B4-BE49-F238E27FC236}">
                    <a16:creationId xmlns:a16="http://schemas.microsoft.com/office/drawing/2014/main" id="{54A0844D-E0CE-4D89-AC17-AEC573E41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045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57" name="Rectangle 23">
                <a:extLst>
                  <a:ext uri="{FF2B5EF4-FFF2-40B4-BE49-F238E27FC236}">
                    <a16:creationId xmlns:a16="http://schemas.microsoft.com/office/drawing/2014/main" id="{FBA9EB93-75C8-4CF9-9B4E-F342D365D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8" name="Rectangle 24">
                <a:extLst>
                  <a:ext uri="{FF2B5EF4-FFF2-40B4-BE49-F238E27FC236}">
                    <a16:creationId xmlns:a16="http://schemas.microsoft.com/office/drawing/2014/main" id="{A50D7048-C6F7-4F8E-A4BB-DF2BFCC2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973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59" name="Line 25">
                <a:extLst>
                  <a:ext uri="{FF2B5EF4-FFF2-40B4-BE49-F238E27FC236}">
                    <a16:creationId xmlns:a16="http://schemas.microsoft.com/office/drawing/2014/main" id="{B1054019-5020-484B-99CB-20A39D86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0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2393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8460" name="Rectangle 26">
                <a:extLst>
                  <a:ext uri="{FF2B5EF4-FFF2-40B4-BE49-F238E27FC236}">
                    <a16:creationId xmlns:a16="http://schemas.microsoft.com/office/drawing/2014/main" id="{4F03F886-212A-4899-B2C2-D63EB0EFB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330">
                    <a:solidFill>
                      <a:prstClr val="blac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461" name="Rectangle 27">
                <a:extLst>
                  <a:ext uri="{FF2B5EF4-FFF2-40B4-BE49-F238E27FC236}">
                    <a16:creationId xmlns:a16="http://schemas.microsoft.com/office/drawing/2014/main" id="{AC24A4DE-06F4-44BA-9C09-28FFB01BF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957"/>
                <a:ext cx="144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1197" b="1">
                    <a:solidFill>
                      <a:prstClr val="black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en-US" sz="2393">
                  <a:solidFill>
                    <a:prstClr val="blac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8438" name="Rectangle 28">
              <a:extLst>
                <a:ext uri="{FF2B5EF4-FFF2-40B4-BE49-F238E27FC236}">
                  <a16:creationId xmlns:a16="http://schemas.microsoft.com/office/drawing/2014/main" id="{35768D60-191D-42C9-BDB2-40429DC1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30"/>
              <a:ext cx="27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1330" b="1">
                  <a:solidFill>
                    <a:prstClr val="black"/>
                  </a:solidFill>
                  <a:latin typeface="Tahoma" panose="020B0604030504040204" pitchFamily="34" charset="0"/>
                </a:rPr>
                <a:t>TOP</a:t>
              </a:r>
              <a:r>
                <a:rPr lang="en-US" altLang="en-US" sz="1330">
                  <a:solidFill>
                    <a:prstClr val="blac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8436" name="Rectangle 1">
            <a:extLst>
              <a:ext uri="{FF2B5EF4-FFF2-40B4-BE49-F238E27FC236}">
                <a16:creationId xmlns:a16="http://schemas.microsoft.com/office/drawing/2014/main" id="{31B3ED0A-26C2-400B-81DD-CE3F60FD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131" y="1785727"/>
            <a:ext cx="11043638" cy="635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Algorithm to PEEK an element from a stack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1: IF TOP = NULL, then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		PRINT “UNDERFLOW”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                    Goto Step 5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        [END OF IF]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2: RETURN TOP-&gt;data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Step 3  END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en-US" sz="2393" b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393" b="1">
                <a:solidFill>
                  <a:prstClr val="black"/>
                </a:solidFill>
                <a:latin typeface="Courier New" panose="02070309020205020404" pitchFamily="49" charset="0"/>
              </a:rPr>
              <a:t>See example for the 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909" y="335406"/>
            <a:ext cx="373887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15" dirty="0">
                <a:solidFill>
                  <a:srgbClr val="77B6D9"/>
                </a:solidFill>
                <a:latin typeface="Arial MT"/>
                <a:cs typeface="Arial MT"/>
              </a:rPr>
              <a:t>Implementation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514" y="1455801"/>
            <a:ext cx="197421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int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push(int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data) {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4158" y="2035302"/>
            <a:ext cx="5017770" cy="176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if(!isfull())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{</a:t>
            </a:r>
            <a:endParaRPr sz="1900">
              <a:latin typeface="Arial MT"/>
              <a:cs typeface="Arial MT"/>
            </a:endParaRPr>
          </a:p>
          <a:p>
            <a:pPr marL="212090" marR="2953385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top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top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+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1;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stack[top]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}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else {</a:t>
            </a:r>
            <a:endParaRPr sz="19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printf("Could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not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insert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Stack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full.\n");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514" y="3772916"/>
            <a:ext cx="106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8197" y="1570990"/>
            <a:ext cx="11410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int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isfull()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{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8222" y="2150110"/>
            <a:ext cx="211582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if(top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==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MAXSIZE)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else</a:t>
            </a:r>
            <a:endParaRPr sz="19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0;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8197" y="3308045"/>
            <a:ext cx="106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39" y="4570222"/>
            <a:ext cx="108458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int </a:t>
            </a:r>
            <a:r>
              <a:rPr sz="1900" dirty="0">
                <a:latin typeface="Arial MT"/>
                <a:cs typeface="Arial MT"/>
              </a:rPr>
              <a:t>pop() </a:t>
            </a:r>
            <a:r>
              <a:rPr sz="1900" spc="-5" dirty="0">
                <a:latin typeface="Arial MT"/>
                <a:cs typeface="Arial MT"/>
              </a:rPr>
              <a:t>{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int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data;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588" y="5439283"/>
            <a:ext cx="5565140" cy="205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if(!isempty())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{</a:t>
            </a:r>
            <a:endParaRPr sz="1900">
              <a:latin typeface="Arial MT"/>
              <a:cs typeface="Arial MT"/>
            </a:endParaRPr>
          </a:p>
          <a:p>
            <a:pPr marL="212090" marR="350012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data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stack[top];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top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top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- 1;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}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else {</a:t>
            </a:r>
            <a:endParaRPr sz="19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printf("Could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not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retrieve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Stack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empty.\n");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639" y="7466457"/>
            <a:ext cx="106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1914" y="3895090"/>
            <a:ext cx="14897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int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isempty()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{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1557" y="4474210"/>
            <a:ext cx="127508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if(top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==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-1)</a:t>
            </a:r>
            <a:endParaRPr sz="1900">
              <a:latin typeface="Arial MT"/>
              <a:cs typeface="Arial MT"/>
            </a:endParaRPr>
          </a:p>
          <a:p>
            <a:pPr marL="50800" algn="ctr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1;</a:t>
            </a:r>
            <a:endParaRPr sz="1900">
              <a:latin typeface="Arial MT"/>
              <a:cs typeface="Arial MT"/>
            </a:endParaRPr>
          </a:p>
          <a:p>
            <a:pPr marR="799465" algn="ctr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else</a:t>
            </a:r>
            <a:endParaRPr sz="1900">
              <a:latin typeface="Arial MT"/>
              <a:cs typeface="Arial MT"/>
            </a:endParaRPr>
          </a:p>
          <a:p>
            <a:pPr marL="50800" algn="ctr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0;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1914" y="5632831"/>
            <a:ext cx="106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9759" y="6663944"/>
            <a:ext cx="202374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 MT"/>
                <a:cs typeface="Arial MT"/>
              </a:rPr>
              <a:t>int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peek()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{</a:t>
            </a:r>
            <a:endParaRPr sz="1900">
              <a:latin typeface="Arial MT"/>
              <a:cs typeface="Arial MT"/>
            </a:endParaRPr>
          </a:p>
          <a:p>
            <a:pPr marL="21209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return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stack[top];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}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35CC49-CAF1-4E27-AB52-AE6500693E87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Applications of  Stacks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A748356-538E-4DC0-AA25-622524F8E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19" y="1418449"/>
            <a:ext cx="11752862" cy="72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Reversing a list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Parentheses checker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Conversion of an infix expression into a postfix expression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Evaluation of a postfix expression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Conversion of an infix expression into a prefix expression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Evaluation of a postfix expression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Recursion</a:t>
            </a:r>
          </a:p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sz="3191" dirty="0">
                <a:solidFill>
                  <a:prstClr val="black"/>
                </a:solidFill>
              </a:rPr>
              <a:t>Tower of Hanoi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A6870E-F72B-4A99-A6E4-752214403718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Reversing a List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441A46-6D1A-495A-B3F3-95A78A38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19" y="2132350"/>
            <a:ext cx="11752862" cy="308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3191" dirty="0">
                <a:solidFill>
                  <a:prstClr val="black"/>
                </a:solidFill>
              </a:rPr>
              <a:t>Read each letter in the word and push it onto the stack</a:t>
            </a:r>
          </a:p>
          <a:p>
            <a:r>
              <a:rPr lang="en-US" altLang="en-US" sz="3191" dirty="0">
                <a:solidFill>
                  <a:prstClr val="black"/>
                </a:solidFill>
              </a:rPr>
              <a:t>When you reach the end of the word, pop the letters off the stack and print them out.</a:t>
            </a:r>
          </a:p>
          <a:p>
            <a:pPr eaLnBrk="1" hangingPunct="1">
              <a:lnSpc>
                <a:spcPct val="160000"/>
              </a:lnSpc>
              <a:buNone/>
            </a:pPr>
            <a:endParaRPr lang="en-CA" altLang="en-US" sz="319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A6870E-F72B-4A99-A6E4-752214403718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</a:rPr>
              <a:t>Parentheses Checking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441A46-6D1A-495A-B3F3-95A78A38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523" y="1369901"/>
            <a:ext cx="11752862" cy="72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Parentheses --  (, )    </a:t>
            </a:r>
            <a:br>
              <a:rPr lang="en-CA" altLang="en-US" sz="3191">
                <a:solidFill>
                  <a:prstClr val="black"/>
                </a:solidFill>
              </a:rPr>
            </a:br>
            <a:r>
              <a:rPr lang="en-CA" altLang="en-US" sz="3191">
                <a:solidFill>
                  <a:prstClr val="black"/>
                </a:solidFill>
              </a:rPr>
              <a:t>Used mathematic expression in enforce precedence of operation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Example:  A + (B + C)*D</a:t>
            </a:r>
            <a:br>
              <a:rPr lang="en-CA" altLang="en-US" sz="3191">
                <a:solidFill>
                  <a:prstClr val="black"/>
                </a:solidFill>
              </a:rPr>
            </a:br>
            <a:r>
              <a:rPr lang="en-CA" altLang="en-US" sz="3191">
                <a:solidFill>
                  <a:prstClr val="black"/>
                </a:solidFill>
              </a:rPr>
              <a:t>Well-nested or valid,  e.g. (a+b)*(a-b),  Not valid:  . (a+(b)*(a-b)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Similarly [, ] ,  {,}  used in programing language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In parsing the source, need to check if parentheses are well-nested. 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Further generation for mark-up language, like HTML, tags needs to be well-nested. 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en-CA" altLang="en-US" sz="3191">
                <a:solidFill>
                  <a:prstClr val="black"/>
                </a:solidFill>
              </a:rPr>
              <a:t>How to check if parentheses are valid</a:t>
            </a:r>
          </a:p>
          <a:p>
            <a:pPr eaLnBrk="1" hangingPunct="1">
              <a:lnSpc>
                <a:spcPct val="160000"/>
              </a:lnSpc>
              <a:buNone/>
            </a:pPr>
            <a:endParaRPr lang="en-CA" altLang="en-US" sz="319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8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6369" y="970864"/>
            <a:ext cx="2512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7B6D9"/>
                </a:solidFill>
                <a:latin typeface="Arial"/>
                <a:cs typeface="Arial"/>
              </a:rPr>
              <a:t>Exam</a:t>
            </a:r>
            <a:r>
              <a:rPr sz="4400" spc="-15" dirty="0">
                <a:solidFill>
                  <a:srgbClr val="77B6D9"/>
                </a:solidFill>
                <a:latin typeface="Arial"/>
                <a:cs typeface="Arial"/>
              </a:rPr>
              <a:t>p</a:t>
            </a:r>
            <a:r>
              <a:rPr sz="4400" dirty="0">
                <a:solidFill>
                  <a:srgbClr val="77B6D9"/>
                </a:solidFill>
                <a:latin typeface="Arial"/>
                <a:cs typeface="Arial"/>
              </a:rPr>
              <a:t>le: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4200" y="2647950"/>
          <a:ext cx="12725400" cy="4641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2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4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</a:t>
                      </a:r>
                      <a:r>
                        <a:rPr sz="4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0B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4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INVALID</a:t>
                      </a:r>
                      <a:r>
                        <a:rPr sz="4800" b="1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4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166">
                <a:tc>
                  <a:txBody>
                    <a:bodyPr/>
                    <a:lstStyle/>
                    <a:p>
                      <a:pPr marL="91440">
                        <a:lnSpc>
                          <a:spcPts val="6870"/>
                        </a:lnSpc>
                        <a:spcBef>
                          <a:spcPts val="140"/>
                        </a:spcBef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6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870"/>
                        </a:lnSpc>
                        <a:spcBef>
                          <a:spcPts val="140"/>
                        </a:spcBef>
                        <a:tabLst>
                          <a:tab pos="589280" algn="l"/>
                        </a:tabLst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{	(</a:t>
                      </a:r>
                      <a:r>
                        <a:rPr sz="6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550">
                <a:tc>
                  <a:txBody>
                    <a:bodyPr/>
                    <a:lstStyle/>
                    <a:p>
                      <a:pPr marL="91440">
                        <a:lnSpc>
                          <a:spcPts val="5535"/>
                        </a:lnSpc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6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)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5535"/>
                        </a:lnSpc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</a:t>
                      </a:r>
                      <a:r>
                        <a:rPr sz="6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)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86">
                <a:tc>
                  <a:txBody>
                    <a:bodyPr/>
                    <a:lstStyle/>
                    <a:p>
                      <a:pPr marL="91440">
                        <a:lnSpc>
                          <a:spcPts val="5590"/>
                        </a:lnSpc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</a:t>
                      </a:r>
                      <a:r>
                        <a:rPr sz="6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)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5590"/>
                        </a:lnSpc>
                      </a:pPr>
                      <a:r>
                        <a:rPr sz="6400" spc="-5" dirty="0">
                          <a:latin typeface="Arial MT"/>
                          <a:cs typeface="Arial MT"/>
                        </a:rPr>
                        <a:t>{</a:t>
                      </a:r>
                      <a:r>
                        <a:rPr sz="6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6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</a:t>
                      </a:r>
                      <a:r>
                        <a:rPr sz="6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)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648">
                <a:tc>
                  <a:txBody>
                    <a:bodyPr/>
                    <a:lstStyle/>
                    <a:p>
                      <a:pPr marL="91440">
                        <a:lnSpc>
                          <a:spcPts val="6340"/>
                        </a:lnSpc>
                        <a:tabLst>
                          <a:tab pos="542925" algn="l"/>
                          <a:tab pos="1040130" algn="l"/>
                          <a:tab pos="1536700" algn="l"/>
                          <a:tab pos="2033270" algn="l"/>
                          <a:tab pos="2530475" algn="l"/>
                          <a:tab pos="2981960" algn="l"/>
                          <a:tab pos="3434079" algn="l"/>
                        </a:tabLst>
                      </a:pPr>
                      <a:r>
                        <a:rPr sz="6400" dirty="0">
                          <a:latin typeface="Arial MT"/>
                          <a:cs typeface="Arial MT"/>
                        </a:rPr>
                        <a:t>[	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{	(	{	}	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[	]	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6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{})}]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6340"/>
                        </a:lnSpc>
                        <a:tabLst>
                          <a:tab pos="543560" algn="l"/>
                          <a:tab pos="1040765" algn="l"/>
                          <a:tab pos="1537335" algn="l"/>
                          <a:tab pos="2033905" algn="l"/>
                          <a:tab pos="2530475" algn="l"/>
                          <a:tab pos="2981960" algn="l"/>
                        </a:tabLst>
                      </a:pPr>
                      <a:r>
                        <a:rPr sz="6400" dirty="0">
                          <a:latin typeface="Arial MT"/>
                          <a:cs typeface="Arial MT"/>
                        </a:rPr>
                        <a:t>[	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{	)	}	(	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	</a:t>
                      </a:r>
                      <a:r>
                        <a:rPr sz="6400" spc="-5" dirty="0">
                          <a:latin typeface="Arial MT"/>
                          <a:cs typeface="Arial MT"/>
                        </a:rPr>
                        <a:t>}</a:t>
                      </a:r>
                      <a:r>
                        <a:rPr sz="6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400" dirty="0">
                          <a:latin typeface="Arial MT"/>
                          <a:cs typeface="Arial MT"/>
                        </a:rPr>
                        <a:t>]</a:t>
                      </a:r>
                      <a:endParaRPr sz="6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4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192" y="1764030"/>
            <a:ext cx="2205990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95"/>
              </a:spcBef>
            </a:pPr>
            <a:r>
              <a:rPr sz="2800" b="0" spc="-120" dirty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800" b="0" spc="-25" dirty="0">
                <a:solidFill>
                  <a:srgbClr val="000000"/>
                </a:solidFill>
                <a:latin typeface="Arial MT"/>
                <a:cs typeface="Arial MT"/>
              </a:rPr>
              <a:t>STRU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C</a:t>
            </a:r>
            <a:r>
              <a:rPr sz="2800" b="0" spc="-20" dirty="0">
                <a:solidFill>
                  <a:srgbClr val="000000"/>
                </a:solidFill>
                <a:latin typeface="Arial MT"/>
                <a:cs typeface="Arial MT"/>
              </a:rPr>
              <a:t>T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U</a:t>
            </a:r>
            <a:r>
              <a:rPr sz="2800" b="0" spc="-15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255" y="2974848"/>
            <a:ext cx="7054215" cy="2551430"/>
            <a:chOff x="524255" y="2974848"/>
            <a:chExt cx="7054215" cy="2551430"/>
          </a:xfrm>
        </p:grpSpPr>
        <p:sp>
          <p:nvSpPr>
            <p:cNvPr id="4" name="object 4"/>
            <p:cNvSpPr/>
            <p:nvPr/>
          </p:nvSpPr>
          <p:spPr>
            <a:xfrm>
              <a:off x="3252203" y="2974847"/>
              <a:ext cx="4326255" cy="706755"/>
            </a:xfrm>
            <a:custGeom>
              <a:avLst/>
              <a:gdLst/>
              <a:ahLst/>
              <a:cxnLst/>
              <a:rect l="l" t="t" r="r" b="b"/>
              <a:pathLst>
                <a:path w="4326255" h="706754">
                  <a:moveTo>
                    <a:pt x="4248543" y="0"/>
                  </a:moveTo>
                  <a:lnTo>
                    <a:pt x="4228858" y="0"/>
                  </a:lnTo>
                  <a:lnTo>
                    <a:pt x="4228858" y="316611"/>
                  </a:lnTo>
                  <a:lnTo>
                    <a:pt x="48653" y="316611"/>
                  </a:lnTo>
                  <a:lnTo>
                    <a:pt x="29730" y="319532"/>
                  </a:lnTo>
                  <a:lnTo>
                    <a:pt x="14236" y="327406"/>
                  </a:lnTo>
                  <a:lnTo>
                    <a:pt x="3822" y="338963"/>
                  </a:lnTo>
                  <a:lnTo>
                    <a:pt x="0" y="353187"/>
                  </a:lnTo>
                  <a:lnTo>
                    <a:pt x="0" y="706501"/>
                  </a:lnTo>
                  <a:lnTo>
                    <a:pt x="19443" y="706501"/>
                  </a:lnTo>
                  <a:lnTo>
                    <a:pt x="19443" y="341122"/>
                  </a:lnTo>
                  <a:lnTo>
                    <a:pt x="32397" y="331343"/>
                  </a:lnTo>
                  <a:lnTo>
                    <a:pt x="4248543" y="331343"/>
                  </a:lnTo>
                  <a:lnTo>
                    <a:pt x="4248543" y="0"/>
                  </a:lnTo>
                  <a:close/>
                </a:path>
                <a:path w="4326255" h="706754">
                  <a:moveTo>
                    <a:pt x="4326140" y="0"/>
                  </a:moveTo>
                  <a:lnTo>
                    <a:pt x="4267847" y="0"/>
                  </a:lnTo>
                  <a:lnTo>
                    <a:pt x="4267847" y="345821"/>
                  </a:lnTo>
                  <a:lnTo>
                    <a:pt x="43192" y="345821"/>
                  </a:lnTo>
                  <a:lnTo>
                    <a:pt x="38989" y="349250"/>
                  </a:lnTo>
                  <a:lnTo>
                    <a:pt x="38989" y="706501"/>
                  </a:lnTo>
                  <a:lnTo>
                    <a:pt x="97294" y="706501"/>
                  </a:lnTo>
                  <a:lnTo>
                    <a:pt x="97294" y="389636"/>
                  </a:lnTo>
                  <a:lnTo>
                    <a:pt x="4277499" y="389636"/>
                  </a:lnTo>
                  <a:lnTo>
                    <a:pt x="4296549" y="386842"/>
                  </a:lnTo>
                  <a:lnTo>
                    <a:pt x="4312043" y="378968"/>
                  </a:lnTo>
                  <a:lnTo>
                    <a:pt x="4322457" y="367411"/>
                  </a:lnTo>
                  <a:lnTo>
                    <a:pt x="4326140" y="353187"/>
                  </a:lnTo>
                  <a:lnTo>
                    <a:pt x="4326140" y="0"/>
                  </a:lnTo>
                  <a:close/>
                </a:path>
              </a:pathLst>
            </a:custGeom>
            <a:solidFill>
              <a:srgbClr val="208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55" y="3653028"/>
              <a:ext cx="5551932" cy="1872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" y="3680460"/>
              <a:ext cx="5347716" cy="17175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6363" y="3680460"/>
              <a:ext cx="5347335" cy="1718945"/>
            </a:xfrm>
            <a:custGeom>
              <a:avLst/>
              <a:gdLst/>
              <a:ahLst/>
              <a:cxnLst/>
              <a:rect l="l" t="t" r="r" b="b"/>
              <a:pathLst>
                <a:path w="5347335" h="1718945">
                  <a:moveTo>
                    <a:pt x="0" y="171958"/>
                  </a:moveTo>
                  <a:lnTo>
                    <a:pt x="18008" y="105029"/>
                  </a:lnTo>
                  <a:lnTo>
                    <a:pt x="67144" y="50419"/>
                  </a:lnTo>
                  <a:lnTo>
                    <a:pt x="140004" y="13462"/>
                  </a:lnTo>
                  <a:lnTo>
                    <a:pt x="229222" y="0"/>
                  </a:lnTo>
                  <a:lnTo>
                    <a:pt x="5117465" y="0"/>
                  </a:lnTo>
                  <a:lnTo>
                    <a:pt x="5206746" y="13462"/>
                  </a:lnTo>
                  <a:lnTo>
                    <a:pt x="5279644" y="50419"/>
                  </a:lnTo>
                  <a:lnTo>
                    <a:pt x="5328793" y="105029"/>
                  </a:lnTo>
                  <a:lnTo>
                    <a:pt x="5346827" y="171958"/>
                  </a:lnTo>
                  <a:lnTo>
                    <a:pt x="5346827" y="1546479"/>
                  </a:lnTo>
                  <a:lnTo>
                    <a:pt x="5328793" y="1613408"/>
                  </a:lnTo>
                  <a:lnTo>
                    <a:pt x="5279644" y="1668018"/>
                  </a:lnTo>
                  <a:lnTo>
                    <a:pt x="5206746" y="1704848"/>
                  </a:lnTo>
                  <a:lnTo>
                    <a:pt x="5117465" y="1718437"/>
                  </a:lnTo>
                  <a:lnTo>
                    <a:pt x="229222" y="1718437"/>
                  </a:lnTo>
                  <a:lnTo>
                    <a:pt x="140004" y="1704848"/>
                  </a:lnTo>
                  <a:lnTo>
                    <a:pt x="67144" y="1668018"/>
                  </a:lnTo>
                  <a:lnTo>
                    <a:pt x="18008" y="1613408"/>
                  </a:lnTo>
                  <a:lnTo>
                    <a:pt x="0" y="1546479"/>
                  </a:lnTo>
                  <a:lnTo>
                    <a:pt x="0" y="171958"/>
                  </a:lnTo>
                  <a:close/>
                </a:path>
              </a:pathLst>
            </a:custGeom>
            <a:ln w="9143">
              <a:solidFill>
                <a:srgbClr val="2CA0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9829" y="4035298"/>
            <a:ext cx="2492375" cy="1149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 MT"/>
                <a:cs typeface="Arial MT"/>
              </a:rPr>
              <a:t>LINEAR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20" dirty="0"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04800">
              <a:lnSpc>
                <a:spcPct val="100000"/>
              </a:lnSpc>
              <a:spcBef>
                <a:spcPts val="2135"/>
              </a:spcBef>
            </a:pPr>
            <a:r>
              <a:rPr sz="2800" spc="-25" dirty="0">
                <a:latin typeface="Arial MT"/>
                <a:cs typeface="Arial MT"/>
              </a:rPr>
              <a:t>ST</a:t>
            </a:r>
            <a:r>
              <a:rPr sz="2800" spc="-20" dirty="0">
                <a:latin typeface="Arial MT"/>
                <a:cs typeface="Arial MT"/>
              </a:rPr>
              <a:t>RUC</a:t>
            </a:r>
            <a:r>
              <a:rPr sz="2800" spc="-25" dirty="0">
                <a:latin typeface="Arial MT"/>
                <a:cs typeface="Arial MT"/>
              </a:rPr>
              <a:t>T</a:t>
            </a:r>
            <a:r>
              <a:rPr sz="2800" spc="-20" dirty="0">
                <a:latin typeface="Arial MT"/>
                <a:cs typeface="Arial MT"/>
              </a:rPr>
              <a:t>UR</a:t>
            </a:r>
            <a:r>
              <a:rPr sz="2800" spc="-5" dirty="0"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5410200"/>
            <a:ext cx="3642360" cy="2603500"/>
            <a:chOff x="1046988" y="5410200"/>
            <a:chExt cx="3642360" cy="2603500"/>
          </a:xfrm>
        </p:grpSpPr>
        <p:sp>
          <p:nvSpPr>
            <p:cNvPr id="10" name="object 10"/>
            <p:cNvSpPr/>
            <p:nvPr/>
          </p:nvSpPr>
          <p:spPr>
            <a:xfrm>
              <a:off x="2819400" y="5410200"/>
              <a:ext cx="1269365" cy="756285"/>
            </a:xfrm>
            <a:custGeom>
              <a:avLst/>
              <a:gdLst/>
              <a:ahLst/>
              <a:cxnLst/>
              <a:rect l="l" t="t" r="r" b="b"/>
              <a:pathLst>
                <a:path w="1269364" h="756285">
                  <a:moveTo>
                    <a:pt x="1190879" y="0"/>
                  </a:moveTo>
                  <a:lnTo>
                    <a:pt x="1171448" y="0"/>
                  </a:lnTo>
                  <a:lnTo>
                    <a:pt x="1171448" y="341630"/>
                  </a:lnTo>
                  <a:lnTo>
                    <a:pt x="48641" y="341630"/>
                  </a:lnTo>
                  <a:lnTo>
                    <a:pt x="29718" y="344424"/>
                  </a:lnTo>
                  <a:lnTo>
                    <a:pt x="14224" y="352298"/>
                  </a:lnTo>
                  <a:lnTo>
                    <a:pt x="3810" y="363855"/>
                  </a:lnTo>
                  <a:lnTo>
                    <a:pt x="0" y="378079"/>
                  </a:lnTo>
                  <a:lnTo>
                    <a:pt x="0" y="755904"/>
                  </a:lnTo>
                  <a:lnTo>
                    <a:pt x="19431" y="755904"/>
                  </a:lnTo>
                  <a:lnTo>
                    <a:pt x="19431" y="365887"/>
                  </a:lnTo>
                  <a:lnTo>
                    <a:pt x="32512" y="356108"/>
                  </a:lnTo>
                  <a:lnTo>
                    <a:pt x="1190879" y="356108"/>
                  </a:lnTo>
                  <a:lnTo>
                    <a:pt x="1190879" y="0"/>
                  </a:lnTo>
                  <a:close/>
                </a:path>
                <a:path w="1269364" h="756285">
                  <a:moveTo>
                    <a:pt x="1268857" y="0"/>
                  </a:moveTo>
                  <a:lnTo>
                    <a:pt x="1210183" y="0"/>
                  </a:lnTo>
                  <a:lnTo>
                    <a:pt x="1210183" y="370840"/>
                  </a:lnTo>
                  <a:lnTo>
                    <a:pt x="43307" y="370840"/>
                  </a:lnTo>
                  <a:lnTo>
                    <a:pt x="38989" y="374015"/>
                  </a:lnTo>
                  <a:lnTo>
                    <a:pt x="38989" y="755904"/>
                  </a:lnTo>
                  <a:lnTo>
                    <a:pt x="97282" y="755904"/>
                  </a:lnTo>
                  <a:lnTo>
                    <a:pt x="97282" y="414413"/>
                  </a:lnTo>
                  <a:lnTo>
                    <a:pt x="1220216" y="414413"/>
                  </a:lnTo>
                  <a:lnTo>
                    <a:pt x="1239012" y="411607"/>
                  </a:lnTo>
                  <a:lnTo>
                    <a:pt x="1254506" y="403733"/>
                  </a:lnTo>
                  <a:lnTo>
                    <a:pt x="1265047" y="392188"/>
                  </a:lnTo>
                  <a:lnTo>
                    <a:pt x="1268857" y="378079"/>
                  </a:lnTo>
                  <a:lnTo>
                    <a:pt x="1268857" y="0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88" y="6141720"/>
              <a:ext cx="3642360" cy="1871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096" y="6167628"/>
              <a:ext cx="3438144" cy="1717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49096" y="6167628"/>
              <a:ext cx="3437890" cy="1718945"/>
            </a:xfrm>
            <a:custGeom>
              <a:avLst/>
              <a:gdLst/>
              <a:ahLst/>
              <a:cxnLst/>
              <a:rect l="l" t="t" r="r" b="b"/>
              <a:pathLst>
                <a:path w="3437890" h="1718945">
                  <a:moveTo>
                    <a:pt x="0" y="171957"/>
                  </a:moveTo>
                  <a:lnTo>
                    <a:pt x="18008" y="105028"/>
                  </a:lnTo>
                  <a:lnTo>
                    <a:pt x="67132" y="50418"/>
                  </a:lnTo>
                  <a:lnTo>
                    <a:pt x="139953" y="13462"/>
                  </a:lnTo>
                  <a:lnTo>
                    <a:pt x="229234" y="0"/>
                  </a:lnTo>
                  <a:lnTo>
                    <a:pt x="3208654" y="0"/>
                  </a:lnTo>
                  <a:lnTo>
                    <a:pt x="3297808" y="13462"/>
                  </a:lnTo>
                  <a:lnTo>
                    <a:pt x="3370706" y="50418"/>
                  </a:lnTo>
                  <a:lnTo>
                    <a:pt x="3419855" y="105028"/>
                  </a:lnTo>
                  <a:lnTo>
                    <a:pt x="3437890" y="171957"/>
                  </a:lnTo>
                  <a:lnTo>
                    <a:pt x="3437890" y="1546605"/>
                  </a:lnTo>
                  <a:lnTo>
                    <a:pt x="3419855" y="1613408"/>
                  </a:lnTo>
                  <a:lnTo>
                    <a:pt x="3370706" y="1668017"/>
                  </a:lnTo>
                  <a:lnTo>
                    <a:pt x="3297808" y="1704886"/>
                  </a:lnTo>
                  <a:lnTo>
                    <a:pt x="3208654" y="1718398"/>
                  </a:lnTo>
                  <a:lnTo>
                    <a:pt x="229234" y="1718398"/>
                  </a:lnTo>
                  <a:lnTo>
                    <a:pt x="139953" y="1704886"/>
                  </a:lnTo>
                  <a:lnTo>
                    <a:pt x="67132" y="1668017"/>
                  </a:lnTo>
                  <a:lnTo>
                    <a:pt x="18008" y="1613408"/>
                  </a:lnTo>
                  <a:lnTo>
                    <a:pt x="0" y="1546605"/>
                  </a:lnTo>
                  <a:lnTo>
                    <a:pt x="0" y="171957"/>
                  </a:lnTo>
                  <a:close/>
                </a:path>
              </a:pathLst>
            </a:custGeom>
            <a:ln w="9143">
              <a:solidFill>
                <a:srgbClr val="2CA0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47392" y="6824218"/>
            <a:ext cx="958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RR</a:t>
            </a:r>
            <a:r>
              <a:rPr sz="2800" spc="-2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52215" y="5398008"/>
            <a:ext cx="5154295" cy="2628900"/>
            <a:chOff x="3252215" y="5398008"/>
            <a:chExt cx="5154295" cy="2628900"/>
          </a:xfrm>
        </p:grpSpPr>
        <p:sp>
          <p:nvSpPr>
            <p:cNvPr id="16" name="object 16"/>
            <p:cNvSpPr/>
            <p:nvPr/>
          </p:nvSpPr>
          <p:spPr>
            <a:xfrm>
              <a:off x="3252203" y="5398007"/>
              <a:ext cx="3381375" cy="781685"/>
            </a:xfrm>
            <a:custGeom>
              <a:avLst/>
              <a:gdLst/>
              <a:ahLst/>
              <a:cxnLst/>
              <a:rect l="l" t="t" r="r" b="b"/>
              <a:pathLst>
                <a:path w="3381375" h="781685">
                  <a:moveTo>
                    <a:pt x="3302901" y="412750"/>
                  </a:moveTo>
                  <a:lnTo>
                    <a:pt x="32397" y="412750"/>
                  </a:lnTo>
                  <a:lnTo>
                    <a:pt x="19316" y="402844"/>
                  </a:lnTo>
                  <a:lnTo>
                    <a:pt x="19316" y="0"/>
                  </a:lnTo>
                  <a:lnTo>
                    <a:pt x="0" y="0"/>
                  </a:lnTo>
                  <a:lnTo>
                    <a:pt x="0" y="390779"/>
                  </a:lnTo>
                  <a:lnTo>
                    <a:pt x="3822" y="404876"/>
                  </a:lnTo>
                  <a:lnTo>
                    <a:pt x="14236" y="416560"/>
                  </a:lnTo>
                  <a:lnTo>
                    <a:pt x="29730" y="424307"/>
                  </a:lnTo>
                  <a:lnTo>
                    <a:pt x="48653" y="427240"/>
                  </a:lnTo>
                  <a:lnTo>
                    <a:pt x="3283597" y="427240"/>
                  </a:lnTo>
                  <a:lnTo>
                    <a:pt x="3283597" y="781431"/>
                  </a:lnTo>
                  <a:lnTo>
                    <a:pt x="3302901" y="781431"/>
                  </a:lnTo>
                  <a:lnTo>
                    <a:pt x="3302901" y="412750"/>
                  </a:lnTo>
                  <a:close/>
                </a:path>
                <a:path w="3381375" h="781685">
                  <a:moveTo>
                    <a:pt x="3380867" y="390779"/>
                  </a:moveTo>
                  <a:lnTo>
                    <a:pt x="3377069" y="376555"/>
                  </a:lnTo>
                  <a:lnTo>
                    <a:pt x="3366643" y="364998"/>
                  </a:lnTo>
                  <a:lnTo>
                    <a:pt x="3351161" y="357124"/>
                  </a:lnTo>
                  <a:lnTo>
                    <a:pt x="3332238" y="354203"/>
                  </a:lnTo>
                  <a:lnTo>
                    <a:pt x="97294" y="354203"/>
                  </a:lnTo>
                  <a:lnTo>
                    <a:pt x="97294" y="0"/>
                  </a:lnTo>
                  <a:lnTo>
                    <a:pt x="38989" y="0"/>
                  </a:lnTo>
                  <a:lnTo>
                    <a:pt x="38989" y="394855"/>
                  </a:lnTo>
                  <a:lnTo>
                    <a:pt x="43192" y="398030"/>
                  </a:lnTo>
                  <a:lnTo>
                    <a:pt x="3322586" y="398030"/>
                  </a:lnTo>
                  <a:lnTo>
                    <a:pt x="3322586" y="781431"/>
                  </a:lnTo>
                  <a:lnTo>
                    <a:pt x="3380867" y="781431"/>
                  </a:lnTo>
                  <a:lnTo>
                    <a:pt x="3380867" y="390779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499" y="6153912"/>
              <a:ext cx="3643884" cy="18729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6131" y="6179820"/>
              <a:ext cx="3438144" cy="171907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66131" y="6179820"/>
              <a:ext cx="3437890" cy="1718945"/>
            </a:xfrm>
            <a:custGeom>
              <a:avLst/>
              <a:gdLst/>
              <a:ahLst/>
              <a:cxnLst/>
              <a:rect l="l" t="t" r="r" b="b"/>
              <a:pathLst>
                <a:path w="3437890" h="1718945">
                  <a:moveTo>
                    <a:pt x="0" y="171958"/>
                  </a:moveTo>
                  <a:lnTo>
                    <a:pt x="18033" y="105029"/>
                  </a:lnTo>
                  <a:lnTo>
                    <a:pt x="67182" y="50419"/>
                  </a:lnTo>
                  <a:lnTo>
                    <a:pt x="140080" y="13462"/>
                  </a:lnTo>
                  <a:lnTo>
                    <a:pt x="229234" y="0"/>
                  </a:lnTo>
                  <a:lnTo>
                    <a:pt x="3208654" y="0"/>
                  </a:lnTo>
                  <a:lnTo>
                    <a:pt x="3297809" y="13462"/>
                  </a:lnTo>
                  <a:lnTo>
                    <a:pt x="3370707" y="50419"/>
                  </a:lnTo>
                  <a:lnTo>
                    <a:pt x="3419856" y="105029"/>
                  </a:lnTo>
                  <a:lnTo>
                    <a:pt x="3437890" y="171958"/>
                  </a:lnTo>
                  <a:lnTo>
                    <a:pt x="3437890" y="1546606"/>
                  </a:lnTo>
                  <a:lnTo>
                    <a:pt x="3419856" y="1613408"/>
                  </a:lnTo>
                  <a:lnTo>
                    <a:pt x="3370707" y="1668018"/>
                  </a:lnTo>
                  <a:lnTo>
                    <a:pt x="3297809" y="1704886"/>
                  </a:lnTo>
                  <a:lnTo>
                    <a:pt x="3208654" y="1718398"/>
                  </a:lnTo>
                  <a:lnTo>
                    <a:pt x="229234" y="1718398"/>
                  </a:lnTo>
                  <a:lnTo>
                    <a:pt x="140080" y="1704886"/>
                  </a:lnTo>
                  <a:lnTo>
                    <a:pt x="67182" y="1668018"/>
                  </a:lnTo>
                  <a:lnTo>
                    <a:pt x="18033" y="1613408"/>
                  </a:lnTo>
                  <a:lnTo>
                    <a:pt x="0" y="1546606"/>
                  </a:lnTo>
                  <a:lnTo>
                    <a:pt x="0" y="171958"/>
                  </a:lnTo>
                  <a:close/>
                </a:path>
              </a:pathLst>
            </a:custGeom>
            <a:ln w="9144">
              <a:solidFill>
                <a:srgbClr val="2CA0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38190" y="6798056"/>
            <a:ext cx="1064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Q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13403" y="5423916"/>
            <a:ext cx="10490200" cy="2604770"/>
            <a:chOff x="3613403" y="5423916"/>
            <a:chExt cx="10490200" cy="2604770"/>
          </a:xfrm>
        </p:grpSpPr>
        <p:sp>
          <p:nvSpPr>
            <p:cNvPr id="22" name="object 22"/>
            <p:cNvSpPr/>
            <p:nvPr/>
          </p:nvSpPr>
          <p:spPr>
            <a:xfrm>
              <a:off x="3613404" y="5423916"/>
              <a:ext cx="8289925" cy="757555"/>
            </a:xfrm>
            <a:custGeom>
              <a:avLst/>
              <a:gdLst/>
              <a:ahLst/>
              <a:cxnLst/>
              <a:rect l="l" t="t" r="r" b="b"/>
              <a:pathLst>
                <a:path w="8289925" h="757554">
                  <a:moveTo>
                    <a:pt x="8211947" y="400570"/>
                  </a:moveTo>
                  <a:lnTo>
                    <a:pt x="32385" y="400570"/>
                  </a:lnTo>
                  <a:lnTo>
                    <a:pt x="19431" y="390779"/>
                  </a:lnTo>
                  <a:lnTo>
                    <a:pt x="19431" y="0"/>
                  </a:lnTo>
                  <a:lnTo>
                    <a:pt x="0" y="0"/>
                  </a:lnTo>
                  <a:lnTo>
                    <a:pt x="0" y="378841"/>
                  </a:lnTo>
                  <a:lnTo>
                    <a:pt x="3810" y="392938"/>
                  </a:lnTo>
                  <a:lnTo>
                    <a:pt x="14224" y="404634"/>
                  </a:lnTo>
                  <a:lnTo>
                    <a:pt x="29718" y="412369"/>
                  </a:lnTo>
                  <a:lnTo>
                    <a:pt x="48641" y="415290"/>
                  </a:lnTo>
                  <a:lnTo>
                    <a:pt x="8192643" y="415290"/>
                  </a:lnTo>
                  <a:lnTo>
                    <a:pt x="8192643" y="757428"/>
                  </a:lnTo>
                  <a:lnTo>
                    <a:pt x="8211947" y="757428"/>
                  </a:lnTo>
                  <a:lnTo>
                    <a:pt x="8211947" y="400570"/>
                  </a:lnTo>
                  <a:close/>
                </a:path>
                <a:path w="8289925" h="757554">
                  <a:moveTo>
                    <a:pt x="8289925" y="378841"/>
                  </a:moveTo>
                  <a:lnTo>
                    <a:pt x="8285988" y="364490"/>
                  </a:lnTo>
                  <a:lnTo>
                    <a:pt x="8275574" y="352933"/>
                  </a:lnTo>
                  <a:lnTo>
                    <a:pt x="8260080" y="345186"/>
                  </a:lnTo>
                  <a:lnTo>
                    <a:pt x="8241284" y="342265"/>
                  </a:lnTo>
                  <a:lnTo>
                    <a:pt x="97282" y="342265"/>
                  </a:lnTo>
                  <a:lnTo>
                    <a:pt x="97282" y="0"/>
                  </a:lnTo>
                  <a:lnTo>
                    <a:pt x="38989" y="0"/>
                  </a:lnTo>
                  <a:lnTo>
                    <a:pt x="38989" y="382905"/>
                  </a:lnTo>
                  <a:lnTo>
                    <a:pt x="43180" y="386080"/>
                  </a:lnTo>
                  <a:lnTo>
                    <a:pt x="8231505" y="386080"/>
                  </a:lnTo>
                  <a:lnTo>
                    <a:pt x="8231505" y="757428"/>
                  </a:lnTo>
                  <a:lnTo>
                    <a:pt x="8289925" y="757428"/>
                  </a:lnTo>
                  <a:lnTo>
                    <a:pt x="8289925" y="378841"/>
                  </a:lnTo>
                  <a:close/>
                </a:path>
              </a:pathLst>
            </a:custGeom>
            <a:solidFill>
              <a:srgbClr val="289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8819" y="6155436"/>
              <a:ext cx="4494276" cy="18729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0927" y="6182868"/>
              <a:ext cx="4290060" cy="17175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710927" y="6182868"/>
              <a:ext cx="4290060" cy="1718945"/>
            </a:xfrm>
            <a:custGeom>
              <a:avLst/>
              <a:gdLst/>
              <a:ahLst/>
              <a:cxnLst/>
              <a:rect l="l" t="t" r="r" b="b"/>
              <a:pathLst>
                <a:path w="4290059" h="1718945">
                  <a:moveTo>
                    <a:pt x="0" y="171957"/>
                  </a:moveTo>
                  <a:lnTo>
                    <a:pt x="18033" y="105029"/>
                  </a:lnTo>
                  <a:lnTo>
                    <a:pt x="67182" y="50418"/>
                  </a:lnTo>
                  <a:lnTo>
                    <a:pt x="140080" y="13462"/>
                  </a:lnTo>
                  <a:lnTo>
                    <a:pt x="229362" y="0"/>
                  </a:lnTo>
                  <a:lnTo>
                    <a:pt x="4060570" y="0"/>
                  </a:lnTo>
                  <a:lnTo>
                    <a:pt x="4149725" y="13462"/>
                  </a:lnTo>
                  <a:lnTo>
                    <a:pt x="4222623" y="50418"/>
                  </a:lnTo>
                  <a:lnTo>
                    <a:pt x="4271772" y="105029"/>
                  </a:lnTo>
                  <a:lnTo>
                    <a:pt x="4289806" y="171957"/>
                  </a:lnTo>
                  <a:lnTo>
                    <a:pt x="4289806" y="1546606"/>
                  </a:lnTo>
                  <a:lnTo>
                    <a:pt x="4271772" y="1613408"/>
                  </a:lnTo>
                  <a:lnTo>
                    <a:pt x="4222623" y="1668068"/>
                  </a:lnTo>
                  <a:lnTo>
                    <a:pt x="4149725" y="1704886"/>
                  </a:lnTo>
                  <a:lnTo>
                    <a:pt x="4060570" y="1718398"/>
                  </a:lnTo>
                  <a:lnTo>
                    <a:pt x="229362" y="1718398"/>
                  </a:lnTo>
                  <a:lnTo>
                    <a:pt x="140080" y="1704886"/>
                  </a:lnTo>
                  <a:lnTo>
                    <a:pt x="67182" y="1668068"/>
                  </a:lnTo>
                  <a:lnTo>
                    <a:pt x="18033" y="1613408"/>
                  </a:lnTo>
                  <a:lnTo>
                    <a:pt x="0" y="1546606"/>
                  </a:lnTo>
                  <a:lnTo>
                    <a:pt x="0" y="171957"/>
                  </a:lnTo>
                  <a:close/>
                </a:path>
              </a:pathLst>
            </a:custGeom>
            <a:ln w="9144">
              <a:solidFill>
                <a:srgbClr val="2CA0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871707" y="6833743"/>
            <a:ext cx="9251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latin typeface="Calibri"/>
                <a:cs typeface="Calibri"/>
              </a:rPr>
              <a:t>S</a:t>
            </a:r>
            <a:r>
              <a:rPr sz="2800" b="1" spc="-240" dirty="0">
                <a:latin typeface="Calibri"/>
                <a:cs typeface="Calibri"/>
              </a:rPr>
              <a:t>T</a:t>
            </a:r>
            <a:r>
              <a:rPr sz="2800" b="1" spc="-35" dirty="0">
                <a:latin typeface="Calibri"/>
                <a:cs typeface="Calibri"/>
              </a:rPr>
              <a:t>A</a:t>
            </a:r>
            <a:r>
              <a:rPr sz="2800" b="1" spc="-25" dirty="0"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81316" y="2974848"/>
            <a:ext cx="7615555" cy="2982595"/>
            <a:chOff x="7481316" y="2974848"/>
            <a:chExt cx="7615555" cy="2982595"/>
          </a:xfrm>
        </p:grpSpPr>
        <p:sp>
          <p:nvSpPr>
            <p:cNvPr id="28" name="object 28"/>
            <p:cNvSpPr/>
            <p:nvPr/>
          </p:nvSpPr>
          <p:spPr>
            <a:xfrm>
              <a:off x="7481316" y="2974847"/>
              <a:ext cx="4867275" cy="782955"/>
            </a:xfrm>
            <a:custGeom>
              <a:avLst/>
              <a:gdLst/>
              <a:ahLst/>
              <a:cxnLst/>
              <a:rect l="l" t="t" r="r" b="b"/>
              <a:pathLst>
                <a:path w="4867275" h="782954">
                  <a:moveTo>
                    <a:pt x="4789424" y="413131"/>
                  </a:moveTo>
                  <a:lnTo>
                    <a:pt x="32385" y="413131"/>
                  </a:lnTo>
                  <a:lnTo>
                    <a:pt x="19431" y="403352"/>
                  </a:lnTo>
                  <a:lnTo>
                    <a:pt x="19431" y="0"/>
                  </a:lnTo>
                  <a:lnTo>
                    <a:pt x="0" y="0"/>
                  </a:lnTo>
                  <a:lnTo>
                    <a:pt x="0" y="391287"/>
                  </a:lnTo>
                  <a:lnTo>
                    <a:pt x="3810" y="405511"/>
                  </a:lnTo>
                  <a:lnTo>
                    <a:pt x="14224" y="417068"/>
                  </a:lnTo>
                  <a:lnTo>
                    <a:pt x="29718" y="424942"/>
                  </a:lnTo>
                  <a:lnTo>
                    <a:pt x="48641" y="427736"/>
                  </a:lnTo>
                  <a:lnTo>
                    <a:pt x="4769866" y="427736"/>
                  </a:lnTo>
                  <a:lnTo>
                    <a:pt x="4769866" y="782701"/>
                  </a:lnTo>
                  <a:lnTo>
                    <a:pt x="4789424" y="782701"/>
                  </a:lnTo>
                  <a:lnTo>
                    <a:pt x="4789424" y="413131"/>
                  </a:lnTo>
                  <a:close/>
                </a:path>
                <a:path w="4867275" h="782954">
                  <a:moveTo>
                    <a:pt x="4867148" y="391287"/>
                  </a:moveTo>
                  <a:lnTo>
                    <a:pt x="4863465" y="377190"/>
                  </a:lnTo>
                  <a:lnTo>
                    <a:pt x="4853051" y="365506"/>
                  </a:lnTo>
                  <a:lnTo>
                    <a:pt x="4837557" y="357759"/>
                  </a:lnTo>
                  <a:lnTo>
                    <a:pt x="4818507" y="354838"/>
                  </a:lnTo>
                  <a:lnTo>
                    <a:pt x="97282" y="354838"/>
                  </a:lnTo>
                  <a:lnTo>
                    <a:pt x="97282" y="0"/>
                  </a:lnTo>
                  <a:lnTo>
                    <a:pt x="38989" y="0"/>
                  </a:lnTo>
                  <a:lnTo>
                    <a:pt x="38989" y="395351"/>
                  </a:lnTo>
                  <a:lnTo>
                    <a:pt x="43307" y="398526"/>
                  </a:lnTo>
                  <a:lnTo>
                    <a:pt x="4808855" y="398526"/>
                  </a:lnTo>
                  <a:lnTo>
                    <a:pt x="4808855" y="782701"/>
                  </a:lnTo>
                  <a:lnTo>
                    <a:pt x="4867148" y="782701"/>
                  </a:lnTo>
                  <a:lnTo>
                    <a:pt x="4867148" y="391287"/>
                  </a:lnTo>
                  <a:close/>
                </a:path>
              </a:pathLst>
            </a:custGeom>
            <a:solidFill>
              <a:srgbClr val="208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0532" y="3730752"/>
              <a:ext cx="5416295" cy="18714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95688" y="3477768"/>
              <a:ext cx="5401056" cy="24795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92640" y="3756660"/>
              <a:ext cx="5212079" cy="171907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692640" y="3756660"/>
              <a:ext cx="5211445" cy="1718945"/>
            </a:xfrm>
            <a:custGeom>
              <a:avLst/>
              <a:gdLst/>
              <a:ahLst/>
              <a:cxnLst/>
              <a:rect l="l" t="t" r="r" b="b"/>
              <a:pathLst>
                <a:path w="5211444" h="1718945">
                  <a:moveTo>
                    <a:pt x="0" y="171958"/>
                  </a:moveTo>
                  <a:lnTo>
                    <a:pt x="18033" y="105029"/>
                  </a:lnTo>
                  <a:lnTo>
                    <a:pt x="67182" y="50419"/>
                  </a:lnTo>
                  <a:lnTo>
                    <a:pt x="140080" y="13462"/>
                  </a:lnTo>
                  <a:lnTo>
                    <a:pt x="229234" y="0"/>
                  </a:lnTo>
                  <a:lnTo>
                    <a:pt x="4981829" y="0"/>
                  </a:lnTo>
                  <a:lnTo>
                    <a:pt x="5071109" y="13462"/>
                  </a:lnTo>
                  <a:lnTo>
                    <a:pt x="5144008" y="50419"/>
                  </a:lnTo>
                  <a:lnTo>
                    <a:pt x="5193156" y="105029"/>
                  </a:lnTo>
                  <a:lnTo>
                    <a:pt x="5211190" y="171958"/>
                  </a:lnTo>
                  <a:lnTo>
                    <a:pt x="5211190" y="1546479"/>
                  </a:lnTo>
                  <a:lnTo>
                    <a:pt x="5193156" y="1613408"/>
                  </a:lnTo>
                  <a:lnTo>
                    <a:pt x="5144008" y="1668018"/>
                  </a:lnTo>
                  <a:lnTo>
                    <a:pt x="5071109" y="1704848"/>
                  </a:lnTo>
                  <a:lnTo>
                    <a:pt x="4981829" y="1718437"/>
                  </a:lnTo>
                  <a:lnTo>
                    <a:pt x="229234" y="1718437"/>
                  </a:lnTo>
                  <a:lnTo>
                    <a:pt x="140080" y="1704848"/>
                  </a:lnTo>
                  <a:lnTo>
                    <a:pt x="67182" y="1668018"/>
                  </a:lnTo>
                  <a:lnTo>
                    <a:pt x="18033" y="1613408"/>
                  </a:lnTo>
                  <a:lnTo>
                    <a:pt x="0" y="1546479"/>
                  </a:lnTo>
                  <a:lnTo>
                    <a:pt x="0" y="171958"/>
                  </a:lnTo>
                  <a:close/>
                </a:path>
              </a:pathLst>
            </a:custGeom>
            <a:ln w="9144">
              <a:solidFill>
                <a:srgbClr val="2CA0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99495" y="4098188"/>
            <a:ext cx="271462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18900"/>
              </a:lnSpc>
              <a:spcBef>
                <a:spcPts val="100"/>
              </a:spcBef>
              <a:tabLst>
                <a:tab pos="1961514" algn="l"/>
              </a:tabLst>
            </a:pP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D</a:t>
            </a:r>
            <a:r>
              <a:rPr sz="2800" spc="-235" dirty="0">
                <a:latin typeface="Calibri"/>
                <a:cs typeface="Calibri"/>
              </a:rPr>
              <a:t>A</a:t>
            </a:r>
            <a:r>
              <a:rPr sz="2800" spc="-229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0"/>
              <a:ext cx="1002791" cy="911809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2EE22A-2C18-460C-8DF0-03394033A2A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>
                <a:solidFill>
                  <a:prstClr val="white"/>
                </a:solidFill>
                <a:latin typeface="Calibri" pitchFamily="34" charset="0"/>
              </a:rPr>
              <a:t>Infix Notation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D2A2397-C27C-44A0-B6BF-F69181B0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19" y="1722402"/>
            <a:ext cx="11752862" cy="688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en-US" sz="3191">
                <a:solidFill>
                  <a:srgbClr val="FF0000"/>
                </a:solidFill>
              </a:rPr>
              <a:t>Infix, Postfix </a:t>
            </a:r>
            <a:r>
              <a:rPr lang="en-US" altLang="en-US" sz="3191">
                <a:solidFill>
                  <a:prstClr val="black"/>
                </a:solidFill>
              </a:rPr>
              <a:t>and </a:t>
            </a:r>
            <a:r>
              <a:rPr lang="en-US" altLang="en-US" sz="3191">
                <a:solidFill>
                  <a:srgbClr val="FF0000"/>
                </a:solidFill>
              </a:rPr>
              <a:t>Prefix</a:t>
            </a:r>
            <a:r>
              <a:rPr lang="en-US" altLang="en-US" sz="3191">
                <a:solidFill>
                  <a:prstClr val="black"/>
                </a:solidFill>
              </a:rPr>
              <a:t> notations are three different but equivalent notations of writing algebraic expressions.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3191">
                <a:solidFill>
                  <a:prstClr val="black"/>
                </a:solidFill>
              </a:rPr>
              <a:t>While writing an arithmetic expression using infix notation, the operator is placed between the operands. For example, </a:t>
            </a:r>
            <a:r>
              <a:rPr lang="en-US" altLang="en-US" sz="3191" i="1">
                <a:solidFill>
                  <a:srgbClr val="FF0000"/>
                </a:solidFill>
              </a:rPr>
              <a:t>A+B</a:t>
            </a:r>
            <a:r>
              <a:rPr lang="en-US" altLang="en-US" sz="3191" i="1">
                <a:solidFill>
                  <a:prstClr val="black"/>
                </a:solidFill>
              </a:rPr>
              <a:t>;</a:t>
            </a:r>
            <a:r>
              <a:rPr lang="en-US" altLang="en-US" sz="3191">
                <a:solidFill>
                  <a:prstClr val="black"/>
                </a:solidFill>
              </a:rPr>
              <a:t> here, plus operator is placed between the two operands A and B.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3191">
                <a:solidFill>
                  <a:prstClr val="black"/>
                </a:solidFill>
              </a:rPr>
              <a:t>Although it is easy to write expressions using infix notation, computers find it difficult to parse as they need a lot of information to evaluate the expression.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3191">
                <a:solidFill>
                  <a:prstClr val="black"/>
                </a:solidFill>
              </a:rPr>
              <a:t>Information is needed about operator precedence, associativity rules, and brackets which overrides these rules.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en-US" sz="3191">
                <a:solidFill>
                  <a:prstClr val="black"/>
                </a:solidFill>
              </a:rPr>
              <a:t>So, computers work more efficiently with expressions written using prefix and postfix notations.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19415AA-6D8E-4217-9D5A-0516AE5E8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Infix  Notation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4BDE45D-161F-4957-92F2-2EA1F1513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430887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To add A, B, we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A+B</a:t>
            </a:r>
          </a:p>
          <a:p>
            <a:pPr eaLnBrk="1" hangingPunct="1"/>
            <a:r>
              <a:rPr lang="en-US" altLang="en-US" sz="4000" dirty="0"/>
              <a:t>To multiply A, B, we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A*B</a:t>
            </a:r>
          </a:p>
          <a:p>
            <a:pPr eaLnBrk="1" hangingPunct="1"/>
            <a:r>
              <a:rPr lang="en-US" altLang="en-US" sz="4000" dirty="0"/>
              <a:t>The operators ('+' and '*') go in between the operands ('A' and 'B')</a:t>
            </a:r>
          </a:p>
          <a:p>
            <a:pPr eaLnBrk="1" hangingPunct="1"/>
            <a:r>
              <a:rPr lang="en-US" altLang="en-US" sz="4000" dirty="0"/>
              <a:t>This is </a:t>
            </a:r>
            <a:r>
              <a:rPr lang="en-US" altLang="en-US" sz="4000" i="1" dirty="0"/>
              <a:t>"Infix"</a:t>
            </a:r>
            <a:r>
              <a:rPr lang="en-US" altLang="en-US" sz="4000" dirty="0"/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3A0258-5097-4BCF-94F4-84D2DC670EEE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>
                <a:solidFill>
                  <a:prstClr val="white"/>
                </a:solidFill>
                <a:latin typeface="Calibri" pitchFamily="34" charset="0"/>
              </a:rPr>
              <a:t>Postfix Notation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10826B2-12F8-49D3-BD3F-19F4B0B3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19" y="1621084"/>
            <a:ext cx="11550227" cy="658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sz="3191">
                <a:solidFill>
                  <a:srgbClr val="FF0000"/>
                </a:solidFill>
              </a:rPr>
              <a:t>Postfix</a:t>
            </a:r>
            <a:r>
              <a:rPr lang="en-US" altLang="en-US" sz="3191">
                <a:solidFill>
                  <a:prstClr val="black"/>
                </a:solidFill>
              </a:rPr>
              <a:t> notation was given by Jan Łukasiewicz who was a Polish logician, mathematician, and philosopher. His aim was to develop a parenthesis-free prefix notation (also known as Polish notation) and a postfix notation which is better known as </a:t>
            </a:r>
            <a:r>
              <a:rPr lang="en-US" altLang="en-US" sz="3191">
                <a:solidFill>
                  <a:srgbClr val="FF0000"/>
                </a:solidFill>
              </a:rPr>
              <a:t>Reverse Polish Notation or RPN.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3191">
                <a:solidFill>
                  <a:prstClr val="black"/>
                </a:solidFill>
              </a:rPr>
              <a:t>In postfix notation, the operator is placed after the operands. For example, if an expression is written as </a:t>
            </a:r>
            <a:r>
              <a:rPr lang="en-US" altLang="en-US" sz="3191" i="1">
                <a:solidFill>
                  <a:srgbClr val="FF0000"/>
                </a:solidFill>
              </a:rPr>
              <a:t>A+B</a:t>
            </a:r>
            <a:r>
              <a:rPr lang="en-US" altLang="en-US" sz="3191">
                <a:solidFill>
                  <a:prstClr val="black"/>
                </a:solidFill>
              </a:rPr>
              <a:t> in infix notation, the same expression can be written as </a:t>
            </a:r>
            <a:r>
              <a:rPr lang="en-US" altLang="en-US" sz="3191" i="1">
                <a:solidFill>
                  <a:srgbClr val="FF0000"/>
                </a:solidFill>
              </a:rPr>
              <a:t>AB+</a:t>
            </a:r>
            <a:r>
              <a:rPr lang="en-US" altLang="en-US" sz="3191">
                <a:solidFill>
                  <a:prstClr val="black"/>
                </a:solidFill>
              </a:rPr>
              <a:t> in postfix notation.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3191">
                <a:solidFill>
                  <a:prstClr val="black"/>
                </a:solidFill>
              </a:rPr>
              <a:t>The order of evaluation of a postfix expression is always from left to right.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2306338-06BD-4786-865B-4319F265C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Postfix Notation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CC6D58-67B6-4ACE-A3AF-CCBA64E9B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3693319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Another alternative is to put the operators after the operands as in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A B +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and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A B *</a:t>
            </a:r>
          </a:p>
          <a:p>
            <a:pPr eaLnBrk="1" hangingPunct="1"/>
            <a:r>
              <a:rPr lang="en-US" altLang="en-US" sz="4000" dirty="0"/>
              <a:t>This is </a:t>
            </a:r>
            <a:r>
              <a:rPr lang="en-US" altLang="en-US" sz="4000" i="1" dirty="0"/>
              <a:t>Postfix</a:t>
            </a:r>
            <a:r>
              <a:rPr lang="en-US" altLang="en-US" sz="4000" dirty="0"/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9F7C48A-6039-40BA-AEA7-94CBB51DC63E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>
                <a:solidFill>
                  <a:prstClr val="white"/>
                </a:solidFill>
                <a:latin typeface="Calibri" pitchFamily="34" charset="0"/>
              </a:rPr>
              <a:t>Prefix Notation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EC16BF7-6F3C-4DF2-AC42-6C4A6244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154" y="1519767"/>
            <a:ext cx="11448909" cy="506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1700" indent="-3429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3191">
                <a:solidFill>
                  <a:prstClr val="black"/>
                </a:solidFill>
              </a:rPr>
              <a:t>In a prefix notation, the operator is placed before the operands.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3191">
                <a:solidFill>
                  <a:prstClr val="black"/>
                </a:solidFill>
              </a:rPr>
              <a:t>For example, if </a:t>
            </a:r>
            <a:r>
              <a:rPr lang="en-US" altLang="en-US" sz="3191">
                <a:solidFill>
                  <a:srgbClr val="FF0000"/>
                </a:solidFill>
              </a:rPr>
              <a:t>A+B</a:t>
            </a:r>
            <a:r>
              <a:rPr lang="en-US" altLang="en-US" sz="3191">
                <a:solidFill>
                  <a:prstClr val="black"/>
                </a:solidFill>
              </a:rPr>
              <a:t> is an expression in infix notation, then the corresponding expression in prefix notation is given by </a:t>
            </a:r>
            <a:r>
              <a:rPr lang="en-US" altLang="en-US" sz="3191">
                <a:solidFill>
                  <a:srgbClr val="FF0000"/>
                </a:solidFill>
              </a:rPr>
              <a:t>+AB</a:t>
            </a:r>
            <a:r>
              <a:rPr lang="en-US" altLang="en-US" sz="3191">
                <a:solidFill>
                  <a:prstClr val="black"/>
                </a:solidFill>
              </a:rPr>
              <a:t>. 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3191">
                <a:solidFill>
                  <a:prstClr val="black"/>
                </a:solidFill>
              </a:rPr>
              <a:t>While evaluating a prefix expression, the operators are applied to the operands that are present immediately on the right of the operator. 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3191">
                <a:solidFill>
                  <a:prstClr val="black"/>
                </a:solidFill>
              </a:rPr>
              <a:t>Prefix expressions also do not follow the rules of operator precedence, associativity, and even brackets cannot alter the order of evaluation.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</a:pPr>
            <a:r>
              <a:rPr lang="en-US" altLang="en-US" sz="3191">
                <a:solidFill>
                  <a:prstClr val="black"/>
                </a:solidFill>
              </a:rPr>
              <a:t>  The expression </a:t>
            </a:r>
            <a:r>
              <a:rPr lang="en-US" altLang="en-US" sz="3191">
                <a:solidFill>
                  <a:srgbClr val="FF0000"/>
                </a:solidFill>
              </a:rPr>
              <a:t>(A + B) * C </a:t>
            </a:r>
            <a:r>
              <a:rPr lang="en-US" altLang="en-US" sz="3191">
                <a:solidFill>
                  <a:prstClr val="black"/>
                </a:solidFill>
              </a:rPr>
              <a:t>is written as: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191">
                <a:solidFill>
                  <a:prstClr val="black"/>
                </a:solidFill>
              </a:rPr>
              <a:t>	 </a:t>
            </a:r>
            <a:r>
              <a:rPr lang="en-US" altLang="en-US" sz="3191">
                <a:solidFill>
                  <a:srgbClr val="FF0000"/>
                </a:solidFill>
              </a:rPr>
              <a:t>*+ABC </a:t>
            </a:r>
            <a:r>
              <a:rPr lang="en-US" altLang="en-US" sz="3191">
                <a:solidFill>
                  <a:prstClr val="black"/>
                </a:solidFill>
              </a:rPr>
              <a:t>in the prefix notation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89394B-E3B4-4D4B-83EE-99F6B7EFE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Prefix Notation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A45720-29D2-40B6-9BF7-554536856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430887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Instead of saying "A plus B", we could say "add A,B " and write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+ A B</a:t>
            </a:r>
          </a:p>
          <a:p>
            <a:pPr eaLnBrk="1" hangingPunct="1"/>
            <a:r>
              <a:rPr lang="en-US" altLang="en-US" sz="4000" dirty="0"/>
              <a:t>"Multiply A,B" would be written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	* A B</a:t>
            </a:r>
          </a:p>
          <a:p>
            <a:pPr eaLnBrk="1" hangingPunct="1"/>
            <a:r>
              <a:rPr lang="en-US" altLang="en-US" sz="4000" dirty="0"/>
              <a:t>This is </a:t>
            </a:r>
            <a:r>
              <a:rPr lang="en-US" altLang="en-US" sz="4000" i="1" dirty="0"/>
              <a:t>Prefix</a:t>
            </a:r>
            <a:r>
              <a:rPr lang="en-US" altLang="en-US" sz="4000" dirty="0"/>
              <a:t> notation.</a:t>
            </a:r>
          </a:p>
          <a:p>
            <a:pPr eaLnBrk="1" hangingPunct="1">
              <a:buFont typeface="Monotype Sorts" pitchFamily="32" charset="2"/>
              <a:buNone/>
            </a:pP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204C7A4-2CD6-476E-9472-EC053D0B4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4200" y="2647950"/>
            <a:ext cx="12744450" cy="1107996"/>
          </a:xfrm>
        </p:spPr>
        <p:txBody>
          <a:bodyPr/>
          <a:lstStyle/>
          <a:p>
            <a:r>
              <a:rPr lang="en-US" altLang="en-US" sz="3600" dirty="0"/>
              <a:t>The terms infix, prefix, and postfix tell us whether the operators go between, before, or after the operands.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D2969AD5-854A-4FFD-8422-C445435B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603" y="4560407"/>
            <a:ext cx="6990927" cy="303871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en-US" sz="6382">
              <a:solidFill>
                <a:srgbClr val="ED7D31"/>
              </a:solidFill>
              <a:latin typeface="Calibri"/>
            </a:endParaRPr>
          </a:p>
          <a:p>
            <a:pPr algn="ctr"/>
            <a:r>
              <a:rPr lang="en-US" altLang="en-US" sz="6382">
                <a:solidFill>
                  <a:srgbClr val="ED7D31"/>
                </a:solidFill>
                <a:latin typeface="Calibri"/>
              </a:rPr>
              <a:t>Pre</a:t>
            </a:r>
            <a:r>
              <a:rPr lang="en-US" altLang="en-US" sz="6382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6382">
                <a:solidFill>
                  <a:srgbClr val="E7E6E6"/>
                </a:solidFill>
                <a:latin typeface="Calibri"/>
              </a:rPr>
              <a:t>A</a:t>
            </a:r>
            <a:r>
              <a:rPr lang="en-US" altLang="en-US" sz="6382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6382">
                <a:solidFill>
                  <a:srgbClr val="ED7D31"/>
                </a:solidFill>
                <a:latin typeface="Calibri"/>
              </a:rPr>
              <a:t>In</a:t>
            </a:r>
            <a:r>
              <a:rPr lang="en-US" altLang="en-US" sz="6382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6382">
                <a:solidFill>
                  <a:srgbClr val="E7E6E6"/>
                </a:solidFill>
                <a:latin typeface="Calibri"/>
              </a:rPr>
              <a:t>B</a:t>
            </a:r>
            <a:r>
              <a:rPr lang="en-US" altLang="en-US" sz="6382">
                <a:solidFill>
                  <a:prstClr val="black"/>
                </a:solidFill>
                <a:latin typeface="Calibri"/>
              </a:rPr>
              <a:t> </a:t>
            </a:r>
            <a:r>
              <a:rPr lang="en-US" altLang="en-US" sz="6382">
                <a:solidFill>
                  <a:srgbClr val="ED7D31"/>
                </a:solidFill>
                <a:latin typeface="Calibri"/>
              </a:rPr>
              <a:t>Post</a:t>
            </a:r>
          </a:p>
          <a:p>
            <a:pPr algn="ctr"/>
            <a:endParaRPr lang="en-US" altLang="en-US" sz="638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0158FCA-FCEF-4605-BB93-1B20C93CD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Parentheses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190D087-A80F-4494-9011-E69B270D4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4431983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Evaluate 2+3*5.</a:t>
            </a:r>
          </a:p>
          <a:p>
            <a:pPr eaLnBrk="1" hangingPunct="1"/>
            <a:r>
              <a:rPr lang="en-US" altLang="en-US" sz="4800" dirty="0"/>
              <a:t>+ First: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(2+3)*5 = 5*5 = 25</a:t>
            </a:r>
          </a:p>
          <a:p>
            <a:pPr eaLnBrk="1" hangingPunct="1"/>
            <a:r>
              <a:rPr lang="en-US" altLang="en-US" sz="4800" dirty="0"/>
              <a:t>* First: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2+(3*5) = 2+15 = 17</a:t>
            </a:r>
          </a:p>
          <a:p>
            <a:pPr eaLnBrk="1" hangingPunct="1"/>
            <a:r>
              <a:rPr lang="en-US" altLang="en-US" sz="4800" dirty="0"/>
              <a:t>Infix notation requires Parentheses.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A4CE22B-B79B-4E4C-B923-2B7B80202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What about Prefix Notation?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560474-CC40-4A4E-8A07-512BB2B29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5170646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 + 2 * 3 5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   = + 2 </a:t>
            </a:r>
            <a:r>
              <a:rPr lang="en-US" altLang="en-US" sz="4800" u="sng" dirty="0"/>
              <a:t>* 3 5</a:t>
            </a:r>
            <a:r>
              <a:rPr lang="en-US" altLang="en-US" sz="4800" dirty="0"/>
              <a:t>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   = </a:t>
            </a:r>
            <a:r>
              <a:rPr lang="en-US" altLang="en-US" sz="4800" u="sng" dirty="0"/>
              <a:t>+ 2 15</a:t>
            </a:r>
            <a:r>
              <a:rPr lang="en-US" altLang="en-US" sz="4800" dirty="0"/>
              <a:t> = 17</a:t>
            </a:r>
          </a:p>
          <a:p>
            <a:pPr eaLnBrk="1" hangingPunct="1"/>
            <a:r>
              <a:rPr lang="en-US" altLang="en-US" sz="4800" dirty="0"/>
              <a:t> * + 2 3 5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   = * </a:t>
            </a:r>
            <a:r>
              <a:rPr lang="en-US" altLang="en-US" sz="4800" u="sng" dirty="0"/>
              <a:t>+ 2 3</a:t>
            </a:r>
            <a:r>
              <a:rPr lang="en-US" altLang="en-US" sz="4800" dirty="0"/>
              <a:t> 5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800" dirty="0"/>
              <a:t>			   = </a:t>
            </a:r>
            <a:r>
              <a:rPr lang="en-US" altLang="en-US" sz="4800" u="sng" dirty="0"/>
              <a:t>* 5 5</a:t>
            </a:r>
            <a:r>
              <a:rPr lang="en-US" altLang="en-US" sz="4800" dirty="0"/>
              <a:t>  = 25</a:t>
            </a:r>
          </a:p>
          <a:p>
            <a:pPr eaLnBrk="1" hangingPunct="1"/>
            <a:r>
              <a:rPr lang="en-US" altLang="en-US" sz="4800" dirty="0"/>
              <a:t>No parentheses needed!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F46BF63-2022-4244-ABF9-4F8B969DF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Postfix Notation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BDF436-B42D-43AF-B8CA-341CCC593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430887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 2 3 5 * +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   = 2 </a:t>
            </a:r>
            <a:r>
              <a:rPr lang="en-US" altLang="en-US" sz="4000" u="sng" dirty="0"/>
              <a:t>3 5 *</a:t>
            </a:r>
            <a:r>
              <a:rPr lang="en-US" altLang="en-US" sz="4000" dirty="0"/>
              <a:t> + 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   = </a:t>
            </a:r>
            <a:r>
              <a:rPr lang="en-US" altLang="en-US" sz="4000" u="sng" dirty="0"/>
              <a:t>2 15 +</a:t>
            </a:r>
            <a:r>
              <a:rPr lang="en-US" altLang="en-US" sz="4000" dirty="0"/>
              <a:t> = 17</a:t>
            </a:r>
          </a:p>
          <a:p>
            <a:pPr eaLnBrk="1" hangingPunct="1"/>
            <a:r>
              <a:rPr lang="en-US" altLang="en-US" sz="4000" dirty="0"/>
              <a:t> 2 3 + 5 * =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   = </a:t>
            </a:r>
            <a:r>
              <a:rPr lang="en-US" altLang="en-US" sz="4000" u="sng" dirty="0"/>
              <a:t>2 3 +</a:t>
            </a:r>
            <a:r>
              <a:rPr lang="en-US" altLang="en-US" sz="4000" dirty="0"/>
              <a:t> 5 *</a:t>
            </a:r>
          </a:p>
          <a:p>
            <a:pPr eaLnBrk="1" hangingPunct="1">
              <a:buFont typeface="Monotype Sorts" pitchFamily="32" charset="2"/>
              <a:buNone/>
            </a:pPr>
            <a:r>
              <a:rPr lang="en-US" altLang="en-US" sz="4000" dirty="0"/>
              <a:t>			   = </a:t>
            </a:r>
            <a:r>
              <a:rPr lang="en-US" altLang="en-US" sz="4000" u="sng" dirty="0"/>
              <a:t>5 5 *</a:t>
            </a:r>
            <a:r>
              <a:rPr lang="en-US" altLang="en-US" sz="4000" dirty="0"/>
              <a:t> = 25</a:t>
            </a:r>
          </a:p>
          <a:p>
            <a:pPr eaLnBrk="1" hangingPunct="1"/>
            <a:r>
              <a:rPr lang="en-US" altLang="en-US" sz="4000" dirty="0"/>
              <a:t>No parentheses needed here either!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2796" y="1001725"/>
            <a:ext cx="5708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rgbClr val="77B6D9"/>
                </a:solidFill>
                <a:latin typeface="Calibri"/>
                <a:cs typeface="Calibri"/>
              </a:rPr>
              <a:t>Stack</a:t>
            </a:r>
            <a:r>
              <a:rPr sz="4800" b="0" spc="-20" dirty="0">
                <a:solidFill>
                  <a:srgbClr val="77B6D9"/>
                </a:solidFill>
                <a:latin typeface="Calibri"/>
                <a:cs typeface="Calibri"/>
              </a:rPr>
              <a:t> </a:t>
            </a:r>
            <a:r>
              <a:rPr sz="4800" b="0" spc="-5" dirty="0">
                <a:solidFill>
                  <a:srgbClr val="77B6D9"/>
                </a:solidFill>
                <a:latin typeface="Calibri"/>
                <a:cs typeface="Calibri"/>
              </a:rPr>
              <a:t>(Last</a:t>
            </a:r>
            <a:r>
              <a:rPr sz="4800" b="0" spc="-20" dirty="0">
                <a:solidFill>
                  <a:srgbClr val="77B6D9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77B6D9"/>
                </a:solidFill>
                <a:latin typeface="Calibri"/>
                <a:cs typeface="Calibri"/>
              </a:rPr>
              <a:t>in</a:t>
            </a:r>
            <a:r>
              <a:rPr sz="4800" b="0" spc="-10" dirty="0">
                <a:solidFill>
                  <a:srgbClr val="77B6D9"/>
                </a:solidFill>
                <a:latin typeface="Calibri"/>
                <a:cs typeface="Calibri"/>
              </a:rPr>
              <a:t> First</a:t>
            </a:r>
            <a:r>
              <a:rPr sz="4800" b="0" spc="-15" dirty="0">
                <a:solidFill>
                  <a:srgbClr val="77B6D9"/>
                </a:solidFill>
                <a:latin typeface="Calibri"/>
                <a:cs typeface="Calibri"/>
              </a:rPr>
              <a:t> </a:t>
            </a:r>
            <a:r>
              <a:rPr sz="4800" b="0" spc="-5" dirty="0">
                <a:solidFill>
                  <a:srgbClr val="77B6D9"/>
                </a:solidFill>
                <a:latin typeface="Calibri"/>
                <a:cs typeface="Calibri"/>
              </a:rPr>
              <a:t>Out)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703" y="2640584"/>
            <a:ext cx="13889355" cy="558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stack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is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an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Abstract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Data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Type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(ADT),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commonly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used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in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most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programming languages.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It is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named stack 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as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it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behaves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like a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real-world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stack,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example</a:t>
            </a:r>
            <a:r>
              <a:rPr sz="3600" spc="-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–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deck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of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cards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or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pile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of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plates, etc.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E2E9F"/>
              </a:buClr>
              <a:buFont typeface="Arial MT"/>
              <a:buChar char="•"/>
            </a:pPr>
            <a:endParaRPr sz="37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stack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is called a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600" u="heavy" spc="-5" dirty="0">
                <a:solidFill>
                  <a:srgbClr val="0000FF"/>
                </a:solidFill>
                <a:uFill>
                  <a:solidFill>
                    <a:srgbClr val="FF8117"/>
                  </a:solidFill>
                </a:uFill>
                <a:latin typeface="Calibri"/>
                <a:cs typeface="Calibri"/>
                <a:hlinkClick r:id="rId3"/>
              </a:rPr>
              <a:t>last-in-first-out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(LIFO)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 collection.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This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means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that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the 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last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thing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we added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(pushed)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is the first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thing that</a:t>
            </a:r>
            <a:r>
              <a:rPr sz="36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gets pulled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(popped)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off.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E2E9F"/>
              </a:buClr>
              <a:buFont typeface="Arial MT"/>
              <a:buChar char="•"/>
            </a:pPr>
            <a:endParaRPr sz="3600">
              <a:latin typeface="Calibri"/>
              <a:cs typeface="Calibri"/>
            </a:endParaRPr>
          </a:p>
          <a:p>
            <a:pPr marL="603885" indent="-572135">
              <a:lnSpc>
                <a:spcPts val="4315"/>
              </a:lnSpc>
              <a:buFont typeface="Arial MT"/>
              <a:buChar char="•"/>
              <a:tabLst>
                <a:tab pos="603885" algn="l"/>
                <a:tab pos="604520" algn="l"/>
                <a:tab pos="8270240" algn="l"/>
              </a:tabLst>
            </a:pP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3600" spc="3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stack</a:t>
            </a:r>
            <a:r>
              <a:rPr sz="3600" spc="30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is</a:t>
            </a:r>
            <a:r>
              <a:rPr sz="3600" spc="29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</a:t>
            </a:r>
            <a:r>
              <a:rPr sz="3600" spc="3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sequence</a:t>
            </a:r>
            <a:r>
              <a:rPr sz="3600" spc="29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of</a:t>
            </a:r>
            <a:r>
              <a:rPr sz="3600" spc="31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6E2E9F"/>
                </a:solidFill>
                <a:latin typeface="Calibri"/>
                <a:cs typeface="Calibri"/>
              </a:rPr>
              <a:t>items</a:t>
            </a:r>
            <a:r>
              <a:rPr sz="3600" spc="28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6E2E9F"/>
                </a:solidFill>
                <a:latin typeface="Calibri"/>
                <a:cs typeface="Calibri"/>
              </a:rPr>
              <a:t>that</a:t>
            </a:r>
            <a:r>
              <a:rPr sz="3600" spc="29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are	accessible</a:t>
            </a:r>
            <a:r>
              <a:rPr sz="3600" spc="28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6E2E9F"/>
                </a:solidFill>
                <a:latin typeface="Calibri"/>
                <a:cs typeface="Calibri"/>
              </a:rPr>
              <a:t>at</a:t>
            </a:r>
            <a:r>
              <a:rPr sz="3600" spc="27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only</a:t>
            </a:r>
            <a:r>
              <a:rPr sz="3600" spc="28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one</a:t>
            </a:r>
            <a:r>
              <a:rPr sz="3600" spc="27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6E2E9F"/>
                </a:solidFill>
                <a:latin typeface="Calibri"/>
                <a:cs typeface="Calibri"/>
              </a:rPr>
              <a:t>end</a:t>
            </a:r>
            <a:r>
              <a:rPr sz="3600" spc="29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6E2E9F"/>
                </a:solidFill>
                <a:latin typeface="Calibri"/>
                <a:cs typeface="Calibri"/>
              </a:rPr>
              <a:t>of</a:t>
            </a:r>
            <a:endParaRPr sz="3600">
              <a:latin typeface="Calibri"/>
              <a:cs typeface="Calibri"/>
            </a:endParaRPr>
          </a:p>
          <a:p>
            <a:pPr marL="603885">
              <a:lnSpc>
                <a:spcPts val="4555"/>
              </a:lnSpc>
            </a:pPr>
            <a:r>
              <a:rPr sz="3800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3800" spc="-12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6E2E9F"/>
                </a:solidFill>
                <a:latin typeface="Calibri"/>
                <a:cs typeface="Calibri"/>
              </a:rPr>
              <a:t>sequence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6CF6450-3021-477E-B544-4709B969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799" y="1311097"/>
            <a:ext cx="13397230" cy="615553"/>
          </a:xfrm>
        </p:spPr>
        <p:txBody>
          <a:bodyPr/>
          <a:lstStyle/>
          <a:p>
            <a:pPr>
              <a:defRPr/>
            </a:pPr>
            <a:r>
              <a:rPr lang="en-US"/>
              <a:t>Conclusion: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D4BCFB6-E323-4CFA-AE2B-8A19870CD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4200" y="2647950"/>
            <a:ext cx="12744450" cy="2215991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Infix is the only notation that requires parentheses in order to change the order in which the operations are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32C9765-A22C-4195-BC3A-D7C8575DB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7790" y="709224"/>
            <a:ext cx="10942320" cy="615553"/>
          </a:xfrm>
        </p:spPr>
        <p:txBody>
          <a:bodyPr/>
          <a:lstStyle/>
          <a:p>
            <a:pPr>
              <a:defRPr/>
            </a:pPr>
            <a:r>
              <a:rPr lang="en-US" dirty="0"/>
              <a:t>Precedence Rule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BADE334-E2DC-4FEF-9851-6A99CCE25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36472" y="2330309"/>
            <a:ext cx="11347591" cy="5065889"/>
          </a:xfrm>
        </p:spPr>
        <p:txBody>
          <a:bodyPr>
            <a:normAutofit/>
          </a:bodyPr>
          <a:lstStyle/>
          <a:p>
            <a:pPr marL="729472" indent="-547104">
              <a:buClr>
                <a:schemeClr val="tx1">
                  <a:shade val="95000"/>
                </a:schemeClr>
              </a:buClr>
              <a:defRPr/>
            </a:pPr>
            <a:r>
              <a:rPr lang="en-US" sz="9600" dirty="0"/>
              <a:t>			</a:t>
            </a:r>
          </a:p>
          <a:p>
            <a:pPr marL="729472" indent="-547104">
              <a:buClr>
                <a:schemeClr val="tx1">
                  <a:shade val="95000"/>
                </a:schemeClr>
              </a:buClr>
              <a:defRPr/>
            </a:pPr>
            <a:r>
              <a:rPr lang="en-US" sz="4800" dirty="0"/>
              <a:t>P- </a:t>
            </a:r>
            <a:r>
              <a:rPr lang="en-US" sz="4800" dirty="0" err="1"/>
              <a:t>paranthesis</a:t>
            </a:r>
            <a:endParaRPr lang="en-US" sz="4800" dirty="0"/>
          </a:p>
          <a:p>
            <a:pPr marL="729472" indent="-547104">
              <a:buClr>
                <a:schemeClr val="tx1">
                  <a:shade val="95000"/>
                </a:schemeClr>
              </a:buClr>
              <a:defRPr/>
            </a:pPr>
            <a:r>
              <a:rPr lang="en-US" sz="4800" dirty="0"/>
              <a:t>E- Exponent</a:t>
            </a:r>
          </a:p>
          <a:p>
            <a:pPr marL="729472" indent="-547104">
              <a:buClr>
                <a:schemeClr val="tx1">
                  <a:shade val="95000"/>
                </a:schemeClr>
              </a:buClr>
              <a:defRPr/>
            </a:pPr>
            <a:r>
              <a:rPr lang="en-US" sz="4800" dirty="0"/>
              <a:t>M- </a:t>
            </a:r>
            <a:r>
              <a:rPr lang="en-US" sz="4800" dirty="0" err="1"/>
              <a:t>MultiplyD</a:t>
            </a:r>
            <a:r>
              <a:rPr lang="en-US" sz="4800" dirty="0"/>
              <a:t>- Divide</a:t>
            </a:r>
          </a:p>
          <a:p>
            <a:pPr marL="729472" indent="-547104">
              <a:buClr>
                <a:schemeClr val="tx1">
                  <a:shade val="95000"/>
                </a:schemeClr>
              </a:buClr>
              <a:defRPr/>
            </a:pPr>
            <a:r>
              <a:rPr lang="en-US" sz="4800" dirty="0"/>
              <a:t>A- Addition, S-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A. Convert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expression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Reverse</a:t>
            </a:r>
            <a:r>
              <a:rPr dirty="0"/>
              <a:t> </a:t>
            </a:r>
            <a:r>
              <a:rPr spc="-5" dirty="0"/>
              <a:t>Polish</a:t>
            </a:r>
            <a:r>
              <a:rPr dirty="0"/>
              <a:t> </a:t>
            </a:r>
            <a:r>
              <a:rPr spc="-5" dirty="0"/>
              <a:t>notation</a:t>
            </a:r>
            <a:r>
              <a:rPr spc="35" dirty="0"/>
              <a:t> </a:t>
            </a:r>
            <a:r>
              <a:rPr spc="-5" dirty="0"/>
              <a:t>(post-fix </a:t>
            </a:r>
            <a:r>
              <a:rPr spc="-890" dirty="0"/>
              <a:t> </a:t>
            </a:r>
            <a:r>
              <a:rPr spc="-5" dirty="0"/>
              <a:t>notation):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780" y="2529439"/>
            <a:ext cx="5412740" cy="59651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76555" indent="-364490">
              <a:lnSpc>
                <a:spcPct val="100000"/>
              </a:lnSpc>
              <a:spcBef>
                <a:spcPts val="1019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spc="-5" dirty="0">
                <a:latin typeface="Calibri"/>
                <a:cs typeface="Calibri"/>
              </a:rPr>
              <a:t>3+4*5/6</a:t>
            </a:r>
            <a:endParaRPr sz="3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1.	</a:t>
            </a:r>
            <a:r>
              <a:rPr sz="2800" b="1" spc="-10" dirty="0">
                <a:latin typeface="Calibri"/>
                <a:cs typeface="Calibri"/>
              </a:rPr>
              <a:t>3+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4*5</a:t>
            </a:r>
            <a:r>
              <a:rPr sz="2800" b="1" spc="-10" dirty="0">
                <a:latin typeface="Calibri"/>
                <a:cs typeface="Calibri"/>
              </a:rPr>
              <a:t>/6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2.	</a:t>
            </a:r>
            <a:r>
              <a:rPr sz="2800" b="1" spc="-10" dirty="0">
                <a:latin typeface="Calibri"/>
                <a:cs typeface="Calibri"/>
              </a:rPr>
              <a:t>3+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45*</a:t>
            </a:r>
            <a:r>
              <a:rPr sz="2800" b="1" spc="-10" dirty="0">
                <a:latin typeface="Calibri"/>
                <a:cs typeface="Calibri"/>
              </a:rPr>
              <a:t>/6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3.	3+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45*6/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4.	345*6/+</a:t>
            </a:r>
            <a:endParaRPr sz="2800">
              <a:latin typeface="Calibri"/>
              <a:cs typeface="Calibri"/>
            </a:endParaRPr>
          </a:p>
          <a:p>
            <a:pPr marL="376555" indent="-364490">
              <a:lnSpc>
                <a:spcPct val="100000"/>
              </a:lnSpc>
              <a:spcBef>
                <a:spcPts val="819"/>
              </a:spcBef>
              <a:buSzPct val="97222"/>
              <a:buFont typeface="Wingdings"/>
              <a:buChar char=""/>
              <a:tabLst>
                <a:tab pos="377190" algn="l"/>
              </a:tabLst>
            </a:pPr>
            <a:r>
              <a:rPr sz="3600" b="1" dirty="0">
                <a:latin typeface="Calibri"/>
                <a:cs typeface="Calibri"/>
              </a:rPr>
              <a:t>(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(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+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B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)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-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*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(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/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)</a:t>
            </a:r>
            <a:r>
              <a:rPr sz="3600" b="1" spc="-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)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+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</a:t>
            </a:r>
            <a:endParaRPr sz="3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1.	(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 A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-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 D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/ E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)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+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2.	(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AB+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-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*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DE/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)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+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  <a:tabLst>
                <a:tab pos="984885" algn="l"/>
              </a:tabLst>
            </a:pPr>
            <a:r>
              <a:rPr sz="2800" b="1" spc="-5" dirty="0">
                <a:latin typeface="Calibri"/>
                <a:cs typeface="Calibri"/>
              </a:rPr>
              <a:t>3.	(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AB+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-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CDE/*</a:t>
            </a:r>
            <a:r>
              <a:rPr sz="2800" b="1" spc="-10" dirty="0">
                <a:latin typeface="Calibri"/>
                <a:cs typeface="Calibri"/>
              </a:rPr>
              <a:t>)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+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984885" algn="l"/>
                <a:tab pos="985519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AB+CDE/*-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+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984885" algn="l"/>
                <a:tab pos="985519" algn="l"/>
              </a:tabLst>
            </a:pPr>
            <a:r>
              <a:rPr sz="2800" b="1" spc="-5" dirty="0">
                <a:latin typeface="Calibri"/>
                <a:cs typeface="Calibri"/>
              </a:rPr>
              <a:t>AB+CDE/*-F+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2791" cy="91180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413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62583" y="2185543"/>
            <a:ext cx="14491335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01320" indent="-45720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469265" algn="l"/>
                <a:tab pos="469900" algn="l"/>
                <a:tab pos="1731645" algn="l"/>
                <a:tab pos="2486025" algn="l"/>
                <a:tab pos="4144010" algn="l"/>
                <a:tab pos="7235190" algn="l"/>
                <a:tab pos="8242300" algn="l"/>
                <a:tab pos="9156700" algn="l"/>
                <a:tab pos="10071735" algn="l"/>
                <a:tab pos="10986135" algn="l"/>
              </a:tabLst>
            </a:pPr>
            <a:r>
              <a:rPr sz="3200" spc="-5" dirty="0">
                <a:latin typeface="Calibri"/>
                <a:cs typeface="Calibri"/>
              </a:rPr>
              <a:t>Scan	the	Infix	</a:t>
            </a:r>
            <a:r>
              <a:rPr sz="3200" dirty="0">
                <a:latin typeface="Calibri"/>
                <a:cs typeface="Calibri"/>
              </a:rPr>
              <a:t>expressionfrom	</a:t>
            </a:r>
            <a:r>
              <a:rPr sz="3200" spc="-5" dirty="0">
                <a:latin typeface="Calibri"/>
                <a:cs typeface="Calibri"/>
              </a:rPr>
              <a:t>left	to	right	for	tokens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(Operators,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Operands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</a:t>
            </a:r>
            <a:r>
              <a:rPr sz="3200" spc="-5" dirty="0">
                <a:latin typeface="Calibri"/>
                <a:cs typeface="Calibri"/>
              </a:rPr>
              <a:t>Parentheses)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perform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steps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1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token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Expression.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token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operand,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Append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postfix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expression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token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left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parentheses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“(“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push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token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operator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327785" marR="5080" lvl="1" indent="-342900" algn="just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SzPct val="89062"/>
              <a:buFont typeface="Calibri"/>
              <a:buChar char="–"/>
              <a:tabLst>
                <a:tab pos="1328420" algn="l"/>
              </a:tabLst>
            </a:pPr>
            <a:r>
              <a:rPr sz="3200" b="1" spc="-5" dirty="0">
                <a:latin typeface="Calibri"/>
                <a:cs typeface="Calibri"/>
              </a:rPr>
              <a:t>Pop</a:t>
            </a:r>
            <a:r>
              <a:rPr sz="3200" b="1" dirty="0">
                <a:latin typeface="Calibri"/>
                <a:cs typeface="Calibri"/>
              </a:rPr>
              <a:t> all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operators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dirty="0">
                <a:latin typeface="Calibri"/>
                <a:cs typeface="Calibri"/>
              </a:rPr>
              <a:t> 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equal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precedence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 incoming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token</a:t>
            </a:r>
            <a:r>
              <a:rPr sz="3200" dirty="0">
                <a:latin typeface="Calibri"/>
                <a:cs typeface="Calibri"/>
              </a:rPr>
              <a:t>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append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them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(in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order)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output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Expression.</a:t>
            </a:r>
            <a:endParaRPr sz="3200">
              <a:latin typeface="Calibri"/>
              <a:cs typeface="Calibri"/>
            </a:endParaRPr>
          </a:p>
          <a:p>
            <a:pPr marL="1327785" lvl="1" indent="-343535" algn="just">
              <a:lnSpc>
                <a:spcPct val="100000"/>
              </a:lnSpc>
              <a:spcBef>
                <a:spcPts val="765"/>
              </a:spcBef>
              <a:buClr>
                <a:srgbClr val="C00000"/>
              </a:buClr>
              <a:buSzPct val="89062"/>
              <a:buChar char="–"/>
              <a:tabLst>
                <a:tab pos="1328420" algn="l"/>
              </a:tabLst>
            </a:pPr>
            <a:r>
              <a:rPr sz="3200" spc="-5" dirty="0">
                <a:latin typeface="Calibri"/>
                <a:cs typeface="Calibri"/>
              </a:rPr>
              <a:t>After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popping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operators,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push</a:t>
            </a:r>
            <a:r>
              <a:rPr sz="3200" b="1" spc="2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2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new</a:t>
            </a:r>
            <a:r>
              <a:rPr sz="3200" b="1" spc="254" dirty="0">
                <a:latin typeface="Calibri"/>
                <a:cs typeface="Calibri"/>
              </a:rPr>
              <a:t> </a:t>
            </a:r>
            <a:r>
              <a:rPr sz="3200" b="1" spc="-60" dirty="0">
                <a:latin typeface="Calibri"/>
                <a:cs typeface="Calibri"/>
              </a:rPr>
              <a:t>token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stack.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199" y="781050"/>
            <a:ext cx="129527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A. </a:t>
            </a:r>
            <a:r>
              <a:rPr spc="-10" dirty="0"/>
              <a:t>Convert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Reverse </a:t>
            </a:r>
            <a:r>
              <a:rPr spc="-10" dirty="0"/>
              <a:t>Polish</a:t>
            </a:r>
            <a:r>
              <a:rPr spc="5" dirty="0"/>
              <a:t> </a:t>
            </a:r>
            <a:r>
              <a:rPr spc="-5" dirty="0"/>
              <a:t>notation</a:t>
            </a:r>
            <a:r>
              <a:rPr spc="30" dirty="0"/>
              <a:t> </a:t>
            </a:r>
            <a:r>
              <a:rPr spc="5" dirty="0"/>
              <a:t>(post-fix </a:t>
            </a:r>
            <a:r>
              <a:rPr spc="-890" dirty="0"/>
              <a:t> </a:t>
            </a:r>
            <a:r>
              <a:rPr spc="-5" dirty="0"/>
              <a:t>notation):</a:t>
            </a:r>
          </a:p>
        </p:txBody>
      </p:sp>
    </p:spTree>
    <p:extLst>
      <p:ext uri="{BB962C8B-B14F-4D97-AF65-F5344CB8AC3E}">
        <p14:creationId xmlns:p14="http://schemas.microsoft.com/office/powerpoint/2010/main" val="364942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" y="2311400"/>
            <a:ext cx="14568169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240" indent="-399415">
              <a:lnSpc>
                <a:spcPct val="100000"/>
              </a:lnSpc>
              <a:spcBef>
                <a:spcPts val="100"/>
              </a:spcBef>
              <a:buClr>
                <a:srgbClr val="6E2E9F"/>
              </a:buClr>
              <a:buFont typeface="Calibri"/>
              <a:buAutoNum type="arabicPeriod" startAt="5"/>
              <a:tabLst>
                <a:tab pos="77787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“)”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5" dirty="0">
                <a:latin typeface="Calibri"/>
                <a:cs typeface="Calibri"/>
              </a:rPr>
              <a:t> parentheses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found,</a:t>
            </a:r>
            <a:endParaRPr sz="3200">
              <a:latin typeface="Calibri"/>
              <a:cs typeface="Calibri"/>
            </a:endParaRPr>
          </a:p>
          <a:p>
            <a:pPr marL="1041400" lvl="1" indent="-457834">
              <a:lnSpc>
                <a:spcPct val="100000"/>
              </a:lnSpc>
              <a:spcBef>
                <a:spcPts val="5"/>
              </a:spcBef>
              <a:buClr>
                <a:srgbClr val="CC00CC"/>
              </a:buClr>
              <a:buSzPct val="70312"/>
              <a:buFont typeface="Calibri"/>
              <a:buChar char="•"/>
              <a:tabLst>
                <a:tab pos="1040765" algn="l"/>
                <a:tab pos="1042035" algn="l"/>
              </a:tabLst>
            </a:pPr>
            <a:r>
              <a:rPr sz="3200" b="1" spc="-5" dirty="0">
                <a:latin typeface="Calibri"/>
                <a:cs typeface="Calibri"/>
              </a:rPr>
              <a:t>Pop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operators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from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Stack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append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25" dirty="0">
                <a:latin typeface="Calibri"/>
                <a:cs typeface="Calibri"/>
              </a:rPr>
              <a:t>to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till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endParaRPr sz="3200">
              <a:latin typeface="Calibri"/>
              <a:cs typeface="Calibri"/>
            </a:endParaRPr>
          </a:p>
          <a:p>
            <a:pPr marL="1041400">
              <a:lnSpc>
                <a:spcPct val="100000"/>
              </a:lnSpc>
              <a:tabLst>
                <a:tab pos="7188200" algn="l"/>
              </a:tabLst>
            </a:pPr>
            <a:r>
              <a:rPr sz="3200" b="1" spc="-5" dirty="0">
                <a:latin typeface="Calibri"/>
                <a:cs typeface="Calibri"/>
              </a:rPr>
              <a:t>encounter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Opening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Parenthesis	“(“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041400" marR="1289685" lvl="1" indent="-457200">
              <a:lnSpc>
                <a:spcPct val="100000"/>
              </a:lnSpc>
              <a:buClr>
                <a:srgbClr val="CC00CC"/>
              </a:buClr>
              <a:buSzPct val="70312"/>
              <a:buFont typeface="Calibri"/>
              <a:buChar char="•"/>
              <a:tabLst>
                <a:tab pos="1040765" algn="l"/>
                <a:tab pos="1042035" algn="l"/>
              </a:tabLst>
            </a:pPr>
            <a:r>
              <a:rPr sz="3200" b="1" spc="-5" dirty="0">
                <a:latin typeface="Calibri"/>
                <a:cs typeface="Calibri"/>
              </a:rPr>
              <a:t>Pop</a:t>
            </a:r>
            <a:r>
              <a:rPr sz="3200" b="1" spc="2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2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left</a:t>
            </a:r>
            <a:r>
              <a:rPr sz="3200" b="1" spc="2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parenthesis</a:t>
            </a:r>
            <a:r>
              <a:rPr sz="3200" b="1" spc="1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but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don’t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append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to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output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(Postfix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does not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brackets).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584200" marR="5080">
              <a:lnSpc>
                <a:spcPct val="100000"/>
              </a:lnSpc>
              <a:tabLst>
                <a:tab pos="6422390" algn="l"/>
              </a:tabLst>
            </a:pPr>
            <a:r>
              <a:rPr sz="3200" dirty="0">
                <a:latin typeface="Calibri"/>
                <a:cs typeface="Calibri"/>
              </a:rPr>
              <a:t>6.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tokens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Infix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expression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have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scanned.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95" dirty="0">
                <a:latin typeface="Calibri"/>
                <a:cs typeface="Calibri"/>
              </a:rPr>
              <a:t>Pop</a:t>
            </a:r>
            <a:r>
              <a:rPr sz="3200" b="1" spc="2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elements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from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stack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append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	Output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String.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Output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string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Corresponding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Postfix</a:t>
            </a:r>
            <a:r>
              <a:rPr sz="3200" b="1" spc="16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Notation</a:t>
            </a:r>
            <a:r>
              <a:rPr sz="3200" b="1" spc="-5" dirty="0">
                <a:solidFill>
                  <a:srgbClr val="6E2E9F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6199" y="781050"/>
            <a:ext cx="129527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A. </a:t>
            </a:r>
            <a:r>
              <a:rPr spc="-10" dirty="0"/>
              <a:t>Convert</a:t>
            </a:r>
            <a:r>
              <a:rPr spc="-5" dirty="0"/>
              <a:t> the</a:t>
            </a:r>
            <a:r>
              <a:rPr dirty="0"/>
              <a:t> </a:t>
            </a:r>
            <a:r>
              <a:rPr spc="-5" dirty="0"/>
              <a:t>expression</a:t>
            </a:r>
            <a:r>
              <a:rPr spc="2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Reverse </a:t>
            </a:r>
            <a:r>
              <a:rPr spc="-10" dirty="0"/>
              <a:t>Polish</a:t>
            </a:r>
            <a:r>
              <a:rPr spc="5" dirty="0"/>
              <a:t> </a:t>
            </a:r>
            <a:r>
              <a:rPr spc="-5" dirty="0"/>
              <a:t>notation</a:t>
            </a:r>
            <a:r>
              <a:rPr spc="30" dirty="0"/>
              <a:t> </a:t>
            </a:r>
            <a:r>
              <a:rPr spc="5" dirty="0"/>
              <a:t>(post-fix </a:t>
            </a:r>
            <a:r>
              <a:rPr spc="-890" dirty="0"/>
              <a:t> </a:t>
            </a:r>
            <a:r>
              <a:rPr spc="-5" dirty="0"/>
              <a:t>notation):</a:t>
            </a:r>
          </a:p>
        </p:txBody>
      </p:sp>
    </p:spTree>
    <p:extLst>
      <p:ext uri="{BB962C8B-B14F-4D97-AF65-F5344CB8AC3E}">
        <p14:creationId xmlns:p14="http://schemas.microsoft.com/office/powerpoint/2010/main" val="1624362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AB665A-A81F-4050-90CF-6A34A271D82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Infix to Postfix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21A73-C71C-42DB-B616-92B238C5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70" y="1813198"/>
            <a:ext cx="9577063" cy="64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0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AB665A-A81F-4050-90CF-6A34A271D82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Infix to Postfix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BF239-C86D-4051-8B89-4CE9AF95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338" y="1659079"/>
            <a:ext cx="10494144" cy="64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AB665A-A81F-4050-90CF-6A34A271D82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Infix to Postfix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E2F9E-5A00-4169-B65B-EA1F9FF4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62" y="1645157"/>
            <a:ext cx="8614642" cy="74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AB665A-A81F-4050-90CF-6A34A271D82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Infix to Prefix Conversion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D6304-F107-42BA-BD10-488DE976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57" y="1633751"/>
            <a:ext cx="10961025" cy="74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43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AB665A-A81F-4050-90CF-6A34A271D82C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prstClr val="white"/>
                </a:solidFill>
                <a:latin typeface="Calibri" pitchFamily="34" charset="0"/>
              </a:rPr>
              <a:t>Infix to Prefix Conversion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6140F-0AC0-4651-A354-ADE7B0B2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46" y="2060064"/>
            <a:ext cx="9309104" cy="55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1924812"/>
            <a:ext cx="5946648" cy="6281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9073" y="253949"/>
            <a:ext cx="844550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600" b="0" spc="-10" dirty="0">
                <a:solidFill>
                  <a:srgbClr val="77B6D9"/>
                </a:solidFill>
                <a:latin typeface="Calibri"/>
                <a:cs typeface="Calibri"/>
              </a:rPr>
              <a:t>EXAMPLES</a:t>
            </a:r>
            <a:r>
              <a:rPr sz="7600" b="0" spc="15" dirty="0">
                <a:solidFill>
                  <a:srgbClr val="77B6D9"/>
                </a:solidFill>
                <a:latin typeface="Calibri"/>
                <a:cs typeface="Calibri"/>
              </a:rPr>
              <a:t> </a:t>
            </a:r>
            <a:r>
              <a:rPr sz="7600" b="0" spc="-10" dirty="0">
                <a:solidFill>
                  <a:srgbClr val="77B6D9"/>
                </a:solidFill>
                <a:latin typeface="Calibri"/>
                <a:cs typeface="Calibri"/>
              </a:rPr>
              <a:t>OF</a:t>
            </a:r>
            <a:r>
              <a:rPr sz="7600" b="0" spc="-120" dirty="0">
                <a:solidFill>
                  <a:srgbClr val="77B6D9"/>
                </a:solidFill>
                <a:latin typeface="Calibri"/>
                <a:cs typeface="Calibri"/>
              </a:rPr>
              <a:t> </a:t>
            </a:r>
            <a:r>
              <a:rPr sz="7600" b="0" spc="-15" dirty="0">
                <a:solidFill>
                  <a:srgbClr val="77B6D9"/>
                </a:solidFill>
                <a:latin typeface="Calibri"/>
                <a:cs typeface="Calibri"/>
              </a:rPr>
              <a:t>STACK:</a:t>
            </a:r>
            <a:endParaRPr sz="7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384" y="1316736"/>
              <a:ext cx="5868924" cy="7057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02791" cy="91180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prefix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3F6BB15A-0105-4C46-9C16-25765228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473" y="1670638"/>
            <a:ext cx="10986744" cy="741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Algorithm to evaluate a postfix expression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127" b="1" dirty="0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1: Add a “(” in the </a:t>
            </a:r>
            <a:r>
              <a:rPr lang="en-US" altLang="en-US" sz="2127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begining</a:t>
            </a: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of the prefix expression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2: Scan every character of the prefix expression from right to left and  repeat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steps 3 until “(”is encountered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3: IF an operand is encountered, push it on the stack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IF an operator X is encountered, then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a. pop the top two elements from the stack as A and 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  b. Evaluate A X B, where A was the topmost element and B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     was the element below A.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  c. Push the result of evaluation on the stack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[END OF IF]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4: SET RESULT equal to the topmost element of the stack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2973588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prefix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53676-C87F-4DED-B6D7-68F0A4D9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31" y="2182133"/>
            <a:ext cx="10043441" cy="511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3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prefix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69435-8B2F-4425-86E3-8C74BB8C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65" y="1909403"/>
            <a:ext cx="10285064" cy="52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1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prefix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1C8B-FD37-4461-99BD-05C363D5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29" y="1735068"/>
            <a:ext cx="9920368" cy="67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99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postfix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3F6BB15A-0105-4C46-9C16-25765228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67" y="1635438"/>
            <a:ext cx="10638367" cy="692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Algorithm to evaluate a postfix expression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1: Add a “)” at the end of the postfix expression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2: Scan every character of the postfix expression from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left to right and  repeat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steps 3 and 4 until “)”is encountered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3: IF an operand is encountered, push it on the stack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IF an operator X is encountered, then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a. pop the top two elements from the stack as A and 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  b. Evaluate B X A, where A was the topmost element and B was	 the element below A.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          c. Push the result of evaluation on the stack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[END OF IF]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4: SET RESULT equal to the topmost element of the stack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127" b="1" dirty="0">
                <a:solidFill>
                  <a:prstClr val="black"/>
                </a:solidFill>
                <a:latin typeface="Courier New" panose="02070309020205020404" pitchFamily="49" charset="0"/>
              </a:rPr>
              <a:t>Step 5: EXIT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postfix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8BAE7-9DC0-4C62-98A0-EE1D78B2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72" y="1875353"/>
            <a:ext cx="8765892" cy="57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78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postfix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88B7A-44A3-4412-B513-62679E0C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13" y="1799998"/>
            <a:ext cx="11340579" cy="50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73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A677560-6897-4647-85EE-B73C82B84FE0}"/>
              </a:ext>
            </a:extLst>
          </p:cNvPr>
          <p:cNvSpPr/>
          <p:nvPr/>
        </p:nvSpPr>
        <p:spPr>
          <a:xfrm>
            <a:off x="2029884" y="0"/>
            <a:ext cx="12158133" cy="1418449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6382" dirty="0">
                <a:solidFill>
                  <a:srgbClr val="FF0000"/>
                </a:solidFill>
              </a:rPr>
              <a:t>Evaluate the postfix expression</a:t>
            </a:r>
            <a:endParaRPr lang="en-US" altLang="en-US" sz="6382" dirty="0">
              <a:solidFill>
                <a:prstClr val="white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3B219-A6E8-43AC-B70C-2AAA7CD6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59" y="1987778"/>
            <a:ext cx="5071577" cy="462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C2573-1CC6-476D-B31A-81DDE17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73" y="3280164"/>
            <a:ext cx="10498362" cy="33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08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144" y="2373884"/>
            <a:ext cx="13329919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 that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itself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called 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recursive function and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technique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called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recursion.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recursive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 will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 itself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until a final call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does not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require a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 to itself is made.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takes advantage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system stack to temporarily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calling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function’s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return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address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variables.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800" b="0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recursive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said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well-defined</a:t>
            </a:r>
            <a:r>
              <a:rPr kumimoji="0" sz="2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it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has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following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two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properties: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37160" marR="0" lvl="0" indent="-125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6428"/>
              <a:buFontTx/>
              <a:buChar char="•"/>
              <a:tabLst>
                <a:tab pos="1377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criteria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doesn’t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itself.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Arial MT"/>
              <a:buChar char="•"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37160" marR="0" lvl="0" indent="-1250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6428"/>
              <a:buFontTx/>
              <a:buChar char="•"/>
              <a:tabLst>
                <a:tab pos="137795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Every time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itself,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closer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criteria.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2744" y="1148029"/>
            <a:ext cx="2544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Arial MT"/>
                <a:cs typeface="Arial MT"/>
              </a:rPr>
              <a:t>Recursion</a:t>
            </a:r>
            <a:endParaRPr sz="4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0404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1703" y="8483092"/>
            <a:ext cx="534035" cy="431800"/>
            <a:chOff x="1091703" y="8483092"/>
            <a:chExt cx="534035" cy="431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703" y="8483092"/>
              <a:ext cx="533884" cy="431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099" y="8560308"/>
              <a:ext cx="368807" cy="29108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20" y="89916"/>
            <a:ext cx="14170152" cy="8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9709" y="692607"/>
            <a:ext cx="608838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0" spc="-10" dirty="0">
                <a:solidFill>
                  <a:srgbClr val="77B6D9"/>
                </a:solidFill>
                <a:latin typeface="Arial MT"/>
                <a:cs typeface="Arial MT"/>
              </a:rPr>
              <a:t>Basic</a:t>
            </a:r>
            <a:r>
              <a:rPr sz="6300" b="0" spc="-114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6300" b="0" spc="-20" dirty="0">
                <a:solidFill>
                  <a:srgbClr val="77B6D9"/>
                </a:solidFill>
                <a:latin typeface="Arial MT"/>
                <a:cs typeface="Arial MT"/>
              </a:rPr>
              <a:t>Operations</a:t>
            </a:r>
            <a:endParaRPr sz="6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835" y="3825062"/>
            <a:ext cx="584771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730" indent="-748665">
              <a:lnSpc>
                <a:spcPct val="100000"/>
              </a:lnSpc>
              <a:spcBef>
                <a:spcPts val="100"/>
              </a:spcBef>
              <a:buClr>
                <a:srgbClr val="2CA0BD"/>
              </a:buClr>
              <a:buSzPct val="55882"/>
              <a:buFont typeface="Wingdings"/>
              <a:buChar char=""/>
              <a:tabLst>
                <a:tab pos="760730" algn="l"/>
                <a:tab pos="761365" algn="l"/>
              </a:tabLst>
            </a:pPr>
            <a:r>
              <a:rPr sz="5100" spc="-5" dirty="0">
                <a:latin typeface="Comic Sans MS"/>
                <a:cs typeface="Comic Sans MS"/>
              </a:rPr>
              <a:t>PUSH(Insertion)</a:t>
            </a:r>
            <a:endParaRPr sz="5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har char=""/>
            </a:pPr>
            <a:endParaRPr sz="4650">
              <a:latin typeface="Comic Sans MS"/>
              <a:cs typeface="Comic Sans MS"/>
            </a:endParaRPr>
          </a:p>
          <a:p>
            <a:pPr marL="805180" indent="-793115">
              <a:lnSpc>
                <a:spcPct val="100000"/>
              </a:lnSpc>
              <a:spcBef>
                <a:spcPts val="5"/>
              </a:spcBef>
              <a:buClr>
                <a:srgbClr val="2CA0BD"/>
              </a:buClr>
              <a:buSzPct val="66666"/>
              <a:buFont typeface="Wingdings"/>
              <a:buChar char=""/>
              <a:tabLst>
                <a:tab pos="804545" algn="l"/>
                <a:tab pos="805815" algn="l"/>
              </a:tabLst>
            </a:pPr>
            <a:r>
              <a:rPr sz="5100" dirty="0">
                <a:latin typeface="Comic Sans MS"/>
                <a:cs typeface="Comic Sans MS"/>
              </a:rPr>
              <a:t>POP</a:t>
            </a:r>
            <a:r>
              <a:rPr sz="5100" spc="-45" dirty="0">
                <a:latin typeface="Comic Sans MS"/>
                <a:cs typeface="Comic Sans MS"/>
              </a:rPr>
              <a:t> </a:t>
            </a:r>
            <a:r>
              <a:rPr sz="5100" spc="-10" dirty="0">
                <a:latin typeface="Comic Sans MS"/>
                <a:cs typeface="Comic Sans MS"/>
              </a:rPr>
              <a:t>(Deletion)</a:t>
            </a:r>
            <a:endParaRPr sz="5100">
              <a:latin typeface="Comic Sans MS"/>
              <a:cs typeface="Comic Sans MS"/>
            </a:endParaRPr>
          </a:p>
          <a:p>
            <a:pPr marL="805180" indent="-793115">
              <a:lnSpc>
                <a:spcPct val="100000"/>
              </a:lnSpc>
              <a:spcBef>
                <a:spcPts val="6120"/>
              </a:spcBef>
              <a:buClr>
                <a:srgbClr val="2CA0BD"/>
              </a:buClr>
              <a:buSzPct val="66666"/>
              <a:buFont typeface="Wingdings"/>
              <a:buChar char=""/>
              <a:tabLst>
                <a:tab pos="804545" algn="l"/>
                <a:tab pos="805815" algn="l"/>
              </a:tabLst>
            </a:pPr>
            <a:r>
              <a:rPr sz="5100" spc="-5" dirty="0">
                <a:latin typeface="Comic Sans MS"/>
                <a:cs typeface="Comic Sans MS"/>
              </a:rPr>
              <a:t>PEEK</a:t>
            </a:r>
            <a:endParaRPr sz="51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2791" cy="91180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084" y="1621536"/>
              <a:ext cx="6403847" cy="6585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2344" y="1826768"/>
            <a:ext cx="13253719" cy="607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illustrate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recursive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functions,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consider</a:t>
            </a:r>
            <a:r>
              <a:rPr kumimoji="0" sz="2800" b="0" i="0" u="none" strike="noStrike" kern="1200" cap="none" spc="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calculating</a:t>
            </a:r>
            <a:r>
              <a:rPr kumimoji="0" sz="2800" b="0" i="0" u="none" strike="noStrike" kern="1200" cap="none" spc="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factorial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integer.</a:t>
            </a:r>
            <a:r>
              <a:rPr kumimoji="0" sz="28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280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</a:t>
            </a:r>
            <a:r>
              <a:rPr kumimoji="0" sz="2800" b="0" i="0" u="none" strike="noStrike" kern="1200" cap="none" spc="2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n!, </a:t>
            </a:r>
            <a:r>
              <a:rPr kumimoji="0" sz="2800" b="0" i="0" u="none" strike="noStrike" kern="1200" cap="none" spc="-6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multiply</a:t>
            </a:r>
            <a:r>
              <a:rPr kumimoji="0" sz="2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2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by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factorial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</a:t>
            </a:r>
            <a:r>
              <a:rPr kumimoji="0" sz="2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less</a:t>
            </a:r>
            <a:r>
              <a:rPr kumimoji="0" sz="2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than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2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number.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That</a:t>
            </a:r>
            <a:r>
              <a:rPr kumimoji="0" sz="2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is,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5556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n! =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 *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(n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-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1)!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Assume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need 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</a:t>
            </a:r>
            <a:r>
              <a:rPr kumimoji="0" sz="3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value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5!.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Then,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5!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=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4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!</a:t>
            </a:r>
            <a:r>
              <a:rPr kumimoji="0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where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4!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=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4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3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!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/>
              <a:ea typeface="+mn-ea"/>
              <a:cs typeface="SimSu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/>
              <a:ea typeface="+mn-ea"/>
              <a:cs typeface="SimSu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Therefore,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5!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=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</a:t>
            </a:r>
            <a:r>
              <a:rPr kumimoji="0" sz="3200" b="0" i="0" u="none" strike="noStrike" kern="1200" cap="none" spc="-2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4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2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3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!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/>
              <a:ea typeface="+mn-ea"/>
              <a:cs typeface="SimSu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/>
              <a:ea typeface="+mn-ea"/>
              <a:cs typeface="SimSu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Expanding</a:t>
            </a:r>
            <a:r>
              <a:rPr kumimoji="0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further,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sz="32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get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5!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=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5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4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3</a:t>
            </a:r>
            <a:r>
              <a:rPr kumimoji="0" sz="3200" b="0" i="0" u="none" strike="noStrike" kern="1200" cap="none" spc="-1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2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*</a:t>
            </a:r>
            <a:r>
              <a:rPr kumimoji="0" sz="3200" b="0" i="0" u="none" strike="noStrike" kern="1200" cap="none" spc="-15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 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1</a:t>
            </a: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2E3135"/>
                </a:solidFill>
                <a:effectLst/>
                <a:uLnTx/>
                <a:uFillTx/>
                <a:latin typeface="SimSun"/>
                <a:ea typeface="+mn-ea"/>
                <a:cs typeface="SimSun"/>
              </a:rPr>
              <a:t>!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/>
              <a:ea typeface="+mn-ea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65773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75479" y="658114"/>
            <a:ext cx="21482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Example</a:t>
            </a:r>
            <a:endParaRPr sz="43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9835" y="2131171"/>
            <a:ext cx="10572957" cy="5262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18535" cy="9118600"/>
            <a:chOff x="0" y="0"/>
            <a:chExt cx="16218535" cy="911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77721" cy="91180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0307" y="8458199"/>
              <a:ext cx="15278100" cy="660400"/>
            </a:xfrm>
            <a:custGeom>
              <a:avLst/>
              <a:gdLst/>
              <a:ahLst/>
              <a:cxnLst/>
              <a:rect l="l" t="t" r="r" b="b"/>
              <a:pathLst>
                <a:path w="15278100" h="660400">
                  <a:moveTo>
                    <a:pt x="15278100" y="0"/>
                  </a:moveTo>
                  <a:lnTo>
                    <a:pt x="0" y="0"/>
                  </a:lnTo>
                  <a:lnTo>
                    <a:pt x="0" y="659891"/>
                  </a:lnTo>
                  <a:lnTo>
                    <a:pt x="15278100" y="659891"/>
                  </a:lnTo>
                  <a:lnTo>
                    <a:pt x="152781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81802" y="798652"/>
            <a:ext cx="42735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Example</a:t>
            </a:r>
            <a:r>
              <a:rPr sz="4300" b="0" spc="-25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of</a:t>
            </a:r>
            <a:r>
              <a:rPr sz="4300" b="0" spc="-20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Stack</a:t>
            </a:r>
            <a:endParaRPr sz="43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003" y="2404923"/>
            <a:ext cx="13377428" cy="55068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1295" y="1178509"/>
            <a:ext cx="37572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Implementation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744" y="2310221"/>
            <a:ext cx="12138025" cy="47186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array</a:t>
            </a:r>
            <a:r>
              <a:rPr sz="32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implementation,</a:t>
            </a:r>
            <a:r>
              <a:rPr sz="32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would:</a:t>
            </a:r>
            <a:endParaRPr sz="3200">
              <a:latin typeface="Times New Roman"/>
              <a:cs typeface="Times New Roman"/>
            </a:endParaRPr>
          </a:p>
          <a:p>
            <a:pPr marL="593090" indent="-125730">
              <a:lnSpc>
                <a:spcPct val="100000"/>
              </a:lnSpc>
              <a:spcBef>
                <a:spcPts val="390"/>
              </a:spcBef>
              <a:buSzPct val="96428"/>
              <a:buFont typeface="Arial MT"/>
              <a:buChar char="•"/>
              <a:tabLst>
                <a:tab pos="5937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Declare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array</a:t>
            </a:r>
            <a:r>
              <a:rPr sz="2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fixed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size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(which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determines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maximum</a:t>
            </a:r>
            <a:r>
              <a:rPr sz="2800" spc="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size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stack).</a:t>
            </a:r>
            <a:endParaRPr sz="2800">
              <a:latin typeface="Times New Roman"/>
              <a:cs typeface="Times New Roman"/>
            </a:endParaRPr>
          </a:p>
          <a:p>
            <a:pPr marL="593090" indent="-125730">
              <a:lnSpc>
                <a:spcPct val="100000"/>
              </a:lnSpc>
              <a:spcBef>
                <a:spcPts val="1785"/>
              </a:spcBef>
              <a:buSzPct val="96428"/>
              <a:buFont typeface="Arial MT"/>
              <a:buChar char="•"/>
              <a:tabLst>
                <a:tab pos="593725" algn="l"/>
              </a:tabLst>
            </a:pP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Keep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 variable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always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points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“top”</a:t>
            </a:r>
            <a:r>
              <a:rPr sz="28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stack.</a:t>
            </a:r>
            <a:endParaRPr sz="2800">
              <a:latin typeface="Times New Roman"/>
              <a:cs typeface="Times New Roman"/>
            </a:endParaRPr>
          </a:p>
          <a:p>
            <a:pPr marL="1050290" lvl="1" indent="-125730">
              <a:lnSpc>
                <a:spcPct val="100000"/>
              </a:lnSpc>
              <a:spcBef>
                <a:spcPts val="340"/>
              </a:spcBef>
              <a:buSzPct val="96428"/>
              <a:buFont typeface="Arial MT"/>
              <a:buChar char="•"/>
              <a:tabLst>
                <a:tab pos="10509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Contains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array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index</a:t>
            </a:r>
            <a:r>
              <a:rPr sz="28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“top”</a:t>
            </a:r>
            <a:r>
              <a:rPr sz="28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element.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01F5F"/>
              </a:buClr>
              <a:buFont typeface="Arial MT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In</a:t>
            </a:r>
            <a:r>
              <a:rPr sz="32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linked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list</a:t>
            </a:r>
            <a:r>
              <a:rPr sz="32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implementation,</a:t>
            </a:r>
            <a:r>
              <a:rPr sz="32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we</a:t>
            </a:r>
            <a:r>
              <a:rPr sz="3200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1F5F"/>
                </a:solidFill>
                <a:latin typeface="Times New Roman"/>
                <a:cs typeface="Times New Roman"/>
              </a:rPr>
              <a:t>would:</a:t>
            </a:r>
            <a:endParaRPr sz="3200">
              <a:latin typeface="Times New Roman"/>
              <a:cs typeface="Times New Roman"/>
            </a:endParaRPr>
          </a:p>
          <a:p>
            <a:pPr marL="593090" indent="-125730">
              <a:lnSpc>
                <a:spcPct val="100000"/>
              </a:lnSpc>
              <a:spcBef>
                <a:spcPts val="390"/>
              </a:spcBef>
              <a:buSzPct val="96428"/>
              <a:buFont typeface="Arial MT"/>
              <a:buChar char="•"/>
              <a:tabLst>
                <a:tab pos="5937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Maintain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 stack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 a linked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593090" indent="-125730">
              <a:lnSpc>
                <a:spcPct val="100000"/>
              </a:lnSpc>
              <a:spcBef>
                <a:spcPts val="335"/>
              </a:spcBef>
              <a:buSzPct val="96428"/>
              <a:buFont typeface="Arial MT"/>
              <a:buChar char="•"/>
              <a:tabLst>
                <a:tab pos="5937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800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pointer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variable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top points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 start of</a:t>
            </a:r>
            <a:r>
              <a:rPr sz="28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593090" indent="-125730">
              <a:lnSpc>
                <a:spcPct val="100000"/>
              </a:lnSpc>
              <a:spcBef>
                <a:spcPts val="335"/>
              </a:spcBef>
              <a:buSzPct val="96428"/>
              <a:buFont typeface="Arial MT"/>
              <a:buChar char="•"/>
              <a:tabLst>
                <a:tab pos="593725" algn="l"/>
              </a:tabLst>
            </a:pP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first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 element</a:t>
            </a:r>
            <a:r>
              <a:rPr sz="2800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linked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list is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considered</a:t>
            </a:r>
            <a:r>
              <a:rPr sz="28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 stack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 top.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2272" y="782828"/>
            <a:ext cx="5753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PUSH</a:t>
            </a:r>
            <a:r>
              <a:rPr sz="4300" b="0" spc="-75" dirty="0">
                <a:solidFill>
                  <a:srgbClr val="77B6D9"/>
                </a:solidFill>
                <a:latin typeface="Arial MT"/>
                <a:cs typeface="Arial MT"/>
              </a:rPr>
              <a:t> </a:t>
            </a:r>
            <a:r>
              <a:rPr sz="4300" b="0" spc="-5" dirty="0">
                <a:solidFill>
                  <a:srgbClr val="77B6D9"/>
                </a:solidFill>
                <a:latin typeface="Arial MT"/>
                <a:cs typeface="Arial MT"/>
              </a:rPr>
              <a:t>Operation(Array)</a:t>
            </a:r>
            <a:endParaRPr sz="4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7103" y="2162048"/>
            <a:ext cx="12125960" cy="581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9BBA58"/>
              </a:buClr>
              <a:buFont typeface="Wingdings"/>
              <a:buChar char=""/>
              <a:tabLst>
                <a:tab pos="67881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 a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stack,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push()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 function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used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insert an element into the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stack.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 a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stack,</a:t>
            </a:r>
            <a:r>
              <a:rPr sz="2800" spc="37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2800" spc="36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new</a:t>
            </a:r>
            <a:r>
              <a:rPr sz="2800" spc="36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element</a:t>
            </a:r>
            <a:r>
              <a:rPr sz="2800" spc="36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is</a:t>
            </a:r>
            <a:r>
              <a:rPr sz="2800" spc="36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always</a:t>
            </a:r>
            <a:r>
              <a:rPr sz="2800" spc="37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inserted</a:t>
            </a:r>
            <a:r>
              <a:rPr sz="2800" spc="37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at</a:t>
            </a:r>
            <a:r>
              <a:rPr sz="2800" spc="37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E2E9F"/>
                </a:solidFill>
                <a:latin typeface="Calibri"/>
                <a:cs typeface="Calibri"/>
              </a:rPr>
              <a:t>top</a:t>
            </a:r>
            <a:r>
              <a:rPr sz="2800" b="1" spc="36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position.</a:t>
            </a:r>
            <a:r>
              <a:rPr sz="2800" spc="38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Push</a:t>
            </a:r>
            <a:r>
              <a:rPr sz="2800" spc="36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function</a:t>
            </a:r>
            <a:r>
              <a:rPr sz="2800" spc="36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takes </a:t>
            </a:r>
            <a:r>
              <a:rPr sz="2800" spc="-62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integer value as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parameter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inserts that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value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into the stack.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We 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following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steps</a:t>
            </a:r>
            <a:r>
              <a:rPr sz="2800" spc="2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E2E9F"/>
                </a:solidFill>
                <a:latin typeface="Calibri"/>
                <a:cs typeface="Calibri"/>
              </a:rPr>
              <a:t>push</a:t>
            </a:r>
            <a:r>
              <a:rPr sz="2800" spc="4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an element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6E2E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E2E9F"/>
                </a:solidFill>
                <a:latin typeface="Calibri"/>
                <a:cs typeface="Calibri"/>
              </a:rPr>
              <a:t>stack...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PUSH(STACK,</a:t>
            </a:r>
            <a:r>
              <a:rPr sz="3200" spc="-5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N,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TOP,</a:t>
            </a:r>
            <a:r>
              <a:rPr sz="3200" spc="-4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ITEM)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621030" algn="l"/>
              </a:tabLst>
            </a:pP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If</a:t>
            </a:r>
            <a:r>
              <a:rPr sz="3200" spc="-4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TOP=N-1:</a:t>
            </a:r>
            <a:r>
              <a:rPr sz="3200" spc="-4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//LB=0</a:t>
            </a:r>
            <a:endParaRPr sz="32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then</a:t>
            </a:r>
            <a:r>
              <a:rPr sz="3200" spc="-2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write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OVERFLOW,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and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 Return.</a:t>
            </a:r>
            <a:endParaRPr sz="3200">
              <a:latin typeface="Arial Black"/>
              <a:cs typeface="Arial Black"/>
            </a:endParaRPr>
          </a:p>
          <a:p>
            <a:pPr marL="756285" indent="-744220">
              <a:lnSpc>
                <a:spcPct val="100000"/>
              </a:lnSpc>
              <a:spcBef>
                <a:spcPts val="755"/>
              </a:spcBef>
              <a:buAutoNum type="arabicPeriod" startAt="2"/>
              <a:tabLst>
                <a:tab pos="756285" algn="l"/>
                <a:tab pos="75692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Set</a:t>
            </a:r>
            <a:r>
              <a:rPr sz="3200" spc="-3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</a:t>
            </a:r>
            <a:r>
              <a:rPr sz="3200" spc="-4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:=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TOP</a:t>
            </a:r>
            <a:r>
              <a:rPr sz="3200" spc="-2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+</a:t>
            </a:r>
            <a:r>
              <a:rPr sz="3200" spc="-1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6E2E9F"/>
                </a:solidFill>
                <a:latin typeface="Arial Black"/>
                <a:cs typeface="Arial Black"/>
              </a:rPr>
              <a:t>1.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45"/>
              </a:spcBef>
              <a:buAutoNum type="arabicPeriod" startAt="2"/>
              <a:tabLst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Set</a:t>
            </a:r>
            <a:r>
              <a:rPr sz="3200" spc="-45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STACK[TOP]:=</a:t>
            </a:r>
            <a:r>
              <a:rPr sz="3200" spc="-60" dirty="0">
                <a:solidFill>
                  <a:srgbClr val="6E2E9F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ITEM.</a:t>
            </a:r>
            <a:endParaRPr sz="3200">
              <a:latin typeface="Arial Black"/>
              <a:cs typeface="Arial Black"/>
            </a:endParaRPr>
          </a:p>
          <a:p>
            <a:pPr marL="620395" indent="-608330">
              <a:lnSpc>
                <a:spcPct val="100000"/>
              </a:lnSpc>
              <a:spcBef>
                <a:spcPts val="760"/>
              </a:spcBef>
              <a:buAutoNum type="arabicPeriod" startAt="2"/>
              <a:tabLst>
                <a:tab pos="621030" algn="l"/>
              </a:tabLst>
            </a:pPr>
            <a:r>
              <a:rPr sz="3200" spc="-10" dirty="0">
                <a:solidFill>
                  <a:srgbClr val="6E2E9F"/>
                </a:solidFill>
                <a:latin typeface="Arial Black"/>
                <a:cs typeface="Arial Black"/>
              </a:rPr>
              <a:t>Return.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2739</Words>
  <Application>Microsoft Office PowerPoint</Application>
  <PresentationFormat>Custom</PresentationFormat>
  <Paragraphs>373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SimSun</vt:lpstr>
      <vt:lpstr>Arial</vt:lpstr>
      <vt:lpstr>Arial Black</vt:lpstr>
      <vt:lpstr>Arial MT</vt:lpstr>
      <vt:lpstr>Calibri</vt:lpstr>
      <vt:lpstr>Comic Sans MS</vt:lpstr>
      <vt:lpstr>Constantia</vt:lpstr>
      <vt:lpstr>Courier New</vt:lpstr>
      <vt:lpstr>Lucida Sans Unicode</vt:lpstr>
      <vt:lpstr>Monotype Sorts</vt:lpstr>
      <vt:lpstr>Tahoma</vt:lpstr>
      <vt:lpstr>Times New Roman</vt:lpstr>
      <vt:lpstr>Wingdings</vt:lpstr>
      <vt:lpstr>Office Theme</vt:lpstr>
      <vt:lpstr>Stack</vt:lpstr>
      <vt:lpstr>DATA STRUCTURE</vt:lpstr>
      <vt:lpstr>Stack (Last in First Out)</vt:lpstr>
      <vt:lpstr>EXAMPLES OF STACK:</vt:lpstr>
      <vt:lpstr>Basic Operations</vt:lpstr>
      <vt:lpstr>Example</vt:lpstr>
      <vt:lpstr>Example of Stack</vt:lpstr>
      <vt:lpstr>Implementation</vt:lpstr>
      <vt:lpstr>PUSH Operation(Array)</vt:lpstr>
      <vt:lpstr>POP Operation(Array)</vt:lpstr>
      <vt:lpstr>PEEK Operation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Example:</vt:lpstr>
      <vt:lpstr>PowerPoint Presentation</vt:lpstr>
      <vt:lpstr>Infix  Notation</vt:lpstr>
      <vt:lpstr>PowerPoint Presentation</vt:lpstr>
      <vt:lpstr>Postfix Notation</vt:lpstr>
      <vt:lpstr>PowerPoint Presentation</vt:lpstr>
      <vt:lpstr>Prefix Notation</vt:lpstr>
      <vt:lpstr>PowerPoint Presentation</vt:lpstr>
      <vt:lpstr>Parentheses</vt:lpstr>
      <vt:lpstr>What about Prefix Notation?</vt:lpstr>
      <vt:lpstr>Postfix Notation</vt:lpstr>
      <vt:lpstr>Conclusion:</vt:lpstr>
      <vt:lpstr>Precedence Rule</vt:lpstr>
      <vt:lpstr>A. Convert the expression in Reverse Polish notation (post-fix  notation):</vt:lpstr>
      <vt:lpstr>A. Convert the expression in Reverse Polish notation (post-fix  notation):</vt:lpstr>
      <vt:lpstr>A. Convert the expression in Reverse Polish notation (post-fix  notation):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KAPILGYANPEETH</dc:title>
  <dc:creator>harsh bathija</dc:creator>
  <cp:lastModifiedBy>Rekha Chaturvedi</cp:lastModifiedBy>
  <cp:revision>7</cp:revision>
  <dcterms:created xsi:type="dcterms:W3CDTF">2023-09-22T06:30:24Z</dcterms:created>
  <dcterms:modified xsi:type="dcterms:W3CDTF">2024-09-18T16:27:24Z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2023-09-22T00:00:00Z</vt:filetime>
  </property>
</Properties>
</file>