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7313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23238" y="761"/>
            <a:ext cx="9145523" cy="106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670" y="2177288"/>
            <a:ext cx="10360659" cy="3726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7313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929" y="2488768"/>
            <a:ext cx="56902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000000"/>
                </a:solidFill>
                <a:latin typeface="Calibri Light"/>
                <a:cs typeface="Calibri Light"/>
              </a:rPr>
              <a:t>Circular</a:t>
            </a:r>
            <a:r>
              <a:rPr sz="60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spc="-40" dirty="0">
                <a:solidFill>
                  <a:srgbClr val="000000"/>
                </a:solidFill>
                <a:latin typeface="Calibri Light"/>
                <a:cs typeface="Calibri Light"/>
              </a:rPr>
              <a:t>Linked</a:t>
            </a:r>
            <a:r>
              <a:rPr sz="6000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6000" spc="-25" dirty="0">
                <a:solidFill>
                  <a:srgbClr val="000000"/>
                </a:solidFill>
                <a:latin typeface="Calibri Light"/>
                <a:cs typeface="Calibri Light"/>
              </a:rPr>
              <a:t>List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8848" y="6510019"/>
            <a:ext cx="4479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© </a:t>
            </a:r>
            <a:r>
              <a:rPr sz="1600" spc="-10" dirty="0">
                <a:latin typeface="Constantia"/>
                <a:cs typeface="Constantia"/>
              </a:rPr>
              <a:t>Oxford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University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Press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2014.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All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rights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reserved.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761" y="761"/>
            <a:ext cx="9144000" cy="1066800"/>
          </a:xfrm>
          <a:prstGeom prst="rect">
            <a:avLst/>
          </a:prstGeom>
          <a:solidFill>
            <a:srgbClr val="17375E"/>
          </a:solidFill>
          <a:ln w="25400">
            <a:solidFill>
              <a:srgbClr val="4F6128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pc="-5" dirty="0"/>
              <a:t>Doubly</a:t>
            </a:r>
            <a:r>
              <a:rPr spc="-20" dirty="0"/>
              <a:t> </a:t>
            </a:r>
            <a:r>
              <a:rPr spc="-30" dirty="0"/>
              <a:t>Linked</a:t>
            </a:r>
            <a:r>
              <a:rPr spc="-25" dirty="0"/>
              <a:t> </a:t>
            </a:r>
            <a:r>
              <a:rPr spc="-15" dirty="0"/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2594" y="1460957"/>
            <a:ext cx="786447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doubly </a:t>
            </a:r>
            <a:r>
              <a:rPr sz="2400" spc="-15" dirty="0">
                <a:latin typeface="Calibri"/>
                <a:cs typeface="Calibri"/>
              </a:rPr>
              <a:t>linked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given</a:t>
            </a:r>
            <a:r>
              <a:rPr sz="2400" dirty="0">
                <a:latin typeface="Calibri"/>
                <a:cs typeface="Calibri"/>
              </a:rPr>
              <a:t> as,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struct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594" y="2193163"/>
            <a:ext cx="121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6994" y="2193163"/>
            <a:ext cx="22948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struct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*prev;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 data;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struct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*next;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2594" y="3290696"/>
            <a:ext cx="7915909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};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prev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and the </a:t>
            </a:r>
            <a:r>
              <a:rPr sz="2400" spc="-10" dirty="0">
                <a:latin typeface="Calibri"/>
                <a:cs typeface="Calibri"/>
              </a:rPr>
              <a:t>next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spc="-10" dirty="0">
                <a:latin typeface="Calibri"/>
                <a:cs typeface="Calibri"/>
              </a:rPr>
              <a:t>of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</a:t>
            </a:r>
            <a:r>
              <a:rPr sz="2400" spc="-5" dirty="0">
                <a:latin typeface="Calibri"/>
                <a:cs typeface="Calibri"/>
              </a:rPr>
              <a:t> node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NULL.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prev </a:t>
            </a:r>
            <a:r>
              <a:rPr sz="2400" spc="-5" dirty="0">
                <a:latin typeface="Calibri"/>
                <a:cs typeface="Calibri"/>
              </a:rPr>
              <a:t>field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store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preceding node. This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5" dirty="0">
                <a:latin typeface="Calibri"/>
                <a:cs typeface="Calibri"/>
              </a:rPr>
              <a:t>enable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traverse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backward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direction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well.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2372"/>
            <a:ext cx="4072890" cy="142938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4400" spc="-15" dirty="0">
                <a:solidFill>
                  <a:srgbClr val="000000"/>
                </a:solidFill>
                <a:latin typeface="Calibri Light"/>
                <a:cs typeface="Calibri Light"/>
              </a:rPr>
              <a:t>Operations</a:t>
            </a:r>
            <a:endParaRPr sz="4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400" spc="-30" dirty="0">
                <a:solidFill>
                  <a:srgbClr val="273139"/>
                </a:solidFill>
              </a:rPr>
              <a:t>1.Traversal</a:t>
            </a:r>
            <a:r>
              <a:rPr sz="2400" spc="-25" dirty="0">
                <a:solidFill>
                  <a:srgbClr val="273139"/>
                </a:solidFill>
              </a:rPr>
              <a:t> </a:t>
            </a:r>
            <a:r>
              <a:rPr sz="2400" spc="-5" dirty="0">
                <a:solidFill>
                  <a:srgbClr val="273139"/>
                </a:solidFill>
              </a:rPr>
              <a:t>of</a:t>
            </a:r>
            <a:r>
              <a:rPr sz="2400" dirty="0">
                <a:solidFill>
                  <a:srgbClr val="273139"/>
                </a:solidFill>
              </a:rPr>
              <a:t> a</a:t>
            </a:r>
            <a:r>
              <a:rPr sz="2400" spc="-15" dirty="0">
                <a:solidFill>
                  <a:srgbClr val="273139"/>
                </a:solidFill>
              </a:rPr>
              <a:t> </a:t>
            </a:r>
            <a:r>
              <a:rPr sz="2400" spc="-5" dirty="0">
                <a:solidFill>
                  <a:srgbClr val="273139"/>
                </a:solidFill>
              </a:rPr>
              <a:t>Doubly </a:t>
            </a:r>
            <a:r>
              <a:rPr sz="2400" spc="-15" dirty="0">
                <a:solidFill>
                  <a:srgbClr val="273139"/>
                </a:solidFill>
              </a:rPr>
              <a:t>linked </a:t>
            </a:r>
            <a:r>
              <a:rPr sz="2400" spc="-10" dirty="0">
                <a:solidFill>
                  <a:srgbClr val="273139"/>
                </a:solidFill>
              </a:rPr>
              <a:t>list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" indent="-231775">
              <a:lnSpc>
                <a:spcPts val="2770"/>
              </a:lnSpc>
              <a:spcBef>
                <a:spcPts val="100"/>
              </a:spcBef>
              <a:buSzPct val="95833"/>
              <a:buAutoNum type="arabicPeriod" startAt="2"/>
              <a:tabLst>
                <a:tab pos="245745" algn="l"/>
              </a:tabLst>
            </a:pPr>
            <a:r>
              <a:rPr dirty="0"/>
              <a:t>Insertion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5" dirty="0"/>
              <a:t>node:</a:t>
            </a:r>
          </a:p>
          <a:p>
            <a:pPr marL="756920" marR="5080" lvl="1" indent="-287020">
              <a:lnSpc>
                <a:spcPct val="70000"/>
              </a:lnSpc>
              <a:spcBef>
                <a:spcPts val="605"/>
              </a:spcBef>
              <a:buAutoNum type="arabicPeriod"/>
              <a:tabLst>
                <a:tab pos="758190" algn="l"/>
              </a:tabLst>
            </a:pPr>
            <a:r>
              <a:rPr sz="2000" b="1" spc="-3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beginning:</a:t>
            </a:r>
            <a:r>
              <a:rPr sz="2000" b="1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new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created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node</a:t>
            </a:r>
            <a:r>
              <a:rPr sz="20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insert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before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head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node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head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points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000" spc="-43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 new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756920" marR="347980" lvl="1" indent="-287020">
              <a:lnSpc>
                <a:spcPct val="70000"/>
              </a:lnSpc>
              <a:spcBef>
                <a:spcPts val="505"/>
              </a:spcBef>
              <a:buAutoNum type="arabicPeriod"/>
              <a:tabLst>
                <a:tab pos="758190" algn="l"/>
              </a:tabLst>
            </a:pPr>
            <a:r>
              <a:rPr sz="2000" b="1" spc="-3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end: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The new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created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node</a:t>
            </a:r>
            <a:r>
              <a:rPr sz="20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is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insert</a:t>
            </a:r>
            <a:r>
              <a:rPr sz="20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the end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list</a:t>
            </a:r>
            <a:r>
              <a:rPr sz="20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 tail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points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new </a:t>
            </a:r>
            <a:r>
              <a:rPr sz="2000" spc="-434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node.</a:t>
            </a:r>
            <a:endParaRPr sz="2000">
              <a:latin typeface="Calibri"/>
              <a:cs typeface="Calibri"/>
            </a:endParaRPr>
          </a:p>
          <a:p>
            <a:pPr marL="756920" lvl="1" indent="-287020">
              <a:lnSpc>
                <a:spcPts val="2185"/>
              </a:lnSpc>
              <a:buAutoNum type="arabicPeriod"/>
              <a:tabLst>
                <a:tab pos="758190" algn="l"/>
              </a:tabLst>
            </a:pPr>
            <a:r>
              <a:rPr sz="2000" b="1" spc="-30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0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given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 position:</a:t>
            </a:r>
            <a:r>
              <a:rPr sz="2000" b="1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73139"/>
                </a:solidFill>
                <a:latin typeface="Calibri"/>
                <a:cs typeface="Calibri"/>
              </a:rPr>
              <a:t>Traverse</a:t>
            </a:r>
            <a:r>
              <a:rPr sz="20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given DLL</a:t>
            </a:r>
            <a:r>
              <a:rPr sz="2000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that</a:t>
            </a:r>
            <a:r>
              <a:rPr sz="20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position(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let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node</a:t>
            </a:r>
            <a:r>
              <a:rPr sz="20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000" b="1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273139"/>
                </a:solidFill>
                <a:latin typeface="Calibri"/>
                <a:cs typeface="Calibri"/>
              </a:rPr>
              <a:t>X</a:t>
            </a:r>
            <a:r>
              <a:rPr sz="2000" spc="-5" dirty="0">
                <a:solidFill>
                  <a:srgbClr val="273139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635" lvl="1">
              <a:lnSpc>
                <a:spcPct val="100000"/>
              </a:lnSpc>
              <a:spcBef>
                <a:spcPts val="30"/>
              </a:spcBef>
              <a:buAutoNum type="arabicPeriod"/>
            </a:pPr>
            <a:endParaRPr sz="2550"/>
          </a:p>
          <a:p>
            <a:pPr marL="312420" indent="-299720">
              <a:lnSpc>
                <a:spcPts val="2755"/>
              </a:lnSpc>
              <a:buSzPct val="95833"/>
              <a:buAutoNum type="arabicPeriod" startAt="2"/>
              <a:tabLst>
                <a:tab pos="313690" algn="l"/>
              </a:tabLst>
            </a:pPr>
            <a:r>
              <a:rPr spc="-10" dirty="0"/>
              <a:t>Deletion</a:t>
            </a:r>
            <a:r>
              <a:rPr spc="-3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5" dirty="0"/>
              <a:t>node:</a:t>
            </a:r>
          </a:p>
          <a:p>
            <a:pPr marL="756920" lvl="1" indent="-287020">
              <a:lnSpc>
                <a:spcPts val="2014"/>
              </a:lnSpc>
              <a:buAutoNum type="arabicPeriod"/>
              <a:tabLst>
                <a:tab pos="758190" algn="l"/>
              </a:tabLst>
            </a:pPr>
            <a:r>
              <a:rPr sz="2100" b="1" spc="-3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100" b="1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100" b="1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273139"/>
                </a:solidFill>
                <a:latin typeface="Calibri"/>
                <a:cs typeface="Calibri"/>
              </a:rPr>
              <a:t>beginning:</a:t>
            </a:r>
            <a:r>
              <a:rPr sz="2100" b="1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Move</a:t>
            </a:r>
            <a:r>
              <a:rPr sz="21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head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to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1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273139"/>
                </a:solidFill>
                <a:latin typeface="Calibri"/>
                <a:cs typeface="Calibri"/>
              </a:rPr>
              <a:t>next</a:t>
            </a:r>
            <a:r>
              <a:rPr sz="21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node</a:t>
            </a:r>
            <a:r>
              <a:rPr sz="21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 delete</a:t>
            </a:r>
            <a:r>
              <a:rPr sz="2100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1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node</a:t>
            </a:r>
            <a:r>
              <a:rPr sz="2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1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the beginning</a:t>
            </a:r>
            <a:r>
              <a:rPr sz="2100" spc="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endParaRPr sz="2100">
              <a:latin typeface="Calibri"/>
              <a:cs typeface="Calibri"/>
            </a:endParaRPr>
          </a:p>
          <a:p>
            <a:pPr marL="756920">
              <a:lnSpc>
                <a:spcPts val="2020"/>
              </a:lnSpc>
            </a:pPr>
            <a:r>
              <a:rPr sz="2100" spc="-20" dirty="0"/>
              <a:t>make</a:t>
            </a:r>
            <a:r>
              <a:rPr sz="2100" spc="-10" dirty="0"/>
              <a:t> previous</a:t>
            </a:r>
            <a:r>
              <a:rPr sz="2100" spc="15" dirty="0"/>
              <a:t> </a:t>
            </a:r>
            <a:r>
              <a:rPr sz="2100" spc="-10" dirty="0"/>
              <a:t>pointer</a:t>
            </a:r>
            <a:r>
              <a:rPr sz="2100" spc="10" dirty="0"/>
              <a:t> </a:t>
            </a:r>
            <a:r>
              <a:rPr sz="2100" spc="-5" dirty="0"/>
              <a:t>of</a:t>
            </a:r>
            <a:r>
              <a:rPr sz="2100" spc="-10" dirty="0"/>
              <a:t> current</a:t>
            </a:r>
            <a:r>
              <a:rPr sz="2100" spc="5" dirty="0"/>
              <a:t> </a:t>
            </a:r>
            <a:r>
              <a:rPr sz="2100" spc="-5" dirty="0"/>
              <a:t>head</a:t>
            </a:r>
            <a:r>
              <a:rPr sz="2100" spc="-25" dirty="0"/>
              <a:t> </a:t>
            </a:r>
            <a:r>
              <a:rPr sz="2100" spc="-15" dirty="0"/>
              <a:t>to</a:t>
            </a:r>
            <a:r>
              <a:rPr sz="2100" spc="-5" dirty="0"/>
              <a:t> NULL</a:t>
            </a:r>
            <a:r>
              <a:rPr sz="2100" spc="5" dirty="0"/>
              <a:t> </a:t>
            </a:r>
            <a:r>
              <a:rPr sz="2100" dirty="0"/>
              <a:t>.</a:t>
            </a:r>
            <a:endParaRPr sz="2100"/>
          </a:p>
          <a:p>
            <a:pPr marL="756920" marR="117475" lvl="1" indent="-287020">
              <a:lnSpc>
                <a:spcPct val="70000"/>
              </a:lnSpc>
              <a:spcBef>
                <a:spcPts val="630"/>
              </a:spcBef>
              <a:buAutoNum type="arabicPeriod" startAt="2"/>
              <a:tabLst>
                <a:tab pos="758190" algn="l"/>
              </a:tabLst>
            </a:pPr>
            <a:r>
              <a:rPr sz="2100" b="1" spc="-3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100" b="1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100" b="1" spc="-10" dirty="0">
                <a:solidFill>
                  <a:srgbClr val="273139"/>
                </a:solidFill>
                <a:latin typeface="Calibri"/>
                <a:cs typeface="Calibri"/>
              </a:rPr>
              <a:t> last:</a:t>
            </a:r>
            <a:r>
              <a:rPr sz="2100" b="1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Move</a:t>
            </a:r>
            <a:r>
              <a:rPr sz="2100" spc="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tail</a:t>
            </a:r>
            <a:r>
              <a:rPr sz="21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 the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 previous</a:t>
            </a:r>
            <a:r>
              <a:rPr sz="2100" spc="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node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delete</a:t>
            </a:r>
            <a:r>
              <a:rPr sz="2100" spc="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node </a:t>
            </a:r>
            <a:r>
              <a:rPr sz="2100" spc="-1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100" dirty="0">
                <a:solidFill>
                  <a:srgbClr val="273139"/>
                </a:solidFill>
                <a:latin typeface="Calibri"/>
                <a:cs typeface="Calibri"/>
              </a:rPr>
              <a:t> the end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100" spc="-1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273139"/>
                </a:solidFill>
                <a:latin typeface="Calibri"/>
                <a:cs typeface="Calibri"/>
              </a:rPr>
              <a:t>make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rgbClr val="273139"/>
                </a:solidFill>
                <a:latin typeface="Calibri"/>
                <a:cs typeface="Calibri"/>
              </a:rPr>
              <a:t>next </a:t>
            </a:r>
            <a:r>
              <a:rPr sz="2100" spc="-459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pointer</a:t>
            </a:r>
            <a:r>
              <a:rPr sz="21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tail node </a:t>
            </a:r>
            <a:r>
              <a:rPr sz="2100" spc="-1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1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273139"/>
                </a:solidFill>
                <a:latin typeface="Calibri"/>
                <a:cs typeface="Calibri"/>
              </a:rPr>
              <a:t>NULL.</a:t>
            </a:r>
            <a:endParaRPr sz="2100">
              <a:latin typeface="Calibri"/>
              <a:cs typeface="Calibri"/>
            </a:endParaRPr>
          </a:p>
          <a:p>
            <a:pPr marL="756920" lvl="1" indent="-287020">
              <a:lnSpc>
                <a:spcPts val="2270"/>
              </a:lnSpc>
              <a:buAutoNum type="arabicPeriod" startAt="2"/>
              <a:tabLst>
                <a:tab pos="758190" algn="l"/>
              </a:tabLst>
            </a:pPr>
            <a:r>
              <a:rPr sz="2100" b="1" spc="-35" dirty="0">
                <a:solidFill>
                  <a:srgbClr val="273139"/>
                </a:solidFill>
                <a:latin typeface="Calibri"/>
                <a:cs typeface="Calibri"/>
              </a:rPr>
              <a:t>At</a:t>
            </a:r>
            <a:r>
              <a:rPr sz="2100" b="1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273139"/>
                </a:solidFill>
                <a:latin typeface="Calibri"/>
                <a:cs typeface="Calibri"/>
              </a:rPr>
              <a:t>a</a:t>
            </a:r>
            <a:r>
              <a:rPr sz="2100" b="1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273139"/>
                </a:solidFill>
                <a:latin typeface="Calibri"/>
                <a:cs typeface="Calibri"/>
              </a:rPr>
              <a:t>given</a:t>
            </a:r>
            <a:r>
              <a:rPr sz="2100" b="1" spc="-2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273139"/>
                </a:solidFill>
                <a:latin typeface="Calibri"/>
                <a:cs typeface="Calibri"/>
              </a:rPr>
              <a:t>position: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8848" y="6510019"/>
            <a:ext cx="4479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© </a:t>
            </a:r>
            <a:r>
              <a:rPr sz="1600" spc="-10" dirty="0">
                <a:latin typeface="Constantia"/>
                <a:cs typeface="Constantia"/>
              </a:rPr>
              <a:t>Oxford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University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Press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2014.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All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rights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reserved.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761" y="761"/>
            <a:ext cx="9144000" cy="1066800"/>
          </a:xfrm>
          <a:prstGeom prst="rect">
            <a:avLst/>
          </a:prstGeom>
          <a:solidFill>
            <a:srgbClr val="17375E"/>
          </a:solidFill>
          <a:ln w="25400">
            <a:solidFill>
              <a:srgbClr val="4F6128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pc="-5" dirty="0"/>
              <a:t>Doubly</a:t>
            </a:r>
            <a:r>
              <a:rPr spc="-20" dirty="0"/>
              <a:t> </a:t>
            </a:r>
            <a:r>
              <a:rPr spc="-30" dirty="0"/>
              <a:t>Linked</a:t>
            </a:r>
            <a:r>
              <a:rPr spc="-25" dirty="0"/>
              <a:t> </a:t>
            </a:r>
            <a:r>
              <a:rPr spc="-15" dirty="0"/>
              <a:t>List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05037" y="1214437"/>
            <a:ext cx="7858125" cy="3286125"/>
            <a:chOff x="2205037" y="1214437"/>
            <a:chExt cx="7858125" cy="3286125"/>
          </a:xfrm>
        </p:grpSpPr>
        <p:sp>
          <p:nvSpPr>
            <p:cNvPr id="5" name="object 5"/>
            <p:cNvSpPr/>
            <p:nvPr/>
          </p:nvSpPr>
          <p:spPr>
            <a:xfrm>
              <a:off x="2619375" y="1628775"/>
              <a:ext cx="7029450" cy="2457450"/>
            </a:xfrm>
            <a:custGeom>
              <a:avLst/>
              <a:gdLst/>
              <a:ahLst/>
              <a:cxnLst/>
              <a:rect l="l" t="t" r="r" b="b"/>
              <a:pathLst>
                <a:path w="7029450" h="2457450">
                  <a:moveTo>
                    <a:pt x="7029450" y="0"/>
                  </a:moveTo>
                  <a:lnTo>
                    <a:pt x="0" y="0"/>
                  </a:lnTo>
                  <a:lnTo>
                    <a:pt x="0" y="2457450"/>
                  </a:lnTo>
                  <a:lnTo>
                    <a:pt x="7029450" y="2457450"/>
                  </a:lnTo>
                  <a:lnTo>
                    <a:pt x="702945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1219200"/>
              <a:ext cx="7848600" cy="409575"/>
            </a:xfrm>
            <a:custGeom>
              <a:avLst/>
              <a:gdLst/>
              <a:ahLst/>
              <a:cxnLst/>
              <a:rect l="l" t="t" r="r" b="b"/>
              <a:pathLst>
                <a:path w="7848600" h="409575">
                  <a:moveTo>
                    <a:pt x="7848600" y="0"/>
                  </a:moveTo>
                  <a:lnTo>
                    <a:pt x="0" y="0"/>
                  </a:lnTo>
                  <a:lnTo>
                    <a:pt x="409575" y="409575"/>
                  </a:lnTo>
                  <a:lnTo>
                    <a:pt x="7439025" y="409575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D5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4086225"/>
              <a:ext cx="7848600" cy="409575"/>
            </a:xfrm>
            <a:custGeom>
              <a:avLst/>
              <a:gdLst/>
              <a:ahLst/>
              <a:cxnLst/>
              <a:rect l="l" t="t" r="r" b="b"/>
              <a:pathLst>
                <a:path w="7848600" h="409575">
                  <a:moveTo>
                    <a:pt x="7439025" y="0"/>
                  </a:moveTo>
                  <a:lnTo>
                    <a:pt x="409575" y="0"/>
                  </a:lnTo>
                  <a:lnTo>
                    <a:pt x="0" y="409575"/>
                  </a:lnTo>
                  <a:lnTo>
                    <a:pt x="7848600" y="409575"/>
                  </a:lnTo>
                  <a:lnTo>
                    <a:pt x="7439025" y="0"/>
                  </a:lnTo>
                  <a:close/>
                </a:path>
              </a:pathLst>
            </a:custGeom>
            <a:solidFill>
              <a:srgbClr val="A3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09800" y="1219200"/>
              <a:ext cx="409575" cy="3276600"/>
            </a:xfrm>
            <a:custGeom>
              <a:avLst/>
              <a:gdLst/>
              <a:ahLst/>
              <a:cxnLst/>
              <a:rect l="l" t="t" r="r" b="b"/>
              <a:pathLst>
                <a:path w="409575" h="3276600">
                  <a:moveTo>
                    <a:pt x="0" y="0"/>
                  </a:moveTo>
                  <a:lnTo>
                    <a:pt x="0" y="3276600"/>
                  </a:lnTo>
                  <a:lnTo>
                    <a:pt x="409575" y="2867025"/>
                  </a:lnTo>
                  <a:lnTo>
                    <a:pt x="409575" y="409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48825" y="1219200"/>
              <a:ext cx="409575" cy="3276600"/>
            </a:xfrm>
            <a:custGeom>
              <a:avLst/>
              <a:gdLst/>
              <a:ahLst/>
              <a:cxnLst/>
              <a:rect l="l" t="t" r="r" b="b"/>
              <a:pathLst>
                <a:path w="409575" h="3276600">
                  <a:moveTo>
                    <a:pt x="409575" y="0"/>
                  </a:moveTo>
                  <a:lnTo>
                    <a:pt x="0" y="409575"/>
                  </a:lnTo>
                  <a:lnTo>
                    <a:pt x="0" y="2867025"/>
                  </a:lnTo>
                  <a:lnTo>
                    <a:pt x="409575" y="32766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7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09800" y="1219200"/>
              <a:ext cx="7848600" cy="3276600"/>
            </a:xfrm>
            <a:custGeom>
              <a:avLst/>
              <a:gdLst/>
              <a:ahLst/>
              <a:cxnLst/>
              <a:rect l="l" t="t" r="r" b="b"/>
              <a:pathLst>
                <a:path w="7848600" h="3276600">
                  <a:moveTo>
                    <a:pt x="0" y="0"/>
                  </a:moveTo>
                  <a:lnTo>
                    <a:pt x="7848600" y="0"/>
                  </a:lnTo>
                  <a:lnTo>
                    <a:pt x="7848600" y="3276600"/>
                  </a:lnTo>
                  <a:lnTo>
                    <a:pt x="0" y="3276600"/>
                  </a:lnTo>
                  <a:lnTo>
                    <a:pt x="0" y="0"/>
                  </a:lnTo>
                  <a:close/>
                </a:path>
                <a:path w="7848600" h="3276600">
                  <a:moveTo>
                    <a:pt x="409575" y="409575"/>
                  </a:moveTo>
                  <a:lnTo>
                    <a:pt x="7439025" y="409575"/>
                  </a:lnTo>
                  <a:lnTo>
                    <a:pt x="7439025" y="2867025"/>
                  </a:lnTo>
                  <a:lnTo>
                    <a:pt x="409575" y="2867025"/>
                  </a:lnTo>
                  <a:lnTo>
                    <a:pt x="409575" y="409575"/>
                  </a:lnTo>
                  <a:close/>
                </a:path>
                <a:path w="7848600" h="3276600">
                  <a:moveTo>
                    <a:pt x="0" y="0"/>
                  </a:moveTo>
                  <a:lnTo>
                    <a:pt x="409575" y="409575"/>
                  </a:lnTo>
                </a:path>
                <a:path w="7848600" h="3276600">
                  <a:moveTo>
                    <a:pt x="0" y="3276600"/>
                  </a:moveTo>
                  <a:lnTo>
                    <a:pt x="409575" y="2867025"/>
                  </a:lnTo>
                </a:path>
                <a:path w="7848600" h="3276600">
                  <a:moveTo>
                    <a:pt x="7848600" y="0"/>
                  </a:moveTo>
                  <a:lnTo>
                    <a:pt x="7439025" y="409575"/>
                  </a:lnTo>
                </a:path>
                <a:path w="7848600" h="3276600">
                  <a:moveTo>
                    <a:pt x="7848600" y="3276600"/>
                  </a:moveTo>
                  <a:lnTo>
                    <a:pt x="7439025" y="28670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98495" y="1634744"/>
            <a:ext cx="6848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Algorithm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to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insert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a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new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node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in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the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beginning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of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ourier New"/>
                <a:cs typeface="Courier New"/>
              </a:rPr>
              <a:t>the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doubly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linked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list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79445" y="2508943"/>
          <a:ext cx="4701539" cy="13566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2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0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96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New_Node-&gt;DATA</a:t>
                      </a:r>
                      <a:r>
                        <a:rPr sz="18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New_Node-&gt;PREV</a:t>
                      </a:r>
                      <a:r>
                        <a:rPr sz="18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VAL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NULL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9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New_Node-&gt;Next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START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83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4: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START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b="1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New_Node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85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5: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800" b="1" spc="-15" dirty="0">
                          <a:latin typeface="Courier New"/>
                          <a:cs typeface="Courier New"/>
                        </a:rPr>
                        <a:t>XI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object 13"/>
          <p:cNvGrpSpPr/>
          <p:nvPr/>
        </p:nvGrpSpPr>
        <p:grpSpPr>
          <a:xfrm>
            <a:off x="4033837" y="4872037"/>
            <a:ext cx="2066925" cy="238125"/>
            <a:chOff x="4033837" y="4872037"/>
            <a:chExt cx="2066925" cy="238125"/>
          </a:xfrm>
        </p:grpSpPr>
        <p:sp>
          <p:nvSpPr>
            <p:cNvPr id="14" name="object 14"/>
            <p:cNvSpPr/>
            <p:nvPr/>
          </p:nvSpPr>
          <p:spPr>
            <a:xfrm>
              <a:off x="40386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386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672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672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81500" y="4953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530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530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816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816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5900" y="4953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74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74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46775" y="4911090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91237" y="4872037"/>
            <a:ext cx="923925" cy="238125"/>
            <a:chOff x="6091237" y="4872037"/>
            <a:chExt cx="923925" cy="238125"/>
          </a:xfrm>
        </p:grpSpPr>
        <p:sp>
          <p:nvSpPr>
            <p:cNvPr id="28" name="object 28"/>
            <p:cNvSpPr/>
            <p:nvPr/>
          </p:nvSpPr>
          <p:spPr>
            <a:xfrm>
              <a:off x="60960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0300" y="4953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18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818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61429" y="4911090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005637" y="4872037"/>
            <a:ext cx="1152525" cy="238125"/>
            <a:chOff x="7005637" y="4872037"/>
            <a:chExt cx="1152525" cy="238125"/>
          </a:xfrm>
        </p:grpSpPr>
        <p:sp>
          <p:nvSpPr>
            <p:cNvPr id="35" name="object 35"/>
            <p:cNvSpPr/>
            <p:nvPr/>
          </p:nvSpPr>
          <p:spPr>
            <a:xfrm>
              <a:off x="70104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104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24700" y="4953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962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962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9248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248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467600" y="4876800"/>
            <a:ext cx="685800" cy="2286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254"/>
              </a:spcBef>
              <a:tabLst>
                <a:tab pos="549275" algn="l"/>
              </a:tabLst>
            </a:pPr>
            <a:r>
              <a:rPr sz="1500" spc="-7" baseline="-5555" dirty="0">
                <a:solidFill>
                  <a:srgbClr val="993300"/>
                </a:solidFill>
                <a:latin typeface="Verdana"/>
                <a:cs typeface="Verdana"/>
              </a:rPr>
              <a:t>2	</a:t>
            </a:r>
            <a:r>
              <a:rPr sz="900" b="1" dirty="0">
                <a:solidFill>
                  <a:srgbClr val="993300"/>
                </a:solidFill>
                <a:latin typeface="Verdana"/>
                <a:cs typeface="Verdana"/>
              </a:rPr>
              <a:t>X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805237" y="4872037"/>
            <a:ext cx="238125" cy="238125"/>
            <a:chOff x="3805237" y="4872037"/>
            <a:chExt cx="238125" cy="238125"/>
          </a:xfrm>
        </p:grpSpPr>
        <p:sp>
          <p:nvSpPr>
            <p:cNvPr id="44" name="object 44"/>
            <p:cNvSpPr/>
            <p:nvPr/>
          </p:nvSpPr>
          <p:spPr>
            <a:xfrm>
              <a:off x="38100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00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889375" y="4911090"/>
            <a:ext cx="1249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1155065" algn="l"/>
              </a:tabLst>
            </a:pPr>
            <a:r>
              <a:rPr sz="1000" b="1" spc="-5" dirty="0">
                <a:solidFill>
                  <a:srgbClr val="993300"/>
                </a:solidFill>
                <a:latin typeface="Verdana"/>
                <a:cs typeface="Verdana"/>
              </a:rPr>
              <a:t>X	</a:t>
            </a: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1	7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81500" y="4872037"/>
            <a:ext cx="3319779" cy="238125"/>
            <a:chOff x="4381500" y="4872037"/>
            <a:chExt cx="3319779" cy="238125"/>
          </a:xfrm>
        </p:grpSpPr>
        <p:sp>
          <p:nvSpPr>
            <p:cNvPr id="48" name="object 48"/>
            <p:cNvSpPr/>
            <p:nvPr/>
          </p:nvSpPr>
          <p:spPr>
            <a:xfrm>
              <a:off x="47244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244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388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388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532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532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676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67600" y="4876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81500" y="5003291"/>
              <a:ext cx="3086100" cy="76200"/>
            </a:xfrm>
            <a:custGeom>
              <a:avLst/>
              <a:gdLst/>
              <a:ahLst/>
              <a:cxnLst/>
              <a:rect l="l" t="t" r="r" b="b"/>
              <a:pathLst>
                <a:path w="3086100" h="76200">
                  <a:moveTo>
                    <a:pt x="3429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3086100" h="76200">
                  <a:moveTo>
                    <a:pt x="1257300" y="31750"/>
                  </a:moveTo>
                  <a:lnTo>
                    <a:pt x="990600" y="31750"/>
                  </a:lnTo>
                  <a:lnTo>
                    <a:pt x="990600" y="0"/>
                  </a:lnTo>
                  <a:lnTo>
                    <a:pt x="914400" y="38100"/>
                  </a:lnTo>
                  <a:lnTo>
                    <a:pt x="990600" y="76200"/>
                  </a:lnTo>
                  <a:lnTo>
                    <a:pt x="990600" y="44450"/>
                  </a:lnTo>
                  <a:lnTo>
                    <a:pt x="1257300" y="44450"/>
                  </a:lnTo>
                  <a:lnTo>
                    <a:pt x="1257300" y="31750"/>
                  </a:lnTo>
                  <a:close/>
                </a:path>
                <a:path w="3086100" h="76200">
                  <a:moveTo>
                    <a:pt x="2171700" y="31750"/>
                  </a:moveTo>
                  <a:lnTo>
                    <a:pt x="1905000" y="31750"/>
                  </a:lnTo>
                  <a:lnTo>
                    <a:pt x="1905000" y="0"/>
                  </a:lnTo>
                  <a:lnTo>
                    <a:pt x="1828800" y="38100"/>
                  </a:lnTo>
                  <a:lnTo>
                    <a:pt x="1905000" y="76200"/>
                  </a:lnTo>
                  <a:lnTo>
                    <a:pt x="1905000" y="44450"/>
                  </a:lnTo>
                  <a:lnTo>
                    <a:pt x="2171700" y="44450"/>
                  </a:lnTo>
                  <a:lnTo>
                    <a:pt x="2171700" y="31750"/>
                  </a:lnTo>
                  <a:close/>
                </a:path>
                <a:path w="3086100" h="76200">
                  <a:moveTo>
                    <a:pt x="3086100" y="31750"/>
                  </a:moveTo>
                  <a:lnTo>
                    <a:pt x="2819400" y="31750"/>
                  </a:lnTo>
                  <a:lnTo>
                    <a:pt x="2819400" y="0"/>
                  </a:lnTo>
                  <a:lnTo>
                    <a:pt x="2743200" y="38100"/>
                  </a:lnTo>
                  <a:lnTo>
                    <a:pt x="2819400" y="76200"/>
                  </a:lnTo>
                  <a:lnTo>
                    <a:pt x="2819400" y="44450"/>
                  </a:lnTo>
                  <a:lnTo>
                    <a:pt x="3086100" y="44450"/>
                  </a:lnTo>
                  <a:lnTo>
                    <a:pt x="3086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3881437" y="5634037"/>
            <a:ext cx="2066925" cy="238125"/>
            <a:chOff x="3881437" y="5634037"/>
            <a:chExt cx="2066925" cy="238125"/>
          </a:xfrm>
        </p:grpSpPr>
        <p:sp>
          <p:nvSpPr>
            <p:cNvPr id="58" name="object 58"/>
            <p:cNvSpPr/>
            <p:nvPr/>
          </p:nvSpPr>
          <p:spPr>
            <a:xfrm>
              <a:off x="38862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62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148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148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29100" y="5715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8006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006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292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292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143500" y="5715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7150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7150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5794375" y="56730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7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938837" y="5634037"/>
            <a:ext cx="923925" cy="238125"/>
            <a:chOff x="5938837" y="5634037"/>
            <a:chExt cx="923925" cy="238125"/>
          </a:xfrm>
        </p:grpSpPr>
        <p:sp>
          <p:nvSpPr>
            <p:cNvPr id="72" name="object 72"/>
            <p:cNvSpPr/>
            <p:nvPr/>
          </p:nvSpPr>
          <p:spPr>
            <a:xfrm>
              <a:off x="59436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436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57900" y="5715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294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294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709029" y="56730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853237" y="5634037"/>
            <a:ext cx="923925" cy="238125"/>
            <a:chOff x="6853237" y="5634037"/>
            <a:chExt cx="923925" cy="238125"/>
          </a:xfrm>
        </p:grpSpPr>
        <p:sp>
          <p:nvSpPr>
            <p:cNvPr id="79" name="object 79"/>
            <p:cNvSpPr/>
            <p:nvPr/>
          </p:nvSpPr>
          <p:spPr>
            <a:xfrm>
              <a:off x="68580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8580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972300" y="5715000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438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5438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623429" y="5673038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652837" y="5634037"/>
            <a:ext cx="4352925" cy="238125"/>
            <a:chOff x="3652837" y="5634037"/>
            <a:chExt cx="4352925" cy="238125"/>
          </a:xfrm>
        </p:grpSpPr>
        <p:sp>
          <p:nvSpPr>
            <p:cNvPr id="86" name="object 86"/>
            <p:cNvSpPr/>
            <p:nvPr/>
          </p:nvSpPr>
          <p:spPr>
            <a:xfrm>
              <a:off x="36576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6576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7724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72400" y="56388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736975" y="5673038"/>
            <a:ext cx="1249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1155065" algn="l"/>
              </a:tabLst>
            </a:pPr>
            <a:r>
              <a:rPr sz="1000" b="1" spc="-5" dirty="0">
                <a:solidFill>
                  <a:srgbClr val="993300"/>
                </a:solidFill>
                <a:latin typeface="Verdana"/>
                <a:cs typeface="Verdana"/>
              </a:rPr>
              <a:t>X	</a:t>
            </a: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9	1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567237" y="5589841"/>
            <a:ext cx="4352925" cy="282575"/>
            <a:chOff x="4567237" y="5589841"/>
            <a:chExt cx="4352925" cy="282575"/>
          </a:xfrm>
        </p:grpSpPr>
        <p:sp>
          <p:nvSpPr>
            <p:cNvPr id="92" name="object 92"/>
            <p:cNvSpPr/>
            <p:nvPr/>
          </p:nvSpPr>
          <p:spPr>
            <a:xfrm>
              <a:off x="45720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5720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864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4864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4008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4008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152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315200" y="563879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886700" y="5670803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458200" y="559460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458200" y="559460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86800" y="559460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686800" y="559460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8229600" y="5594603"/>
            <a:ext cx="685800" cy="22860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254"/>
              </a:spcBef>
              <a:tabLst>
                <a:tab pos="549275" algn="l"/>
              </a:tabLst>
            </a:pPr>
            <a:r>
              <a:rPr sz="1500" spc="-7" baseline="-5555" dirty="0">
                <a:solidFill>
                  <a:srgbClr val="993300"/>
                </a:solidFill>
                <a:latin typeface="Verdana"/>
                <a:cs typeface="Verdana"/>
              </a:rPr>
              <a:t>2	</a:t>
            </a:r>
            <a:r>
              <a:rPr sz="900" b="1" dirty="0">
                <a:solidFill>
                  <a:srgbClr val="993300"/>
                </a:solidFill>
                <a:latin typeface="Verdana"/>
                <a:cs typeface="Verdana"/>
              </a:rPr>
              <a:t>X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4229100" y="5589841"/>
            <a:ext cx="4234180" cy="321945"/>
            <a:chOff x="4229100" y="5589841"/>
            <a:chExt cx="4234180" cy="321945"/>
          </a:xfrm>
        </p:grpSpPr>
        <p:sp>
          <p:nvSpPr>
            <p:cNvPr id="107" name="object 107"/>
            <p:cNvSpPr/>
            <p:nvPr/>
          </p:nvSpPr>
          <p:spPr>
            <a:xfrm>
              <a:off x="8229600" y="559460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29600" y="5594603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229100" y="5721095"/>
              <a:ext cx="4000500" cy="190500"/>
            </a:xfrm>
            <a:custGeom>
              <a:avLst/>
              <a:gdLst/>
              <a:ahLst/>
              <a:cxnLst/>
              <a:rect l="l" t="t" r="r" b="b"/>
              <a:pathLst>
                <a:path w="4000500" h="190500">
                  <a:moveTo>
                    <a:pt x="342900" y="146050"/>
                  </a:moveTo>
                  <a:lnTo>
                    <a:pt x="76200" y="146050"/>
                  </a:lnTo>
                  <a:lnTo>
                    <a:pt x="76200" y="114300"/>
                  </a:lnTo>
                  <a:lnTo>
                    <a:pt x="0" y="152400"/>
                  </a:lnTo>
                  <a:lnTo>
                    <a:pt x="76200" y="190500"/>
                  </a:lnTo>
                  <a:lnTo>
                    <a:pt x="76200" y="158750"/>
                  </a:lnTo>
                  <a:lnTo>
                    <a:pt x="342900" y="158750"/>
                  </a:lnTo>
                  <a:lnTo>
                    <a:pt x="342900" y="146050"/>
                  </a:lnTo>
                  <a:close/>
                </a:path>
                <a:path w="4000500" h="190500">
                  <a:moveTo>
                    <a:pt x="1257300" y="146050"/>
                  </a:moveTo>
                  <a:lnTo>
                    <a:pt x="990600" y="146050"/>
                  </a:lnTo>
                  <a:lnTo>
                    <a:pt x="990600" y="114300"/>
                  </a:lnTo>
                  <a:lnTo>
                    <a:pt x="914400" y="152400"/>
                  </a:lnTo>
                  <a:lnTo>
                    <a:pt x="990600" y="190500"/>
                  </a:lnTo>
                  <a:lnTo>
                    <a:pt x="990600" y="158750"/>
                  </a:lnTo>
                  <a:lnTo>
                    <a:pt x="1257300" y="158750"/>
                  </a:lnTo>
                  <a:lnTo>
                    <a:pt x="1257300" y="146050"/>
                  </a:lnTo>
                  <a:close/>
                </a:path>
                <a:path w="4000500" h="190500">
                  <a:moveTo>
                    <a:pt x="2171700" y="146050"/>
                  </a:moveTo>
                  <a:lnTo>
                    <a:pt x="1905000" y="146050"/>
                  </a:lnTo>
                  <a:lnTo>
                    <a:pt x="1905000" y="114300"/>
                  </a:lnTo>
                  <a:lnTo>
                    <a:pt x="1828800" y="152400"/>
                  </a:lnTo>
                  <a:lnTo>
                    <a:pt x="1905000" y="190500"/>
                  </a:lnTo>
                  <a:lnTo>
                    <a:pt x="1905000" y="158750"/>
                  </a:lnTo>
                  <a:lnTo>
                    <a:pt x="2171700" y="158750"/>
                  </a:lnTo>
                  <a:lnTo>
                    <a:pt x="2171700" y="146050"/>
                  </a:lnTo>
                  <a:close/>
                </a:path>
                <a:path w="4000500" h="190500">
                  <a:moveTo>
                    <a:pt x="3200400" y="146050"/>
                  </a:moveTo>
                  <a:lnTo>
                    <a:pt x="2933700" y="146050"/>
                  </a:lnTo>
                  <a:lnTo>
                    <a:pt x="2933700" y="114300"/>
                  </a:lnTo>
                  <a:lnTo>
                    <a:pt x="2857500" y="152400"/>
                  </a:lnTo>
                  <a:lnTo>
                    <a:pt x="2933700" y="190500"/>
                  </a:lnTo>
                  <a:lnTo>
                    <a:pt x="2933700" y="158750"/>
                  </a:lnTo>
                  <a:lnTo>
                    <a:pt x="3200400" y="158750"/>
                  </a:lnTo>
                  <a:lnTo>
                    <a:pt x="3200400" y="146050"/>
                  </a:lnTo>
                  <a:close/>
                </a:path>
                <a:path w="4000500" h="190500">
                  <a:moveTo>
                    <a:pt x="4000500" y="31750"/>
                  </a:moveTo>
                  <a:lnTo>
                    <a:pt x="3733800" y="31750"/>
                  </a:lnTo>
                  <a:lnTo>
                    <a:pt x="3733800" y="0"/>
                  </a:lnTo>
                  <a:lnTo>
                    <a:pt x="3657600" y="38100"/>
                  </a:lnTo>
                  <a:lnTo>
                    <a:pt x="3733800" y="76200"/>
                  </a:lnTo>
                  <a:lnTo>
                    <a:pt x="3733800" y="44450"/>
                  </a:lnTo>
                  <a:lnTo>
                    <a:pt x="4000500" y="44450"/>
                  </a:lnTo>
                  <a:lnTo>
                    <a:pt x="40005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3733800" y="5105400"/>
            <a:ext cx="1828800" cy="2438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5"/>
              </a:spcBef>
            </a:pPr>
            <a:r>
              <a:rPr sz="1000" spc="-5" dirty="0">
                <a:latin typeface="Verdana"/>
                <a:cs typeface="Verdana"/>
              </a:rPr>
              <a:t>START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657600" y="5943600"/>
            <a:ext cx="1828800" cy="2438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70"/>
              </a:spcBef>
            </a:pPr>
            <a:r>
              <a:rPr sz="1000" spc="-5" dirty="0">
                <a:latin typeface="Verdana"/>
                <a:cs typeface="Verdana"/>
              </a:rPr>
              <a:t>START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761" y="761"/>
            <a:ext cx="9144000" cy="1066800"/>
          </a:xfrm>
          <a:prstGeom prst="rect">
            <a:avLst/>
          </a:prstGeom>
          <a:solidFill>
            <a:srgbClr val="17375E"/>
          </a:solidFill>
          <a:ln w="25400">
            <a:solidFill>
              <a:srgbClr val="4F6128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pc="-5" dirty="0"/>
              <a:t>Doubly</a:t>
            </a:r>
            <a:r>
              <a:rPr spc="-40" dirty="0"/>
              <a:t> </a:t>
            </a:r>
            <a:r>
              <a:rPr spc="-30" dirty="0"/>
              <a:t>Linked</a:t>
            </a:r>
            <a:r>
              <a:rPr spc="-45" dirty="0"/>
              <a:t> </a:t>
            </a:r>
            <a:r>
              <a:rPr spc="-15" dirty="0"/>
              <a:t>List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5037" y="1138237"/>
            <a:ext cx="8010525" cy="4276725"/>
            <a:chOff x="2205037" y="1138237"/>
            <a:chExt cx="8010525" cy="4276725"/>
          </a:xfrm>
        </p:grpSpPr>
        <p:sp>
          <p:nvSpPr>
            <p:cNvPr id="4" name="object 4"/>
            <p:cNvSpPr/>
            <p:nvPr/>
          </p:nvSpPr>
          <p:spPr>
            <a:xfrm>
              <a:off x="2743200" y="1676400"/>
              <a:ext cx="6934200" cy="3200400"/>
            </a:xfrm>
            <a:custGeom>
              <a:avLst/>
              <a:gdLst/>
              <a:ahLst/>
              <a:cxnLst/>
              <a:rect l="l" t="t" r="r" b="b"/>
              <a:pathLst>
                <a:path w="6934200" h="3200400">
                  <a:moveTo>
                    <a:pt x="69342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6934200" y="3200400"/>
                  </a:lnTo>
                  <a:lnTo>
                    <a:pt x="69342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09800" y="1143000"/>
              <a:ext cx="8001000" cy="533400"/>
            </a:xfrm>
            <a:custGeom>
              <a:avLst/>
              <a:gdLst/>
              <a:ahLst/>
              <a:cxnLst/>
              <a:rect l="l" t="t" r="r" b="b"/>
              <a:pathLst>
                <a:path w="8001000" h="533400">
                  <a:moveTo>
                    <a:pt x="8001000" y="0"/>
                  </a:moveTo>
                  <a:lnTo>
                    <a:pt x="0" y="0"/>
                  </a:lnTo>
                  <a:lnTo>
                    <a:pt x="533400" y="533400"/>
                  </a:lnTo>
                  <a:lnTo>
                    <a:pt x="7467600" y="53340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D5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09800" y="4876800"/>
              <a:ext cx="8001000" cy="533400"/>
            </a:xfrm>
            <a:custGeom>
              <a:avLst/>
              <a:gdLst/>
              <a:ahLst/>
              <a:cxnLst/>
              <a:rect l="l" t="t" r="r" b="b"/>
              <a:pathLst>
                <a:path w="8001000" h="533400">
                  <a:moveTo>
                    <a:pt x="7467600" y="0"/>
                  </a:moveTo>
                  <a:lnTo>
                    <a:pt x="533400" y="0"/>
                  </a:lnTo>
                  <a:lnTo>
                    <a:pt x="0" y="533400"/>
                  </a:lnTo>
                  <a:lnTo>
                    <a:pt x="8001000" y="5334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A3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9800" y="1143000"/>
              <a:ext cx="533400" cy="4267200"/>
            </a:xfrm>
            <a:custGeom>
              <a:avLst/>
              <a:gdLst/>
              <a:ahLst/>
              <a:cxnLst/>
              <a:rect l="l" t="t" r="r" b="b"/>
              <a:pathLst>
                <a:path w="533400" h="4267200">
                  <a:moveTo>
                    <a:pt x="0" y="0"/>
                  </a:moveTo>
                  <a:lnTo>
                    <a:pt x="0" y="4267200"/>
                  </a:lnTo>
                  <a:lnTo>
                    <a:pt x="533400" y="3733800"/>
                  </a:lnTo>
                  <a:lnTo>
                    <a:pt x="53340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77400" y="1143000"/>
              <a:ext cx="533400" cy="4267200"/>
            </a:xfrm>
            <a:custGeom>
              <a:avLst/>
              <a:gdLst/>
              <a:ahLst/>
              <a:cxnLst/>
              <a:rect l="l" t="t" r="r" b="b"/>
              <a:pathLst>
                <a:path w="533400" h="4267200">
                  <a:moveTo>
                    <a:pt x="533400" y="0"/>
                  </a:moveTo>
                  <a:lnTo>
                    <a:pt x="0" y="533400"/>
                  </a:lnTo>
                  <a:lnTo>
                    <a:pt x="0" y="3733800"/>
                  </a:lnTo>
                  <a:lnTo>
                    <a:pt x="533400" y="4267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7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09800" y="1143000"/>
              <a:ext cx="8001000" cy="4267200"/>
            </a:xfrm>
            <a:custGeom>
              <a:avLst/>
              <a:gdLst/>
              <a:ahLst/>
              <a:cxnLst/>
              <a:rect l="l" t="t" r="r" b="b"/>
              <a:pathLst>
                <a:path w="8001000" h="4267200">
                  <a:moveTo>
                    <a:pt x="0" y="0"/>
                  </a:moveTo>
                  <a:lnTo>
                    <a:pt x="8001000" y="0"/>
                  </a:lnTo>
                  <a:lnTo>
                    <a:pt x="8001000" y="4267200"/>
                  </a:lnTo>
                  <a:lnTo>
                    <a:pt x="0" y="4267200"/>
                  </a:lnTo>
                  <a:lnTo>
                    <a:pt x="0" y="0"/>
                  </a:lnTo>
                  <a:close/>
                </a:path>
                <a:path w="8001000" h="4267200">
                  <a:moveTo>
                    <a:pt x="533400" y="533400"/>
                  </a:moveTo>
                  <a:lnTo>
                    <a:pt x="7467600" y="533400"/>
                  </a:lnTo>
                  <a:lnTo>
                    <a:pt x="7467600" y="3733800"/>
                  </a:lnTo>
                  <a:lnTo>
                    <a:pt x="533400" y="3733800"/>
                  </a:lnTo>
                  <a:lnTo>
                    <a:pt x="533400" y="533400"/>
                  </a:lnTo>
                  <a:close/>
                </a:path>
                <a:path w="8001000" h="4267200">
                  <a:moveTo>
                    <a:pt x="0" y="0"/>
                  </a:moveTo>
                  <a:lnTo>
                    <a:pt x="533400" y="533400"/>
                  </a:lnTo>
                </a:path>
                <a:path w="8001000" h="4267200">
                  <a:moveTo>
                    <a:pt x="0" y="4267200"/>
                  </a:moveTo>
                  <a:lnTo>
                    <a:pt x="533400" y="3733800"/>
                  </a:lnTo>
                </a:path>
                <a:path w="8001000" h="4267200">
                  <a:moveTo>
                    <a:pt x="8001000" y="0"/>
                  </a:moveTo>
                  <a:lnTo>
                    <a:pt x="7467600" y="533400"/>
                  </a:lnTo>
                </a:path>
                <a:path w="8001000" h="4267200">
                  <a:moveTo>
                    <a:pt x="8001000" y="4267200"/>
                  </a:moveTo>
                  <a:lnTo>
                    <a:pt x="7467600" y="3733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43200" y="1676400"/>
            <a:ext cx="6934200" cy="3246402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75"/>
              </a:spcBef>
            </a:pPr>
            <a:r>
              <a:rPr sz="1600" b="1" spc="-5" dirty="0">
                <a:latin typeface="Courier New"/>
                <a:cs typeface="Courier New"/>
              </a:rPr>
              <a:t>Algorithm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to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insert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 </a:t>
            </a:r>
            <a:r>
              <a:rPr sz="1600" b="1" dirty="0">
                <a:latin typeface="Courier New"/>
                <a:cs typeface="Courier New"/>
              </a:rPr>
              <a:t>new</a:t>
            </a:r>
            <a:r>
              <a:rPr sz="1600" b="1" spc="-5" dirty="0">
                <a:latin typeface="Courier New"/>
                <a:cs typeface="Courier New"/>
              </a:rPr>
              <a:t> node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at </a:t>
            </a:r>
            <a:r>
              <a:rPr sz="1600" b="1" dirty="0">
                <a:latin typeface="Courier New"/>
                <a:cs typeface="Courier New"/>
              </a:rPr>
              <a:t>the</a:t>
            </a:r>
            <a:r>
              <a:rPr sz="1600" b="1" spc="-5" dirty="0">
                <a:latin typeface="Courier New"/>
                <a:cs typeface="Courier New"/>
              </a:rPr>
              <a:t> end </a:t>
            </a:r>
            <a:r>
              <a:rPr sz="1600" b="1" dirty="0">
                <a:latin typeface="Courier New"/>
                <a:cs typeface="Courier New"/>
              </a:rPr>
              <a:t>of</a:t>
            </a:r>
            <a:r>
              <a:rPr sz="1600" b="1" spc="-5" dirty="0">
                <a:latin typeface="Courier New"/>
                <a:cs typeface="Courier New"/>
              </a:rPr>
              <a:t> the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doubly</a:t>
            </a:r>
            <a:endParaRPr sz="1600" dirty="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Courier New"/>
                <a:cs typeface="Courier New"/>
              </a:rPr>
              <a:t>linked</a:t>
            </a:r>
            <a:r>
              <a:rPr sz="1600" b="1" spc="-45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list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 dirty="0">
              <a:latin typeface="Courier New"/>
              <a:cs typeface="Courier New"/>
            </a:endParaRPr>
          </a:p>
          <a:p>
            <a:pPr marL="91440" marR="280479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Step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1: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New_Node-&gt;DATA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VAL 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Step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2: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SET</a:t>
            </a:r>
            <a:r>
              <a:rPr sz="1600" b="1" spc="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New_Node-&gt;Next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Step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3: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PTR = START</a:t>
            </a:r>
            <a:endParaRPr sz="1600" dirty="0">
              <a:latin typeface="Courier New"/>
              <a:cs typeface="Courier New"/>
            </a:endParaRPr>
          </a:p>
          <a:p>
            <a:pPr marL="91440" marR="1338580">
              <a:lnSpc>
                <a:spcPct val="100000"/>
              </a:lnSpc>
              <a:tabLst>
                <a:tab pos="2834640" algn="l"/>
              </a:tabLst>
            </a:pPr>
            <a:r>
              <a:rPr sz="1600" b="1" spc="-5" dirty="0">
                <a:latin typeface="Courier New"/>
                <a:cs typeface="Courier New"/>
              </a:rPr>
              <a:t>Step 4: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Repeat Step</a:t>
            </a:r>
            <a:r>
              <a:rPr sz="1600" b="1" spc="10" dirty="0">
                <a:latin typeface="Courier New"/>
                <a:cs typeface="Courier New"/>
              </a:rPr>
              <a:t> </a:t>
            </a:r>
            <a:r>
              <a:rPr lang="en-US" sz="1600" b="1" spc="-5" dirty="0">
                <a:latin typeface="Courier New"/>
                <a:cs typeface="Courier New"/>
              </a:rPr>
              <a:t>4</a:t>
            </a:r>
            <a:r>
              <a:rPr sz="1600" b="1" spc="-5" dirty="0">
                <a:latin typeface="Courier New"/>
                <a:cs typeface="Courier New"/>
              </a:rPr>
              <a:t> while</a:t>
            </a:r>
            <a:r>
              <a:rPr sz="1600" b="1" dirty="0">
                <a:latin typeface="Courier New"/>
                <a:cs typeface="Courier New"/>
              </a:rPr>
              <a:t> PTR-&gt;NEXT</a:t>
            </a:r>
            <a:r>
              <a:rPr sz="1600" b="1" spc="-5" dirty="0">
                <a:latin typeface="Courier New"/>
                <a:cs typeface="Courier New"/>
              </a:rPr>
              <a:t> !=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NULL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Step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5:	SET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PTR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-1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PTR-&gt;NEXT</a:t>
            </a:r>
            <a:endParaRPr sz="1600" dirty="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[END</a:t>
            </a:r>
            <a:r>
              <a:rPr sz="1600" b="1" spc="-3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OF</a:t>
            </a:r>
            <a:r>
              <a:rPr sz="1600" b="1" spc="-2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LOOP]</a:t>
            </a:r>
            <a:endParaRPr sz="1600" dirty="0">
              <a:latin typeface="Courier New"/>
              <a:cs typeface="Courier New"/>
            </a:endParaRPr>
          </a:p>
          <a:p>
            <a:pPr marL="91440" marR="292608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Step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6:</a:t>
            </a:r>
            <a:r>
              <a:rPr sz="1600" b="1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SET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PTR-&gt;NEXT</a:t>
            </a:r>
            <a:r>
              <a:rPr sz="1600" b="1" spc="-1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New_Node </a:t>
            </a:r>
            <a:r>
              <a:rPr sz="1600" b="1" spc="-944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Step</a:t>
            </a:r>
            <a:r>
              <a:rPr sz="1600" b="1" spc="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7:</a:t>
            </a:r>
            <a:r>
              <a:rPr sz="1600" b="1" spc="6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New_Node-&gt;PREV</a:t>
            </a:r>
            <a:r>
              <a:rPr sz="1600" b="1" spc="5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=</a:t>
            </a:r>
            <a:r>
              <a:rPr sz="1600" b="1" spc="60" dirty="0">
                <a:latin typeface="Courier New"/>
                <a:cs typeface="Courier New"/>
              </a:rPr>
              <a:t> </a:t>
            </a:r>
            <a:r>
              <a:rPr sz="1600" b="1" spc="-10" dirty="0">
                <a:latin typeface="Courier New"/>
                <a:cs typeface="Courier New"/>
              </a:rPr>
              <a:t>PTR </a:t>
            </a:r>
            <a:r>
              <a:rPr sz="1600" b="1" spc="-5" dirty="0">
                <a:latin typeface="Courier New"/>
                <a:cs typeface="Courier New"/>
              </a:rPr>
              <a:t> Step 8:</a:t>
            </a:r>
            <a:r>
              <a:rPr sz="1600" b="1" spc="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EXIT</a:t>
            </a:r>
            <a:endParaRPr sz="1600" dirty="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33837" y="5466397"/>
            <a:ext cx="2066925" cy="238125"/>
            <a:chOff x="4033837" y="5466397"/>
            <a:chExt cx="2066925" cy="238125"/>
          </a:xfrm>
        </p:grpSpPr>
        <p:sp>
          <p:nvSpPr>
            <p:cNvPr id="12" name="object 12"/>
            <p:cNvSpPr/>
            <p:nvPr/>
          </p:nvSpPr>
          <p:spPr>
            <a:xfrm>
              <a:off x="40386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86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672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2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81500" y="5547359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49"/>
                  </a:lnTo>
                  <a:lnTo>
                    <a:pt x="279400" y="44449"/>
                  </a:lnTo>
                  <a:lnTo>
                    <a:pt x="279400" y="31749"/>
                  </a:lnTo>
                  <a:lnTo>
                    <a:pt x="330200" y="31749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66700" y="44449"/>
                  </a:lnTo>
                  <a:lnTo>
                    <a:pt x="266700" y="31749"/>
                  </a:lnTo>
                  <a:close/>
                </a:path>
                <a:path w="342900" h="76200">
                  <a:moveTo>
                    <a:pt x="330200" y="31749"/>
                  </a:moveTo>
                  <a:lnTo>
                    <a:pt x="279400" y="31749"/>
                  </a:lnTo>
                  <a:lnTo>
                    <a:pt x="279400" y="44449"/>
                  </a:lnTo>
                  <a:lnTo>
                    <a:pt x="330200" y="44449"/>
                  </a:lnTo>
                  <a:lnTo>
                    <a:pt x="342900" y="38099"/>
                  </a:lnTo>
                  <a:lnTo>
                    <a:pt x="33020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530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9530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1816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816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95900" y="5547359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49"/>
                  </a:lnTo>
                  <a:lnTo>
                    <a:pt x="279400" y="44449"/>
                  </a:lnTo>
                  <a:lnTo>
                    <a:pt x="279400" y="31749"/>
                  </a:lnTo>
                  <a:lnTo>
                    <a:pt x="330200" y="31749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66700" y="44449"/>
                  </a:lnTo>
                  <a:lnTo>
                    <a:pt x="266700" y="31749"/>
                  </a:lnTo>
                  <a:close/>
                </a:path>
                <a:path w="342900" h="76200">
                  <a:moveTo>
                    <a:pt x="330200" y="31749"/>
                  </a:moveTo>
                  <a:lnTo>
                    <a:pt x="279400" y="31749"/>
                  </a:lnTo>
                  <a:lnTo>
                    <a:pt x="279400" y="44449"/>
                  </a:lnTo>
                  <a:lnTo>
                    <a:pt x="330200" y="44449"/>
                  </a:lnTo>
                  <a:lnTo>
                    <a:pt x="342900" y="38099"/>
                  </a:lnTo>
                  <a:lnTo>
                    <a:pt x="33020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74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4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46775" y="5504789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1237" y="5466397"/>
            <a:ext cx="923925" cy="238125"/>
            <a:chOff x="6091237" y="5466397"/>
            <a:chExt cx="923925" cy="238125"/>
          </a:xfrm>
        </p:grpSpPr>
        <p:sp>
          <p:nvSpPr>
            <p:cNvPr id="26" name="object 26"/>
            <p:cNvSpPr/>
            <p:nvPr/>
          </p:nvSpPr>
          <p:spPr>
            <a:xfrm>
              <a:off x="60960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60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0300" y="5547359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49"/>
                  </a:lnTo>
                  <a:lnTo>
                    <a:pt x="279400" y="44449"/>
                  </a:lnTo>
                  <a:lnTo>
                    <a:pt x="279400" y="31749"/>
                  </a:lnTo>
                  <a:lnTo>
                    <a:pt x="330200" y="31749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66700" y="44449"/>
                  </a:lnTo>
                  <a:lnTo>
                    <a:pt x="266700" y="31749"/>
                  </a:lnTo>
                  <a:close/>
                </a:path>
                <a:path w="342900" h="76200">
                  <a:moveTo>
                    <a:pt x="330200" y="31749"/>
                  </a:moveTo>
                  <a:lnTo>
                    <a:pt x="279400" y="31749"/>
                  </a:lnTo>
                  <a:lnTo>
                    <a:pt x="279400" y="44449"/>
                  </a:lnTo>
                  <a:lnTo>
                    <a:pt x="330200" y="44449"/>
                  </a:lnTo>
                  <a:lnTo>
                    <a:pt x="342900" y="38099"/>
                  </a:lnTo>
                  <a:lnTo>
                    <a:pt x="33020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818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818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61429" y="5504789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4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005637" y="5466397"/>
            <a:ext cx="1152525" cy="238125"/>
            <a:chOff x="7005637" y="5466397"/>
            <a:chExt cx="1152525" cy="238125"/>
          </a:xfrm>
        </p:grpSpPr>
        <p:sp>
          <p:nvSpPr>
            <p:cNvPr id="33" name="object 33"/>
            <p:cNvSpPr/>
            <p:nvPr/>
          </p:nvSpPr>
          <p:spPr>
            <a:xfrm>
              <a:off x="70104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104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24700" y="5547359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49"/>
                  </a:lnTo>
                  <a:lnTo>
                    <a:pt x="279400" y="44449"/>
                  </a:lnTo>
                  <a:lnTo>
                    <a:pt x="279400" y="31749"/>
                  </a:lnTo>
                  <a:lnTo>
                    <a:pt x="330200" y="31749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66700" y="44449"/>
                  </a:lnTo>
                  <a:lnTo>
                    <a:pt x="266700" y="31749"/>
                  </a:lnTo>
                  <a:close/>
                </a:path>
                <a:path w="342900" h="76200">
                  <a:moveTo>
                    <a:pt x="330200" y="31749"/>
                  </a:moveTo>
                  <a:lnTo>
                    <a:pt x="279400" y="31749"/>
                  </a:lnTo>
                  <a:lnTo>
                    <a:pt x="279400" y="44449"/>
                  </a:lnTo>
                  <a:lnTo>
                    <a:pt x="330200" y="44449"/>
                  </a:lnTo>
                  <a:lnTo>
                    <a:pt x="342900" y="38099"/>
                  </a:lnTo>
                  <a:lnTo>
                    <a:pt x="33020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962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962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248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9248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67600" y="5471159"/>
            <a:ext cx="685800" cy="2286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250"/>
              </a:spcBef>
              <a:tabLst>
                <a:tab pos="549275" algn="l"/>
              </a:tabLst>
            </a:pPr>
            <a:r>
              <a:rPr sz="1500" spc="-7" baseline="-5555" dirty="0">
                <a:solidFill>
                  <a:srgbClr val="993300"/>
                </a:solidFill>
                <a:latin typeface="Verdana"/>
                <a:cs typeface="Verdana"/>
              </a:rPr>
              <a:t>2	</a:t>
            </a:r>
            <a:r>
              <a:rPr sz="900" b="1" dirty="0">
                <a:solidFill>
                  <a:srgbClr val="993300"/>
                </a:solidFill>
                <a:latin typeface="Verdana"/>
                <a:cs typeface="Verdana"/>
              </a:rPr>
              <a:t>X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05237" y="5466397"/>
            <a:ext cx="238125" cy="238125"/>
            <a:chOff x="3805237" y="5466397"/>
            <a:chExt cx="238125" cy="238125"/>
          </a:xfrm>
        </p:grpSpPr>
        <p:sp>
          <p:nvSpPr>
            <p:cNvPr id="42" name="object 42"/>
            <p:cNvSpPr/>
            <p:nvPr/>
          </p:nvSpPr>
          <p:spPr>
            <a:xfrm>
              <a:off x="38100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8100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889375" y="5504789"/>
            <a:ext cx="1249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0665" algn="l"/>
                <a:tab pos="1155065" algn="l"/>
              </a:tabLst>
            </a:pPr>
            <a:r>
              <a:rPr sz="1000" b="1" spc="-5" dirty="0">
                <a:solidFill>
                  <a:srgbClr val="993300"/>
                </a:solidFill>
                <a:latin typeface="Verdana"/>
                <a:cs typeface="Verdana"/>
              </a:rPr>
              <a:t>X	</a:t>
            </a: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1	7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381500" y="5466397"/>
            <a:ext cx="3319779" cy="238125"/>
            <a:chOff x="4381500" y="5466397"/>
            <a:chExt cx="3319779" cy="238125"/>
          </a:xfrm>
        </p:grpSpPr>
        <p:sp>
          <p:nvSpPr>
            <p:cNvPr id="46" name="object 46"/>
            <p:cNvSpPr/>
            <p:nvPr/>
          </p:nvSpPr>
          <p:spPr>
            <a:xfrm>
              <a:off x="47244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244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88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388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532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532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676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67600" y="54711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81500" y="5597651"/>
              <a:ext cx="3086100" cy="76200"/>
            </a:xfrm>
            <a:custGeom>
              <a:avLst/>
              <a:gdLst/>
              <a:ahLst/>
              <a:cxnLst/>
              <a:rect l="l" t="t" r="r" b="b"/>
              <a:pathLst>
                <a:path w="3086100" h="76200">
                  <a:moveTo>
                    <a:pt x="342900" y="31750"/>
                  </a:moveTo>
                  <a:lnTo>
                    <a:pt x="76200" y="31750"/>
                  </a:lnTo>
                  <a:lnTo>
                    <a:pt x="76200" y="0"/>
                  </a:ln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342900" y="44450"/>
                  </a:lnTo>
                  <a:lnTo>
                    <a:pt x="342900" y="31750"/>
                  </a:lnTo>
                  <a:close/>
                </a:path>
                <a:path w="3086100" h="76200">
                  <a:moveTo>
                    <a:pt x="1257300" y="31750"/>
                  </a:moveTo>
                  <a:lnTo>
                    <a:pt x="990600" y="31750"/>
                  </a:lnTo>
                  <a:lnTo>
                    <a:pt x="990600" y="0"/>
                  </a:lnTo>
                  <a:lnTo>
                    <a:pt x="914400" y="38100"/>
                  </a:lnTo>
                  <a:lnTo>
                    <a:pt x="990600" y="76200"/>
                  </a:lnTo>
                  <a:lnTo>
                    <a:pt x="990600" y="44450"/>
                  </a:lnTo>
                  <a:lnTo>
                    <a:pt x="1257300" y="44450"/>
                  </a:lnTo>
                  <a:lnTo>
                    <a:pt x="1257300" y="31750"/>
                  </a:lnTo>
                  <a:close/>
                </a:path>
                <a:path w="3086100" h="76200">
                  <a:moveTo>
                    <a:pt x="2171700" y="31750"/>
                  </a:moveTo>
                  <a:lnTo>
                    <a:pt x="1905000" y="31750"/>
                  </a:lnTo>
                  <a:lnTo>
                    <a:pt x="1905000" y="0"/>
                  </a:lnTo>
                  <a:lnTo>
                    <a:pt x="1828800" y="38100"/>
                  </a:lnTo>
                  <a:lnTo>
                    <a:pt x="1905000" y="76200"/>
                  </a:lnTo>
                  <a:lnTo>
                    <a:pt x="1905000" y="44450"/>
                  </a:lnTo>
                  <a:lnTo>
                    <a:pt x="2171700" y="44450"/>
                  </a:lnTo>
                  <a:lnTo>
                    <a:pt x="2171700" y="31750"/>
                  </a:lnTo>
                  <a:close/>
                </a:path>
                <a:path w="3086100" h="76200">
                  <a:moveTo>
                    <a:pt x="3086100" y="31750"/>
                  </a:moveTo>
                  <a:lnTo>
                    <a:pt x="2819400" y="31750"/>
                  </a:lnTo>
                  <a:lnTo>
                    <a:pt x="2819400" y="0"/>
                  </a:lnTo>
                  <a:lnTo>
                    <a:pt x="2743200" y="38100"/>
                  </a:lnTo>
                  <a:lnTo>
                    <a:pt x="2819400" y="76200"/>
                  </a:lnTo>
                  <a:lnTo>
                    <a:pt x="2819400" y="44450"/>
                  </a:lnTo>
                  <a:lnTo>
                    <a:pt x="3086100" y="44450"/>
                  </a:lnTo>
                  <a:lnTo>
                    <a:pt x="30861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733800" y="5699759"/>
            <a:ext cx="1828800" cy="2438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60"/>
              </a:spcBef>
            </a:pPr>
            <a:r>
              <a:rPr sz="1000" spc="-5" dirty="0">
                <a:latin typeface="Verdana"/>
                <a:cs typeface="Verdana"/>
              </a:rPr>
              <a:t>START,</a:t>
            </a:r>
            <a:r>
              <a:rPr sz="1000" spc="-4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PTR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886200" y="6004559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525">
            <a:solidFill>
              <a:srgbClr val="000000"/>
            </a:solidFill>
            <a:prstDash val="sysDashDot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652837" y="6301549"/>
            <a:ext cx="5038725" cy="241300"/>
            <a:chOff x="3652837" y="6301549"/>
            <a:chExt cx="5038725" cy="241300"/>
          </a:xfrm>
        </p:grpSpPr>
        <p:sp>
          <p:nvSpPr>
            <p:cNvPr id="58" name="object 58"/>
            <p:cNvSpPr/>
            <p:nvPr/>
          </p:nvSpPr>
          <p:spPr>
            <a:xfrm>
              <a:off x="38862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862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1148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1148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29100" y="6382511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6576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6576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8006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006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292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292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143500" y="6382511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20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5720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150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150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436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436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57900" y="6382511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4864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4864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6294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6294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8580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8580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972300" y="6382511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50"/>
                  </a:lnTo>
                  <a:lnTo>
                    <a:pt x="279400" y="44450"/>
                  </a:lnTo>
                  <a:lnTo>
                    <a:pt x="279400" y="31750"/>
                  </a:lnTo>
                  <a:lnTo>
                    <a:pt x="330200" y="31750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6700" y="44450"/>
                  </a:lnTo>
                  <a:lnTo>
                    <a:pt x="266700" y="31750"/>
                  </a:lnTo>
                  <a:close/>
                </a:path>
                <a:path w="342900" h="76200">
                  <a:moveTo>
                    <a:pt x="330200" y="31750"/>
                  </a:moveTo>
                  <a:lnTo>
                    <a:pt x="279400" y="31750"/>
                  </a:lnTo>
                  <a:lnTo>
                    <a:pt x="279400" y="44450"/>
                  </a:lnTo>
                  <a:lnTo>
                    <a:pt x="330200" y="44450"/>
                  </a:lnTo>
                  <a:lnTo>
                    <a:pt x="342900" y="38100"/>
                  </a:lnTo>
                  <a:lnTo>
                    <a:pt x="3302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008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4008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438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5438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7724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7724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3152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15200" y="630631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886700" y="6385559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199"/>
                  </a:lnTo>
                  <a:lnTo>
                    <a:pt x="330200" y="44449"/>
                  </a:lnTo>
                  <a:lnTo>
                    <a:pt x="279400" y="44449"/>
                  </a:lnTo>
                  <a:lnTo>
                    <a:pt x="279400" y="31749"/>
                  </a:lnTo>
                  <a:lnTo>
                    <a:pt x="330200" y="31749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66700" y="44449"/>
                  </a:lnTo>
                  <a:lnTo>
                    <a:pt x="266700" y="31749"/>
                  </a:lnTo>
                  <a:close/>
                </a:path>
                <a:path w="342900" h="76200">
                  <a:moveTo>
                    <a:pt x="330200" y="31749"/>
                  </a:moveTo>
                  <a:lnTo>
                    <a:pt x="279400" y="31749"/>
                  </a:lnTo>
                  <a:lnTo>
                    <a:pt x="279400" y="44449"/>
                  </a:lnTo>
                  <a:lnTo>
                    <a:pt x="330200" y="44449"/>
                  </a:lnTo>
                  <a:lnTo>
                    <a:pt x="342900" y="38099"/>
                  </a:lnTo>
                  <a:lnTo>
                    <a:pt x="33020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458200" y="63093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58200" y="63093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537829" y="6343294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9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682037" y="6304597"/>
            <a:ext cx="238125" cy="238125"/>
            <a:chOff x="8682037" y="6304597"/>
            <a:chExt cx="238125" cy="238125"/>
          </a:xfrm>
        </p:grpSpPr>
        <p:sp>
          <p:nvSpPr>
            <p:cNvPr id="97" name="object 97"/>
            <p:cNvSpPr/>
            <p:nvPr/>
          </p:nvSpPr>
          <p:spPr>
            <a:xfrm>
              <a:off x="8686800" y="63093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86800" y="63093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766809" y="6341770"/>
            <a:ext cx="113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993300"/>
                </a:solidFill>
                <a:latin typeface="Verdana"/>
                <a:cs typeface="Verdana"/>
              </a:rPr>
              <a:t>X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4229100" y="6304597"/>
            <a:ext cx="4462780" cy="405765"/>
            <a:chOff x="4229100" y="6304597"/>
            <a:chExt cx="4462780" cy="405765"/>
          </a:xfrm>
        </p:grpSpPr>
        <p:sp>
          <p:nvSpPr>
            <p:cNvPr id="101" name="object 101"/>
            <p:cNvSpPr/>
            <p:nvPr/>
          </p:nvSpPr>
          <p:spPr>
            <a:xfrm>
              <a:off x="8229600" y="63093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229600" y="6309359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599"/>
                  </a:moveTo>
                  <a:lnTo>
                    <a:pt x="228600" y="22859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29100" y="6423659"/>
              <a:ext cx="4000500" cy="152400"/>
            </a:xfrm>
            <a:custGeom>
              <a:avLst/>
              <a:gdLst/>
              <a:ahLst/>
              <a:cxnLst/>
              <a:rect l="l" t="t" r="r" b="b"/>
              <a:pathLst>
                <a:path w="4000500" h="152400">
                  <a:moveTo>
                    <a:pt x="342900" y="107950"/>
                  </a:moveTo>
                  <a:lnTo>
                    <a:pt x="76200" y="107950"/>
                  </a:lnTo>
                  <a:lnTo>
                    <a:pt x="76200" y="76200"/>
                  </a:lnTo>
                  <a:lnTo>
                    <a:pt x="0" y="114300"/>
                  </a:lnTo>
                  <a:lnTo>
                    <a:pt x="76200" y="152400"/>
                  </a:lnTo>
                  <a:lnTo>
                    <a:pt x="76200" y="120650"/>
                  </a:lnTo>
                  <a:lnTo>
                    <a:pt x="342900" y="120650"/>
                  </a:lnTo>
                  <a:lnTo>
                    <a:pt x="342900" y="107950"/>
                  </a:lnTo>
                  <a:close/>
                </a:path>
                <a:path w="4000500" h="152400">
                  <a:moveTo>
                    <a:pt x="1257300" y="107950"/>
                  </a:moveTo>
                  <a:lnTo>
                    <a:pt x="990600" y="107950"/>
                  </a:lnTo>
                  <a:lnTo>
                    <a:pt x="990600" y="76200"/>
                  </a:lnTo>
                  <a:lnTo>
                    <a:pt x="914400" y="114300"/>
                  </a:lnTo>
                  <a:lnTo>
                    <a:pt x="990600" y="152400"/>
                  </a:lnTo>
                  <a:lnTo>
                    <a:pt x="990600" y="120650"/>
                  </a:lnTo>
                  <a:lnTo>
                    <a:pt x="1257300" y="120650"/>
                  </a:lnTo>
                  <a:lnTo>
                    <a:pt x="1257300" y="107950"/>
                  </a:lnTo>
                  <a:close/>
                </a:path>
                <a:path w="4000500" h="152400">
                  <a:moveTo>
                    <a:pt x="2171700" y="107950"/>
                  </a:moveTo>
                  <a:lnTo>
                    <a:pt x="1905000" y="107950"/>
                  </a:lnTo>
                  <a:lnTo>
                    <a:pt x="1905000" y="76200"/>
                  </a:lnTo>
                  <a:lnTo>
                    <a:pt x="1828800" y="114300"/>
                  </a:lnTo>
                  <a:lnTo>
                    <a:pt x="1905000" y="152400"/>
                  </a:lnTo>
                  <a:lnTo>
                    <a:pt x="1905000" y="120650"/>
                  </a:lnTo>
                  <a:lnTo>
                    <a:pt x="2171700" y="120650"/>
                  </a:lnTo>
                  <a:lnTo>
                    <a:pt x="2171700" y="107950"/>
                  </a:lnTo>
                  <a:close/>
                </a:path>
                <a:path w="4000500" h="152400">
                  <a:moveTo>
                    <a:pt x="3086100" y="31750"/>
                  </a:moveTo>
                  <a:lnTo>
                    <a:pt x="2857500" y="31750"/>
                  </a:lnTo>
                  <a:lnTo>
                    <a:pt x="2857500" y="0"/>
                  </a:lnTo>
                  <a:lnTo>
                    <a:pt x="2781300" y="38100"/>
                  </a:lnTo>
                  <a:lnTo>
                    <a:pt x="2857500" y="76200"/>
                  </a:lnTo>
                  <a:lnTo>
                    <a:pt x="2857500" y="44450"/>
                  </a:lnTo>
                  <a:lnTo>
                    <a:pt x="3086100" y="44450"/>
                  </a:lnTo>
                  <a:lnTo>
                    <a:pt x="3086100" y="31750"/>
                  </a:lnTo>
                  <a:close/>
                </a:path>
                <a:path w="4000500" h="152400">
                  <a:moveTo>
                    <a:pt x="4000500" y="107950"/>
                  </a:moveTo>
                  <a:lnTo>
                    <a:pt x="3733800" y="107950"/>
                  </a:lnTo>
                  <a:lnTo>
                    <a:pt x="3733800" y="76200"/>
                  </a:lnTo>
                  <a:lnTo>
                    <a:pt x="3657600" y="114300"/>
                  </a:lnTo>
                  <a:lnTo>
                    <a:pt x="3733800" y="152400"/>
                  </a:lnTo>
                  <a:lnTo>
                    <a:pt x="3733800" y="120650"/>
                  </a:lnTo>
                  <a:lnTo>
                    <a:pt x="4000500" y="120650"/>
                  </a:lnTo>
                  <a:lnTo>
                    <a:pt x="4000500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858000" y="6461759"/>
              <a:ext cx="1828800" cy="243840"/>
            </a:xfrm>
            <a:custGeom>
              <a:avLst/>
              <a:gdLst/>
              <a:ahLst/>
              <a:cxnLst/>
              <a:rect l="l" t="t" r="r" b="b"/>
              <a:pathLst>
                <a:path w="1828800" h="243840">
                  <a:moveTo>
                    <a:pt x="0" y="243839"/>
                  </a:moveTo>
                  <a:lnTo>
                    <a:pt x="1828800" y="243839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190748" y="6328545"/>
            <a:ext cx="4630420" cy="4508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185"/>
              </a:spcBef>
              <a:tabLst>
                <a:tab pos="787400" algn="l"/>
                <a:tab pos="1701800" algn="l"/>
                <a:tab pos="2616200" algn="l"/>
                <a:tab pos="3530600" algn="l"/>
                <a:tab pos="4445000" algn="l"/>
              </a:tabLst>
            </a:pPr>
            <a:r>
              <a:rPr sz="1000" b="1" spc="-5" dirty="0">
                <a:solidFill>
                  <a:srgbClr val="993300"/>
                </a:solidFill>
                <a:latin typeface="Verdana"/>
                <a:cs typeface="Verdana"/>
              </a:rPr>
              <a:t>X	</a:t>
            </a:r>
            <a:r>
              <a:rPr sz="1000" spc="-5" dirty="0">
                <a:solidFill>
                  <a:srgbClr val="993300"/>
                </a:solidFill>
                <a:latin typeface="Verdana"/>
                <a:cs typeface="Verdana"/>
              </a:rPr>
              <a:t>1	7	3	4	2</a:t>
            </a:r>
            <a:endParaRPr sz="1000" dirty="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40"/>
              </a:spcBef>
            </a:pPr>
            <a:r>
              <a:rPr sz="1600" spc="-5" dirty="0">
                <a:latin typeface="Constantia"/>
                <a:cs typeface="Constantia"/>
              </a:rPr>
              <a:t>©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Oxford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University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Press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2014.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All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rights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20" dirty="0">
                <a:latin typeface="Constantia"/>
                <a:cs typeface="Constantia"/>
              </a:rPr>
              <a:t>reserved</a:t>
            </a:r>
            <a:r>
              <a:rPr sz="1500" spc="-179" baseline="38888" dirty="0">
                <a:latin typeface="Verdana"/>
                <a:cs typeface="Verdana"/>
              </a:rPr>
              <a:t>PT</a:t>
            </a:r>
            <a:r>
              <a:rPr sz="1600" spc="-120" dirty="0">
                <a:latin typeface="Constantia"/>
                <a:cs typeface="Constantia"/>
              </a:rPr>
              <a:t>.</a:t>
            </a:r>
            <a:r>
              <a:rPr sz="1500" spc="-179" baseline="38888" dirty="0">
                <a:latin typeface="Verdana"/>
                <a:cs typeface="Verdana"/>
              </a:rPr>
              <a:t>R</a:t>
            </a:r>
            <a:endParaRPr sz="1500" baseline="38888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3B62-8971-D26B-0BFD-25069942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78BB-CBEC-3E62-455D-6208D6E25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14CA508-259B-0125-CB73-0CA54467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14375"/>
            <a:ext cx="1062990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0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4B4D-12F9-82D6-413A-C39E4CCC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653EB-515B-471D-04E7-2E9DB7EAE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close-up of a paper with writing&#10;&#10;Description automatically generated">
            <a:extLst>
              <a:ext uri="{FF2B5EF4-FFF2-40B4-BE49-F238E27FC236}">
                <a16:creationId xmlns:a16="http://schemas.microsoft.com/office/drawing/2014/main" id="{A6A62543-4403-5750-4EB9-F9D201461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0"/>
            <a:ext cx="5257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3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572" y="0"/>
            <a:ext cx="9200388" cy="58782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572" y="0"/>
            <a:ext cx="9104376" cy="6050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772" y="57911"/>
            <a:ext cx="9058656" cy="6132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275" y="53337"/>
            <a:ext cx="9063228" cy="61369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8572" y="0"/>
            <a:ext cx="9051036" cy="4426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39064"/>
            <a:ext cx="6720205" cy="640651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008200"/>
              </a:buClr>
              <a:buFont typeface="Calibri"/>
              <a:buAutoNum type="arabicPeriod"/>
              <a:tabLst>
                <a:tab pos="241300" algn="l"/>
              </a:tabLst>
            </a:pP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//This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function</a:t>
            </a:r>
            <a:r>
              <a:rPr sz="1800" spc="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will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 add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node</a:t>
            </a:r>
            <a:r>
              <a:rPr sz="1800" spc="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at</a:t>
            </a:r>
            <a:r>
              <a:rPr sz="18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end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of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list.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241300" algn="l"/>
              </a:tabLst>
            </a:pP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1800" b="1" spc="-4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add(</a:t>
            </a:r>
            <a:r>
              <a:rPr sz="1800" b="1" dirty="0">
                <a:solidFill>
                  <a:srgbClr val="2D8A56"/>
                </a:solidFill>
                <a:latin typeface="Calibri"/>
                <a:cs typeface="Calibri"/>
              </a:rPr>
              <a:t>int</a:t>
            </a:r>
            <a:r>
              <a:rPr sz="1800" b="1" spc="-40" dirty="0">
                <a:solidFill>
                  <a:srgbClr val="2D8A5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data){</a:t>
            </a:r>
            <a:endParaRPr sz="180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AutoNum type="arabicPeriod"/>
              <a:tabLst>
                <a:tab pos="450215" algn="l"/>
                <a:tab pos="450850" algn="l"/>
              </a:tabLst>
            </a:pPr>
            <a:r>
              <a:rPr sz="1800" spc="-15" dirty="0">
                <a:solidFill>
                  <a:srgbClr val="008200"/>
                </a:solidFill>
                <a:latin typeface="Calibri"/>
                <a:cs typeface="Calibri"/>
              </a:rPr>
              <a:t>//Create</a:t>
            </a:r>
            <a:r>
              <a:rPr sz="180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new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359"/>
              </a:spcBef>
              <a:buClr>
                <a:srgbClr val="000000"/>
              </a:buClr>
              <a:buFont typeface="Calibri"/>
              <a:buAutoNum type="arabicPeriod"/>
              <a:tabLst>
                <a:tab pos="450215" algn="l"/>
                <a:tab pos="450850" algn="l"/>
              </a:tabLst>
            </a:pP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struct</a:t>
            </a:r>
            <a:r>
              <a:rPr sz="1800" b="1" spc="-1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*newNode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struct</a:t>
            </a:r>
            <a:r>
              <a:rPr sz="1800" b="1" spc="-1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node*)malloc(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sizeof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struct</a:t>
            </a:r>
            <a:r>
              <a:rPr sz="1800" b="1" spc="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node));</a:t>
            </a:r>
            <a:endParaRPr sz="180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50215" algn="l"/>
                <a:tab pos="450850" algn="l"/>
              </a:tabLst>
            </a:pPr>
            <a:r>
              <a:rPr sz="1800" spc="-5" dirty="0">
                <a:latin typeface="Calibri"/>
                <a:cs typeface="Calibri"/>
              </a:rPr>
              <a:t>newNode-&gt;data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data;</a:t>
            </a:r>
            <a:endParaRPr sz="180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345"/>
              </a:spcBef>
              <a:buClr>
                <a:srgbClr val="000000"/>
              </a:buClr>
              <a:buAutoNum type="arabicPeriod"/>
              <a:tabLst>
                <a:tab pos="450215" algn="l"/>
                <a:tab pos="450850" algn="l"/>
              </a:tabLst>
            </a:pP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//Checks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if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 list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 is </a:t>
            </a:r>
            <a:r>
              <a:rPr sz="1800" spc="-25" dirty="0">
                <a:solidFill>
                  <a:srgbClr val="008200"/>
                </a:solidFill>
                <a:latin typeface="Calibri"/>
                <a:cs typeface="Calibri"/>
              </a:rPr>
              <a:t>empty.</a:t>
            </a:r>
            <a:endParaRPr sz="1800">
              <a:latin typeface="Calibri"/>
              <a:cs typeface="Calibri"/>
            </a:endParaRPr>
          </a:p>
          <a:p>
            <a:pPr marL="450215" indent="-43815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Calibri"/>
              <a:buAutoNum type="arabicPeriod"/>
              <a:tabLst>
                <a:tab pos="450215" algn="l"/>
                <a:tab pos="450850" algn="l"/>
              </a:tabLst>
            </a:pP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latin typeface="Calibri"/>
                <a:cs typeface="Calibri"/>
              </a:rPr>
              <a:t>(head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-5" dirty="0">
                <a:latin typeface="Calibri"/>
                <a:cs typeface="Calibri"/>
              </a:rPr>
              <a:t> NULL){</a:t>
            </a:r>
            <a:endParaRPr sz="1800">
              <a:latin typeface="Calibri"/>
              <a:cs typeface="Calibri"/>
            </a:endParaRPr>
          </a:p>
          <a:p>
            <a:pPr marL="660400" indent="-64833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AutoNum type="arabicPeriod"/>
              <a:tabLst>
                <a:tab pos="660400" algn="l"/>
                <a:tab pos="661035" algn="l"/>
              </a:tabLst>
            </a:pP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//If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8200"/>
                </a:solidFill>
                <a:latin typeface="Calibri"/>
                <a:cs typeface="Calibri"/>
              </a:rPr>
              <a:t>list</a:t>
            </a:r>
            <a:r>
              <a:rPr sz="180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08200"/>
                </a:solidFill>
                <a:latin typeface="Calibri"/>
                <a:cs typeface="Calibri"/>
              </a:rPr>
              <a:t>empty,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both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head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and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tail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would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point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to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660400" indent="-64833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660400" algn="l"/>
                <a:tab pos="661035" algn="l"/>
              </a:tabLst>
            </a:pPr>
            <a:r>
              <a:rPr sz="1800" spc="-5" dirty="0">
                <a:latin typeface="Calibri"/>
                <a:cs typeface="Calibri"/>
              </a:rPr>
              <a:t>head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newNode;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721360" algn="l"/>
                <a:tab pos="721995" algn="l"/>
              </a:tabLst>
            </a:pPr>
            <a:r>
              <a:rPr sz="1800" spc="-10" dirty="0">
                <a:latin typeface="Calibri"/>
                <a:cs typeface="Calibri"/>
              </a:rPr>
              <a:t>tail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newNode;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721360" algn="l"/>
                <a:tab pos="721995" algn="l"/>
              </a:tabLst>
            </a:pPr>
            <a:r>
              <a:rPr sz="1800" spc="-5" dirty="0">
                <a:latin typeface="Calibri"/>
                <a:cs typeface="Calibri"/>
              </a:rPr>
              <a:t>newNode-&gt;next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  <a:p>
            <a:pPr marL="511175" indent="-499109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511175" algn="l"/>
                <a:tab pos="511809" algn="l"/>
              </a:tabLst>
            </a:pPr>
            <a:r>
              <a:rPr sz="1800" spc="-5" dirty="0">
                <a:latin typeface="Calibri"/>
                <a:cs typeface="Calibri"/>
              </a:rPr>
              <a:t>}</a:t>
            </a:r>
            <a:r>
              <a:rPr sz="1800" b="1" spc="-5" dirty="0">
                <a:solidFill>
                  <a:srgbClr val="006699"/>
                </a:solidFill>
                <a:latin typeface="Calibri"/>
                <a:cs typeface="Calibri"/>
              </a:rPr>
              <a:t>else</a:t>
            </a:r>
            <a:r>
              <a:rPr sz="1800" b="1" spc="-50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65"/>
              </a:spcBef>
              <a:buClr>
                <a:srgbClr val="000000"/>
              </a:buClr>
              <a:buAutoNum type="arabicPeriod"/>
              <a:tabLst>
                <a:tab pos="721360" algn="l"/>
                <a:tab pos="721995" algn="l"/>
              </a:tabLst>
            </a:pP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//tail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will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point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to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721360" algn="l"/>
                <a:tab pos="721995" algn="l"/>
              </a:tabLst>
            </a:pPr>
            <a:r>
              <a:rPr sz="1800" spc="-10" dirty="0">
                <a:latin typeface="Calibri"/>
                <a:cs typeface="Calibri"/>
              </a:rPr>
              <a:t>tail-&gt;next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newNode;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AutoNum type="arabicPeriod"/>
              <a:tabLst>
                <a:tab pos="721360" algn="l"/>
                <a:tab pos="721995" algn="l"/>
              </a:tabLst>
            </a:pP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//New node</a:t>
            </a:r>
            <a:r>
              <a:rPr sz="180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will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become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new</a:t>
            </a:r>
            <a:r>
              <a:rPr sz="1800" spc="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tail.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721360" algn="l"/>
                <a:tab pos="721995" algn="l"/>
              </a:tabLst>
            </a:pPr>
            <a:r>
              <a:rPr sz="1800" spc="-10" dirty="0">
                <a:latin typeface="Calibri"/>
                <a:cs typeface="Calibri"/>
              </a:rPr>
              <a:t>tail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newNode;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AutoNum type="arabicPeriod"/>
              <a:tabLst>
                <a:tab pos="721360" algn="l"/>
                <a:tab pos="721995" algn="l"/>
              </a:tabLst>
            </a:pP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//Since,</a:t>
            </a:r>
            <a:r>
              <a:rPr sz="1800" spc="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it</a:t>
            </a:r>
            <a:r>
              <a:rPr sz="180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is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circular</a:t>
            </a:r>
            <a:r>
              <a:rPr sz="1800" spc="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8200"/>
                </a:solidFill>
                <a:latin typeface="Calibri"/>
                <a:cs typeface="Calibri"/>
              </a:rPr>
              <a:t>linked</a:t>
            </a:r>
            <a:r>
              <a:rPr sz="1800" spc="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list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tail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will</a:t>
            </a:r>
            <a:r>
              <a:rPr sz="1800" spc="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8200"/>
                </a:solidFill>
                <a:latin typeface="Calibri"/>
                <a:cs typeface="Calibri"/>
              </a:rPr>
              <a:t>point to</a:t>
            </a:r>
            <a:r>
              <a:rPr sz="1800" spc="-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8200"/>
                </a:solidFill>
                <a:latin typeface="Calibri"/>
                <a:cs typeface="Calibri"/>
              </a:rPr>
              <a:t>head.</a:t>
            </a:r>
            <a:endParaRPr sz="1800">
              <a:latin typeface="Calibri"/>
              <a:cs typeface="Calibri"/>
            </a:endParaRPr>
          </a:p>
          <a:p>
            <a:pPr marL="721360" indent="-709295">
              <a:lnSpc>
                <a:spcPct val="100000"/>
              </a:lnSpc>
              <a:spcBef>
                <a:spcPts val="345"/>
              </a:spcBef>
              <a:buAutoNum type="arabicPeriod"/>
              <a:tabLst>
                <a:tab pos="721360" algn="l"/>
                <a:tab pos="721995" algn="l"/>
              </a:tabLst>
            </a:pPr>
            <a:r>
              <a:rPr sz="1800" spc="-10" dirty="0">
                <a:latin typeface="Calibri"/>
                <a:cs typeface="Calibri"/>
              </a:rPr>
              <a:t>tail-&gt;next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head;</a:t>
            </a:r>
            <a:endParaRPr sz="1800">
              <a:latin typeface="Calibri"/>
              <a:cs typeface="Calibri"/>
            </a:endParaRPr>
          </a:p>
          <a:p>
            <a:pPr marL="12700" marR="6129020">
              <a:lnSpc>
                <a:spcPct val="116100"/>
              </a:lnSpc>
              <a:spcBef>
                <a:spcPts val="15"/>
              </a:spcBef>
              <a:tabLst>
                <a:tab pos="511175" algn="l"/>
              </a:tabLst>
            </a:pPr>
            <a:r>
              <a:rPr sz="1800" spc="-5" dirty="0">
                <a:latin typeface="Calibri"/>
                <a:cs typeface="Calibri"/>
              </a:rPr>
              <a:t>19</a:t>
            </a:r>
            <a:r>
              <a:rPr sz="1800" dirty="0">
                <a:latin typeface="Calibri"/>
                <a:cs typeface="Calibri"/>
              </a:rPr>
              <a:t>.	}  </a:t>
            </a:r>
            <a:r>
              <a:rPr sz="1800" spc="-5" dirty="0">
                <a:latin typeface="Calibri"/>
                <a:cs typeface="Calibri"/>
              </a:rPr>
              <a:t>20.}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24358"/>
            <a:ext cx="7355840" cy="61280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775">
              <a:lnSpc>
                <a:spcPct val="100000"/>
              </a:lnSpc>
              <a:spcBef>
                <a:spcPts val="100"/>
              </a:spcBef>
              <a:buClr>
                <a:srgbClr val="008200"/>
              </a:buClr>
              <a:buSzPct val="95833"/>
              <a:buFont typeface="Calibri"/>
              <a:buAutoNum type="arabicPeriod"/>
              <a:tabLst>
                <a:tab pos="244475" algn="l"/>
              </a:tabLst>
            </a:pPr>
            <a:r>
              <a:rPr sz="2400" spc="-5" dirty="0">
                <a:solidFill>
                  <a:srgbClr val="008200"/>
                </a:solidFill>
                <a:latin typeface="Calibri"/>
                <a:cs typeface="Calibri"/>
              </a:rPr>
              <a:t>//This function</a:t>
            </a:r>
            <a:r>
              <a:rPr sz="2400" spc="-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200"/>
                </a:solidFill>
                <a:latin typeface="Calibri"/>
                <a:cs typeface="Calibri"/>
              </a:rPr>
              <a:t>will</a:t>
            </a:r>
            <a:r>
              <a:rPr sz="2400" spc="-2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200"/>
                </a:solidFill>
                <a:latin typeface="Calibri"/>
                <a:cs typeface="Calibri"/>
              </a:rPr>
              <a:t>display</a:t>
            </a:r>
            <a:r>
              <a:rPr sz="2400" spc="-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20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200"/>
                </a:solidFill>
                <a:latin typeface="Calibri"/>
                <a:cs typeface="Calibri"/>
              </a:rPr>
              <a:t>nodes</a:t>
            </a:r>
            <a:r>
              <a:rPr sz="240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200"/>
                </a:solidFill>
                <a:latin typeface="Calibri"/>
                <a:cs typeface="Calibri"/>
              </a:rPr>
              <a:t>of</a:t>
            </a:r>
            <a:r>
              <a:rPr sz="2400" spc="-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200"/>
                </a:solidFill>
                <a:latin typeface="Calibri"/>
                <a:cs typeface="Calibri"/>
              </a:rPr>
              <a:t>circular</a:t>
            </a:r>
            <a:r>
              <a:rPr sz="2400" spc="-3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8200"/>
                </a:solidFill>
                <a:latin typeface="Calibri"/>
                <a:cs typeface="Calibri"/>
              </a:rPr>
              <a:t>linked </a:t>
            </a:r>
            <a:r>
              <a:rPr sz="2400" spc="-10" dirty="0">
                <a:solidFill>
                  <a:srgbClr val="008200"/>
                </a:solidFill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248285" indent="-236220">
              <a:lnSpc>
                <a:spcPct val="100000"/>
              </a:lnSpc>
              <a:spcBef>
                <a:spcPts val="130"/>
              </a:spcBef>
              <a:buSzPct val="95833"/>
              <a:buAutoNum type="arabicPeriod"/>
              <a:tabLst>
                <a:tab pos="248920" algn="l"/>
              </a:tabLst>
            </a:pP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void</a:t>
            </a:r>
            <a:r>
              <a:rPr sz="2400" b="1" spc="-5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display(){</a:t>
            </a:r>
            <a:endParaRPr sz="2400" dirty="0">
              <a:latin typeface="Calibri"/>
              <a:cs typeface="Calibri"/>
            </a:endParaRPr>
          </a:p>
          <a:p>
            <a:pPr marL="515620" indent="-503555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Font typeface="Calibri"/>
              <a:buAutoNum type="arabicPeriod"/>
              <a:tabLst>
                <a:tab pos="515620" algn="l"/>
                <a:tab pos="516255" algn="l"/>
              </a:tabLst>
            </a:pP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struct</a:t>
            </a: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*current</a:t>
            </a:r>
            <a:r>
              <a:rPr sz="2400" dirty="0">
                <a:latin typeface="Calibri"/>
                <a:cs typeface="Calibri"/>
              </a:rPr>
              <a:t> 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head;</a:t>
            </a:r>
            <a:endParaRPr sz="2400" dirty="0">
              <a:latin typeface="Calibri"/>
              <a:cs typeface="Calibri"/>
            </a:endParaRPr>
          </a:p>
          <a:p>
            <a:pPr marL="515620" indent="-503555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Font typeface="Calibri"/>
              <a:buAutoNum type="arabicPeriod"/>
              <a:tabLst>
                <a:tab pos="515620" algn="l"/>
                <a:tab pos="516255" algn="l"/>
              </a:tabLst>
            </a:pP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if</a:t>
            </a:r>
            <a:r>
              <a:rPr sz="2400" spc="-5" dirty="0">
                <a:latin typeface="Calibri"/>
                <a:cs typeface="Calibri"/>
              </a:rPr>
              <a:t>(head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NULL){</a:t>
            </a:r>
            <a:endParaRPr sz="2400" dirty="0">
              <a:latin typeface="Calibri"/>
              <a:cs typeface="Calibri"/>
            </a:endParaRPr>
          </a:p>
          <a:p>
            <a:pPr marL="12700" marR="3820795">
              <a:lnSpc>
                <a:spcPts val="3030"/>
              </a:lnSpc>
              <a:spcBef>
                <a:spcPts val="110"/>
              </a:spcBef>
              <a:buAutoNum type="arabicPeriod"/>
              <a:tabLst>
                <a:tab pos="515620" algn="l"/>
                <a:tab pos="788035" algn="l"/>
                <a:tab pos="788670" algn="l"/>
              </a:tabLst>
            </a:pPr>
            <a:r>
              <a:rPr sz="2400" spc="-10" dirty="0">
                <a:latin typeface="Calibri"/>
                <a:cs typeface="Calibri"/>
              </a:rPr>
              <a:t>printf(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"List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empty"</a:t>
            </a:r>
            <a:r>
              <a:rPr sz="2400" spc="-5" dirty="0">
                <a:latin typeface="Calibri"/>
                <a:cs typeface="Calibri"/>
              </a:rPr>
              <a:t>); </a:t>
            </a:r>
            <a:endParaRPr lang="en-US" sz="2400" spc="-5" dirty="0">
              <a:latin typeface="Calibri"/>
              <a:cs typeface="Calibri"/>
            </a:endParaRPr>
          </a:p>
          <a:p>
            <a:pPr marL="12700" marR="3820795">
              <a:lnSpc>
                <a:spcPts val="3030"/>
              </a:lnSpc>
              <a:spcBef>
                <a:spcPts val="110"/>
              </a:spcBef>
              <a:buAutoNum type="arabicPeriod"/>
              <a:tabLst>
                <a:tab pos="515620" algn="l"/>
                <a:tab pos="788035" algn="l"/>
                <a:tab pos="788670" algn="l"/>
              </a:tabLst>
            </a:pPr>
            <a:r>
              <a:rPr sz="2400" spc="-53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.	</a:t>
            </a:r>
            <a:r>
              <a:rPr sz="2400" dirty="0">
                <a:latin typeface="Calibri"/>
                <a:cs typeface="Calibri"/>
              </a:rPr>
              <a:t>}</a:t>
            </a:r>
          </a:p>
          <a:p>
            <a:pPr marL="515620" indent="-503555">
              <a:lnSpc>
                <a:spcPct val="100000"/>
              </a:lnSpc>
              <a:buClr>
                <a:srgbClr val="000000"/>
              </a:buClr>
              <a:buFont typeface="Calibri"/>
              <a:buAutoNum type="arabicPeriod" startAt="7"/>
              <a:tabLst>
                <a:tab pos="515620" algn="l"/>
                <a:tab pos="516255" algn="l"/>
              </a:tabLst>
            </a:pP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else</a:t>
            </a:r>
            <a:r>
              <a:rPr sz="2400" spc="-5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788670" indent="-775970">
              <a:lnSpc>
                <a:spcPct val="100000"/>
              </a:lnSpc>
              <a:spcBef>
                <a:spcPts val="130"/>
              </a:spcBef>
              <a:buAutoNum type="arabicPeriod" startAt="7"/>
              <a:tabLst>
                <a:tab pos="788035" algn="l"/>
                <a:tab pos="788670" algn="l"/>
              </a:tabLst>
            </a:pPr>
            <a:r>
              <a:rPr sz="2400" spc="-5" dirty="0">
                <a:latin typeface="Calibri"/>
                <a:cs typeface="Calibri"/>
              </a:rPr>
              <a:t>printf(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"Nodes</a:t>
            </a:r>
            <a:r>
              <a:rPr sz="2400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of </a:t>
            </a:r>
            <a:r>
              <a:rPr sz="2400" dirty="0">
                <a:solidFill>
                  <a:srgbClr val="0000FF"/>
                </a:solidFill>
                <a:latin typeface="Calibri"/>
                <a:cs typeface="Calibri"/>
              </a:rPr>
              <a:t>the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 circular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00FF"/>
                </a:solidFill>
                <a:latin typeface="Calibri"/>
                <a:cs typeface="Calibri"/>
              </a:rPr>
              <a:t>linked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Calibri"/>
                <a:cs typeface="Calibri"/>
              </a:rPr>
              <a:t>list:</a:t>
            </a:r>
            <a:r>
              <a:rPr sz="2400" spc="-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\n"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 marL="857250" indent="-84455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Font typeface="Calibri"/>
              <a:buAutoNum type="arabicPeriod" startAt="7"/>
              <a:tabLst>
                <a:tab pos="856615" algn="l"/>
                <a:tab pos="857250" algn="l"/>
              </a:tabLst>
            </a:pPr>
            <a:r>
              <a:rPr sz="2400" b="1" spc="-5" dirty="0">
                <a:solidFill>
                  <a:srgbClr val="006699"/>
                </a:solidFill>
                <a:latin typeface="Calibri"/>
                <a:cs typeface="Calibri"/>
              </a:rPr>
              <a:t>do</a:t>
            </a:r>
            <a:r>
              <a:rPr sz="2400" spc="-5" dirty="0">
                <a:latin typeface="Calibri"/>
                <a:cs typeface="Calibri"/>
              </a:rPr>
              <a:t>{</a:t>
            </a:r>
            <a:endParaRPr sz="2400" dirty="0">
              <a:latin typeface="Calibri"/>
              <a:cs typeface="Calibri"/>
            </a:endParaRPr>
          </a:p>
          <a:p>
            <a:pPr marL="1283970" indent="-127127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AutoNum type="arabicPeriod" startAt="7"/>
              <a:tabLst>
                <a:tab pos="1283335" algn="l"/>
                <a:tab pos="1283970" algn="l"/>
              </a:tabLst>
            </a:pPr>
            <a:r>
              <a:rPr sz="2400" spc="-10" dirty="0">
                <a:solidFill>
                  <a:srgbClr val="008200"/>
                </a:solidFill>
                <a:latin typeface="Calibri"/>
                <a:cs typeface="Calibri"/>
              </a:rPr>
              <a:t>//Prints</a:t>
            </a:r>
            <a:r>
              <a:rPr sz="24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8200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200"/>
                </a:solidFill>
                <a:latin typeface="Calibri"/>
                <a:cs typeface="Calibri"/>
              </a:rPr>
              <a:t>node</a:t>
            </a:r>
            <a:r>
              <a:rPr sz="2400" spc="10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8200"/>
                </a:solidFill>
                <a:latin typeface="Calibri"/>
                <a:cs typeface="Calibri"/>
              </a:rPr>
              <a:t>by</a:t>
            </a:r>
            <a:r>
              <a:rPr sz="2400" spc="-1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8200"/>
                </a:solidFill>
                <a:latin typeface="Calibri"/>
                <a:cs typeface="Calibri"/>
              </a:rPr>
              <a:t>incrementing</a:t>
            </a:r>
            <a:r>
              <a:rPr sz="2400" spc="-25" dirty="0">
                <a:solidFill>
                  <a:srgbClr val="00820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008200"/>
                </a:solidFill>
                <a:latin typeface="Calibri"/>
                <a:cs typeface="Calibri"/>
              </a:rPr>
              <a:t>pointer.</a:t>
            </a:r>
            <a:endParaRPr sz="2400" dirty="0">
              <a:latin typeface="Calibri"/>
              <a:cs typeface="Calibri"/>
            </a:endParaRPr>
          </a:p>
          <a:p>
            <a:pPr marL="1215390" indent="-1202690">
              <a:lnSpc>
                <a:spcPct val="100000"/>
              </a:lnSpc>
              <a:spcBef>
                <a:spcPts val="130"/>
              </a:spcBef>
              <a:buAutoNum type="arabicPeriod" startAt="7"/>
              <a:tabLst>
                <a:tab pos="1214755" algn="l"/>
                <a:tab pos="1215390" algn="l"/>
              </a:tabLst>
            </a:pPr>
            <a:r>
              <a:rPr sz="2400" spc="-5" dirty="0">
                <a:latin typeface="Calibri"/>
                <a:cs typeface="Calibri"/>
              </a:rPr>
              <a:t>printf(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"%d</a:t>
            </a:r>
            <a:r>
              <a:rPr sz="24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current-&gt;data);</a:t>
            </a:r>
            <a:endParaRPr sz="2400" dirty="0">
              <a:latin typeface="Calibri"/>
              <a:cs typeface="Calibri"/>
            </a:endParaRPr>
          </a:p>
          <a:p>
            <a:pPr marL="1215390" indent="-1202690">
              <a:lnSpc>
                <a:spcPct val="100000"/>
              </a:lnSpc>
              <a:spcBef>
                <a:spcPts val="145"/>
              </a:spcBef>
              <a:buAutoNum type="arabicPeriod" startAt="7"/>
              <a:tabLst>
                <a:tab pos="1214755" algn="l"/>
                <a:tab pos="1215390" algn="l"/>
              </a:tabLst>
            </a:pPr>
            <a:r>
              <a:rPr sz="2400" spc="-10" dirty="0">
                <a:latin typeface="Calibri"/>
                <a:cs typeface="Calibri"/>
              </a:rPr>
              <a:t>current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current-&gt;next;</a:t>
            </a:r>
            <a:endParaRPr sz="2400" dirty="0">
              <a:latin typeface="Calibri"/>
              <a:cs typeface="Calibri"/>
            </a:endParaRPr>
          </a:p>
          <a:p>
            <a:pPr marL="942340" indent="-930275">
              <a:lnSpc>
                <a:spcPct val="100000"/>
              </a:lnSpc>
              <a:spcBef>
                <a:spcPts val="135"/>
              </a:spcBef>
              <a:buAutoNum type="arabicPeriod" startAt="7"/>
              <a:tabLst>
                <a:tab pos="942340" algn="l"/>
                <a:tab pos="942975" algn="l"/>
              </a:tabLst>
            </a:pPr>
            <a:r>
              <a:rPr sz="2400" spc="-10" dirty="0">
                <a:latin typeface="Calibri"/>
                <a:cs typeface="Calibri"/>
              </a:rPr>
              <a:t>}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while</a:t>
            </a:r>
            <a:r>
              <a:rPr sz="2400" spc="-10" dirty="0">
                <a:latin typeface="Calibri"/>
                <a:cs typeface="Calibri"/>
              </a:rPr>
              <a:t>(current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!= head);</a:t>
            </a:r>
            <a:endParaRPr sz="2400" dirty="0">
              <a:latin typeface="Calibri"/>
              <a:cs typeface="Calibri"/>
            </a:endParaRPr>
          </a:p>
          <a:p>
            <a:pPr marL="942340" indent="-930275">
              <a:lnSpc>
                <a:spcPct val="100000"/>
              </a:lnSpc>
              <a:spcBef>
                <a:spcPts val="130"/>
              </a:spcBef>
              <a:buAutoNum type="arabicPeriod" startAt="7"/>
              <a:tabLst>
                <a:tab pos="942340" algn="l"/>
                <a:tab pos="942975" algn="l"/>
              </a:tabLst>
            </a:pPr>
            <a:r>
              <a:rPr sz="2400" spc="-5" dirty="0">
                <a:latin typeface="Calibri"/>
                <a:cs typeface="Calibri"/>
              </a:rPr>
              <a:t>printf(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"\n"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 dirty="0">
              <a:latin typeface="Calibri"/>
              <a:cs typeface="Calibri"/>
            </a:endParaRPr>
          </a:p>
          <a:p>
            <a:pPr marL="12700" marR="6581775">
              <a:lnSpc>
                <a:spcPct val="104600"/>
              </a:lnSpc>
              <a:spcBef>
                <a:spcPts val="15"/>
              </a:spcBef>
              <a:tabLst>
                <a:tab pos="669290" algn="l"/>
              </a:tabLst>
            </a:pPr>
            <a:r>
              <a:rPr sz="2400" spc="-5" dirty="0">
                <a:latin typeface="Calibri"/>
                <a:cs typeface="Calibri"/>
              </a:rPr>
              <a:t>15</a:t>
            </a:r>
            <a:r>
              <a:rPr sz="2400" dirty="0">
                <a:latin typeface="Calibri"/>
                <a:cs typeface="Calibri"/>
              </a:rPr>
              <a:t>.	}  </a:t>
            </a:r>
            <a:r>
              <a:rPr sz="2400" spc="-10" dirty="0">
                <a:latin typeface="Calibri"/>
                <a:cs typeface="Calibri"/>
              </a:rPr>
              <a:t>16.}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8848" y="6510019"/>
            <a:ext cx="4479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© </a:t>
            </a:r>
            <a:r>
              <a:rPr sz="1600" spc="-10" dirty="0">
                <a:latin typeface="Constantia"/>
                <a:cs typeface="Constantia"/>
              </a:rPr>
              <a:t>Oxford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University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Press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2014.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All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rights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reserved.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761" y="761"/>
            <a:ext cx="9144000" cy="1066800"/>
          </a:xfrm>
          <a:prstGeom prst="rect">
            <a:avLst/>
          </a:prstGeom>
          <a:solidFill>
            <a:srgbClr val="17375E"/>
          </a:solidFill>
          <a:ln w="25400">
            <a:solidFill>
              <a:srgbClr val="4F6128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pc="-5" dirty="0"/>
              <a:t>Doubly</a:t>
            </a:r>
            <a:r>
              <a:rPr spc="-20" dirty="0"/>
              <a:t> </a:t>
            </a:r>
            <a:r>
              <a:rPr spc="-30" dirty="0"/>
              <a:t>Linked</a:t>
            </a:r>
            <a:r>
              <a:rPr spc="-25" dirty="0"/>
              <a:t> </a:t>
            </a:r>
            <a:r>
              <a:rPr spc="-15" dirty="0"/>
              <a:t>List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60194" y="1175465"/>
            <a:ext cx="7927340" cy="3392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940" indent="-342900" algn="just">
              <a:lnSpc>
                <a:spcPct val="150100"/>
              </a:lnSpc>
              <a:spcBef>
                <a:spcPts val="10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doubly </a:t>
            </a:r>
            <a:r>
              <a:rPr sz="2400" spc="-15" dirty="0">
                <a:latin typeface="Calibri"/>
                <a:cs typeface="Calibri"/>
              </a:rPr>
              <a:t>linked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30" dirty="0">
                <a:latin typeface="Calibri"/>
                <a:cs typeface="Calibri"/>
              </a:rPr>
              <a:t>way </a:t>
            </a:r>
            <a:r>
              <a:rPr sz="2400" spc="-15" dirty="0">
                <a:latin typeface="Calibri"/>
                <a:cs typeface="Calibri"/>
              </a:rPr>
              <a:t>linked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more </a:t>
            </a:r>
            <a:r>
              <a:rPr sz="2400" spc="-15" dirty="0">
                <a:latin typeface="Calibri"/>
                <a:cs typeface="Calibri"/>
              </a:rPr>
              <a:t>complex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5" dirty="0">
                <a:latin typeface="Calibri"/>
                <a:cs typeface="Calibri"/>
              </a:rPr>
              <a:t>linked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10" dirty="0">
                <a:latin typeface="Calibri"/>
                <a:cs typeface="Calibri"/>
              </a:rPr>
              <a:t>well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previous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-5" dirty="0">
                <a:latin typeface="Calibri"/>
                <a:cs typeface="Calibri"/>
              </a:rPr>
              <a:t> sequence.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Therefore,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consists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 three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not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two.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 </a:t>
            </a:r>
            <a:r>
              <a:rPr sz="2400" spc="-5" dirty="0">
                <a:latin typeface="Calibri"/>
                <a:cs typeface="Calibri"/>
              </a:rPr>
              <a:t>parts </a:t>
            </a:r>
            <a:r>
              <a:rPr sz="2400" spc="-15" dirty="0">
                <a:latin typeface="Calibri"/>
                <a:cs typeface="Calibri"/>
              </a:rPr>
              <a:t>are data,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next </a:t>
            </a:r>
            <a:r>
              <a:rPr sz="2400" spc="-5" dirty="0">
                <a:latin typeface="Calibri"/>
                <a:cs typeface="Calibri"/>
              </a:rPr>
              <a:t>node </a:t>
            </a:r>
            <a:r>
              <a:rPr sz="2400" dirty="0">
                <a:latin typeface="Calibri"/>
                <a:cs typeface="Calibri"/>
              </a:rPr>
              <a:t>and a </a:t>
            </a:r>
            <a:r>
              <a:rPr sz="2400" spc="-10" dirty="0">
                <a:latin typeface="Calibri"/>
                <a:cs typeface="Calibri"/>
              </a:rPr>
              <a:t>pointer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previous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86465" y="5301805"/>
            <a:ext cx="294640" cy="342265"/>
            <a:chOff x="4486465" y="5301805"/>
            <a:chExt cx="294640" cy="342265"/>
          </a:xfrm>
        </p:grpSpPr>
        <p:sp>
          <p:nvSpPr>
            <p:cNvPr id="6" name="object 6"/>
            <p:cNvSpPr/>
            <p:nvPr/>
          </p:nvSpPr>
          <p:spPr>
            <a:xfrm>
              <a:off x="4491228" y="5306567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4" h="332739">
                  <a:moveTo>
                    <a:pt x="28498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4988" y="332231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1228" y="5306567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4" h="332739">
                  <a:moveTo>
                    <a:pt x="0" y="332231"/>
                  </a:moveTo>
                  <a:lnTo>
                    <a:pt x="284988" y="332231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0603" y="5340222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3001" y="5301805"/>
            <a:ext cx="1141730" cy="342265"/>
            <a:chOff x="4203001" y="5301805"/>
            <a:chExt cx="1141730" cy="342265"/>
          </a:xfrm>
        </p:grpSpPr>
        <p:sp>
          <p:nvSpPr>
            <p:cNvPr id="10" name="object 10"/>
            <p:cNvSpPr/>
            <p:nvPr/>
          </p:nvSpPr>
          <p:spPr>
            <a:xfrm>
              <a:off x="4776216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3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3463" y="332231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76216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332231"/>
                  </a:moveTo>
                  <a:lnTo>
                    <a:pt x="283463" y="332231"/>
                  </a:lnTo>
                  <a:lnTo>
                    <a:pt x="283463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17948" y="5408675"/>
              <a:ext cx="426720" cy="76200"/>
            </a:xfrm>
            <a:custGeom>
              <a:avLst/>
              <a:gdLst/>
              <a:ahLst/>
              <a:cxnLst/>
              <a:rect l="l" t="t" r="r" b="b"/>
              <a:pathLst>
                <a:path w="426720" h="76200">
                  <a:moveTo>
                    <a:pt x="350519" y="0"/>
                  </a:moveTo>
                  <a:lnTo>
                    <a:pt x="350519" y="76200"/>
                  </a:lnTo>
                  <a:lnTo>
                    <a:pt x="414019" y="44450"/>
                  </a:lnTo>
                  <a:lnTo>
                    <a:pt x="363219" y="44450"/>
                  </a:lnTo>
                  <a:lnTo>
                    <a:pt x="363219" y="31750"/>
                  </a:lnTo>
                  <a:lnTo>
                    <a:pt x="414019" y="31750"/>
                  </a:lnTo>
                  <a:lnTo>
                    <a:pt x="350519" y="0"/>
                  </a:lnTo>
                  <a:close/>
                </a:path>
                <a:path w="426720" h="76200">
                  <a:moveTo>
                    <a:pt x="350519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50519" y="44450"/>
                  </a:lnTo>
                  <a:lnTo>
                    <a:pt x="350519" y="31750"/>
                  </a:lnTo>
                  <a:close/>
                </a:path>
                <a:path w="426720" h="76200">
                  <a:moveTo>
                    <a:pt x="414019" y="31750"/>
                  </a:moveTo>
                  <a:lnTo>
                    <a:pt x="363219" y="31750"/>
                  </a:lnTo>
                  <a:lnTo>
                    <a:pt x="363219" y="44450"/>
                  </a:lnTo>
                  <a:lnTo>
                    <a:pt x="414019" y="44450"/>
                  </a:lnTo>
                  <a:lnTo>
                    <a:pt x="426719" y="38100"/>
                  </a:lnTo>
                  <a:lnTo>
                    <a:pt x="41401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07764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3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3463" y="332231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7764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332231"/>
                  </a:moveTo>
                  <a:lnTo>
                    <a:pt x="283463" y="332231"/>
                  </a:lnTo>
                  <a:lnTo>
                    <a:pt x="283463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86250" y="5338698"/>
            <a:ext cx="1130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Verdana"/>
                <a:cs typeface="Verdana"/>
              </a:rPr>
              <a:t>X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23369" y="5301805"/>
            <a:ext cx="294640" cy="342265"/>
            <a:chOff x="5623369" y="5301805"/>
            <a:chExt cx="294640" cy="342265"/>
          </a:xfrm>
        </p:grpSpPr>
        <p:sp>
          <p:nvSpPr>
            <p:cNvPr id="17" name="object 17"/>
            <p:cNvSpPr/>
            <p:nvPr/>
          </p:nvSpPr>
          <p:spPr>
            <a:xfrm>
              <a:off x="5628132" y="5306567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4" h="332739">
                  <a:moveTo>
                    <a:pt x="28498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4988" y="332231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28132" y="5306567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4" h="332739">
                  <a:moveTo>
                    <a:pt x="0" y="332231"/>
                  </a:moveTo>
                  <a:lnTo>
                    <a:pt x="284988" y="332231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07760" y="5340222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1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059679" y="5275897"/>
            <a:ext cx="1995170" cy="375285"/>
            <a:chOff x="5059679" y="5275897"/>
            <a:chExt cx="1995170" cy="375285"/>
          </a:xfrm>
        </p:grpSpPr>
        <p:sp>
          <p:nvSpPr>
            <p:cNvPr id="21" name="object 21"/>
            <p:cNvSpPr/>
            <p:nvPr/>
          </p:nvSpPr>
          <p:spPr>
            <a:xfrm>
              <a:off x="5913119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3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3463" y="332231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3119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332231"/>
                  </a:moveTo>
                  <a:lnTo>
                    <a:pt x="283463" y="332231"/>
                  </a:lnTo>
                  <a:lnTo>
                    <a:pt x="283463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54851" y="5408675"/>
              <a:ext cx="426720" cy="76200"/>
            </a:xfrm>
            <a:custGeom>
              <a:avLst/>
              <a:gdLst/>
              <a:ahLst/>
              <a:cxnLst/>
              <a:rect l="l" t="t" r="r" b="b"/>
              <a:pathLst>
                <a:path w="426720" h="76200">
                  <a:moveTo>
                    <a:pt x="350520" y="0"/>
                  </a:moveTo>
                  <a:lnTo>
                    <a:pt x="350520" y="76200"/>
                  </a:lnTo>
                  <a:lnTo>
                    <a:pt x="414020" y="44450"/>
                  </a:lnTo>
                  <a:lnTo>
                    <a:pt x="363220" y="44450"/>
                  </a:lnTo>
                  <a:lnTo>
                    <a:pt x="363220" y="31750"/>
                  </a:lnTo>
                  <a:lnTo>
                    <a:pt x="414020" y="31750"/>
                  </a:lnTo>
                  <a:lnTo>
                    <a:pt x="350520" y="0"/>
                  </a:lnTo>
                  <a:close/>
                </a:path>
                <a:path w="426720" h="76200">
                  <a:moveTo>
                    <a:pt x="35052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50520" y="44450"/>
                  </a:lnTo>
                  <a:lnTo>
                    <a:pt x="350520" y="31750"/>
                  </a:lnTo>
                  <a:close/>
                </a:path>
                <a:path w="426720" h="76200">
                  <a:moveTo>
                    <a:pt x="414020" y="31750"/>
                  </a:moveTo>
                  <a:lnTo>
                    <a:pt x="363220" y="31750"/>
                  </a:lnTo>
                  <a:lnTo>
                    <a:pt x="363220" y="44450"/>
                  </a:lnTo>
                  <a:lnTo>
                    <a:pt x="414020" y="44450"/>
                  </a:lnTo>
                  <a:lnTo>
                    <a:pt x="426720" y="38100"/>
                  </a:lnTo>
                  <a:lnTo>
                    <a:pt x="41402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4667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3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3463" y="332231"/>
                  </a:lnTo>
                  <a:lnTo>
                    <a:pt x="28346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44667" y="5306567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332231"/>
                  </a:moveTo>
                  <a:lnTo>
                    <a:pt x="283463" y="332231"/>
                  </a:lnTo>
                  <a:lnTo>
                    <a:pt x="283463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59679" y="5574791"/>
              <a:ext cx="426720" cy="76200"/>
            </a:xfrm>
            <a:custGeom>
              <a:avLst/>
              <a:gdLst/>
              <a:ahLst/>
              <a:cxnLst/>
              <a:rect l="l" t="t" r="r" b="b"/>
              <a:pathLst>
                <a:path w="4267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2672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26720" h="76200">
                  <a:moveTo>
                    <a:pt x="42672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26720" y="44450"/>
                  </a:lnTo>
                  <a:lnTo>
                    <a:pt x="42672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65035" y="5280659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5" h="332739">
                  <a:moveTo>
                    <a:pt x="28498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4988" y="332231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65035" y="5280659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5" h="332739">
                  <a:moveTo>
                    <a:pt x="0" y="332231"/>
                  </a:moveTo>
                  <a:lnTo>
                    <a:pt x="284988" y="332231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481571" y="5280659"/>
            <a:ext cx="852169" cy="33274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365"/>
              </a:spcBef>
            </a:pPr>
            <a:r>
              <a:rPr sz="1000" spc="-5" dirty="0">
                <a:latin typeface="Verdana"/>
                <a:cs typeface="Verdana"/>
              </a:rPr>
              <a:t>2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54852" y="5275897"/>
            <a:ext cx="2279015" cy="375285"/>
            <a:chOff x="6054852" y="5275897"/>
            <a:chExt cx="2279015" cy="375285"/>
          </a:xfrm>
        </p:grpSpPr>
        <p:sp>
          <p:nvSpPr>
            <p:cNvPr id="31" name="object 31"/>
            <p:cNvSpPr/>
            <p:nvPr/>
          </p:nvSpPr>
          <p:spPr>
            <a:xfrm>
              <a:off x="7050024" y="5280659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4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3464" y="33223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50024" y="5280659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332231"/>
                  </a:moveTo>
                  <a:lnTo>
                    <a:pt x="283464" y="332231"/>
                  </a:lnTo>
                  <a:lnTo>
                    <a:pt x="283464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81572" y="5280659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4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3464" y="33223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81572" y="5280659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332231"/>
                  </a:moveTo>
                  <a:lnTo>
                    <a:pt x="283464" y="332231"/>
                  </a:lnTo>
                  <a:lnTo>
                    <a:pt x="283464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54852" y="5382767"/>
              <a:ext cx="1705610" cy="268605"/>
            </a:xfrm>
            <a:custGeom>
              <a:avLst/>
              <a:gdLst/>
              <a:ahLst/>
              <a:cxnLst/>
              <a:rect l="l" t="t" r="r" b="b"/>
              <a:pathLst>
                <a:path w="1705609" h="268604">
                  <a:moveTo>
                    <a:pt x="426720" y="223774"/>
                  </a:moveTo>
                  <a:lnTo>
                    <a:pt x="76200" y="223774"/>
                  </a:lnTo>
                  <a:lnTo>
                    <a:pt x="76200" y="192024"/>
                  </a:lnTo>
                  <a:lnTo>
                    <a:pt x="0" y="230124"/>
                  </a:lnTo>
                  <a:lnTo>
                    <a:pt x="76200" y="268224"/>
                  </a:lnTo>
                  <a:lnTo>
                    <a:pt x="76200" y="236474"/>
                  </a:lnTo>
                  <a:lnTo>
                    <a:pt x="426720" y="236474"/>
                  </a:lnTo>
                  <a:lnTo>
                    <a:pt x="426720" y="223774"/>
                  </a:lnTo>
                  <a:close/>
                </a:path>
                <a:path w="1705609" h="268604">
                  <a:moveTo>
                    <a:pt x="1705356" y="38100"/>
                  </a:moveTo>
                  <a:lnTo>
                    <a:pt x="1692656" y="31750"/>
                  </a:lnTo>
                  <a:lnTo>
                    <a:pt x="1629156" y="0"/>
                  </a:lnTo>
                  <a:lnTo>
                    <a:pt x="1629156" y="31750"/>
                  </a:lnTo>
                  <a:lnTo>
                    <a:pt x="1278636" y="31750"/>
                  </a:lnTo>
                  <a:lnTo>
                    <a:pt x="1278636" y="44450"/>
                  </a:lnTo>
                  <a:lnTo>
                    <a:pt x="1629156" y="44450"/>
                  </a:lnTo>
                  <a:lnTo>
                    <a:pt x="1629156" y="76200"/>
                  </a:lnTo>
                  <a:lnTo>
                    <a:pt x="1692656" y="44450"/>
                  </a:lnTo>
                  <a:lnTo>
                    <a:pt x="170535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45196" y="5280659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283464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3464" y="332231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045196" y="5280659"/>
              <a:ext cx="283845" cy="332740"/>
            </a:xfrm>
            <a:custGeom>
              <a:avLst/>
              <a:gdLst/>
              <a:ahLst/>
              <a:cxnLst/>
              <a:rect l="l" t="t" r="r" b="b"/>
              <a:pathLst>
                <a:path w="283845" h="332739">
                  <a:moveTo>
                    <a:pt x="0" y="332231"/>
                  </a:moveTo>
                  <a:lnTo>
                    <a:pt x="283464" y="332231"/>
                  </a:lnTo>
                  <a:lnTo>
                    <a:pt x="283464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124190" y="5314950"/>
            <a:ext cx="106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Verdana"/>
                <a:cs typeface="Verdana"/>
              </a:rPr>
              <a:t>3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333488" y="5249989"/>
            <a:ext cx="2421890" cy="401320"/>
            <a:chOff x="7333488" y="5249989"/>
            <a:chExt cx="2421890" cy="401320"/>
          </a:xfrm>
        </p:grpSpPr>
        <p:sp>
          <p:nvSpPr>
            <p:cNvPr id="40" name="object 40"/>
            <p:cNvSpPr/>
            <p:nvPr/>
          </p:nvSpPr>
          <p:spPr>
            <a:xfrm>
              <a:off x="8328660" y="5280660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5" h="332739">
                  <a:moveTo>
                    <a:pt x="28498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4988" y="332231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28660" y="5280660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5" h="332739">
                  <a:moveTo>
                    <a:pt x="0" y="332231"/>
                  </a:moveTo>
                  <a:lnTo>
                    <a:pt x="284988" y="332231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70391" y="5382768"/>
              <a:ext cx="426720" cy="76200"/>
            </a:xfrm>
            <a:custGeom>
              <a:avLst/>
              <a:gdLst/>
              <a:ahLst/>
              <a:cxnLst/>
              <a:rect l="l" t="t" r="r" b="b"/>
              <a:pathLst>
                <a:path w="426720" h="76200">
                  <a:moveTo>
                    <a:pt x="350519" y="0"/>
                  </a:moveTo>
                  <a:lnTo>
                    <a:pt x="350519" y="76199"/>
                  </a:lnTo>
                  <a:lnTo>
                    <a:pt x="414019" y="44449"/>
                  </a:lnTo>
                  <a:lnTo>
                    <a:pt x="363219" y="44449"/>
                  </a:lnTo>
                  <a:lnTo>
                    <a:pt x="363219" y="31749"/>
                  </a:lnTo>
                  <a:lnTo>
                    <a:pt x="414019" y="31749"/>
                  </a:lnTo>
                  <a:lnTo>
                    <a:pt x="350519" y="0"/>
                  </a:lnTo>
                  <a:close/>
                </a:path>
                <a:path w="426720" h="76200">
                  <a:moveTo>
                    <a:pt x="350519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350519" y="44449"/>
                  </a:lnTo>
                  <a:lnTo>
                    <a:pt x="350519" y="31749"/>
                  </a:lnTo>
                  <a:close/>
                </a:path>
                <a:path w="426720" h="76200">
                  <a:moveTo>
                    <a:pt x="414019" y="31749"/>
                  </a:moveTo>
                  <a:lnTo>
                    <a:pt x="363219" y="31749"/>
                  </a:lnTo>
                  <a:lnTo>
                    <a:pt x="363219" y="44449"/>
                  </a:lnTo>
                  <a:lnTo>
                    <a:pt x="414019" y="44449"/>
                  </a:lnTo>
                  <a:lnTo>
                    <a:pt x="426719" y="38099"/>
                  </a:lnTo>
                  <a:lnTo>
                    <a:pt x="414019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60208" y="5280660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5" h="332739">
                  <a:moveTo>
                    <a:pt x="284988" y="0"/>
                  </a:moveTo>
                  <a:lnTo>
                    <a:pt x="0" y="0"/>
                  </a:lnTo>
                  <a:lnTo>
                    <a:pt x="0" y="332231"/>
                  </a:lnTo>
                  <a:lnTo>
                    <a:pt x="284988" y="332231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60208" y="5280660"/>
              <a:ext cx="285115" cy="332740"/>
            </a:xfrm>
            <a:custGeom>
              <a:avLst/>
              <a:gdLst/>
              <a:ahLst/>
              <a:cxnLst/>
              <a:rect l="l" t="t" r="r" b="b"/>
              <a:pathLst>
                <a:path w="285115" h="332739">
                  <a:moveTo>
                    <a:pt x="0" y="332231"/>
                  </a:moveTo>
                  <a:lnTo>
                    <a:pt x="284988" y="332231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33223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33488" y="5574792"/>
              <a:ext cx="426720" cy="76200"/>
            </a:xfrm>
            <a:custGeom>
              <a:avLst/>
              <a:gdLst/>
              <a:ahLst/>
              <a:cxnLst/>
              <a:rect l="l" t="t" r="r" b="b"/>
              <a:pathLst>
                <a:path w="4267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2672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26720" h="76200">
                  <a:moveTo>
                    <a:pt x="426719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26719" y="44450"/>
                  </a:lnTo>
                  <a:lnTo>
                    <a:pt x="426719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82100" y="5254752"/>
              <a:ext cx="283845" cy="334010"/>
            </a:xfrm>
            <a:custGeom>
              <a:avLst/>
              <a:gdLst/>
              <a:ahLst/>
              <a:cxnLst/>
              <a:rect l="l" t="t" r="r" b="b"/>
              <a:pathLst>
                <a:path w="283845" h="334010">
                  <a:moveTo>
                    <a:pt x="283464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283464" y="333756"/>
                  </a:lnTo>
                  <a:lnTo>
                    <a:pt x="28346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82100" y="5254752"/>
              <a:ext cx="283845" cy="334010"/>
            </a:xfrm>
            <a:custGeom>
              <a:avLst/>
              <a:gdLst/>
              <a:ahLst/>
              <a:cxnLst/>
              <a:rect l="l" t="t" r="r" b="b"/>
              <a:pathLst>
                <a:path w="283845" h="334010">
                  <a:moveTo>
                    <a:pt x="0" y="333756"/>
                  </a:moveTo>
                  <a:lnTo>
                    <a:pt x="283464" y="333756"/>
                  </a:lnTo>
                  <a:lnTo>
                    <a:pt x="283464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465564" y="5254752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284988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284988" y="333756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465564" y="5254752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0" y="333756"/>
                  </a:moveTo>
                  <a:lnTo>
                    <a:pt x="284988" y="333756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897111" y="5254752"/>
            <a:ext cx="853440" cy="3340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76555">
              <a:lnSpc>
                <a:spcPct val="100000"/>
              </a:lnSpc>
              <a:spcBef>
                <a:spcPts val="260"/>
              </a:spcBef>
              <a:tabLst>
                <a:tab pos="661035" algn="l"/>
              </a:tabLst>
            </a:pPr>
            <a:r>
              <a:rPr sz="1500" spc="-7" baseline="-5555" dirty="0">
                <a:latin typeface="Verdana"/>
                <a:cs typeface="Verdana"/>
              </a:rPr>
              <a:t>4	</a:t>
            </a:r>
            <a:r>
              <a:rPr sz="900" b="1" dirty="0">
                <a:latin typeface="Verdana"/>
                <a:cs typeface="Verdana"/>
              </a:rPr>
              <a:t>X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633025" y="4660201"/>
            <a:ext cx="5554345" cy="966469"/>
            <a:chOff x="3633025" y="4660201"/>
            <a:chExt cx="5554345" cy="966469"/>
          </a:xfrm>
        </p:grpSpPr>
        <p:sp>
          <p:nvSpPr>
            <p:cNvPr id="52" name="object 52"/>
            <p:cNvSpPr/>
            <p:nvPr/>
          </p:nvSpPr>
          <p:spPr>
            <a:xfrm>
              <a:off x="8897111" y="5254752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284988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284988" y="333756"/>
                  </a:lnTo>
                  <a:lnTo>
                    <a:pt x="28498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897111" y="5254752"/>
              <a:ext cx="285115" cy="334010"/>
            </a:xfrm>
            <a:custGeom>
              <a:avLst/>
              <a:gdLst/>
              <a:ahLst/>
              <a:cxnLst/>
              <a:rect l="l" t="t" r="r" b="b"/>
              <a:pathLst>
                <a:path w="285115" h="334010">
                  <a:moveTo>
                    <a:pt x="0" y="333756"/>
                  </a:moveTo>
                  <a:lnTo>
                    <a:pt x="284988" y="333756"/>
                  </a:lnTo>
                  <a:lnTo>
                    <a:pt x="284988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70391" y="5550408"/>
              <a:ext cx="426720" cy="76200"/>
            </a:xfrm>
            <a:custGeom>
              <a:avLst/>
              <a:gdLst/>
              <a:ahLst/>
              <a:cxnLst/>
              <a:rect l="l" t="t" r="r" b="b"/>
              <a:pathLst>
                <a:path w="42672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42672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426720" h="76200">
                  <a:moveTo>
                    <a:pt x="426719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426719" y="44449"/>
                  </a:lnTo>
                  <a:lnTo>
                    <a:pt x="426719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37788" y="4664964"/>
              <a:ext cx="711835" cy="334010"/>
            </a:xfrm>
            <a:custGeom>
              <a:avLst/>
              <a:gdLst/>
              <a:ahLst/>
              <a:cxnLst/>
              <a:rect l="l" t="t" r="r" b="b"/>
              <a:pathLst>
                <a:path w="711835" h="334010">
                  <a:moveTo>
                    <a:pt x="711708" y="0"/>
                  </a:moveTo>
                  <a:lnTo>
                    <a:pt x="0" y="0"/>
                  </a:lnTo>
                  <a:lnTo>
                    <a:pt x="0" y="333756"/>
                  </a:lnTo>
                  <a:lnTo>
                    <a:pt x="711708" y="333756"/>
                  </a:lnTo>
                  <a:lnTo>
                    <a:pt x="71170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37788" y="4664964"/>
              <a:ext cx="711835" cy="334010"/>
            </a:xfrm>
            <a:custGeom>
              <a:avLst/>
              <a:gdLst/>
              <a:ahLst/>
              <a:cxnLst/>
              <a:rect l="l" t="t" r="r" b="b"/>
              <a:pathLst>
                <a:path w="711835" h="334010">
                  <a:moveTo>
                    <a:pt x="0" y="333756"/>
                  </a:moveTo>
                  <a:lnTo>
                    <a:pt x="711708" y="333756"/>
                  </a:lnTo>
                  <a:lnTo>
                    <a:pt x="711708" y="0"/>
                  </a:lnTo>
                  <a:lnTo>
                    <a:pt x="0" y="0"/>
                  </a:lnTo>
                  <a:lnTo>
                    <a:pt x="0" y="33375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637788" y="4664964"/>
            <a:ext cx="711835" cy="3340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65"/>
              </a:spcBef>
            </a:pPr>
            <a:r>
              <a:rPr sz="800" dirty="0">
                <a:latin typeface="Verdana"/>
                <a:cs typeface="Verdana"/>
              </a:rPr>
              <a:t>START</a:t>
            </a:r>
            <a:endParaRPr sz="800">
              <a:latin typeface="Verdana"/>
              <a:cs typeface="Verdan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918013" y="4998720"/>
            <a:ext cx="293370" cy="536575"/>
            <a:chOff x="3918013" y="4998720"/>
            <a:chExt cx="293370" cy="536575"/>
          </a:xfrm>
        </p:grpSpPr>
        <p:sp>
          <p:nvSpPr>
            <p:cNvPr id="59" name="object 59"/>
            <p:cNvSpPr/>
            <p:nvPr/>
          </p:nvSpPr>
          <p:spPr>
            <a:xfrm>
              <a:off x="3922776" y="4998720"/>
              <a:ext cx="0" cy="498475"/>
            </a:xfrm>
            <a:custGeom>
              <a:avLst/>
              <a:gdLst/>
              <a:ahLst/>
              <a:cxnLst/>
              <a:rect l="l" t="t" r="r" b="b"/>
              <a:pathLst>
                <a:path h="498475">
                  <a:moveTo>
                    <a:pt x="0" y="0"/>
                  </a:moveTo>
                  <a:lnTo>
                    <a:pt x="0" y="49834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927348" y="5458968"/>
              <a:ext cx="283845" cy="76200"/>
            </a:xfrm>
            <a:custGeom>
              <a:avLst/>
              <a:gdLst/>
              <a:ahLst/>
              <a:cxnLst/>
              <a:rect l="l" t="t" r="r" b="b"/>
              <a:pathLst>
                <a:path w="283845" h="76200">
                  <a:moveTo>
                    <a:pt x="207263" y="0"/>
                  </a:moveTo>
                  <a:lnTo>
                    <a:pt x="207263" y="76199"/>
                  </a:lnTo>
                  <a:lnTo>
                    <a:pt x="270763" y="44449"/>
                  </a:lnTo>
                  <a:lnTo>
                    <a:pt x="219963" y="44449"/>
                  </a:lnTo>
                  <a:lnTo>
                    <a:pt x="219963" y="31749"/>
                  </a:lnTo>
                  <a:lnTo>
                    <a:pt x="270763" y="31749"/>
                  </a:lnTo>
                  <a:lnTo>
                    <a:pt x="207263" y="0"/>
                  </a:lnTo>
                  <a:close/>
                </a:path>
                <a:path w="283845" h="76200">
                  <a:moveTo>
                    <a:pt x="207263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207263" y="44449"/>
                  </a:lnTo>
                  <a:lnTo>
                    <a:pt x="207263" y="31749"/>
                  </a:lnTo>
                  <a:close/>
                </a:path>
                <a:path w="283845" h="76200">
                  <a:moveTo>
                    <a:pt x="270763" y="31749"/>
                  </a:moveTo>
                  <a:lnTo>
                    <a:pt x="219963" y="31749"/>
                  </a:lnTo>
                  <a:lnTo>
                    <a:pt x="219963" y="44449"/>
                  </a:lnTo>
                  <a:lnTo>
                    <a:pt x="270763" y="44449"/>
                  </a:lnTo>
                  <a:lnTo>
                    <a:pt x="283463" y="38099"/>
                  </a:lnTo>
                  <a:lnTo>
                    <a:pt x="270763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795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MT</vt:lpstr>
      <vt:lpstr>Calibri</vt:lpstr>
      <vt:lpstr>Calibri Light</vt:lpstr>
      <vt:lpstr>Constantia</vt:lpstr>
      <vt:lpstr>Courier New</vt:lpstr>
      <vt:lpstr>Times New Roman</vt:lpstr>
      <vt:lpstr>Verdana</vt:lpstr>
      <vt:lpstr>Wingdings</vt:lpstr>
      <vt:lpstr>Office Theme</vt:lpstr>
      <vt:lpstr>Circular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Doubly Linked List</vt:lpstr>
      <vt:lpstr>Doubly Linked List</vt:lpstr>
      <vt:lpstr>Operations 1.Traversal of a Doubly linked list</vt:lpstr>
      <vt:lpstr>Doubly Linked List</vt:lpstr>
      <vt:lpstr>Doubly Linked List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Deevesh Choudhary [MU - Jaipur]</dc:creator>
  <cp:lastModifiedBy>Dr. Rekha Chaturvedi [MU - Jaipur]</cp:lastModifiedBy>
  <cp:revision>4</cp:revision>
  <dcterms:created xsi:type="dcterms:W3CDTF">2023-09-12T06:58:19Z</dcterms:created>
  <dcterms:modified xsi:type="dcterms:W3CDTF">2023-09-15T11:19:00Z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2023-09-12T00:00:00Z</vt:filetime>
  </property>
</Properties>
</file>