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21" r:id="rId21"/>
    <p:sldId id="276" r:id="rId22"/>
    <p:sldId id="322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23" r:id="rId36"/>
    <p:sldId id="324" r:id="rId37"/>
    <p:sldId id="290" r:id="rId38"/>
    <p:sldId id="291" r:id="rId39"/>
    <p:sldId id="293" r:id="rId40"/>
    <p:sldId id="294" r:id="rId41"/>
    <p:sldId id="297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0663" y="448513"/>
            <a:ext cx="192532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2885313"/>
            <a:ext cx="5436870" cy="184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3130" y="6436064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m888/dataStructureAndAlgorithm/tree/dev/Assignments/assignment_7" TargetMode="External"/><Relationship Id="rId2" Type="http://schemas.openxmlformats.org/officeDocument/2006/relationships/hyperlink" Target="http://www.ashimlamichhane.com.np/2016/07/tree-slide-for-data-structure-and-algorith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search_tree" TargetMode="External"/><Relationship Id="rId7" Type="http://schemas.openxmlformats.org/officeDocument/2006/relationships/hyperlink" Target="http://www.tutorialspoint.com/data_structures_algorithms/tree_data_structure.htm" TargetMode="External"/><Relationship Id="rId2" Type="http://schemas.openxmlformats.org/officeDocument/2006/relationships/hyperlink" Target="https://www.siggraph.org/education/materials/HyperGraph/video/mpeg/mpegfaq/huffman_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rochester.edu/~gildea/csc282/slides/C12-bst.pdf" TargetMode="External"/><Relationship Id="rId5" Type="http://schemas.openxmlformats.org/officeDocument/2006/relationships/hyperlink" Target="https://www.cs.usfca.edu/~galles/visualization/BST.html" TargetMode="External"/><Relationship Id="rId4" Type="http://schemas.openxmlformats.org/officeDocument/2006/relationships/hyperlink" Target="https://www.cs.swarthmore.edu/~newhall/unixhelp/Java_bst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7726" y="2468702"/>
            <a:ext cx="13792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495" dirty="0">
                <a:latin typeface="Microsoft Sans Serif"/>
                <a:cs typeface="Microsoft Sans Serif"/>
              </a:rPr>
              <a:t>Tree</a:t>
            </a:r>
            <a:endParaRPr sz="6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2783" y="173736"/>
            <a:ext cx="6720840" cy="63672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4211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04" dirty="0">
                <a:latin typeface="Microsoft Sans Serif"/>
                <a:cs typeface="Microsoft Sans Serif"/>
              </a:rPr>
              <a:t>Cha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204" dirty="0">
                <a:latin typeface="Microsoft Sans Serif"/>
                <a:cs typeface="Microsoft Sans Serif"/>
              </a:rPr>
              <a:t>a</a:t>
            </a:r>
            <a:r>
              <a:rPr sz="3600" b="0" spc="-195" dirty="0">
                <a:latin typeface="Microsoft Sans Serif"/>
                <a:cs typeface="Microsoft Sans Serif"/>
              </a:rPr>
              <a:t>c</a:t>
            </a:r>
            <a:r>
              <a:rPr sz="3600" b="0" spc="-185" dirty="0">
                <a:latin typeface="Microsoft Sans Serif"/>
                <a:cs typeface="Microsoft Sans Serif"/>
              </a:rPr>
              <a:t>t</a:t>
            </a:r>
            <a:r>
              <a:rPr sz="3600" b="0" spc="-204" dirty="0">
                <a:latin typeface="Microsoft Sans Serif"/>
                <a:cs typeface="Microsoft Sans Serif"/>
              </a:rPr>
              <a:t>e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225" dirty="0">
                <a:latin typeface="Microsoft Sans Serif"/>
                <a:cs typeface="Microsoft Sans Serif"/>
              </a:rPr>
              <a:t>i</a:t>
            </a:r>
            <a:r>
              <a:rPr sz="3600" b="0" spc="-195" dirty="0">
                <a:latin typeface="Microsoft Sans Serif"/>
                <a:cs typeface="Microsoft Sans Serif"/>
              </a:rPr>
              <a:t>s</a:t>
            </a:r>
            <a:r>
              <a:rPr sz="3600" b="0" spc="-185" dirty="0">
                <a:latin typeface="Microsoft Sans Serif"/>
                <a:cs typeface="Microsoft Sans Serif"/>
              </a:rPr>
              <a:t>t</a:t>
            </a:r>
            <a:r>
              <a:rPr sz="3600" b="0" spc="-204" dirty="0">
                <a:latin typeface="Microsoft Sans Serif"/>
                <a:cs typeface="Microsoft Sans Serif"/>
              </a:rPr>
              <a:t>i</a:t>
            </a:r>
            <a:r>
              <a:rPr sz="3600" b="0" spc="-195" dirty="0">
                <a:latin typeface="Microsoft Sans Serif"/>
                <a:cs typeface="Microsoft Sans Serif"/>
              </a:rPr>
              <a:t>c</a:t>
            </a:r>
            <a:r>
              <a:rPr sz="3600" b="0" dirty="0">
                <a:latin typeface="Microsoft Sans Serif"/>
                <a:cs typeface="Microsoft Sans Serif"/>
              </a:rPr>
              <a:t>s</a:t>
            </a:r>
            <a:r>
              <a:rPr sz="3600" b="0" spc="-215" dirty="0">
                <a:latin typeface="Microsoft Sans Serif"/>
                <a:cs typeface="Microsoft Sans Serif"/>
              </a:rPr>
              <a:t> </a:t>
            </a:r>
            <a:r>
              <a:rPr sz="3600" b="0" spc="-35" dirty="0">
                <a:latin typeface="Microsoft Sans Serif"/>
                <a:cs typeface="Microsoft Sans Serif"/>
              </a:rPr>
              <a:t>o</a:t>
            </a:r>
            <a:r>
              <a:rPr sz="3600" b="0" dirty="0">
                <a:latin typeface="Microsoft Sans Serif"/>
                <a:cs typeface="Microsoft Sans Serif"/>
              </a:rPr>
              <a:t>f</a:t>
            </a:r>
            <a:r>
              <a:rPr sz="3600" b="0" spc="-229" dirty="0">
                <a:latin typeface="Microsoft Sans Serif"/>
                <a:cs typeface="Microsoft Sans Serif"/>
              </a:rPr>
              <a:t> </a:t>
            </a:r>
            <a:r>
              <a:rPr sz="3600" b="0" spc="-140" dirty="0">
                <a:latin typeface="Microsoft Sans Serif"/>
                <a:cs typeface="Microsoft Sans Serif"/>
              </a:rPr>
              <a:t>t</a:t>
            </a:r>
            <a:r>
              <a:rPr sz="3600" b="0" spc="-145" dirty="0">
                <a:latin typeface="Microsoft Sans Serif"/>
                <a:cs typeface="Microsoft Sans Serif"/>
              </a:rPr>
              <a:t>r</a:t>
            </a:r>
            <a:r>
              <a:rPr sz="3600" b="0" spc="-155" dirty="0">
                <a:latin typeface="Microsoft Sans Serif"/>
                <a:cs typeface="Microsoft Sans Serif"/>
              </a:rPr>
              <a:t>ee</a:t>
            </a:r>
            <a:r>
              <a:rPr sz="3600" b="0" dirty="0">
                <a:latin typeface="Microsoft Sans Serif"/>
                <a:cs typeface="Microsoft Sans Serif"/>
              </a:rPr>
              <a:t>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37055"/>
            <a:ext cx="9294165" cy="26186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Microsoft Sans Serif"/>
                <a:cs typeface="Microsoft Sans Serif"/>
              </a:rPr>
              <a:t>N</a:t>
            </a:r>
            <a:r>
              <a:rPr sz="2800" spc="-100" dirty="0">
                <a:latin typeface="Microsoft Sans Serif"/>
                <a:cs typeface="Microsoft Sans Serif"/>
              </a:rPr>
              <a:t>o</a:t>
            </a:r>
            <a:r>
              <a:rPr sz="2800" spc="-95" dirty="0">
                <a:latin typeface="Microsoft Sans Serif"/>
                <a:cs typeface="Microsoft Sans Serif"/>
              </a:rPr>
              <a:t>n</a:t>
            </a:r>
            <a:r>
              <a:rPr sz="2800" spc="-100" dirty="0">
                <a:latin typeface="Microsoft Sans Serif"/>
                <a:cs typeface="Microsoft Sans Serif"/>
              </a:rPr>
              <a:t>-</a:t>
            </a:r>
            <a:r>
              <a:rPr sz="2800" spc="-120" dirty="0">
                <a:latin typeface="Microsoft Sans Serif"/>
                <a:cs typeface="Microsoft Sans Serif"/>
              </a:rPr>
              <a:t>li</a:t>
            </a:r>
            <a:r>
              <a:rPr sz="2800" spc="-100" dirty="0">
                <a:latin typeface="Microsoft Sans Serif"/>
                <a:cs typeface="Microsoft Sans Serif"/>
              </a:rPr>
              <a:t>nea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23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da</a:t>
            </a:r>
            <a:r>
              <a:rPr sz="2800" spc="-110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34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ru</a:t>
            </a:r>
            <a:r>
              <a:rPr sz="2800" spc="-60" dirty="0">
                <a:latin typeface="Microsoft Sans Serif"/>
                <a:cs typeface="Microsoft Sans Serif"/>
              </a:rPr>
              <a:t>c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ur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Microsoft Sans Serif"/>
                <a:cs typeface="Microsoft Sans Serif"/>
              </a:rPr>
              <a:t>C</a:t>
            </a:r>
            <a:r>
              <a:rPr sz="2800" spc="-195" dirty="0">
                <a:latin typeface="Microsoft Sans Serif"/>
                <a:cs typeface="Microsoft Sans Serif"/>
              </a:rPr>
              <a:t>o</a:t>
            </a:r>
            <a:r>
              <a:rPr sz="2800" spc="-200" dirty="0">
                <a:latin typeface="Microsoft Sans Serif"/>
                <a:cs typeface="Microsoft Sans Serif"/>
              </a:rPr>
              <a:t>m</a:t>
            </a:r>
            <a:r>
              <a:rPr sz="2800" spc="-195" dirty="0">
                <a:latin typeface="Microsoft Sans Serif"/>
                <a:cs typeface="Microsoft Sans Serif"/>
              </a:rPr>
              <a:t>b</a:t>
            </a:r>
            <a:r>
              <a:rPr sz="2800" spc="-215" dirty="0">
                <a:latin typeface="Microsoft Sans Serif"/>
                <a:cs typeface="Microsoft Sans Serif"/>
              </a:rPr>
              <a:t>i</a:t>
            </a:r>
            <a:r>
              <a:rPr sz="2800" spc="-195" dirty="0">
                <a:latin typeface="Microsoft Sans Serif"/>
                <a:cs typeface="Microsoft Sans Serif"/>
              </a:rPr>
              <a:t>ne</a:t>
            </a:r>
            <a:r>
              <a:rPr sz="2800" dirty="0">
                <a:latin typeface="Microsoft Sans Serif"/>
                <a:cs typeface="Microsoft Sans Serif"/>
              </a:rPr>
              <a:t>s</a:t>
            </a:r>
            <a:r>
              <a:rPr sz="2800" spc="-275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ad</a:t>
            </a:r>
            <a:r>
              <a:rPr sz="2800" spc="-229" dirty="0">
                <a:latin typeface="Microsoft Sans Serif"/>
                <a:cs typeface="Microsoft Sans Serif"/>
              </a:rPr>
              <a:t>v</a:t>
            </a:r>
            <a:r>
              <a:rPr sz="2800" spc="-195" dirty="0">
                <a:latin typeface="Microsoft Sans Serif"/>
                <a:cs typeface="Microsoft Sans Serif"/>
              </a:rPr>
              <a:t>an</a:t>
            </a:r>
            <a:r>
              <a:rPr sz="2800" spc="-180" dirty="0">
                <a:latin typeface="Microsoft Sans Serif"/>
                <a:cs typeface="Microsoft Sans Serif"/>
              </a:rPr>
              <a:t>t</a:t>
            </a:r>
            <a:r>
              <a:rPr sz="2800" spc="-195" dirty="0">
                <a:latin typeface="Microsoft Sans Serif"/>
                <a:cs typeface="Microsoft Sans Serif"/>
              </a:rPr>
              <a:t>age</a:t>
            </a:r>
            <a:r>
              <a:rPr sz="2800" dirty="0">
                <a:latin typeface="Microsoft Sans Serif"/>
                <a:cs typeface="Microsoft Sans Serif"/>
              </a:rPr>
              <a:t>s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f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n</a:t>
            </a:r>
            <a:r>
              <a:rPr sz="2800" spc="-31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ordere</a:t>
            </a:r>
            <a:r>
              <a:rPr sz="2800" dirty="0">
                <a:latin typeface="Microsoft Sans Serif"/>
                <a:cs typeface="Microsoft Sans Serif"/>
              </a:rPr>
              <a:t>d</a:t>
            </a:r>
            <a:r>
              <a:rPr sz="2800" spc="-26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a</a:t>
            </a:r>
            <a:r>
              <a:rPr sz="2800" spc="-145" dirty="0">
                <a:latin typeface="Microsoft Sans Serif"/>
                <a:cs typeface="Microsoft Sans Serif"/>
              </a:rPr>
              <a:t>rr</a:t>
            </a:r>
            <a:r>
              <a:rPr sz="2800" spc="-150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y</a:t>
            </a:r>
            <a:r>
              <a:rPr lang="en-IN" sz="2800" dirty="0">
                <a:latin typeface="Microsoft Sans Serif"/>
                <a:cs typeface="Microsoft Sans Serif"/>
              </a:rPr>
              <a:t> and linked list</a:t>
            </a:r>
            <a:endParaRPr sz="2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Microsoft Sans Serif"/>
                <a:cs typeface="Microsoft Sans Serif"/>
              </a:rPr>
              <a:t>Sea</a:t>
            </a:r>
            <a:r>
              <a:rPr sz="2800" spc="-195" dirty="0">
                <a:latin typeface="Microsoft Sans Serif"/>
                <a:cs typeface="Microsoft Sans Serif"/>
              </a:rPr>
              <a:t>r</a:t>
            </a:r>
            <a:r>
              <a:rPr sz="2800" spc="-175" dirty="0">
                <a:latin typeface="Microsoft Sans Serif"/>
                <a:cs typeface="Microsoft Sans Serif"/>
              </a:rPr>
              <a:t>c</a:t>
            </a:r>
            <a:r>
              <a:rPr sz="2800" spc="-190" dirty="0">
                <a:latin typeface="Microsoft Sans Serif"/>
                <a:cs typeface="Microsoft Sans Serif"/>
              </a:rPr>
              <a:t>h</a:t>
            </a:r>
            <a:r>
              <a:rPr sz="2800" spc="-210" dirty="0">
                <a:latin typeface="Microsoft Sans Serif"/>
                <a:cs typeface="Microsoft Sans Serif"/>
              </a:rPr>
              <a:t>i</a:t>
            </a:r>
            <a:r>
              <a:rPr sz="2800" spc="-190" dirty="0">
                <a:latin typeface="Microsoft Sans Serif"/>
                <a:cs typeface="Microsoft Sans Serif"/>
              </a:rPr>
              <a:t>n</a:t>
            </a:r>
            <a:r>
              <a:rPr sz="2800" spc="5" dirty="0">
                <a:latin typeface="Microsoft Sans Serif"/>
                <a:cs typeface="Microsoft Sans Serif"/>
              </a:rPr>
              <a:t>g</a:t>
            </a:r>
            <a:r>
              <a:rPr sz="2800" spc="-395" dirty="0">
                <a:latin typeface="Microsoft Sans Serif"/>
                <a:cs typeface="Microsoft Sans Serif"/>
              </a:rPr>
              <a:t> </a:t>
            </a:r>
            <a:r>
              <a:rPr sz="2800" spc="-285" dirty="0">
                <a:latin typeface="Microsoft Sans Serif"/>
                <a:cs typeface="Microsoft Sans Serif"/>
              </a:rPr>
              <a:t>a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54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f</a:t>
            </a:r>
            <a:r>
              <a:rPr sz="2800" spc="-120" dirty="0">
                <a:latin typeface="Microsoft Sans Serif"/>
                <a:cs typeface="Microsoft Sans Serif"/>
              </a:rPr>
              <a:t>a</a:t>
            </a:r>
            <a:r>
              <a:rPr sz="2800" spc="-105" dirty="0">
                <a:latin typeface="Microsoft Sans Serif"/>
                <a:cs typeface="Microsoft Sans Serif"/>
              </a:rPr>
              <a:t>s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r>
              <a:rPr sz="2800" spc="-204" dirty="0">
                <a:latin typeface="Microsoft Sans Serif"/>
                <a:cs typeface="Microsoft Sans Serif"/>
              </a:rPr>
              <a:t> </a:t>
            </a:r>
            <a:r>
              <a:rPr sz="2800" spc="-285" dirty="0">
                <a:latin typeface="Microsoft Sans Serif"/>
                <a:cs typeface="Microsoft Sans Serif"/>
              </a:rPr>
              <a:t>a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52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i</a:t>
            </a:r>
            <a:r>
              <a:rPr sz="2800" spc="5" dirty="0">
                <a:latin typeface="Microsoft Sans Serif"/>
                <a:cs typeface="Microsoft Sans Serif"/>
              </a:rPr>
              <a:t>n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o</a:t>
            </a:r>
            <a:r>
              <a:rPr sz="2800" spc="-100" dirty="0">
                <a:latin typeface="Microsoft Sans Serif"/>
                <a:cs typeface="Microsoft Sans Serif"/>
              </a:rPr>
              <a:t>r</a:t>
            </a:r>
            <a:r>
              <a:rPr sz="2800" spc="-95" dirty="0">
                <a:latin typeface="Microsoft Sans Serif"/>
                <a:cs typeface="Microsoft Sans Serif"/>
              </a:rPr>
              <a:t>de</a:t>
            </a:r>
            <a:r>
              <a:rPr sz="2800" spc="-100" dirty="0">
                <a:latin typeface="Microsoft Sans Serif"/>
                <a:cs typeface="Microsoft Sans Serif"/>
              </a:rPr>
              <a:t>r</a:t>
            </a:r>
            <a:r>
              <a:rPr sz="2800" spc="-95" dirty="0">
                <a:latin typeface="Microsoft Sans Serif"/>
                <a:cs typeface="Microsoft Sans Serif"/>
              </a:rPr>
              <a:t>e</a:t>
            </a:r>
            <a:r>
              <a:rPr sz="2800" spc="5" dirty="0">
                <a:latin typeface="Microsoft Sans Serif"/>
                <a:cs typeface="Microsoft Sans Serif"/>
              </a:rPr>
              <a:t>d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arra</a:t>
            </a:r>
            <a:r>
              <a:rPr sz="2800" spc="5" dirty="0">
                <a:latin typeface="Microsoft Sans Serif"/>
                <a:cs typeface="Microsoft Sans Serif"/>
              </a:rPr>
              <a:t>y</a:t>
            </a:r>
            <a:endParaRPr sz="2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241300" algn="l"/>
              </a:tabLst>
            </a:pPr>
            <a:r>
              <a:rPr sz="2800" spc="-85" dirty="0">
                <a:latin typeface="Microsoft Sans Serif"/>
                <a:cs typeface="Microsoft Sans Serif"/>
              </a:rPr>
              <a:t>I</a:t>
            </a:r>
            <a:r>
              <a:rPr sz="2800" spc="-95" dirty="0">
                <a:latin typeface="Microsoft Sans Serif"/>
                <a:cs typeface="Microsoft Sans Serif"/>
              </a:rPr>
              <a:t>n</a:t>
            </a:r>
            <a:r>
              <a:rPr sz="2800" spc="-80" dirty="0">
                <a:latin typeface="Microsoft Sans Serif"/>
                <a:cs typeface="Microsoft Sans Serif"/>
              </a:rPr>
              <a:t>s</a:t>
            </a:r>
            <a:r>
              <a:rPr sz="2800" spc="-95" dirty="0">
                <a:latin typeface="Microsoft Sans Serif"/>
                <a:cs typeface="Microsoft Sans Serif"/>
              </a:rPr>
              <a:t>e</a:t>
            </a:r>
            <a:r>
              <a:rPr sz="2800" spc="-100" dirty="0">
                <a:latin typeface="Microsoft Sans Serif"/>
                <a:cs typeface="Microsoft Sans Serif"/>
              </a:rPr>
              <a:t>r</a:t>
            </a:r>
            <a:r>
              <a:rPr sz="2800" spc="-85" dirty="0">
                <a:latin typeface="Microsoft Sans Serif"/>
                <a:cs typeface="Microsoft Sans Serif"/>
              </a:rPr>
              <a:t>t</a:t>
            </a:r>
            <a:r>
              <a:rPr sz="2800" spc="-114" dirty="0">
                <a:latin typeface="Microsoft Sans Serif"/>
                <a:cs typeface="Microsoft Sans Serif"/>
              </a:rPr>
              <a:t>i</a:t>
            </a:r>
            <a:r>
              <a:rPr sz="2800" spc="-95" dirty="0">
                <a:latin typeface="Microsoft Sans Serif"/>
                <a:cs typeface="Microsoft Sans Serif"/>
              </a:rPr>
              <a:t>o</a:t>
            </a:r>
            <a:r>
              <a:rPr sz="2800" spc="5" dirty="0">
                <a:latin typeface="Microsoft Sans Serif"/>
                <a:cs typeface="Microsoft Sans Serif"/>
              </a:rPr>
              <a:t>n</a:t>
            </a:r>
            <a:r>
              <a:rPr sz="2800" spc="-15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an</a:t>
            </a:r>
            <a:r>
              <a:rPr sz="2800" spc="5" dirty="0">
                <a:latin typeface="Microsoft Sans Serif"/>
                <a:cs typeface="Microsoft Sans Serif"/>
              </a:rPr>
              <a:t>d</a:t>
            </a:r>
            <a:r>
              <a:rPr sz="2800" spc="-29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de</a:t>
            </a:r>
            <a:r>
              <a:rPr sz="2800" spc="-90" dirty="0">
                <a:latin typeface="Microsoft Sans Serif"/>
                <a:cs typeface="Microsoft Sans Serif"/>
              </a:rPr>
              <a:t>l</a:t>
            </a:r>
            <a:r>
              <a:rPr sz="2800" spc="-75" dirty="0">
                <a:latin typeface="Microsoft Sans Serif"/>
                <a:cs typeface="Microsoft Sans Serif"/>
              </a:rPr>
              <a:t>e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90" dirty="0">
                <a:latin typeface="Microsoft Sans Serif"/>
                <a:cs typeface="Microsoft Sans Serif"/>
              </a:rPr>
              <a:t>i</a:t>
            </a:r>
            <a:r>
              <a:rPr sz="2800" spc="-75" dirty="0">
                <a:latin typeface="Microsoft Sans Serif"/>
                <a:cs typeface="Microsoft Sans Serif"/>
              </a:rPr>
              <a:t>o</a:t>
            </a:r>
            <a:r>
              <a:rPr sz="2800" spc="5" dirty="0">
                <a:latin typeface="Microsoft Sans Serif"/>
                <a:cs typeface="Microsoft Sans Serif"/>
              </a:rPr>
              <a:t>n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285" dirty="0">
                <a:latin typeface="Microsoft Sans Serif"/>
                <a:cs typeface="Microsoft Sans Serif"/>
              </a:rPr>
              <a:t>a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52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f</a:t>
            </a:r>
            <a:r>
              <a:rPr sz="2800" spc="-120" dirty="0">
                <a:latin typeface="Microsoft Sans Serif"/>
                <a:cs typeface="Microsoft Sans Serif"/>
              </a:rPr>
              <a:t>a</a:t>
            </a:r>
            <a:r>
              <a:rPr sz="2800" spc="-105" dirty="0">
                <a:latin typeface="Microsoft Sans Serif"/>
                <a:cs typeface="Microsoft Sans Serif"/>
              </a:rPr>
              <a:t>s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r>
              <a:rPr sz="2800" spc="-229" dirty="0">
                <a:latin typeface="Microsoft Sans Serif"/>
                <a:cs typeface="Microsoft Sans Serif"/>
              </a:rPr>
              <a:t> </a:t>
            </a:r>
            <a:r>
              <a:rPr sz="2800" spc="-285" dirty="0">
                <a:latin typeface="Microsoft Sans Serif"/>
                <a:cs typeface="Microsoft Sans Serif"/>
              </a:rPr>
              <a:t>a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52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i</a:t>
            </a:r>
            <a:r>
              <a:rPr sz="2800" spc="5" dirty="0">
                <a:latin typeface="Microsoft Sans Serif"/>
                <a:cs typeface="Microsoft Sans Serif"/>
              </a:rPr>
              <a:t>n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li</a:t>
            </a:r>
            <a:r>
              <a:rPr sz="2800" spc="-120" dirty="0">
                <a:latin typeface="Microsoft Sans Serif"/>
                <a:cs typeface="Microsoft Sans Serif"/>
              </a:rPr>
              <a:t>n</a:t>
            </a:r>
            <a:r>
              <a:rPr sz="2800" spc="-105" dirty="0">
                <a:latin typeface="Microsoft Sans Serif"/>
                <a:cs typeface="Microsoft Sans Serif"/>
              </a:rPr>
              <a:t>k</a:t>
            </a:r>
            <a:r>
              <a:rPr sz="2800" spc="-120" dirty="0">
                <a:latin typeface="Microsoft Sans Serif"/>
                <a:cs typeface="Microsoft Sans Serif"/>
              </a:rPr>
              <a:t>e</a:t>
            </a:r>
            <a:r>
              <a:rPr sz="2800" spc="5" dirty="0">
                <a:latin typeface="Microsoft Sans Serif"/>
                <a:cs typeface="Microsoft Sans Serif"/>
              </a:rPr>
              <a:t>d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li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Microsoft Sans Serif"/>
                <a:cs typeface="Microsoft Sans Serif"/>
              </a:rPr>
              <a:t>S</a:t>
            </a:r>
            <a:r>
              <a:rPr sz="2800" spc="-190" dirty="0">
                <a:latin typeface="Microsoft Sans Serif"/>
                <a:cs typeface="Microsoft Sans Serif"/>
              </a:rPr>
              <a:t>i</a:t>
            </a:r>
            <a:r>
              <a:rPr sz="2800" spc="-175" dirty="0">
                <a:latin typeface="Microsoft Sans Serif"/>
                <a:cs typeface="Microsoft Sans Serif"/>
              </a:rPr>
              <a:t>m</a:t>
            </a:r>
            <a:r>
              <a:rPr sz="2800" spc="-170" dirty="0">
                <a:latin typeface="Microsoft Sans Serif"/>
                <a:cs typeface="Microsoft Sans Serif"/>
              </a:rPr>
              <a:t>p</a:t>
            </a:r>
            <a:r>
              <a:rPr sz="2800" spc="-190" dirty="0">
                <a:latin typeface="Microsoft Sans Serif"/>
                <a:cs typeface="Microsoft Sans Serif"/>
              </a:rPr>
              <a:t>l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33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an</a:t>
            </a:r>
            <a:r>
              <a:rPr sz="2800" dirty="0">
                <a:latin typeface="Microsoft Sans Serif"/>
                <a:cs typeface="Microsoft Sans Serif"/>
              </a:rPr>
              <a:t>d</a:t>
            </a:r>
            <a:r>
              <a:rPr sz="2800" spc="-26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f</a:t>
            </a:r>
            <a:r>
              <a:rPr sz="2800" spc="-125" dirty="0">
                <a:latin typeface="Microsoft Sans Serif"/>
                <a:cs typeface="Microsoft Sans Serif"/>
              </a:rPr>
              <a:t>a</a:t>
            </a:r>
            <a:r>
              <a:rPr sz="2800" spc="-110" dirty="0">
                <a:latin typeface="Microsoft Sans Serif"/>
                <a:cs typeface="Microsoft Sans Serif"/>
              </a:rPr>
              <a:t>s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2104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25" dirty="0">
                <a:latin typeface="Microsoft Sans Serif"/>
                <a:cs typeface="Microsoft Sans Serif"/>
              </a:rPr>
              <a:t>Application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49350"/>
            <a:ext cx="9834880" cy="32399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Char char="•"/>
              <a:tabLst>
                <a:tab pos="241300" algn="l"/>
              </a:tabLst>
            </a:pPr>
            <a:r>
              <a:rPr sz="2400" spc="-110" dirty="0">
                <a:latin typeface="Microsoft Sans Serif"/>
                <a:cs typeface="Microsoft Sans Serif"/>
              </a:rPr>
              <a:t>D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5" dirty="0">
                <a:latin typeface="Microsoft Sans Serif"/>
                <a:cs typeface="Microsoft Sans Serif"/>
              </a:rPr>
              <a:t>e</a:t>
            </a:r>
            <a:r>
              <a:rPr sz="2400" spc="-100" dirty="0">
                <a:latin typeface="Microsoft Sans Serif"/>
                <a:cs typeface="Microsoft Sans Serif"/>
              </a:rPr>
              <a:t>c</a:t>
            </a:r>
            <a:r>
              <a:rPr sz="2400" spc="-95" dirty="0">
                <a:latin typeface="Microsoft Sans Serif"/>
                <a:cs typeface="Microsoft Sans Serif"/>
              </a:rPr>
              <a:t>to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s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70" dirty="0">
                <a:latin typeface="Microsoft Sans Serif"/>
                <a:cs typeface="Microsoft Sans Serif"/>
              </a:rPr>
              <a:t>u</a:t>
            </a:r>
            <a:r>
              <a:rPr sz="2400" spc="-75" dirty="0">
                <a:latin typeface="Microsoft Sans Serif"/>
                <a:cs typeface="Microsoft Sans Serif"/>
              </a:rPr>
              <a:t>c</a:t>
            </a:r>
            <a:r>
              <a:rPr sz="2400" spc="-70" dirty="0">
                <a:latin typeface="Microsoft Sans Serif"/>
                <a:cs typeface="Microsoft Sans Serif"/>
              </a:rPr>
              <a:t>tu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f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</a:t>
            </a:r>
            <a:r>
              <a:rPr sz="2400" spc="-35" dirty="0">
                <a:latin typeface="Microsoft Sans Serif"/>
                <a:cs typeface="Microsoft Sans Serif"/>
              </a:rPr>
              <a:t>i</a:t>
            </a:r>
            <a:r>
              <a:rPr sz="2400" spc="-45" dirty="0">
                <a:latin typeface="Microsoft Sans Serif"/>
                <a:cs typeface="Microsoft Sans Serif"/>
              </a:rPr>
              <a:t>l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36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spc="-95" dirty="0">
                <a:latin typeface="Microsoft Sans Serif"/>
                <a:cs typeface="Microsoft Sans Serif"/>
              </a:rPr>
              <a:t>to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endParaRPr sz="24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400" spc="-95" dirty="0">
                <a:latin typeface="Microsoft Sans Serif"/>
                <a:cs typeface="Microsoft Sans Serif"/>
              </a:rPr>
              <a:t>St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0" dirty="0">
                <a:latin typeface="Microsoft Sans Serif"/>
                <a:cs typeface="Microsoft Sans Serif"/>
              </a:rPr>
              <a:t>u</a:t>
            </a:r>
            <a:r>
              <a:rPr sz="2400" spc="-100" dirty="0">
                <a:latin typeface="Microsoft Sans Serif"/>
                <a:cs typeface="Microsoft Sans Serif"/>
              </a:rPr>
              <a:t>c</a:t>
            </a:r>
            <a:r>
              <a:rPr sz="2400" spc="-95" dirty="0">
                <a:latin typeface="Microsoft Sans Serif"/>
                <a:cs typeface="Microsoft Sans Serif"/>
              </a:rPr>
              <a:t>t</a:t>
            </a:r>
            <a:r>
              <a:rPr sz="2400" spc="-90" dirty="0">
                <a:latin typeface="Microsoft Sans Serif"/>
                <a:cs typeface="Microsoft Sans Serif"/>
              </a:rPr>
              <a:t>u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f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n</a:t>
            </a:r>
            <a:r>
              <a:rPr sz="2400" spc="-27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</a:t>
            </a:r>
            <a:r>
              <a:rPr sz="2400" spc="-60" dirty="0">
                <a:latin typeface="Microsoft Sans Serif"/>
                <a:cs typeface="Microsoft Sans Serif"/>
              </a:rPr>
              <a:t>r</a:t>
            </a:r>
            <a:r>
              <a:rPr sz="2400" spc="-70" dirty="0">
                <a:latin typeface="Microsoft Sans Serif"/>
                <a:cs typeface="Microsoft Sans Serif"/>
              </a:rPr>
              <a:t>i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spc="-35" dirty="0">
                <a:latin typeface="Microsoft Sans Serif"/>
                <a:cs typeface="Microsoft Sans Serif"/>
              </a:rPr>
              <a:t>m</a:t>
            </a:r>
            <a:r>
              <a:rPr sz="2400" spc="-45" dirty="0">
                <a:latin typeface="Microsoft Sans Serif"/>
                <a:cs typeface="Microsoft Sans Serif"/>
              </a:rPr>
              <a:t>et</a:t>
            </a:r>
            <a:r>
              <a:rPr sz="2400" spc="-70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c</a:t>
            </a:r>
            <a:r>
              <a:rPr sz="2400" spc="-37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-170" dirty="0">
                <a:latin typeface="Microsoft Sans Serif"/>
                <a:cs typeface="Microsoft Sans Serif"/>
              </a:rPr>
              <a:t>x</a:t>
            </a:r>
            <a:r>
              <a:rPr sz="2400" spc="-135" dirty="0">
                <a:latin typeface="Microsoft Sans Serif"/>
                <a:cs typeface="Microsoft Sans Serif"/>
              </a:rPr>
              <a:t>p</a:t>
            </a:r>
            <a:r>
              <a:rPr sz="2400" spc="-155" dirty="0">
                <a:latin typeface="Microsoft Sans Serif"/>
                <a:cs typeface="Microsoft Sans Serif"/>
              </a:rPr>
              <a:t>r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-145" dirty="0">
                <a:latin typeface="Microsoft Sans Serif"/>
                <a:cs typeface="Microsoft Sans Serif"/>
              </a:rPr>
              <a:t>ss</a:t>
            </a:r>
            <a:r>
              <a:rPr sz="2400" spc="-165" dirty="0">
                <a:latin typeface="Microsoft Sans Serif"/>
                <a:cs typeface="Microsoft Sans Serif"/>
              </a:rPr>
              <a:t>i</a:t>
            </a:r>
            <a:r>
              <a:rPr sz="2400" spc="-135" dirty="0">
                <a:latin typeface="Microsoft Sans Serif"/>
                <a:cs typeface="Microsoft Sans Serif"/>
              </a:rPr>
              <a:t>on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400" spc="-145" dirty="0">
                <a:latin typeface="Microsoft Sans Serif"/>
                <a:cs typeface="Microsoft Sans Serif"/>
              </a:rPr>
              <a:t>Used</a:t>
            </a:r>
            <a:r>
              <a:rPr sz="2400" spc="-32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-80" dirty="0">
                <a:latin typeface="Microsoft Sans Serif"/>
                <a:cs typeface="Microsoft Sans Serif"/>
              </a:rPr>
              <a:t> almost</a:t>
            </a:r>
            <a:r>
              <a:rPr sz="2400" spc="-20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every</a:t>
            </a:r>
            <a:r>
              <a:rPr sz="2400" spc="-21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3D</a:t>
            </a:r>
            <a:r>
              <a:rPr sz="2400" spc="-37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video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game</a:t>
            </a:r>
            <a:r>
              <a:rPr sz="2400" spc="-2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determine</a:t>
            </a:r>
            <a:r>
              <a:rPr sz="2400" spc="-19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what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objects</a:t>
            </a:r>
            <a:r>
              <a:rPr sz="2400" spc="-18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need</a:t>
            </a:r>
            <a:r>
              <a:rPr sz="2400" spc="-2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-38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be</a:t>
            </a:r>
            <a:endParaRPr sz="240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spc="-85" dirty="0">
                <a:latin typeface="Microsoft Sans Serif"/>
                <a:cs typeface="Microsoft Sans Serif"/>
              </a:rPr>
              <a:t>rendered.</a:t>
            </a:r>
            <a:endParaRPr sz="24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980"/>
              </a:spcBef>
              <a:buChar char="•"/>
              <a:tabLst>
                <a:tab pos="241300" algn="l"/>
              </a:tabLst>
            </a:pPr>
            <a:r>
              <a:rPr sz="2400" spc="-200" dirty="0">
                <a:latin typeface="Microsoft Sans Serif"/>
                <a:cs typeface="Microsoft Sans Serif"/>
              </a:rPr>
              <a:t>U</a:t>
            </a:r>
            <a:r>
              <a:rPr sz="2400" spc="-195" dirty="0">
                <a:latin typeface="Microsoft Sans Serif"/>
                <a:cs typeface="Microsoft Sans Serif"/>
              </a:rPr>
              <a:t>s</a:t>
            </a:r>
            <a:r>
              <a:rPr sz="2400" spc="-18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d</a:t>
            </a:r>
            <a:r>
              <a:rPr sz="2400" spc="-32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n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-120" dirty="0">
                <a:latin typeface="Microsoft Sans Serif"/>
                <a:cs typeface="Microsoft Sans Serif"/>
              </a:rPr>
              <a:t>l</a:t>
            </a:r>
            <a:r>
              <a:rPr sz="2400" spc="-85" dirty="0">
                <a:latin typeface="Microsoft Sans Serif"/>
                <a:cs typeface="Microsoft Sans Serif"/>
              </a:rPr>
              <a:t>m</a:t>
            </a:r>
            <a:r>
              <a:rPr sz="2400" spc="-90" dirty="0">
                <a:latin typeface="Microsoft Sans Serif"/>
                <a:cs typeface="Microsoft Sans Serif"/>
              </a:rPr>
              <a:t>o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20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e</a:t>
            </a:r>
            <a:r>
              <a:rPr sz="2400" spc="-145" dirty="0">
                <a:latin typeface="Microsoft Sans Serif"/>
                <a:cs typeface="Microsoft Sans Serif"/>
              </a:rPr>
              <a:t>v</a:t>
            </a:r>
            <a:r>
              <a:rPr sz="2400" spc="-114" dirty="0">
                <a:latin typeface="Microsoft Sans Serif"/>
                <a:cs typeface="Microsoft Sans Serif"/>
              </a:rPr>
              <a:t>e</a:t>
            </a:r>
            <a:r>
              <a:rPr sz="2400" spc="-130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-21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h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90" dirty="0">
                <a:latin typeface="Microsoft Sans Serif"/>
                <a:cs typeface="Microsoft Sans Serif"/>
              </a:rPr>
              <a:t>g</a:t>
            </a:r>
            <a:r>
              <a:rPr sz="2400" spc="-65" dirty="0">
                <a:latin typeface="Microsoft Sans Serif"/>
                <a:cs typeface="Microsoft Sans Serif"/>
              </a:rPr>
              <a:t>h</a:t>
            </a:r>
            <a:r>
              <a:rPr sz="2400" spc="-80" dirty="0">
                <a:latin typeface="Microsoft Sans Serif"/>
                <a:cs typeface="Microsoft Sans Serif"/>
              </a:rPr>
              <a:t>-</a:t>
            </a:r>
            <a:r>
              <a:rPr sz="2400" spc="-65" dirty="0">
                <a:latin typeface="Microsoft Sans Serif"/>
                <a:cs typeface="Microsoft Sans Serif"/>
              </a:rPr>
              <a:t>band</a:t>
            </a:r>
            <a:r>
              <a:rPr sz="2400" spc="-105" dirty="0">
                <a:latin typeface="Microsoft Sans Serif"/>
                <a:cs typeface="Microsoft Sans Serif"/>
              </a:rPr>
              <a:t>w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65" dirty="0">
                <a:latin typeface="Microsoft Sans Serif"/>
                <a:cs typeface="Microsoft Sans Serif"/>
              </a:rPr>
              <a:t>d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dirty="0">
                <a:latin typeface="Microsoft Sans Serif"/>
                <a:cs typeface="Microsoft Sans Serif"/>
              </a:rPr>
              <a:t>h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r</a:t>
            </a:r>
            <a:r>
              <a:rPr sz="2400" spc="-45" dirty="0">
                <a:latin typeface="Microsoft Sans Serif"/>
                <a:cs typeface="Microsoft Sans Serif"/>
              </a:rPr>
              <a:t>oute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</a:t>
            </a:r>
            <a:r>
              <a:rPr sz="2400" spc="-15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spc="-95" dirty="0">
                <a:latin typeface="Microsoft Sans Serif"/>
                <a:cs typeface="Microsoft Sans Serif"/>
              </a:rPr>
              <a:t>t</a:t>
            </a:r>
            <a:r>
              <a:rPr sz="2400" spc="-90" dirty="0">
                <a:latin typeface="Microsoft Sans Serif"/>
                <a:cs typeface="Microsoft Sans Serif"/>
              </a:rPr>
              <a:t>o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spc="-90" dirty="0">
                <a:latin typeface="Microsoft Sans Serif"/>
                <a:cs typeface="Microsoft Sans Serif"/>
              </a:rPr>
              <a:t>n</a:t>
            </a:r>
            <a:r>
              <a:rPr sz="2400" spc="150" dirty="0">
                <a:latin typeface="Microsoft Sans Serif"/>
                <a:cs typeface="Microsoft Sans Serif"/>
              </a:rPr>
              <a:t>g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65" dirty="0">
                <a:latin typeface="Microsoft Sans Serif"/>
                <a:cs typeface="Microsoft Sans Serif"/>
              </a:rPr>
              <a:t>ou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spc="-65" dirty="0">
                <a:latin typeface="Microsoft Sans Serif"/>
                <a:cs typeface="Microsoft Sans Serif"/>
              </a:rPr>
              <a:t>e</a:t>
            </a:r>
            <a:r>
              <a:rPr sz="2400" spc="-80" dirty="0">
                <a:latin typeface="Microsoft Sans Serif"/>
                <a:cs typeface="Microsoft Sans Serif"/>
              </a:rPr>
              <a:t>r-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spc="-65" dirty="0">
                <a:latin typeface="Microsoft Sans Serif"/>
                <a:cs typeface="Microsoft Sans Serif"/>
              </a:rPr>
              <a:t>ab</a:t>
            </a:r>
            <a:r>
              <a:rPr sz="2400" spc="-95" dirty="0">
                <a:latin typeface="Microsoft Sans Serif"/>
                <a:cs typeface="Microsoft Sans Serif"/>
              </a:rPr>
              <a:t>l</a:t>
            </a:r>
            <a:r>
              <a:rPr sz="2400" spc="-65" dirty="0">
                <a:latin typeface="Microsoft Sans Serif"/>
                <a:cs typeface="Microsoft Sans Serif"/>
              </a:rPr>
              <a:t>e</a:t>
            </a:r>
            <a:r>
              <a:rPr sz="2400" spc="-70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lang="en-IN" sz="2400" spc="-105" dirty="0">
                <a:latin typeface="Microsoft Sans Serif"/>
                <a:cs typeface="Microsoft Sans Serif"/>
              </a:rPr>
              <a:t>U</a:t>
            </a:r>
            <a:r>
              <a:rPr sz="2400" spc="-105" dirty="0">
                <a:latin typeface="Microsoft Sans Serif"/>
                <a:cs typeface="Microsoft Sans Serif"/>
              </a:rPr>
              <a:t>sed</a:t>
            </a:r>
            <a:r>
              <a:rPr sz="2400" spc="-29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compression</a:t>
            </a:r>
            <a:r>
              <a:rPr sz="2400" spc="-31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algorithms,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such</a:t>
            </a:r>
            <a:r>
              <a:rPr sz="2400" spc="-29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as</a:t>
            </a:r>
            <a:r>
              <a:rPr sz="2400" spc="-45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those</a:t>
            </a:r>
            <a:r>
              <a:rPr sz="2400" spc="-19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used</a:t>
            </a:r>
            <a:r>
              <a:rPr sz="2400" spc="-32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by</a:t>
            </a:r>
            <a:r>
              <a:rPr sz="2400" spc="-25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.jpeg</a:t>
            </a:r>
            <a:r>
              <a:rPr sz="2400" spc="-21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and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.mp3</a:t>
            </a:r>
            <a:r>
              <a:rPr sz="2400" spc="-21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file-</a:t>
            </a:r>
            <a:r>
              <a:rPr sz="2400" spc="-80" dirty="0">
                <a:latin typeface="Microsoft Sans Serif"/>
                <a:cs typeface="Microsoft Sans Serif"/>
              </a:rPr>
              <a:t>formats.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4" y="297002"/>
            <a:ext cx="57889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95" dirty="0">
                <a:latin typeface="Microsoft Sans Serif"/>
                <a:cs typeface="Microsoft Sans Serif"/>
              </a:rPr>
              <a:t>I</a:t>
            </a:r>
            <a:r>
              <a:rPr sz="3600" b="0" spc="-110" dirty="0">
                <a:latin typeface="Microsoft Sans Serif"/>
                <a:cs typeface="Microsoft Sans Serif"/>
              </a:rPr>
              <a:t>n</a:t>
            </a:r>
            <a:r>
              <a:rPr sz="3600" b="0" spc="-95" dirty="0">
                <a:latin typeface="Microsoft Sans Serif"/>
                <a:cs typeface="Microsoft Sans Serif"/>
              </a:rPr>
              <a:t>t</a:t>
            </a:r>
            <a:r>
              <a:rPr sz="3600" b="0" spc="-100" dirty="0">
                <a:latin typeface="Microsoft Sans Serif"/>
                <a:cs typeface="Microsoft Sans Serif"/>
              </a:rPr>
              <a:t>r</a:t>
            </a:r>
            <a:r>
              <a:rPr sz="3600" b="0" spc="-110" dirty="0">
                <a:latin typeface="Microsoft Sans Serif"/>
                <a:cs typeface="Microsoft Sans Serif"/>
              </a:rPr>
              <a:t>odu</a:t>
            </a:r>
            <a:r>
              <a:rPr sz="3600" b="0" spc="-100" dirty="0">
                <a:latin typeface="Microsoft Sans Serif"/>
                <a:cs typeface="Microsoft Sans Serif"/>
              </a:rPr>
              <a:t>c</a:t>
            </a:r>
            <a:r>
              <a:rPr sz="3600" b="0" spc="-95" dirty="0">
                <a:latin typeface="Microsoft Sans Serif"/>
                <a:cs typeface="Microsoft Sans Serif"/>
              </a:rPr>
              <a:t>t</a:t>
            </a:r>
            <a:r>
              <a:rPr sz="3600" b="0" spc="-130" dirty="0">
                <a:latin typeface="Microsoft Sans Serif"/>
                <a:cs typeface="Microsoft Sans Serif"/>
              </a:rPr>
              <a:t>i</a:t>
            </a:r>
            <a:r>
              <a:rPr sz="3600" b="0" spc="-110" dirty="0">
                <a:latin typeface="Microsoft Sans Serif"/>
                <a:cs typeface="Microsoft Sans Serif"/>
              </a:rPr>
              <a:t>o</a:t>
            </a:r>
            <a:r>
              <a:rPr sz="3600" b="0" dirty="0">
                <a:latin typeface="Microsoft Sans Serif"/>
                <a:cs typeface="Microsoft Sans Serif"/>
              </a:rPr>
              <a:t>n</a:t>
            </a:r>
            <a:r>
              <a:rPr sz="3600" b="0" spc="-165" dirty="0">
                <a:latin typeface="Microsoft Sans Serif"/>
                <a:cs typeface="Microsoft Sans Serif"/>
              </a:rPr>
              <a:t> </a:t>
            </a:r>
            <a:r>
              <a:rPr sz="3600" b="0" spc="-430" dirty="0">
                <a:latin typeface="Microsoft Sans Serif"/>
                <a:cs typeface="Microsoft Sans Serif"/>
              </a:rPr>
              <a:t>T</a:t>
            </a:r>
            <a:r>
              <a:rPr sz="3600" b="0" spc="10" dirty="0">
                <a:latin typeface="Microsoft Sans Serif"/>
                <a:cs typeface="Microsoft Sans Serif"/>
              </a:rPr>
              <a:t>o</a:t>
            </a:r>
            <a:r>
              <a:rPr lang="en-IN" sz="3600" b="0" spc="10" dirty="0">
                <a:latin typeface="Microsoft Sans Serif"/>
                <a:cs typeface="Microsoft Sans Serif"/>
              </a:rPr>
              <a:t> </a:t>
            </a:r>
            <a:r>
              <a:rPr sz="3600" b="0" spc="-195" dirty="0">
                <a:latin typeface="Microsoft Sans Serif"/>
                <a:cs typeface="Microsoft Sans Serif"/>
              </a:rPr>
              <a:t>B</a:t>
            </a:r>
            <a:r>
              <a:rPr sz="3600" b="0" spc="-225" dirty="0">
                <a:latin typeface="Microsoft Sans Serif"/>
                <a:cs typeface="Microsoft Sans Serif"/>
              </a:rPr>
              <a:t>i</a:t>
            </a:r>
            <a:r>
              <a:rPr sz="3600" b="0" spc="-204" dirty="0">
                <a:latin typeface="Microsoft Sans Serif"/>
                <a:cs typeface="Microsoft Sans Serif"/>
              </a:rPr>
              <a:t>na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434" dirty="0">
                <a:latin typeface="Microsoft Sans Serif"/>
                <a:cs typeface="Microsoft Sans Serif"/>
              </a:rPr>
              <a:t> </a:t>
            </a:r>
            <a:r>
              <a:rPr sz="3600" b="0" spc="-305" dirty="0">
                <a:latin typeface="Microsoft Sans Serif"/>
                <a:cs typeface="Microsoft Sans Serif"/>
              </a:rPr>
              <a:t>T</a:t>
            </a:r>
            <a:r>
              <a:rPr sz="3600" b="0" spc="-335" dirty="0">
                <a:latin typeface="Microsoft Sans Serif"/>
                <a:cs typeface="Microsoft Sans Serif"/>
              </a:rPr>
              <a:t>r</a:t>
            </a:r>
            <a:r>
              <a:rPr sz="3600" b="0" spc="-350" dirty="0">
                <a:latin typeface="Microsoft Sans Serif"/>
                <a:cs typeface="Microsoft Sans Serif"/>
              </a:rPr>
              <a:t>ee</a:t>
            </a:r>
            <a:r>
              <a:rPr sz="3600" b="0" dirty="0">
                <a:latin typeface="Microsoft Sans Serif"/>
                <a:cs typeface="Microsoft Sans Serif"/>
              </a:rPr>
              <a:t>s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094612"/>
            <a:ext cx="9972040" cy="515589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1100455" indent="-228600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  <a:tab pos="978535" algn="l"/>
              </a:tabLst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tree,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800" spc="-7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	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IN"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r>
              <a:rPr lang="en-IN"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820795" indent="-228600">
              <a:lnSpc>
                <a:spcPts val="3000"/>
              </a:lnSpc>
              <a:spcBef>
                <a:spcPts val="1815"/>
              </a:spcBef>
              <a:buChar char="•"/>
              <a:tabLst>
                <a:tab pos="241300" algn="l"/>
              </a:tabLst>
            </a:pP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‘B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sz="28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sz="28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Char char="•"/>
              <a:tabLst>
                <a:tab pos="699135" algn="l"/>
              </a:tabLst>
            </a:pP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</a:pP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25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25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</a:t>
            </a:r>
            <a:r>
              <a:rPr sz="2800" spc="-5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2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spc="-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8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2231" y="3480815"/>
            <a:ext cx="3962400" cy="336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2254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95" dirty="0">
                <a:latin typeface="Microsoft Sans Serif"/>
                <a:cs typeface="Microsoft Sans Serif"/>
              </a:rPr>
              <a:t>B</a:t>
            </a:r>
            <a:r>
              <a:rPr sz="3600" b="0" spc="-225" dirty="0">
                <a:latin typeface="Microsoft Sans Serif"/>
                <a:cs typeface="Microsoft Sans Serif"/>
              </a:rPr>
              <a:t>i</a:t>
            </a:r>
            <a:r>
              <a:rPr sz="3600" b="0" spc="-204" dirty="0">
                <a:latin typeface="Microsoft Sans Serif"/>
                <a:cs typeface="Microsoft Sans Serif"/>
              </a:rPr>
              <a:t>na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505" dirty="0">
                <a:latin typeface="Microsoft Sans Serif"/>
                <a:cs typeface="Microsoft Sans Serif"/>
              </a:rPr>
              <a:t> </a:t>
            </a:r>
            <a:r>
              <a:rPr sz="3600" b="0" spc="-310" dirty="0">
                <a:latin typeface="Microsoft Sans Serif"/>
                <a:cs typeface="Microsoft Sans Serif"/>
              </a:rPr>
              <a:t>T</a:t>
            </a:r>
            <a:r>
              <a:rPr sz="3600" b="0" spc="-335" dirty="0">
                <a:latin typeface="Microsoft Sans Serif"/>
                <a:cs typeface="Microsoft Sans Serif"/>
              </a:rPr>
              <a:t>r</a:t>
            </a:r>
            <a:r>
              <a:rPr sz="3600" b="0" spc="-350" dirty="0">
                <a:latin typeface="Microsoft Sans Serif"/>
                <a:cs typeface="Microsoft Sans Serif"/>
              </a:rPr>
              <a:t>ee</a:t>
            </a:r>
            <a:r>
              <a:rPr sz="3600" b="0" dirty="0">
                <a:latin typeface="Microsoft Sans Serif"/>
                <a:cs typeface="Microsoft Sans Serif"/>
              </a:rPr>
              <a:t>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091006"/>
            <a:ext cx="65455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b</a:t>
            </a:r>
            <a:r>
              <a:rPr sz="2800" spc="-140" dirty="0">
                <a:latin typeface="Microsoft Sans Serif"/>
                <a:cs typeface="Microsoft Sans Serif"/>
              </a:rPr>
              <a:t>i</a:t>
            </a:r>
            <a:r>
              <a:rPr sz="2800" spc="-120" dirty="0">
                <a:latin typeface="Microsoft Sans Serif"/>
                <a:cs typeface="Microsoft Sans Serif"/>
              </a:rPr>
              <a:t>na</a:t>
            </a:r>
            <a:r>
              <a:rPr sz="2800" spc="-125" dirty="0">
                <a:latin typeface="Microsoft Sans Serif"/>
                <a:cs typeface="Microsoft Sans Serif"/>
              </a:rPr>
              <a:t>r</a:t>
            </a:r>
            <a:r>
              <a:rPr sz="2800" spc="5" dirty="0">
                <a:latin typeface="Microsoft Sans Serif"/>
                <a:cs typeface="Microsoft Sans Serif"/>
              </a:rPr>
              <a:t>y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ree</a:t>
            </a:r>
            <a:r>
              <a:rPr sz="2800" dirty="0">
                <a:latin typeface="Microsoft Sans Serif"/>
                <a:cs typeface="Microsoft Sans Serif"/>
              </a:rPr>
              <a:t>,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i="1" spc="-190" dirty="0">
                <a:latin typeface="Trebuchet MS"/>
                <a:cs typeface="Trebuchet MS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,</a:t>
            </a:r>
            <a:r>
              <a:rPr sz="2800" spc="-35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305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e</a:t>
            </a:r>
            <a:r>
              <a:rPr sz="2800" spc="-65" dirty="0">
                <a:latin typeface="Microsoft Sans Serif"/>
                <a:cs typeface="Microsoft Sans Serif"/>
              </a:rPr>
              <a:t>i</a:t>
            </a:r>
            <a:r>
              <a:rPr sz="2800" spc="-35" dirty="0">
                <a:latin typeface="Microsoft Sans Serif"/>
                <a:cs typeface="Microsoft Sans Serif"/>
              </a:rPr>
              <a:t>t</a:t>
            </a:r>
            <a:r>
              <a:rPr sz="2800" spc="-45" dirty="0">
                <a:latin typeface="Microsoft Sans Serif"/>
                <a:cs typeface="Microsoft Sans Serif"/>
              </a:rPr>
              <a:t>he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13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e</a:t>
            </a:r>
            <a:r>
              <a:rPr sz="2800" spc="-105" dirty="0">
                <a:latin typeface="Microsoft Sans Serif"/>
                <a:cs typeface="Microsoft Sans Serif"/>
              </a:rPr>
              <a:t>m</a:t>
            </a:r>
            <a:r>
              <a:rPr sz="2800" spc="-95" dirty="0">
                <a:latin typeface="Microsoft Sans Serif"/>
                <a:cs typeface="Microsoft Sans Serif"/>
              </a:rPr>
              <a:t>p</a:t>
            </a:r>
            <a:r>
              <a:rPr sz="2800" spc="-85" dirty="0">
                <a:latin typeface="Microsoft Sans Serif"/>
                <a:cs typeface="Microsoft Sans Serif"/>
              </a:rPr>
              <a:t>t</a:t>
            </a:r>
            <a:r>
              <a:rPr sz="2800" spc="5" dirty="0">
                <a:latin typeface="Microsoft Sans Serif"/>
                <a:cs typeface="Microsoft Sans Serif"/>
              </a:rPr>
              <a:t>y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s</a:t>
            </a:r>
            <a:r>
              <a:rPr sz="2800" spc="-190" dirty="0">
                <a:latin typeface="Microsoft Sans Serif"/>
                <a:cs typeface="Microsoft Sans Serif"/>
              </a:rPr>
              <a:t>u</a:t>
            </a:r>
            <a:r>
              <a:rPr sz="2800" spc="-175" dirty="0">
                <a:latin typeface="Microsoft Sans Serif"/>
                <a:cs typeface="Microsoft Sans Serif"/>
              </a:rPr>
              <a:t>c</a:t>
            </a:r>
            <a:r>
              <a:rPr sz="2800" spc="215" dirty="0">
                <a:latin typeface="Microsoft Sans Serif"/>
                <a:cs typeface="Microsoft Sans Serif"/>
              </a:rPr>
              <a:t>h</a:t>
            </a:r>
            <a:r>
              <a:rPr sz="2800" spc="-15" dirty="0">
                <a:latin typeface="Microsoft Sans Serif"/>
                <a:cs typeface="Microsoft Sans Serif"/>
              </a:rPr>
              <a:t>t</a:t>
            </a:r>
            <a:r>
              <a:rPr sz="2800" spc="-25" dirty="0">
                <a:latin typeface="Microsoft Sans Serif"/>
                <a:cs typeface="Microsoft Sans Serif"/>
              </a:rPr>
              <a:t>ha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2666822"/>
            <a:ext cx="326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45" dirty="0">
                <a:latin typeface="Trebuchet MS"/>
                <a:cs typeface="Trebuchet MS"/>
              </a:rPr>
              <a:t>III.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7850" y="1552447"/>
            <a:ext cx="9696450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085" indent="-515620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553085" algn="l"/>
                <a:tab pos="553720" algn="l"/>
              </a:tabLst>
            </a:pPr>
            <a:r>
              <a:rPr sz="2400" i="1" dirty="0">
                <a:latin typeface="Trebuchet MS"/>
                <a:cs typeface="Trebuchet MS"/>
              </a:rPr>
              <a:t>T</a:t>
            </a:r>
            <a:r>
              <a:rPr sz="2400" i="1" spc="-48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has</a:t>
            </a:r>
            <a:r>
              <a:rPr sz="2400" spc="-3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special</a:t>
            </a:r>
            <a:r>
              <a:rPr sz="2400" spc="-30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20" dirty="0">
                <a:latin typeface="Microsoft Sans Serif"/>
                <a:cs typeface="Microsoft Sans Serif"/>
              </a:rPr>
              <a:t> </a:t>
            </a:r>
            <a:r>
              <a:rPr sz="2400" spc="-125" dirty="0" err="1">
                <a:latin typeface="Microsoft Sans Serif"/>
                <a:cs typeface="Microsoft Sans Serif"/>
              </a:rPr>
              <a:t>ca</a:t>
            </a:r>
            <a:r>
              <a:rPr sz="2400" b="1" spc="-125" dirty="0" err="1">
                <a:latin typeface="Arial"/>
                <a:cs typeface="Arial"/>
              </a:rPr>
              <a:t>l</a:t>
            </a:r>
            <a:r>
              <a:rPr lang="en-IN" sz="2400" b="1" spc="-385" dirty="0">
                <a:latin typeface="Arial"/>
                <a:cs typeface="Arial"/>
              </a:rPr>
              <a:t>l</a:t>
            </a:r>
            <a:r>
              <a:rPr sz="2400" spc="-60" dirty="0">
                <a:latin typeface="Microsoft Sans Serif"/>
                <a:cs typeface="Microsoft Sans Serif"/>
              </a:rPr>
              <a:t>ed</a:t>
            </a:r>
            <a:r>
              <a:rPr sz="2400" spc="-17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root</a:t>
            </a:r>
            <a:r>
              <a:rPr sz="2400" spc="-21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node</a:t>
            </a:r>
            <a:endParaRPr sz="2400" dirty="0">
              <a:latin typeface="Microsoft Sans Serif"/>
              <a:cs typeface="Microsoft Sans Serif"/>
            </a:endParaRPr>
          </a:p>
          <a:p>
            <a:pPr marL="553085" indent="-515620">
              <a:lnSpc>
                <a:spcPts val="2785"/>
              </a:lnSpc>
              <a:spcBef>
                <a:spcPts val="25"/>
              </a:spcBef>
              <a:buAutoNum type="romanUcPeriod"/>
              <a:tabLst>
                <a:tab pos="553085" algn="l"/>
                <a:tab pos="553720" algn="l"/>
              </a:tabLst>
            </a:pPr>
            <a:r>
              <a:rPr sz="2400" i="1" dirty="0">
                <a:latin typeface="Trebuchet MS"/>
                <a:cs typeface="Trebuchet MS"/>
              </a:rPr>
              <a:t>T</a:t>
            </a:r>
            <a:r>
              <a:rPr sz="2400" i="1" spc="-41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has</a:t>
            </a:r>
            <a:r>
              <a:rPr sz="2400" spc="-3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two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sets</a:t>
            </a:r>
            <a:r>
              <a:rPr sz="2400" spc="-3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nodes</a:t>
            </a:r>
            <a:r>
              <a:rPr sz="2400" spc="-254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L</a:t>
            </a:r>
            <a:r>
              <a:rPr sz="2400" spc="-322" baseline="-17361" dirty="0">
                <a:latin typeface="Microsoft Sans Serif"/>
                <a:cs typeface="Microsoft Sans Serif"/>
              </a:rPr>
              <a:t>T</a:t>
            </a:r>
            <a:r>
              <a:rPr sz="2400" spc="-215" dirty="0">
                <a:latin typeface="Microsoft Sans Serif"/>
                <a:cs typeface="Microsoft Sans Serif"/>
              </a:rPr>
              <a:t>and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250" dirty="0">
                <a:latin typeface="Microsoft Sans Serif"/>
                <a:cs typeface="Microsoft Sans Serif"/>
              </a:rPr>
              <a:t>R</a:t>
            </a:r>
            <a:r>
              <a:rPr sz="2400" spc="-375" baseline="-17361" dirty="0">
                <a:latin typeface="Microsoft Sans Serif"/>
                <a:cs typeface="Microsoft Sans Serif"/>
              </a:rPr>
              <a:t>T</a:t>
            </a:r>
            <a:r>
              <a:rPr sz="2400" spc="-250" dirty="0">
                <a:latin typeface="Microsoft Sans Serif"/>
                <a:cs typeface="Microsoft Sans Serif"/>
              </a:rPr>
              <a:t>,</a:t>
            </a:r>
            <a:r>
              <a:rPr sz="2400" spc="-41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ca</a:t>
            </a:r>
            <a:r>
              <a:rPr lang="en-IN" sz="2400" b="1" spc="-125" dirty="0" err="1">
                <a:latin typeface="Arial"/>
                <a:cs typeface="Arial"/>
              </a:rPr>
              <a:t>ll</a:t>
            </a:r>
            <a:r>
              <a:rPr sz="2400" spc="-60" dirty="0">
                <a:latin typeface="Microsoft Sans Serif"/>
                <a:cs typeface="Microsoft Sans Serif"/>
              </a:rPr>
              <a:t>ed</a:t>
            </a:r>
            <a:r>
              <a:rPr sz="2400" spc="-17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left</a:t>
            </a:r>
            <a:r>
              <a:rPr sz="2400" spc="-19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subtree</a:t>
            </a:r>
            <a:r>
              <a:rPr sz="2400" spc="-33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and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right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subtree</a:t>
            </a:r>
            <a:r>
              <a:rPr sz="2400" spc="-33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of</a:t>
            </a:r>
            <a:endParaRPr sz="2400" dirty="0">
              <a:latin typeface="Microsoft Sans Serif"/>
              <a:cs typeface="Microsoft Sans Serif"/>
            </a:endParaRPr>
          </a:p>
          <a:p>
            <a:pPr marL="553085">
              <a:lnSpc>
                <a:spcPts val="2785"/>
              </a:lnSpc>
            </a:pPr>
            <a:r>
              <a:rPr sz="2400" i="1" spc="-170" dirty="0">
                <a:latin typeface="Trebuchet MS"/>
                <a:cs typeface="Trebuchet MS"/>
              </a:rPr>
              <a:t>T</a:t>
            </a:r>
            <a:r>
              <a:rPr sz="2400" dirty="0">
                <a:latin typeface="Microsoft Sans Serif"/>
                <a:cs typeface="Microsoft Sans Serif"/>
              </a:rPr>
              <a:t>,</a:t>
            </a:r>
            <a:r>
              <a:rPr sz="2400" spc="-27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r</a:t>
            </a:r>
            <a:r>
              <a:rPr sz="2400" spc="-120" dirty="0">
                <a:latin typeface="Microsoft Sans Serif"/>
                <a:cs typeface="Microsoft Sans Serif"/>
              </a:rPr>
              <a:t>espect</a:t>
            </a:r>
            <a:r>
              <a:rPr sz="2400" spc="-140" dirty="0">
                <a:latin typeface="Microsoft Sans Serif"/>
                <a:cs typeface="Microsoft Sans Serif"/>
              </a:rPr>
              <a:t>i</a:t>
            </a:r>
            <a:r>
              <a:rPr sz="2400" spc="-145" dirty="0">
                <a:latin typeface="Microsoft Sans Serif"/>
                <a:cs typeface="Microsoft Sans Serif"/>
              </a:rPr>
              <a:t>v</a:t>
            </a:r>
            <a:r>
              <a:rPr sz="2400" spc="-120" dirty="0">
                <a:latin typeface="Microsoft Sans Serif"/>
                <a:cs typeface="Microsoft Sans Serif"/>
              </a:rPr>
              <a:t>e</a:t>
            </a:r>
            <a:r>
              <a:rPr sz="2400" spc="-140" dirty="0">
                <a:latin typeface="Microsoft Sans Serif"/>
                <a:cs typeface="Microsoft Sans Serif"/>
              </a:rPr>
              <a:t>l</a:t>
            </a:r>
            <a:r>
              <a:rPr sz="2400" spc="-315" dirty="0">
                <a:latin typeface="Microsoft Sans Serif"/>
                <a:cs typeface="Microsoft Sans Serif"/>
              </a:rPr>
              <a:t>y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</a:p>
          <a:p>
            <a:pPr marL="553085">
              <a:lnSpc>
                <a:spcPct val="100000"/>
              </a:lnSpc>
              <a:spcBef>
                <a:spcPts val="215"/>
              </a:spcBef>
            </a:pPr>
            <a:r>
              <a:rPr sz="2400" i="1" spc="-525" dirty="0">
                <a:latin typeface="Trebuchet MS"/>
                <a:cs typeface="Trebuchet MS"/>
              </a:rPr>
              <a:t>L</a:t>
            </a:r>
            <a:r>
              <a:rPr sz="2400" i="1" spc="-135" baseline="-17361" dirty="0">
                <a:latin typeface="Trebuchet MS"/>
                <a:cs typeface="Trebuchet MS"/>
              </a:rPr>
              <a:t>T</a:t>
            </a:r>
            <a:r>
              <a:rPr sz="2400" spc="-114" dirty="0">
                <a:latin typeface="Microsoft Sans Serif"/>
                <a:cs typeface="Microsoft Sans Serif"/>
              </a:rPr>
              <a:t>an</a:t>
            </a:r>
            <a:r>
              <a:rPr sz="2400" dirty="0">
                <a:latin typeface="Microsoft Sans Serif"/>
                <a:cs typeface="Microsoft Sans Serif"/>
              </a:rPr>
              <a:t>d</a:t>
            </a:r>
            <a:r>
              <a:rPr sz="2400" spc="-270" dirty="0">
                <a:latin typeface="Microsoft Sans Serif"/>
                <a:cs typeface="Microsoft Sans Serif"/>
              </a:rPr>
              <a:t> </a:t>
            </a:r>
            <a:r>
              <a:rPr sz="2400" i="1" spc="-295" dirty="0">
                <a:latin typeface="Trebuchet MS"/>
                <a:cs typeface="Trebuchet MS"/>
              </a:rPr>
              <a:t>R</a:t>
            </a:r>
            <a:r>
              <a:rPr sz="2400" i="1" spc="7" baseline="-17361" dirty="0">
                <a:latin typeface="Trebuchet MS"/>
                <a:cs typeface="Trebuchet MS"/>
              </a:rPr>
              <a:t>T</a:t>
            </a:r>
            <a:r>
              <a:rPr sz="2400" i="1" spc="-509" baseline="-17361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a</a:t>
            </a:r>
            <a:r>
              <a:rPr sz="2400" spc="-130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24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b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spc="-90" dirty="0">
                <a:latin typeface="Microsoft Sans Serif"/>
                <a:cs typeface="Microsoft Sans Serif"/>
              </a:rPr>
              <a:t>na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-30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t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0" dirty="0">
                <a:latin typeface="Microsoft Sans Serif"/>
                <a:cs typeface="Microsoft Sans Serif"/>
              </a:rPr>
              <a:t>ee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2783" y="3685032"/>
            <a:ext cx="7357872" cy="204520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20758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95" dirty="0">
                <a:latin typeface="Microsoft Sans Serif"/>
                <a:cs typeface="Microsoft Sans Serif"/>
              </a:rPr>
              <a:t>B</a:t>
            </a:r>
            <a:r>
              <a:rPr sz="3600" b="0" spc="-225" dirty="0">
                <a:latin typeface="Microsoft Sans Serif"/>
                <a:cs typeface="Microsoft Sans Serif"/>
              </a:rPr>
              <a:t>i</a:t>
            </a:r>
            <a:r>
              <a:rPr sz="3600" b="0" spc="-204" dirty="0">
                <a:latin typeface="Microsoft Sans Serif"/>
                <a:cs typeface="Microsoft Sans Serif"/>
              </a:rPr>
              <a:t>na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530" dirty="0">
                <a:latin typeface="Microsoft Sans Serif"/>
                <a:cs typeface="Microsoft Sans Serif"/>
              </a:rPr>
              <a:t> </a:t>
            </a:r>
            <a:r>
              <a:rPr sz="3600" b="0" spc="-285" dirty="0">
                <a:latin typeface="Microsoft Sans Serif"/>
                <a:cs typeface="Microsoft Sans Serif"/>
              </a:rPr>
              <a:t>T</a:t>
            </a:r>
            <a:r>
              <a:rPr sz="3600" b="0" spc="-310" dirty="0">
                <a:latin typeface="Microsoft Sans Serif"/>
                <a:cs typeface="Microsoft Sans Serif"/>
              </a:rPr>
              <a:t>r</a:t>
            </a:r>
            <a:r>
              <a:rPr sz="3600" b="0" spc="-325" dirty="0">
                <a:latin typeface="Microsoft Sans Serif"/>
                <a:cs typeface="Microsoft Sans Serif"/>
              </a:rPr>
              <a:t>e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303781"/>
            <a:ext cx="10062210" cy="485030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marR="1184910" indent="-228600">
              <a:lnSpc>
                <a:spcPts val="2500"/>
              </a:lnSpc>
              <a:spcBef>
                <a:spcPts val="690"/>
              </a:spcBef>
              <a:buChar char="•"/>
              <a:tabLst>
                <a:tab pos="241300" algn="l"/>
              </a:tabLst>
            </a:pPr>
            <a:r>
              <a:rPr sz="2600" spc="-50" dirty="0">
                <a:latin typeface="Microsoft Sans Serif"/>
                <a:cs typeface="Microsoft Sans Serif"/>
              </a:rPr>
              <a:t>A</a:t>
            </a:r>
            <a:r>
              <a:rPr lang="en-IN" sz="2600" spc="-5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binary</a:t>
            </a:r>
            <a:r>
              <a:rPr sz="2600" spc="-14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tree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is</a:t>
            </a:r>
            <a:r>
              <a:rPr sz="2600" spc="-26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31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finite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set</a:t>
            </a:r>
            <a:r>
              <a:rPr sz="2600" spc="-210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of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elements</a:t>
            </a:r>
            <a:r>
              <a:rPr sz="2600" spc="-15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that</a:t>
            </a:r>
            <a:r>
              <a:rPr sz="2600" spc="-12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are</a:t>
            </a:r>
            <a:r>
              <a:rPr sz="2600" spc="-215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either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empty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or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is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partitioned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into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three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disjointsubsets.</a:t>
            </a:r>
            <a:endParaRPr sz="2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Char char="•"/>
            </a:pPr>
            <a:endParaRPr sz="35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600" spc="-130" dirty="0">
                <a:latin typeface="Microsoft Sans Serif"/>
                <a:cs typeface="Microsoft Sans Serif"/>
              </a:rPr>
              <a:t>The</a:t>
            </a:r>
            <a:r>
              <a:rPr sz="2600" spc="-33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first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subset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contains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305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single</a:t>
            </a:r>
            <a:r>
              <a:rPr sz="2600" spc="-260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element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ca</a:t>
            </a:r>
            <a:r>
              <a:rPr sz="2600" b="1" spc="-135" dirty="0">
                <a:latin typeface="Arial"/>
                <a:cs typeface="Arial"/>
              </a:rPr>
              <a:t>l</a:t>
            </a:r>
            <a:r>
              <a:rPr sz="2600" b="1" spc="-390" dirty="0">
                <a:latin typeface="Arial"/>
                <a:cs typeface="Arial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ed</a:t>
            </a:r>
            <a:r>
              <a:rPr sz="2600" spc="-21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root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of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tree.</a:t>
            </a:r>
            <a:endParaRPr sz="2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Char char="•"/>
            </a:pPr>
            <a:endParaRPr sz="40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80000"/>
              </a:lnSpc>
              <a:buChar char="•"/>
              <a:tabLst>
                <a:tab pos="241300" algn="l"/>
              </a:tabLst>
            </a:pPr>
            <a:r>
              <a:rPr sz="2600" spc="-130" dirty="0">
                <a:latin typeface="Microsoft Sans Serif"/>
                <a:cs typeface="Microsoft Sans Serif"/>
              </a:rPr>
              <a:t>The</a:t>
            </a:r>
            <a:r>
              <a:rPr sz="2600" spc="-330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other</a:t>
            </a:r>
            <a:r>
              <a:rPr sz="2600" spc="-6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two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subsets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are</a:t>
            </a:r>
            <a:r>
              <a:rPr sz="2600" spc="-23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themselves</a:t>
            </a:r>
            <a:r>
              <a:rPr sz="2600" spc="-130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binary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trees</a:t>
            </a:r>
            <a:r>
              <a:rPr sz="2600" spc="-229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ca</a:t>
            </a:r>
            <a:r>
              <a:rPr sz="2600" b="1" spc="-135" dirty="0">
                <a:latin typeface="Arial"/>
                <a:cs typeface="Arial"/>
              </a:rPr>
              <a:t>l</a:t>
            </a:r>
            <a:r>
              <a:rPr sz="2600" b="1" spc="-390" dirty="0">
                <a:latin typeface="Arial"/>
                <a:cs typeface="Arial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ed</a:t>
            </a:r>
            <a:r>
              <a:rPr sz="2600" spc="-210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left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and</a:t>
            </a:r>
            <a:r>
              <a:rPr sz="2600" spc="-21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right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sub</a:t>
            </a:r>
            <a:r>
              <a:rPr sz="2600" spc="-150" dirty="0">
                <a:latin typeface="Microsoft Sans Serif"/>
                <a:cs typeface="Microsoft Sans Serif"/>
              </a:rPr>
              <a:t>-</a:t>
            </a:r>
            <a:r>
              <a:rPr sz="2600" spc="-155" dirty="0">
                <a:latin typeface="Microsoft Sans Serif"/>
                <a:cs typeface="Microsoft Sans Serif"/>
              </a:rPr>
              <a:t>t</a:t>
            </a:r>
            <a:r>
              <a:rPr sz="2600" spc="-150" dirty="0">
                <a:latin typeface="Microsoft Sans Serif"/>
                <a:cs typeface="Microsoft Sans Serif"/>
              </a:rPr>
              <a:t>r</a:t>
            </a:r>
            <a:r>
              <a:rPr sz="2600" spc="-155" dirty="0">
                <a:latin typeface="Microsoft Sans Serif"/>
                <a:cs typeface="Microsoft Sans Serif"/>
              </a:rPr>
              <a:t>ee</a:t>
            </a:r>
            <a:r>
              <a:rPr sz="2600" spc="-5" dirty="0">
                <a:latin typeface="Microsoft Sans Serif"/>
                <a:cs typeface="Microsoft Sans Serif"/>
              </a:rPr>
              <a:t>s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o</a:t>
            </a:r>
            <a:r>
              <a:rPr sz="2600" spc="-5" dirty="0">
                <a:latin typeface="Microsoft Sans Serif"/>
                <a:cs typeface="Microsoft Sans Serif"/>
              </a:rPr>
              <a:t>f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th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o</a:t>
            </a:r>
            <a:r>
              <a:rPr sz="2600" spc="-80" dirty="0">
                <a:latin typeface="Microsoft Sans Serif"/>
                <a:cs typeface="Microsoft Sans Serif"/>
              </a:rPr>
              <a:t>r</a:t>
            </a:r>
            <a:r>
              <a:rPr sz="2600" spc="-95" dirty="0">
                <a:latin typeface="Microsoft Sans Serif"/>
                <a:cs typeface="Microsoft Sans Serif"/>
              </a:rPr>
              <a:t>i</a:t>
            </a:r>
            <a:r>
              <a:rPr sz="2600" spc="-85" dirty="0">
                <a:latin typeface="Microsoft Sans Serif"/>
                <a:cs typeface="Microsoft Sans Serif"/>
              </a:rPr>
              <a:t>g</a:t>
            </a:r>
            <a:r>
              <a:rPr sz="2600" spc="-95" dirty="0">
                <a:latin typeface="Microsoft Sans Serif"/>
                <a:cs typeface="Microsoft Sans Serif"/>
              </a:rPr>
              <a:t>i</a:t>
            </a:r>
            <a:r>
              <a:rPr sz="2600" spc="-85" dirty="0">
                <a:latin typeface="Microsoft Sans Serif"/>
                <a:cs typeface="Microsoft Sans Serif"/>
              </a:rPr>
              <a:t>na</a:t>
            </a:r>
            <a:r>
              <a:rPr sz="2600" spc="130" dirty="0">
                <a:latin typeface="Microsoft Sans Serif"/>
                <a:cs typeface="Microsoft Sans Serif"/>
              </a:rPr>
              <a:t>l</a:t>
            </a:r>
            <a:r>
              <a:rPr sz="2600" spc="-55" dirty="0">
                <a:latin typeface="Microsoft Sans Serif"/>
                <a:cs typeface="Microsoft Sans Serif"/>
              </a:rPr>
              <a:t>tree</a:t>
            </a:r>
            <a:r>
              <a:rPr sz="2600" spc="-5" dirty="0">
                <a:latin typeface="Microsoft Sans Serif"/>
                <a:cs typeface="Microsoft Sans Serif"/>
              </a:rPr>
              <a:t>.</a:t>
            </a:r>
            <a:endParaRPr sz="2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Char char="•"/>
            </a:pPr>
            <a:endParaRPr sz="35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600" spc="35" dirty="0">
                <a:latin typeface="Microsoft Sans Serif"/>
                <a:cs typeface="Microsoft Sans Serif"/>
              </a:rPr>
              <a:t>A</a:t>
            </a:r>
            <a:r>
              <a:rPr sz="2600" spc="-10" dirty="0">
                <a:latin typeface="Microsoft Sans Serif"/>
                <a:cs typeface="Microsoft Sans Serif"/>
              </a:rPr>
              <a:t>left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o</a:t>
            </a:r>
            <a:r>
              <a:rPr sz="2600" spc="-5" dirty="0">
                <a:latin typeface="Microsoft Sans Serif"/>
                <a:cs typeface="Microsoft Sans Serif"/>
              </a:rPr>
              <a:t>r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r</a:t>
            </a:r>
            <a:r>
              <a:rPr sz="2600" spc="-45" dirty="0">
                <a:latin typeface="Microsoft Sans Serif"/>
                <a:cs typeface="Microsoft Sans Serif"/>
              </a:rPr>
              <a:t>i</a:t>
            </a:r>
            <a:r>
              <a:rPr sz="2600" spc="-35" dirty="0">
                <a:latin typeface="Microsoft Sans Serif"/>
                <a:cs typeface="Microsoft Sans Serif"/>
              </a:rPr>
              <a:t>gh</a:t>
            </a:r>
            <a:r>
              <a:rPr sz="2600" spc="-5" dirty="0">
                <a:latin typeface="Microsoft Sans Serif"/>
                <a:cs typeface="Microsoft Sans Serif"/>
              </a:rPr>
              <a:t>t</a:t>
            </a:r>
            <a:r>
              <a:rPr sz="2600" spc="-4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sub-tre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ca</a:t>
            </a:r>
            <a:r>
              <a:rPr sz="2600" spc="-5" dirty="0">
                <a:latin typeface="Microsoft Sans Serif"/>
                <a:cs typeface="Microsoft Sans Serif"/>
              </a:rPr>
              <a:t>n</a:t>
            </a:r>
            <a:r>
              <a:rPr sz="2600" spc="-33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b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48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e</a:t>
            </a:r>
            <a:r>
              <a:rPr sz="2600" spc="-130" dirty="0">
                <a:latin typeface="Microsoft Sans Serif"/>
                <a:cs typeface="Microsoft Sans Serif"/>
              </a:rPr>
              <a:t>m</a:t>
            </a:r>
            <a:r>
              <a:rPr sz="2600" spc="-125" dirty="0">
                <a:latin typeface="Microsoft Sans Serif"/>
                <a:cs typeface="Microsoft Sans Serif"/>
              </a:rPr>
              <a:t>p</a:t>
            </a:r>
            <a:r>
              <a:rPr sz="2600" spc="-130" dirty="0">
                <a:latin typeface="Microsoft Sans Serif"/>
                <a:cs typeface="Microsoft Sans Serif"/>
              </a:rPr>
              <a:t>t</a:t>
            </a:r>
            <a:r>
              <a:rPr sz="2600" spc="-340" dirty="0">
                <a:latin typeface="Microsoft Sans Serif"/>
                <a:cs typeface="Microsoft Sans Serif"/>
              </a:rPr>
              <a:t>y</a:t>
            </a:r>
            <a:r>
              <a:rPr sz="2600" spc="-5" dirty="0">
                <a:latin typeface="Microsoft Sans Serif"/>
                <a:cs typeface="Microsoft Sans Serif"/>
              </a:rPr>
              <a:t>.</a:t>
            </a:r>
            <a:endParaRPr sz="2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</a:pPr>
            <a:endParaRPr sz="35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600" spc="-204" dirty="0">
                <a:latin typeface="Microsoft Sans Serif"/>
                <a:cs typeface="Microsoft Sans Serif"/>
              </a:rPr>
              <a:t>Each</a:t>
            </a:r>
            <a:r>
              <a:rPr sz="2600" spc="-40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element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of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409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binary </a:t>
            </a:r>
            <a:r>
              <a:rPr sz="2600" spc="-40" dirty="0">
                <a:latin typeface="Microsoft Sans Serif"/>
                <a:cs typeface="Microsoft Sans Serif"/>
              </a:rPr>
              <a:t>tree</a:t>
            </a:r>
            <a:r>
              <a:rPr sz="2600" spc="-5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is</a:t>
            </a:r>
            <a:r>
              <a:rPr sz="2600" spc="-26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ca</a:t>
            </a:r>
            <a:r>
              <a:rPr sz="2600" b="1" spc="-135" dirty="0">
                <a:latin typeface="Arial"/>
                <a:cs typeface="Arial"/>
              </a:rPr>
              <a:t>l</a:t>
            </a:r>
            <a:r>
              <a:rPr sz="2600" b="1" spc="-390" dirty="0">
                <a:latin typeface="Arial"/>
                <a:cs typeface="Arial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ed</a:t>
            </a:r>
            <a:r>
              <a:rPr sz="2600" spc="-19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40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node</a:t>
            </a:r>
            <a:r>
              <a:rPr sz="2600" spc="-19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of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-360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tree.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507314"/>
            <a:ext cx="8909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20" dirty="0">
                <a:latin typeface="Microsoft Sans Serif"/>
                <a:cs typeface="Microsoft Sans Serif"/>
              </a:rPr>
              <a:t>The</a:t>
            </a:r>
            <a:r>
              <a:rPr sz="2400" b="0" spc="-365" dirty="0">
                <a:latin typeface="Microsoft Sans Serif"/>
                <a:cs typeface="Microsoft Sans Serif"/>
              </a:rPr>
              <a:t> </a:t>
            </a:r>
            <a:r>
              <a:rPr sz="2400" b="0" spc="-70" dirty="0">
                <a:latin typeface="Microsoft Sans Serif"/>
                <a:cs typeface="Microsoft Sans Serif"/>
              </a:rPr>
              <a:t>following</a:t>
            </a:r>
            <a:r>
              <a:rPr sz="2400" b="0" spc="-25" dirty="0">
                <a:latin typeface="Microsoft Sans Serif"/>
                <a:cs typeface="Microsoft Sans Serif"/>
              </a:rPr>
              <a:t> </a:t>
            </a:r>
            <a:r>
              <a:rPr sz="2400" b="0" spc="-65" dirty="0">
                <a:latin typeface="Microsoft Sans Serif"/>
                <a:cs typeface="Microsoft Sans Serif"/>
              </a:rPr>
              <a:t>figure</a:t>
            </a:r>
            <a:r>
              <a:rPr sz="2400" b="0" spc="-105" dirty="0">
                <a:latin typeface="Microsoft Sans Serif"/>
                <a:cs typeface="Microsoft Sans Serif"/>
              </a:rPr>
              <a:t> </a:t>
            </a:r>
            <a:r>
              <a:rPr sz="2400" b="0" spc="-140" dirty="0">
                <a:latin typeface="Microsoft Sans Serif"/>
                <a:cs typeface="Microsoft Sans Serif"/>
              </a:rPr>
              <a:t>shows</a:t>
            </a:r>
            <a:r>
              <a:rPr sz="2400" b="0" spc="-27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a</a:t>
            </a:r>
            <a:r>
              <a:rPr sz="2400" b="0" spc="-390" dirty="0">
                <a:latin typeface="Microsoft Sans Serif"/>
                <a:cs typeface="Microsoft Sans Serif"/>
              </a:rPr>
              <a:t> </a:t>
            </a:r>
            <a:r>
              <a:rPr sz="2400" b="0" spc="-85" dirty="0">
                <a:latin typeface="Microsoft Sans Serif"/>
                <a:cs typeface="Microsoft Sans Serif"/>
              </a:rPr>
              <a:t>binary</a:t>
            </a:r>
            <a:r>
              <a:rPr sz="2400" b="0" spc="-80" dirty="0">
                <a:latin typeface="Microsoft Sans Serif"/>
                <a:cs typeface="Microsoft Sans Serif"/>
              </a:rPr>
              <a:t> </a:t>
            </a:r>
            <a:r>
              <a:rPr sz="2400" b="0" spc="-40" dirty="0">
                <a:latin typeface="Microsoft Sans Serif"/>
                <a:cs typeface="Microsoft Sans Serif"/>
              </a:rPr>
              <a:t>tree</a:t>
            </a:r>
            <a:r>
              <a:rPr sz="2400" b="0" spc="-100" dirty="0">
                <a:latin typeface="Microsoft Sans Serif"/>
                <a:cs typeface="Microsoft Sans Serif"/>
              </a:rPr>
              <a:t> </a:t>
            </a:r>
            <a:r>
              <a:rPr sz="2400" b="0" spc="-15" dirty="0">
                <a:latin typeface="Microsoft Sans Serif"/>
                <a:cs typeface="Microsoft Sans Serif"/>
              </a:rPr>
              <a:t>with</a:t>
            </a:r>
            <a:r>
              <a:rPr sz="2400" b="0" spc="2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9</a:t>
            </a:r>
            <a:r>
              <a:rPr sz="2400" b="0" spc="-220" dirty="0">
                <a:latin typeface="Microsoft Sans Serif"/>
                <a:cs typeface="Microsoft Sans Serif"/>
              </a:rPr>
              <a:t> </a:t>
            </a:r>
            <a:r>
              <a:rPr sz="2400" b="0" spc="-110" dirty="0">
                <a:latin typeface="Microsoft Sans Serif"/>
                <a:cs typeface="Microsoft Sans Serif"/>
              </a:rPr>
              <a:t>nodes</a:t>
            </a:r>
            <a:r>
              <a:rPr sz="2400" b="0" spc="-235" dirty="0">
                <a:latin typeface="Microsoft Sans Serif"/>
                <a:cs typeface="Microsoft Sans Serif"/>
              </a:rPr>
              <a:t> </a:t>
            </a:r>
            <a:r>
              <a:rPr sz="2400" b="0" spc="-85" dirty="0">
                <a:latin typeface="Microsoft Sans Serif"/>
                <a:cs typeface="Microsoft Sans Serif"/>
              </a:rPr>
              <a:t>where</a:t>
            </a:r>
            <a:r>
              <a:rPr sz="2400" b="0" spc="-110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A</a:t>
            </a:r>
            <a:r>
              <a:rPr sz="2400" b="0" spc="-459" dirty="0">
                <a:latin typeface="Microsoft Sans Serif"/>
                <a:cs typeface="Microsoft Sans Serif"/>
              </a:rPr>
              <a:t> </a:t>
            </a:r>
            <a:r>
              <a:rPr sz="2400" b="0" spc="-85" dirty="0">
                <a:latin typeface="Microsoft Sans Serif"/>
                <a:cs typeface="Microsoft Sans Serif"/>
              </a:rPr>
              <a:t>is</a:t>
            </a:r>
            <a:r>
              <a:rPr sz="2400" b="0" spc="-254" dirty="0">
                <a:latin typeface="Microsoft Sans Serif"/>
                <a:cs typeface="Microsoft Sans Serif"/>
              </a:rPr>
              <a:t> </a:t>
            </a:r>
            <a:r>
              <a:rPr sz="2400" b="0" spc="15" dirty="0">
                <a:latin typeface="Microsoft Sans Serif"/>
                <a:cs typeface="Microsoft Sans Serif"/>
              </a:rPr>
              <a:t>theroot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0423" y="1761744"/>
            <a:ext cx="6348983" cy="4154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29260"/>
            <a:ext cx="18484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70" dirty="0">
                <a:latin typeface="Microsoft Sans Serif"/>
                <a:cs typeface="Microsoft Sans Serif"/>
              </a:rPr>
              <a:t>B</a:t>
            </a:r>
            <a:r>
              <a:rPr b="0" spc="-185" dirty="0">
                <a:latin typeface="Microsoft Sans Serif"/>
                <a:cs typeface="Microsoft Sans Serif"/>
              </a:rPr>
              <a:t>i</a:t>
            </a:r>
            <a:r>
              <a:rPr b="0" spc="-175" dirty="0">
                <a:latin typeface="Microsoft Sans Serif"/>
                <a:cs typeface="Microsoft Sans Serif"/>
              </a:rPr>
              <a:t>na</a:t>
            </a:r>
            <a:r>
              <a:rPr b="0" spc="-185" dirty="0">
                <a:latin typeface="Microsoft Sans Serif"/>
                <a:cs typeface="Microsoft Sans Serif"/>
              </a:rPr>
              <a:t>r</a:t>
            </a:r>
            <a:r>
              <a:rPr b="0" spc="-5" dirty="0">
                <a:latin typeface="Microsoft Sans Serif"/>
                <a:cs typeface="Microsoft Sans Serif"/>
              </a:rPr>
              <a:t>y</a:t>
            </a:r>
            <a:r>
              <a:rPr b="0" spc="-475" dirty="0">
                <a:latin typeface="Microsoft Sans Serif"/>
                <a:cs typeface="Microsoft Sans Serif"/>
              </a:rPr>
              <a:t> </a:t>
            </a:r>
            <a:r>
              <a:rPr b="0" spc="-280" dirty="0">
                <a:latin typeface="Microsoft Sans Serif"/>
                <a:cs typeface="Microsoft Sans Serif"/>
              </a:rPr>
              <a:t>Tr</a:t>
            </a:r>
            <a:r>
              <a:rPr b="0" spc="-275" dirty="0">
                <a:latin typeface="Microsoft Sans Serif"/>
                <a:cs typeface="Microsoft Sans Serif"/>
              </a:rPr>
              <a:t>e</a:t>
            </a:r>
            <a:r>
              <a:rPr b="0" spc="-5" dirty="0">
                <a:latin typeface="Microsoft Sans Serif"/>
                <a:cs typeface="Microsoft Sans Serif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49" y="985774"/>
            <a:ext cx="10171430" cy="33913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100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92735" algn="l"/>
              </a:tabLst>
            </a:pPr>
            <a:r>
              <a:rPr sz="2800" spc="-225" dirty="0">
                <a:latin typeface="Microsoft Sans Serif"/>
                <a:cs typeface="Microsoft Sans Serif"/>
              </a:rPr>
              <a:t>T</a:t>
            </a:r>
            <a:r>
              <a:rPr sz="2800" spc="-220" dirty="0">
                <a:latin typeface="Microsoft Sans Serif"/>
                <a:cs typeface="Microsoft Sans Serif"/>
              </a:rPr>
              <a:t>h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41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30" dirty="0">
                <a:latin typeface="Microsoft Sans Serif"/>
                <a:cs typeface="Microsoft Sans Serif"/>
              </a:rPr>
              <a:t>oo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nod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f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h</a:t>
            </a:r>
            <a:r>
              <a:rPr sz="2800" spc="-95" dirty="0">
                <a:latin typeface="Microsoft Sans Serif"/>
                <a:cs typeface="Microsoft Sans Serif"/>
              </a:rPr>
              <a:t>i</a:t>
            </a:r>
            <a:r>
              <a:rPr sz="2800" dirty="0">
                <a:latin typeface="Microsoft Sans Serif"/>
                <a:cs typeface="Microsoft Sans Serif"/>
              </a:rPr>
              <a:t>s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b</a:t>
            </a:r>
            <a:r>
              <a:rPr sz="2800" spc="-120" dirty="0">
                <a:latin typeface="Microsoft Sans Serif"/>
                <a:cs typeface="Microsoft Sans Serif"/>
              </a:rPr>
              <a:t>i</a:t>
            </a:r>
            <a:r>
              <a:rPr sz="2800" spc="-100" dirty="0">
                <a:latin typeface="Microsoft Sans Serif"/>
                <a:cs typeface="Microsoft Sans Serif"/>
              </a:rPr>
              <a:t>nar</a:t>
            </a:r>
            <a:r>
              <a:rPr sz="2800" dirty="0">
                <a:latin typeface="Microsoft Sans Serif"/>
                <a:cs typeface="Microsoft Sans Serif"/>
              </a:rPr>
              <a:t>y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re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</a:t>
            </a:r>
            <a:r>
              <a:rPr sz="2800" spc="-10" dirty="0">
                <a:latin typeface="Microsoft Sans Serif"/>
                <a:cs typeface="Microsoft Sans Serif"/>
              </a:rPr>
              <a:t>s</a:t>
            </a:r>
            <a:r>
              <a:rPr sz="2800" spc="-18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A.</a:t>
            </a:r>
            <a:endParaRPr sz="2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3100" dirty="0">
              <a:latin typeface="Microsoft Sans Serif"/>
              <a:cs typeface="Microsoft Sans Serif"/>
            </a:endParaRPr>
          </a:p>
          <a:p>
            <a:pPr marL="292100" marR="55880" indent="-229235">
              <a:lnSpc>
                <a:spcPts val="3000"/>
              </a:lnSpc>
              <a:spcBef>
                <a:spcPts val="1814"/>
              </a:spcBef>
              <a:buChar char="•"/>
              <a:tabLst>
                <a:tab pos="292735" algn="l"/>
              </a:tabLst>
            </a:pPr>
            <a:r>
              <a:rPr sz="2800" spc="-150" dirty="0">
                <a:latin typeface="Microsoft Sans Serif"/>
                <a:cs typeface="Microsoft Sans Serif"/>
              </a:rPr>
              <a:t>The</a:t>
            </a:r>
            <a:r>
              <a:rPr sz="2800" spc="-409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left </a:t>
            </a:r>
            <a:r>
              <a:rPr sz="2800" spc="-120" dirty="0">
                <a:latin typeface="Microsoft Sans Serif"/>
                <a:cs typeface="Microsoft Sans Serif"/>
              </a:rPr>
              <a:t>sub</a:t>
            </a:r>
            <a:r>
              <a:rPr sz="2800" spc="-32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tree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the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root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node,</a:t>
            </a:r>
            <a:r>
              <a:rPr sz="2800" spc="-14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which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we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denoted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by</a:t>
            </a:r>
            <a:r>
              <a:rPr sz="2800" spc="-254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L</a:t>
            </a:r>
            <a:r>
              <a:rPr sz="2775" spc="-247" baseline="-16516" dirty="0">
                <a:latin typeface="Microsoft Sans Serif"/>
                <a:cs typeface="Microsoft Sans Serif"/>
              </a:rPr>
              <a:t>A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-39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is</a:t>
            </a:r>
            <a:r>
              <a:rPr sz="2800" spc="-30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the</a:t>
            </a:r>
            <a:r>
              <a:rPr lang="en-IN" sz="2800" spc="-2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set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L</a:t>
            </a:r>
            <a:r>
              <a:rPr sz="2775" spc="-7" baseline="-16516" dirty="0">
                <a:latin typeface="Microsoft Sans Serif"/>
                <a:cs typeface="Microsoft Sans Serif"/>
              </a:rPr>
              <a:t>A </a:t>
            </a:r>
            <a:r>
              <a:rPr sz="2800" dirty="0">
                <a:latin typeface="Microsoft Sans Serif"/>
                <a:cs typeface="Microsoft Sans Serif"/>
              </a:rPr>
              <a:t>= </a:t>
            </a:r>
            <a:r>
              <a:rPr sz="2800" spc="-220" dirty="0">
                <a:latin typeface="Microsoft Sans Serif"/>
                <a:cs typeface="Microsoft Sans Serif"/>
              </a:rPr>
              <a:t>{B,D,E,G} </a:t>
            </a:r>
            <a:r>
              <a:rPr sz="2800" spc="-95" dirty="0">
                <a:latin typeface="Microsoft Sans Serif"/>
                <a:cs typeface="Microsoft Sans Serif"/>
              </a:rPr>
              <a:t>and </a:t>
            </a:r>
            <a:r>
              <a:rPr sz="2800" spc="-30" dirty="0">
                <a:latin typeface="Microsoft Sans Serif"/>
                <a:cs typeface="Microsoft Sans Serif"/>
              </a:rPr>
              <a:t>the </a:t>
            </a:r>
            <a:r>
              <a:rPr sz="2800" spc="-45" dirty="0">
                <a:latin typeface="Microsoft Sans Serif"/>
                <a:cs typeface="Microsoft Sans Serif"/>
              </a:rPr>
              <a:t>right </a:t>
            </a:r>
            <a:r>
              <a:rPr sz="2800" spc="-125" dirty="0">
                <a:latin typeface="Microsoft Sans Serif"/>
                <a:cs typeface="Microsoft Sans Serif"/>
              </a:rPr>
              <a:t>sub </a:t>
            </a:r>
            <a:r>
              <a:rPr sz="2800" spc="-55" dirty="0">
                <a:latin typeface="Microsoft Sans Serif"/>
                <a:cs typeface="Microsoft Sans Serif"/>
              </a:rPr>
              <a:t>tree </a:t>
            </a:r>
            <a:r>
              <a:rPr sz="2800" spc="-15" dirty="0">
                <a:latin typeface="Microsoft Sans Serif"/>
                <a:cs typeface="Microsoft Sans Serif"/>
              </a:rPr>
              <a:t>of </a:t>
            </a:r>
            <a:r>
              <a:rPr sz="2800" spc="-30" dirty="0">
                <a:latin typeface="Microsoft Sans Serif"/>
                <a:cs typeface="Microsoft Sans Serif"/>
              </a:rPr>
              <a:t>the </a:t>
            </a:r>
            <a:r>
              <a:rPr sz="2800" spc="-20" dirty="0">
                <a:latin typeface="Microsoft Sans Serif"/>
                <a:cs typeface="Microsoft Sans Serif"/>
              </a:rPr>
              <a:t>root </a:t>
            </a:r>
            <a:r>
              <a:rPr sz="2800" spc="-100" dirty="0">
                <a:latin typeface="Microsoft Sans Serif"/>
                <a:cs typeface="Microsoft Sans Serif"/>
              </a:rPr>
              <a:t>node, </a:t>
            </a:r>
            <a:r>
              <a:rPr sz="2800" spc="-215" dirty="0">
                <a:latin typeface="Microsoft Sans Serif"/>
                <a:cs typeface="Microsoft Sans Serif"/>
              </a:rPr>
              <a:t>R</a:t>
            </a:r>
            <a:r>
              <a:rPr sz="2775" spc="-322" baseline="-16516" dirty="0">
                <a:latin typeface="Microsoft Sans Serif"/>
                <a:cs typeface="Microsoft Sans Serif"/>
              </a:rPr>
              <a:t>A</a:t>
            </a:r>
            <a:r>
              <a:rPr lang="en-IN" sz="2775" spc="-322" baseline="-16516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is </a:t>
            </a:r>
            <a:r>
              <a:rPr sz="2800" spc="-30" dirty="0">
                <a:latin typeface="Microsoft Sans Serif"/>
                <a:cs typeface="Microsoft Sans Serif"/>
              </a:rPr>
              <a:t>the </a:t>
            </a:r>
            <a:r>
              <a:rPr sz="2800" spc="-75" dirty="0">
                <a:latin typeface="Microsoft Sans Serif"/>
                <a:cs typeface="Microsoft Sans Serif"/>
              </a:rPr>
              <a:t>set 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295" dirty="0">
                <a:latin typeface="Microsoft Sans Serif"/>
                <a:cs typeface="Microsoft Sans Serif"/>
              </a:rPr>
              <a:t>R</a:t>
            </a:r>
            <a:r>
              <a:rPr sz="2775" spc="-442" baseline="-16516" dirty="0">
                <a:latin typeface="Microsoft Sans Serif"/>
                <a:cs typeface="Microsoft Sans Serif"/>
              </a:rPr>
              <a:t>A</a:t>
            </a:r>
            <a:r>
              <a:rPr sz="2800" spc="-295" dirty="0">
                <a:latin typeface="Microsoft Sans Serif"/>
                <a:cs typeface="Microsoft Sans Serif"/>
              </a:rPr>
              <a:t>={C,F,H}</a:t>
            </a:r>
            <a:endParaRPr sz="2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icrosoft Sans Serif"/>
              <a:buChar char="•"/>
            </a:pPr>
            <a:endParaRPr sz="4250" dirty="0">
              <a:latin typeface="Microsoft Sans Serif"/>
              <a:cs typeface="Microsoft Sans Serif"/>
            </a:endParaRPr>
          </a:p>
          <a:p>
            <a:pPr marL="292100" indent="-229235">
              <a:lnSpc>
                <a:spcPct val="100000"/>
              </a:lnSpc>
              <a:buChar char="•"/>
              <a:tabLst>
                <a:tab pos="292735" algn="l"/>
              </a:tabLst>
            </a:pPr>
            <a:r>
              <a:rPr sz="2800" spc="-150" dirty="0">
                <a:latin typeface="Microsoft Sans Serif"/>
                <a:cs typeface="Microsoft Sans Serif"/>
              </a:rPr>
              <a:t>The</a:t>
            </a:r>
            <a:r>
              <a:rPr sz="2800" spc="-409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root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node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 </a:t>
            </a:r>
            <a:r>
              <a:rPr sz="2800" spc="-150" dirty="0">
                <a:latin typeface="Microsoft Sans Serif"/>
                <a:cs typeface="Microsoft Sans Serif"/>
              </a:rPr>
              <a:t>L</a:t>
            </a:r>
            <a:r>
              <a:rPr sz="2775" spc="-225" baseline="-16516" dirty="0">
                <a:latin typeface="Microsoft Sans Serif"/>
                <a:cs typeface="Microsoft Sans Serif"/>
              </a:rPr>
              <a:t>A</a:t>
            </a:r>
            <a:r>
              <a:rPr lang="en-IN" sz="2775" spc="-225" baseline="-16516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is</a:t>
            </a:r>
            <a:r>
              <a:rPr sz="2800" spc="-30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node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B,</a:t>
            </a:r>
            <a:r>
              <a:rPr sz="2800" spc="-49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the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root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node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 </a:t>
            </a:r>
            <a:r>
              <a:rPr sz="2800" spc="-175" dirty="0">
                <a:latin typeface="Microsoft Sans Serif"/>
                <a:cs typeface="Microsoft Sans Serif"/>
              </a:rPr>
              <a:t>R</a:t>
            </a:r>
            <a:r>
              <a:rPr sz="2775" spc="-262" baseline="-16516" dirty="0">
                <a:latin typeface="Microsoft Sans Serif"/>
                <a:cs typeface="Microsoft Sans Serif"/>
              </a:rPr>
              <a:t>A</a:t>
            </a:r>
            <a:r>
              <a:rPr lang="en-IN" sz="2775" spc="-262" baseline="-16516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is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C</a:t>
            </a:r>
            <a:r>
              <a:rPr sz="2800" spc="-54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and</a:t>
            </a:r>
            <a:r>
              <a:rPr sz="2800" spc="-31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so</a:t>
            </a:r>
            <a:r>
              <a:rPr sz="2800" spc="-36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on</a:t>
            </a:r>
            <a:endParaRPr sz="2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6688" y="4456176"/>
            <a:ext cx="6425184" cy="20452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3998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95" dirty="0">
                <a:latin typeface="Microsoft Sans Serif"/>
                <a:cs typeface="Microsoft Sans Serif"/>
              </a:rPr>
              <a:t>B</a:t>
            </a:r>
            <a:r>
              <a:rPr sz="3600" b="0" spc="-225" dirty="0">
                <a:latin typeface="Microsoft Sans Serif"/>
                <a:cs typeface="Microsoft Sans Serif"/>
              </a:rPr>
              <a:t>i</a:t>
            </a:r>
            <a:r>
              <a:rPr sz="3600" b="0" spc="-204" dirty="0">
                <a:latin typeface="Microsoft Sans Serif"/>
                <a:cs typeface="Microsoft Sans Serif"/>
              </a:rPr>
              <a:t>na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385" dirty="0">
                <a:latin typeface="Microsoft Sans Serif"/>
                <a:cs typeface="Microsoft Sans Serif"/>
              </a:rPr>
              <a:t> </a:t>
            </a:r>
            <a:r>
              <a:rPr sz="3600" b="0" spc="-285" dirty="0">
                <a:latin typeface="Microsoft Sans Serif"/>
                <a:cs typeface="Microsoft Sans Serif"/>
              </a:rPr>
              <a:t>T</a:t>
            </a:r>
            <a:r>
              <a:rPr sz="3600" b="0" spc="-310" dirty="0">
                <a:latin typeface="Microsoft Sans Serif"/>
                <a:cs typeface="Microsoft Sans Serif"/>
              </a:rPr>
              <a:t>r</a:t>
            </a:r>
            <a:r>
              <a:rPr sz="3600" b="0" spc="-325" dirty="0">
                <a:latin typeface="Microsoft Sans Serif"/>
                <a:cs typeface="Microsoft Sans Serif"/>
              </a:rPr>
              <a:t>e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r>
              <a:rPr sz="3600" b="0" spc="-630" dirty="0">
                <a:latin typeface="Microsoft Sans Serif"/>
                <a:cs typeface="Microsoft Sans Serif"/>
              </a:rPr>
              <a:t> </a:t>
            </a:r>
            <a:r>
              <a:rPr sz="3600" b="0" spc="-195" dirty="0">
                <a:latin typeface="Microsoft Sans Serif"/>
                <a:cs typeface="Microsoft Sans Serif"/>
              </a:rPr>
              <a:t>Pr</a:t>
            </a:r>
            <a:r>
              <a:rPr sz="3600" b="0" spc="-204" dirty="0">
                <a:latin typeface="Microsoft Sans Serif"/>
                <a:cs typeface="Microsoft Sans Serif"/>
              </a:rPr>
              <a:t>ope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185" dirty="0">
                <a:latin typeface="Microsoft Sans Serif"/>
                <a:cs typeface="Microsoft Sans Serif"/>
              </a:rPr>
              <a:t>t</a:t>
            </a:r>
            <a:r>
              <a:rPr sz="3600" b="0" spc="-204" dirty="0">
                <a:latin typeface="Microsoft Sans Serif"/>
                <a:cs typeface="Microsoft Sans Serif"/>
              </a:rPr>
              <a:t>ie</a:t>
            </a:r>
            <a:r>
              <a:rPr sz="3600" b="0" dirty="0">
                <a:latin typeface="Microsoft Sans Serif"/>
                <a:cs typeface="Microsoft Sans Serif"/>
              </a:rPr>
              <a:t>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4" y="1295400"/>
            <a:ext cx="10970565" cy="647048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422275" indent="-228600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r>
              <a:rPr lang="en-US" sz="2800" dirty="0">
                <a:solidFill>
                  <a:srgbClr val="273239"/>
                </a:solidFill>
                <a:effectLst/>
              </a:rPr>
              <a:t>The maximum number of nodes at level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‘l’ </a:t>
            </a:r>
            <a:r>
              <a:rPr lang="en-US" sz="2800" dirty="0">
                <a:solidFill>
                  <a:srgbClr val="273239"/>
                </a:solidFill>
                <a:effectLst/>
              </a:rPr>
              <a:t>of a binary tree is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2</a:t>
            </a:r>
            <a:r>
              <a:rPr lang="en-US" sz="2800" b="1" baseline="30000" dirty="0">
                <a:solidFill>
                  <a:srgbClr val="FF0000"/>
                </a:solidFill>
                <a:effectLst/>
              </a:rPr>
              <a:t>l</a:t>
            </a:r>
            <a:r>
              <a:rPr lang="en-US" sz="2800" dirty="0">
                <a:solidFill>
                  <a:srgbClr val="273239"/>
                </a:solidFill>
                <a:effectLst/>
              </a:rPr>
              <a:t> </a:t>
            </a:r>
          </a:p>
          <a:p>
            <a:pPr marL="241300" marR="422275" indent="-228600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r>
              <a:rPr lang="en-US" sz="2800" dirty="0">
                <a:cs typeface="Microsoft Sans Serif"/>
              </a:rPr>
              <a:t> The Maximum number of nodes in a binary tree of height ‘</a:t>
            </a:r>
            <a:r>
              <a:rPr lang="en-US" sz="2800" b="1" dirty="0">
                <a:solidFill>
                  <a:srgbClr val="FF0000"/>
                </a:solidFill>
                <a:cs typeface="Microsoft Sans Serif"/>
              </a:rPr>
              <a:t>h</a:t>
            </a:r>
            <a:r>
              <a:rPr lang="en-US" sz="2800" dirty="0">
                <a:cs typeface="Microsoft Sans Serif"/>
              </a:rPr>
              <a:t>’ is </a:t>
            </a:r>
            <a:r>
              <a:rPr lang="en-US" sz="2800" b="1" dirty="0">
                <a:solidFill>
                  <a:srgbClr val="FF0000"/>
                </a:solidFill>
                <a:cs typeface="Microsoft Sans Serif"/>
              </a:rPr>
              <a:t>2</a:t>
            </a:r>
            <a:r>
              <a:rPr lang="en-US" sz="2800" b="1" baseline="30000" dirty="0">
                <a:solidFill>
                  <a:srgbClr val="FF0000"/>
                </a:solidFill>
                <a:cs typeface="Microsoft Sans Serif"/>
              </a:rPr>
              <a:t>h</a:t>
            </a:r>
            <a:r>
              <a:rPr lang="en-US" sz="2800" b="1" dirty="0">
                <a:solidFill>
                  <a:srgbClr val="FF0000"/>
                </a:solidFill>
                <a:cs typeface="Microsoft Sans Serif"/>
              </a:rPr>
              <a:t> – 1</a:t>
            </a:r>
            <a:r>
              <a:rPr lang="en-US" sz="2800" dirty="0">
                <a:cs typeface="Microsoft Sans Serif"/>
              </a:rPr>
              <a:t>. (if root is at height 1)</a:t>
            </a:r>
          </a:p>
          <a:p>
            <a:pPr marL="241300" marR="422275" indent="-228600">
              <a:lnSpc>
                <a:spcPts val="3000"/>
              </a:lnSpc>
              <a:spcBef>
                <a:spcPts val="505"/>
              </a:spcBef>
              <a:buFontTx/>
              <a:buChar char="•"/>
              <a:tabLst>
                <a:tab pos="241300" algn="l"/>
              </a:tabLst>
            </a:pPr>
            <a:r>
              <a:rPr lang="en-US" sz="2800" dirty="0">
                <a:cs typeface="Microsoft Sans Serif"/>
              </a:rPr>
              <a:t>The Maximum number of nodes in a binary tree of height ‘</a:t>
            </a:r>
            <a:r>
              <a:rPr lang="en-US" sz="2800" b="1" dirty="0">
                <a:solidFill>
                  <a:srgbClr val="FF0000"/>
                </a:solidFill>
                <a:cs typeface="Microsoft Sans Serif"/>
              </a:rPr>
              <a:t>h</a:t>
            </a:r>
            <a:r>
              <a:rPr lang="en-US" sz="2800" dirty="0">
                <a:cs typeface="Microsoft Sans Serif"/>
              </a:rPr>
              <a:t>’ is </a:t>
            </a:r>
            <a:r>
              <a:rPr lang="en-US" sz="2800" b="1" dirty="0">
                <a:solidFill>
                  <a:srgbClr val="FF0000"/>
                </a:solidFill>
                <a:cs typeface="Microsoft Sans Serif"/>
              </a:rPr>
              <a:t>2</a:t>
            </a:r>
            <a:r>
              <a:rPr lang="en-US" sz="2800" b="1" baseline="30000" dirty="0">
                <a:solidFill>
                  <a:srgbClr val="FF0000"/>
                </a:solidFill>
                <a:cs typeface="Microsoft Sans Serif"/>
              </a:rPr>
              <a:t>h+1</a:t>
            </a:r>
            <a:r>
              <a:rPr lang="en-US" sz="2800" b="1" dirty="0">
                <a:solidFill>
                  <a:srgbClr val="FF0000"/>
                </a:solidFill>
                <a:cs typeface="Microsoft Sans Serif"/>
              </a:rPr>
              <a:t> – 1</a:t>
            </a:r>
            <a:r>
              <a:rPr lang="en-US" sz="2800" dirty="0">
                <a:cs typeface="Microsoft Sans Serif"/>
              </a:rPr>
              <a:t>. (if root is at height 0)</a:t>
            </a:r>
          </a:p>
          <a:p>
            <a:pPr marL="241300" marR="422275" indent="-228600">
              <a:lnSpc>
                <a:spcPts val="3000"/>
              </a:lnSpc>
              <a:spcBef>
                <a:spcPts val="505"/>
              </a:spcBef>
              <a:buFontTx/>
              <a:buChar char="•"/>
              <a:tabLst>
                <a:tab pos="241300" algn="l"/>
              </a:tabLst>
            </a:pPr>
            <a:r>
              <a:rPr lang="en-US" sz="2800" dirty="0">
                <a:effectLst/>
                <a:latin typeface="urw-din"/>
              </a:rPr>
              <a:t>In a Binary Tree with </a:t>
            </a:r>
            <a:r>
              <a:rPr lang="en-US" sz="2800" b="1" dirty="0">
                <a:solidFill>
                  <a:srgbClr val="FF0000"/>
                </a:solidFill>
                <a:effectLst/>
                <a:latin typeface="urw-din"/>
              </a:rPr>
              <a:t>N</a:t>
            </a:r>
            <a:r>
              <a:rPr lang="en-US" sz="2800" dirty="0">
                <a:effectLst/>
                <a:latin typeface="urw-din"/>
              </a:rPr>
              <a:t> nodes, minimum possible height or the minimum number of levels is </a:t>
            </a:r>
            <a:r>
              <a:rPr lang="en-US" sz="2800" b="1" dirty="0">
                <a:solidFill>
                  <a:srgbClr val="FF0000"/>
                </a:solidFill>
                <a:effectLst/>
                <a:latin typeface="urw-din"/>
              </a:rPr>
              <a:t>Log</a:t>
            </a:r>
            <a:r>
              <a:rPr lang="en-US" sz="2800" b="1" baseline="-25000" dirty="0">
                <a:solidFill>
                  <a:srgbClr val="FF0000"/>
                </a:solidFill>
                <a:effectLst/>
                <a:latin typeface="urw-din"/>
              </a:rPr>
              <a:t>2</a:t>
            </a:r>
            <a:r>
              <a:rPr lang="en-US" sz="2800" b="1" dirty="0">
                <a:solidFill>
                  <a:srgbClr val="FF0000"/>
                </a:solidFill>
                <a:effectLst/>
                <a:latin typeface="urw-din"/>
              </a:rPr>
              <a:t>(N+1)</a:t>
            </a:r>
            <a:r>
              <a:rPr lang="en-US" sz="2800" dirty="0">
                <a:effectLst/>
                <a:latin typeface="urw-din"/>
              </a:rPr>
              <a:t>.</a:t>
            </a:r>
          </a:p>
          <a:p>
            <a:pPr marL="241300" marR="422275" indent="-228600">
              <a:lnSpc>
                <a:spcPts val="3000"/>
              </a:lnSpc>
              <a:spcBef>
                <a:spcPts val="505"/>
              </a:spcBef>
              <a:buFontTx/>
              <a:buChar char="•"/>
              <a:tabLst>
                <a:tab pos="241300" algn="l"/>
              </a:tabLst>
            </a:pPr>
            <a:r>
              <a:rPr lang="en-US" sz="2800" dirty="0">
                <a:effectLst/>
                <a:latin typeface="urw-din"/>
              </a:rPr>
              <a:t>A Binary Tree with </a:t>
            </a:r>
            <a:r>
              <a:rPr lang="en-US" sz="2800" b="1" dirty="0">
                <a:solidFill>
                  <a:srgbClr val="FF0000"/>
                </a:solidFill>
                <a:effectLst/>
                <a:latin typeface="urw-din"/>
              </a:rPr>
              <a:t>L </a:t>
            </a:r>
            <a:r>
              <a:rPr lang="en-US" sz="2800" dirty="0">
                <a:effectLst/>
                <a:latin typeface="urw-din"/>
              </a:rPr>
              <a:t>leaves has at least </a:t>
            </a:r>
            <a:r>
              <a:rPr lang="en-US" sz="2800" b="1" dirty="0">
                <a:solidFill>
                  <a:srgbClr val="FF0000"/>
                </a:solidFill>
                <a:effectLst/>
                <a:latin typeface="urw-din"/>
              </a:rPr>
              <a:t>| Log</a:t>
            </a:r>
            <a:r>
              <a:rPr lang="en-US" sz="2800" b="1" baseline="-25000" dirty="0">
                <a:solidFill>
                  <a:srgbClr val="FF0000"/>
                </a:solidFill>
                <a:effectLst/>
                <a:latin typeface="urw-din"/>
              </a:rPr>
              <a:t>2</a:t>
            </a:r>
            <a:r>
              <a:rPr lang="en-US" sz="2800" b="1" dirty="0">
                <a:solidFill>
                  <a:srgbClr val="FF0000"/>
                </a:solidFill>
                <a:effectLst/>
                <a:latin typeface="urw-din"/>
              </a:rPr>
              <a:t>L |+ 1   </a:t>
            </a:r>
            <a:r>
              <a:rPr lang="en-US" sz="2800" dirty="0">
                <a:effectLst/>
                <a:latin typeface="urw-din"/>
              </a:rPr>
              <a:t>levels. </a:t>
            </a:r>
          </a:p>
          <a:p>
            <a:pPr marL="241300" marR="422275" indent="-228600">
              <a:lnSpc>
                <a:spcPts val="3000"/>
              </a:lnSpc>
              <a:spcBef>
                <a:spcPts val="505"/>
              </a:spcBef>
              <a:buFontTx/>
              <a:buChar char="•"/>
              <a:tabLst>
                <a:tab pos="241300" algn="l"/>
              </a:tabLst>
            </a:pPr>
            <a:r>
              <a:rPr lang="en-US" sz="2800" dirty="0">
                <a:effectLst/>
                <a:latin typeface="urw-din"/>
              </a:rPr>
              <a:t>In Binary tree where every node has 0 or 2 children, the number of </a:t>
            </a:r>
            <a:r>
              <a:rPr lang="en-US" sz="2800" b="1" dirty="0">
                <a:solidFill>
                  <a:srgbClr val="FF0000"/>
                </a:solidFill>
                <a:effectLst/>
                <a:latin typeface="urw-din"/>
              </a:rPr>
              <a:t>leaf nodes is always one more than nodes with two children.</a:t>
            </a:r>
          </a:p>
          <a:p>
            <a:pPr marL="241300" marR="422275" indent="-228600">
              <a:lnSpc>
                <a:spcPts val="3000"/>
              </a:lnSpc>
              <a:spcBef>
                <a:spcPts val="505"/>
              </a:spcBef>
              <a:buFontTx/>
              <a:buChar char="•"/>
              <a:tabLst>
                <a:tab pos="241300" algn="l"/>
              </a:tabLst>
            </a:pPr>
            <a:r>
              <a:rPr lang="en-US" sz="2800" dirty="0">
                <a:effectLst/>
                <a:latin typeface="urw-din"/>
              </a:rPr>
              <a:t>In a non empty binary tree, if n is the total number of nodes and e is the total number of edges, then </a:t>
            </a:r>
            <a:r>
              <a:rPr lang="en-US" sz="2800" b="1" dirty="0">
                <a:solidFill>
                  <a:srgbClr val="FF0000"/>
                </a:solidFill>
                <a:effectLst/>
                <a:latin typeface="urw-din"/>
              </a:rPr>
              <a:t>e = n-1 </a:t>
            </a:r>
            <a:endParaRPr lang="en-US" sz="2800" b="1" dirty="0">
              <a:solidFill>
                <a:srgbClr val="FF0000"/>
              </a:solidFill>
              <a:cs typeface="Microsoft Sans Serif"/>
            </a:endParaRPr>
          </a:p>
          <a:p>
            <a:pPr marL="241300" marR="422275" indent="-228600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endParaRPr lang="en-US" sz="2800" b="1" dirty="0">
              <a:cs typeface="Microsoft Sans Serif"/>
            </a:endParaRPr>
          </a:p>
          <a:p>
            <a:pPr marL="241300" marR="422275" indent="-228600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endParaRPr lang="en-US" sz="2800" b="1" dirty="0">
              <a:cs typeface="Microsoft Sans Serif"/>
            </a:endParaRPr>
          </a:p>
          <a:p>
            <a:pPr marL="241300" marR="422275" indent="-228600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endParaRPr sz="4550" b="1" dirty="0"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3665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310" dirty="0">
                <a:latin typeface="Microsoft Sans Serif"/>
                <a:cs typeface="Microsoft Sans Serif"/>
              </a:rPr>
              <a:t>T</a:t>
            </a:r>
            <a:r>
              <a:rPr sz="3600" b="0" spc="-390" dirty="0">
                <a:latin typeface="Microsoft Sans Serif"/>
                <a:cs typeface="Microsoft Sans Serif"/>
              </a:rPr>
              <a:t>y</a:t>
            </a:r>
            <a:r>
              <a:rPr sz="3600" b="0" spc="-350" dirty="0">
                <a:latin typeface="Microsoft Sans Serif"/>
                <a:cs typeface="Microsoft Sans Serif"/>
              </a:rPr>
              <a:t>pe</a:t>
            </a:r>
            <a:r>
              <a:rPr sz="3600" b="0" dirty="0">
                <a:latin typeface="Microsoft Sans Serif"/>
                <a:cs typeface="Microsoft Sans Serif"/>
              </a:rPr>
              <a:t>s</a:t>
            </a:r>
            <a:r>
              <a:rPr sz="3600" b="0" spc="-645" dirty="0">
                <a:latin typeface="Microsoft Sans Serif"/>
                <a:cs typeface="Microsoft Sans Serif"/>
              </a:rPr>
              <a:t> </a:t>
            </a:r>
            <a:r>
              <a:rPr sz="3600" b="0" spc="-40" dirty="0">
                <a:latin typeface="Microsoft Sans Serif"/>
                <a:cs typeface="Microsoft Sans Serif"/>
              </a:rPr>
              <a:t>o</a:t>
            </a:r>
            <a:r>
              <a:rPr sz="3600" b="0" dirty="0">
                <a:latin typeface="Microsoft Sans Serif"/>
                <a:cs typeface="Microsoft Sans Serif"/>
              </a:rPr>
              <a:t>f</a:t>
            </a:r>
            <a:r>
              <a:rPr sz="3600" b="0" spc="-40" dirty="0">
                <a:latin typeface="Microsoft Sans Serif"/>
                <a:cs typeface="Microsoft Sans Serif"/>
              </a:rPr>
              <a:t> </a:t>
            </a:r>
            <a:r>
              <a:rPr sz="3600" b="0" spc="-195" dirty="0">
                <a:latin typeface="Microsoft Sans Serif"/>
                <a:cs typeface="Microsoft Sans Serif"/>
              </a:rPr>
              <a:t>B</a:t>
            </a:r>
            <a:r>
              <a:rPr sz="3600" b="0" spc="-225" dirty="0">
                <a:latin typeface="Microsoft Sans Serif"/>
                <a:cs typeface="Microsoft Sans Serif"/>
              </a:rPr>
              <a:t>i</a:t>
            </a:r>
            <a:r>
              <a:rPr sz="3600" b="0" spc="-204" dirty="0">
                <a:latin typeface="Microsoft Sans Serif"/>
                <a:cs typeface="Microsoft Sans Serif"/>
              </a:rPr>
              <a:t>na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300" dirty="0">
                <a:latin typeface="Microsoft Sans Serif"/>
                <a:cs typeface="Microsoft Sans Serif"/>
              </a:rPr>
              <a:t>y</a:t>
            </a:r>
            <a:r>
              <a:rPr sz="3600" b="0" spc="-280" dirty="0">
                <a:latin typeface="Microsoft Sans Serif"/>
                <a:cs typeface="Microsoft Sans Serif"/>
              </a:rPr>
              <a:t>T</a:t>
            </a:r>
            <a:r>
              <a:rPr sz="3600" b="0" spc="-310" dirty="0">
                <a:latin typeface="Microsoft Sans Serif"/>
                <a:cs typeface="Microsoft Sans Serif"/>
              </a:rPr>
              <a:t>r</a:t>
            </a:r>
            <a:r>
              <a:rPr sz="3600" b="0" spc="-325" dirty="0">
                <a:latin typeface="Microsoft Sans Serif"/>
                <a:cs typeface="Microsoft Sans Serif"/>
              </a:rPr>
              <a:t>e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37055"/>
            <a:ext cx="4302760" cy="211083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1300" algn="l"/>
              </a:tabLst>
            </a:pPr>
            <a:r>
              <a:rPr lang="en-US" sz="2800" spc="-150" dirty="0">
                <a:latin typeface="Microsoft Sans Serif"/>
                <a:cs typeface="Microsoft Sans Serif"/>
              </a:rPr>
              <a:t>Full Binary Tree</a:t>
            </a: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1300" algn="l"/>
              </a:tabLst>
            </a:pPr>
            <a:r>
              <a:rPr sz="2800" spc="-150" dirty="0">
                <a:latin typeface="Microsoft Sans Serif"/>
                <a:cs typeface="Microsoft Sans Serif"/>
              </a:rPr>
              <a:t>Comp</a:t>
            </a:r>
            <a:r>
              <a:rPr sz="2800" spc="-165" dirty="0">
                <a:latin typeface="Microsoft Sans Serif"/>
                <a:cs typeface="Microsoft Sans Serif"/>
              </a:rPr>
              <a:t>l</a:t>
            </a:r>
            <a:r>
              <a:rPr sz="2800" spc="-150" dirty="0">
                <a:latin typeface="Microsoft Sans Serif"/>
                <a:cs typeface="Microsoft Sans Serif"/>
              </a:rPr>
              <a:t>e</a:t>
            </a:r>
            <a:r>
              <a:rPr sz="2800" spc="-13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1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b</a:t>
            </a:r>
            <a:r>
              <a:rPr sz="2800" spc="-120" dirty="0">
                <a:latin typeface="Microsoft Sans Serif"/>
                <a:cs typeface="Microsoft Sans Serif"/>
              </a:rPr>
              <a:t>i</a:t>
            </a:r>
            <a:r>
              <a:rPr sz="2800" spc="-100" dirty="0">
                <a:latin typeface="Microsoft Sans Serif"/>
                <a:cs typeface="Microsoft Sans Serif"/>
              </a:rPr>
              <a:t>na</a:t>
            </a:r>
            <a:r>
              <a:rPr sz="2800" spc="-95" dirty="0">
                <a:latin typeface="Microsoft Sans Serif"/>
                <a:cs typeface="Microsoft Sans Serif"/>
              </a:rPr>
              <a:t>r</a:t>
            </a:r>
            <a:r>
              <a:rPr sz="2800" dirty="0">
                <a:latin typeface="Microsoft Sans Serif"/>
                <a:cs typeface="Microsoft Sans Serif"/>
              </a:rPr>
              <a:t>y</a:t>
            </a:r>
            <a:r>
              <a:rPr sz="2800" spc="-26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re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800" spc="-95" dirty="0">
                <a:latin typeface="Microsoft Sans Serif"/>
                <a:cs typeface="Microsoft Sans Serif"/>
              </a:rPr>
              <a:t>S</a:t>
            </a:r>
            <a:r>
              <a:rPr lang="en-IN" sz="2800" spc="-85" dirty="0" err="1">
                <a:latin typeface="Microsoft Sans Serif"/>
                <a:cs typeface="Microsoft Sans Serif"/>
              </a:rPr>
              <a:t>kewed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b</a:t>
            </a:r>
            <a:r>
              <a:rPr sz="2800" spc="-120" dirty="0">
                <a:latin typeface="Microsoft Sans Serif"/>
                <a:cs typeface="Microsoft Sans Serif"/>
              </a:rPr>
              <a:t>i</a:t>
            </a:r>
            <a:r>
              <a:rPr sz="2800" spc="-100" dirty="0">
                <a:latin typeface="Microsoft Sans Serif"/>
                <a:cs typeface="Microsoft Sans Serif"/>
              </a:rPr>
              <a:t>nar</a:t>
            </a:r>
            <a:r>
              <a:rPr sz="2800" dirty="0">
                <a:latin typeface="Microsoft Sans Serif"/>
                <a:cs typeface="Microsoft Sans Serif"/>
              </a:rPr>
              <a:t>y</a:t>
            </a:r>
            <a:r>
              <a:rPr sz="2800" spc="-27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re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lang="en-IN" sz="2800" spc="-120" dirty="0">
                <a:latin typeface="Microsoft Sans Serif"/>
                <a:cs typeface="Microsoft Sans Serif"/>
              </a:rPr>
              <a:t>Perfect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b</a:t>
            </a:r>
            <a:r>
              <a:rPr sz="2800" spc="-114" dirty="0">
                <a:latin typeface="Microsoft Sans Serif"/>
                <a:cs typeface="Microsoft Sans Serif"/>
              </a:rPr>
              <a:t>i</a:t>
            </a:r>
            <a:r>
              <a:rPr sz="2800" spc="-95" dirty="0">
                <a:latin typeface="Microsoft Sans Serif"/>
                <a:cs typeface="Microsoft Sans Serif"/>
              </a:rPr>
              <a:t>na</a:t>
            </a:r>
            <a:r>
              <a:rPr sz="2800" spc="-100" dirty="0">
                <a:latin typeface="Microsoft Sans Serif"/>
                <a:cs typeface="Microsoft Sans Serif"/>
              </a:rPr>
              <a:t>r</a:t>
            </a:r>
            <a:r>
              <a:rPr sz="2800" spc="5" dirty="0">
                <a:latin typeface="Microsoft Sans Serif"/>
                <a:cs typeface="Microsoft Sans Serif"/>
              </a:rPr>
              <a:t>y</a:t>
            </a:r>
            <a:r>
              <a:rPr sz="2800" spc="-28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re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122" y="467055"/>
            <a:ext cx="672007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360" dirty="0">
                <a:latin typeface="Microsoft Sans Serif"/>
                <a:cs typeface="Microsoft Sans Serif"/>
              </a:rPr>
              <a:t>S</a:t>
            </a:r>
            <a:r>
              <a:rPr sz="2800" b="0" spc="70" dirty="0">
                <a:latin typeface="Microsoft Sans Serif"/>
                <a:cs typeface="Microsoft Sans Serif"/>
              </a:rPr>
              <a:t>o</a:t>
            </a:r>
            <a:r>
              <a:rPr lang="en-IN" sz="2800" b="0" spc="70" dirty="0">
                <a:latin typeface="Microsoft Sans Serif"/>
                <a:cs typeface="Microsoft Sans Serif"/>
              </a:rPr>
              <a:t> </a:t>
            </a:r>
            <a:r>
              <a:rPr sz="2800" b="0" spc="-65" dirty="0">
                <a:latin typeface="Microsoft Sans Serif"/>
                <a:cs typeface="Microsoft Sans Serif"/>
              </a:rPr>
              <a:t>f</a:t>
            </a:r>
            <a:r>
              <a:rPr sz="2800" b="0" spc="-75" dirty="0">
                <a:latin typeface="Microsoft Sans Serif"/>
                <a:cs typeface="Microsoft Sans Serif"/>
              </a:rPr>
              <a:t>a</a:t>
            </a:r>
            <a:r>
              <a:rPr sz="2800" b="0" dirty="0">
                <a:latin typeface="Microsoft Sans Serif"/>
                <a:cs typeface="Microsoft Sans Serif"/>
              </a:rPr>
              <a:t>r</a:t>
            </a:r>
            <a:r>
              <a:rPr sz="2800" b="0" spc="-145" dirty="0">
                <a:latin typeface="Microsoft Sans Serif"/>
                <a:cs typeface="Microsoft Sans Serif"/>
              </a:rPr>
              <a:t> </a:t>
            </a:r>
            <a:r>
              <a:rPr sz="2800" b="0" spc="-175" dirty="0">
                <a:latin typeface="Microsoft Sans Serif"/>
                <a:cs typeface="Microsoft Sans Serif"/>
              </a:rPr>
              <a:t>w</a:t>
            </a:r>
            <a:r>
              <a:rPr sz="2800" b="0" spc="5" dirty="0">
                <a:latin typeface="Microsoft Sans Serif"/>
                <a:cs typeface="Microsoft Sans Serif"/>
              </a:rPr>
              <a:t>e</a:t>
            </a:r>
            <a:r>
              <a:rPr sz="2800" b="0" spc="-245" dirty="0">
                <a:latin typeface="Microsoft Sans Serif"/>
                <a:cs typeface="Microsoft Sans Serif"/>
              </a:rPr>
              <a:t> </a:t>
            </a:r>
            <a:r>
              <a:rPr sz="2800" b="0" spc="-190" dirty="0">
                <a:latin typeface="Microsoft Sans Serif"/>
                <a:cs typeface="Microsoft Sans Serif"/>
              </a:rPr>
              <a:t>d</a:t>
            </a:r>
            <a:r>
              <a:rPr sz="2800" b="0" spc="-210" dirty="0">
                <a:latin typeface="Microsoft Sans Serif"/>
                <a:cs typeface="Microsoft Sans Serif"/>
              </a:rPr>
              <a:t>i</a:t>
            </a:r>
            <a:r>
              <a:rPr sz="2800" b="0" spc="-175" dirty="0">
                <a:latin typeface="Microsoft Sans Serif"/>
                <a:cs typeface="Microsoft Sans Serif"/>
              </a:rPr>
              <a:t>sc</a:t>
            </a:r>
            <a:r>
              <a:rPr sz="2800" b="0" spc="-190" dirty="0">
                <a:latin typeface="Microsoft Sans Serif"/>
                <a:cs typeface="Microsoft Sans Serif"/>
              </a:rPr>
              <a:t>u</a:t>
            </a:r>
            <a:r>
              <a:rPr sz="2800" b="0" spc="-204" dirty="0">
                <a:latin typeface="Microsoft Sans Serif"/>
                <a:cs typeface="Microsoft Sans Serif"/>
              </a:rPr>
              <a:t>ss</a:t>
            </a:r>
            <a:r>
              <a:rPr sz="2800" b="0" spc="-190" dirty="0">
                <a:latin typeface="Microsoft Sans Serif"/>
                <a:cs typeface="Microsoft Sans Serif"/>
              </a:rPr>
              <a:t>e</a:t>
            </a:r>
            <a:r>
              <a:rPr sz="2800" b="0" spc="5" dirty="0">
                <a:latin typeface="Microsoft Sans Serif"/>
                <a:cs typeface="Microsoft Sans Serif"/>
              </a:rPr>
              <a:t>d</a:t>
            </a:r>
            <a:r>
              <a:rPr sz="2800" b="0" spc="-465" dirty="0">
                <a:latin typeface="Microsoft Sans Serif"/>
                <a:cs typeface="Microsoft Sans Serif"/>
              </a:rPr>
              <a:t> </a:t>
            </a:r>
            <a:r>
              <a:rPr sz="2800" b="0" spc="-170" dirty="0">
                <a:latin typeface="Microsoft Sans Serif"/>
                <a:cs typeface="Microsoft Sans Serif"/>
              </a:rPr>
              <a:t>L</a:t>
            </a:r>
            <a:r>
              <a:rPr sz="2800" b="0" spc="-185" dirty="0">
                <a:latin typeface="Microsoft Sans Serif"/>
                <a:cs typeface="Microsoft Sans Serif"/>
              </a:rPr>
              <a:t>i</a:t>
            </a:r>
            <a:r>
              <a:rPr sz="2800" b="0" spc="-170" dirty="0">
                <a:latin typeface="Microsoft Sans Serif"/>
                <a:cs typeface="Microsoft Sans Serif"/>
              </a:rPr>
              <a:t>nea</a:t>
            </a:r>
            <a:r>
              <a:rPr sz="2800" b="0" dirty="0">
                <a:latin typeface="Microsoft Sans Serif"/>
                <a:cs typeface="Microsoft Sans Serif"/>
              </a:rPr>
              <a:t>r</a:t>
            </a:r>
            <a:r>
              <a:rPr sz="2800" b="0" spc="-210" dirty="0">
                <a:latin typeface="Microsoft Sans Serif"/>
                <a:cs typeface="Microsoft Sans Serif"/>
              </a:rPr>
              <a:t> </a:t>
            </a:r>
            <a:r>
              <a:rPr sz="2800" b="0" spc="-145" dirty="0">
                <a:latin typeface="Microsoft Sans Serif"/>
                <a:cs typeface="Microsoft Sans Serif"/>
              </a:rPr>
              <a:t>da</a:t>
            </a:r>
            <a:r>
              <a:rPr sz="2800" b="0" spc="-135" dirty="0">
                <a:latin typeface="Microsoft Sans Serif"/>
                <a:cs typeface="Microsoft Sans Serif"/>
              </a:rPr>
              <a:t>t</a:t>
            </a:r>
            <a:r>
              <a:rPr sz="2800" b="0" spc="5" dirty="0">
                <a:latin typeface="Microsoft Sans Serif"/>
                <a:cs typeface="Microsoft Sans Serif"/>
              </a:rPr>
              <a:t>a</a:t>
            </a:r>
            <a:r>
              <a:rPr sz="2800" b="0" spc="-270" dirty="0">
                <a:latin typeface="Microsoft Sans Serif"/>
                <a:cs typeface="Microsoft Sans Serif"/>
              </a:rPr>
              <a:t> </a:t>
            </a:r>
            <a:r>
              <a:rPr sz="2800" b="0" spc="-105" dirty="0">
                <a:latin typeface="Microsoft Sans Serif"/>
                <a:cs typeface="Microsoft Sans Serif"/>
              </a:rPr>
              <a:t>s</a:t>
            </a:r>
            <a:r>
              <a:rPr sz="2800" b="0" spc="-110" dirty="0">
                <a:latin typeface="Microsoft Sans Serif"/>
                <a:cs typeface="Microsoft Sans Serif"/>
              </a:rPr>
              <a:t>t</a:t>
            </a:r>
            <a:r>
              <a:rPr sz="2800" b="0" spc="-125" dirty="0">
                <a:latin typeface="Microsoft Sans Serif"/>
                <a:cs typeface="Microsoft Sans Serif"/>
              </a:rPr>
              <a:t>r</a:t>
            </a:r>
            <a:r>
              <a:rPr sz="2800" b="0" spc="-120" dirty="0">
                <a:latin typeface="Microsoft Sans Serif"/>
                <a:cs typeface="Microsoft Sans Serif"/>
              </a:rPr>
              <a:t>u</a:t>
            </a:r>
            <a:r>
              <a:rPr sz="2800" b="0" spc="-105" dirty="0">
                <a:latin typeface="Microsoft Sans Serif"/>
                <a:cs typeface="Microsoft Sans Serif"/>
              </a:rPr>
              <a:t>c</a:t>
            </a:r>
            <a:r>
              <a:rPr sz="2800" b="0" spc="-110" dirty="0">
                <a:latin typeface="Microsoft Sans Serif"/>
                <a:cs typeface="Microsoft Sans Serif"/>
              </a:rPr>
              <a:t>t</a:t>
            </a:r>
            <a:r>
              <a:rPr sz="2800" b="0" spc="-120" dirty="0">
                <a:latin typeface="Microsoft Sans Serif"/>
                <a:cs typeface="Microsoft Sans Serif"/>
              </a:rPr>
              <a:t>u</a:t>
            </a:r>
            <a:r>
              <a:rPr sz="2800" b="0" spc="-125" dirty="0">
                <a:latin typeface="Microsoft Sans Serif"/>
                <a:cs typeface="Microsoft Sans Serif"/>
              </a:rPr>
              <a:t>r</a:t>
            </a:r>
            <a:r>
              <a:rPr sz="2800" b="0" spc="-120" dirty="0">
                <a:latin typeface="Microsoft Sans Serif"/>
                <a:cs typeface="Microsoft Sans Serif"/>
              </a:rPr>
              <a:t>e</a:t>
            </a:r>
            <a:r>
              <a:rPr sz="2800" b="0" spc="5" dirty="0">
                <a:latin typeface="Microsoft Sans Serif"/>
                <a:cs typeface="Microsoft Sans Serif"/>
              </a:rPr>
              <a:t>s</a:t>
            </a:r>
            <a:r>
              <a:rPr sz="2800" b="0" spc="-465" dirty="0">
                <a:latin typeface="Microsoft Sans Serif"/>
                <a:cs typeface="Microsoft Sans Serif"/>
              </a:rPr>
              <a:t> </a:t>
            </a:r>
            <a:r>
              <a:rPr sz="2800" b="0" spc="-140" dirty="0">
                <a:latin typeface="Microsoft Sans Serif"/>
                <a:cs typeface="Microsoft Sans Serif"/>
              </a:rPr>
              <a:t>li</a:t>
            </a:r>
            <a:r>
              <a:rPr sz="2800" b="0" spc="-105" dirty="0">
                <a:latin typeface="Microsoft Sans Serif"/>
                <a:cs typeface="Microsoft Sans Serif"/>
              </a:rPr>
              <a:t>k</a:t>
            </a:r>
            <a:r>
              <a:rPr sz="2800" b="0" spc="5" dirty="0">
                <a:latin typeface="Microsoft Sans Serif"/>
                <a:cs typeface="Microsoft Sans Serif"/>
              </a:rPr>
              <a:t>e</a:t>
            </a:r>
            <a:endParaRPr sz="28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5791" y="1719072"/>
            <a:ext cx="5242560" cy="1203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3264" y="3675888"/>
            <a:ext cx="3742943" cy="2356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6232" y="4367784"/>
            <a:ext cx="1133856" cy="12435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63876" y="5734913"/>
            <a:ext cx="55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Microsoft Sans Serif"/>
                <a:cs typeface="Microsoft Sans Serif"/>
              </a:rPr>
              <a:t>s</a:t>
            </a:r>
            <a:r>
              <a:rPr sz="1800" spc="-25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c</a:t>
            </a:r>
            <a:r>
              <a:rPr sz="1800" dirty="0">
                <a:latin typeface="Microsoft Sans Serif"/>
                <a:cs typeface="Microsoft Sans Serif"/>
              </a:rPr>
              <a:t>k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8175" y="1853183"/>
            <a:ext cx="3465576" cy="12710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3665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-310" dirty="0">
                <a:latin typeface="Microsoft Sans Serif"/>
                <a:cs typeface="Microsoft Sans Serif"/>
              </a:rPr>
              <a:t>Full/Strict </a:t>
            </a:r>
            <a:r>
              <a:rPr sz="3600" b="0" spc="-195" dirty="0" err="1">
                <a:latin typeface="Microsoft Sans Serif"/>
                <a:cs typeface="Microsoft Sans Serif"/>
              </a:rPr>
              <a:t>B</a:t>
            </a:r>
            <a:r>
              <a:rPr sz="3600" b="0" spc="-225" dirty="0" err="1">
                <a:latin typeface="Microsoft Sans Serif"/>
                <a:cs typeface="Microsoft Sans Serif"/>
              </a:rPr>
              <a:t>i</a:t>
            </a:r>
            <a:r>
              <a:rPr sz="3600" b="0" spc="-204" dirty="0" err="1">
                <a:latin typeface="Microsoft Sans Serif"/>
                <a:cs typeface="Microsoft Sans Serif"/>
              </a:rPr>
              <a:t>na</a:t>
            </a:r>
            <a:r>
              <a:rPr sz="3600" b="0" spc="-195" dirty="0" err="1">
                <a:latin typeface="Microsoft Sans Serif"/>
                <a:cs typeface="Microsoft Sans Serif"/>
              </a:rPr>
              <a:t>r</a:t>
            </a:r>
            <a:r>
              <a:rPr sz="3600" b="0" spc="300" dirty="0" err="1">
                <a:latin typeface="Microsoft Sans Serif"/>
                <a:cs typeface="Microsoft Sans Serif"/>
              </a:rPr>
              <a:t>y</a:t>
            </a:r>
            <a:r>
              <a:rPr sz="3600" b="0" spc="-280" dirty="0" err="1">
                <a:latin typeface="Microsoft Sans Serif"/>
                <a:cs typeface="Microsoft Sans Serif"/>
              </a:rPr>
              <a:t>T</a:t>
            </a:r>
            <a:r>
              <a:rPr sz="3600" b="0" spc="-310" dirty="0" err="1">
                <a:latin typeface="Microsoft Sans Serif"/>
                <a:cs typeface="Microsoft Sans Serif"/>
              </a:rPr>
              <a:t>r</a:t>
            </a:r>
            <a:r>
              <a:rPr sz="3600" b="0" spc="-325" dirty="0" err="1">
                <a:latin typeface="Microsoft Sans Serif"/>
                <a:cs typeface="Microsoft Sans Serif"/>
              </a:rPr>
              <a:t>e</a:t>
            </a:r>
            <a:r>
              <a:rPr sz="3600" b="0" dirty="0" err="1">
                <a:latin typeface="Microsoft Sans Serif"/>
                <a:cs typeface="Microsoft Sans Serif"/>
              </a:rPr>
              <a:t>e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37055"/>
            <a:ext cx="10403510" cy="310084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1300" algn="l"/>
              </a:tabLst>
            </a:pPr>
            <a:r>
              <a:rPr lang="en-US" sz="2800" b="0" i="0" dirty="0">
                <a:effectLst/>
                <a:latin typeface="urw-din"/>
              </a:rPr>
              <a:t>A Binary Tree is a full binary tree if every node has 0 or 2 children. </a:t>
            </a: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1300" algn="l"/>
              </a:tabLst>
            </a:pPr>
            <a:r>
              <a:rPr lang="en-US" sz="2800" b="0" i="0" dirty="0">
                <a:effectLst/>
                <a:latin typeface="urw-din"/>
              </a:rPr>
              <a:t>We can also say a full binary tree is a binary tree in which all nodes except leaf nodes have two children. </a:t>
            </a: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1300" algn="l"/>
              </a:tabLst>
            </a:pPr>
            <a:r>
              <a:rPr lang="en-US" sz="2800" dirty="0">
                <a:latin typeface="urw-din"/>
                <a:cs typeface="Microsoft Sans Serif"/>
              </a:rPr>
              <a:t>This is also called proper binary tree. A strictly binary tree with N leaves always contains 2N – 1 nodes.</a:t>
            </a: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1300" algn="l"/>
              </a:tabLst>
            </a:pPr>
            <a:endParaRPr lang="en-US" sz="2800" dirty="0">
              <a:latin typeface="Microsoft Sans Serif"/>
              <a:cs typeface="Microsoft Sans Serif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EA70D-B0F9-330C-8EDC-C8B84553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90211"/>
            <a:ext cx="2743200" cy="2815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B5BC6-CCCE-C89E-EB45-5BA80559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916275"/>
            <a:ext cx="3429000" cy="2636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900C19-E416-575B-3454-60CB4ED78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3860800"/>
            <a:ext cx="27432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214706"/>
            <a:ext cx="38404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25" dirty="0">
                <a:latin typeface="Microsoft Sans Serif"/>
                <a:cs typeface="Microsoft Sans Serif"/>
              </a:rPr>
              <a:t>C</a:t>
            </a:r>
            <a:r>
              <a:rPr sz="3600" b="0" spc="-229" dirty="0">
                <a:latin typeface="Microsoft Sans Serif"/>
                <a:cs typeface="Microsoft Sans Serif"/>
              </a:rPr>
              <a:t>o</a:t>
            </a:r>
            <a:r>
              <a:rPr sz="3600" b="0" spc="-220" dirty="0">
                <a:latin typeface="Microsoft Sans Serif"/>
                <a:cs typeface="Microsoft Sans Serif"/>
              </a:rPr>
              <a:t>m</a:t>
            </a:r>
            <a:r>
              <a:rPr sz="3600" b="0" spc="-229" dirty="0">
                <a:latin typeface="Microsoft Sans Serif"/>
                <a:cs typeface="Microsoft Sans Serif"/>
              </a:rPr>
              <a:t>p</a:t>
            </a:r>
            <a:r>
              <a:rPr sz="3600" b="0" spc="-250" dirty="0">
                <a:latin typeface="Microsoft Sans Serif"/>
                <a:cs typeface="Microsoft Sans Serif"/>
              </a:rPr>
              <a:t>l</a:t>
            </a:r>
            <a:r>
              <a:rPr sz="3600" b="0" spc="-229" dirty="0">
                <a:latin typeface="Microsoft Sans Serif"/>
                <a:cs typeface="Microsoft Sans Serif"/>
              </a:rPr>
              <a:t>e</a:t>
            </a:r>
            <a:r>
              <a:rPr sz="3600" b="0" spc="-185" dirty="0">
                <a:latin typeface="Microsoft Sans Serif"/>
                <a:cs typeface="Microsoft Sans Serif"/>
              </a:rPr>
              <a:t>t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r>
              <a:rPr sz="3600" b="0" spc="-275" dirty="0">
                <a:latin typeface="Microsoft Sans Serif"/>
                <a:cs typeface="Microsoft Sans Serif"/>
              </a:rPr>
              <a:t> </a:t>
            </a:r>
            <a:r>
              <a:rPr sz="3600" b="0" spc="-155" dirty="0">
                <a:latin typeface="Microsoft Sans Serif"/>
                <a:cs typeface="Microsoft Sans Serif"/>
              </a:rPr>
              <a:t>b</a:t>
            </a:r>
            <a:r>
              <a:rPr sz="3600" b="0" spc="-180" dirty="0">
                <a:latin typeface="Microsoft Sans Serif"/>
                <a:cs typeface="Microsoft Sans Serif"/>
              </a:rPr>
              <a:t>i</a:t>
            </a:r>
            <a:r>
              <a:rPr sz="3600" b="0" spc="-155" dirty="0">
                <a:latin typeface="Microsoft Sans Serif"/>
                <a:cs typeface="Microsoft Sans Serif"/>
              </a:rPr>
              <a:t>na</a:t>
            </a:r>
            <a:r>
              <a:rPr sz="3600" b="0" spc="-145" dirty="0">
                <a:latin typeface="Microsoft Sans Serif"/>
                <a:cs typeface="Microsoft Sans Serif"/>
              </a:rPr>
              <a:t>r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455" dirty="0">
                <a:latin typeface="Microsoft Sans Serif"/>
                <a:cs typeface="Microsoft Sans Serif"/>
              </a:rPr>
              <a:t> </a:t>
            </a:r>
            <a:r>
              <a:rPr sz="3600" b="0" spc="-95" dirty="0">
                <a:latin typeface="Microsoft Sans Serif"/>
                <a:cs typeface="Microsoft Sans Serif"/>
              </a:rPr>
              <a:t>t</a:t>
            </a:r>
            <a:r>
              <a:rPr sz="3600" b="0" spc="-100" dirty="0">
                <a:latin typeface="Microsoft Sans Serif"/>
                <a:cs typeface="Microsoft Sans Serif"/>
              </a:rPr>
              <a:t>r</a:t>
            </a:r>
            <a:r>
              <a:rPr sz="3600" b="0" spc="-110" dirty="0">
                <a:latin typeface="Microsoft Sans Serif"/>
                <a:cs typeface="Microsoft Sans Serif"/>
              </a:rPr>
              <a:t>e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990600"/>
            <a:ext cx="10083800" cy="39972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065" indent="-342900">
              <a:lnSpc>
                <a:spcPts val="235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81940" algn="l"/>
                <a:tab pos="282575" algn="l"/>
              </a:tabLst>
            </a:pPr>
            <a:r>
              <a:rPr sz="2400" spc="-65" dirty="0">
                <a:cs typeface="Times New Roman" panose="02020603050405020304" pitchFamily="18" charset="0"/>
              </a:rPr>
              <a:t>A</a:t>
            </a:r>
            <a:r>
              <a:rPr lang="en-IN" sz="2400" spc="-65" dirty="0">
                <a:cs typeface="Times New Roman" panose="02020603050405020304" pitchFamily="18" charset="0"/>
              </a:rPr>
              <a:t> </a:t>
            </a:r>
            <a:r>
              <a:rPr sz="2400" spc="-65" dirty="0">
                <a:cs typeface="Times New Roman" panose="02020603050405020304" pitchFamily="18" charset="0"/>
              </a:rPr>
              <a:t>complete</a:t>
            </a:r>
            <a:r>
              <a:rPr sz="2400" spc="-155" dirty="0">
                <a:cs typeface="Times New Roman" panose="02020603050405020304" pitchFamily="18" charset="0"/>
              </a:rPr>
              <a:t> </a:t>
            </a:r>
            <a:r>
              <a:rPr sz="2400" spc="-75" dirty="0">
                <a:cs typeface="Times New Roman" panose="02020603050405020304" pitchFamily="18" charset="0"/>
              </a:rPr>
              <a:t>binary</a:t>
            </a:r>
            <a:r>
              <a:rPr sz="2400" spc="-180" dirty="0">
                <a:cs typeface="Times New Roman" panose="02020603050405020304" pitchFamily="18" charset="0"/>
              </a:rPr>
              <a:t> </a:t>
            </a:r>
            <a:r>
              <a:rPr sz="2400" spc="-40" dirty="0">
                <a:cs typeface="Times New Roman" panose="02020603050405020304" pitchFamily="18" charset="0"/>
              </a:rPr>
              <a:t>tree</a:t>
            </a:r>
            <a:r>
              <a:rPr sz="2400" spc="-145" dirty="0">
                <a:cs typeface="Times New Roman" panose="02020603050405020304" pitchFamily="18" charset="0"/>
              </a:rPr>
              <a:t> </a:t>
            </a:r>
            <a:r>
              <a:rPr sz="2400" spc="-75" dirty="0">
                <a:cs typeface="Times New Roman" panose="02020603050405020304" pitchFamily="18" charset="0"/>
              </a:rPr>
              <a:t>is</a:t>
            </a:r>
            <a:r>
              <a:rPr sz="2400" spc="-175" dirty="0">
                <a:cs typeface="Times New Roman" panose="02020603050405020304" pitchFamily="18" charset="0"/>
              </a:rPr>
              <a:t> </a:t>
            </a:r>
            <a:r>
              <a:rPr sz="2400" spc="-5" dirty="0">
                <a:cs typeface="Times New Roman" panose="02020603050405020304" pitchFamily="18" charset="0"/>
              </a:rPr>
              <a:t>a</a:t>
            </a:r>
            <a:r>
              <a:rPr sz="2400" spc="-245" dirty="0">
                <a:cs typeface="Times New Roman" panose="02020603050405020304" pitchFamily="18" charset="0"/>
              </a:rPr>
              <a:t> </a:t>
            </a:r>
            <a:r>
              <a:rPr sz="2400" spc="-70" dirty="0">
                <a:cs typeface="Times New Roman" panose="02020603050405020304" pitchFamily="18" charset="0"/>
              </a:rPr>
              <a:t>binary</a:t>
            </a:r>
            <a:r>
              <a:rPr sz="2400" spc="-185" dirty="0">
                <a:cs typeface="Times New Roman" panose="02020603050405020304" pitchFamily="18" charset="0"/>
              </a:rPr>
              <a:t> </a:t>
            </a:r>
            <a:r>
              <a:rPr sz="2400" spc="-40" dirty="0">
                <a:cs typeface="Times New Roman" panose="02020603050405020304" pitchFamily="18" charset="0"/>
              </a:rPr>
              <a:t>tree</a:t>
            </a:r>
            <a:r>
              <a:rPr sz="2400" spc="-170" dirty="0">
                <a:cs typeface="Times New Roman" panose="02020603050405020304" pitchFamily="18" charset="0"/>
              </a:rPr>
              <a:t> </a:t>
            </a:r>
            <a:r>
              <a:rPr sz="2400" spc="-40" dirty="0">
                <a:cs typeface="Times New Roman" panose="02020603050405020304" pitchFamily="18" charset="0"/>
              </a:rPr>
              <a:t>in</a:t>
            </a:r>
            <a:r>
              <a:rPr sz="2400" spc="-70" dirty="0">
                <a:cs typeface="Times New Roman" panose="02020603050405020304" pitchFamily="18" charset="0"/>
              </a:rPr>
              <a:t> </a:t>
            </a:r>
            <a:r>
              <a:rPr sz="2400" spc="-75" dirty="0">
                <a:cs typeface="Times New Roman" panose="02020603050405020304" pitchFamily="18" charset="0"/>
              </a:rPr>
              <a:t>which</a:t>
            </a:r>
            <a:r>
              <a:rPr sz="2400" spc="-125" dirty="0">
                <a:cs typeface="Times New Roman" panose="02020603050405020304" pitchFamily="18" charset="0"/>
              </a:rPr>
              <a:t> </a:t>
            </a:r>
            <a:r>
              <a:rPr sz="2400" spc="-85" dirty="0">
                <a:cs typeface="Times New Roman" panose="02020603050405020304" pitchFamily="18" charset="0"/>
              </a:rPr>
              <a:t>every</a:t>
            </a:r>
            <a:r>
              <a:rPr sz="2400" spc="-180" dirty="0">
                <a:cs typeface="Times New Roman" panose="02020603050405020304" pitchFamily="18" charset="0"/>
              </a:rPr>
              <a:t> </a:t>
            </a:r>
            <a:r>
              <a:rPr sz="2400" spc="-80" dirty="0">
                <a:cs typeface="Times New Roman" panose="02020603050405020304" pitchFamily="18" charset="0"/>
              </a:rPr>
              <a:t>level,</a:t>
            </a:r>
            <a:r>
              <a:rPr sz="2400" spc="-145" dirty="0">
                <a:cs typeface="Times New Roman" panose="02020603050405020304" pitchFamily="18" charset="0"/>
              </a:rPr>
              <a:t> </a:t>
            </a:r>
            <a:r>
              <a:rPr sz="2400" spc="-85" dirty="0">
                <a:cs typeface="Times New Roman" panose="02020603050405020304" pitchFamily="18" charset="0"/>
              </a:rPr>
              <a:t>except</a:t>
            </a:r>
            <a:r>
              <a:rPr sz="2400" spc="-270" dirty="0">
                <a:cs typeface="Times New Roman" panose="02020603050405020304" pitchFamily="18" charset="0"/>
              </a:rPr>
              <a:t> </a:t>
            </a:r>
            <a:r>
              <a:rPr sz="2400" spc="-95" dirty="0">
                <a:cs typeface="Times New Roman" panose="02020603050405020304" pitchFamily="18" charset="0"/>
              </a:rPr>
              <a:t>possibly</a:t>
            </a:r>
            <a:r>
              <a:rPr sz="2400" spc="-180" dirty="0">
                <a:cs typeface="Times New Roman" panose="02020603050405020304" pitchFamily="18" charset="0"/>
              </a:rPr>
              <a:t> </a:t>
            </a:r>
            <a:r>
              <a:rPr sz="2400" spc="-25" dirty="0">
                <a:cs typeface="Times New Roman" panose="02020603050405020304" pitchFamily="18" charset="0"/>
              </a:rPr>
              <a:t>the</a:t>
            </a:r>
            <a:r>
              <a:rPr sz="2400" spc="-120" dirty="0">
                <a:cs typeface="Times New Roman" panose="02020603050405020304" pitchFamily="18" charset="0"/>
              </a:rPr>
              <a:t> </a:t>
            </a:r>
            <a:r>
              <a:rPr sz="2400" spc="-70" dirty="0">
                <a:cs typeface="Times New Roman" panose="02020603050405020304" pitchFamily="18" charset="0"/>
              </a:rPr>
              <a:t>last,</a:t>
            </a:r>
            <a:r>
              <a:rPr sz="2400" spc="-170" dirty="0">
                <a:cs typeface="Times New Roman" panose="02020603050405020304" pitchFamily="18" charset="0"/>
              </a:rPr>
              <a:t> </a:t>
            </a:r>
            <a:r>
              <a:rPr sz="2400" spc="-75" dirty="0">
                <a:cs typeface="Times New Roman" panose="02020603050405020304" pitchFamily="18" charset="0"/>
              </a:rPr>
              <a:t>is</a:t>
            </a:r>
            <a:r>
              <a:rPr sz="2400" spc="-175" dirty="0">
                <a:cs typeface="Times New Roman" panose="02020603050405020304" pitchFamily="18" charset="0"/>
              </a:rPr>
              <a:t> </a:t>
            </a:r>
            <a:r>
              <a:rPr sz="2400" spc="-75" dirty="0">
                <a:cs typeface="Times New Roman" panose="02020603050405020304" pitchFamily="18" charset="0"/>
              </a:rPr>
              <a:t>completely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sz="2400" spc="-35" dirty="0">
                <a:cs typeface="Times New Roman" panose="02020603050405020304" pitchFamily="18" charset="0"/>
              </a:rPr>
              <a:t>filled,</a:t>
            </a:r>
            <a:r>
              <a:rPr sz="2400" spc="-80" dirty="0">
                <a:cs typeface="Times New Roman" panose="02020603050405020304" pitchFamily="18" charset="0"/>
              </a:rPr>
              <a:t> </a:t>
            </a:r>
            <a:r>
              <a:rPr sz="2400" spc="-75" dirty="0">
                <a:cs typeface="Times New Roman" panose="02020603050405020304" pitchFamily="18" charset="0"/>
              </a:rPr>
              <a:t>and</a:t>
            </a:r>
            <a:r>
              <a:rPr sz="2400" spc="-180" dirty="0">
                <a:cs typeface="Times New Roman" panose="02020603050405020304" pitchFamily="18" charset="0"/>
              </a:rPr>
              <a:t> </a:t>
            </a:r>
            <a:r>
              <a:rPr sz="2400" spc="-50" dirty="0">
                <a:cs typeface="Times New Roman" panose="02020603050405020304" pitchFamily="18" charset="0"/>
              </a:rPr>
              <a:t>all</a:t>
            </a:r>
            <a:r>
              <a:rPr sz="2400" spc="-110" dirty="0">
                <a:cs typeface="Times New Roman" panose="02020603050405020304" pitchFamily="18" charset="0"/>
              </a:rPr>
              <a:t> nodes</a:t>
            </a:r>
            <a:r>
              <a:rPr sz="2400" spc="-135" dirty="0">
                <a:cs typeface="Times New Roman" panose="02020603050405020304" pitchFamily="18" charset="0"/>
              </a:rPr>
              <a:t> </a:t>
            </a:r>
            <a:r>
              <a:rPr sz="2400" spc="-70" dirty="0">
                <a:cs typeface="Times New Roman" panose="02020603050405020304" pitchFamily="18" charset="0"/>
              </a:rPr>
              <a:t>are</a:t>
            </a:r>
            <a:r>
              <a:rPr sz="2400" spc="-180" dirty="0">
                <a:cs typeface="Times New Roman" panose="02020603050405020304" pitchFamily="18" charset="0"/>
              </a:rPr>
              <a:t> </a:t>
            </a:r>
            <a:r>
              <a:rPr sz="2400" spc="-105" dirty="0">
                <a:cs typeface="Times New Roman" panose="02020603050405020304" pitchFamily="18" charset="0"/>
              </a:rPr>
              <a:t>as</a:t>
            </a:r>
            <a:r>
              <a:rPr lang="en-US" sz="2400" spc="-105" dirty="0">
                <a:cs typeface="Times New Roman" panose="02020603050405020304" pitchFamily="18" charset="0"/>
              </a:rPr>
              <a:t> </a:t>
            </a:r>
            <a:r>
              <a:rPr sz="2400" spc="-380" dirty="0">
                <a:cs typeface="Times New Roman" panose="02020603050405020304" pitchFamily="18" charset="0"/>
              </a:rPr>
              <a:t> </a:t>
            </a:r>
            <a:r>
              <a:rPr sz="2400" spc="-30" dirty="0">
                <a:cs typeface="Times New Roman" panose="02020603050405020304" pitchFamily="18" charset="0"/>
              </a:rPr>
              <a:t>far</a:t>
            </a:r>
            <a:r>
              <a:rPr sz="2400" spc="-95" dirty="0">
                <a:cs typeface="Times New Roman" panose="02020603050405020304" pitchFamily="18" charset="0"/>
              </a:rPr>
              <a:t> </a:t>
            </a:r>
            <a:r>
              <a:rPr sz="2400" spc="-5" dirty="0">
                <a:cs typeface="Times New Roman" panose="02020603050405020304" pitchFamily="18" charset="0"/>
              </a:rPr>
              <a:t>left</a:t>
            </a:r>
            <a:r>
              <a:rPr sz="2400" spc="-270" dirty="0">
                <a:cs typeface="Times New Roman" panose="02020603050405020304" pitchFamily="18" charset="0"/>
              </a:rPr>
              <a:t> </a:t>
            </a:r>
            <a:r>
              <a:rPr sz="2400" spc="-105" dirty="0">
                <a:cs typeface="Times New Roman" panose="02020603050405020304" pitchFamily="18" charset="0"/>
              </a:rPr>
              <a:t>as</a:t>
            </a:r>
            <a:r>
              <a:rPr sz="2400" spc="-380" dirty="0">
                <a:cs typeface="Times New Roman" panose="02020603050405020304" pitchFamily="18" charset="0"/>
              </a:rPr>
              <a:t> </a:t>
            </a:r>
            <a:r>
              <a:rPr lang="en-US" sz="2400" spc="-380" dirty="0">
                <a:cs typeface="Times New Roman" panose="02020603050405020304" pitchFamily="18" charset="0"/>
              </a:rPr>
              <a:t> </a:t>
            </a:r>
            <a:r>
              <a:rPr sz="2400" spc="-100" dirty="0">
                <a:cs typeface="Times New Roman" panose="02020603050405020304" pitchFamily="18" charset="0"/>
              </a:rPr>
              <a:t>possible.</a:t>
            </a:r>
            <a:endParaRPr lang="en-US" sz="2400" spc="-100" dirty="0">
              <a:cs typeface="Times New Roman" panose="02020603050405020304" pitchFamily="18" charset="0"/>
            </a:endParaRPr>
          </a:p>
          <a:p>
            <a:pPr marL="393065" indent="-342900">
              <a:lnSpc>
                <a:spcPts val="235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81940" algn="l"/>
                <a:tab pos="282575" algn="l"/>
              </a:tabLst>
            </a:pPr>
            <a:endParaRPr lang="en-US" sz="2400" dirty="0">
              <a:cs typeface="Times New Roman" panose="02020603050405020304" pitchFamily="18" charset="0"/>
            </a:endParaRPr>
          </a:p>
          <a:p>
            <a:pPr marL="393065" indent="-342900">
              <a:lnSpc>
                <a:spcPts val="235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81940" algn="l"/>
                <a:tab pos="282575" algn="l"/>
              </a:tabLst>
            </a:pPr>
            <a:r>
              <a:rPr sz="2400" spc="-55" dirty="0">
                <a:cs typeface="Times New Roman" panose="02020603050405020304" pitchFamily="18" charset="0"/>
              </a:rPr>
              <a:t>A</a:t>
            </a:r>
            <a:r>
              <a:rPr lang="en-US" sz="2400" spc="-55" dirty="0">
                <a:cs typeface="Times New Roman" panose="02020603050405020304" pitchFamily="18" charset="0"/>
              </a:rPr>
              <a:t> </a:t>
            </a:r>
            <a:r>
              <a:rPr sz="2400" spc="-55" dirty="0">
                <a:cs typeface="Times New Roman" panose="02020603050405020304" pitchFamily="18" charset="0"/>
              </a:rPr>
              <a:t>complete</a:t>
            </a:r>
            <a:r>
              <a:rPr sz="2400" spc="-160" dirty="0">
                <a:cs typeface="Times New Roman" panose="02020603050405020304" pitchFamily="18" charset="0"/>
              </a:rPr>
              <a:t> </a:t>
            </a:r>
            <a:r>
              <a:rPr sz="2400" spc="-70" dirty="0">
                <a:cs typeface="Times New Roman" panose="02020603050405020304" pitchFamily="18" charset="0"/>
              </a:rPr>
              <a:t>binary</a:t>
            </a:r>
            <a:r>
              <a:rPr sz="2400" spc="-65" dirty="0">
                <a:cs typeface="Times New Roman" panose="02020603050405020304" pitchFamily="18" charset="0"/>
              </a:rPr>
              <a:t> </a:t>
            </a:r>
            <a:r>
              <a:rPr sz="2400" spc="-25" dirty="0">
                <a:cs typeface="Times New Roman" panose="02020603050405020304" pitchFamily="18" charset="0"/>
              </a:rPr>
              <a:t>tree</a:t>
            </a:r>
            <a:r>
              <a:rPr sz="2400" spc="-80" dirty="0">
                <a:cs typeface="Times New Roman" panose="02020603050405020304" pitchFamily="18" charset="0"/>
              </a:rPr>
              <a:t> </a:t>
            </a:r>
            <a:r>
              <a:rPr sz="2400" spc="-105" dirty="0">
                <a:cs typeface="Times New Roman" panose="02020603050405020304" pitchFamily="18" charset="0"/>
              </a:rPr>
              <a:t>has</a:t>
            </a:r>
            <a:r>
              <a:rPr sz="2400" spc="-305" dirty="0">
                <a:cs typeface="Times New Roman" panose="02020603050405020304" pitchFamily="18" charset="0"/>
              </a:rPr>
              <a:t> </a:t>
            </a:r>
            <a:r>
              <a:rPr sz="2400" spc="-45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sz="2400" spc="-67" baseline="20833" dirty="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r>
              <a:rPr sz="2400" spc="-217" baseline="20833" dirty="0">
                <a:cs typeface="Times New Roman" panose="02020603050405020304" pitchFamily="18" charset="0"/>
              </a:rPr>
              <a:t> </a:t>
            </a:r>
            <a:r>
              <a:rPr sz="2400" spc="-105" dirty="0">
                <a:cs typeface="Times New Roman" panose="02020603050405020304" pitchFamily="18" charset="0"/>
              </a:rPr>
              <a:t>nodes</a:t>
            </a:r>
            <a:r>
              <a:rPr sz="2400" spc="-140" dirty="0">
                <a:cs typeface="Times New Roman" panose="02020603050405020304" pitchFamily="18" charset="0"/>
              </a:rPr>
              <a:t> </a:t>
            </a:r>
            <a:r>
              <a:rPr sz="2400" spc="-35" dirty="0">
                <a:cs typeface="Times New Roman" panose="02020603050405020304" pitchFamily="18" charset="0"/>
              </a:rPr>
              <a:t>at</a:t>
            </a:r>
            <a:r>
              <a:rPr sz="2400" spc="-75" dirty="0">
                <a:cs typeface="Times New Roman" panose="02020603050405020304" pitchFamily="18" charset="0"/>
              </a:rPr>
              <a:t> </a:t>
            </a:r>
            <a:r>
              <a:rPr sz="2400" spc="-85" dirty="0">
                <a:cs typeface="Times New Roman" panose="02020603050405020304" pitchFamily="18" charset="0"/>
              </a:rPr>
              <a:t>every</a:t>
            </a:r>
            <a:r>
              <a:rPr sz="2400" spc="-160" dirty="0">
                <a:cs typeface="Times New Roman" panose="02020603050405020304" pitchFamily="18" charset="0"/>
              </a:rPr>
              <a:t> </a:t>
            </a:r>
            <a:r>
              <a:rPr sz="2400" spc="-25" dirty="0">
                <a:cs typeface="Times New Roman" panose="02020603050405020304" pitchFamily="18" charset="0"/>
              </a:rPr>
              <a:t>depth</a:t>
            </a:r>
            <a:r>
              <a:rPr lang="en-US" sz="2400" spc="-25" dirty="0">
                <a:cs typeface="Times New Roman" panose="02020603050405020304" pitchFamily="18" charset="0"/>
              </a:rPr>
              <a:t> </a:t>
            </a:r>
            <a:r>
              <a:rPr sz="2400" spc="-25" dirty="0">
                <a:cs typeface="Times New Roman" panose="02020603050405020304" pitchFamily="18" charset="0"/>
              </a:rPr>
              <a:t>d</a:t>
            </a:r>
            <a:r>
              <a:rPr sz="2400" spc="-130" dirty="0">
                <a:cs typeface="Times New Roman" panose="02020603050405020304" pitchFamily="18" charset="0"/>
              </a:rPr>
              <a:t> </a:t>
            </a:r>
            <a:r>
              <a:rPr sz="2400" spc="-75" dirty="0">
                <a:cs typeface="Times New Roman" panose="02020603050405020304" pitchFamily="18" charset="0"/>
              </a:rPr>
              <a:t>and</a:t>
            </a:r>
            <a:r>
              <a:rPr sz="2400" spc="-175" dirty="0">
                <a:cs typeface="Times New Roman" panose="02020603050405020304" pitchFamily="18" charset="0"/>
              </a:rPr>
              <a:t> </a:t>
            </a:r>
            <a:r>
              <a:rPr sz="2400" spc="-45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sz="2400" spc="-67" baseline="20833" dirty="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r>
              <a:rPr sz="2400" spc="-217" baseline="20833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sz="2400" spc="-40" dirty="0">
                <a:solidFill>
                  <a:srgbClr val="FF0000"/>
                </a:solidFill>
                <a:cs typeface="Times New Roman" panose="02020603050405020304" pitchFamily="18" charset="0"/>
              </a:rPr>
              <a:t>-1</a:t>
            </a:r>
            <a:r>
              <a:rPr sz="2400" spc="-155" dirty="0">
                <a:cs typeface="Times New Roman" panose="02020603050405020304" pitchFamily="18" charset="0"/>
              </a:rPr>
              <a:t> </a:t>
            </a:r>
            <a:r>
              <a:rPr sz="2400" spc="-55" dirty="0">
                <a:cs typeface="Times New Roman" panose="02020603050405020304" pitchFamily="18" charset="0"/>
              </a:rPr>
              <a:t>non</a:t>
            </a:r>
            <a:r>
              <a:rPr sz="2400" spc="-110" dirty="0">
                <a:cs typeface="Times New Roman" panose="02020603050405020304" pitchFamily="18" charset="0"/>
              </a:rPr>
              <a:t> </a:t>
            </a:r>
            <a:r>
              <a:rPr sz="2400" spc="-70" dirty="0">
                <a:cs typeface="Times New Roman" panose="02020603050405020304" pitchFamily="18" charset="0"/>
              </a:rPr>
              <a:t>leaf</a:t>
            </a:r>
            <a:r>
              <a:rPr sz="2400" spc="-55" dirty="0">
                <a:cs typeface="Times New Roman" panose="02020603050405020304" pitchFamily="18" charset="0"/>
              </a:rPr>
              <a:t> </a:t>
            </a:r>
            <a:r>
              <a:rPr sz="2400" spc="-130" dirty="0">
                <a:cs typeface="Times New Roman" panose="02020603050405020304" pitchFamily="18" charset="0"/>
              </a:rPr>
              <a:t>nodes</a:t>
            </a:r>
            <a:endParaRPr lang="en-US" sz="2400" spc="-130" dirty="0">
              <a:cs typeface="Times New Roman" panose="02020603050405020304" pitchFamily="18" charset="0"/>
            </a:endParaRPr>
          </a:p>
          <a:p>
            <a:pPr marL="393065" indent="-342900">
              <a:lnSpc>
                <a:spcPts val="235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81940" algn="l"/>
                <a:tab pos="282575" algn="l"/>
              </a:tabLst>
            </a:pPr>
            <a:endParaRPr lang="en-US" sz="2400" spc="-130" dirty="0"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A complete binary tree is just like a full binary tree, but with two major differences: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Every level must be completely filled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The last leaf element might not have a right sibling i.e. a complete binary tree doesn’t have to be a full binary tree.</a:t>
            </a:r>
          </a:p>
          <a:p>
            <a:pPr marL="281940" indent="-231775">
              <a:lnSpc>
                <a:spcPct val="100000"/>
              </a:lnSpc>
              <a:spcBef>
                <a:spcPts val="1480"/>
              </a:spcBef>
              <a:buChar char="•"/>
              <a:tabLst>
                <a:tab pos="281940" algn="l"/>
                <a:tab pos="282575" algn="l"/>
              </a:tabLst>
            </a:pPr>
            <a:endParaRPr sz="2400" dirty="0"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4313584"/>
            <a:ext cx="3505200" cy="21298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214706"/>
            <a:ext cx="38404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-225" dirty="0">
                <a:latin typeface="Microsoft Sans Serif"/>
                <a:cs typeface="Microsoft Sans Serif"/>
              </a:rPr>
              <a:t>Perfect</a:t>
            </a:r>
            <a:r>
              <a:rPr sz="3600" b="0" spc="-275" dirty="0">
                <a:latin typeface="Microsoft Sans Serif"/>
                <a:cs typeface="Microsoft Sans Serif"/>
              </a:rPr>
              <a:t> </a:t>
            </a:r>
            <a:r>
              <a:rPr sz="3600" b="0" spc="-155" dirty="0">
                <a:latin typeface="Microsoft Sans Serif"/>
                <a:cs typeface="Microsoft Sans Serif"/>
              </a:rPr>
              <a:t>b</a:t>
            </a:r>
            <a:r>
              <a:rPr sz="3600" b="0" spc="-180" dirty="0">
                <a:latin typeface="Microsoft Sans Serif"/>
                <a:cs typeface="Microsoft Sans Serif"/>
              </a:rPr>
              <a:t>i</a:t>
            </a:r>
            <a:r>
              <a:rPr sz="3600" b="0" spc="-155" dirty="0">
                <a:latin typeface="Microsoft Sans Serif"/>
                <a:cs typeface="Microsoft Sans Serif"/>
              </a:rPr>
              <a:t>na</a:t>
            </a:r>
            <a:r>
              <a:rPr sz="3600" b="0" spc="-145" dirty="0">
                <a:latin typeface="Microsoft Sans Serif"/>
                <a:cs typeface="Microsoft Sans Serif"/>
              </a:rPr>
              <a:t>r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455" dirty="0">
                <a:latin typeface="Microsoft Sans Serif"/>
                <a:cs typeface="Microsoft Sans Serif"/>
              </a:rPr>
              <a:t> </a:t>
            </a:r>
            <a:r>
              <a:rPr sz="3600" b="0" spc="-95" dirty="0">
                <a:latin typeface="Microsoft Sans Serif"/>
                <a:cs typeface="Microsoft Sans Serif"/>
              </a:rPr>
              <a:t>t</a:t>
            </a:r>
            <a:r>
              <a:rPr sz="3600" b="0" spc="-100" dirty="0">
                <a:latin typeface="Microsoft Sans Serif"/>
                <a:cs typeface="Microsoft Sans Serif"/>
              </a:rPr>
              <a:t>r</a:t>
            </a:r>
            <a:r>
              <a:rPr sz="3600" b="0" spc="-110" dirty="0">
                <a:latin typeface="Microsoft Sans Serif"/>
                <a:cs typeface="Microsoft Sans Serif"/>
              </a:rPr>
              <a:t>e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066800"/>
            <a:ext cx="10403510" cy="26173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065" indent="-342900">
              <a:lnSpc>
                <a:spcPts val="235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81940" algn="l"/>
                <a:tab pos="282575" algn="l"/>
              </a:tabLst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A Binary tree is a Perfect Binary Tree in which all the internal nodes have two children and all leaf nodes are at the same level. 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In a Perfect Binary Tree, the number of leaf nodes is the number of internal nodes plus 1   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L = I + 1 Where L = Number of leaf nodes, I = Number of internal nodes.</a:t>
            </a:r>
          </a:p>
          <a:p>
            <a:pPr marL="393065" indent="-342900">
              <a:lnSpc>
                <a:spcPts val="235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281940" algn="l"/>
                <a:tab pos="282575" algn="l"/>
              </a:tabLst>
            </a:pPr>
            <a:endParaRPr lang="en-US" sz="2400" dirty="0">
              <a:cs typeface="Times New Roman" panose="02020603050405020304" pitchFamily="18" charset="0"/>
            </a:endParaRPr>
          </a:p>
          <a:p>
            <a:pPr marL="281940" indent="-231775">
              <a:lnSpc>
                <a:spcPct val="100000"/>
              </a:lnSpc>
              <a:spcBef>
                <a:spcPts val="1480"/>
              </a:spcBef>
              <a:buChar char="•"/>
              <a:tabLst>
                <a:tab pos="281940" algn="l"/>
                <a:tab pos="282575" algn="l"/>
              </a:tabLst>
            </a:pPr>
            <a:endParaRPr sz="2400" dirty="0"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7D3A720-1333-8B06-45CA-9FE1AEAAB930}"/>
              </a:ext>
            </a:extLst>
          </p:cNvPr>
          <p:cNvSpPr txBox="1">
            <a:spLocks/>
          </p:cNvSpPr>
          <p:nvPr/>
        </p:nvSpPr>
        <p:spPr>
          <a:xfrm>
            <a:off x="871855" y="3109508"/>
            <a:ext cx="38404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b="0" kern="0" spc="-225" dirty="0">
                <a:latin typeface="Microsoft Sans Serif"/>
                <a:cs typeface="Microsoft Sans Serif"/>
              </a:rPr>
              <a:t>Skewed</a:t>
            </a:r>
            <a:r>
              <a:rPr lang="en-US" sz="3600" b="0" kern="0" spc="-275" dirty="0">
                <a:latin typeface="Microsoft Sans Serif"/>
                <a:cs typeface="Microsoft Sans Serif"/>
              </a:rPr>
              <a:t> </a:t>
            </a:r>
            <a:r>
              <a:rPr lang="en-US" sz="3600" b="0" kern="0" spc="-155" dirty="0">
                <a:latin typeface="Microsoft Sans Serif"/>
                <a:cs typeface="Microsoft Sans Serif"/>
              </a:rPr>
              <a:t>b</a:t>
            </a:r>
            <a:r>
              <a:rPr lang="en-US" sz="3600" b="0" kern="0" spc="-180" dirty="0">
                <a:latin typeface="Microsoft Sans Serif"/>
                <a:cs typeface="Microsoft Sans Serif"/>
              </a:rPr>
              <a:t>i</a:t>
            </a:r>
            <a:r>
              <a:rPr lang="en-US" sz="3600" b="0" kern="0" spc="-155" dirty="0">
                <a:latin typeface="Microsoft Sans Serif"/>
                <a:cs typeface="Microsoft Sans Serif"/>
              </a:rPr>
              <a:t>na</a:t>
            </a:r>
            <a:r>
              <a:rPr lang="en-US" sz="3600" b="0" kern="0" spc="-145" dirty="0">
                <a:latin typeface="Microsoft Sans Serif"/>
                <a:cs typeface="Microsoft Sans Serif"/>
              </a:rPr>
              <a:t>r</a:t>
            </a:r>
            <a:r>
              <a:rPr lang="en-US" sz="3600" b="0" kern="0" dirty="0">
                <a:latin typeface="Microsoft Sans Serif"/>
                <a:cs typeface="Microsoft Sans Serif"/>
              </a:rPr>
              <a:t>y</a:t>
            </a:r>
            <a:r>
              <a:rPr lang="en-US" sz="3600" b="0" kern="0" spc="-455" dirty="0">
                <a:latin typeface="Microsoft Sans Serif"/>
                <a:cs typeface="Microsoft Sans Serif"/>
              </a:rPr>
              <a:t> </a:t>
            </a:r>
            <a:r>
              <a:rPr lang="en-US" sz="3600" b="0" kern="0" spc="-95" dirty="0">
                <a:latin typeface="Microsoft Sans Serif"/>
                <a:cs typeface="Microsoft Sans Serif"/>
              </a:rPr>
              <a:t>t</a:t>
            </a:r>
            <a:r>
              <a:rPr lang="en-US" sz="3600" b="0" kern="0" spc="-100" dirty="0">
                <a:latin typeface="Microsoft Sans Serif"/>
                <a:cs typeface="Microsoft Sans Serif"/>
              </a:rPr>
              <a:t>r</a:t>
            </a:r>
            <a:r>
              <a:rPr lang="en-US" sz="3600" b="0" kern="0" spc="-110" dirty="0">
                <a:latin typeface="Microsoft Sans Serif"/>
                <a:cs typeface="Microsoft Sans Serif"/>
              </a:rPr>
              <a:t>e</a:t>
            </a:r>
            <a:r>
              <a:rPr lang="en-US" sz="3600" b="0" kern="0" dirty="0">
                <a:latin typeface="Microsoft Sans Serif"/>
                <a:cs typeface="Microsoft Sans Serif"/>
              </a:rPr>
              <a:t>e</a:t>
            </a:r>
            <a:endParaRPr lang="en-US" sz="3600" kern="0" dirty="0">
              <a:latin typeface="Microsoft Sans Serif"/>
              <a:cs typeface="Microsoft Sans 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049E9-4EE4-6577-FF81-7E05F078A545}"/>
              </a:ext>
            </a:extLst>
          </p:cNvPr>
          <p:cNvSpPr txBox="1"/>
          <p:nvPr/>
        </p:nvSpPr>
        <p:spPr>
          <a:xfrm>
            <a:off x="869397" y="3776886"/>
            <a:ext cx="10156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A skewed binary tree is a pathological/degenerate tree in which the tree is either dominated by the left nodes or the right nodes.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1FBF0-9DD9-C77E-EF26-D6A17FC4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4607883"/>
            <a:ext cx="57531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62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557" y="250393"/>
            <a:ext cx="47028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5445" marR="5080" indent="-164338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Microsoft Sans Serif"/>
                <a:cs typeface="Microsoft Sans Serif"/>
              </a:rPr>
              <a:t>Representation</a:t>
            </a:r>
            <a:r>
              <a:rPr sz="3600" b="0" spc="50" dirty="0">
                <a:latin typeface="Microsoft Sans Serif"/>
                <a:cs typeface="Microsoft Sans Serif"/>
              </a:rPr>
              <a:t> </a:t>
            </a:r>
            <a:r>
              <a:rPr sz="3600" b="0" spc="-10" dirty="0">
                <a:latin typeface="Microsoft Sans Serif"/>
                <a:cs typeface="Microsoft Sans Serif"/>
              </a:rPr>
              <a:t>of</a:t>
            </a:r>
            <a:r>
              <a:rPr sz="3600" b="0" spc="25" dirty="0">
                <a:latin typeface="Microsoft Sans Serif"/>
                <a:cs typeface="Microsoft Sans Serif"/>
              </a:rPr>
              <a:t> </a:t>
            </a:r>
            <a:r>
              <a:rPr sz="3600" b="0" spc="5" dirty="0">
                <a:latin typeface="Microsoft Sans Serif"/>
                <a:cs typeface="Microsoft Sans Serif"/>
              </a:rPr>
              <a:t>Tree </a:t>
            </a:r>
            <a:r>
              <a:rPr sz="3600" b="0" spc="-940" dirty="0">
                <a:latin typeface="Microsoft Sans Serif"/>
                <a:cs typeface="Microsoft Sans Serif"/>
              </a:rPr>
              <a:t> </a:t>
            </a:r>
            <a:r>
              <a:rPr sz="3600" b="0" spc="-10" dirty="0">
                <a:latin typeface="Microsoft Sans Serif"/>
                <a:cs typeface="Microsoft Sans Serif"/>
              </a:rPr>
              <a:t>(Array)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288" y="1991105"/>
            <a:ext cx="9561195" cy="3441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1915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15" dirty="0">
                <a:latin typeface="Calibri"/>
                <a:cs typeface="Calibri"/>
              </a:rPr>
              <a:t> complete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10" dirty="0">
                <a:latin typeface="Calibri"/>
                <a:cs typeface="Calibri"/>
              </a:rPr>
              <a:t> tree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(depth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 log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+ 1)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sequentially,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5" dirty="0">
                <a:latin typeface="Calibri"/>
                <a:cs typeface="Calibri"/>
              </a:rPr>
              <a:t> 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1&lt;=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&lt;=</a:t>
            </a:r>
            <a:r>
              <a:rPr sz="2800" i="1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have:</a:t>
            </a:r>
            <a:endParaRPr sz="2800" dirty="0">
              <a:latin typeface="Calibri"/>
              <a:cs typeface="Calibri"/>
            </a:endParaRPr>
          </a:p>
          <a:p>
            <a:pPr marL="927100" marR="511809" indent="-4572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927100" algn="l"/>
                <a:tab pos="927735" algn="l"/>
                <a:tab pos="8088630" algn="l"/>
              </a:tabLst>
            </a:pPr>
            <a:r>
              <a:rPr sz="2800" i="1" spc="-5" dirty="0">
                <a:latin typeface="Calibri"/>
                <a:cs typeface="Calibri"/>
              </a:rPr>
              <a:t>parent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CC3300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CC3300"/>
                </a:solidFill>
                <a:latin typeface="Calibri"/>
                <a:cs typeface="Calibri"/>
              </a:rPr>
              <a:t>/2</a:t>
            </a:r>
            <a:r>
              <a:rPr sz="2800" spc="-1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!=1.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=1,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	has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parent.</a:t>
            </a:r>
            <a:endParaRPr sz="2800" dirty="0">
              <a:latin typeface="Calibri"/>
              <a:cs typeface="Calibri"/>
            </a:endParaRPr>
          </a:p>
          <a:p>
            <a:pPr marL="927100" indent="-457834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927100" algn="l"/>
                <a:tab pos="927735" algn="l"/>
              </a:tabLst>
            </a:pPr>
            <a:r>
              <a:rPr sz="2800" i="1" dirty="0">
                <a:latin typeface="Calibri"/>
                <a:cs typeface="Calibri"/>
              </a:rPr>
              <a:t>left_child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5" dirty="0" err="1">
                <a:latin typeface="Calibri"/>
                <a:cs typeface="Calibri"/>
              </a:rPr>
              <a:t>i</a:t>
            </a:r>
            <a:r>
              <a:rPr lang="en-IN" sz="2800" spc="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 at </a:t>
            </a:r>
            <a:r>
              <a:rPr sz="2800" spc="-5" dirty="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r>
              <a:rPr sz="2800" i="1" spc="-5" dirty="0">
                <a:solidFill>
                  <a:srgbClr val="CC3300"/>
                </a:solidFill>
                <a:latin typeface="Calibri"/>
                <a:cs typeface="Calibri"/>
              </a:rPr>
              <a:t>i</a:t>
            </a:r>
            <a:r>
              <a:rPr sz="2800" i="1" spc="2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&lt;=</a:t>
            </a:r>
            <a:r>
              <a:rPr sz="2800" i="1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&gt;n,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 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child.</a:t>
            </a:r>
            <a:endParaRPr sz="2800" dirty="0">
              <a:latin typeface="Calibri"/>
              <a:cs typeface="Calibri"/>
            </a:endParaRPr>
          </a:p>
          <a:p>
            <a:pPr marL="927100" marR="5080" indent="-457200">
              <a:lnSpc>
                <a:spcPct val="100000"/>
              </a:lnSpc>
              <a:buFont typeface="Microsoft Sans Serif"/>
              <a:buChar char="•"/>
              <a:tabLst>
                <a:tab pos="927100" algn="l"/>
                <a:tab pos="927735" algn="l"/>
                <a:tab pos="7679690" algn="l"/>
              </a:tabLst>
            </a:pPr>
            <a:r>
              <a:rPr sz="2800" i="1" spc="-5" dirty="0">
                <a:latin typeface="Calibri"/>
                <a:cs typeface="Calibri"/>
              </a:rPr>
              <a:t>right_child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 err="1">
                <a:latin typeface="Calibri"/>
                <a:cs typeface="Calibri"/>
              </a:rPr>
              <a:t>i</a:t>
            </a:r>
            <a:r>
              <a:rPr lang="en-IN"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Calibri"/>
                <a:cs typeface="Calibri"/>
              </a:rPr>
              <a:t>2</a:t>
            </a:r>
            <a:r>
              <a:rPr sz="2800" i="1" spc="-5" dirty="0">
                <a:solidFill>
                  <a:srgbClr val="CC33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CC3300"/>
                </a:solidFill>
                <a:latin typeface="Calibri"/>
                <a:cs typeface="Calibri"/>
              </a:rPr>
              <a:t>+1</a:t>
            </a:r>
            <a:r>
              <a:rPr sz="2800" spc="2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+1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&lt;=</a:t>
            </a:r>
            <a:r>
              <a:rPr sz="2800" i="1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i="1" dirty="0">
                <a:latin typeface="Calibri"/>
                <a:cs typeface="Calibri"/>
              </a:rPr>
              <a:t>i </a:t>
            </a:r>
            <a:r>
              <a:rPr sz="2800" dirty="0">
                <a:latin typeface="Calibri"/>
                <a:cs typeface="Calibri"/>
              </a:rPr>
              <a:t>+1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&gt;n,	then </a:t>
            </a:r>
            <a:r>
              <a:rPr sz="2800" i="1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has no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right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4110" y="62306"/>
            <a:ext cx="48152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solidFill>
                  <a:srgbClr val="1F487C"/>
                </a:solidFill>
                <a:latin typeface="Times New Roman"/>
                <a:cs typeface="Times New Roman"/>
              </a:rPr>
              <a:t>Array</a:t>
            </a:r>
            <a:r>
              <a:rPr sz="4400" b="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400" b="0" spc="-5" dirty="0">
                <a:solidFill>
                  <a:srgbClr val="1F487C"/>
                </a:solidFill>
                <a:latin typeface="Times New Roman"/>
                <a:cs typeface="Times New Roman"/>
              </a:rPr>
              <a:t>Representation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86911" y="1365503"/>
          <a:ext cx="856615" cy="4459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301625">
                        <a:lnSpc>
                          <a:spcPts val="278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43">
                <a:tc>
                  <a:txBody>
                    <a:bodyPr/>
                    <a:lstStyle/>
                    <a:p>
                      <a:pPr marL="301625">
                        <a:lnSpc>
                          <a:spcPts val="278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83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L="301625">
                        <a:lnSpc>
                          <a:spcPts val="2845"/>
                        </a:lnSpc>
                        <a:spcBef>
                          <a:spcPts val="100"/>
                        </a:spcBef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pPr marL="301625">
                        <a:lnSpc>
                          <a:spcPts val="2750"/>
                        </a:lnSpc>
                        <a:spcBef>
                          <a:spcPts val="220"/>
                        </a:spcBef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pPr marL="301625">
                        <a:lnSpc>
                          <a:spcPts val="265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 marL="301625">
                        <a:lnSpc>
                          <a:spcPts val="2580"/>
                        </a:lnSpc>
                        <a:spcBef>
                          <a:spcPts val="415"/>
                        </a:spcBef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--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2543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marL="301625">
                        <a:lnSpc>
                          <a:spcPts val="227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42335" y="1336635"/>
            <a:ext cx="525780" cy="44532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5" dirty="0">
                <a:latin typeface="Calibri"/>
                <a:cs typeface="Calibri"/>
              </a:rPr>
              <a:t>[1]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5" dirty="0">
                <a:latin typeface="Calibri"/>
                <a:cs typeface="Calibri"/>
              </a:rPr>
              <a:t>[2]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5" dirty="0">
                <a:latin typeface="Calibri"/>
                <a:cs typeface="Calibri"/>
              </a:rPr>
              <a:t>[3]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5" dirty="0">
                <a:latin typeface="Calibri"/>
                <a:cs typeface="Calibri"/>
              </a:rPr>
              <a:t>[4]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[5]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[6]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[7]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[8]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[9]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[16]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05416" y="76200"/>
          <a:ext cx="856615" cy="3525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marR="363855" algn="r">
                        <a:lnSpc>
                          <a:spcPts val="2835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43">
                <a:tc>
                  <a:txBody>
                    <a:bodyPr/>
                    <a:lstStyle/>
                    <a:p>
                      <a:pPr marR="368935" algn="r">
                        <a:lnSpc>
                          <a:spcPts val="2735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pPr marR="372110" algn="r">
                        <a:lnSpc>
                          <a:spcPts val="2635"/>
                        </a:lnSpc>
                        <a:spcBef>
                          <a:spcPts val="3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R="360045" algn="r">
                        <a:lnSpc>
                          <a:spcPts val="2685"/>
                        </a:lnSpc>
                        <a:spcBef>
                          <a:spcPts val="43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91">
                <a:tc>
                  <a:txBody>
                    <a:bodyPr/>
                    <a:lstStyle/>
                    <a:p>
                      <a:pPr marR="379730" algn="r">
                        <a:lnSpc>
                          <a:spcPts val="2610"/>
                        </a:lnSpc>
                        <a:spcBef>
                          <a:spcPts val="3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pPr marR="382270" algn="r">
                        <a:lnSpc>
                          <a:spcPts val="2515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pPr marR="357505" algn="r">
                        <a:lnSpc>
                          <a:spcPts val="2415"/>
                        </a:lnSpc>
                        <a:spcBef>
                          <a:spcPts val="5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43">
                <a:tc>
                  <a:txBody>
                    <a:bodyPr/>
                    <a:lstStyle/>
                    <a:p>
                      <a:pPr marR="356870" algn="r">
                        <a:lnSpc>
                          <a:spcPts val="2315"/>
                        </a:lnSpc>
                        <a:spcBef>
                          <a:spcPts val="6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R="415290" algn="r">
                        <a:lnSpc>
                          <a:spcPts val="2210"/>
                        </a:lnSpc>
                        <a:spcBef>
                          <a:spcPts val="7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60560" y="0"/>
            <a:ext cx="370205" cy="3647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5" dirty="0">
                <a:latin typeface="Calibri"/>
                <a:cs typeface="Calibri"/>
              </a:rPr>
              <a:t>[1]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5" dirty="0">
                <a:latin typeface="Calibri"/>
                <a:cs typeface="Calibri"/>
              </a:rPr>
              <a:t>[2]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[3]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[4]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[5]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[6]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[7]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Calibri"/>
                <a:cs typeface="Calibri"/>
              </a:rPr>
              <a:t>[8]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5" dirty="0">
                <a:latin typeface="Calibri"/>
                <a:cs typeface="Calibri"/>
              </a:rPr>
              <a:t>[9]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1239" y="1408175"/>
            <a:ext cx="570230" cy="570230"/>
          </a:xfrm>
          <a:custGeom>
            <a:avLst/>
            <a:gdLst/>
            <a:ahLst/>
            <a:cxnLst/>
            <a:rect l="l" t="t" r="r" b="b"/>
            <a:pathLst>
              <a:path w="570230" h="570230">
                <a:moveTo>
                  <a:pt x="0" y="284988"/>
                </a:moveTo>
                <a:lnTo>
                  <a:pt x="3731" y="238771"/>
                </a:lnTo>
                <a:lnTo>
                  <a:pt x="14532" y="194925"/>
                </a:lnTo>
                <a:lnTo>
                  <a:pt x="31817" y="154037"/>
                </a:lnTo>
                <a:lnTo>
                  <a:pt x="54998" y="116695"/>
                </a:lnTo>
                <a:lnTo>
                  <a:pt x="83486" y="83486"/>
                </a:lnTo>
                <a:lnTo>
                  <a:pt x="116695" y="54998"/>
                </a:lnTo>
                <a:lnTo>
                  <a:pt x="154037" y="31817"/>
                </a:lnTo>
                <a:lnTo>
                  <a:pt x="194925" y="14532"/>
                </a:lnTo>
                <a:lnTo>
                  <a:pt x="238771" y="3731"/>
                </a:lnTo>
                <a:lnTo>
                  <a:pt x="284988" y="0"/>
                </a:lnTo>
                <a:lnTo>
                  <a:pt x="331204" y="3731"/>
                </a:lnTo>
                <a:lnTo>
                  <a:pt x="375050" y="14532"/>
                </a:lnTo>
                <a:lnTo>
                  <a:pt x="415938" y="31817"/>
                </a:lnTo>
                <a:lnTo>
                  <a:pt x="453280" y="54998"/>
                </a:lnTo>
                <a:lnTo>
                  <a:pt x="486489" y="83486"/>
                </a:lnTo>
                <a:lnTo>
                  <a:pt x="514977" y="116695"/>
                </a:lnTo>
                <a:lnTo>
                  <a:pt x="538158" y="154037"/>
                </a:lnTo>
                <a:lnTo>
                  <a:pt x="555443" y="194925"/>
                </a:lnTo>
                <a:lnTo>
                  <a:pt x="566244" y="238771"/>
                </a:lnTo>
                <a:lnTo>
                  <a:pt x="569976" y="284988"/>
                </a:lnTo>
                <a:lnTo>
                  <a:pt x="566244" y="331204"/>
                </a:lnTo>
                <a:lnTo>
                  <a:pt x="555443" y="375050"/>
                </a:lnTo>
                <a:lnTo>
                  <a:pt x="538158" y="415938"/>
                </a:lnTo>
                <a:lnTo>
                  <a:pt x="514977" y="453280"/>
                </a:lnTo>
                <a:lnTo>
                  <a:pt x="486489" y="486489"/>
                </a:lnTo>
                <a:lnTo>
                  <a:pt x="453280" y="514977"/>
                </a:lnTo>
                <a:lnTo>
                  <a:pt x="415938" y="538158"/>
                </a:lnTo>
                <a:lnTo>
                  <a:pt x="375050" y="555443"/>
                </a:lnTo>
                <a:lnTo>
                  <a:pt x="331204" y="566244"/>
                </a:lnTo>
                <a:lnTo>
                  <a:pt x="284988" y="569976"/>
                </a:lnTo>
                <a:lnTo>
                  <a:pt x="238771" y="566244"/>
                </a:lnTo>
                <a:lnTo>
                  <a:pt x="194925" y="555443"/>
                </a:lnTo>
                <a:lnTo>
                  <a:pt x="154037" y="538158"/>
                </a:lnTo>
                <a:lnTo>
                  <a:pt x="116695" y="514977"/>
                </a:lnTo>
                <a:lnTo>
                  <a:pt x="83486" y="486489"/>
                </a:lnTo>
                <a:lnTo>
                  <a:pt x="54998" y="453280"/>
                </a:lnTo>
                <a:lnTo>
                  <a:pt x="31817" y="415938"/>
                </a:lnTo>
                <a:lnTo>
                  <a:pt x="14532" y="375050"/>
                </a:lnTo>
                <a:lnTo>
                  <a:pt x="3731" y="331204"/>
                </a:lnTo>
                <a:lnTo>
                  <a:pt x="0" y="2849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89707" y="1509776"/>
            <a:ext cx="201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88592" y="2313432"/>
            <a:ext cx="573405" cy="570230"/>
          </a:xfrm>
          <a:custGeom>
            <a:avLst/>
            <a:gdLst/>
            <a:ahLst/>
            <a:cxnLst/>
            <a:rect l="l" t="t" r="r" b="b"/>
            <a:pathLst>
              <a:path w="573405" h="570230">
                <a:moveTo>
                  <a:pt x="0" y="284988"/>
                </a:moveTo>
                <a:lnTo>
                  <a:pt x="3749" y="238771"/>
                </a:lnTo>
                <a:lnTo>
                  <a:pt x="14606" y="194925"/>
                </a:lnTo>
                <a:lnTo>
                  <a:pt x="31978" y="154037"/>
                </a:lnTo>
                <a:lnTo>
                  <a:pt x="55278" y="116695"/>
                </a:lnTo>
                <a:lnTo>
                  <a:pt x="83915" y="83486"/>
                </a:lnTo>
                <a:lnTo>
                  <a:pt x="117299" y="54998"/>
                </a:lnTo>
                <a:lnTo>
                  <a:pt x="154840" y="31817"/>
                </a:lnTo>
                <a:lnTo>
                  <a:pt x="195949" y="14532"/>
                </a:lnTo>
                <a:lnTo>
                  <a:pt x="240036" y="3731"/>
                </a:lnTo>
                <a:lnTo>
                  <a:pt x="286512" y="0"/>
                </a:lnTo>
                <a:lnTo>
                  <a:pt x="332987" y="3731"/>
                </a:lnTo>
                <a:lnTo>
                  <a:pt x="377074" y="14532"/>
                </a:lnTo>
                <a:lnTo>
                  <a:pt x="418183" y="31817"/>
                </a:lnTo>
                <a:lnTo>
                  <a:pt x="455724" y="54998"/>
                </a:lnTo>
                <a:lnTo>
                  <a:pt x="489108" y="83486"/>
                </a:lnTo>
                <a:lnTo>
                  <a:pt x="517745" y="116695"/>
                </a:lnTo>
                <a:lnTo>
                  <a:pt x="541045" y="154037"/>
                </a:lnTo>
                <a:lnTo>
                  <a:pt x="558417" y="194925"/>
                </a:lnTo>
                <a:lnTo>
                  <a:pt x="569274" y="238771"/>
                </a:lnTo>
                <a:lnTo>
                  <a:pt x="573024" y="284988"/>
                </a:lnTo>
                <a:lnTo>
                  <a:pt x="569274" y="331204"/>
                </a:lnTo>
                <a:lnTo>
                  <a:pt x="558417" y="375050"/>
                </a:lnTo>
                <a:lnTo>
                  <a:pt x="541045" y="415938"/>
                </a:lnTo>
                <a:lnTo>
                  <a:pt x="517745" y="453280"/>
                </a:lnTo>
                <a:lnTo>
                  <a:pt x="489108" y="486489"/>
                </a:lnTo>
                <a:lnTo>
                  <a:pt x="455724" y="514977"/>
                </a:lnTo>
                <a:lnTo>
                  <a:pt x="418183" y="538158"/>
                </a:lnTo>
                <a:lnTo>
                  <a:pt x="377074" y="555443"/>
                </a:lnTo>
                <a:lnTo>
                  <a:pt x="332987" y="566244"/>
                </a:lnTo>
                <a:lnTo>
                  <a:pt x="286512" y="569976"/>
                </a:lnTo>
                <a:lnTo>
                  <a:pt x="240036" y="566244"/>
                </a:lnTo>
                <a:lnTo>
                  <a:pt x="195949" y="555443"/>
                </a:lnTo>
                <a:lnTo>
                  <a:pt x="154840" y="538158"/>
                </a:lnTo>
                <a:lnTo>
                  <a:pt x="117299" y="514977"/>
                </a:lnTo>
                <a:lnTo>
                  <a:pt x="83915" y="486489"/>
                </a:lnTo>
                <a:lnTo>
                  <a:pt x="55278" y="453280"/>
                </a:lnTo>
                <a:lnTo>
                  <a:pt x="31978" y="415938"/>
                </a:lnTo>
                <a:lnTo>
                  <a:pt x="14606" y="375050"/>
                </a:lnTo>
                <a:lnTo>
                  <a:pt x="3749" y="331204"/>
                </a:lnTo>
                <a:lnTo>
                  <a:pt x="0" y="2849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8583" y="2413508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200" y="1969007"/>
            <a:ext cx="1576070" cy="3718560"/>
          </a:xfrm>
          <a:custGeom>
            <a:avLst/>
            <a:gdLst/>
            <a:ahLst/>
            <a:cxnLst/>
            <a:rect l="l" t="t" r="r" b="b"/>
            <a:pathLst>
              <a:path w="1576070" h="3718560">
                <a:moveTo>
                  <a:pt x="1575816" y="0"/>
                </a:moveTo>
                <a:lnTo>
                  <a:pt x="1234439" y="356615"/>
                </a:lnTo>
              </a:path>
              <a:path w="1576070" h="3718560">
                <a:moveTo>
                  <a:pt x="0" y="3433572"/>
                </a:moveTo>
                <a:lnTo>
                  <a:pt x="3749" y="3387355"/>
                </a:lnTo>
                <a:lnTo>
                  <a:pt x="14606" y="3343509"/>
                </a:lnTo>
                <a:lnTo>
                  <a:pt x="31978" y="3302621"/>
                </a:lnTo>
                <a:lnTo>
                  <a:pt x="55278" y="3265279"/>
                </a:lnTo>
                <a:lnTo>
                  <a:pt x="83915" y="3232070"/>
                </a:lnTo>
                <a:lnTo>
                  <a:pt x="117299" y="3203582"/>
                </a:lnTo>
                <a:lnTo>
                  <a:pt x="154840" y="3180401"/>
                </a:lnTo>
                <a:lnTo>
                  <a:pt x="195949" y="3163116"/>
                </a:lnTo>
                <a:lnTo>
                  <a:pt x="240036" y="3152315"/>
                </a:lnTo>
                <a:lnTo>
                  <a:pt x="286512" y="3148584"/>
                </a:lnTo>
                <a:lnTo>
                  <a:pt x="332987" y="3152315"/>
                </a:lnTo>
                <a:lnTo>
                  <a:pt x="377074" y="3163116"/>
                </a:lnTo>
                <a:lnTo>
                  <a:pt x="418183" y="3180401"/>
                </a:lnTo>
                <a:lnTo>
                  <a:pt x="455724" y="3203582"/>
                </a:lnTo>
                <a:lnTo>
                  <a:pt x="489108" y="3232070"/>
                </a:lnTo>
                <a:lnTo>
                  <a:pt x="517745" y="3265279"/>
                </a:lnTo>
                <a:lnTo>
                  <a:pt x="541045" y="3302621"/>
                </a:lnTo>
                <a:lnTo>
                  <a:pt x="558417" y="3343509"/>
                </a:lnTo>
                <a:lnTo>
                  <a:pt x="569274" y="3387355"/>
                </a:lnTo>
                <a:lnTo>
                  <a:pt x="573024" y="3433572"/>
                </a:lnTo>
                <a:lnTo>
                  <a:pt x="569274" y="3479788"/>
                </a:lnTo>
                <a:lnTo>
                  <a:pt x="558417" y="3523634"/>
                </a:lnTo>
                <a:lnTo>
                  <a:pt x="541045" y="3564522"/>
                </a:lnTo>
                <a:lnTo>
                  <a:pt x="517745" y="3601864"/>
                </a:lnTo>
                <a:lnTo>
                  <a:pt x="489108" y="3635073"/>
                </a:lnTo>
                <a:lnTo>
                  <a:pt x="455724" y="3663561"/>
                </a:lnTo>
                <a:lnTo>
                  <a:pt x="418183" y="3686742"/>
                </a:lnTo>
                <a:lnTo>
                  <a:pt x="377074" y="3704027"/>
                </a:lnTo>
                <a:lnTo>
                  <a:pt x="332987" y="3714828"/>
                </a:lnTo>
                <a:lnTo>
                  <a:pt x="286512" y="3718559"/>
                </a:lnTo>
                <a:lnTo>
                  <a:pt x="240036" y="3714828"/>
                </a:lnTo>
                <a:lnTo>
                  <a:pt x="195949" y="3704027"/>
                </a:lnTo>
                <a:lnTo>
                  <a:pt x="154840" y="3686742"/>
                </a:lnTo>
                <a:lnTo>
                  <a:pt x="117299" y="3663561"/>
                </a:lnTo>
                <a:lnTo>
                  <a:pt x="83915" y="3635073"/>
                </a:lnTo>
                <a:lnTo>
                  <a:pt x="55278" y="3601864"/>
                </a:lnTo>
                <a:lnTo>
                  <a:pt x="31978" y="3564522"/>
                </a:lnTo>
                <a:lnTo>
                  <a:pt x="14606" y="3523634"/>
                </a:lnTo>
                <a:lnTo>
                  <a:pt x="3749" y="3479788"/>
                </a:lnTo>
                <a:lnTo>
                  <a:pt x="0" y="34335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7277" y="5218303"/>
            <a:ext cx="174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1560" y="3246120"/>
            <a:ext cx="1000125" cy="1884045"/>
          </a:xfrm>
          <a:custGeom>
            <a:avLst/>
            <a:gdLst/>
            <a:ahLst/>
            <a:cxnLst/>
            <a:rect l="l" t="t" r="r" b="b"/>
            <a:pathLst>
              <a:path w="1000125" h="1884045">
                <a:moveTo>
                  <a:pt x="429768" y="284988"/>
                </a:moveTo>
                <a:lnTo>
                  <a:pt x="433499" y="238771"/>
                </a:lnTo>
                <a:lnTo>
                  <a:pt x="444300" y="194925"/>
                </a:lnTo>
                <a:lnTo>
                  <a:pt x="461585" y="154037"/>
                </a:lnTo>
                <a:lnTo>
                  <a:pt x="484766" y="116695"/>
                </a:lnTo>
                <a:lnTo>
                  <a:pt x="513254" y="83486"/>
                </a:lnTo>
                <a:lnTo>
                  <a:pt x="546463" y="54998"/>
                </a:lnTo>
                <a:lnTo>
                  <a:pt x="583805" y="31817"/>
                </a:lnTo>
                <a:lnTo>
                  <a:pt x="624693" y="14532"/>
                </a:lnTo>
                <a:lnTo>
                  <a:pt x="668539" y="3731"/>
                </a:lnTo>
                <a:lnTo>
                  <a:pt x="714756" y="0"/>
                </a:lnTo>
                <a:lnTo>
                  <a:pt x="760972" y="3731"/>
                </a:lnTo>
                <a:lnTo>
                  <a:pt x="804818" y="14532"/>
                </a:lnTo>
                <a:lnTo>
                  <a:pt x="845706" y="31817"/>
                </a:lnTo>
                <a:lnTo>
                  <a:pt x="883048" y="54998"/>
                </a:lnTo>
                <a:lnTo>
                  <a:pt x="916257" y="83486"/>
                </a:lnTo>
                <a:lnTo>
                  <a:pt x="944745" y="116695"/>
                </a:lnTo>
                <a:lnTo>
                  <a:pt x="967926" y="154037"/>
                </a:lnTo>
                <a:lnTo>
                  <a:pt x="985211" y="194925"/>
                </a:lnTo>
                <a:lnTo>
                  <a:pt x="996012" y="238771"/>
                </a:lnTo>
                <a:lnTo>
                  <a:pt x="999744" y="284988"/>
                </a:lnTo>
                <a:lnTo>
                  <a:pt x="996012" y="331204"/>
                </a:lnTo>
                <a:lnTo>
                  <a:pt x="985211" y="375050"/>
                </a:lnTo>
                <a:lnTo>
                  <a:pt x="967926" y="415938"/>
                </a:lnTo>
                <a:lnTo>
                  <a:pt x="944745" y="453280"/>
                </a:lnTo>
                <a:lnTo>
                  <a:pt x="916257" y="486489"/>
                </a:lnTo>
                <a:lnTo>
                  <a:pt x="883048" y="514977"/>
                </a:lnTo>
                <a:lnTo>
                  <a:pt x="845706" y="538158"/>
                </a:lnTo>
                <a:lnTo>
                  <a:pt x="804818" y="555443"/>
                </a:lnTo>
                <a:lnTo>
                  <a:pt x="760972" y="566244"/>
                </a:lnTo>
                <a:lnTo>
                  <a:pt x="714756" y="569975"/>
                </a:lnTo>
                <a:lnTo>
                  <a:pt x="668539" y="566244"/>
                </a:lnTo>
                <a:lnTo>
                  <a:pt x="624693" y="555443"/>
                </a:lnTo>
                <a:lnTo>
                  <a:pt x="583805" y="538158"/>
                </a:lnTo>
                <a:lnTo>
                  <a:pt x="546463" y="514977"/>
                </a:lnTo>
                <a:lnTo>
                  <a:pt x="513254" y="486489"/>
                </a:lnTo>
                <a:lnTo>
                  <a:pt x="484766" y="453280"/>
                </a:lnTo>
                <a:lnTo>
                  <a:pt x="461585" y="415938"/>
                </a:lnTo>
                <a:lnTo>
                  <a:pt x="444300" y="375050"/>
                </a:lnTo>
                <a:lnTo>
                  <a:pt x="433499" y="331204"/>
                </a:lnTo>
                <a:lnTo>
                  <a:pt x="429768" y="284988"/>
                </a:lnTo>
                <a:close/>
              </a:path>
              <a:path w="1000125" h="1884045">
                <a:moveTo>
                  <a:pt x="323088" y="1438655"/>
                </a:moveTo>
                <a:lnTo>
                  <a:pt x="0" y="188366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70430" y="3345256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24711" y="4108703"/>
            <a:ext cx="570230" cy="570230"/>
          </a:xfrm>
          <a:custGeom>
            <a:avLst/>
            <a:gdLst/>
            <a:ahLst/>
            <a:cxnLst/>
            <a:rect l="l" t="t" r="r" b="b"/>
            <a:pathLst>
              <a:path w="570230" h="570229">
                <a:moveTo>
                  <a:pt x="0" y="284988"/>
                </a:moveTo>
                <a:lnTo>
                  <a:pt x="3730" y="238771"/>
                </a:lnTo>
                <a:lnTo>
                  <a:pt x="14529" y="194925"/>
                </a:lnTo>
                <a:lnTo>
                  <a:pt x="31810" y="154037"/>
                </a:lnTo>
                <a:lnTo>
                  <a:pt x="54987" y="116695"/>
                </a:lnTo>
                <a:lnTo>
                  <a:pt x="83472" y="83486"/>
                </a:lnTo>
                <a:lnTo>
                  <a:pt x="116679" y="54998"/>
                </a:lnTo>
                <a:lnTo>
                  <a:pt x="154021" y="31817"/>
                </a:lnTo>
                <a:lnTo>
                  <a:pt x="194911" y="14532"/>
                </a:lnTo>
                <a:lnTo>
                  <a:pt x="238762" y="3731"/>
                </a:lnTo>
                <a:lnTo>
                  <a:pt x="284988" y="0"/>
                </a:lnTo>
                <a:lnTo>
                  <a:pt x="331204" y="3731"/>
                </a:lnTo>
                <a:lnTo>
                  <a:pt x="375050" y="14532"/>
                </a:lnTo>
                <a:lnTo>
                  <a:pt x="415938" y="31817"/>
                </a:lnTo>
                <a:lnTo>
                  <a:pt x="453280" y="54998"/>
                </a:lnTo>
                <a:lnTo>
                  <a:pt x="486489" y="83486"/>
                </a:lnTo>
                <a:lnTo>
                  <a:pt x="514977" y="116695"/>
                </a:lnTo>
                <a:lnTo>
                  <a:pt x="538158" y="154037"/>
                </a:lnTo>
                <a:lnTo>
                  <a:pt x="555443" y="194925"/>
                </a:lnTo>
                <a:lnTo>
                  <a:pt x="566244" y="238771"/>
                </a:lnTo>
                <a:lnTo>
                  <a:pt x="569976" y="284988"/>
                </a:lnTo>
                <a:lnTo>
                  <a:pt x="566244" y="331204"/>
                </a:lnTo>
                <a:lnTo>
                  <a:pt x="555443" y="375050"/>
                </a:lnTo>
                <a:lnTo>
                  <a:pt x="538158" y="415938"/>
                </a:lnTo>
                <a:lnTo>
                  <a:pt x="514977" y="453280"/>
                </a:lnTo>
                <a:lnTo>
                  <a:pt x="486489" y="486489"/>
                </a:lnTo>
                <a:lnTo>
                  <a:pt x="453280" y="514977"/>
                </a:lnTo>
                <a:lnTo>
                  <a:pt x="415938" y="538158"/>
                </a:lnTo>
                <a:lnTo>
                  <a:pt x="375050" y="555443"/>
                </a:lnTo>
                <a:lnTo>
                  <a:pt x="331204" y="566244"/>
                </a:lnTo>
                <a:lnTo>
                  <a:pt x="284988" y="569976"/>
                </a:lnTo>
                <a:lnTo>
                  <a:pt x="238762" y="566244"/>
                </a:lnTo>
                <a:lnTo>
                  <a:pt x="194911" y="555443"/>
                </a:lnTo>
                <a:lnTo>
                  <a:pt x="154021" y="538158"/>
                </a:lnTo>
                <a:lnTo>
                  <a:pt x="116679" y="514977"/>
                </a:lnTo>
                <a:lnTo>
                  <a:pt x="83472" y="486489"/>
                </a:lnTo>
                <a:lnTo>
                  <a:pt x="54987" y="453280"/>
                </a:lnTo>
                <a:lnTo>
                  <a:pt x="31810" y="415938"/>
                </a:lnTo>
                <a:lnTo>
                  <a:pt x="14529" y="375050"/>
                </a:lnTo>
                <a:lnTo>
                  <a:pt x="3730" y="331204"/>
                </a:lnTo>
                <a:lnTo>
                  <a:pt x="0" y="2849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13180" y="4210888"/>
            <a:ext cx="213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9991" y="2904744"/>
            <a:ext cx="424180" cy="1222375"/>
          </a:xfrm>
          <a:custGeom>
            <a:avLst/>
            <a:gdLst/>
            <a:ahLst/>
            <a:cxnLst/>
            <a:rect l="l" t="t" r="r" b="b"/>
            <a:pathLst>
              <a:path w="424180" h="1222375">
                <a:moveTo>
                  <a:pt x="423672" y="0"/>
                </a:moveTo>
                <a:lnTo>
                  <a:pt x="286512" y="338327"/>
                </a:lnTo>
              </a:path>
              <a:path w="424180" h="1222375">
                <a:moveTo>
                  <a:pt x="167640" y="929639"/>
                </a:moveTo>
                <a:lnTo>
                  <a:pt x="0" y="122224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14488" y="2782823"/>
            <a:ext cx="570230" cy="570230"/>
          </a:xfrm>
          <a:custGeom>
            <a:avLst/>
            <a:gdLst/>
            <a:ahLst/>
            <a:cxnLst/>
            <a:rect l="l" t="t" r="r" b="b"/>
            <a:pathLst>
              <a:path w="570229" h="570229">
                <a:moveTo>
                  <a:pt x="0" y="284988"/>
                </a:moveTo>
                <a:lnTo>
                  <a:pt x="3731" y="238771"/>
                </a:lnTo>
                <a:lnTo>
                  <a:pt x="14532" y="194925"/>
                </a:lnTo>
                <a:lnTo>
                  <a:pt x="31817" y="154037"/>
                </a:lnTo>
                <a:lnTo>
                  <a:pt x="54998" y="116695"/>
                </a:lnTo>
                <a:lnTo>
                  <a:pt x="83486" y="83486"/>
                </a:lnTo>
                <a:lnTo>
                  <a:pt x="116695" y="54998"/>
                </a:lnTo>
                <a:lnTo>
                  <a:pt x="154037" y="31817"/>
                </a:lnTo>
                <a:lnTo>
                  <a:pt x="194925" y="14532"/>
                </a:lnTo>
                <a:lnTo>
                  <a:pt x="238771" y="3731"/>
                </a:lnTo>
                <a:lnTo>
                  <a:pt x="284987" y="0"/>
                </a:lnTo>
                <a:lnTo>
                  <a:pt x="331204" y="3731"/>
                </a:lnTo>
                <a:lnTo>
                  <a:pt x="375050" y="14532"/>
                </a:lnTo>
                <a:lnTo>
                  <a:pt x="415938" y="31817"/>
                </a:lnTo>
                <a:lnTo>
                  <a:pt x="453280" y="54998"/>
                </a:lnTo>
                <a:lnTo>
                  <a:pt x="486489" y="83486"/>
                </a:lnTo>
                <a:lnTo>
                  <a:pt x="514977" y="116695"/>
                </a:lnTo>
                <a:lnTo>
                  <a:pt x="538158" y="154037"/>
                </a:lnTo>
                <a:lnTo>
                  <a:pt x="555443" y="194925"/>
                </a:lnTo>
                <a:lnTo>
                  <a:pt x="566244" y="238771"/>
                </a:lnTo>
                <a:lnTo>
                  <a:pt x="569976" y="284988"/>
                </a:lnTo>
                <a:lnTo>
                  <a:pt x="566244" y="331204"/>
                </a:lnTo>
                <a:lnTo>
                  <a:pt x="555443" y="375050"/>
                </a:lnTo>
                <a:lnTo>
                  <a:pt x="538158" y="415938"/>
                </a:lnTo>
                <a:lnTo>
                  <a:pt x="514977" y="453280"/>
                </a:lnTo>
                <a:lnTo>
                  <a:pt x="486489" y="486489"/>
                </a:lnTo>
                <a:lnTo>
                  <a:pt x="453280" y="514977"/>
                </a:lnTo>
                <a:lnTo>
                  <a:pt x="415938" y="538158"/>
                </a:lnTo>
                <a:lnTo>
                  <a:pt x="375050" y="555443"/>
                </a:lnTo>
                <a:lnTo>
                  <a:pt x="331204" y="566244"/>
                </a:lnTo>
                <a:lnTo>
                  <a:pt x="284987" y="569976"/>
                </a:lnTo>
                <a:lnTo>
                  <a:pt x="238771" y="566244"/>
                </a:lnTo>
                <a:lnTo>
                  <a:pt x="194925" y="555443"/>
                </a:lnTo>
                <a:lnTo>
                  <a:pt x="154037" y="538158"/>
                </a:lnTo>
                <a:lnTo>
                  <a:pt x="116695" y="514977"/>
                </a:lnTo>
                <a:lnTo>
                  <a:pt x="83486" y="486489"/>
                </a:lnTo>
                <a:lnTo>
                  <a:pt x="54998" y="453280"/>
                </a:lnTo>
                <a:lnTo>
                  <a:pt x="31817" y="415938"/>
                </a:lnTo>
                <a:lnTo>
                  <a:pt x="14532" y="375050"/>
                </a:lnTo>
                <a:lnTo>
                  <a:pt x="3731" y="331204"/>
                </a:lnTo>
                <a:lnTo>
                  <a:pt x="0" y="2849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04480" y="2883230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20" name="object 20"/>
          <p:cNvSpPr/>
          <p:nvPr/>
        </p:nvSpPr>
        <p:spPr>
          <a:xfrm>
            <a:off x="6745223" y="3925823"/>
            <a:ext cx="570230" cy="567055"/>
          </a:xfrm>
          <a:custGeom>
            <a:avLst/>
            <a:gdLst/>
            <a:ahLst/>
            <a:cxnLst/>
            <a:rect l="l" t="t" r="r" b="b"/>
            <a:pathLst>
              <a:path w="570229" h="567054">
                <a:moveTo>
                  <a:pt x="0" y="283463"/>
                </a:moveTo>
                <a:lnTo>
                  <a:pt x="3731" y="237475"/>
                </a:lnTo>
                <a:lnTo>
                  <a:pt x="14532" y="193852"/>
                </a:lnTo>
                <a:lnTo>
                  <a:pt x="31817" y="153179"/>
                </a:lnTo>
                <a:lnTo>
                  <a:pt x="54998" y="116037"/>
                </a:lnTo>
                <a:lnTo>
                  <a:pt x="83486" y="83010"/>
                </a:lnTo>
                <a:lnTo>
                  <a:pt x="116695" y="54681"/>
                </a:lnTo>
                <a:lnTo>
                  <a:pt x="154037" y="31632"/>
                </a:lnTo>
                <a:lnTo>
                  <a:pt x="194925" y="14447"/>
                </a:lnTo>
                <a:lnTo>
                  <a:pt x="238771" y="3709"/>
                </a:lnTo>
                <a:lnTo>
                  <a:pt x="284987" y="0"/>
                </a:lnTo>
                <a:lnTo>
                  <a:pt x="331204" y="3709"/>
                </a:lnTo>
                <a:lnTo>
                  <a:pt x="375050" y="14447"/>
                </a:lnTo>
                <a:lnTo>
                  <a:pt x="415938" y="31632"/>
                </a:lnTo>
                <a:lnTo>
                  <a:pt x="453280" y="54681"/>
                </a:lnTo>
                <a:lnTo>
                  <a:pt x="486489" y="83010"/>
                </a:lnTo>
                <a:lnTo>
                  <a:pt x="514977" y="116037"/>
                </a:lnTo>
                <a:lnTo>
                  <a:pt x="538158" y="153179"/>
                </a:lnTo>
                <a:lnTo>
                  <a:pt x="555443" y="193852"/>
                </a:lnTo>
                <a:lnTo>
                  <a:pt x="566244" y="237475"/>
                </a:lnTo>
                <a:lnTo>
                  <a:pt x="569976" y="283463"/>
                </a:lnTo>
                <a:lnTo>
                  <a:pt x="566244" y="329452"/>
                </a:lnTo>
                <a:lnTo>
                  <a:pt x="555443" y="373075"/>
                </a:lnTo>
                <a:lnTo>
                  <a:pt x="538158" y="413748"/>
                </a:lnTo>
                <a:lnTo>
                  <a:pt x="514977" y="450890"/>
                </a:lnTo>
                <a:lnTo>
                  <a:pt x="486489" y="483917"/>
                </a:lnTo>
                <a:lnTo>
                  <a:pt x="453280" y="512246"/>
                </a:lnTo>
                <a:lnTo>
                  <a:pt x="415938" y="535295"/>
                </a:lnTo>
                <a:lnTo>
                  <a:pt x="375050" y="552480"/>
                </a:lnTo>
                <a:lnTo>
                  <a:pt x="331204" y="563218"/>
                </a:lnTo>
                <a:lnTo>
                  <a:pt x="284987" y="566927"/>
                </a:lnTo>
                <a:lnTo>
                  <a:pt x="238771" y="563218"/>
                </a:lnTo>
                <a:lnTo>
                  <a:pt x="194925" y="552480"/>
                </a:lnTo>
                <a:lnTo>
                  <a:pt x="154037" y="535295"/>
                </a:lnTo>
                <a:lnTo>
                  <a:pt x="116695" y="512246"/>
                </a:lnTo>
                <a:lnTo>
                  <a:pt x="83486" y="483917"/>
                </a:lnTo>
                <a:lnTo>
                  <a:pt x="54998" y="450890"/>
                </a:lnTo>
                <a:lnTo>
                  <a:pt x="31817" y="413748"/>
                </a:lnTo>
                <a:lnTo>
                  <a:pt x="14532" y="373075"/>
                </a:lnTo>
                <a:lnTo>
                  <a:pt x="3731" y="329452"/>
                </a:lnTo>
                <a:lnTo>
                  <a:pt x="0" y="28346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34327" y="4025645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40880" y="3273552"/>
            <a:ext cx="2164080" cy="1252855"/>
          </a:xfrm>
          <a:custGeom>
            <a:avLst/>
            <a:gdLst/>
            <a:ahLst/>
            <a:cxnLst/>
            <a:rect l="l" t="t" r="r" b="b"/>
            <a:pathLst>
              <a:path w="2164079" h="1252854">
                <a:moveTo>
                  <a:pt x="765048" y="0"/>
                </a:moveTo>
                <a:lnTo>
                  <a:pt x="0" y="646176"/>
                </a:lnTo>
              </a:path>
              <a:path w="2164079" h="1252854">
                <a:moveTo>
                  <a:pt x="1594103" y="967740"/>
                </a:moveTo>
                <a:lnTo>
                  <a:pt x="1597835" y="921523"/>
                </a:lnTo>
                <a:lnTo>
                  <a:pt x="1608636" y="877677"/>
                </a:lnTo>
                <a:lnTo>
                  <a:pt x="1625921" y="836789"/>
                </a:lnTo>
                <a:lnTo>
                  <a:pt x="1649102" y="799447"/>
                </a:lnTo>
                <a:lnTo>
                  <a:pt x="1677590" y="766238"/>
                </a:lnTo>
                <a:lnTo>
                  <a:pt x="1710799" y="737750"/>
                </a:lnTo>
                <a:lnTo>
                  <a:pt x="1748141" y="714569"/>
                </a:lnTo>
                <a:lnTo>
                  <a:pt x="1789029" y="697284"/>
                </a:lnTo>
                <a:lnTo>
                  <a:pt x="1832875" y="686483"/>
                </a:lnTo>
                <a:lnTo>
                  <a:pt x="1879092" y="682752"/>
                </a:lnTo>
                <a:lnTo>
                  <a:pt x="1925308" y="686483"/>
                </a:lnTo>
                <a:lnTo>
                  <a:pt x="1969154" y="697284"/>
                </a:lnTo>
                <a:lnTo>
                  <a:pt x="2010042" y="714569"/>
                </a:lnTo>
                <a:lnTo>
                  <a:pt x="2047384" y="737750"/>
                </a:lnTo>
                <a:lnTo>
                  <a:pt x="2080593" y="766238"/>
                </a:lnTo>
                <a:lnTo>
                  <a:pt x="2109081" y="799447"/>
                </a:lnTo>
                <a:lnTo>
                  <a:pt x="2132262" y="836789"/>
                </a:lnTo>
                <a:lnTo>
                  <a:pt x="2149547" y="877677"/>
                </a:lnTo>
                <a:lnTo>
                  <a:pt x="2160348" y="921523"/>
                </a:lnTo>
                <a:lnTo>
                  <a:pt x="2164079" y="967740"/>
                </a:lnTo>
                <a:lnTo>
                  <a:pt x="2160348" y="1013956"/>
                </a:lnTo>
                <a:lnTo>
                  <a:pt x="2149547" y="1057802"/>
                </a:lnTo>
                <a:lnTo>
                  <a:pt x="2132262" y="1098690"/>
                </a:lnTo>
                <a:lnTo>
                  <a:pt x="2109081" y="1136032"/>
                </a:lnTo>
                <a:lnTo>
                  <a:pt x="2080593" y="1169241"/>
                </a:lnTo>
                <a:lnTo>
                  <a:pt x="2047384" y="1197729"/>
                </a:lnTo>
                <a:lnTo>
                  <a:pt x="2010042" y="1220910"/>
                </a:lnTo>
                <a:lnTo>
                  <a:pt x="1969154" y="1238195"/>
                </a:lnTo>
                <a:lnTo>
                  <a:pt x="1925308" y="1248996"/>
                </a:lnTo>
                <a:lnTo>
                  <a:pt x="1879092" y="1252728"/>
                </a:lnTo>
                <a:lnTo>
                  <a:pt x="1832875" y="1248996"/>
                </a:lnTo>
                <a:lnTo>
                  <a:pt x="1789029" y="1238195"/>
                </a:lnTo>
                <a:lnTo>
                  <a:pt x="1748141" y="1220910"/>
                </a:lnTo>
                <a:lnTo>
                  <a:pt x="1710799" y="1197729"/>
                </a:lnTo>
                <a:lnTo>
                  <a:pt x="1677590" y="1169241"/>
                </a:lnTo>
                <a:lnTo>
                  <a:pt x="1649102" y="1136032"/>
                </a:lnTo>
                <a:lnTo>
                  <a:pt x="1625921" y="1098690"/>
                </a:lnTo>
                <a:lnTo>
                  <a:pt x="1608636" y="1057802"/>
                </a:lnTo>
                <a:lnTo>
                  <a:pt x="1597835" y="1013956"/>
                </a:lnTo>
                <a:lnTo>
                  <a:pt x="1594103" y="96774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25610" y="4058488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0" y="5032247"/>
            <a:ext cx="573405" cy="570230"/>
          </a:xfrm>
          <a:custGeom>
            <a:avLst/>
            <a:gdLst/>
            <a:ahLst/>
            <a:cxnLst/>
            <a:rect l="l" t="t" r="r" b="b"/>
            <a:pathLst>
              <a:path w="573404" h="570229">
                <a:moveTo>
                  <a:pt x="0" y="284988"/>
                </a:moveTo>
                <a:lnTo>
                  <a:pt x="3749" y="238771"/>
                </a:lnTo>
                <a:lnTo>
                  <a:pt x="14606" y="194925"/>
                </a:lnTo>
                <a:lnTo>
                  <a:pt x="31978" y="154037"/>
                </a:lnTo>
                <a:lnTo>
                  <a:pt x="55278" y="116695"/>
                </a:lnTo>
                <a:lnTo>
                  <a:pt x="83915" y="83486"/>
                </a:lnTo>
                <a:lnTo>
                  <a:pt x="117299" y="54998"/>
                </a:lnTo>
                <a:lnTo>
                  <a:pt x="154840" y="31817"/>
                </a:lnTo>
                <a:lnTo>
                  <a:pt x="195949" y="14532"/>
                </a:lnTo>
                <a:lnTo>
                  <a:pt x="240036" y="3731"/>
                </a:lnTo>
                <a:lnTo>
                  <a:pt x="286511" y="0"/>
                </a:lnTo>
                <a:lnTo>
                  <a:pt x="332987" y="3731"/>
                </a:lnTo>
                <a:lnTo>
                  <a:pt x="377074" y="14532"/>
                </a:lnTo>
                <a:lnTo>
                  <a:pt x="418183" y="31817"/>
                </a:lnTo>
                <a:lnTo>
                  <a:pt x="455724" y="54998"/>
                </a:lnTo>
                <a:lnTo>
                  <a:pt x="489108" y="83486"/>
                </a:lnTo>
                <a:lnTo>
                  <a:pt x="517745" y="116695"/>
                </a:lnTo>
                <a:lnTo>
                  <a:pt x="541045" y="154037"/>
                </a:lnTo>
                <a:lnTo>
                  <a:pt x="558417" y="194925"/>
                </a:lnTo>
                <a:lnTo>
                  <a:pt x="569274" y="238771"/>
                </a:lnTo>
                <a:lnTo>
                  <a:pt x="573024" y="284988"/>
                </a:lnTo>
                <a:lnTo>
                  <a:pt x="569274" y="331204"/>
                </a:lnTo>
                <a:lnTo>
                  <a:pt x="558417" y="375050"/>
                </a:lnTo>
                <a:lnTo>
                  <a:pt x="541045" y="415938"/>
                </a:lnTo>
                <a:lnTo>
                  <a:pt x="517745" y="453280"/>
                </a:lnTo>
                <a:lnTo>
                  <a:pt x="489108" y="486489"/>
                </a:lnTo>
                <a:lnTo>
                  <a:pt x="455724" y="514977"/>
                </a:lnTo>
                <a:lnTo>
                  <a:pt x="418183" y="538158"/>
                </a:lnTo>
                <a:lnTo>
                  <a:pt x="377074" y="555443"/>
                </a:lnTo>
                <a:lnTo>
                  <a:pt x="332987" y="566244"/>
                </a:lnTo>
                <a:lnTo>
                  <a:pt x="286511" y="569976"/>
                </a:lnTo>
                <a:lnTo>
                  <a:pt x="240036" y="566244"/>
                </a:lnTo>
                <a:lnTo>
                  <a:pt x="195949" y="555443"/>
                </a:lnTo>
                <a:lnTo>
                  <a:pt x="154840" y="538158"/>
                </a:lnTo>
                <a:lnTo>
                  <a:pt x="117299" y="514977"/>
                </a:lnTo>
                <a:lnTo>
                  <a:pt x="83915" y="486489"/>
                </a:lnTo>
                <a:lnTo>
                  <a:pt x="55278" y="453280"/>
                </a:lnTo>
                <a:lnTo>
                  <a:pt x="31978" y="415938"/>
                </a:lnTo>
                <a:lnTo>
                  <a:pt x="14606" y="375050"/>
                </a:lnTo>
                <a:lnTo>
                  <a:pt x="3749" y="331204"/>
                </a:lnTo>
                <a:lnTo>
                  <a:pt x="0" y="2849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335261" y="5132578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72528" y="4517135"/>
            <a:ext cx="2100580" cy="1134110"/>
          </a:xfrm>
          <a:custGeom>
            <a:avLst/>
            <a:gdLst/>
            <a:ahLst/>
            <a:cxnLst/>
            <a:rect l="l" t="t" r="r" b="b"/>
            <a:pathLst>
              <a:path w="2100579" h="1134110">
                <a:moveTo>
                  <a:pt x="0" y="848867"/>
                </a:moveTo>
                <a:lnTo>
                  <a:pt x="3731" y="802651"/>
                </a:lnTo>
                <a:lnTo>
                  <a:pt x="14532" y="758805"/>
                </a:lnTo>
                <a:lnTo>
                  <a:pt x="31817" y="717917"/>
                </a:lnTo>
                <a:lnTo>
                  <a:pt x="54998" y="680575"/>
                </a:lnTo>
                <a:lnTo>
                  <a:pt x="83486" y="647366"/>
                </a:lnTo>
                <a:lnTo>
                  <a:pt x="116695" y="618878"/>
                </a:lnTo>
                <a:lnTo>
                  <a:pt x="154037" y="595697"/>
                </a:lnTo>
                <a:lnTo>
                  <a:pt x="194925" y="578412"/>
                </a:lnTo>
                <a:lnTo>
                  <a:pt x="238771" y="567611"/>
                </a:lnTo>
                <a:lnTo>
                  <a:pt x="284988" y="563880"/>
                </a:lnTo>
                <a:lnTo>
                  <a:pt x="331204" y="567611"/>
                </a:lnTo>
                <a:lnTo>
                  <a:pt x="375050" y="578412"/>
                </a:lnTo>
                <a:lnTo>
                  <a:pt x="415938" y="595697"/>
                </a:lnTo>
                <a:lnTo>
                  <a:pt x="453280" y="618878"/>
                </a:lnTo>
                <a:lnTo>
                  <a:pt x="486489" y="647366"/>
                </a:lnTo>
                <a:lnTo>
                  <a:pt x="514977" y="680575"/>
                </a:lnTo>
                <a:lnTo>
                  <a:pt x="538158" y="717917"/>
                </a:lnTo>
                <a:lnTo>
                  <a:pt x="555443" y="758805"/>
                </a:lnTo>
                <a:lnTo>
                  <a:pt x="566244" y="802651"/>
                </a:lnTo>
                <a:lnTo>
                  <a:pt x="569976" y="848867"/>
                </a:lnTo>
                <a:lnTo>
                  <a:pt x="566244" y="895084"/>
                </a:lnTo>
                <a:lnTo>
                  <a:pt x="555443" y="938930"/>
                </a:lnTo>
                <a:lnTo>
                  <a:pt x="538158" y="979818"/>
                </a:lnTo>
                <a:lnTo>
                  <a:pt x="514977" y="1017160"/>
                </a:lnTo>
                <a:lnTo>
                  <a:pt x="486489" y="1050369"/>
                </a:lnTo>
                <a:lnTo>
                  <a:pt x="453280" y="1078857"/>
                </a:lnTo>
                <a:lnTo>
                  <a:pt x="415938" y="1102038"/>
                </a:lnTo>
                <a:lnTo>
                  <a:pt x="375050" y="1119323"/>
                </a:lnTo>
                <a:lnTo>
                  <a:pt x="331204" y="1130124"/>
                </a:lnTo>
                <a:lnTo>
                  <a:pt x="284988" y="1133855"/>
                </a:lnTo>
                <a:lnTo>
                  <a:pt x="238771" y="1130124"/>
                </a:lnTo>
                <a:lnTo>
                  <a:pt x="194925" y="1119323"/>
                </a:lnTo>
                <a:lnTo>
                  <a:pt x="154037" y="1102038"/>
                </a:lnTo>
                <a:lnTo>
                  <a:pt x="116695" y="1078857"/>
                </a:lnTo>
                <a:lnTo>
                  <a:pt x="83486" y="1050369"/>
                </a:lnTo>
                <a:lnTo>
                  <a:pt x="54998" y="1017160"/>
                </a:lnTo>
                <a:lnTo>
                  <a:pt x="31817" y="979818"/>
                </a:lnTo>
                <a:lnTo>
                  <a:pt x="14532" y="938930"/>
                </a:lnTo>
                <a:lnTo>
                  <a:pt x="3731" y="895084"/>
                </a:lnTo>
                <a:lnTo>
                  <a:pt x="0" y="848867"/>
                </a:lnTo>
                <a:close/>
              </a:path>
              <a:path w="2100579" h="1134110">
                <a:moveTo>
                  <a:pt x="1813560" y="0"/>
                </a:moveTo>
                <a:lnTo>
                  <a:pt x="2100072" y="49072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63155" y="5181422"/>
            <a:ext cx="174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12280" y="6288023"/>
            <a:ext cx="573405" cy="570230"/>
          </a:xfrm>
          <a:custGeom>
            <a:avLst/>
            <a:gdLst/>
            <a:ahLst/>
            <a:cxnLst/>
            <a:rect l="l" t="t" r="r" b="b"/>
            <a:pathLst>
              <a:path w="573404" h="570229">
                <a:moveTo>
                  <a:pt x="0" y="284987"/>
                </a:moveTo>
                <a:lnTo>
                  <a:pt x="3749" y="238762"/>
                </a:lnTo>
                <a:lnTo>
                  <a:pt x="14606" y="194911"/>
                </a:lnTo>
                <a:lnTo>
                  <a:pt x="31978" y="154021"/>
                </a:lnTo>
                <a:lnTo>
                  <a:pt x="55278" y="116679"/>
                </a:lnTo>
                <a:lnTo>
                  <a:pt x="83915" y="83472"/>
                </a:lnTo>
                <a:lnTo>
                  <a:pt x="117299" y="54987"/>
                </a:lnTo>
                <a:lnTo>
                  <a:pt x="154840" y="31810"/>
                </a:lnTo>
                <a:lnTo>
                  <a:pt x="195949" y="14529"/>
                </a:lnTo>
                <a:lnTo>
                  <a:pt x="240036" y="3730"/>
                </a:lnTo>
                <a:lnTo>
                  <a:pt x="286512" y="0"/>
                </a:lnTo>
                <a:lnTo>
                  <a:pt x="332987" y="3730"/>
                </a:lnTo>
                <a:lnTo>
                  <a:pt x="377074" y="14529"/>
                </a:lnTo>
                <a:lnTo>
                  <a:pt x="418183" y="31810"/>
                </a:lnTo>
                <a:lnTo>
                  <a:pt x="455724" y="54987"/>
                </a:lnTo>
                <a:lnTo>
                  <a:pt x="489108" y="83472"/>
                </a:lnTo>
                <a:lnTo>
                  <a:pt x="517745" y="116679"/>
                </a:lnTo>
                <a:lnTo>
                  <a:pt x="541045" y="154021"/>
                </a:lnTo>
                <a:lnTo>
                  <a:pt x="558417" y="194911"/>
                </a:lnTo>
                <a:lnTo>
                  <a:pt x="569274" y="238762"/>
                </a:lnTo>
                <a:lnTo>
                  <a:pt x="573024" y="284987"/>
                </a:lnTo>
                <a:lnTo>
                  <a:pt x="569274" y="331213"/>
                </a:lnTo>
                <a:lnTo>
                  <a:pt x="558417" y="375064"/>
                </a:lnTo>
                <a:lnTo>
                  <a:pt x="541045" y="415954"/>
                </a:lnTo>
                <a:lnTo>
                  <a:pt x="517745" y="453296"/>
                </a:lnTo>
                <a:lnTo>
                  <a:pt x="489108" y="486503"/>
                </a:lnTo>
                <a:lnTo>
                  <a:pt x="455724" y="514988"/>
                </a:lnTo>
                <a:lnTo>
                  <a:pt x="418183" y="538164"/>
                </a:lnTo>
                <a:lnTo>
                  <a:pt x="377074" y="555446"/>
                </a:lnTo>
                <a:lnTo>
                  <a:pt x="332987" y="566245"/>
                </a:lnTo>
                <a:lnTo>
                  <a:pt x="286512" y="569975"/>
                </a:lnTo>
                <a:lnTo>
                  <a:pt x="240036" y="566245"/>
                </a:lnTo>
                <a:lnTo>
                  <a:pt x="195949" y="555446"/>
                </a:lnTo>
                <a:lnTo>
                  <a:pt x="154840" y="538164"/>
                </a:lnTo>
                <a:lnTo>
                  <a:pt x="117299" y="514988"/>
                </a:lnTo>
                <a:lnTo>
                  <a:pt x="83915" y="486503"/>
                </a:lnTo>
                <a:lnTo>
                  <a:pt x="55278" y="453296"/>
                </a:lnTo>
                <a:lnTo>
                  <a:pt x="31978" y="415954"/>
                </a:lnTo>
                <a:lnTo>
                  <a:pt x="14606" y="375064"/>
                </a:lnTo>
                <a:lnTo>
                  <a:pt x="3749" y="331213"/>
                </a:lnTo>
                <a:lnTo>
                  <a:pt x="0" y="28498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04050" y="6389928"/>
            <a:ext cx="102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81928" y="5062728"/>
            <a:ext cx="810895" cy="1219200"/>
          </a:xfrm>
          <a:custGeom>
            <a:avLst/>
            <a:gdLst/>
            <a:ahLst/>
            <a:cxnLst/>
            <a:rect l="l" t="t" r="r" b="b"/>
            <a:pathLst>
              <a:path w="810895" h="1219200">
                <a:moveTo>
                  <a:pt x="387096" y="606552"/>
                </a:moveTo>
                <a:lnTo>
                  <a:pt x="810768" y="1219200"/>
                </a:lnTo>
              </a:path>
              <a:path w="810895" h="1219200">
                <a:moveTo>
                  <a:pt x="0" y="284988"/>
                </a:moveTo>
                <a:lnTo>
                  <a:pt x="3749" y="238771"/>
                </a:lnTo>
                <a:lnTo>
                  <a:pt x="14606" y="194925"/>
                </a:lnTo>
                <a:lnTo>
                  <a:pt x="31978" y="154037"/>
                </a:lnTo>
                <a:lnTo>
                  <a:pt x="55278" y="116695"/>
                </a:lnTo>
                <a:lnTo>
                  <a:pt x="83915" y="83486"/>
                </a:lnTo>
                <a:lnTo>
                  <a:pt x="117299" y="54998"/>
                </a:lnTo>
                <a:lnTo>
                  <a:pt x="154840" y="31817"/>
                </a:lnTo>
                <a:lnTo>
                  <a:pt x="195949" y="14532"/>
                </a:lnTo>
                <a:lnTo>
                  <a:pt x="240036" y="3731"/>
                </a:lnTo>
                <a:lnTo>
                  <a:pt x="286512" y="0"/>
                </a:lnTo>
                <a:lnTo>
                  <a:pt x="332987" y="3731"/>
                </a:lnTo>
                <a:lnTo>
                  <a:pt x="377074" y="14532"/>
                </a:lnTo>
                <a:lnTo>
                  <a:pt x="418183" y="31817"/>
                </a:lnTo>
                <a:lnTo>
                  <a:pt x="455724" y="54998"/>
                </a:lnTo>
                <a:lnTo>
                  <a:pt x="489108" y="83486"/>
                </a:lnTo>
                <a:lnTo>
                  <a:pt x="517745" y="116695"/>
                </a:lnTo>
                <a:lnTo>
                  <a:pt x="541045" y="154037"/>
                </a:lnTo>
                <a:lnTo>
                  <a:pt x="558417" y="194925"/>
                </a:lnTo>
                <a:lnTo>
                  <a:pt x="569274" y="238771"/>
                </a:lnTo>
                <a:lnTo>
                  <a:pt x="573024" y="284988"/>
                </a:lnTo>
                <a:lnTo>
                  <a:pt x="569274" y="331204"/>
                </a:lnTo>
                <a:lnTo>
                  <a:pt x="558417" y="375050"/>
                </a:lnTo>
                <a:lnTo>
                  <a:pt x="541045" y="415938"/>
                </a:lnTo>
                <a:lnTo>
                  <a:pt x="517745" y="453280"/>
                </a:lnTo>
                <a:lnTo>
                  <a:pt x="489108" y="486489"/>
                </a:lnTo>
                <a:lnTo>
                  <a:pt x="455724" y="514977"/>
                </a:lnTo>
                <a:lnTo>
                  <a:pt x="418183" y="538158"/>
                </a:lnTo>
                <a:lnTo>
                  <a:pt x="377074" y="555443"/>
                </a:lnTo>
                <a:lnTo>
                  <a:pt x="332987" y="566244"/>
                </a:lnTo>
                <a:lnTo>
                  <a:pt x="286512" y="569976"/>
                </a:lnTo>
                <a:lnTo>
                  <a:pt x="240036" y="566244"/>
                </a:lnTo>
                <a:lnTo>
                  <a:pt x="195949" y="555443"/>
                </a:lnTo>
                <a:lnTo>
                  <a:pt x="154840" y="538158"/>
                </a:lnTo>
                <a:lnTo>
                  <a:pt x="117299" y="514977"/>
                </a:lnTo>
                <a:lnTo>
                  <a:pt x="83915" y="486489"/>
                </a:lnTo>
                <a:lnTo>
                  <a:pt x="55278" y="453280"/>
                </a:lnTo>
                <a:lnTo>
                  <a:pt x="31978" y="415938"/>
                </a:lnTo>
                <a:lnTo>
                  <a:pt x="14606" y="375050"/>
                </a:lnTo>
                <a:lnTo>
                  <a:pt x="3749" y="331204"/>
                </a:lnTo>
                <a:lnTo>
                  <a:pt x="0" y="2849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473697" y="5164328"/>
            <a:ext cx="21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24144" y="6251447"/>
            <a:ext cx="570230" cy="570230"/>
          </a:xfrm>
          <a:custGeom>
            <a:avLst/>
            <a:gdLst/>
            <a:ahLst/>
            <a:cxnLst/>
            <a:rect l="l" t="t" r="r" b="b"/>
            <a:pathLst>
              <a:path w="570229" h="570229">
                <a:moveTo>
                  <a:pt x="0" y="284987"/>
                </a:moveTo>
                <a:lnTo>
                  <a:pt x="3731" y="238762"/>
                </a:lnTo>
                <a:lnTo>
                  <a:pt x="14532" y="194911"/>
                </a:lnTo>
                <a:lnTo>
                  <a:pt x="31817" y="154021"/>
                </a:lnTo>
                <a:lnTo>
                  <a:pt x="54998" y="116679"/>
                </a:lnTo>
                <a:lnTo>
                  <a:pt x="83486" y="83472"/>
                </a:lnTo>
                <a:lnTo>
                  <a:pt x="116695" y="54987"/>
                </a:lnTo>
                <a:lnTo>
                  <a:pt x="154037" y="31810"/>
                </a:lnTo>
                <a:lnTo>
                  <a:pt x="194925" y="14529"/>
                </a:lnTo>
                <a:lnTo>
                  <a:pt x="238771" y="3730"/>
                </a:lnTo>
                <a:lnTo>
                  <a:pt x="284988" y="0"/>
                </a:lnTo>
                <a:lnTo>
                  <a:pt x="331204" y="3730"/>
                </a:lnTo>
                <a:lnTo>
                  <a:pt x="375050" y="14529"/>
                </a:lnTo>
                <a:lnTo>
                  <a:pt x="415938" y="31810"/>
                </a:lnTo>
                <a:lnTo>
                  <a:pt x="453280" y="54987"/>
                </a:lnTo>
                <a:lnTo>
                  <a:pt x="486489" y="83472"/>
                </a:lnTo>
                <a:lnTo>
                  <a:pt x="514977" y="116679"/>
                </a:lnTo>
                <a:lnTo>
                  <a:pt x="538158" y="154021"/>
                </a:lnTo>
                <a:lnTo>
                  <a:pt x="555443" y="194911"/>
                </a:lnTo>
                <a:lnTo>
                  <a:pt x="566244" y="238762"/>
                </a:lnTo>
                <a:lnTo>
                  <a:pt x="569976" y="284987"/>
                </a:lnTo>
                <a:lnTo>
                  <a:pt x="566244" y="331213"/>
                </a:lnTo>
                <a:lnTo>
                  <a:pt x="555443" y="375064"/>
                </a:lnTo>
                <a:lnTo>
                  <a:pt x="538158" y="415954"/>
                </a:lnTo>
                <a:lnTo>
                  <a:pt x="514977" y="453296"/>
                </a:lnTo>
                <a:lnTo>
                  <a:pt x="486489" y="486503"/>
                </a:lnTo>
                <a:lnTo>
                  <a:pt x="453280" y="514988"/>
                </a:lnTo>
                <a:lnTo>
                  <a:pt x="415938" y="538164"/>
                </a:lnTo>
                <a:lnTo>
                  <a:pt x="375050" y="555445"/>
                </a:lnTo>
                <a:lnTo>
                  <a:pt x="331204" y="566244"/>
                </a:lnTo>
                <a:lnTo>
                  <a:pt x="284988" y="569974"/>
                </a:lnTo>
                <a:lnTo>
                  <a:pt x="238771" y="566244"/>
                </a:lnTo>
                <a:lnTo>
                  <a:pt x="194925" y="555445"/>
                </a:lnTo>
                <a:lnTo>
                  <a:pt x="154037" y="538164"/>
                </a:lnTo>
                <a:lnTo>
                  <a:pt x="116695" y="514988"/>
                </a:lnTo>
                <a:lnTo>
                  <a:pt x="83486" y="486503"/>
                </a:lnTo>
                <a:lnTo>
                  <a:pt x="54998" y="453296"/>
                </a:lnTo>
                <a:lnTo>
                  <a:pt x="31817" y="415954"/>
                </a:lnTo>
                <a:lnTo>
                  <a:pt x="14532" y="375064"/>
                </a:lnTo>
                <a:lnTo>
                  <a:pt x="3731" y="331213"/>
                </a:lnTo>
                <a:lnTo>
                  <a:pt x="0" y="28498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13246" y="6353962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71688" y="5029200"/>
            <a:ext cx="573405" cy="570230"/>
          </a:xfrm>
          <a:custGeom>
            <a:avLst/>
            <a:gdLst/>
            <a:ahLst/>
            <a:cxnLst/>
            <a:rect l="l" t="t" r="r" b="b"/>
            <a:pathLst>
              <a:path w="573404" h="570229">
                <a:moveTo>
                  <a:pt x="0" y="284988"/>
                </a:moveTo>
                <a:lnTo>
                  <a:pt x="3749" y="238771"/>
                </a:lnTo>
                <a:lnTo>
                  <a:pt x="14606" y="194925"/>
                </a:lnTo>
                <a:lnTo>
                  <a:pt x="31978" y="154037"/>
                </a:lnTo>
                <a:lnTo>
                  <a:pt x="55278" y="116695"/>
                </a:lnTo>
                <a:lnTo>
                  <a:pt x="83915" y="83486"/>
                </a:lnTo>
                <a:lnTo>
                  <a:pt x="117299" y="54998"/>
                </a:lnTo>
                <a:lnTo>
                  <a:pt x="154840" y="31817"/>
                </a:lnTo>
                <a:lnTo>
                  <a:pt x="195949" y="14532"/>
                </a:lnTo>
                <a:lnTo>
                  <a:pt x="240036" y="3731"/>
                </a:lnTo>
                <a:lnTo>
                  <a:pt x="286511" y="0"/>
                </a:lnTo>
                <a:lnTo>
                  <a:pt x="332987" y="3731"/>
                </a:lnTo>
                <a:lnTo>
                  <a:pt x="377074" y="14532"/>
                </a:lnTo>
                <a:lnTo>
                  <a:pt x="418183" y="31817"/>
                </a:lnTo>
                <a:lnTo>
                  <a:pt x="455724" y="54998"/>
                </a:lnTo>
                <a:lnTo>
                  <a:pt x="489108" y="83486"/>
                </a:lnTo>
                <a:lnTo>
                  <a:pt x="517745" y="116695"/>
                </a:lnTo>
                <a:lnTo>
                  <a:pt x="541045" y="154037"/>
                </a:lnTo>
                <a:lnTo>
                  <a:pt x="558417" y="194925"/>
                </a:lnTo>
                <a:lnTo>
                  <a:pt x="569274" y="238771"/>
                </a:lnTo>
                <a:lnTo>
                  <a:pt x="573023" y="284988"/>
                </a:lnTo>
                <a:lnTo>
                  <a:pt x="569274" y="331204"/>
                </a:lnTo>
                <a:lnTo>
                  <a:pt x="558417" y="375050"/>
                </a:lnTo>
                <a:lnTo>
                  <a:pt x="541045" y="415938"/>
                </a:lnTo>
                <a:lnTo>
                  <a:pt x="517745" y="453280"/>
                </a:lnTo>
                <a:lnTo>
                  <a:pt x="489108" y="486489"/>
                </a:lnTo>
                <a:lnTo>
                  <a:pt x="455724" y="514977"/>
                </a:lnTo>
                <a:lnTo>
                  <a:pt x="418183" y="538158"/>
                </a:lnTo>
                <a:lnTo>
                  <a:pt x="377074" y="555443"/>
                </a:lnTo>
                <a:lnTo>
                  <a:pt x="332987" y="566244"/>
                </a:lnTo>
                <a:lnTo>
                  <a:pt x="286511" y="569976"/>
                </a:lnTo>
                <a:lnTo>
                  <a:pt x="240036" y="566244"/>
                </a:lnTo>
                <a:lnTo>
                  <a:pt x="195949" y="555443"/>
                </a:lnTo>
                <a:lnTo>
                  <a:pt x="154840" y="538158"/>
                </a:lnTo>
                <a:lnTo>
                  <a:pt x="117299" y="514977"/>
                </a:lnTo>
                <a:lnTo>
                  <a:pt x="83915" y="486489"/>
                </a:lnTo>
                <a:lnTo>
                  <a:pt x="55278" y="453280"/>
                </a:lnTo>
                <a:lnTo>
                  <a:pt x="31978" y="415938"/>
                </a:lnTo>
                <a:lnTo>
                  <a:pt x="14606" y="375050"/>
                </a:lnTo>
                <a:lnTo>
                  <a:pt x="3749" y="331204"/>
                </a:lnTo>
                <a:lnTo>
                  <a:pt x="0" y="2849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63457" y="5130495"/>
            <a:ext cx="165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04559" y="3291840"/>
            <a:ext cx="2893060" cy="2941320"/>
          </a:xfrm>
          <a:custGeom>
            <a:avLst/>
            <a:gdLst/>
            <a:ahLst/>
            <a:cxnLst/>
            <a:rect l="l" t="t" r="r" b="b"/>
            <a:pathLst>
              <a:path w="2893059" h="2941320">
                <a:moveTo>
                  <a:pt x="1124712" y="1173480"/>
                </a:moveTo>
                <a:lnTo>
                  <a:pt x="1496567" y="1786128"/>
                </a:lnTo>
              </a:path>
              <a:path w="2893059" h="2941320">
                <a:moveTo>
                  <a:pt x="868680" y="1155192"/>
                </a:moveTo>
                <a:lnTo>
                  <a:pt x="542543" y="1767840"/>
                </a:lnTo>
              </a:path>
              <a:path w="2893059" h="2941320">
                <a:moveTo>
                  <a:pt x="423672" y="2362200"/>
                </a:moveTo>
                <a:lnTo>
                  <a:pt x="0" y="2941320"/>
                </a:lnTo>
              </a:path>
              <a:path w="2893059" h="2941320">
                <a:moveTo>
                  <a:pt x="2755391" y="1222248"/>
                </a:moveTo>
                <a:lnTo>
                  <a:pt x="2432304" y="1716024"/>
                </a:lnTo>
              </a:path>
              <a:path w="2893059" h="2941320">
                <a:moveTo>
                  <a:pt x="2176271" y="0"/>
                </a:moveTo>
                <a:lnTo>
                  <a:pt x="2892551" y="6614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110" y="1295400"/>
            <a:ext cx="10574020" cy="5733415"/>
            <a:chOff x="512063" y="1124711"/>
            <a:chExt cx="10574020" cy="5733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1124711"/>
              <a:ext cx="4541520" cy="26609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759" y="3282694"/>
              <a:ext cx="7671816" cy="357530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4151" y="284225"/>
            <a:ext cx="52908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Representation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(Linked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180" y="250393"/>
            <a:ext cx="5388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Microsoft Sans Serif"/>
                <a:cs typeface="Microsoft Sans Serif"/>
              </a:rPr>
              <a:t>Operations</a:t>
            </a:r>
            <a:r>
              <a:rPr sz="3600" b="0" spc="50" dirty="0">
                <a:latin typeface="Microsoft Sans Serif"/>
                <a:cs typeface="Microsoft Sans Serif"/>
              </a:rPr>
              <a:t> </a:t>
            </a:r>
            <a:r>
              <a:rPr sz="3600" b="0" spc="-10" dirty="0">
                <a:latin typeface="Microsoft Sans Serif"/>
                <a:cs typeface="Microsoft Sans Serif"/>
              </a:rPr>
              <a:t>on</a:t>
            </a:r>
            <a:r>
              <a:rPr sz="3600" b="0" spc="20" dirty="0">
                <a:latin typeface="Microsoft Sans Serif"/>
                <a:cs typeface="Microsoft Sans Serif"/>
              </a:rPr>
              <a:t> </a:t>
            </a:r>
            <a:r>
              <a:rPr sz="3600" b="0" spc="-10" dirty="0">
                <a:latin typeface="Microsoft Sans Serif"/>
                <a:cs typeface="Microsoft Sans Serif"/>
              </a:rPr>
              <a:t>Binary</a:t>
            </a:r>
            <a:r>
              <a:rPr sz="3600" b="0" spc="55" dirty="0">
                <a:latin typeface="Microsoft Sans Serif"/>
                <a:cs typeface="Microsoft Sans Serif"/>
              </a:rPr>
              <a:t> </a:t>
            </a:r>
            <a:r>
              <a:rPr sz="3600" b="0" spc="5" dirty="0">
                <a:latin typeface="Microsoft Sans Serif"/>
                <a:cs typeface="Microsoft Sans Serif"/>
              </a:rPr>
              <a:t>Tree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288" y="1991105"/>
            <a:ext cx="440880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Searching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node.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Calibri"/>
                <a:cs typeface="Calibri"/>
              </a:rPr>
              <a:t>Inserting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node.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Calibri"/>
                <a:cs typeface="Calibri"/>
              </a:rPr>
              <a:t>Deleting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node.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35" dirty="0">
                <a:latin typeface="Calibri"/>
                <a:cs typeface="Calibri"/>
              </a:rPr>
              <a:t>Traversing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tree.</a:t>
            </a:r>
            <a:endParaRPr sz="2800">
              <a:latin typeface="Calibri"/>
              <a:cs typeface="Calibri"/>
            </a:endParaRPr>
          </a:p>
          <a:p>
            <a:pPr marL="728345" lvl="1" indent="-259079">
              <a:lnSpc>
                <a:spcPct val="100000"/>
              </a:lnSpc>
              <a:buChar char="•"/>
              <a:tabLst>
                <a:tab pos="728980" algn="l"/>
              </a:tabLst>
            </a:pPr>
            <a:r>
              <a:rPr sz="2800" spc="-10" dirty="0">
                <a:latin typeface="Calibri"/>
                <a:cs typeface="Calibri"/>
              </a:rPr>
              <a:t>Preorder</a:t>
            </a:r>
            <a:endParaRPr sz="2800">
              <a:latin typeface="Calibri"/>
              <a:cs typeface="Calibri"/>
            </a:endParaRPr>
          </a:p>
          <a:p>
            <a:pPr marL="728980" lvl="1" indent="-259715">
              <a:lnSpc>
                <a:spcPct val="100000"/>
              </a:lnSpc>
              <a:spcBef>
                <a:spcPts val="5"/>
              </a:spcBef>
              <a:buChar char="•"/>
              <a:tabLst>
                <a:tab pos="729615" algn="l"/>
              </a:tabLst>
            </a:pPr>
            <a:r>
              <a:rPr sz="2800" spc="-10" dirty="0">
                <a:latin typeface="Calibri"/>
                <a:cs typeface="Calibri"/>
              </a:rPr>
              <a:t>Inorder</a:t>
            </a:r>
            <a:endParaRPr sz="2800">
              <a:latin typeface="Calibri"/>
              <a:cs typeface="Calibri"/>
            </a:endParaRPr>
          </a:p>
          <a:p>
            <a:pPr marL="728980" lvl="1" indent="-259715">
              <a:lnSpc>
                <a:spcPct val="100000"/>
              </a:lnSpc>
              <a:buChar char="•"/>
              <a:tabLst>
                <a:tab pos="729615" algn="l"/>
              </a:tabLst>
            </a:pPr>
            <a:r>
              <a:rPr sz="2800" spc="-15" dirty="0">
                <a:latin typeface="Calibri"/>
                <a:cs typeface="Calibri"/>
              </a:rPr>
              <a:t>Postorder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39928"/>
            <a:ext cx="2450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85" dirty="0">
                <a:latin typeface="Microsoft Sans Serif"/>
                <a:cs typeface="Microsoft Sans Serif"/>
              </a:rPr>
              <a:t>T</a:t>
            </a:r>
            <a:r>
              <a:rPr sz="3600" b="0" spc="-310" dirty="0">
                <a:latin typeface="Microsoft Sans Serif"/>
                <a:cs typeface="Microsoft Sans Serif"/>
              </a:rPr>
              <a:t>r</a:t>
            </a:r>
            <a:r>
              <a:rPr sz="3600" b="0" spc="-325" dirty="0">
                <a:latin typeface="Microsoft Sans Serif"/>
                <a:cs typeface="Microsoft Sans Serif"/>
              </a:rPr>
              <a:t>e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r>
              <a:rPr sz="3600" b="0" spc="-610" dirty="0">
                <a:latin typeface="Microsoft Sans Serif"/>
                <a:cs typeface="Microsoft Sans Serif"/>
              </a:rPr>
              <a:t> </a:t>
            </a:r>
            <a:r>
              <a:rPr sz="3600" b="0" spc="-185" dirty="0">
                <a:latin typeface="Microsoft Sans Serif"/>
                <a:cs typeface="Microsoft Sans Serif"/>
              </a:rPr>
              <a:t>t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204" dirty="0">
                <a:latin typeface="Microsoft Sans Serif"/>
                <a:cs typeface="Microsoft Sans Serif"/>
              </a:rPr>
              <a:t>a</a:t>
            </a:r>
            <a:r>
              <a:rPr sz="3600" b="0" spc="-195" dirty="0">
                <a:latin typeface="Microsoft Sans Serif"/>
                <a:cs typeface="Microsoft Sans Serif"/>
              </a:rPr>
              <a:t>v</a:t>
            </a:r>
            <a:r>
              <a:rPr sz="3600" b="0" spc="-204" dirty="0">
                <a:latin typeface="Microsoft Sans Serif"/>
                <a:cs typeface="Microsoft Sans Serif"/>
              </a:rPr>
              <a:t>e</a:t>
            </a:r>
            <a:r>
              <a:rPr sz="3600" b="0" spc="-195" dirty="0">
                <a:latin typeface="Microsoft Sans Serif"/>
                <a:cs typeface="Microsoft Sans Serif"/>
              </a:rPr>
              <a:t>rs</a:t>
            </a:r>
            <a:r>
              <a:rPr sz="3600" b="0" spc="-204" dirty="0">
                <a:latin typeface="Microsoft Sans Serif"/>
                <a:cs typeface="Microsoft Sans Serif"/>
              </a:rPr>
              <a:t>a</a:t>
            </a:r>
            <a:r>
              <a:rPr sz="3600" b="0" spc="-25" dirty="0">
                <a:latin typeface="Microsoft Sans Serif"/>
                <a:cs typeface="Microsoft Sans Serif"/>
              </a:rPr>
              <a:t>l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012647"/>
            <a:ext cx="10589565" cy="50946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marR="770255" indent="-228600" algn="just">
              <a:lnSpc>
                <a:spcPts val="25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z="2600" spc="-190" dirty="0">
                <a:latin typeface="Microsoft Sans Serif"/>
                <a:cs typeface="Microsoft Sans Serif"/>
              </a:rPr>
              <a:t>Traversal</a:t>
            </a:r>
            <a:r>
              <a:rPr sz="2600" spc="-28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is</a:t>
            </a:r>
            <a:r>
              <a:rPr sz="2600" spc="-28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40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process</a:t>
            </a:r>
            <a:r>
              <a:rPr sz="2600" spc="-28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to</a:t>
            </a:r>
            <a:r>
              <a:rPr sz="2600" spc="75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visit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all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nodes</a:t>
            </a:r>
            <a:r>
              <a:rPr sz="2600" spc="-260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of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40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tree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and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may</a:t>
            </a:r>
            <a:r>
              <a:rPr sz="2600" spc="-35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print</a:t>
            </a:r>
            <a:r>
              <a:rPr sz="2600" spc="-409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their</a:t>
            </a:r>
            <a:r>
              <a:rPr lang="en-IN" sz="2600" spc="-3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values</a:t>
            </a:r>
            <a:r>
              <a:rPr sz="2600" spc="-19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too.</a:t>
            </a:r>
            <a:endParaRPr sz="2600" dirty="0">
              <a:latin typeface="Microsoft Sans Serif"/>
              <a:cs typeface="Microsoft Sans Serif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  <a:buFont typeface="Microsoft Sans Serif"/>
              <a:buChar char="•"/>
            </a:pPr>
            <a:endParaRPr sz="4150" dirty="0">
              <a:latin typeface="Microsoft Sans Serif"/>
              <a:cs typeface="Microsoft Sans Serif"/>
            </a:endParaRPr>
          </a:p>
          <a:p>
            <a:pPr marL="241300" marR="748665" indent="-228600" algn="just">
              <a:lnSpc>
                <a:spcPts val="2500"/>
              </a:lnSpc>
              <a:buChar char="•"/>
              <a:tabLst>
                <a:tab pos="241300" algn="l"/>
              </a:tabLst>
            </a:pPr>
            <a:r>
              <a:rPr sz="2600" spc="-80" dirty="0">
                <a:latin typeface="Microsoft Sans Serif"/>
                <a:cs typeface="Microsoft Sans Serif"/>
              </a:rPr>
              <a:t>All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nodes</a:t>
            </a:r>
            <a:r>
              <a:rPr sz="2600" spc="-24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are</a:t>
            </a:r>
            <a:r>
              <a:rPr sz="2600" spc="-215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connected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via</a:t>
            </a:r>
            <a:r>
              <a:rPr sz="2600" spc="-21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edges</a:t>
            </a:r>
            <a:r>
              <a:rPr sz="2600" spc="-305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(links) </a:t>
            </a:r>
            <a:r>
              <a:rPr sz="2600" spc="-80" dirty="0">
                <a:latin typeface="Microsoft Sans Serif"/>
                <a:cs typeface="Microsoft Sans Serif"/>
              </a:rPr>
              <a:t>we</a:t>
            </a:r>
            <a:r>
              <a:rPr sz="2600" spc="-160" dirty="0">
                <a:latin typeface="Microsoft Sans Serif"/>
                <a:cs typeface="Microsoft Sans Serif"/>
              </a:rPr>
              <a:t> always</a:t>
            </a:r>
            <a:r>
              <a:rPr sz="2600" spc="-310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start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from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</a:t>
            </a:r>
            <a:r>
              <a:rPr lang="en-IN" sz="260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root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(head)</a:t>
            </a:r>
            <a:r>
              <a:rPr sz="2600" spc="-23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node.</a:t>
            </a:r>
            <a:endParaRPr sz="2600" dirty="0">
              <a:latin typeface="Microsoft Sans Serif"/>
              <a:cs typeface="Microsoft Sans Serif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Font typeface="Microsoft Sans Serif"/>
              <a:buChar char="•"/>
            </a:pPr>
            <a:endParaRPr sz="3550" dirty="0">
              <a:latin typeface="Microsoft Sans Serif"/>
              <a:cs typeface="Microsoft Sans Serif"/>
            </a:endParaRPr>
          </a:p>
          <a:p>
            <a:pPr marL="241300" indent="-228600" algn="just">
              <a:lnSpc>
                <a:spcPts val="3105"/>
              </a:lnSpc>
              <a:buChar char="•"/>
              <a:tabLst>
                <a:tab pos="241300" algn="l"/>
              </a:tabLst>
            </a:pPr>
            <a:r>
              <a:rPr sz="2600" spc="-130" dirty="0">
                <a:latin typeface="Microsoft Sans Serif"/>
                <a:cs typeface="Microsoft Sans Serif"/>
              </a:rPr>
              <a:t>T</a:t>
            </a:r>
            <a:r>
              <a:rPr sz="2600" spc="-155" dirty="0">
                <a:latin typeface="Microsoft Sans Serif"/>
                <a:cs typeface="Microsoft Sans Serif"/>
              </a:rPr>
              <a:t>he</a:t>
            </a:r>
            <a:r>
              <a:rPr sz="2600" spc="-150" dirty="0">
                <a:latin typeface="Microsoft Sans Serif"/>
                <a:cs typeface="Microsoft Sans Serif"/>
              </a:rPr>
              <a:t>r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31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a</a:t>
            </a:r>
            <a:r>
              <a:rPr sz="2600" spc="-125" dirty="0">
                <a:latin typeface="Microsoft Sans Serif"/>
                <a:cs typeface="Microsoft Sans Serif"/>
              </a:rPr>
              <a:t>r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240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thre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250" dirty="0">
                <a:latin typeface="Microsoft Sans Serif"/>
                <a:cs typeface="Microsoft Sans Serif"/>
              </a:rPr>
              <a:t>w</a:t>
            </a:r>
            <a:r>
              <a:rPr sz="2600" spc="-225" dirty="0">
                <a:latin typeface="Microsoft Sans Serif"/>
                <a:cs typeface="Microsoft Sans Serif"/>
              </a:rPr>
              <a:t>a</a:t>
            </a:r>
            <a:r>
              <a:rPr sz="2600" spc="-250" dirty="0">
                <a:latin typeface="Microsoft Sans Serif"/>
                <a:cs typeface="Microsoft Sans Serif"/>
              </a:rPr>
              <a:t>y</a:t>
            </a:r>
            <a:r>
              <a:rPr sz="2600" spc="-5" dirty="0">
                <a:latin typeface="Microsoft Sans Serif"/>
                <a:cs typeface="Microsoft Sans Serif"/>
              </a:rPr>
              <a:t>s</a:t>
            </a:r>
            <a:r>
              <a:rPr sz="2600" spc="-33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w</a:t>
            </a:r>
            <a:r>
              <a:rPr sz="2600" spc="-105" dirty="0">
                <a:latin typeface="Microsoft Sans Serif"/>
                <a:cs typeface="Microsoft Sans Serif"/>
              </a:rPr>
              <a:t>h</a:t>
            </a:r>
            <a:r>
              <a:rPr sz="2600" spc="-120" dirty="0">
                <a:latin typeface="Microsoft Sans Serif"/>
                <a:cs typeface="Microsoft Sans Serif"/>
              </a:rPr>
              <a:t>i</a:t>
            </a:r>
            <a:r>
              <a:rPr sz="2600" spc="-105" dirty="0">
                <a:latin typeface="Microsoft Sans Serif"/>
                <a:cs typeface="Microsoft Sans Serif"/>
              </a:rPr>
              <a:t>c</a:t>
            </a:r>
            <a:r>
              <a:rPr sz="2600" spc="-5" dirty="0">
                <a:latin typeface="Microsoft Sans Serif"/>
                <a:cs typeface="Microsoft Sans Serif"/>
              </a:rPr>
              <a:t>h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w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us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31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to</a:t>
            </a:r>
            <a:r>
              <a:rPr sz="2600" spc="7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t</a:t>
            </a:r>
            <a:r>
              <a:rPr sz="2600" spc="-125" dirty="0">
                <a:latin typeface="Microsoft Sans Serif"/>
                <a:cs typeface="Microsoft Sans Serif"/>
              </a:rPr>
              <a:t>ra</a:t>
            </a:r>
            <a:r>
              <a:rPr sz="2600" spc="-155" dirty="0">
                <a:latin typeface="Microsoft Sans Serif"/>
                <a:cs typeface="Microsoft Sans Serif"/>
              </a:rPr>
              <a:t>v</a:t>
            </a:r>
            <a:r>
              <a:rPr sz="2600" spc="-125" dirty="0">
                <a:latin typeface="Microsoft Sans Serif"/>
                <a:cs typeface="Microsoft Sans Serif"/>
              </a:rPr>
              <a:t>er</a:t>
            </a:r>
            <a:r>
              <a:rPr sz="2600" spc="-130" dirty="0">
                <a:latin typeface="Microsoft Sans Serif"/>
                <a:cs typeface="Microsoft Sans Serif"/>
              </a:rPr>
              <a:t>s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195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a</a:t>
            </a:r>
            <a:r>
              <a:rPr sz="2600" spc="-55" dirty="0">
                <a:latin typeface="Microsoft Sans Serif"/>
                <a:cs typeface="Microsoft Sans Serif"/>
              </a:rPr>
              <a:t>tre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endParaRPr sz="2600" dirty="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ts val="2600"/>
              </a:lnSpc>
              <a:buChar char="•"/>
              <a:tabLst>
                <a:tab pos="698500" algn="l"/>
                <a:tab pos="699135" algn="l"/>
              </a:tabLst>
            </a:pPr>
            <a:r>
              <a:rPr sz="2200" spc="-65" dirty="0">
                <a:latin typeface="Microsoft Sans Serif"/>
                <a:cs typeface="Microsoft Sans Serif"/>
              </a:rPr>
              <a:t>I</a:t>
            </a:r>
            <a:r>
              <a:rPr sz="2200" spc="-80" dirty="0">
                <a:latin typeface="Microsoft Sans Serif"/>
                <a:cs typeface="Microsoft Sans Serif"/>
              </a:rPr>
              <a:t>n</a:t>
            </a:r>
            <a:r>
              <a:rPr sz="2200" spc="-65" dirty="0">
                <a:latin typeface="Microsoft Sans Serif"/>
                <a:cs typeface="Microsoft Sans Serif"/>
              </a:rPr>
              <a:t>-</a:t>
            </a:r>
            <a:r>
              <a:rPr sz="2200" spc="-80" dirty="0">
                <a:latin typeface="Microsoft Sans Serif"/>
                <a:cs typeface="Microsoft Sans Serif"/>
              </a:rPr>
              <a:t>o</a:t>
            </a:r>
            <a:r>
              <a:rPr sz="2200" spc="-65" dirty="0">
                <a:latin typeface="Microsoft Sans Serif"/>
                <a:cs typeface="Microsoft Sans Serif"/>
              </a:rPr>
              <a:t>r</a:t>
            </a:r>
            <a:r>
              <a:rPr sz="2200" spc="-80" dirty="0">
                <a:latin typeface="Microsoft Sans Serif"/>
                <a:cs typeface="Microsoft Sans Serif"/>
              </a:rPr>
              <a:t>de</a:t>
            </a:r>
            <a:r>
              <a:rPr sz="2200" dirty="0">
                <a:latin typeface="Microsoft Sans Serif"/>
                <a:cs typeface="Microsoft Sans Serif"/>
              </a:rPr>
              <a:t>r</a:t>
            </a:r>
            <a:r>
              <a:rPr sz="2200" spc="-315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T</a:t>
            </a:r>
            <a:r>
              <a:rPr sz="2200" spc="-160" dirty="0">
                <a:latin typeface="Microsoft Sans Serif"/>
                <a:cs typeface="Microsoft Sans Serif"/>
              </a:rPr>
              <a:t>r</a:t>
            </a:r>
            <a:r>
              <a:rPr sz="2200" spc="-170" dirty="0">
                <a:latin typeface="Microsoft Sans Serif"/>
                <a:cs typeface="Microsoft Sans Serif"/>
              </a:rPr>
              <a:t>a</a:t>
            </a:r>
            <a:r>
              <a:rPr sz="2200" spc="-190" dirty="0">
                <a:latin typeface="Microsoft Sans Serif"/>
                <a:cs typeface="Microsoft Sans Serif"/>
              </a:rPr>
              <a:t>v</a:t>
            </a:r>
            <a:r>
              <a:rPr sz="2200" spc="-170" dirty="0">
                <a:latin typeface="Microsoft Sans Serif"/>
                <a:cs typeface="Microsoft Sans Serif"/>
              </a:rPr>
              <a:t>e</a:t>
            </a:r>
            <a:r>
              <a:rPr sz="2200" spc="-160" dirty="0">
                <a:latin typeface="Microsoft Sans Serif"/>
                <a:cs typeface="Microsoft Sans Serif"/>
              </a:rPr>
              <a:t>r</a:t>
            </a:r>
            <a:r>
              <a:rPr sz="2200" spc="-170" dirty="0">
                <a:latin typeface="Microsoft Sans Serif"/>
                <a:cs typeface="Microsoft Sans Serif"/>
              </a:rPr>
              <a:t>sa</a:t>
            </a:r>
            <a:r>
              <a:rPr sz="2200" spc="-15" dirty="0">
                <a:latin typeface="Microsoft Sans Serif"/>
                <a:cs typeface="Microsoft Sans Serif"/>
              </a:rPr>
              <a:t>l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ts val="2605"/>
              </a:lnSpc>
              <a:buChar char="•"/>
              <a:tabLst>
                <a:tab pos="698500" algn="l"/>
                <a:tab pos="699135" algn="l"/>
              </a:tabLst>
            </a:pPr>
            <a:r>
              <a:rPr sz="2200" spc="-125" dirty="0">
                <a:latin typeface="Microsoft Sans Serif"/>
                <a:cs typeface="Microsoft Sans Serif"/>
              </a:rPr>
              <a:t>P</a:t>
            </a:r>
            <a:r>
              <a:rPr sz="2200" spc="-114" dirty="0">
                <a:latin typeface="Microsoft Sans Serif"/>
                <a:cs typeface="Microsoft Sans Serif"/>
              </a:rPr>
              <a:t>r</a:t>
            </a:r>
            <a:r>
              <a:rPr sz="2200" spc="-130" dirty="0">
                <a:latin typeface="Microsoft Sans Serif"/>
                <a:cs typeface="Microsoft Sans Serif"/>
              </a:rPr>
              <a:t>e</a:t>
            </a:r>
            <a:r>
              <a:rPr sz="2200" spc="-114" dirty="0">
                <a:latin typeface="Microsoft Sans Serif"/>
                <a:cs typeface="Microsoft Sans Serif"/>
              </a:rPr>
              <a:t>-</a:t>
            </a:r>
            <a:r>
              <a:rPr sz="2200" spc="-125" dirty="0">
                <a:latin typeface="Microsoft Sans Serif"/>
                <a:cs typeface="Microsoft Sans Serif"/>
              </a:rPr>
              <a:t>o</a:t>
            </a:r>
            <a:r>
              <a:rPr sz="2200" spc="-114" dirty="0">
                <a:latin typeface="Microsoft Sans Serif"/>
                <a:cs typeface="Microsoft Sans Serif"/>
              </a:rPr>
              <a:t>r</a:t>
            </a:r>
            <a:r>
              <a:rPr sz="2200" spc="-125" dirty="0">
                <a:latin typeface="Microsoft Sans Serif"/>
                <a:cs typeface="Microsoft Sans Serif"/>
              </a:rPr>
              <a:t>de</a:t>
            </a:r>
            <a:r>
              <a:rPr sz="2200" dirty="0">
                <a:latin typeface="Microsoft Sans Serif"/>
                <a:cs typeface="Microsoft Sans Serif"/>
              </a:rPr>
              <a:t>r</a:t>
            </a:r>
            <a:r>
              <a:rPr sz="2200" spc="-240" dirty="0">
                <a:latin typeface="Microsoft Sans Serif"/>
                <a:cs typeface="Microsoft Sans Serif"/>
              </a:rPr>
              <a:t> </a:t>
            </a:r>
            <a:r>
              <a:rPr sz="2200" spc="-220" dirty="0">
                <a:latin typeface="Microsoft Sans Serif"/>
                <a:cs typeface="Microsoft Sans Serif"/>
              </a:rPr>
              <a:t>T</a:t>
            </a:r>
            <a:r>
              <a:rPr sz="2200" spc="-160" dirty="0">
                <a:latin typeface="Microsoft Sans Serif"/>
                <a:cs typeface="Microsoft Sans Serif"/>
              </a:rPr>
              <a:t>r</a:t>
            </a:r>
            <a:r>
              <a:rPr sz="2200" spc="-175" dirty="0">
                <a:latin typeface="Microsoft Sans Serif"/>
                <a:cs typeface="Microsoft Sans Serif"/>
              </a:rPr>
              <a:t>a</a:t>
            </a:r>
            <a:r>
              <a:rPr sz="2200" spc="-195" dirty="0">
                <a:latin typeface="Microsoft Sans Serif"/>
                <a:cs typeface="Microsoft Sans Serif"/>
              </a:rPr>
              <a:t>v</a:t>
            </a:r>
            <a:r>
              <a:rPr sz="2200" spc="-175" dirty="0">
                <a:latin typeface="Microsoft Sans Serif"/>
                <a:cs typeface="Microsoft Sans Serif"/>
              </a:rPr>
              <a:t>e</a:t>
            </a:r>
            <a:r>
              <a:rPr sz="2200" spc="-160" dirty="0">
                <a:latin typeface="Microsoft Sans Serif"/>
                <a:cs typeface="Microsoft Sans Serif"/>
              </a:rPr>
              <a:t>r</a:t>
            </a:r>
            <a:r>
              <a:rPr sz="2200" spc="-170" dirty="0">
                <a:latin typeface="Microsoft Sans Serif"/>
                <a:cs typeface="Microsoft Sans Serif"/>
              </a:rPr>
              <a:t>s</a:t>
            </a:r>
            <a:r>
              <a:rPr sz="2200" spc="-175" dirty="0">
                <a:latin typeface="Microsoft Sans Serif"/>
                <a:cs typeface="Microsoft Sans Serif"/>
              </a:rPr>
              <a:t>a</a:t>
            </a:r>
            <a:r>
              <a:rPr sz="2200" spc="-15" dirty="0">
                <a:latin typeface="Microsoft Sans Serif"/>
                <a:cs typeface="Microsoft Sans Serif"/>
              </a:rPr>
              <a:t>l</a:t>
            </a:r>
            <a:endParaRPr sz="2200" dirty="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ts val="2630"/>
              </a:lnSpc>
              <a:buChar char="•"/>
              <a:tabLst>
                <a:tab pos="698500" algn="l"/>
                <a:tab pos="699135" algn="l"/>
              </a:tabLst>
            </a:pPr>
            <a:r>
              <a:rPr sz="2200" spc="-125" dirty="0">
                <a:latin typeface="Microsoft Sans Serif"/>
                <a:cs typeface="Microsoft Sans Serif"/>
              </a:rPr>
              <a:t>Po</a:t>
            </a:r>
            <a:r>
              <a:rPr sz="2200" spc="-120" dirty="0">
                <a:latin typeface="Microsoft Sans Serif"/>
                <a:cs typeface="Microsoft Sans Serif"/>
              </a:rPr>
              <a:t>s</a:t>
            </a:r>
            <a:r>
              <a:rPr sz="2200" spc="-114" dirty="0">
                <a:latin typeface="Microsoft Sans Serif"/>
                <a:cs typeface="Microsoft Sans Serif"/>
              </a:rPr>
              <a:t>t-</a:t>
            </a:r>
            <a:r>
              <a:rPr sz="2200" spc="-125" dirty="0">
                <a:latin typeface="Microsoft Sans Serif"/>
                <a:cs typeface="Microsoft Sans Serif"/>
              </a:rPr>
              <a:t>o</a:t>
            </a:r>
            <a:r>
              <a:rPr sz="2200" spc="-114" dirty="0">
                <a:latin typeface="Microsoft Sans Serif"/>
                <a:cs typeface="Microsoft Sans Serif"/>
              </a:rPr>
              <a:t>r</a:t>
            </a:r>
            <a:r>
              <a:rPr sz="2200" spc="-125" dirty="0">
                <a:latin typeface="Microsoft Sans Serif"/>
                <a:cs typeface="Microsoft Sans Serif"/>
              </a:rPr>
              <a:t>de</a:t>
            </a:r>
            <a:r>
              <a:rPr sz="2200" dirty="0">
                <a:latin typeface="Microsoft Sans Serif"/>
                <a:cs typeface="Microsoft Sans Serif"/>
              </a:rPr>
              <a:t>r</a:t>
            </a:r>
            <a:r>
              <a:rPr sz="2200" spc="-265" dirty="0">
                <a:latin typeface="Microsoft Sans Serif"/>
                <a:cs typeface="Microsoft Sans Serif"/>
              </a:rPr>
              <a:t> </a:t>
            </a:r>
            <a:r>
              <a:rPr sz="2200" spc="-220" dirty="0">
                <a:latin typeface="Microsoft Sans Serif"/>
                <a:cs typeface="Microsoft Sans Serif"/>
              </a:rPr>
              <a:t>T</a:t>
            </a:r>
            <a:r>
              <a:rPr sz="2200" spc="-160" dirty="0">
                <a:latin typeface="Microsoft Sans Serif"/>
                <a:cs typeface="Microsoft Sans Serif"/>
              </a:rPr>
              <a:t>r</a:t>
            </a:r>
            <a:r>
              <a:rPr sz="2200" spc="-175" dirty="0">
                <a:latin typeface="Microsoft Sans Serif"/>
                <a:cs typeface="Microsoft Sans Serif"/>
              </a:rPr>
              <a:t>a</a:t>
            </a:r>
            <a:r>
              <a:rPr sz="2200" spc="-195" dirty="0">
                <a:latin typeface="Microsoft Sans Serif"/>
                <a:cs typeface="Microsoft Sans Serif"/>
              </a:rPr>
              <a:t>v</a:t>
            </a:r>
            <a:r>
              <a:rPr sz="2200" spc="-175" dirty="0">
                <a:latin typeface="Microsoft Sans Serif"/>
                <a:cs typeface="Microsoft Sans Serif"/>
              </a:rPr>
              <a:t>e</a:t>
            </a:r>
            <a:r>
              <a:rPr sz="2200" spc="-160" dirty="0">
                <a:latin typeface="Microsoft Sans Serif"/>
                <a:cs typeface="Microsoft Sans Serif"/>
              </a:rPr>
              <a:t>r</a:t>
            </a:r>
            <a:r>
              <a:rPr sz="2200" spc="-170" dirty="0">
                <a:latin typeface="Microsoft Sans Serif"/>
                <a:cs typeface="Microsoft Sans Serif"/>
              </a:rPr>
              <a:t>s</a:t>
            </a:r>
            <a:r>
              <a:rPr sz="2200" spc="-175" dirty="0">
                <a:latin typeface="Microsoft Sans Serif"/>
                <a:cs typeface="Microsoft Sans Serif"/>
              </a:rPr>
              <a:t>a</a:t>
            </a:r>
            <a:r>
              <a:rPr sz="2200" spc="-15" dirty="0">
                <a:latin typeface="Microsoft Sans Serif"/>
                <a:cs typeface="Microsoft Sans Serif"/>
              </a:rPr>
              <a:t>l</a:t>
            </a:r>
            <a:endParaRPr sz="2200" dirty="0">
              <a:latin typeface="Microsoft Sans Serif"/>
              <a:cs typeface="Microsoft Sans Serif"/>
            </a:endParaRPr>
          </a:p>
          <a:p>
            <a:pPr lvl="1" algn="just">
              <a:lnSpc>
                <a:spcPct val="100000"/>
              </a:lnSpc>
              <a:spcBef>
                <a:spcPts val="30"/>
              </a:spcBef>
              <a:buFont typeface="Microsoft Sans Serif"/>
              <a:buChar char="•"/>
            </a:pPr>
            <a:endParaRPr sz="3250" dirty="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ct val="80000"/>
              </a:lnSpc>
              <a:buChar char="•"/>
              <a:tabLst>
                <a:tab pos="241300" algn="l"/>
              </a:tabLst>
            </a:pPr>
            <a:r>
              <a:rPr sz="2600" spc="-155" dirty="0">
                <a:latin typeface="Microsoft Sans Serif"/>
                <a:cs typeface="Microsoft Sans Serif"/>
              </a:rPr>
              <a:t>Genera</a:t>
            </a:r>
            <a:r>
              <a:rPr sz="2600" b="1" spc="-155" dirty="0">
                <a:latin typeface="Arial"/>
                <a:cs typeface="Arial"/>
              </a:rPr>
              <a:t>l</a:t>
            </a:r>
            <a:r>
              <a:rPr lang="en-IN" sz="2600" b="1" spc="-434" dirty="0">
                <a:latin typeface="Arial"/>
                <a:cs typeface="Arial"/>
              </a:rPr>
              <a:t>l</a:t>
            </a:r>
            <a:r>
              <a:rPr sz="2600" spc="-5" dirty="0">
                <a:latin typeface="Microsoft Sans Serif"/>
                <a:cs typeface="Microsoft Sans Serif"/>
              </a:rPr>
              <a:t>y</a:t>
            </a:r>
            <a:r>
              <a:rPr sz="2600" spc="-16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we</a:t>
            </a:r>
            <a:r>
              <a:rPr sz="2600" spc="-185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traverse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310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tree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to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search</a:t>
            </a:r>
            <a:r>
              <a:rPr sz="2600" spc="-240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or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locate</a:t>
            </a:r>
            <a:r>
              <a:rPr sz="2600" spc="-24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given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item</a:t>
            </a:r>
            <a:r>
              <a:rPr sz="2600" spc="-110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or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key</a:t>
            </a:r>
            <a:r>
              <a:rPr sz="2600" spc="-280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in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tree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o</a:t>
            </a:r>
            <a:r>
              <a:rPr sz="2600" spc="-5" dirty="0">
                <a:latin typeface="Microsoft Sans Serif"/>
                <a:cs typeface="Microsoft Sans Serif"/>
              </a:rPr>
              <a:t>r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t</a:t>
            </a:r>
            <a:r>
              <a:rPr sz="2600" spc="-5" dirty="0">
                <a:latin typeface="Microsoft Sans Serif"/>
                <a:cs typeface="Microsoft Sans Serif"/>
              </a:rPr>
              <a:t>o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print</a:t>
            </a:r>
            <a:r>
              <a:rPr sz="2600" spc="-170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al</a:t>
            </a:r>
            <a:r>
              <a:rPr sz="2600" spc="-10" dirty="0">
                <a:latin typeface="Microsoft Sans Serif"/>
                <a:cs typeface="Microsoft Sans Serif"/>
              </a:rPr>
              <a:t>l</a:t>
            </a:r>
            <a:r>
              <a:rPr sz="2600" spc="-16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th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v</a:t>
            </a:r>
            <a:r>
              <a:rPr sz="2600" spc="-180" dirty="0">
                <a:latin typeface="Microsoft Sans Serif"/>
                <a:cs typeface="Microsoft Sans Serif"/>
              </a:rPr>
              <a:t>a</a:t>
            </a:r>
            <a:r>
              <a:rPr sz="2600" spc="-190" dirty="0">
                <a:latin typeface="Microsoft Sans Serif"/>
                <a:cs typeface="Microsoft Sans Serif"/>
              </a:rPr>
              <a:t>l</a:t>
            </a:r>
            <a:r>
              <a:rPr sz="2600" spc="-180" dirty="0">
                <a:latin typeface="Microsoft Sans Serif"/>
                <a:cs typeface="Microsoft Sans Serif"/>
              </a:rPr>
              <a:t>ue</a:t>
            </a:r>
            <a:r>
              <a:rPr sz="2600" spc="-5" dirty="0">
                <a:latin typeface="Microsoft Sans Serif"/>
                <a:cs typeface="Microsoft Sans Serif"/>
              </a:rPr>
              <a:t>s</a:t>
            </a:r>
            <a:r>
              <a:rPr sz="2600" spc="-210" dirty="0">
                <a:latin typeface="Microsoft Sans Serif"/>
                <a:cs typeface="Microsoft Sans Serif"/>
              </a:rPr>
              <a:t> </a:t>
            </a:r>
            <a:r>
              <a:rPr sz="2600" spc="60" dirty="0">
                <a:latin typeface="Microsoft Sans Serif"/>
                <a:cs typeface="Microsoft Sans Serif"/>
              </a:rPr>
              <a:t>i</a:t>
            </a:r>
            <a:r>
              <a:rPr sz="2600" spc="-10" dirty="0">
                <a:latin typeface="Microsoft Sans Serif"/>
                <a:cs typeface="Microsoft Sans Serif"/>
              </a:rPr>
              <a:t>t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conta</a:t>
            </a:r>
            <a:r>
              <a:rPr sz="2600" spc="-140" dirty="0">
                <a:latin typeface="Microsoft Sans Serif"/>
                <a:cs typeface="Microsoft Sans Serif"/>
              </a:rPr>
              <a:t>i</a:t>
            </a:r>
            <a:r>
              <a:rPr sz="2600" spc="-130" dirty="0">
                <a:latin typeface="Microsoft Sans Serif"/>
                <a:cs typeface="Microsoft Sans Serif"/>
              </a:rPr>
              <a:t>ns</a:t>
            </a:r>
            <a:r>
              <a:rPr sz="2600" spc="-5" dirty="0">
                <a:latin typeface="Microsoft Sans Serif"/>
                <a:cs typeface="Microsoft Sans Serif"/>
              </a:rPr>
              <a:t>.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5452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04" dirty="0">
                <a:latin typeface="Microsoft Sans Serif"/>
                <a:cs typeface="Microsoft Sans Serif"/>
              </a:rPr>
              <a:t>Pre-order,</a:t>
            </a:r>
            <a:r>
              <a:rPr sz="3600" b="0" spc="-300" dirty="0">
                <a:latin typeface="Microsoft Sans Serif"/>
                <a:cs typeface="Microsoft Sans Serif"/>
              </a:rPr>
              <a:t> </a:t>
            </a:r>
            <a:r>
              <a:rPr sz="3600" b="0" spc="-160" dirty="0">
                <a:latin typeface="Microsoft Sans Serif"/>
                <a:cs typeface="Microsoft Sans Serif"/>
              </a:rPr>
              <a:t>In-order,</a:t>
            </a:r>
            <a:r>
              <a:rPr sz="3600" b="0" spc="-385" dirty="0">
                <a:latin typeface="Microsoft Sans Serif"/>
                <a:cs typeface="Microsoft Sans Serif"/>
              </a:rPr>
              <a:t> </a:t>
            </a:r>
            <a:r>
              <a:rPr sz="3600" b="0" spc="-180" dirty="0">
                <a:latin typeface="Microsoft Sans Serif"/>
                <a:cs typeface="Microsoft Sans Serif"/>
              </a:rPr>
              <a:t>Post-order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78444"/>
            <a:ext cx="3589020" cy="44405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Microsoft Sans Serif"/>
                <a:cs typeface="Microsoft Sans Serif"/>
              </a:rPr>
              <a:t>Pre-order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600" spc="-145" dirty="0">
                <a:latin typeface="Microsoft Sans Serif"/>
                <a:cs typeface="Microsoft Sans Serif"/>
              </a:rPr>
              <a:t>&lt;</a:t>
            </a:r>
            <a:r>
              <a:rPr sz="3600" spc="-145" dirty="0">
                <a:solidFill>
                  <a:srgbClr val="FF0000"/>
                </a:solidFill>
                <a:latin typeface="Microsoft Sans Serif"/>
                <a:cs typeface="Microsoft Sans Serif"/>
              </a:rPr>
              <a:t>root</a:t>
            </a:r>
            <a:r>
              <a:rPr sz="3600" spc="-145" dirty="0">
                <a:latin typeface="Microsoft Sans Serif"/>
                <a:cs typeface="Microsoft Sans Serif"/>
              </a:rPr>
              <a:t>&gt;&lt;left&gt;&lt;right&gt;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85" dirty="0">
                <a:latin typeface="Microsoft Sans Serif"/>
                <a:cs typeface="Microsoft Sans Serif"/>
              </a:rPr>
              <a:t>In-order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600" spc="-140" dirty="0">
                <a:latin typeface="Microsoft Sans Serif"/>
                <a:cs typeface="Microsoft Sans Serif"/>
              </a:rPr>
              <a:t>&lt;left&gt;&lt;</a:t>
            </a:r>
            <a:r>
              <a:rPr sz="3600" spc="-140" dirty="0">
                <a:solidFill>
                  <a:srgbClr val="FF0000"/>
                </a:solidFill>
                <a:latin typeface="Microsoft Sans Serif"/>
                <a:cs typeface="Microsoft Sans Serif"/>
              </a:rPr>
              <a:t>root</a:t>
            </a:r>
            <a:r>
              <a:rPr sz="3600" spc="-140" dirty="0">
                <a:latin typeface="Microsoft Sans Serif"/>
                <a:cs typeface="Microsoft Sans Serif"/>
              </a:rPr>
              <a:t>&gt;&lt;right&gt;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Microsoft Sans Serif"/>
                <a:cs typeface="Microsoft Sans Serif"/>
              </a:rPr>
              <a:t>Post-order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3600" spc="-140" dirty="0">
                <a:latin typeface="Microsoft Sans Serif"/>
                <a:cs typeface="Microsoft Sans Serif"/>
              </a:rPr>
              <a:t>&lt;left&gt;&lt;right&gt;&lt;</a:t>
            </a:r>
            <a:r>
              <a:rPr sz="3600" spc="-140" dirty="0">
                <a:solidFill>
                  <a:srgbClr val="FF0000"/>
                </a:solidFill>
                <a:latin typeface="Microsoft Sans Serif"/>
                <a:cs typeface="Microsoft Sans Serif"/>
              </a:rPr>
              <a:t>root</a:t>
            </a:r>
            <a:r>
              <a:rPr sz="3600" spc="-140" dirty="0">
                <a:latin typeface="Microsoft Sans Serif"/>
                <a:cs typeface="Microsoft Sans Serif"/>
              </a:rPr>
              <a:t>&gt;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3450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95" dirty="0">
                <a:latin typeface="Microsoft Sans Serif"/>
                <a:cs typeface="Microsoft Sans Serif"/>
              </a:rPr>
              <a:t>Pr</a:t>
            </a:r>
            <a:r>
              <a:rPr sz="3600" b="0" spc="-204" dirty="0">
                <a:latin typeface="Microsoft Sans Serif"/>
                <a:cs typeface="Microsoft Sans Serif"/>
              </a:rPr>
              <a:t>e</a:t>
            </a:r>
            <a:r>
              <a:rPr sz="3600" b="0" spc="-195" dirty="0">
                <a:latin typeface="Microsoft Sans Serif"/>
                <a:cs typeface="Microsoft Sans Serif"/>
              </a:rPr>
              <a:t>-</a:t>
            </a:r>
            <a:r>
              <a:rPr sz="3600" b="0" spc="-204" dirty="0">
                <a:latin typeface="Microsoft Sans Serif"/>
                <a:cs typeface="Microsoft Sans Serif"/>
              </a:rPr>
              <a:t>o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204" dirty="0">
                <a:latin typeface="Microsoft Sans Serif"/>
                <a:cs typeface="Microsoft Sans Serif"/>
              </a:rPr>
              <a:t>d</a:t>
            </a:r>
            <a:r>
              <a:rPr sz="3600" b="0" spc="-185" dirty="0">
                <a:latin typeface="Microsoft Sans Serif"/>
                <a:cs typeface="Microsoft Sans Serif"/>
              </a:rPr>
              <a:t>e</a:t>
            </a:r>
            <a:r>
              <a:rPr sz="3600" b="0" dirty="0">
                <a:latin typeface="Microsoft Sans Serif"/>
                <a:cs typeface="Microsoft Sans Serif"/>
              </a:rPr>
              <a:t>r</a:t>
            </a:r>
            <a:r>
              <a:rPr sz="3600" b="0" spc="-360" dirty="0">
                <a:latin typeface="Microsoft Sans Serif"/>
                <a:cs typeface="Microsoft Sans Serif"/>
              </a:rPr>
              <a:t> </a:t>
            </a:r>
            <a:r>
              <a:rPr sz="3600" b="0" spc="-260" dirty="0">
                <a:latin typeface="Microsoft Sans Serif"/>
                <a:cs typeface="Microsoft Sans Serif"/>
              </a:rPr>
              <a:t>T</a:t>
            </a:r>
            <a:r>
              <a:rPr sz="3600" b="0" spc="-290" dirty="0">
                <a:latin typeface="Microsoft Sans Serif"/>
                <a:cs typeface="Microsoft Sans Serif"/>
              </a:rPr>
              <a:t>r</a:t>
            </a:r>
            <a:r>
              <a:rPr sz="3600" b="0" spc="-300" dirty="0">
                <a:latin typeface="Microsoft Sans Serif"/>
                <a:cs typeface="Microsoft Sans Serif"/>
              </a:rPr>
              <a:t>a</a:t>
            </a:r>
            <a:r>
              <a:rPr sz="3600" b="0" spc="-290" dirty="0">
                <a:latin typeface="Microsoft Sans Serif"/>
                <a:cs typeface="Microsoft Sans Serif"/>
              </a:rPr>
              <a:t>v</a:t>
            </a:r>
            <a:r>
              <a:rPr sz="3600" b="0" spc="-300" dirty="0">
                <a:latin typeface="Microsoft Sans Serif"/>
                <a:cs typeface="Microsoft Sans Serif"/>
              </a:rPr>
              <a:t>e</a:t>
            </a:r>
            <a:r>
              <a:rPr sz="3600" b="0" spc="-290" dirty="0">
                <a:latin typeface="Microsoft Sans Serif"/>
                <a:cs typeface="Microsoft Sans Serif"/>
              </a:rPr>
              <a:t>rs</a:t>
            </a:r>
            <a:r>
              <a:rPr sz="3600" b="0" spc="-300" dirty="0">
                <a:latin typeface="Microsoft Sans Serif"/>
                <a:cs typeface="Microsoft Sans Serif"/>
              </a:rPr>
              <a:t>a</a:t>
            </a:r>
            <a:r>
              <a:rPr sz="3600" b="0" spc="-25" dirty="0">
                <a:latin typeface="Microsoft Sans Serif"/>
                <a:cs typeface="Microsoft Sans Serif"/>
              </a:rPr>
              <a:t>l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31140"/>
            <a:ext cx="10271760" cy="16643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sz="2800" spc="-150" dirty="0">
                <a:latin typeface="Microsoft Sans Serif"/>
                <a:cs typeface="Microsoft Sans Serif"/>
              </a:rPr>
              <a:t>The</a:t>
            </a:r>
            <a:r>
              <a:rPr sz="2800" spc="-409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preorder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traversal</a:t>
            </a:r>
            <a:r>
              <a:rPr sz="2800" spc="-27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non</a:t>
            </a:r>
            <a:r>
              <a:rPr lang="en-IN" sz="2800" spc="-8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empty</a:t>
            </a:r>
            <a:r>
              <a:rPr sz="2800" spc="-14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binary</a:t>
            </a:r>
            <a:r>
              <a:rPr sz="2800" spc="-180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tree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is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defined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as</a:t>
            </a:r>
            <a:r>
              <a:rPr lang="en-IN" sz="2800" spc="-80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follows:</a:t>
            </a:r>
            <a:endParaRPr sz="28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sz="2400" spc="-140" dirty="0">
                <a:latin typeface="Microsoft Sans Serif"/>
                <a:cs typeface="Microsoft Sans Serif"/>
              </a:rPr>
              <a:t>V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-20" dirty="0">
                <a:latin typeface="Microsoft Sans Serif"/>
                <a:cs typeface="Microsoft Sans Serif"/>
              </a:rPr>
              <a:t>oo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27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node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Char char="•"/>
              <a:tabLst>
                <a:tab pos="699135" algn="l"/>
              </a:tabLst>
            </a:pPr>
            <a:r>
              <a:rPr sz="2400" spc="-270" dirty="0">
                <a:latin typeface="Microsoft Sans Serif"/>
                <a:cs typeface="Microsoft Sans Serif"/>
              </a:rPr>
              <a:t>T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spc="-190" dirty="0">
                <a:latin typeface="Microsoft Sans Serif"/>
                <a:cs typeface="Microsoft Sans Serif"/>
              </a:rPr>
              <a:t>a</a:t>
            </a:r>
            <a:r>
              <a:rPr sz="2400" spc="-220" dirty="0">
                <a:latin typeface="Microsoft Sans Serif"/>
                <a:cs typeface="Microsoft Sans Serif"/>
              </a:rPr>
              <a:t>v</a:t>
            </a:r>
            <a:r>
              <a:rPr sz="2400" spc="-190" dirty="0">
                <a:latin typeface="Microsoft Sans Serif"/>
                <a:cs typeface="Microsoft Sans Serif"/>
              </a:rPr>
              <a:t>e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spc="-195" dirty="0">
                <a:latin typeface="Microsoft Sans Serif"/>
                <a:cs typeface="Microsoft Sans Serif"/>
              </a:rPr>
              <a:t>s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34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</a:t>
            </a:r>
            <a:r>
              <a:rPr sz="2400" spc="25" dirty="0">
                <a:latin typeface="Microsoft Sans Serif"/>
                <a:cs typeface="Microsoft Sans Serif"/>
              </a:rPr>
              <a:t>f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spc="-95" dirty="0">
                <a:latin typeface="Microsoft Sans Serif"/>
                <a:cs typeface="Microsoft Sans Serif"/>
              </a:rPr>
              <a:t>u</a:t>
            </a:r>
            <a:r>
              <a:rPr sz="2400" spc="-90" dirty="0">
                <a:latin typeface="Microsoft Sans Serif"/>
                <a:cs typeface="Microsoft Sans Serif"/>
              </a:rPr>
              <a:t>b</a:t>
            </a:r>
            <a:r>
              <a:rPr sz="2400" spc="-105" dirty="0">
                <a:latin typeface="Microsoft Sans Serif"/>
                <a:cs typeface="Microsoft Sans Serif"/>
              </a:rPr>
              <a:t>-</a:t>
            </a:r>
            <a:r>
              <a:rPr sz="2400" spc="-95" dirty="0">
                <a:latin typeface="Microsoft Sans Serif"/>
                <a:cs typeface="Microsoft Sans Serif"/>
              </a:rPr>
              <a:t>t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5" dirty="0">
                <a:latin typeface="Microsoft Sans Serif"/>
                <a:cs typeface="Microsoft Sans Serif"/>
              </a:rPr>
              <a:t>e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i</a:t>
            </a:r>
            <a:r>
              <a:rPr sz="2400" spc="-15" dirty="0">
                <a:latin typeface="Microsoft Sans Serif"/>
                <a:cs typeface="Microsoft Sans Serif"/>
              </a:rPr>
              <a:t>n</a:t>
            </a:r>
            <a:r>
              <a:rPr sz="2400" spc="-36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p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65" dirty="0">
                <a:latin typeface="Microsoft Sans Serif"/>
                <a:cs typeface="Microsoft Sans Serif"/>
              </a:rPr>
              <a:t>eo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65" dirty="0">
                <a:latin typeface="Microsoft Sans Serif"/>
                <a:cs typeface="Microsoft Sans Serif"/>
              </a:rPr>
              <a:t>de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Char char="•"/>
              <a:tabLst>
                <a:tab pos="699135" algn="l"/>
              </a:tabLst>
            </a:pPr>
            <a:r>
              <a:rPr sz="2400" spc="-270" dirty="0">
                <a:latin typeface="Microsoft Sans Serif"/>
                <a:cs typeface="Microsoft Sans Serif"/>
              </a:rPr>
              <a:t>T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spc="-185" dirty="0">
                <a:latin typeface="Microsoft Sans Serif"/>
                <a:cs typeface="Microsoft Sans Serif"/>
              </a:rPr>
              <a:t>a</a:t>
            </a:r>
            <a:r>
              <a:rPr sz="2400" spc="-220" dirty="0">
                <a:latin typeface="Microsoft Sans Serif"/>
                <a:cs typeface="Microsoft Sans Serif"/>
              </a:rPr>
              <a:t>v</a:t>
            </a:r>
            <a:r>
              <a:rPr sz="2400" spc="-185" dirty="0">
                <a:latin typeface="Microsoft Sans Serif"/>
                <a:cs typeface="Microsoft Sans Serif"/>
              </a:rPr>
              <a:t>e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spc="-19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35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r</a:t>
            </a:r>
            <a:r>
              <a:rPr sz="2400" spc="-70" dirty="0">
                <a:latin typeface="Microsoft Sans Serif"/>
                <a:cs typeface="Microsoft Sans Serif"/>
              </a:rPr>
              <a:t>i</a:t>
            </a:r>
            <a:r>
              <a:rPr sz="2400" spc="-65" dirty="0">
                <a:latin typeface="Microsoft Sans Serif"/>
                <a:cs typeface="Microsoft Sans Serif"/>
              </a:rPr>
              <a:t>g</a:t>
            </a:r>
            <a:r>
              <a:rPr sz="2400" spc="-45" dirty="0">
                <a:latin typeface="Microsoft Sans Serif"/>
                <a:cs typeface="Microsoft Sans Serif"/>
              </a:rPr>
              <a:t>h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s</a:t>
            </a:r>
            <a:r>
              <a:rPr sz="2400" spc="-90" dirty="0">
                <a:latin typeface="Microsoft Sans Serif"/>
                <a:cs typeface="Microsoft Sans Serif"/>
              </a:rPr>
              <a:t>ub</a:t>
            </a:r>
            <a:r>
              <a:rPr sz="2400" spc="-105" dirty="0">
                <a:latin typeface="Microsoft Sans Serif"/>
                <a:cs typeface="Microsoft Sans Serif"/>
              </a:rPr>
              <a:t>-</a:t>
            </a:r>
            <a:r>
              <a:rPr sz="2400" spc="-95" dirty="0">
                <a:latin typeface="Microsoft Sans Serif"/>
                <a:cs typeface="Microsoft Sans Serif"/>
              </a:rPr>
              <a:t>t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0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i</a:t>
            </a:r>
            <a:r>
              <a:rPr sz="2400" spc="-10" dirty="0">
                <a:latin typeface="Microsoft Sans Serif"/>
                <a:cs typeface="Microsoft Sans Serif"/>
              </a:rPr>
              <a:t>n</a:t>
            </a:r>
            <a:r>
              <a:rPr sz="2400" spc="-34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p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65" dirty="0">
                <a:latin typeface="Microsoft Sans Serif"/>
                <a:cs typeface="Microsoft Sans Serif"/>
              </a:rPr>
              <a:t>eo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65" dirty="0">
                <a:latin typeface="Microsoft Sans Serif"/>
                <a:cs typeface="Microsoft Sans Serif"/>
              </a:rPr>
              <a:t>de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5058" y="3048000"/>
            <a:ext cx="6503315" cy="36057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417321"/>
            <a:ext cx="3766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90" dirty="0">
                <a:latin typeface="Microsoft Sans Serif"/>
                <a:cs typeface="Microsoft Sans Serif"/>
              </a:rPr>
              <a:t>I</a:t>
            </a:r>
            <a:r>
              <a:rPr sz="3600" b="0" spc="-110" dirty="0">
                <a:latin typeface="Microsoft Sans Serif"/>
                <a:cs typeface="Microsoft Sans Serif"/>
              </a:rPr>
              <a:t>n</a:t>
            </a:r>
            <a:r>
              <a:rPr sz="3600" b="0" spc="-90" dirty="0">
                <a:latin typeface="Microsoft Sans Serif"/>
                <a:cs typeface="Microsoft Sans Serif"/>
              </a:rPr>
              <a:t>t</a:t>
            </a:r>
            <a:r>
              <a:rPr sz="3600" b="0" spc="-95" dirty="0">
                <a:latin typeface="Microsoft Sans Serif"/>
                <a:cs typeface="Microsoft Sans Serif"/>
              </a:rPr>
              <a:t>r</a:t>
            </a:r>
            <a:r>
              <a:rPr sz="3600" b="0" spc="-110" dirty="0">
                <a:latin typeface="Microsoft Sans Serif"/>
                <a:cs typeface="Microsoft Sans Serif"/>
              </a:rPr>
              <a:t>odu</a:t>
            </a:r>
            <a:r>
              <a:rPr sz="3600" b="0" spc="-100" dirty="0">
                <a:latin typeface="Microsoft Sans Serif"/>
                <a:cs typeface="Microsoft Sans Serif"/>
              </a:rPr>
              <a:t>c</a:t>
            </a:r>
            <a:r>
              <a:rPr sz="3600" b="0" spc="-90" dirty="0">
                <a:latin typeface="Microsoft Sans Serif"/>
                <a:cs typeface="Microsoft Sans Serif"/>
              </a:rPr>
              <a:t>t</a:t>
            </a:r>
            <a:r>
              <a:rPr sz="3600" b="0" spc="-130" dirty="0">
                <a:latin typeface="Microsoft Sans Serif"/>
                <a:cs typeface="Microsoft Sans Serif"/>
              </a:rPr>
              <a:t>i</a:t>
            </a:r>
            <a:r>
              <a:rPr sz="3600" b="0" spc="-110" dirty="0">
                <a:latin typeface="Microsoft Sans Serif"/>
                <a:cs typeface="Microsoft Sans Serif"/>
              </a:rPr>
              <a:t>o</a:t>
            </a:r>
            <a:r>
              <a:rPr sz="3600" b="0" spc="-5" dirty="0">
                <a:latin typeface="Microsoft Sans Serif"/>
                <a:cs typeface="Microsoft Sans Serif"/>
              </a:rPr>
              <a:t>n</a:t>
            </a:r>
            <a:r>
              <a:rPr sz="3600" b="0" spc="-175" dirty="0">
                <a:latin typeface="Microsoft Sans Serif"/>
                <a:cs typeface="Microsoft Sans Serif"/>
              </a:rPr>
              <a:t> </a:t>
            </a:r>
            <a:r>
              <a:rPr sz="3600" b="0" spc="5" dirty="0">
                <a:latin typeface="Microsoft Sans Serif"/>
                <a:cs typeface="Microsoft Sans Serif"/>
              </a:rPr>
              <a:t>t</a:t>
            </a:r>
            <a:r>
              <a:rPr sz="3600" b="0" dirty="0">
                <a:latin typeface="Microsoft Sans Serif"/>
                <a:cs typeface="Microsoft Sans Serif"/>
              </a:rPr>
              <a:t>o</a:t>
            </a:r>
            <a:r>
              <a:rPr sz="3600" b="0" spc="-440" dirty="0">
                <a:latin typeface="Microsoft Sans Serif"/>
                <a:cs typeface="Microsoft Sans Serif"/>
              </a:rPr>
              <a:t> </a:t>
            </a:r>
            <a:r>
              <a:rPr sz="3600" b="0" spc="-140" dirty="0">
                <a:latin typeface="Microsoft Sans Serif"/>
                <a:cs typeface="Microsoft Sans Serif"/>
              </a:rPr>
              <a:t>t</a:t>
            </a:r>
            <a:r>
              <a:rPr sz="3600" b="0" spc="-145" dirty="0">
                <a:latin typeface="Microsoft Sans Serif"/>
                <a:cs typeface="Microsoft Sans Serif"/>
              </a:rPr>
              <a:t>r</a:t>
            </a:r>
            <a:r>
              <a:rPr sz="3600" b="0" spc="-160" dirty="0">
                <a:latin typeface="Microsoft Sans Serif"/>
                <a:cs typeface="Microsoft Sans Serif"/>
              </a:rPr>
              <a:t>ee</a:t>
            </a:r>
            <a:r>
              <a:rPr sz="3600" b="0" dirty="0">
                <a:latin typeface="Microsoft Sans Serif"/>
                <a:cs typeface="Microsoft Sans Serif"/>
              </a:rPr>
              <a:t>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330579"/>
            <a:ext cx="10295890" cy="488659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r>
              <a:rPr sz="2800" spc="-85" dirty="0">
                <a:cs typeface="Microsoft Sans Serif"/>
              </a:rPr>
              <a:t>So</a:t>
            </a:r>
            <a:r>
              <a:rPr lang="en-IN" sz="2800" spc="-85" dirty="0">
                <a:cs typeface="Microsoft Sans Serif"/>
              </a:rPr>
              <a:t> </a:t>
            </a:r>
            <a:r>
              <a:rPr sz="2800" spc="-85" dirty="0">
                <a:cs typeface="Microsoft Sans Serif"/>
              </a:rPr>
              <a:t>far</a:t>
            </a:r>
            <a:r>
              <a:rPr sz="2800" spc="-110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we</a:t>
            </a:r>
            <a:r>
              <a:rPr sz="2800" spc="-185" dirty="0">
                <a:cs typeface="Microsoft Sans Serif"/>
              </a:rPr>
              <a:t> </a:t>
            </a:r>
            <a:r>
              <a:rPr sz="2800" spc="-155" dirty="0">
                <a:cs typeface="Microsoft Sans Serif"/>
              </a:rPr>
              <a:t>have</a:t>
            </a:r>
            <a:r>
              <a:rPr sz="2800" spc="-335" dirty="0">
                <a:cs typeface="Microsoft Sans Serif"/>
              </a:rPr>
              <a:t> </a:t>
            </a:r>
            <a:r>
              <a:rPr sz="2800" spc="-165" dirty="0">
                <a:cs typeface="Microsoft Sans Serif"/>
              </a:rPr>
              <a:t>discussed</a:t>
            </a:r>
            <a:r>
              <a:rPr sz="2800" spc="-380" dirty="0">
                <a:cs typeface="Microsoft Sans Serif"/>
              </a:rPr>
              <a:t> </a:t>
            </a:r>
            <a:r>
              <a:rPr sz="2800" spc="-110" dirty="0">
                <a:cs typeface="Microsoft Sans Serif"/>
              </a:rPr>
              <a:t>mainly</a:t>
            </a:r>
            <a:r>
              <a:rPr sz="2800" spc="-114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linear</a:t>
            </a:r>
            <a:r>
              <a:rPr sz="2800" spc="-80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data</a:t>
            </a:r>
            <a:r>
              <a:rPr sz="2800" spc="-280" dirty="0">
                <a:cs typeface="Microsoft Sans Serif"/>
              </a:rPr>
              <a:t> </a:t>
            </a:r>
            <a:r>
              <a:rPr sz="2800" spc="-85" dirty="0">
                <a:cs typeface="Microsoft Sans Serif"/>
              </a:rPr>
              <a:t>structures</a:t>
            </a:r>
            <a:r>
              <a:rPr sz="2800" spc="-235" dirty="0">
                <a:cs typeface="Microsoft Sans Serif"/>
              </a:rPr>
              <a:t> </a:t>
            </a:r>
            <a:r>
              <a:rPr lang="en-IN" sz="2800" spc="740" dirty="0">
                <a:cs typeface="Microsoft Sans Serif"/>
              </a:rPr>
              <a:t>–</a:t>
            </a:r>
            <a:r>
              <a:rPr lang="en-IN" sz="2800" spc="-280" dirty="0">
                <a:cs typeface="Microsoft Sans Serif"/>
              </a:rPr>
              <a:t> </a:t>
            </a:r>
            <a:r>
              <a:rPr sz="2800" spc="-150" dirty="0">
                <a:cs typeface="Microsoft Sans Serif"/>
              </a:rPr>
              <a:t>arrays, </a:t>
            </a:r>
            <a:r>
              <a:rPr sz="2800" spc="-725" dirty="0">
                <a:cs typeface="Microsoft Sans Serif"/>
              </a:rPr>
              <a:t> </a:t>
            </a:r>
            <a:r>
              <a:rPr sz="2800" spc="-140" dirty="0">
                <a:cs typeface="Microsoft Sans Serif"/>
              </a:rPr>
              <a:t>li</a:t>
            </a:r>
            <a:r>
              <a:rPr sz="2800" spc="-105" dirty="0">
                <a:cs typeface="Microsoft Sans Serif"/>
              </a:rPr>
              <a:t>s</a:t>
            </a:r>
            <a:r>
              <a:rPr sz="2800" spc="-110" dirty="0">
                <a:cs typeface="Microsoft Sans Serif"/>
              </a:rPr>
              <a:t>t</a:t>
            </a:r>
            <a:r>
              <a:rPr sz="2800" spc="-105" dirty="0">
                <a:cs typeface="Microsoft Sans Serif"/>
              </a:rPr>
              <a:t>s</a:t>
            </a:r>
            <a:r>
              <a:rPr sz="2800" dirty="0">
                <a:cs typeface="Microsoft Sans Serif"/>
              </a:rPr>
              <a:t>,</a:t>
            </a:r>
            <a:r>
              <a:rPr sz="2800" spc="-180" dirty="0">
                <a:cs typeface="Microsoft Sans Serif"/>
              </a:rPr>
              <a:t> </a:t>
            </a:r>
            <a:r>
              <a:rPr sz="2800" spc="-204" dirty="0">
                <a:cs typeface="Microsoft Sans Serif"/>
              </a:rPr>
              <a:t>s</a:t>
            </a:r>
            <a:r>
              <a:rPr sz="2800" spc="-210" dirty="0">
                <a:cs typeface="Microsoft Sans Serif"/>
              </a:rPr>
              <a:t>t</a:t>
            </a:r>
            <a:r>
              <a:rPr sz="2800" spc="-215" dirty="0">
                <a:cs typeface="Microsoft Sans Serif"/>
              </a:rPr>
              <a:t>a</a:t>
            </a:r>
            <a:r>
              <a:rPr sz="2800" spc="-204" dirty="0">
                <a:cs typeface="Microsoft Sans Serif"/>
              </a:rPr>
              <a:t>ck</a:t>
            </a:r>
            <a:r>
              <a:rPr sz="2800" spc="5" dirty="0">
                <a:cs typeface="Microsoft Sans Serif"/>
              </a:rPr>
              <a:t>s</a:t>
            </a:r>
            <a:r>
              <a:rPr sz="2800" spc="-395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an</a:t>
            </a:r>
            <a:r>
              <a:rPr sz="2800" spc="5" dirty="0">
                <a:cs typeface="Microsoft Sans Serif"/>
              </a:rPr>
              <a:t>d</a:t>
            </a:r>
            <a:r>
              <a:rPr sz="2800" spc="-220" dirty="0">
                <a:cs typeface="Microsoft Sans Serif"/>
              </a:rPr>
              <a:t> </a:t>
            </a:r>
            <a:r>
              <a:rPr sz="2800" spc="-170" dirty="0">
                <a:cs typeface="Microsoft Sans Serif"/>
              </a:rPr>
              <a:t>queues</a:t>
            </a:r>
            <a:r>
              <a:rPr lang="en-IN" sz="2800" spc="-170" dirty="0">
                <a:cs typeface="Microsoft Sans Serif"/>
              </a:rPr>
              <a:t>.</a:t>
            </a:r>
            <a:endParaRPr sz="2800" dirty="0"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4300" dirty="0">
              <a:cs typeface="Microsoft Sans Serif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00" dirty="0">
                <a:cs typeface="Microsoft Sans Serif"/>
              </a:rPr>
              <a:t>Now</a:t>
            </a:r>
            <a:r>
              <a:rPr sz="2800" spc="-220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we</a:t>
            </a:r>
            <a:r>
              <a:rPr sz="2800" spc="-190" dirty="0">
                <a:cs typeface="Microsoft Sans Serif"/>
              </a:rPr>
              <a:t> </a:t>
            </a:r>
            <a:r>
              <a:rPr sz="2800" spc="-40" dirty="0">
                <a:cs typeface="Microsoft Sans Serif"/>
              </a:rPr>
              <a:t>will</a:t>
            </a:r>
            <a:r>
              <a:rPr sz="2800" spc="10" dirty="0">
                <a:cs typeface="Microsoft Sans Serif"/>
              </a:rPr>
              <a:t> </a:t>
            </a:r>
            <a:r>
              <a:rPr sz="2800" spc="-185" dirty="0">
                <a:cs typeface="Microsoft Sans Serif"/>
              </a:rPr>
              <a:t>discuss</a:t>
            </a:r>
            <a:r>
              <a:rPr sz="2800" spc="-340" dirty="0">
                <a:cs typeface="Microsoft Sans Serif"/>
              </a:rPr>
              <a:t> </a:t>
            </a:r>
            <a:r>
              <a:rPr sz="2800" dirty="0">
                <a:cs typeface="Microsoft Sans Serif"/>
              </a:rPr>
              <a:t>a</a:t>
            </a:r>
            <a:r>
              <a:rPr sz="2800" spc="-455" dirty="0">
                <a:cs typeface="Microsoft Sans Serif"/>
              </a:rPr>
              <a:t> </a:t>
            </a:r>
            <a:r>
              <a:rPr sz="2800" spc="-95" dirty="0">
                <a:cs typeface="Microsoft Sans Serif"/>
              </a:rPr>
              <a:t>non-linear</a:t>
            </a:r>
            <a:r>
              <a:rPr sz="2800" spc="-60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data</a:t>
            </a:r>
            <a:r>
              <a:rPr sz="2800" spc="-260" dirty="0">
                <a:cs typeface="Microsoft Sans Serif"/>
              </a:rPr>
              <a:t> </a:t>
            </a:r>
            <a:r>
              <a:rPr sz="2800" spc="-65" dirty="0">
                <a:cs typeface="Microsoft Sans Serif"/>
              </a:rPr>
              <a:t>structure</a:t>
            </a:r>
            <a:r>
              <a:rPr sz="2800" spc="-160" dirty="0">
                <a:cs typeface="Microsoft Sans Serif"/>
              </a:rPr>
              <a:t> </a:t>
            </a:r>
            <a:r>
              <a:rPr sz="2800" spc="-145" dirty="0">
                <a:cs typeface="Microsoft Sans Serif"/>
              </a:rPr>
              <a:t>ca</a:t>
            </a:r>
            <a:r>
              <a:rPr lang="en-IN" sz="2800" b="1" spc="-145" dirty="0" err="1">
                <a:cs typeface="Arial"/>
              </a:rPr>
              <a:t>ll</a:t>
            </a:r>
            <a:r>
              <a:rPr sz="2800" spc="-75" dirty="0">
                <a:cs typeface="Microsoft Sans Serif"/>
              </a:rPr>
              <a:t>ed</a:t>
            </a:r>
            <a:r>
              <a:rPr sz="2800" spc="-305" dirty="0">
                <a:cs typeface="Microsoft Sans Serif"/>
              </a:rPr>
              <a:t> </a:t>
            </a:r>
            <a:r>
              <a:rPr sz="2800" spc="-55" dirty="0">
                <a:cs typeface="Microsoft Sans Serif"/>
              </a:rPr>
              <a:t>tree.</a:t>
            </a:r>
            <a:endParaRPr sz="2800" dirty="0"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3100" dirty="0">
              <a:cs typeface="Microsoft Sans Serif"/>
            </a:endParaRPr>
          </a:p>
          <a:p>
            <a:pPr marL="241300" marR="70485" indent="-228600">
              <a:lnSpc>
                <a:spcPts val="3000"/>
              </a:lnSpc>
              <a:spcBef>
                <a:spcPts val="1815"/>
              </a:spcBef>
              <a:buChar char="•"/>
              <a:tabLst>
                <a:tab pos="241300" algn="l"/>
              </a:tabLst>
            </a:pPr>
            <a:r>
              <a:rPr sz="2800" spc="-215" dirty="0">
                <a:cs typeface="Microsoft Sans Serif"/>
              </a:rPr>
              <a:t>Trees </a:t>
            </a:r>
            <a:r>
              <a:rPr sz="2800" spc="-95" dirty="0">
                <a:cs typeface="Microsoft Sans Serif"/>
              </a:rPr>
              <a:t>are </a:t>
            </a:r>
            <a:r>
              <a:rPr sz="2800" spc="-110" dirty="0">
                <a:cs typeface="Microsoft Sans Serif"/>
              </a:rPr>
              <a:t>mainly </a:t>
            </a:r>
            <a:r>
              <a:rPr sz="2800" spc="-140" dirty="0">
                <a:cs typeface="Microsoft Sans Serif"/>
              </a:rPr>
              <a:t>used </a:t>
            </a:r>
            <a:r>
              <a:rPr sz="2800" spc="5" dirty="0">
                <a:cs typeface="Microsoft Sans Serif"/>
              </a:rPr>
              <a:t>to </a:t>
            </a:r>
            <a:r>
              <a:rPr sz="2800" spc="-105" dirty="0">
                <a:cs typeface="Microsoft Sans Serif"/>
              </a:rPr>
              <a:t>represent </a:t>
            </a:r>
            <a:r>
              <a:rPr sz="2800" spc="-90" dirty="0">
                <a:cs typeface="Microsoft Sans Serif"/>
              </a:rPr>
              <a:t>data </a:t>
            </a:r>
            <a:r>
              <a:rPr sz="2800" spc="-110" dirty="0">
                <a:cs typeface="Microsoft Sans Serif"/>
              </a:rPr>
              <a:t>containing </a:t>
            </a:r>
            <a:r>
              <a:rPr sz="2800" spc="5" dirty="0">
                <a:cs typeface="Microsoft Sans Serif"/>
              </a:rPr>
              <a:t>a </a:t>
            </a:r>
            <a:r>
              <a:rPr sz="2800" spc="-114" dirty="0">
                <a:cs typeface="Microsoft Sans Serif"/>
              </a:rPr>
              <a:t>hierarchical </a:t>
            </a:r>
            <a:r>
              <a:rPr sz="2800" spc="-110" dirty="0">
                <a:cs typeface="Microsoft Sans Serif"/>
              </a:rPr>
              <a:t> </a:t>
            </a:r>
            <a:r>
              <a:rPr sz="2800" spc="-90" dirty="0">
                <a:cs typeface="Microsoft Sans Serif"/>
              </a:rPr>
              <a:t>relationship</a:t>
            </a:r>
            <a:r>
              <a:rPr sz="2800" spc="-95" dirty="0">
                <a:cs typeface="Microsoft Sans Serif"/>
              </a:rPr>
              <a:t> </a:t>
            </a:r>
            <a:r>
              <a:rPr sz="2800" spc="-85" dirty="0">
                <a:cs typeface="Microsoft Sans Serif"/>
              </a:rPr>
              <a:t>between</a:t>
            </a:r>
            <a:r>
              <a:rPr sz="2800" spc="-215" dirty="0">
                <a:cs typeface="Microsoft Sans Serif"/>
              </a:rPr>
              <a:t> </a:t>
            </a:r>
            <a:r>
              <a:rPr sz="2800" spc="-110" dirty="0">
                <a:cs typeface="Microsoft Sans Serif"/>
              </a:rPr>
              <a:t>elements,</a:t>
            </a:r>
            <a:r>
              <a:rPr sz="2800" spc="-270" dirty="0">
                <a:cs typeface="Microsoft Sans Serif"/>
              </a:rPr>
              <a:t> </a:t>
            </a:r>
            <a:r>
              <a:rPr sz="2800" spc="-15" dirty="0">
                <a:cs typeface="Microsoft Sans Serif"/>
              </a:rPr>
              <a:t>for</a:t>
            </a:r>
            <a:r>
              <a:rPr sz="2800" spc="-45" dirty="0">
                <a:cs typeface="Microsoft Sans Serif"/>
              </a:rPr>
              <a:t> </a:t>
            </a:r>
            <a:r>
              <a:rPr sz="2800" spc="-155" dirty="0">
                <a:cs typeface="Microsoft Sans Serif"/>
              </a:rPr>
              <a:t>example,</a:t>
            </a:r>
            <a:r>
              <a:rPr sz="2800" spc="-180" dirty="0">
                <a:cs typeface="Microsoft Sans Serif"/>
              </a:rPr>
              <a:t> </a:t>
            </a:r>
            <a:r>
              <a:rPr sz="2800" spc="-125" dirty="0">
                <a:cs typeface="Microsoft Sans Serif"/>
              </a:rPr>
              <a:t>records,</a:t>
            </a:r>
            <a:r>
              <a:rPr sz="2800" spc="-204" dirty="0">
                <a:cs typeface="Microsoft Sans Serif"/>
              </a:rPr>
              <a:t> </a:t>
            </a:r>
            <a:r>
              <a:rPr sz="2800" spc="-85" dirty="0">
                <a:cs typeface="Microsoft Sans Serif"/>
              </a:rPr>
              <a:t>family</a:t>
            </a:r>
            <a:r>
              <a:rPr sz="2800" spc="-150" dirty="0">
                <a:cs typeface="Microsoft Sans Serif"/>
              </a:rPr>
              <a:t> </a:t>
            </a:r>
            <a:r>
              <a:rPr sz="2800" spc="-95" dirty="0">
                <a:cs typeface="Microsoft Sans Serif"/>
              </a:rPr>
              <a:t>trees</a:t>
            </a:r>
            <a:r>
              <a:rPr sz="2800" spc="-370" dirty="0">
                <a:cs typeface="Microsoft Sans Serif"/>
              </a:rPr>
              <a:t> </a:t>
            </a:r>
            <a:r>
              <a:rPr sz="2800" spc="-95" dirty="0">
                <a:cs typeface="Microsoft Sans Serif"/>
              </a:rPr>
              <a:t>and </a:t>
            </a:r>
            <a:r>
              <a:rPr sz="2800" spc="-725" dirty="0">
                <a:cs typeface="Microsoft Sans Serif"/>
              </a:rPr>
              <a:t> </a:t>
            </a:r>
            <a:r>
              <a:rPr sz="2800" spc="-80" dirty="0">
                <a:cs typeface="Microsoft Sans Serif"/>
              </a:rPr>
              <a:t>table</a:t>
            </a:r>
            <a:r>
              <a:rPr sz="2800" spc="-100" dirty="0">
                <a:cs typeface="Microsoft Sans Serif"/>
              </a:rPr>
              <a:t> </a:t>
            </a:r>
            <a:r>
              <a:rPr sz="2800" spc="-15" dirty="0">
                <a:cs typeface="Microsoft Sans Serif"/>
              </a:rPr>
              <a:t>of</a:t>
            </a:r>
            <a:r>
              <a:rPr sz="2800" spc="-204" dirty="0">
                <a:cs typeface="Microsoft Sans Serif"/>
              </a:rPr>
              <a:t> </a:t>
            </a:r>
            <a:r>
              <a:rPr sz="2800" spc="-105" dirty="0">
                <a:cs typeface="Microsoft Sans Serif"/>
              </a:rPr>
              <a:t>contents.</a:t>
            </a:r>
            <a:endParaRPr sz="2800" dirty="0"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Char char="•"/>
            </a:pPr>
            <a:endParaRPr sz="4250" dirty="0">
              <a:cs typeface="Microsoft Sans Serif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75" dirty="0">
                <a:cs typeface="Microsoft Sans Serif"/>
              </a:rPr>
              <a:t>C</a:t>
            </a:r>
            <a:r>
              <a:rPr sz="2800" spc="-170" dirty="0">
                <a:cs typeface="Microsoft Sans Serif"/>
              </a:rPr>
              <a:t>on</a:t>
            </a:r>
            <a:r>
              <a:rPr sz="2800" spc="-155" dirty="0">
                <a:cs typeface="Microsoft Sans Serif"/>
              </a:rPr>
              <a:t>s</a:t>
            </a:r>
            <a:r>
              <a:rPr sz="2800" spc="-185" dirty="0">
                <a:cs typeface="Microsoft Sans Serif"/>
              </a:rPr>
              <a:t>i</a:t>
            </a:r>
            <a:r>
              <a:rPr sz="2800" spc="-170" dirty="0">
                <a:cs typeface="Microsoft Sans Serif"/>
              </a:rPr>
              <a:t>de</a:t>
            </a:r>
            <a:r>
              <a:rPr sz="2800" dirty="0">
                <a:cs typeface="Microsoft Sans Serif"/>
              </a:rPr>
              <a:t>r</a:t>
            </a:r>
            <a:r>
              <a:rPr sz="2800" spc="-260" dirty="0">
                <a:cs typeface="Microsoft Sans Serif"/>
              </a:rPr>
              <a:t> </a:t>
            </a:r>
            <a:r>
              <a:rPr sz="2800" spc="5" dirty="0">
                <a:cs typeface="Microsoft Sans Serif"/>
              </a:rPr>
              <a:t>a</a:t>
            </a:r>
            <a:r>
              <a:rPr sz="2800" spc="-459" dirty="0">
                <a:cs typeface="Microsoft Sans Serif"/>
              </a:rPr>
              <a:t> </a:t>
            </a:r>
            <a:r>
              <a:rPr sz="2800" spc="-95" dirty="0">
                <a:cs typeface="Microsoft Sans Serif"/>
              </a:rPr>
              <a:t>pa</a:t>
            </a:r>
            <a:r>
              <a:rPr sz="2800" spc="-100" dirty="0">
                <a:cs typeface="Microsoft Sans Serif"/>
              </a:rPr>
              <a:t>r</a:t>
            </a:r>
            <a:r>
              <a:rPr sz="2800" spc="-95" dirty="0">
                <a:cs typeface="Microsoft Sans Serif"/>
              </a:rPr>
              <a:t>en</a:t>
            </a:r>
            <a:r>
              <a:rPr sz="2800" spc="-90" dirty="0">
                <a:cs typeface="Microsoft Sans Serif"/>
              </a:rPr>
              <a:t>t</a:t>
            </a:r>
            <a:r>
              <a:rPr sz="2800" spc="-100" dirty="0">
                <a:cs typeface="Microsoft Sans Serif"/>
              </a:rPr>
              <a:t>-</a:t>
            </a:r>
            <a:r>
              <a:rPr sz="2800" spc="-80" dirty="0">
                <a:cs typeface="Microsoft Sans Serif"/>
              </a:rPr>
              <a:t>c</a:t>
            </a:r>
            <a:r>
              <a:rPr sz="2800" spc="-95" dirty="0">
                <a:cs typeface="Microsoft Sans Serif"/>
              </a:rPr>
              <a:t>h</a:t>
            </a:r>
            <a:r>
              <a:rPr sz="2800" spc="-114" dirty="0">
                <a:cs typeface="Microsoft Sans Serif"/>
              </a:rPr>
              <a:t>il</a:t>
            </a:r>
            <a:r>
              <a:rPr sz="2800" spc="5" dirty="0">
                <a:cs typeface="Microsoft Sans Serif"/>
              </a:rPr>
              <a:t>d</a:t>
            </a:r>
            <a:r>
              <a:rPr sz="2800" spc="-55" dirty="0">
                <a:cs typeface="Microsoft Sans Serif"/>
              </a:rPr>
              <a:t> </a:t>
            </a:r>
            <a:r>
              <a:rPr sz="2800" spc="-100" dirty="0">
                <a:cs typeface="Microsoft Sans Serif"/>
              </a:rPr>
              <a:t>r</a:t>
            </a:r>
            <a:r>
              <a:rPr sz="2800" spc="-95" dirty="0">
                <a:cs typeface="Microsoft Sans Serif"/>
              </a:rPr>
              <a:t>e</a:t>
            </a:r>
            <a:r>
              <a:rPr sz="2800" spc="-114" dirty="0">
                <a:cs typeface="Microsoft Sans Serif"/>
              </a:rPr>
              <a:t>l</a:t>
            </a:r>
            <a:r>
              <a:rPr sz="2800" spc="-95" dirty="0">
                <a:cs typeface="Microsoft Sans Serif"/>
              </a:rPr>
              <a:t>a</a:t>
            </a:r>
            <a:r>
              <a:rPr sz="2800" spc="-85" dirty="0">
                <a:cs typeface="Microsoft Sans Serif"/>
              </a:rPr>
              <a:t>t</a:t>
            </a:r>
            <a:r>
              <a:rPr sz="2800" spc="-114" dirty="0">
                <a:cs typeface="Microsoft Sans Serif"/>
              </a:rPr>
              <a:t>i</a:t>
            </a:r>
            <a:r>
              <a:rPr sz="2800" spc="-95" dirty="0">
                <a:cs typeface="Microsoft Sans Serif"/>
              </a:rPr>
              <a:t>on</a:t>
            </a:r>
            <a:r>
              <a:rPr sz="2800" spc="-80" dirty="0">
                <a:cs typeface="Microsoft Sans Serif"/>
              </a:rPr>
              <a:t>s</a:t>
            </a:r>
            <a:r>
              <a:rPr sz="2800" spc="-95" dirty="0">
                <a:cs typeface="Microsoft Sans Serif"/>
              </a:rPr>
              <a:t>h</a:t>
            </a:r>
            <a:r>
              <a:rPr sz="2800" spc="-114" dirty="0">
                <a:cs typeface="Microsoft Sans Serif"/>
              </a:rPr>
              <a:t>i</a:t>
            </a:r>
            <a:r>
              <a:rPr sz="2800" spc="5" dirty="0">
                <a:cs typeface="Microsoft Sans Serif"/>
              </a:rPr>
              <a:t>p</a:t>
            </a:r>
            <a:endParaRPr sz="2800" dirty="0"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215595"/>
            <a:ext cx="4072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95" dirty="0">
                <a:latin typeface="Microsoft Sans Serif"/>
                <a:cs typeface="Microsoft Sans Serif"/>
              </a:rPr>
              <a:t>Pr</a:t>
            </a:r>
            <a:r>
              <a:rPr sz="3600" b="0" spc="-204" dirty="0">
                <a:latin typeface="Microsoft Sans Serif"/>
                <a:cs typeface="Microsoft Sans Serif"/>
              </a:rPr>
              <a:t>e</a:t>
            </a:r>
            <a:r>
              <a:rPr sz="3600" b="0" spc="-195" dirty="0">
                <a:latin typeface="Microsoft Sans Serif"/>
                <a:cs typeface="Microsoft Sans Serif"/>
              </a:rPr>
              <a:t>-</a:t>
            </a:r>
            <a:r>
              <a:rPr sz="3600" b="0" spc="-204" dirty="0">
                <a:latin typeface="Microsoft Sans Serif"/>
                <a:cs typeface="Microsoft Sans Serif"/>
              </a:rPr>
              <a:t>o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204" dirty="0">
                <a:latin typeface="Microsoft Sans Serif"/>
                <a:cs typeface="Microsoft Sans Serif"/>
              </a:rPr>
              <a:t>d</a:t>
            </a:r>
            <a:r>
              <a:rPr sz="3600" b="0" spc="-185" dirty="0">
                <a:latin typeface="Microsoft Sans Serif"/>
                <a:cs typeface="Microsoft Sans Serif"/>
              </a:rPr>
              <a:t>e</a:t>
            </a:r>
            <a:r>
              <a:rPr sz="3600" b="0" dirty="0">
                <a:latin typeface="Microsoft Sans Serif"/>
                <a:cs typeface="Microsoft Sans Serif"/>
              </a:rPr>
              <a:t>r</a:t>
            </a:r>
            <a:r>
              <a:rPr sz="3600" b="0" spc="-335" dirty="0">
                <a:latin typeface="Microsoft Sans Serif"/>
                <a:cs typeface="Microsoft Sans Serif"/>
              </a:rPr>
              <a:t> </a:t>
            </a:r>
            <a:r>
              <a:rPr sz="3600" b="0" spc="-270" dirty="0">
                <a:latin typeface="Microsoft Sans Serif"/>
                <a:cs typeface="Microsoft Sans Serif"/>
              </a:rPr>
              <a:t>Ps</a:t>
            </a:r>
            <a:r>
              <a:rPr sz="3600" b="0" spc="-275" dirty="0">
                <a:latin typeface="Microsoft Sans Serif"/>
                <a:cs typeface="Microsoft Sans Serif"/>
              </a:rPr>
              <a:t>eudo</a:t>
            </a:r>
            <a:r>
              <a:rPr sz="3600" b="0" spc="-270" dirty="0">
                <a:latin typeface="Microsoft Sans Serif"/>
                <a:cs typeface="Microsoft Sans Serif"/>
              </a:rPr>
              <a:t>c</a:t>
            </a:r>
            <a:r>
              <a:rPr sz="3600" b="0" spc="-275" dirty="0">
                <a:latin typeface="Microsoft Sans Serif"/>
                <a:cs typeface="Microsoft Sans Serif"/>
              </a:rPr>
              <a:t>od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811" y="1011758"/>
            <a:ext cx="3571875" cy="49161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11150" marR="1611630" indent="-299085" algn="just">
              <a:lnSpc>
                <a:spcPct val="102099"/>
              </a:lnSpc>
              <a:spcBef>
                <a:spcPts val="25"/>
              </a:spcBef>
            </a:pPr>
            <a:r>
              <a:rPr sz="2600" spc="-45" dirty="0">
                <a:latin typeface="Microsoft Sans Serif"/>
                <a:cs typeface="Microsoft Sans Serif"/>
              </a:rPr>
              <a:t>struct </a:t>
            </a:r>
            <a:r>
              <a:rPr sz="2600" spc="-125" dirty="0">
                <a:latin typeface="Microsoft Sans Serif"/>
                <a:cs typeface="Microsoft Sans Serif"/>
              </a:rPr>
              <a:t>Node{ 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c</a:t>
            </a:r>
            <a:r>
              <a:rPr sz="2600" spc="-130" dirty="0">
                <a:latin typeface="Microsoft Sans Serif"/>
                <a:cs typeface="Microsoft Sans Serif"/>
              </a:rPr>
              <a:t>ha</a:t>
            </a:r>
            <a:r>
              <a:rPr sz="2600" spc="-5" dirty="0">
                <a:latin typeface="Microsoft Sans Serif"/>
                <a:cs typeface="Microsoft Sans Serif"/>
              </a:rPr>
              <a:t>r</a:t>
            </a:r>
            <a:r>
              <a:rPr sz="2600" spc="-210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data;  </a:t>
            </a:r>
            <a:r>
              <a:rPr sz="2600" spc="-155" dirty="0">
                <a:latin typeface="Microsoft Sans Serif"/>
                <a:cs typeface="Microsoft Sans Serif"/>
              </a:rPr>
              <a:t>Nod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240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*</a:t>
            </a:r>
            <a:r>
              <a:rPr sz="2600" dirty="0">
                <a:latin typeface="Microsoft Sans Serif"/>
                <a:cs typeface="Microsoft Sans Serif"/>
              </a:rPr>
              <a:t>l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15" dirty="0">
                <a:latin typeface="Microsoft Sans Serif"/>
                <a:cs typeface="Microsoft Sans Serif"/>
              </a:rPr>
              <a:t>ft</a:t>
            </a:r>
            <a:r>
              <a:rPr sz="2600" spc="-5" dirty="0">
                <a:latin typeface="Microsoft Sans Serif"/>
                <a:cs typeface="Microsoft Sans Serif"/>
              </a:rPr>
              <a:t>;  </a:t>
            </a:r>
            <a:r>
              <a:rPr sz="2600" spc="-155" dirty="0">
                <a:latin typeface="Microsoft Sans Serif"/>
                <a:cs typeface="Microsoft Sans Serif"/>
              </a:rPr>
              <a:t>Nod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31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*right;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Microsoft Sans Serif"/>
                <a:cs typeface="Microsoft Sans Serif"/>
              </a:rPr>
              <a:t>}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30" dirty="0">
                <a:latin typeface="Microsoft Sans Serif"/>
                <a:cs typeface="Microsoft Sans Serif"/>
              </a:rPr>
              <a:t>v</a:t>
            </a:r>
            <a:r>
              <a:rPr sz="2600" spc="-105" dirty="0">
                <a:latin typeface="Microsoft Sans Serif"/>
                <a:cs typeface="Microsoft Sans Serif"/>
              </a:rPr>
              <a:t>o</a:t>
            </a:r>
            <a:r>
              <a:rPr sz="2600" spc="-120" dirty="0">
                <a:latin typeface="Microsoft Sans Serif"/>
                <a:cs typeface="Microsoft Sans Serif"/>
              </a:rPr>
              <a:t>i</a:t>
            </a:r>
            <a:r>
              <a:rPr sz="2600" spc="-5" dirty="0">
                <a:latin typeface="Microsoft Sans Serif"/>
                <a:cs typeface="Microsoft Sans Serif"/>
              </a:rPr>
              <a:t>d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P</a:t>
            </a:r>
            <a:r>
              <a:rPr sz="2600" spc="-125" dirty="0">
                <a:latin typeface="Microsoft Sans Serif"/>
                <a:cs typeface="Microsoft Sans Serif"/>
              </a:rPr>
              <a:t>r</a:t>
            </a:r>
            <a:r>
              <a:rPr sz="2600" spc="-130" dirty="0">
                <a:latin typeface="Microsoft Sans Serif"/>
                <a:cs typeface="Microsoft Sans Serif"/>
              </a:rPr>
              <a:t>eo</a:t>
            </a:r>
            <a:r>
              <a:rPr sz="2600" spc="-125" dirty="0">
                <a:latin typeface="Microsoft Sans Serif"/>
                <a:cs typeface="Microsoft Sans Serif"/>
              </a:rPr>
              <a:t>r</a:t>
            </a:r>
            <a:r>
              <a:rPr sz="2600" spc="-130" dirty="0">
                <a:latin typeface="Microsoft Sans Serif"/>
                <a:cs typeface="Microsoft Sans Serif"/>
              </a:rPr>
              <a:t>de</a:t>
            </a:r>
            <a:r>
              <a:rPr sz="2600" spc="-125" dirty="0">
                <a:latin typeface="Microsoft Sans Serif"/>
                <a:cs typeface="Microsoft Sans Serif"/>
              </a:rPr>
              <a:t>r(</a:t>
            </a:r>
            <a:r>
              <a:rPr sz="2600" spc="-130" dirty="0">
                <a:latin typeface="Microsoft Sans Serif"/>
                <a:cs typeface="Microsoft Sans Serif"/>
              </a:rPr>
              <a:t>Nod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409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*r</a:t>
            </a:r>
            <a:r>
              <a:rPr sz="2600" spc="10" dirty="0">
                <a:latin typeface="Microsoft Sans Serif"/>
                <a:cs typeface="Microsoft Sans Serif"/>
              </a:rPr>
              <a:t>oo</a:t>
            </a:r>
            <a:r>
              <a:rPr sz="2600" spc="15" dirty="0">
                <a:latin typeface="Microsoft Sans Serif"/>
                <a:cs typeface="Microsoft Sans Serif"/>
              </a:rPr>
              <a:t>t</a:t>
            </a:r>
            <a:r>
              <a:rPr sz="2600" spc="-5" dirty="0">
                <a:latin typeface="Microsoft Sans Serif"/>
                <a:cs typeface="Microsoft Sans Serif"/>
              </a:rPr>
              <a:t>)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ts val="3050"/>
              </a:lnSpc>
              <a:spcBef>
                <a:spcPts val="100"/>
              </a:spcBef>
            </a:pPr>
            <a:r>
              <a:rPr sz="2600" spc="-5" dirty="0">
                <a:latin typeface="Microsoft Sans Serif"/>
                <a:cs typeface="Microsoft Sans Serif"/>
              </a:rPr>
              <a:t>{</a:t>
            </a:r>
            <a:endParaRPr sz="2600">
              <a:latin typeface="Microsoft Sans Serif"/>
              <a:cs typeface="Microsoft Sans Serif"/>
            </a:endParaRPr>
          </a:p>
          <a:p>
            <a:pPr marL="311150">
              <a:lnSpc>
                <a:spcPts val="3050"/>
              </a:lnSpc>
            </a:pPr>
            <a:r>
              <a:rPr sz="2600" dirty="0">
                <a:latin typeface="Microsoft Sans Serif"/>
                <a:cs typeface="Microsoft Sans Serif"/>
              </a:rPr>
              <a:t>i</a:t>
            </a:r>
            <a:r>
              <a:rPr sz="2600" spc="-5" dirty="0">
                <a:latin typeface="Microsoft Sans Serif"/>
                <a:cs typeface="Microsoft Sans Serif"/>
              </a:rPr>
              <a:t>f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(r</a:t>
            </a:r>
            <a:r>
              <a:rPr sz="2600" spc="-180" dirty="0">
                <a:latin typeface="Microsoft Sans Serif"/>
                <a:cs typeface="Microsoft Sans Serif"/>
              </a:rPr>
              <a:t>oo</a:t>
            </a:r>
            <a:r>
              <a:rPr sz="2600" spc="-175" dirty="0">
                <a:latin typeface="Microsoft Sans Serif"/>
                <a:cs typeface="Microsoft Sans Serif"/>
              </a:rPr>
              <a:t>t</a:t>
            </a:r>
            <a:r>
              <a:rPr sz="2600" spc="-180" dirty="0">
                <a:latin typeface="Microsoft Sans Serif"/>
                <a:cs typeface="Microsoft Sans Serif"/>
              </a:rPr>
              <a:t>==</a:t>
            </a:r>
            <a:r>
              <a:rPr sz="2600" spc="-175" dirty="0">
                <a:latin typeface="Microsoft Sans Serif"/>
                <a:cs typeface="Microsoft Sans Serif"/>
              </a:rPr>
              <a:t>NU</a:t>
            </a:r>
            <a:r>
              <a:rPr sz="2600" spc="-180" dirty="0">
                <a:latin typeface="Microsoft Sans Serif"/>
                <a:cs typeface="Microsoft Sans Serif"/>
              </a:rPr>
              <a:t>LL</a:t>
            </a:r>
            <a:r>
              <a:rPr sz="2600" spc="-5" dirty="0">
                <a:latin typeface="Microsoft Sans Serif"/>
                <a:cs typeface="Microsoft Sans Serif"/>
              </a:rPr>
              <a:t>)</a:t>
            </a:r>
            <a:r>
              <a:rPr sz="2600" spc="-16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r</a:t>
            </a:r>
            <a:r>
              <a:rPr sz="2600" spc="-35" dirty="0">
                <a:latin typeface="Microsoft Sans Serif"/>
                <a:cs typeface="Microsoft Sans Serif"/>
              </a:rPr>
              <a:t>etu</a:t>
            </a:r>
            <a:r>
              <a:rPr sz="2600" spc="-30" dirty="0">
                <a:latin typeface="Microsoft Sans Serif"/>
                <a:cs typeface="Microsoft Sans Serif"/>
              </a:rPr>
              <a:t>r</a:t>
            </a:r>
            <a:r>
              <a:rPr sz="2600" spc="-35" dirty="0">
                <a:latin typeface="Microsoft Sans Serif"/>
                <a:cs typeface="Microsoft Sans Serif"/>
              </a:rPr>
              <a:t>n</a:t>
            </a:r>
            <a:r>
              <a:rPr sz="2600" spc="-5" dirty="0">
                <a:latin typeface="Microsoft Sans Serif"/>
                <a:cs typeface="Microsoft Sans Serif"/>
              </a:rPr>
              <a:t>;</a:t>
            </a:r>
            <a:endParaRPr sz="2600">
              <a:latin typeface="Microsoft Sans Serif"/>
              <a:cs typeface="Microsoft Sans Serif"/>
            </a:endParaRPr>
          </a:p>
          <a:p>
            <a:pPr marL="311150" marR="5080">
              <a:lnSpc>
                <a:spcPct val="102000"/>
              </a:lnSpc>
              <a:spcBef>
                <a:spcPts val="15"/>
              </a:spcBef>
            </a:pPr>
            <a:r>
              <a:rPr sz="2600" spc="-10" dirty="0">
                <a:latin typeface="Microsoft Sans Serif"/>
                <a:cs typeface="Microsoft Sans Serif"/>
              </a:rPr>
              <a:t>printf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(“%c”</a:t>
            </a:r>
            <a:r>
              <a:rPr sz="2600" spc="-5" dirty="0">
                <a:latin typeface="Microsoft Sans Serif"/>
                <a:cs typeface="Microsoft Sans Serif"/>
              </a:rPr>
              <a:t>,</a:t>
            </a:r>
            <a:r>
              <a:rPr sz="2600" spc="-43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root-&gt;</a:t>
            </a:r>
            <a:r>
              <a:rPr sz="2600" spc="-80" dirty="0">
                <a:latin typeface="Microsoft Sans Serif"/>
                <a:cs typeface="Microsoft Sans Serif"/>
              </a:rPr>
              <a:t>d</a:t>
            </a:r>
            <a:r>
              <a:rPr sz="2600" spc="-105" dirty="0">
                <a:latin typeface="Microsoft Sans Serif"/>
                <a:cs typeface="Microsoft Sans Serif"/>
              </a:rPr>
              <a:t>a</a:t>
            </a:r>
            <a:r>
              <a:rPr sz="2600" spc="-80" dirty="0">
                <a:latin typeface="Microsoft Sans Serif"/>
                <a:cs typeface="Microsoft Sans Serif"/>
              </a:rPr>
              <a:t>t</a:t>
            </a:r>
            <a:r>
              <a:rPr sz="2600" spc="-105" dirty="0">
                <a:latin typeface="Microsoft Sans Serif"/>
                <a:cs typeface="Microsoft Sans Serif"/>
              </a:rPr>
              <a:t>a</a:t>
            </a:r>
            <a:r>
              <a:rPr sz="2600" spc="-75" dirty="0">
                <a:latin typeface="Microsoft Sans Serif"/>
                <a:cs typeface="Microsoft Sans Serif"/>
              </a:rPr>
              <a:t>)</a:t>
            </a:r>
            <a:r>
              <a:rPr sz="2600" spc="-5" dirty="0">
                <a:latin typeface="Microsoft Sans Serif"/>
                <a:cs typeface="Microsoft Sans Serif"/>
              </a:rPr>
              <a:t>;  </a:t>
            </a:r>
            <a:r>
              <a:rPr sz="2600" spc="-75" dirty="0">
                <a:latin typeface="Microsoft Sans Serif"/>
                <a:cs typeface="Microsoft Sans Serif"/>
              </a:rPr>
              <a:t>Preorder(root-&gt;left); 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Preorder(root-&gt;right);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Microsoft Sans Serif"/>
                <a:cs typeface="Microsoft Sans Serif"/>
              </a:rPr>
              <a:t>}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67" y="734568"/>
            <a:ext cx="5931408" cy="42031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3143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4" dirty="0">
                <a:latin typeface="Microsoft Sans Serif"/>
                <a:cs typeface="Microsoft Sans Serif"/>
              </a:rPr>
              <a:t>I</a:t>
            </a:r>
            <a:r>
              <a:rPr sz="3600" b="0" spc="-135" dirty="0">
                <a:latin typeface="Microsoft Sans Serif"/>
                <a:cs typeface="Microsoft Sans Serif"/>
              </a:rPr>
              <a:t>n</a:t>
            </a:r>
            <a:r>
              <a:rPr sz="3600" b="0" spc="-120" dirty="0">
                <a:latin typeface="Microsoft Sans Serif"/>
                <a:cs typeface="Microsoft Sans Serif"/>
              </a:rPr>
              <a:t>-</a:t>
            </a:r>
            <a:r>
              <a:rPr sz="3600" b="0" spc="-130" dirty="0">
                <a:latin typeface="Microsoft Sans Serif"/>
                <a:cs typeface="Microsoft Sans Serif"/>
              </a:rPr>
              <a:t>o</a:t>
            </a:r>
            <a:r>
              <a:rPr sz="3600" b="0" spc="-120" dirty="0">
                <a:latin typeface="Microsoft Sans Serif"/>
                <a:cs typeface="Microsoft Sans Serif"/>
              </a:rPr>
              <a:t>r</a:t>
            </a:r>
            <a:r>
              <a:rPr sz="3600" b="0" spc="-130" dirty="0">
                <a:latin typeface="Microsoft Sans Serif"/>
                <a:cs typeface="Microsoft Sans Serif"/>
              </a:rPr>
              <a:t>de</a:t>
            </a:r>
            <a:r>
              <a:rPr sz="3600" b="0" dirty="0">
                <a:latin typeface="Microsoft Sans Serif"/>
                <a:cs typeface="Microsoft Sans Serif"/>
              </a:rPr>
              <a:t>r</a:t>
            </a:r>
            <a:r>
              <a:rPr sz="3600" b="0" spc="-409" dirty="0">
                <a:latin typeface="Microsoft Sans Serif"/>
                <a:cs typeface="Microsoft Sans Serif"/>
              </a:rPr>
              <a:t> </a:t>
            </a:r>
            <a:r>
              <a:rPr sz="3600" b="0" spc="-185" dirty="0">
                <a:latin typeface="Microsoft Sans Serif"/>
                <a:cs typeface="Microsoft Sans Serif"/>
              </a:rPr>
              <a:t>t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204" dirty="0">
                <a:latin typeface="Microsoft Sans Serif"/>
                <a:cs typeface="Microsoft Sans Serif"/>
              </a:rPr>
              <a:t>a</a:t>
            </a:r>
            <a:r>
              <a:rPr sz="3600" b="0" spc="-195" dirty="0">
                <a:latin typeface="Microsoft Sans Serif"/>
                <a:cs typeface="Microsoft Sans Serif"/>
              </a:rPr>
              <a:t>v</a:t>
            </a:r>
            <a:r>
              <a:rPr sz="3600" b="0" spc="-204" dirty="0">
                <a:latin typeface="Microsoft Sans Serif"/>
                <a:cs typeface="Microsoft Sans Serif"/>
              </a:rPr>
              <a:t>e</a:t>
            </a:r>
            <a:r>
              <a:rPr sz="3600" b="0" spc="-195" dirty="0">
                <a:latin typeface="Microsoft Sans Serif"/>
                <a:cs typeface="Microsoft Sans Serif"/>
              </a:rPr>
              <a:t>rs</a:t>
            </a:r>
            <a:r>
              <a:rPr sz="3600" b="0" spc="-204" dirty="0">
                <a:latin typeface="Microsoft Sans Serif"/>
                <a:cs typeface="Microsoft Sans Serif"/>
              </a:rPr>
              <a:t>a</a:t>
            </a:r>
            <a:r>
              <a:rPr sz="3600" b="0" spc="-25" dirty="0">
                <a:latin typeface="Microsoft Sans Serif"/>
                <a:cs typeface="Microsoft Sans Serif"/>
              </a:rPr>
              <a:t>l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92491"/>
            <a:ext cx="10168890" cy="16643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sz="2800" spc="-150" dirty="0">
                <a:latin typeface="Microsoft Sans Serif"/>
                <a:cs typeface="Microsoft Sans Serif"/>
              </a:rPr>
              <a:t>The</a:t>
            </a:r>
            <a:r>
              <a:rPr sz="2800" spc="-409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in-order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traversal</a:t>
            </a:r>
            <a:r>
              <a:rPr sz="2800" spc="-27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nonempty</a:t>
            </a:r>
            <a:r>
              <a:rPr sz="2800" spc="-15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binary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tree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is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defined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asfollows: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sz="2400" spc="-270" dirty="0">
                <a:latin typeface="Microsoft Sans Serif"/>
                <a:cs typeface="Microsoft Sans Serif"/>
              </a:rPr>
              <a:t>T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spc="-185" dirty="0">
                <a:latin typeface="Microsoft Sans Serif"/>
                <a:cs typeface="Microsoft Sans Serif"/>
              </a:rPr>
              <a:t>a</a:t>
            </a:r>
            <a:r>
              <a:rPr sz="2400" spc="-220" dirty="0">
                <a:latin typeface="Microsoft Sans Serif"/>
                <a:cs typeface="Microsoft Sans Serif"/>
              </a:rPr>
              <a:t>v</a:t>
            </a:r>
            <a:r>
              <a:rPr sz="2400" spc="-185" dirty="0">
                <a:latin typeface="Microsoft Sans Serif"/>
                <a:cs typeface="Microsoft Sans Serif"/>
              </a:rPr>
              <a:t>e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spc="-19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35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le</a:t>
            </a:r>
            <a:r>
              <a:rPr sz="2400" spc="20" dirty="0">
                <a:latin typeface="Microsoft Sans Serif"/>
                <a:cs typeface="Microsoft Sans Serif"/>
              </a:rPr>
              <a:t>f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spc="-90" dirty="0">
                <a:latin typeface="Microsoft Sans Serif"/>
                <a:cs typeface="Microsoft Sans Serif"/>
              </a:rPr>
              <a:t>u</a:t>
            </a:r>
            <a:r>
              <a:rPr sz="2400" spc="-85" dirty="0">
                <a:latin typeface="Microsoft Sans Serif"/>
                <a:cs typeface="Microsoft Sans Serif"/>
              </a:rPr>
              <a:t>b</a:t>
            </a:r>
            <a:r>
              <a:rPr sz="2400" spc="-105" dirty="0">
                <a:latin typeface="Microsoft Sans Serif"/>
                <a:cs typeface="Microsoft Sans Serif"/>
              </a:rPr>
              <a:t>-</a:t>
            </a:r>
            <a:r>
              <a:rPr sz="2400" spc="-95" dirty="0">
                <a:latin typeface="Microsoft Sans Serif"/>
                <a:cs typeface="Microsoft Sans Serif"/>
              </a:rPr>
              <a:t>t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0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i</a:t>
            </a:r>
            <a:r>
              <a:rPr sz="2400" spc="-10" dirty="0">
                <a:latin typeface="Microsoft Sans Serif"/>
                <a:cs typeface="Microsoft Sans Serif"/>
              </a:rPr>
              <a:t>n</a:t>
            </a:r>
            <a:r>
              <a:rPr sz="2400" spc="-37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</a:t>
            </a:r>
            <a:r>
              <a:rPr sz="2400" spc="-75" dirty="0">
                <a:latin typeface="Microsoft Sans Serif"/>
                <a:cs typeface="Microsoft Sans Serif"/>
              </a:rPr>
              <a:t>n</a:t>
            </a:r>
            <a:r>
              <a:rPr sz="2400" spc="-80" dirty="0">
                <a:latin typeface="Microsoft Sans Serif"/>
                <a:cs typeface="Microsoft Sans Serif"/>
              </a:rPr>
              <a:t>-</a:t>
            </a:r>
            <a:r>
              <a:rPr sz="2400" spc="-65" dirty="0">
                <a:latin typeface="Microsoft Sans Serif"/>
                <a:cs typeface="Microsoft Sans Serif"/>
              </a:rPr>
              <a:t>o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65" dirty="0">
                <a:latin typeface="Microsoft Sans Serif"/>
                <a:cs typeface="Microsoft Sans Serif"/>
              </a:rPr>
              <a:t>de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endParaRPr sz="24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Char char="•"/>
              <a:tabLst>
                <a:tab pos="699135" algn="l"/>
              </a:tabLst>
            </a:pPr>
            <a:r>
              <a:rPr sz="2400" spc="-140" dirty="0">
                <a:latin typeface="Microsoft Sans Serif"/>
                <a:cs typeface="Microsoft Sans Serif"/>
              </a:rPr>
              <a:t>V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-20" dirty="0">
                <a:latin typeface="Microsoft Sans Serif"/>
                <a:cs typeface="Microsoft Sans Serif"/>
              </a:rPr>
              <a:t>oo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27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node</a:t>
            </a:r>
            <a:endParaRPr sz="24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Char char="•"/>
              <a:tabLst>
                <a:tab pos="699135" algn="l"/>
              </a:tabLst>
            </a:pPr>
            <a:r>
              <a:rPr sz="2400" spc="-270" dirty="0">
                <a:latin typeface="Microsoft Sans Serif"/>
                <a:cs typeface="Microsoft Sans Serif"/>
              </a:rPr>
              <a:t>T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spc="-185" dirty="0">
                <a:latin typeface="Microsoft Sans Serif"/>
                <a:cs typeface="Microsoft Sans Serif"/>
              </a:rPr>
              <a:t>a</a:t>
            </a:r>
            <a:r>
              <a:rPr sz="2400" spc="-220" dirty="0">
                <a:latin typeface="Microsoft Sans Serif"/>
                <a:cs typeface="Microsoft Sans Serif"/>
              </a:rPr>
              <a:t>v</a:t>
            </a:r>
            <a:r>
              <a:rPr sz="2400" spc="-185" dirty="0">
                <a:latin typeface="Microsoft Sans Serif"/>
                <a:cs typeface="Microsoft Sans Serif"/>
              </a:rPr>
              <a:t>e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spc="-19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35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r</a:t>
            </a:r>
            <a:r>
              <a:rPr sz="2400" spc="-70" dirty="0">
                <a:latin typeface="Microsoft Sans Serif"/>
                <a:cs typeface="Microsoft Sans Serif"/>
              </a:rPr>
              <a:t>i</a:t>
            </a:r>
            <a:r>
              <a:rPr sz="2400" spc="-65" dirty="0">
                <a:latin typeface="Microsoft Sans Serif"/>
                <a:cs typeface="Microsoft Sans Serif"/>
              </a:rPr>
              <a:t>g</a:t>
            </a:r>
            <a:r>
              <a:rPr sz="2400" spc="-45" dirty="0">
                <a:latin typeface="Microsoft Sans Serif"/>
                <a:cs typeface="Microsoft Sans Serif"/>
              </a:rPr>
              <a:t>h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s</a:t>
            </a:r>
            <a:r>
              <a:rPr sz="2400" spc="-90" dirty="0">
                <a:latin typeface="Microsoft Sans Serif"/>
                <a:cs typeface="Microsoft Sans Serif"/>
              </a:rPr>
              <a:t>ub</a:t>
            </a:r>
            <a:r>
              <a:rPr sz="2400" spc="-105" dirty="0">
                <a:latin typeface="Microsoft Sans Serif"/>
                <a:cs typeface="Microsoft Sans Serif"/>
              </a:rPr>
              <a:t>-</a:t>
            </a:r>
            <a:r>
              <a:rPr sz="2400" spc="-95" dirty="0">
                <a:latin typeface="Microsoft Sans Serif"/>
                <a:cs typeface="Microsoft Sans Serif"/>
              </a:rPr>
              <a:t>t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0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i</a:t>
            </a:r>
            <a:r>
              <a:rPr sz="2400" spc="-10" dirty="0">
                <a:latin typeface="Microsoft Sans Serif"/>
                <a:cs typeface="Microsoft Sans Serif"/>
              </a:rPr>
              <a:t>n</a:t>
            </a:r>
            <a:r>
              <a:rPr sz="2400" spc="-34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65" dirty="0">
                <a:latin typeface="Microsoft Sans Serif"/>
                <a:cs typeface="Microsoft Sans Serif"/>
              </a:rPr>
              <a:t>no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65" dirty="0">
                <a:latin typeface="Microsoft Sans Serif"/>
                <a:cs typeface="Microsoft Sans Serif"/>
              </a:rPr>
              <a:t>de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0378" y="4090034"/>
            <a:ext cx="29464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sz="2800" spc="-30" dirty="0">
                <a:latin typeface="Microsoft Sans Serif"/>
                <a:cs typeface="Microsoft Sans Serif"/>
              </a:rPr>
              <a:t>u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635" y="4043553"/>
            <a:ext cx="4090035" cy="12160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r>
              <a:rPr sz="2800" spc="-225" dirty="0">
                <a:latin typeface="Microsoft Sans Serif"/>
                <a:cs typeface="Microsoft Sans Serif"/>
              </a:rPr>
              <a:t>T</a:t>
            </a:r>
            <a:r>
              <a:rPr sz="2800" spc="-220" dirty="0">
                <a:latin typeface="Microsoft Sans Serif"/>
                <a:cs typeface="Microsoft Sans Serif"/>
              </a:rPr>
              <a:t>h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409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in</a:t>
            </a:r>
            <a:r>
              <a:rPr sz="2800" spc="-75" dirty="0">
                <a:latin typeface="Microsoft Sans Serif"/>
                <a:cs typeface="Microsoft Sans Serif"/>
              </a:rPr>
              <a:t>-orde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t</a:t>
            </a:r>
            <a:r>
              <a:rPr sz="2800" spc="-120" dirty="0">
                <a:latin typeface="Microsoft Sans Serif"/>
                <a:cs typeface="Microsoft Sans Serif"/>
              </a:rPr>
              <a:t>r</a:t>
            </a:r>
            <a:r>
              <a:rPr sz="2800" spc="-125" dirty="0">
                <a:latin typeface="Microsoft Sans Serif"/>
                <a:cs typeface="Microsoft Sans Serif"/>
              </a:rPr>
              <a:t>a</a:t>
            </a:r>
            <a:r>
              <a:rPr sz="2800" spc="-160" dirty="0">
                <a:latin typeface="Microsoft Sans Serif"/>
                <a:cs typeface="Microsoft Sans Serif"/>
              </a:rPr>
              <a:t>v</a:t>
            </a:r>
            <a:r>
              <a:rPr sz="2800" spc="-125" dirty="0">
                <a:latin typeface="Microsoft Sans Serif"/>
                <a:cs typeface="Microsoft Sans Serif"/>
              </a:rPr>
              <a:t>e</a:t>
            </a:r>
            <a:r>
              <a:rPr sz="2800" spc="-120" dirty="0">
                <a:latin typeface="Microsoft Sans Serif"/>
                <a:cs typeface="Microsoft Sans Serif"/>
              </a:rPr>
              <a:t>r</a:t>
            </a:r>
            <a:r>
              <a:rPr sz="2800" spc="-110" dirty="0">
                <a:latin typeface="Microsoft Sans Serif"/>
                <a:cs typeface="Microsoft Sans Serif"/>
              </a:rPr>
              <a:t>s</a:t>
            </a:r>
            <a:r>
              <a:rPr sz="2800" spc="-125" dirty="0">
                <a:latin typeface="Microsoft Sans Serif"/>
                <a:cs typeface="Microsoft Sans Serif"/>
              </a:rPr>
              <a:t>a</a:t>
            </a:r>
            <a:r>
              <a:rPr sz="2800" spc="-20" dirty="0">
                <a:latin typeface="Microsoft Sans Serif"/>
                <a:cs typeface="Microsoft Sans Serif"/>
              </a:rPr>
              <a:t>l</a:t>
            </a:r>
            <a:r>
              <a:rPr sz="2800" spc="-31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ou</a:t>
            </a:r>
            <a:r>
              <a:rPr sz="2800" spc="-1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p  </a:t>
            </a: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f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t</a:t>
            </a:r>
            <a:r>
              <a:rPr sz="2800" spc="-50" dirty="0">
                <a:latin typeface="Microsoft Sans Serif"/>
                <a:cs typeface="Microsoft Sans Serif"/>
              </a:rPr>
              <a:t>h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175" dirty="0">
                <a:latin typeface="Microsoft Sans Serif"/>
                <a:cs typeface="Microsoft Sans Serif"/>
              </a:rPr>
              <a:t>v</a:t>
            </a:r>
            <a:r>
              <a:rPr sz="2800" spc="-145" dirty="0">
                <a:latin typeface="Microsoft Sans Serif"/>
                <a:cs typeface="Microsoft Sans Serif"/>
              </a:rPr>
              <a:t>e</a:t>
            </a:r>
            <a:r>
              <a:rPr sz="2800" spc="5" dirty="0">
                <a:latin typeface="Microsoft Sans Serif"/>
                <a:cs typeface="Microsoft Sans Serif"/>
              </a:rPr>
              <a:t>n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re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3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is</a:t>
            </a:r>
            <a:endParaRPr sz="2800">
              <a:latin typeface="Microsoft Sans Serif"/>
              <a:cs typeface="Microsoft Sans Serif"/>
            </a:endParaRPr>
          </a:p>
          <a:p>
            <a:pPr marL="241300">
              <a:lnSpc>
                <a:spcPts val="2965"/>
              </a:lnSpc>
            </a:pPr>
            <a:r>
              <a:rPr sz="2800" spc="5" dirty="0">
                <a:latin typeface="Microsoft Sans Serif"/>
                <a:cs typeface="Microsoft Sans Serif"/>
              </a:rPr>
              <a:t>H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D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B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F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C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G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0746" y="3307079"/>
            <a:ext cx="5536269" cy="3048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215595"/>
            <a:ext cx="3819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4" dirty="0">
                <a:latin typeface="Microsoft Sans Serif"/>
                <a:cs typeface="Microsoft Sans Serif"/>
              </a:rPr>
              <a:t>I</a:t>
            </a:r>
            <a:r>
              <a:rPr sz="3600" b="0" spc="-135" dirty="0">
                <a:latin typeface="Microsoft Sans Serif"/>
                <a:cs typeface="Microsoft Sans Serif"/>
              </a:rPr>
              <a:t>n</a:t>
            </a:r>
            <a:r>
              <a:rPr sz="3600" b="0" spc="-120" dirty="0">
                <a:latin typeface="Microsoft Sans Serif"/>
                <a:cs typeface="Microsoft Sans Serif"/>
              </a:rPr>
              <a:t>-</a:t>
            </a:r>
            <a:r>
              <a:rPr sz="3600" b="0" spc="-130" dirty="0">
                <a:latin typeface="Microsoft Sans Serif"/>
                <a:cs typeface="Microsoft Sans Serif"/>
              </a:rPr>
              <a:t>o</a:t>
            </a:r>
            <a:r>
              <a:rPr sz="3600" b="0" spc="-120" dirty="0">
                <a:latin typeface="Microsoft Sans Serif"/>
                <a:cs typeface="Microsoft Sans Serif"/>
              </a:rPr>
              <a:t>r</a:t>
            </a:r>
            <a:r>
              <a:rPr sz="3600" b="0" spc="-130" dirty="0">
                <a:latin typeface="Microsoft Sans Serif"/>
                <a:cs typeface="Microsoft Sans Serif"/>
              </a:rPr>
              <a:t>de</a:t>
            </a:r>
            <a:r>
              <a:rPr sz="3600" b="0" dirty="0">
                <a:latin typeface="Microsoft Sans Serif"/>
                <a:cs typeface="Microsoft Sans Serif"/>
              </a:rPr>
              <a:t>r</a:t>
            </a:r>
            <a:r>
              <a:rPr sz="3600" b="0" spc="-409" dirty="0">
                <a:latin typeface="Microsoft Sans Serif"/>
                <a:cs typeface="Microsoft Sans Serif"/>
              </a:rPr>
              <a:t> </a:t>
            </a:r>
            <a:r>
              <a:rPr sz="3600" b="0" spc="-270" dirty="0">
                <a:latin typeface="Microsoft Sans Serif"/>
                <a:cs typeface="Microsoft Sans Serif"/>
              </a:rPr>
              <a:t>Ps</a:t>
            </a:r>
            <a:r>
              <a:rPr sz="3600" b="0" spc="-275" dirty="0">
                <a:latin typeface="Microsoft Sans Serif"/>
                <a:cs typeface="Microsoft Sans Serif"/>
              </a:rPr>
              <a:t>eudo</a:t>
            </a:r>
            <a:r>
              <a:rPr sz="3600" b="0" spc="-270" dirty="0">
                <a:latin typeface="Microsoft Sans Serif"/>
                <a:cs typeface="Microsoft Sans Serif"/>
              </a:rPr>
              <a:t>c</a:t>
            </a:r>
            <a:r>
              <a:rPr sz="3600" b="0" spc="-275" dirty="0">
                <a:latin typeface="Microsoft Sans Serif"/>
                <a:cs typeface="Microsoft Sans Serif"/>
              </a:rPr>
              <a:t>od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811" y="1011758"/>
            <a:ext cx="3571875" cy="49161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11150" marR="1611630" indent="-299085" algn="just">
              <a:lnSpc>
                <a:spcPct val="102099"/>
              </a:lnSpc>
              <a:spcBef>
                <a:spcPts val="25"/>
              </a:spcBef>
            </a:pPr>
            <a:r>
              <a:rPr sz="2600" spc="-45" dirty="0">
                <a:latin typeface="Microsoft Sans Serif"/>
                <a:cs typeface="Microsoft Sans Serif"/>
              </a:rPr>
              <a:t>struct </a:t>
            </a:r>
            <a:r>
              <a:rPr sz="2600" spc="-125" dirty="0">
                <a:latin typeface="Microsoft Sans Serif"/>
                <a:cs typeface="Microsoft Sans Serif"/>
              </a:rPr>
              <a:t>Node{ 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c</a:t>
            </a:r>
            <a:r>
              <a:rPr sz="2600" spc="-130" dirty="0">
                <a:latin typeface="Microsoft Sans Serif"/>
                <a:cs typeface="Microsoft Sans Serif"/>
              </a:rPr>
              <a:t>ha</a:t>
            </a:r>
            <a:r>
              <a:rPr sz="2600" spc="-5" dirty="0">
                <a:latin typeface="Microsoft Sans Serif"/>
                <a:cs typeface="Microsoft Sans Serif"/>
              </a:rPr>
              <a:t>r</a:t>
            </a:r>
            <a:r>
              <a:rPr sz="2600" spc="-210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data;  </a:t>
            </a:r>
            <a:r>
              <a:rPr sz="2600" spc="-155" dirty="0">
                <a:latin typeface="Microsoft Sans Serif"/>
                <a:cs typeface="Microsoft Sans Serif"/>
              </a:rPr>
              <a:t>Nod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240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*</a:t>
            </a:r>
            <a:r>
              <a:rPr sz="2600" dirty="0">
                <a:latin typeface="Microsoft Sans Serif"/>
                <a:cs typeface="Microsoft Sans Serif"/>
              </a:rPr>
              <a:t>l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15" dirty="0">
                <a:latin typeface="Microsoft Sans Serif"/>
                <a:cs typeface="Microsoft Sans Serif"/>
              </a:rPr>
              <a:t>ft</a:t>
            </a:r>
            <a:r>
              <a:rPr sz="2600" spc="-5" dirty="0">
                <a:latin typeface="Microsoft Sans Serif"/>
                <a:cs typeface="Microsoft Sans Serif"/>
              </a:rPr>
              <a:t>;  </a:t>
            </a:r>
            <a:r>
              <a:rPr sz="2600" spc="-155" dirty="0">
                <a:latin typeface="Microsoft Sans Serif"/>
                <a:cs typeface="Microsoft Sans Serif"/>
              </a:rPr>
              <a:t>Nod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31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*right;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Microsoft Sans Serif"/>
                <a:cs typeface="Microsoft Sans Serif"/>
              </a:rPr>
              <a:t>}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30" dirty="0">
                <a:latin typeface="Microsoft Sans Serif"/>
                <a:cs typeface="Microsoft Sans Serif"/>
              </a:rPr>
              <a:t>v</a:t>
            </a:r>
            <a:r>
              <a:rPr sz="2600" spc="-105" dirty="0">
                <a:latin typeface="Microsoft Sans Serif"/>
                <a:cs typeface="Microsoft Sans Serif"/>
              </a:rPr>
              <a:t>o</a:t>
            </a:r>
            <a:r>
              <a:rPr sz="2600" spc="-120" dirty="0">
                <a:latin typeface="Microsoft Sans Serif"/>
                <a:cs typeface="Microsoft Sans Serif"/>
              </a:rPr>
              <a:t>i</a:t>
            </a:r>
            <a:r>
              <a:rPr sz="2600" spc="-5" dirty="0">
                <a:latin typeface="Microsoft Sans Serif"/>
                <a:cs typeface="Microsoft Sans Serif"/>
              </a:rPr>
              <a:t>d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Inorder(Nod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355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*r</a:t>
            </a:r>
            <a:r>
              <a:rPr sz="2600" spc="10" dirty="0">
                <a:latin typeface="Microsoft Sans Serif"/>
                <a:cs typeface="Microsoft Sans Serif"/>
              </a:rPr>
              <a:t>oo</a:t>
            </a:r>
            <a:r>
              <a:rPr sz="2600" spc="15" dirty="0">
                <a:latin typeface="Microsoft Sans Serif"/>
                <a:cs typeface="Microsoft Sans Serif"/>
              </a:rPr>
              <a:t>t</a:t>
            </a:r>
            <a:r>
              <a:rPr sz="2600" spc="-5" dirty="0">
                <a:latin typeface="Microsoft Sans Serif"/>
                <a:cs typeface="Microsoft Sans Serif"/>
              </a:rPr>
              <a:t>)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ts val="3050"/>
              </a:lnSpc>
              <a:spcBef>
                <a:spcPts val="100"/>
              </a:spcBef>
            </a:pPr>
            <a:r>
              <a:rPr sz="2600" spc="-5" dirty="0">
                <a:latin typeface="Microsoft Sans Serif"/>
                <a:cs typeface="Microsoft Sans Serif"/>
              </a:rPr>
              <a:t>{</a:t>
            </a:r>
            <a:endParaRPr sz="2600">
              <a:latin typeface="Microsoft Sans Serif"/>
              <a:cs typeface="Microsoft Sans Serif"/>
            </a:endParaRPr>
          </a:p>
          <a:p>
            <a:pPr marL="311150">
              <a:lnSpc>
                <a:spcPts val="3050"/>
              </a:lnSpc>
            </a:pPr>
            <a:r>
              <a:rPr sz="2600" dirty="0">
                <a:latin typeface="Microsoft Sans Serif"/>
                <a:cs typeface="Microsoft Sans Serif"/>
              </a:rPr>
              <a:t>i</a:t>
            </a:r>
            <a:r>
              <a:rPr sz="2600" spc="-5" dirty="0">
                <a:latin typeface="Microsoft Sans Serif"/>
                <a:cs typeface="Microsoft Sans Serif"/>
              </a:rPr>
              <a:t>f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(r</a:t>
            </a:r>
            <a:r>
              <a:rPr sz="2600" spc="-180" dirty="0">
                <a:latin typeface="Microsoft Sans Serif"/>
                <a:cs typeface="Microsoft Sans Serif"/>
              </a:rPr>
              <a:t>oo</a:t>
            </a:r>
            <a:r>
              <a:rPr sz="2600" spc="-175" dirty="0">
                <a:latin typeface="Microsoft Sans Serif"/>
                <a:cs typeface="Microsoft Sans Serif"/>
              </a:rPr>
              <a:t>t</a:t>
            </a:r>
            <a:r>
              <a:rPr sz="2600" spc="-180" dirty="0">
                <a:latin typeface="Microsoft Sans Serif"/>
                <a:cs typeface="Microsoft Sans Serif"/>
              </a:rPr>
              <a:t>==</a:t>
            </a:r>
            <a:r>
              <a:rPr sz="2600" spc="-175" dirty="0">
                <a:latin typeface="Microsoft Sans Serif"/>
                <a:cs typeface="Microsoft Sans Serif"/>
              </a:rPr>
              <a:t>NU</a:t>
            </a:r>
            <a:r>
              <a:rPr sz="2600" spc="-180" dirty="0">
                <a:latin typeface="Microsoft Sans Serif"/>
                <a:cs typeface="Microsoft Sans Serif"/>
              </a:rPr>
              <a:t>LL</a:t>
            </a:r>
            <a:r>
              <a:rPr sz="2600" spc="-5" dirty="0">
                <a:latin typeface="Microsoft Sans Serif"/>
                <a:cs typeface="Microsoft Sans Serif"/>
              </a:rPr>
              <a:t>)</a:t>
            </a:r>
            <a:r>
              <a:rPr sz="2600" spc="-35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r</a:t>
            </a:r>
            <a:r>
              <a:rPr sz="2600" spc="-35" dirty="0">
                <a:latin typeface="Microsoft Sans Serif"/>
                <a:cs typeface="Microsoft Sans Serif"/>
              </a:rPr>
              <a:t>etu</a:t>
            </a:r>
            <a:r>
              <a:rPr sz="2600" spc="-30" dirty="0">
                <a:latin typeface="Microsoft Sans Serif"/>
                <a:cs typeface="Microsoft Sans Serif"/>
              </a:rPr>
              <a:t>r</a:t>
            </a:r>
            <a:r>
              <a:rPr sz="2600" spc="-35" dirty="0">
                <a:latin typeface="Microsoft Sans Serif"/>
                <a:cs typeface="Microsoft Sans Serif"/>
              </a:rPr>
              <a:t>n</a:t>
            </a:r>
            <a:r>
              <a:rPr sz="2600" spc="-5" dirty="0">
                <a:latin typeface="Microsoft Sans Serif"/>
                <a:cs typeface="Microsoft Sans Serif"/>
              </a:rPr>
              <a:t>;</a:t>
            </a:r>
            <a:endParaRPr sz="2600">
              <a:latin typeface="Microsoft Sans Serif"/>
              <a:cs typeface="Microsoft Sans Serif"/>
            </a:endParaRPr>
          </a:p>
          <a:p>
            <a:pPr marL="311150" marR="5080">
              <a:lnSpc>
                <a:spcPct val="102000"/>
              </a:lnSpc>
              <a:spcBef>
                <a:spcPts val="15"/>
              </a:spcBef>
            </a:pPr>
            <a:r>
              <a:rPr sz="2600" spc="-60" dirty="0">
                <a:latin typeface="Microsoft Sans Serif"/>
                <a:cs typeface="Microsoft Sans Serif"/>
              </a:rPr>
              <a:t>Inorder(root-&gt;left); </a:t>
            </a:r>
            <a:r>
              <a:rPr sz="2600" spc="-5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printf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(“%c”</a:t>
            </a:r>
            <a:r>
              <a:rPr sz="2600" spc="-5" dirty="0">
                <a:latin typeface="Microsoft Sans Serif"/>
                <a:cs typeface="Microsoft Sans Serif"/>
              </a:rPr>
              <a:t>,</a:t>
            </a:r>
            <a:r>
              <a:rPr sz="2600" spc="-43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root-&gt;</a:t>
            </a:r>
            <a:r>
              <a:rPr sz="2600" spc="-80" dirty="0">
                <a:latin typeface="Microsoft Sans Serif"/>
                <a:cs typeface="Microsoft Sans Serif"/>
              </a:rPr>
              <a:t>d</a:t>
            </a:r>
            <a:r>
              <a:rPr sz="2600" spc="-105" dirty="0">
                <a:latin typeface="Microsoft Sans Serif"/>
                <a:cs typeface="Microsoft Sans Serif"/>
              </a:rPr>
              <a:t>a</a:t>
            </a:r>
            <a:r>
              <a:rPr sz="2600" spc="-80" dirty="0">
                <a:latin typeface="Microsoft Sans Serif"/>
                <a:cs typeface="Microsoft Sans Serif"/>
              </a:rPr>
              <a:t>t</a:t>
            </a:r>
            <a:r>
              <a:rPr sz="2600" spc="-105" dirty="0">
                <a:latin typeface="Microsoft Sans Serif"/>
                <a:cs typeface="Microsoft Sans Serif"/>
              </a:rPr>
              <a:t>a</a:t>
            </a:r>
            <a:r>
              <a:rPr sz="2600" spc="-75" dirty="0">
                <a:latin typeface="Microsoft Sans Serif"/>
                <a:cs typeface="Microsoft Sans Serif"/>
              </a:rPr>
              <a:t>)</a:t>
            </a:r>
            <a:r>
              <a:rPr sz="2600" spc="-5" dirty="0">
                <a:latin typeface="Microsoft Sans Serif"/>
                <a:cs typeface="Microsoft Sans Serif"/>
              </a:rPr>
              <a:t>;  </a:t>
            </a:r>
            <a:r>
              <a:rPr sz="2600" spc="-70" dirty="0">
                <a:latin typeface="Microsoft Sans Serif"/>
                <a:cs typeface="Microsoft Sans Serif"/>
              </a:rPr>
              <a:t>Inorder(root-&gt;right);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Microsoft Sans Serif"/>
                <a:cs typeface="Microsoft Sans Serif"/>
              </a:rPr>
              <a:t>}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67" y="734568"/>
            <a:ext cx="5931408" cy="42031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3566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95" dirty="0">
                <a:latin typeface="Microsoft Sans Serif"/>
                <a:cs typeface="Microsoft Sans Serif"/>
              </a:rPr>
              <a:t>P</a:t>
            </a:r>
            <a:r>
              <a:rPr sz="3600" b="0" spc="-204" dirty="0">
                <a:latin typeface="Microsoft Sans Serif"/>
                <a:cs typeface="Microsoft Sans Serif"/>
              </a:rPr>
              <a:t>o</a:t>
            </a:r>
            <a:r>
              <a:rPr sz="3600" b="0" spc="-195" dirty="0">
                <a:latin typeface="Microsoft Sans Serif"/>
                <a:cs typeface="Microsoft Sans Serif"/>
              </a:rPr>
              <a:t>s</a:t>
            </a:r>
            <a:r>
              <a:rPr sz="3600" b="0" spc="-185" dirty="0">
                <a:latin typeface="Microsoft Sans Serif"/>
                <a:cs typeface="Microsoft Sans Serif"/>
              </a:rPr>
              <a:t>t</a:t>
            </a:r>
            <a:r>
              <a:rPr sz="3600" b="0" spc="-195" dirty="0">
                <a:latin typeface="Microsoft Sans Serif"/>
                <a:cs typeface="Microsoft Sans Serif"/>
              </a:rPr>
              <a:t>-</a:t>
            </a:r>
            <a:r>
              <a:rPr sz="3600" b="0" spc="-204" dirty="0">
                <a:latin typeface="Microsoft Sans Serif"/>
                <a:cs typeface="Microsoft Sans Serif"/>
              </a:rPr>
              <a:t>o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204" dirty="0">
                <a:latin typeface="Microsoft Sans Serif"/>
                <a:cs typeface="Microsoft Sans Serif"/>
              </a:rPr>
              <a:t>de</a:t>
            </a:r>
            <a:r>
              <a:rPr sz="3600" b="0" dirty="0">
                <a:latin typeface="Microsoft Sans Serif"/>
                <a:cs typeface="Microsoft Sans Serif"/>
              </a:rPr>
              <a:t>r</a:t>
            </a:r>
            <a:r>
              <a:rPr sz="3600" b="0" spc="-385" dirty="0">
                <a:latin typeface="Microsoft Sans Serif"/>
                <a:cs typeface="Microsoft Sans Serif"/>
              </a:rPr>
              <a:t> </a:t>
            </a:r>
            <a:r>
              <a:rPr sz="3600" b="0" spc="-185" dirty="0">
                <a:latin typeface="Microsoft Sans Serif"/>
                <a:cs typeface="Microsoft Sans Serif"/>
              </a:rPr>
              <a:t>t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204" dirty="0">
                <a:latin typeface="Microsoft Sans Serif"/>
                <a:cs typeface="Microsoft Sans Serif"/>
              </a:rPr>
              <a:t>a</a:t>
            </a:r>
            <a:r>
              <a:rPr sz="3600" b="0" spc="-195" dirty="0">
                <a:latin typeface="Microsoft Sans Serif"/>
                <a:cs typeface="Microsoft Sans Serif"/>
              </a:rPr>
              <a:t>v</a:t>
            </a:r>
            <a:r>
              <a:rPr sz="3600" b="0" spc="-204" dirty="0">
                <a:latin typeface="Microsoft Sans Serif"/>
                <a:cs typeface="Microsoft Sans Serif"/>
              </a:rPr>
              <a:t>e</a:t>
            </a:r>
            <a:r>
              <a:rPr sz="3600" b="0" spc="-195" dirty="0">
                <a:latin typeface="Microsoft Sans Serif"/>
                <a:cs typeface="Microsoft Sans Serif"/>
              </a:rPr>
              <a:t>rs</a:t>
            </a:r>
            <a:r>
              <a:rPr sz="3600" b="0" spc="-204" dirty="0">
                <a:latin typeface="Microsoft Sans Serif"/>
                <a:cs typeface="Microsoft Sans Serif"/>
              </a:rPr>
              <a:t>a</a:t>
            </a:r>
            <a:r>
              <a:rPr sz="3600" b="0" spc="-25" dirty="0">
                <a:latin typeface="Microsoft Sans Serif"/>
                <a:cs typeface="Microsoft Sans Serif"/>
              </a:rPr>
              <a:t>l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92491"/>
            <a:ext cx="10168890" cy="20948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sz="2800" spc="-150" dirty="0">
                <a:latin typeface="Microsoft Sans Serif"/>
                <a:cs typeface="Microsoft Sans Serif"/>
              </a:rPr>
              <a:t>The</a:t>
            </a:r>
            <a:r>
              <a:rPr sz="2800" spc="-409" dirty="0">
                <a:latin typeface="Microsoft Sans Serif"/>
                <a:cs typeface="Microsoft Sans Serif"/>
              </a:rPr>
              <a:t> </a:t>
            </a:r>
            <a:r>
              <a:rPr lang="en-IN" sz="2800" spc="-70" dirty="0">
                <a:latin typeface="Microsoft Sans Serif"/>
                <a:cs typeface="Microsoft Sans Serif"/>
              </a:rPr>
              <a:t>post</a:t>
            </a:r>
            <a:r>
              <a:rPr sz="2800" spc="-70" dirty="0">
                <a:latin typeface="Microsoft Sans Serif"/>
                <a:cs typeface="Microsoft Sans Serif"/>
              </a:rPr>
              <a:t>-order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traversal</a:t>
            </a:r>
            <a:r>
              <a:rPr sz="2800" spc="-27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nonempty</a:t>
            </a:r>
            <a:r>
              <a:rPr sz="2800" spc="-15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binary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tree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is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defined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asfollows:</a:t>
            </a:r>
            <a:endParaRPr sz="28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sz="2400" spc="-185" dirty="0">
                <a:latin typeface="Microsoft Sans Serif"/>
                <a:cs typeface="Microsoft Sans Serif"/>
              </a:rPr>
              <a:t>Traverse</a:t>
            </a:r>
            <a:r>
              <a:rPr sz="2400" spc="-35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left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sub-tree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-37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post-order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Char char="•"/>
              <a:tabLst>
                <a:tab pos="699135" algn="l"/>
              </a:tabLst>
            </a:pPr>
            <a:r>
              <a:rPr sz="2400" spc="-270" dirty="0">
                <a:latin typeface="Microsoft Sans Serif"/>
                <a:cs typeface="Microsoft Sans Serif"/>
              </a:rPr>
              <a:t>T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spc="-190" dirty="0">
                <a:latin typeface="Microsoft Sans Serif"/>
                <a:cs typeface="Microsoft Sans Serif"/>
              </a:rPr>
              <a:t>a</a:t>
            </a:r>
            <a:r>
              <a:rPr sz="2400" spc="-220" dirty="0">
                <a:latin typeface="Microsoft Sans Serif"/>
                <a:cs typeface="Microsoft Sans Serif"/>
              </a:rPr>
              <a:t>v</a:t>
            </a:r>
            <a:r>
              <a:rPr sz="2400" spc="-190" dirty="0">
                <a:latin typeface="Microsoft Sans Serif"/>
                <a:cs typeface="Microsoft Sans Serif"/>
              </a:rPr>
              <a:t>e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spc="-195" dirty="0">
                <a:latin typeface="Microsoft Sans Serif"/>
                <a:cs typeface="Microsoft Sans Serif"/>
              </a:rPr>
              <a:t>s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34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r</a:t>
            </a:r>
            <a:r>
              <a:rPr sz="2400" spc="-70" dirty="0">
                <a:latin typeface="Microsoft Sans Serif"/>
                <a:cs typeface="Microsoft Sans Serif"/>
              </a:rPr>
              <a:t>ig</a:t>
            </a:r>
            <a:r>
              <a:rPr sz="2400" spc="-45" dirty="0">
                <a:latin typeface="Microsoft Sans Serif"/>
                <a:cs typeface="Microsoft Sans Serif"/>
              </a:rPr>
              <a:t>h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s</a:t>
            </a:r>
            <a:r>
              <a:rPr sz="2400" spc="-90" dirty="0">
                <a:latin typeface="Microsoft Sans Serif"/>
                <a:cs typeface="Microsoft Sans Serif"/>
              </a:rPr>
              <a:t>u</a:t>
            </a:r>
            <a:r>
              <a:rPr sz="2400" spc="-95" dirty="0">
                <a:latin typeface="Microsoft Sans Serif"/>
                <a:cs typeface="Microsoft Sans Serif"/>
              </a:rPr>
              <a:t>b</a:t>
            </a:r>
            <a:r>
              <a:rPr sz="2400" spc="-105" dirty="0">
                <a:latin typeface="Microsoft Sans Serif"/>
                <a:cs typeface="Microsoft Sans Serif"/>
              </a:rPr>
              <a:t>-</a:t>
            </a:r>
            <a:r>
              <a:rPr sz="2400" spc="-95" dirty="0">
                <a:latin typeface="Microsoft Sans Serif"/>
                <a:cs typeface="Microsoft Sans Serif"/>
              </a:rPr>
              <a:t>t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5" dirty="0">
                <a:latin typeface="Microsoft Sans Serif"/>
                <a:cs typeface="Microsoft Sans Serif"/>
              </a:rPr>
              <a:t>e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i</a:t>
            </a:r>
            <a:r>
              <a:rPr sz="2400" spc="-15" dirty="0">
                <a:latin typeface="Microsoft Sans Serif"/>
                <a:cs typeface="Microsoft Sans Serif"/>
              </a:rPr>
              <a:t>n</a:t>
            </a:r>
            <a:r>
              <a:rPr sz="2400" spc="-34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po</a:t>
            </a:r>
            <a:r>
              <a:rPr sz="2400" spc="-75" dirty="0">
                <a:latin typeface="Microsoft Sans Serif"/>
                <a:cs typeface="Microsoft Sans Serif"/>
              </a:rPr>
              <a:t>s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spc="-80" dirty="0">
                <a:latin typeface="Microsoft Sans Serif"/>
                <a:cs typeface="Microsoft Sans Serif"/>
              </a:rPr>
              <a:t>-</a:t>
            </a:r>
            <a:r>
              <a:rPr sz="2400" spc="-70" dirty="0">
                <a:latin typeface="Microsoft Sans Serif"/>
                <a:cs typeface="Microsoft Sans Serif"/>
              </a:rPr>
              <a:t>o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70" dirty="0">
                <a:latin typeface="Microsoft Sans Serif"/>
                <a:cs typeface="Microsoft Sans Serif"/>
              </a:rPr>
              <a:t>de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Char char="•"/>
              <a:tabLst>
                <a:tab pos="699135" algn="l"/>
              </a:tabLst>
            </a:pPr>
            <a:r>
              <a:rPr sz="2400" spc="-140" dirty="0">
                <a:latin typeface="Microsoft Sans Serif"/>
                <a:cs typeface="Microsoft Sans Serif"/>
              </a:rPr>
              <a:t>V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-20" dirty="0">
                <a:latin typeface="Microsoft Sans Serif"/>
                <a:cs typeface="Microsoft Sans Serif"/>
              </a:rPr>
              <a:t>oo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27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node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635" y="4043553"/>
            <a:ext cx="4264965" cy="12160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5080" indent="-228600" algn="just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r>
              <a:rPr sz="2800" spc="-70" dirty="0">
                <a:latin typeface="Microsoft Sans Serif"/>
                <a:cs typeface="Microsoft Sans Serif"/>
              </a:rPr>
              <a:t>The </a:t>
            </a:r>
            <a:r>
              <a:rPr lang="en-IN" sz="2800" spc="-70" dirty="0">
                <a:latin typeface="Microsoft Sans Serif"/>
                <a:cs typeface="Microsoft Sans Serif"/>
              </a:rPr>
              <a:t>post-</a:t>
            </a:r>
            <a:r>
              <a:rPr sz="2800" spc="-70" dirty="0">
                <a:latin typeface="Microsoft Sans Serif"/>
                <a:cs typeface="Microsoft Sans Serif"/>
              </a:rPr>
              <a:t>order traversal </a:t>
            </a:r>
            <a:r>
              <a:rPr sz="2800" spc="-70" dirty="0" err="1">
                <a:latin typeface="Microsoft Sans Serif"/>
                <a:cs typeface="Microsoft Sans Serif"/>
              </a:rPr>
              <a:t>outp</a:t>
            </a:r>
            <a:r>
              <a:rPr lang="en-IN" sz="2800" spc="-70" dirty="0" err="1">
                <a:latin typeface="Microsoft Sans Serif"/>
                <a:cs typeface="Microsoft Sans Serif"/>
              </a:rPr>
              <a:t>ut</a:t>
            </a:r>
            <a:r>
              <a:rPr sz="2800" spc="-70" dirty="0">
                <a:latin typeface="Microsoft Sans Serif"/>
                <a:cs typeface="Microsoft Sans Serif"/>
              </a:rPr>
              <a:t> of the given tree is</a:t>
            </a:r>
          </a:p>
          <a:p>
            <a:pPr marL="241300">
              <a:lnSpc>
                <a:spcPts val="2965"/>
              </a:lnSpc>
            </a:pPr>
            <a:r>
              <a:rPr sz="2800" spc="5" dirty="0">
                <a:latin typeface="Microsoft Sans Serif"/>
                <a:cs typeface="Microsoft Sans Serif"/>
              </a:rPr>
              <a:t>H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D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B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F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G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C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endParaRPr sz="2800" dirty="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0746" y="3307079"/>
            <a:ext cx="5536269" cy="3048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215595"/>
            <a:ext cx="4243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95" dirty="0">
                <a:latin typeface="Microsoft Sans Serif"/>
                <a:cs typeface="Microsoft Sans Serif"/>
              </a:rPr>
              <a:t>P</a:t>
            </a:r>
            <a:r>
              <a:rPr sz="3600" b="0" spc="-204" dirty="0">
                <a:latin typeface="Microsoft Sans Serif"/>
                <a:cs typeface="Microsoft Sans Serif"/>
              </a:rPr>
              <a:t>o</a:t>
            </a:r>
            <a:r>
              <a:rPr sz="3600" b="0" spc="-195" dirty="0">
                <a:latin typeface="Microsoft Sans Serif"/>
                <a:cs typeface="Microsoft Sans Serif"/>
              </a:rPr>
              <a:t>s</a:t>
            </a:r>
            <a:r>
              <a:rPr sz="3600" b="0" spc="-190" dirty="0">
                <a:latin typeface="Microsoft Sans Serif"/>
                <a:cs typeface="Microsoft Sans Serif"/>
              </a:rPr>
              <a:t>t</a:t>
            </a:r>
            <a:r>
              <a:rPr sz="3600" b="0" spc="-195" dirty="0">
                <a:latin typeface="Microsoft Sans Serif"/>
                <a:cs typeface="Microsoft Sans Serif"/>
              </a:rPr>
              <a:t>-</a:t>
            </a:r>
            <a:r>
              <a:rPr sz="3600" b="0" spc="-204" dirty="0">
                <a:latin typeface="Microsoft Sans Serif"/>
                <a:cs typeface="Microsoft Sans Serif"/>
              </a:rPr>
              <a:t>o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204" dirty="0">
                <a:latin typeface="Microsoft Sans Serif"/>
                <a:cs typeface="Microsoft Sans Serif"/>
              </a:rPr>
              <a:t>de</a:t>
            </a:r>
            <a:r>
              <a:rPr sz="3600" b="0" dirty="0">
                <a:latin typeface="Microsoft Sans Serif"/>
                <a:cs typeface="Microsoft Sans Serif"/>
              </a:rPr>
              <a:t>r</a:t>
            </a:r>
            <a:r>
              <a:rPr sz="3600" b="0" spc="-385" dirty="0">
                <a:latin typeface="Microsoft Sans Serif"/>
                <a:cs typeface="Microsoft Sans Serif"/>
              </a:rPr>
              <a:t> </a:t>
            </a:r>
            <a:r>
              <a:rPr sz="3600" b="0" spc="-265" dirty="0">
                <a:latin typeface="Microsoft Sans Serif"/>
                <a:cs typeface="Microsoft Sans Serif"/>
              </a:rPr>
              <a:t>P</a:t>
            </a:r>
            <a:r>
              <a:rPr sz="3600" b="0" spc="-270" dirty="0">
                <a:latin typeface="Microsoft Sans Serif"/>
                <a:cs typeface="Microsoft Sans Serif"/>
              </a:rPr>
              <a:t>s</a:t>
            </a:r>
            <a:r>
              <a:rPr sz="3600" b="0" spc="-275" dirty="0">
                <a:latin typeface="Microsoft Sans Serif"/>
                <a:cs typeface="Microsoft Sans Serif"/>
              </a:rPr>
              <a:t>eudo</a:t>
            </a:r>
            <a:r>
              <a:rPr sz="3600" b="0" spc="-270" dirty="0">
                <a:latin typeface="Microsoft Sans Serif"/>
                <a:cs typeface="Microsoft Sans Serif"/>
              </a:rPr>
              <a:t>c</a:t>
            </a:r>
            <a:r>
              <a:rPr sz="3600" b="0" spc="-275" dirty="0">
                <a:latin typeface="Microsoft Sans Serif"/>
                <a:cs typeface="Microsoft Sans Serif"/>
              </a:rPr>
              <a:t>od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811" y="1011758"/>
            <a:ext cx="3633470" cy="49161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11150" marR="1673225" indent="-299085" algn="just">
              <a:lnSpc>
                <a:spcPct val="102099"/>
              </a:lnSpc>
              <a:spcBef>
                <a:spcPts val="25"/>
              </a:spcBef>
            </a:pPr>
            <a:r>
              <a:rPr sz="2600" spc="-45" dirty="0">
                <a:latin typeface="Microsoft Sans Serif"/>
                <a:cs typeface="Microsoft Sans Serif"/>
              </a:rPr>
              <a:t>struct </a:t>
            </a:r>
            <a:r>
              <a:rPr sz="2600" spc="-125" dirty="0">
                <a:latin typeface="Microsoft Sans Serif"/>
                <a:cs typeface="Microsoft Sans Serif"/>
              </a:rPr>
              <a:t>Node{ 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c</a:t>
            </a:r>
            <a:r>
              <a:rPr sz="2600" spc="-130" dirty="0">
                <a:latin typeface="Microsoft Sans Serif"/>
                <a:cs typeface="Microsoft Sans Serif"/>
              </a:rPr>
              <a:t>ha</a:t>
            </a:r>
            <a:r>
              <a:rPr sz="2600" spc="-5" dirty="0">
                <a:latin typeface="Microsoft Sans Serif"/>
                <a:cs typeface="Microsoft Sans Serif"/>
              </a:rPr>
              <a:t>r</a:t>
            </a:r>
            <a:r>
              <a:rPr sz="2600" spc="-210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data;  </a:t>
            </a:r>
            <a:r>
              <a:rPr sz="2600" spc="-155" dirty="0">
                <a:latin typeface="Microsoft Sans Serif"/>
                <a:cs typeface="Microsoft Sans Serif"/>
              </a:rPr>
              <a:t>Nod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240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*</a:t>
            </a:r>
            <a:r>
              <a:rPr sz="2600" dirty="0">
                <a:latin typeface="Microsoft Sans Serif"/>
                <a:cs typeface="Microsoft Sans Serif"/>
              </a:rPr>
              <a:t>l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15" dirty="0">
                <a:latin typeface="Microsoft Sans Serif"/>
                <a:cs typeface="Microsoft Sans Serif"/>
              </a:rPr>
              <a:t>ft</a:t>
            </a:r>
            <a:r>
              <a:rPr sz="2600" spc="-5" dirty="0">
                <a:latin typeface="Microsoft Sans Serif"/>
                <a:cs typeface="Microsoft Sans Serif"/>
              </a:rPr>
              <a:t>;  </a:t>
            </a:r>
            <a:r>
              <a:rPr sz="2600" spc="-155" dirty="0">
                <a:latin typeface="Microsoft Sans Serif"/>
                <a:cs typeface="Microsoft Sans Serif"/>
              </a:rPr>
              <a:t>Nod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31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*right;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Microsoft Sans Serif"/>
                <a:cs typeface="Microsoft Sans Serif"/>
              </a:rPr>
              <a:t>}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30" dirty="0">
                <a:latin typeface="Microsoft Sans Serif"/>
                <a:cs typeface="Microsoft Sans Serif"/>
              </a:rPr>
              <a:t>v</a:t>
            </a:r>
            <a:r>
              <a:rPr sz="2600" spc="-105" dirty="0">
                <a:latin typeface="Microsoft Sans Serif"/>
                <a:cs typeface="Microsoft Sans Serif"/>
              </a:rPr>
              <a:t>o</a:t>
            </a:r>
            <a:r>
              <a:rPr sz="2600" spc="-120" dirty="0">
                <a:latin typeface="Microsoft Sans Serif"/>
                <a:cs typeface="Microsoft Sans Serif"/>
              </a:rPr>
              <a:t>i</a:t>
            </a:r>
            <a:r>
              <a:rPr sz="2600" spc="-5" dirty="0">
                <a:latin typeface="Microsoft Sans Serif"/>
                <a:cs typeface="Microsoft Sans Serif"/>
              </a:rPr>
              <a:t>d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Posto</a:t>
            </a:r>
            <a:r>
              <a:rPr sz="2600" spc="-150" dirty="0">
                <a:latin typeface="Microsoft Sans Serif"/>
                <a:cs typeface="Microsoft Sans Serif"/>
              </a:rPr>
              <a:t>r</a:t>
            </a:r>
            <a:r>
              <a:rPr sz="2600" spc="-130" dirty="0">
                <a:latin typeface="Microsoft Sans Serif"/>
                <a:cs typeface="Microsoft Sans Serif"/>
              </a:rPr>
              <a:t>d</a:t>
            </a:r>
            <a:r>
              <a:rPr sz="2600" spc="-155" dirty="0">
                <a:latin typeface="Microsoft Sans Serif"/>
                <a:cs typeface="Microsoft Sans Serif"/>
              </a:rPr>
              <a:t>e</a:t>
            </a:r>
            <a:r>
              <a:rPr sz="2600" spc="-150" dirty="0">
                <a:latin typeface="Microsoft Sans Serif"/>
                <a:cs typeface="Microsoft Sans Serif"/>
              </a:rPr>
              <a:t>r</a:t>
            </a:r>
            <a:r>
              <a:rPr sz="2600" spc="-125" dirty="0">
                <a:latin typeface="Microsoft Sans Serif"/>
                <a:cs typeface="Microsoft Sans Serif"/>
              </a:rPr>
              <a:t>(</a:t>
            </a:r>
            <a:r>
              <a:rPr sz="2600" spc="-130" dirty="0">
                <a:latin typeface="Microsoft Sans Serif"/>
                <a:cs typeface="Microsoft Sans Serif"/>
              </a:rPr>
              <a:t>N</a:t>
            </a:r>
            <a:r>
              <a:rPr sz="2600" spc="-155" dirty="0">
                <a:latin typeface="Microsoft Sans Serif"/>
                <a:cs typeface="Microsoft Sans Serif"/>
              </a:rPr>
              <a:t>o</a:t>
            </a:r>
            <a:r>
              <a:rPr sz="2600" spc="-130" dirty="0">
                <a:latin typeface="Microsoft Sans Serif"/>
                <a:cs typeface="Microsoft Sans Serif"/>
              </a:rPr>
              <a:t>d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270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*r</a:t>
            </a:r>
            <a:r>
              <a:rPr sz="2600" spc="10" dirty="0">
                <a:latin typeface="Microsoft Sans Serif"/>
                <a:cs typeface="Microsoft Sans Serif"/>
              </a:rPr>
              <a:t>oo</a:t>
            </a:r>
            <a:r>
              <a:rPr sz="2600" spc="15" dirty="0">
                <a:latin typeface="Microsoft Sans Serif"/>
                <a:cs typeface="Microsoft Sans Serif"/>
              </a:rPr>
              <a:t>t</a:t>
            </a:r>
            <a:r>
              <a:rPr sz="2600" spc="-5" dirty="0">
                <a:latin typeface="Microsoft Sans Serif"/>
                <a:cs typeface="Microsoft Sans Serif"/>
              </a:rPr>
              <a:t>)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ts val="3050"/>
              </a:lnSpc>
              <a:spcBef>
                <a:spcPts val="100"/>
              </a:spcBef>
            </a:pPr>
            <a:r>
              <a:rPr sz="2600" spc="-5" dirty="0">
                <a:latin typeface="Microsoft Sans Serif"/>
                <a:cs typeface="Microsoft Sans Serif"/>
              </a:rPr>
              <a:t>{</a:t>
            </a:r>
            <a:endParaRPr sz="2600">
              <a:latin typeface="Microsoft Sans Serif"/>
              <a:cs typeface="Microsoft Sans Serif"/>
            </a:endParaRPr>
          </a:p>
          <a:p>
            <a:pPr marL="311150">
              <a:lnSpc>
                <a:spcPts val="3050"/>
              </a:lnSpc>
            </a:pPr>
            <a:r>
              <a:rPr sz="2600" dirty="0">
                <a:latin typeface="Microsoft Sans Serif"/>
                <a:cs typeface="Microsoft Sans Serif"/>
              </a:rPr>
              <a:t>i</a:t>
            </a:r>
            <a:r>
              <a:rPr sz="2600" spc="-5" dirty="0">
                <a:latin typeface="Microsoft Sans Serif"/>
                <a:cs typeface="Microsoft Sans Serif"/>
              </a:rPr>
              <a:t>f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(r</a:t>
            </a:r>
            <a:r>
              <a:rPr sz="2600" spc="-180" dirty="0">
                <a:latin typeface="Microsoft Sans Serif"/>
                <a:cs typeface="Microsoft Sans Serif"/>
              </a:rPr>
              <a:t>oo</a:t>
            </a:r>
            <a:r>
              <a:rPr sz="2600" spc="-175" dirty="0">
                <a:latin typeface="Microsoft Sans Serif"/>
                <a:cs typeface="Microsoft Sans Serif"/>
              </a:rPr>
              <a:t>t</a:t>
            </a:r>
            <a:r>
              <a:rPr sz="2600" spc="-180" dirty="0">
                <a:latin typeface="Microsoft Sans Serif"/>
                <a:cs typeface="Microsoft Sans Serif"/>
              </a:rPr>
              <a:t>==</a:t>
            </a:r>
            <a:r>
              <a:rPr sz="2600" spc="-175" dirty="0">
                <a:latin typeface="Microsoft Sans Serif"/>
                <a:cs typeface="Microsoft Sans Serif"/>
              </a:rPr>
              <a:t>NU</a:t>
            </a:r>
            <a:r>
              <a:rPr sz="2600" spc="-180" dirty="0">
                <a:latin typeface="Microsoft Sans Serif"/>
                <a:cs typeface="Microsoft Sans Serif"/>
              </a:rPr>
              <a:t>LL</a:t>
            </a:r>
            <a:r>
              <a:rPr sz="2600" spc="-5" dirty="0">
                <a:latin typeface="Microsoft Sans Serif"/>
                <a:cs typeface="Microsoft Sans Serif"/>
              </a:rPr>
              <a:t>)</a:t>
            </a:r>
            <a:r>
              <a:rPr sz="2600" spc="-35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r</a:t>
            </a:r>
            <a:r>
              <a:rPr sz="2600" spc="-35" dirty="0">
                <a:latin typeface="Microsoft Sans Serif"/>
                <a:cs typeface="Microsoft Sans Serif"/>
              </a:rPr>
              <a:t>etu</a:t>
            </a:r>
            <a:r>
              <a:rPr sz="2600" spc="-30" dirty="0">
                <a:latin typeface="Microsoft Sans Serif"/>
                <a:cs typeface="Microsoft Sans Serif"/>
              </a:rPr>
              <a:t>r</a:t>
            </a:r>
            <a:r>
              <a:rPr sz="2600" spc="-35" dirty="0">
                <a:latin typeface="Microsoft Sans Serif"/>
                <a:cs typeface="Microsoft Sans Serif"/>
              </a:rPr>
              <a:t>n</a:t>
            </a:r>
            <a:r>
              <a:rPr sz="2600" spc="-5" dirty="0">
                <a:latin typeface="Microsoft Sans Serif"/>
                <a:cs typeface="Microsoft Sans Serif"/>
              </a:rPr>
              <a:t>;</a:t>
            </a:r>
            <a:endParaRPr sz="2600">
              <a:latin typeface="Microsoft Sans Serif"/>
              <a:cs typeface="Microsoft Sans Serif"/>
            </a:endParaRPr>
          </a:p>
          <a:p>
            <a:pPr marL="311150" marR="64135">
              <a:lnSpc>
                <a:spcPct val="102000"/>
              </a:lnSpc>
              <a:spcBef>
                <a:spcPts val="15"/>
              </a:spcBef>
            </a:pPr>
            <a:r>
              <a:rPr sz="2600" spc="-75" dirty="0">
                <a:latin typeface="Microsoft Sans Serif"/>
                <a:cs typeface="Microsoft Sans Serif"/>
              </a:rPr>
              <a:t>Postorder(root-&gt;left); 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Postorder(root-&gt;right); 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printf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(“</a:t>
            </a:r>
            <a:r>
              <a:rPr sz="2600" spc="-130" dirty="0">
                <a:latin typeface="Microsoft Sans Serif"/>
                <a:cs typeface="Microsoft Sans Serif"/>
              </a:rPr>
              <a:t>%c</a:t>
            </a:r>
            <a:r>
              <a:rPr sz="2600" spc="-125" dirty="0">
                <a:latin typeface="Microsoft Sans Serif"/>
                <a:cs typeface="Microsoft Sans Serif"/>
              </a:rPr>
              <a:t>”</a:t>
            </a:r>
            <a:r>
              <a:rPr sz="2600" spc="-5" dirty="0">
                <a:latin typeface="Microsoft Sans Serif"/>
                <a:cs typeface="Microsoft Sans Serif"/>
              </a:rPr>
              <a:t>,</a:t>
            </a:r>
            <a:r>
              <a:rPr sz="2600" spc="-40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roo</a:t>
            </a:r>
            <a:r>
              <a:rPr sz="2600" spc="-100" dirty="0">
                <a:latin typeface="Microsoft Sans Serif"/>
                <a:cs typeface="Microsoft Sans Serif"/>
              </a:rPr>
              <a:t>t</a:t>
            </a:r>
            <a:r>
              <a:rPr sz="2600" spc="-105" dirty="0">
                <a:latin typeface="Microsoft Sans Serif"/>
                <a:cs typeface="Microsoft Sans Serif"/>
              </a:rPr>
              <a:t>-&gt;d</a:t>
            </a:r>
            <a:r>
              <a:rPr sz="2600" spc="-85" dirty="0">
                <a:latin typeface="Microsoft Sans Serif"/>
                <a:cs typeface="Microsoft Sans Serif"/>
              </a:rPr>
              <a:t>a</a:t>
            </a:r>
            <a:r>
              <a:rPr sz="2600" spc="-80" dirty="0">
                <a:latin typeface="Microsoft Sans Serif"/>
                <a:cs typeface="Microsoft Sans Serif"/>
              </a:rPr>
              <a:t>t</a:t>
            </a:r>
            <a:r>
              <a:rPr sz="2600" spc="-105" dirty="0">
                <a:latin typeface="Microsoft Sans Serif"/>
                <a:cs typeface="Microsoft Sans Serif"/>
              </a:rPr>
              <a:t>a</a:t>
            </a:r>
            <a:r>
              <a:rPr sz="2600" spc="-80" dirty="0">
                <a:latin typeface="Microsoft Sans Serif"/>
                <a:cs typeface="Microsoft Sans Serif"/>
              </a:rPr>
              <a:t>)</a:t>
            </a:r>
            <a:r>
              <a:rPr sz="2600" spc="-5" dirty="0">
                <a:latin typeface="Microsoft Sans Serif"/>
                <a:cs typeface="Microsoft Sans Serif"/>
              </a:rPr>
              <a:t>;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Microsoft Sans Serif"/>
                <a:cs typeface="Microsoft Sans Serif"/>
              </a:rPr>
              <a:t>}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67" y="734568"/>
            <a:ext cx="5931408" cy="42031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215595"/>
            <a:ext cx="62857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-195" dirty="0">
                <a:latin typeface="Microsoft Sans Serif"/>
                <a:cs typeface="Microsoft Sans Serif"/>
              </a:rPr>
              <a:t>Level</a:t>
            </a:r>
            <a:r>
              <a:rPr sz="3600" b="0" spc="-195" dirty="0">
                <a:latin typeface="Microsoft Sans Serif"/>
                <a:cs typeface="Microsoft Sans Serif"/>
              </a:rPr>
              <a:t>-</a:t>
            </a:r>
            <a:r>
              <a:rPr sz="3600" b="0" spc="-204" dirty="0">
                <a:latin typeface="Microsoft Sans Serif"/>
                <a:cs typeface="Microsoft Sans Serif"/>
              </a:rPr>
              <a:t>o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204" dirty="0">
                <a:latin typeface="Microsoft Sans Serif"/>
                <a:cs typeface="Microsoft Sans Serif"/>
              </a:rPr>
              <a:t>de</a:t>
            </a:r>
            <a:r>
              <a:rPr sz="3600" b="0" dirty="0">
                <a:latin typeface="Microsoft Sans Serif"/>
                <a:cs typeface="Microsoft Sans Serif"/>
              </a:rPr>
              <a:t>r</a:t>
            </a:r>
            <a:r>
              <a:rPr sz="3600" b="0" spc="-385" dirty="0">
                <a:latin typeface="Microsoft Sans Serif"/>
                <a:cs typeface="Microsoft Sans Serif"/>
              </a:rPr>
              <a:t> </a:t>
            </a:r>
            <a:r>
              <a:rPr lang="en-US" sz="3600" b="0" spc="-265" dirty="0">
                <a:latin typeface="Microsoft Sans Serif"/>
                <a:cs typeface="Microsoft Sans Serif"/>
              </a:rPr>
              <a:t>Traversal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1E6BCC-E6F5-9859-8894-21A648F7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4766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C42BF-AE0D-43F0-5A29-CF3CD20A8670}"/>
              </a:ext>
            </a:extLst>
          </p:cNvPr>
          <p:cNvSpPr txBox="1"/>
          <p:nvPr/>
        </p:nvSpPr>
        <p:spPr>
          <a:xfrm>
            <a:off x="2957512" y="4939099"/>
            <a:ext cx="243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1</a:t>
            </a:r>
            <a:br>
              <a:rPr lang="en-IN" dirty="0"/>
            </a:b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2 3</a:t>
            </a:r>
            <a:br>
              <a:rPr lang="en-IN" dirty="0"/>
            </a:b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4 5 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88517A-36DB-8199-7DB9-63A6B88B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52549"/>
            <a:ext cx="3200400" cy="26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E1559F-B690-E863-B063-38EE13111855}"/>
              </a:ext>
            </a:extLst>
          </p:cNvPr>
          <p:cNvSpPr txBox="1"/>
          <p:nvPr/>
        </p:nvSpPr>
        <p:spPr>
          <a:xfrm>
            <a:off x="8077200" y="4800599"/>
            <a:ext cx="3605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20</a:t>
            </a:r>
            <a:br>
              <a:rPr lang="en-IN" dirty="0"/>
            </a:b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8 22</a:t>
            </a:r>
            <a:br>
              <a:rPr lang="en-IN" dirty="0"/>
            </a:b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4 12</a:t>
            </a:r>
            <a:br>
              <a:rPr lang="en-IN" dirty="0"/>
            </a:b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10 14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311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62857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-195" dirty="0">
                <a:latin typeface="Microsoft Sans Serif"/>
                <a:cs typeface="Microsoft Sans Serif"/>
              </a:rPr>
              <a:t>Level</a:t>
            </a:r>
            <a:r>
              <a:rPr sz="3600" b="0" spc="-195" dirty="0">
                <a:latin typeface="Microsoft Sans Serif"/>
                <a:cs typeface="Microsoft Sans Serif"/>
              </a:rPr>
              <a:t>-</a:t>
            </a:r>
            <a:r>
              <a:rPr sz="3600" b="0" spc="-204" dirty="0">
                <a:latin typeface="Microsoft Sans Serif"/>
                <a:cs typeface="Microsoft Sans Serif"/>
              </a:rPr>
              <a:t>o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spc="-204" dirty="0">
                <a:latin typeface="Microsoft Sans Serif"/>
                <a:cs typeface="Microsoft Sans Serif"/>
              </a:rPr>
              <a:t>de</a:t>
            </a:r>
            <a:r>
              <a:rPr sz="3600" b="0" dirty="0">
                <a:latin typeface="Microsoft Sans Serif"/>
                <a:cs typeface="Microsoft Sans Serif"/>
              </a:rPr>
              <a:t>r</a:t>
            </a:r>
            <a:r>
              <a:rPr sz="3600" b="0" spc="-385" dirty="0">
                <a:latin typeface="Microsoft Sans Serif"/>
                <a:cs typeface="Microsoft Sans Serif"/>
              </a:rPr>
              <a:t> </a:t>
            </a:r>
            <a:r>
              <a:rPr lang="en-US" sz="3600" b="0" spc="-265" dirty="0">
                <a:latin typeface="Microsoft Sans Serif"/>
                <a:cs typeface="Microsoft Sans Serif"/>
              </a:rPr>
              <a:t>Traversal using Queue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5C4CB-2CD0-4354-0B89-00380C954DB6}"/>
              </a:ext>
            </a:extLst>
          </p:cNvPr>
          <p:cNvSpPr txBox="1"/>
          <p:nvPr/>
        </p:nvSpPr>
        <p:spPr>
          <a:xfrm>
            <a:off x="609600" y="1786022"/>
            <a:ext cx="107466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Create an empty queue 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q 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and push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 root 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in 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q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Run While loop until 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q 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is not empty.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Initialize </a:t>
            </a:r>
            <a:r>
              <a:rPr lang="en-IN" sz="2800" b="0" i="0" dirty="0" err="1">
                <a:solidFill>
                  <a:srgbClr val="273239"/>
                </a:solidFill>
                <a:effectLst/>
                <a:latin typeface="urw-din"/>
              </a:rPr>
              <a:t>temp_node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= </a:t>
            </a:r>
            <a:r>
              <a:rPr lang="en-IN" sz="2800" b="0" i="0" dirty="0" err="1">
                <a:solidFill>
                  <a:srgbClr val="273239"/>
                </a:solidFill>
                <a:effectLst/>
                <a:latin typeface="urw-din"/>
              </a:rPr>
              <a:t>q.front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() and print </a:t>
            </a:r>
            <a:r>
              <a:rPr lang="en-IN" sz="2800" b="0" i="0" dirty="0" err="1">
                <a:solidFill>
                  <a:srgbClr val="273239"/>
                </a:solidFill>
                <a:effectLst/>
                <a:latin typeface="urw-din"/>
              </a:rPr>
              <a:t>temp_node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-&gt;data.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Push </a:t>
            </a:r>
            <a:r>
              <a:rPr lang="en-IN" sz="2800" b="0" i="0" dirty="0" err="1">
                <a:solidFill>
                  <a:srgbClr val="273239"/>
                </a:solidFill>
                <a:effectLst/>
                <a:latin typeface="urw-din"/>
              </a:rPr>
              <a:t>temp_node’s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children i.e. </a:t>
            </a:r>
            <a:r>
              <a:rPr lang="en-IN" sz="2800" b="0" i="0" dirty="0" err="1">
                <a:solidFill>
                  <a:srgbClr val="273239"/>
                </a:solidFill>
                <a:effectLst/>
                <a:latin typeface="urw-din"/>
              </a:rPr>
              <a:t>temp_node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-&gt; left then </a:t>
            </a:r>
            <a:r>
              <a:rPr lang="en-IN" sz="2800" b="0" i="0" dirty="0" err="1">
                <a:solidFill>
                  <a:srgbClr val="273239"/>
                </a:solidFill>
                <a:effectLst/>
                <a:latin typeface="urw-din"/>
              </a:rPr>
              <a:t>temp_node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-&gt; right to q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Pop front node from q.</a:t>
            </a:r>
          </a:p>
        </p:txBody>
      </p:sp>
    </p:spTree>
    <p:extLst>
      <p:ext uri="{BB962C8B-B14F-4D97-AF65-F5344CB8AC3E}">
        <p14:creationId xmlns:p14="http://schemas.microsoft.com/office/powerpoint/2010/main" val="1574714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4312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95" dirty="0">
                <a:latin typeface="Microsoft Sans Serif"/>
                <a:cs typeface="Microsoft Sans Serif"/>
              </a:rPr>
              <a:t>B</a:t>
            </a:r>
            <a:r>
              <a:rPr sz="3600" b="0" spc="-225" dirty="0">
                <a:latin typeface="Microsoft Sans Serif"/>
                <a:cs typeface="Microsoft Sans Serif"/>
              </a:rPr>
              <a:t>i</a:t>
            </a:r>
            <a:r>
              <a:rPr sz="3600" b="0" spc="-204" dirty="0">
                <a:latin typeface="Microsoft Sans Serif"/>
                <a:cs typeface="Microsoft Sans Serif"/>
              </a:rPr>
              <a:t>na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385" dirty="0">
                <a:latin typeface="Microsoft Sans Serif"/>
                <a:cs typeface="Microsoft Sans Serif"/>
              </a:rPr>
              <a:t> </a:t>
            </a:r>
            <a:r>
              <a:rPr sz="3600" b="0" spc="-315" dirty="0">
                <a:latin typeface="Microsoft Sans Serif"/>
                <a:cs typeface="Microsoft Sans Serif"/>
              </a:rPr>
              <a:t>S</a:t>
            </a:r>
            <a:r>
              <a:rPr sz="3600" b="0" spc="-325" dirty="0">
                <a:latin typeface="Microsoft Sans Serif"/>
                <a:cs typeface="Microsoft Sans Serif"/>
              </a:rPr>
              <a:t>ea</a:t>
            </a:r>
            <a:r>
              <a:rPr sz="3600" b="0" spc="-310" dirty="0">
                <a:latin typeface="Microsoft Sans Serif"/>
                <a:cs typeface="Microsoft Sans Serif"/>
              </a:rPr>
              <a:t>r</a:t>
            </a:r>
            <a:r>
              <a:rPr sz="3600" b="0" spc="-315" dirty="0">
                <a:latin typeface="Microsoft Sans Serif"/>
                <a:cs typeface="Microsoft Sans Serif"/>
              </a:rPr>
              <a:t>c</a:t>
            </a:r>
            <a:r>
              <a:rPr sz="3600" b="0" dirty="0">
                <a:latin typeface="Microsoft Sans Serif"/>
                <a:cs typeface="Microsoft Sans Serif"/>
              </a:rPr>
              <a:t>h</a:t>
            </a:r>
            <a:r>
              <a:rPr sz="3600" b="0" spc="-610" dirty="0">
                <a:latin typeface="Microsoft Sans Serif"/>
                <a:cs typeface="Microsoft Sans Serif"/>
              </a:rPr>
              <a:t> </a:t>
            </a:r>
            <a:r>
              <a:rPr sz="3600" b="0" spc="-355" dirty="0">
                <a:latin typeface="Microsoft Sans Serif"/>
                <a:cs typeface="Microsoft Sans Serif"/>
              </a:rPr>
              <a:t>T</a:t>
            </a:r>
            <a:r>
              <a:rPr sz="3600" b="0" spc="-385" dirty="0">
                <a:latin typeface="Microsoft Sans Serif"/>
                <a:cs typeface="Microsoft Sans Serif"/>
              </a:rPr>
              <a:t>r</a:t>
            </a:r>
            <a:r>
              <a:rPr sz="3600" b="0" spc="-400" dirty="0">
                <a:latin typeface="Microsoft Sans Serif"/>
                <a:cs typeface="Microsoft Sans Serif"/>
              </a:rPr>
              <a:t>ee</a:t>
            </a:r>
            <a:r>
              <a:rPr sz="3600" b="0" spc="-385" dirty="0">
                <a:latin typeface="Microsoft Sans Serif"/>
                <a:cs typeface="Microsoft Sans Serif"/>
              </a:rPr>
              <a:t>(</a:t>
            </a:r>
            <a:r>
              <a:rPr sz="3600" b="0" spc="-390" dirty="0">
                <a:latin typeface="Microsoft Sans Serif"/>
                <a:cs typeface="Microsoft Sans Serif"/>
              </a:rPr>
              <a:t>BS</a:t>
            </a:r>
            <a:r>
              <a:rPr sz="3600" b="0" spc="-355" dirty="0">
                <a:latin typeface="Microsoft Sans Serif"/>
                <a:cs typeface="Microsoft Sans Serif"/>
              </a:rPr>
              <a:t>T</a:t>
            </a:r>
            <a:r>
              <a:rPr sz="3600" b="0" dirty="0">
                <a:latin typeface="Microsoft Sans Serif"/>
                <a:cs typeface="Microsoft Sans Serif"/>
              </a:rPr>
              <a:t>)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48674"/>
            <a:ext cx="10373360" cy="4553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401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5" dirty="0">
                <a:latin typeface="Microsoft Sans Serif"/>
                <a:cs typeface="Microsoft Sans Serif"/>
              </a:rPr>
              <a:t>A </a:t>
            </a:r>
            <a:r>
              <a:rPr sz="2800" spc="-90" dirty="0">
                <a:latin typeface="Microsoft Sans Serif"/>
                <a:cs typeface="Microsoft Sans Serif"/>
              </a:rPr>
              <a:t>binary </a:t>
            </a:r>
            <a:r>
              <a:rPr sz="2800" spc="-150" dirty="0">
                <a:latin typeface="Microsoft Sans Serif"/>
                <a:cs typeface="Microsoft Sans Serif"/>
              </a:rPr>
              <a:t>search </a:t>
            </a:r>
            <a:r>
              <a:rPr sz="2800" spc="-45" dirty="0">
                <a:latin typeface="Microsoft Sans Serif"/>
                <a:cs typeface="Microsoft Sans Serif"/>
              </a:rPr>
              <a:t>tree </a:t>
            </a:r>
            <a:r>
              <a:rPr sz="2800" spc="-250" dirty="0">
                <a:latin typeface="Microsoft Sans Serif"/>
                <a:cs typeface="Microsoft Sans Serif"/>
              </a:rPr>
              <a:t>(BST) </a:t>
            </a:r>
            <a:r>
              <a:rPr sz="2800" spc="-105" dirty="0">
                <a:latin typeface="Microsoft Sans Serif"/>
                <a:cs typeface="Microsoft Sans Serif"/>
              </a:rPr>
              <a:t>is </a:t>
            </a:r>
            <a:r>
              <a:rPr sz="2800" spc="5" dirty="0">
                <a:latin typeface="Microsoft Sans Serif"/>
                <a:cs typeface="Microsoft Sans Serif"/>
              </a:rPr>
              <a:t>a </a:t>
            </a:r>
            <a:r>
              <a:rPr sz="2800" spc="-85" dirty="0">
                <a:latin typeface="Microsoft Sans Serif"/>
                <a:cs typeface="Microsoft Sans Serif"/>
              </a:rPr>
              <a:t>binary </a:t>
            </a:r>
            <a:r>
              <a:rPr sz="2800" spc="-40" dirty="0">
                <a:latin typeface="Microsoft Sans Serif"/>
                <a:cs typeface="Microsoft Sans Serif"/>
              </a:rPr>
              <a:t>tree </a:t>
            </a:r>
            <a:r>
              <a:rPr sz="2800" spc="-15" dirty="0">
                <a:latin typeface="Microsoft Sans Serif"/>
                <a:cs typeface="Microsoft Sans Serif"/>
              </a:rPr>
              <a:t>that </a:t>
            </a:r>
            <a:r>
              <a:rPr sz="2800" spc="-105" dirty="0">
                <a:latin typeface="Microsoft Sans Serif"/>
                <a:cs typeface="Microsoft Sans Serif"/>
              </a:rPr>
              <a:t>is </a:t>
            </a:r>
            <a:r>
              <a:rPr sz="2800" spc="-50" dirty="0">
                <a:latin typeface="Microsoft Sans Serif"/>
                <a:cs typeface="Microsoft Sans Serif"/>
              </a:rPr>
              <a:t>either </a:t>
            </a:r>
            <a:r>
              <a:rPr sz="2800" spc="-70" dirty="0">
                <a:latin typeface="Microsoft Sans Serif"/>
                <a:cs typeface="Microsoft Sans Serif"/>
              </a:rPr>
              <a:t>empty </a:t>
            </a:r>
            <a:r>
              <a:rPr sz="2800" spc="-15" dirty="0">
                <a:latin typeface="Microsoft Sans Serif"/>
                <a:cs typeface="Microsoft Sans Serif"/>
              </a:rPr>
              <a:t>or </a:t>
            </a:r>
            <a:r>
              <a:rPr sz="2800" spc="-80" dirty="0">
                <a:latin typeface="Microsoft Sans Serif"/>
                <a:cs typeface="Microsoft Sans Serif"/>
              </a:rPr>
              <a:t>in 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which </a:t>
            </a:r>
            <a:r>
              <a:rPr sz="2800" spc="-114" dirty="0">
                <a:latin typeface="Microsoft Sans Serif"/>
                <a:cs typeface="Microsoft Sans Serif"/>
              </a:rPr>
              <a:t>every </a:t>
            </a:r>
            <a:r>
              <a:rPr sz="2800" spc="-90" dirty="0">
                <a:latin typeface="Microsoft Sans Serif"/>
                <a:cs typeface="Microsoft Sans Serif"/>
              </a:rPr>
              <a:t>node </a:t>
            </a:r>
            <a:r>
              <a:rPr sz="2800" spc="-125" dirty="0">
                <a:latin typeface="Microsoft Sans Serif"/>
                <a:cs typeface="Microsoft Sans Serif"/>
              </a:rPr>
              <a:t>contains </a:t>
            </a:r>
            <a:r>
              <a:rPr sz="2800" spc="5" dirty="0">
                <a:latin typeface="Microsoft Sans Serif"/>
                <a:cs typeface="Microsoft Sans Serif"/>
              </a:rPr>
              <a:t>a </a:t>
            </a:r>
            <a:r>
              <a:rPr sz="2800" spc="-140" dirty="0">
                <a:latin typeface="Microsoft Sans Serif"/>
                <a:cs typeface="Microsoft Sans Serif"/>
              </a:rPr>
              <a:t>key </a:t>
            </a:r>
            <a:r>
              <a:rPr sz="2800" spc="-120" dirty="0">
                <a:latin typeface="Microsoft Sans Serif"/>
                <a:cs typeface="Microsoft Sans Serif"/>
              </a:rPr>
              <a:t>(value) </a:t>
            </a:r>
            <a:r>
              <a:rPr sz="2800" spc="-105" dirty="0">
                <a:latin typeface="Microsoft Sans Serif"/>
                <a:cs typeface="Microsoft Sans Serif"/>
              </a:rPr>
              <a:t>and </a:t>
            </a:r>
            <a:r>
              <a:rPr sz="2800" spc="-130" dirty="0">
                <a:latin typeface="Microsoft Sans Serif"/>
                <a:cs typeface="Microsoft Sans Serif"/>
              </a:rPr>
              <a:t>satisfies </a:t>
            </a:r>
            <a:r>
              <a:rPr sz="2800" spc="-30" dirty="0">
                <a:latin typeface="Microsoft Sans Serif"/>
                <a:cs typeface="Microsoft Sans Serif"/>
              </a:rPr>
              <a:t>the </a:t>
            </a:r>
            <a:r>
              <a:rPr sz="2800" spc="-75" dirty="0">
                <a:latin typeface="Microsoft Sans Serif"/>
                <a:cs typeface="Microsoft Sans Serif"/>
              </a:rPr>
              <a:t>following 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conditions:</a:t>
            </a:r>
            <a:endParaRPr sz="2800" dirty="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2250"/>
              </a:spcBef>
              <a:buChar char="•"/>
              <a:tabLst>
                <a:tab pos="699135" algn="l"/>
              </a:tabLst>
            </a:pPr>
            <a:r>
              <a:rPr sz="2400" spc="-114" dirty="0">
                <a:latin typeface="Microsoft Sans Serif"/>
                <a:cs typeface="Microsoft Sans Serif"/>
              </a:rPr>
              <a:t>A</a:t>
            </a:r>
            <a:r>
              <a:rPr sz="2400" b="1" spc="-114" dirty="0">
                <a:latin typeface="Arial"/>
                <a:cs typeface="Arial"/>
              </a:rPr>
              <a:t>l</a:t>
            </a:r>
            <a:r>
              <a:rPr lang="en-IN" sz="2400" b="1" spc="-114" dirty="0">
                <a:latin typeface="Arial"/>
                <a:cs typeface="Arial"/>
              </a:rPr>
              <a:t>l</a:t>
            </a:r>
            <a:r>
              <a:rPr sz="2400" b="1" spc="550" dirty="0">
                <a:latin typeface="Arial"/>
                <a:cs typeface="Arial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keys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19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left</a:t>
            </a:r>
            <a:r>
              <a:rPr sz="2400" spc="16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sub-tree</a:t>
            </a:r>
            <a:r>
              <a:rPr sz="2400" spc="1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204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16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root</a:t>
            </a:r>
            <a:r>
              <a:rPr sz="2400" spc="21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are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105" dirty="0" err="1">
                <a:latin typeface="Microsoft Sans Serif"/>
                <a:cs typeface="Microsoft Sans Serif"/>
              </a:rPr>
              <a:t>sma</a:t>
            </a:r>
            <a:r>
              <a:rPr lang="en-IN" sz="2400" b="1" spc="-105" dirty="0" err="1">
                <a:latin typeface="Arial"/>
                <a:cs typeface="Arial"/>
              </a:rPr>
              <a:t>ll</a:t>
            </a:r>
            <a:r>
              <a:rPr sz="2400" spc="-45" dirty="0">
                <a:latin typeface="Microsoft Sans Serif"/>
                <a:cs typeface="Microsoft Sans Serif"/>
              </a:rPr>
              <a:t>er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than</a:t>
            </a:r>
            <a:r>
              <a:rPr sz="2400" spc="14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19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key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root</a:t>
            </a:r>
            <a:r>
              <a:rPr lang="en-IN" sz="240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node</a:t>
            </a:r>
            <a:endParaRPr sz="2400" dirty="0">
              <a:latin typeface="Microsoft Sans Serif"/>
              <a:cs typeface="Microsoft Sans Serif"/>
            </a:endParaRPr>
          </a:p>
          <a:p>
            <a:pPr marL="698500" marR="435609" lvl="1" indent="-229235" algn="just">
              <a:lnSpc>
                <a:spcPct val="140000"/>
              </a:lnSpc>
              <a:spcBef>
                <a:spcPts val="50"/>
              </a:spcBef>
              <a:buChar char="•"/>
              <a:tabLst>
                <a:tab pos="699135" algn="l"/>
              </a:tabLst>
            </a:pPr>
            <a:r>
              <a:rPr sz="2400" spc="-114" dirty="0">
                <a:latin typeface="Microsoft Sans Serif"/>
                <a:cs typeface="Microsoft Sans Serif"/>
              </a:rPr>
              <a:t>A</a:t>
            </a:r>
            <a:r>
              <a:rPr sz="2400" b="1" spc="-114" dirty="0">
                <a:latin typeface="Arial"/>
                <a:cs typeface="Arial"/>
              </a:rPr>
              <a:t>l</a:t>
            </a:r>
            <a:r>
              <a:rPr lang="en-IN" sz="2400" b="1" spc="-114" dirty="0">
                <a:latin typeface="Arial"/>
                <a:cs typeface="Arial"/>
              </a:rPr>
              <a:t>l</a:t>
            </a:r>
            <a:r>
              <a:rPr sz="2400" b="1" spc="260" dirty="0">
                <a:latin typeface="Arial"/>
                <a:cs typeface="Arial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keys</a:t>
            </a:r>
            <a:r>
              <a:rPr lang="en-IN" sz="2400" spc="-170" dirty="0">
                <a:latin typeface="Microsoft Sans Serif"/>
                <a:cs typeface="Microsoft Sans Serif"/>
              </a:rPr>
              <a:t> </a:t>
            </a:r>
            <a:r>
              <a:rPr sz="2400" spc="-35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right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sub-tree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30" dirty="0">
                <a:latin typeface="Microsoft Sans Serif"/>
                <a:cs typeface="Microsoft Sans Serif"/>
              </a:rPr>
              <a:t> the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root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are</a:t>
            </a:r>
            <a:r>
              <a:rPr sz="2400" spc="-2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greater</a:t>
            </a:r>
            <a:r>
              <a:rPr sz="2400" spc="-16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than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key</a:t>
            </a:r>
            <a:r>
              <a:rPr sz="2400" spc="-3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root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node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2160"/>
              </a:spcBef>
              <a:buChar char="•"/>
              <a:tabLst>
                <a:tab pos="699135" algn="l"/>
              </a:tabLst>
            </a:pPr>
            <a:r>
              <a:rPr sz="2400" spc="-120" dirty="0">
                <a:latin typeface="Microsoft Sans Serif"/>
                <a:cs typeface="Microsoft Sans Serif"/>
              </a:rPr>
              <a:t>The</a:t>
            </a:r>
            <a:r>
              <a:rPr sz="2400" spc="-295" dirty="0">
                <a:latin typeface="Microsoft Sans Serif"/>
                <a:cs typeface="Microsoft Sans Serif"/>
              </a:rPr>
              <a:t> </a:t>
            </a:r>
            <a:r>
              <a:rPr lang="en-IN" sz="2400" spc="-2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left</a:t>
            </a:r>
            <a:r>
              <a:rPr sz="2400" spc="-17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and</a:t>
            </a:r>
            <a:r>
              <a:rPr sz="2400" spc="-27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right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sub-trees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root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are</a:t>
            </a:r>
            <a:r>
              <a:rPr sz="2400" spc="-24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again</a:t>
            </a:r>
            <a:r>
              <a:rPr sz="2400" spc="-29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binary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search</a:t>
            </a:r>
            <a:r>
              <a:rPr sz="2400" spc="-3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trees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526" y="394538"/>
            <a:ext cx="4312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95" dirty="0">
                <a:latin typeface="Microsoft Sans Serif"/>
                <a:cs typeface="Microsoft Sans Serif"/>
              </a:rPr>
              <a:t>B</a:t>
            </a:r>
            <a:r>
              <a:rPr sz="3600" b="0" spc="-225" dirty="0">
                <a:latin typeface="Microsoft Sans Serif"/>
                <a:cs typeface="Microsoft Sans Serif"/>
              </a:rPr>
              <a:t>i</a:t>
            </a:r>
            <a:r>
              <a:rPr sz="3600" b="0" spc="-204" dirty="0">
                <a:latin typeface="Microsoft Sans Serif"/>
                <a:cs typeface="Microsoft Sans Serif"/>
              </a:rPr>
              <a:t>na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385" dirty="0">
                <a:latin typeface="Microsoft Sans Serif"/>
                <a:cs typeface="Microsoft Sans Serif"/>
              </a:rPr>
              <a:t> </a:t>
            </a:r>
            <a:r>
              <a:rPr sz="3600" b="0" spc="-315" dirty="0">
                <a:latin typeface="Microsoft Sans Serif"/>
                <a:cs typeface="Microsoft Sans Serif"/>
              </a:rPr>
              <a:t>S</a:t>
            </a:r>
            <a:r>
              <a:rPr sz="3600" b="0" spc="-325" dirty="0">
                <a:latin typeface="Microsoft Sans Serif"/>
                <a:cs typeface="Microsoft Sans Serif"/>
              </a:rPr>
              <a:t>ea</a:t>
            </a:r>
            <a:r>
              <a:rPr sz="3600" b="0" spc="-310" dirty="0">
                <a:latin typeface="Microsoft Sans Serif"/>
                <a:cs typeface="Microsoft Sans Serif"/>
              </a:rPr>
              <a:t>r</a:t>
            </a:r>
            <a:r>
              <a:rPr sz="3600" b="0" spc="-315" dirty="0">
                <a:latin typeface="Microsoft Sans Serif"/>
                <a:cs typeface="Microsoft Sans Serif"/>
              </a:rPr>
              <a:t>c</a:t>
            </a:r>
            <a:r>
              <a:rPr sz="3600" b="0" dirty="0">
                <a:latin typeface="Microsoft Sans Serif"/>
                <a:cs typeface="Microsoft Sans Serif"/>
              </a:rPr>
              <a:t>h</a:t>
            </a:r>
            <a:r>
              <a:rPr sz="3600" b="0" spc="-610" dirty="0">
                <a:latin typeface="Microsoft Sans Serif"/>
                <a:cs typeface="Microsoft Sans Serif"/>
              </a:rPr>
              <a:t> </a:t>
            </a:r>
            <a:r>
              <a:rPr sz="3600" b="0" spc="-355" dirty="0">
                <a:latin typeface="Microsoft Sans Serif"/>
                <a:cs typeface="Microsoft Sans Serif"/>
              </a:rPr>
              <a:t>T</a:t>
            </a:r>
            <a:r>
              <a:rPr sz="3600" b="0" spc="-385" dirty="0">
                <a:latin typeface="Microsoft Sans Serif"/>
                <a:cs typeface="Microsoft Sans Serif"/>
              </a:rPr>
              <a:t>r</a:t>
            </a:r>
            <a:r>
              <a:rPr sz="3600" b="0" spc="-400" dirty="0">
                <a:latin typeface="Microsoft Sans Serif"/>
                <a:cs typeface="Microsoft Sans Serif"/>
              </a:rPr>
              <a:t>ee</a:t>
            </a:r>
            <a:r>
              <a:rPr sz="3600" b="0" spc="-385" dirty="0">
                <a:latin typeface="Microsoft Sans Serif"/>
                <a:cs typeface="Microsoft Sans Serif"/>
              </a:rPr>
              <a:t>(</a:t>
            </a:r>
            <a:r>
              <a:rPr sz="3600" b="0" spc="-390" dirty="0">
                <a:latin typeface="Microsoft Sans Serif"/>
                <a:cs typeface="Microsoft Sans Serif"/>
              </a:rPr>
              <a:t>BS</a:t>
            </a:r>
            <a:r>
              <a:rPr sz="3600" b="0" spc="-355" dirty="0">
                <a:latin typeface="Microsoft Sans Serif"/>
                <a:cs typeface="Microsoft Sans Serif"/>
              </a:rPr>
              <a:t>T</a:t>
            </a:r>
            <a:r>
              <a:rPr sz="3600" b="0" dirty="0">
                <a:latin typeface="Microsoft Sans Serif"/>
                <a:cs typeface="Microsoft Sans Serif"/>
              </a:rPr>
              <a:t>)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1319" y="1947672"/>
            <a:ext cx="4544568" cy="37703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472" y="2435352"/>
            <a:ext cx="5900928" cy="33375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4517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35" dirty="0">
                <a:latin typeface="Microsoft Sans Serif"/>
                <a:cs typeface="Microsoft Sans Serif"/>
              </a:rPr>
              <a:t>W</a:t>
            </a:r>
            <a:r>
              <a:rPr sz="3600" b="0" spc="-254" dirty="0">
                <a:latin typeface="Microsoft Sans Serif"/>
                <a:cs typeface="Microsoft Sans Serif"/>
              </a:rPr>
              <a:t>h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405" dirty="0">
                <a:latin typeface="Microsoft Sans Serif"/>
                <a:cs typeface="Microsoft Sans Serif"/>
              </a:rPr>
              <a:t> </a:t>
            </a:r>
            <a:r>
              <a:rPr sz="3600" b="0" spc="-195" dirty="0">
                <a:latin typeface="Microsoft Sans Serif"/>
                <a:cs typeface="Microsoft Sans Serif"/>
              </a:rPr>
              <a:t>B</a:t>
            </a:r>
            <a:r>
              <a:rPr sz="3600" b="0" spc="-225" dirty="0">
                <a:latin typeface="Microsoft Sans Serif"/>
                <a:cs typeface="Microsoft Sans Serif"/>
              </a:rPr>
              <a:t>i</a:t>
            </a:r>
            <a:r>
              <a:rPr sz="3600" b="0" spc="-204" dirty="0">
                <a:latin typeface="Microsoft Sans Serif"/>
                <a:cs typeface="Microsoft Sans Serif"/>
              </a:rPr>
              <a:t>na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385" dirty="0">
                <a:latin typeface="Microsoft Sans Serif"/>
                <a:cs typeface="Microsoft Sans Serif"/>
              </a:rPr>
              <a:t> </a:t>
            </a:r>
            <a:r>
              <a:rPr sz="3600" b="0" spc="-315" dirty="0">
                <a:latin typeface="Microsoft Sans Serif"/>
                <a:cs typeface="Microsoft Sans Serif"/>
              </a:rPr>
              <a:t>S</a:t>
            </a:r>
            <a:r>
              <a:rPr sz="3600" b="0" spc="-325" dirty="0">
                <a:latin typeface="Microsoft Sans Serif"/>
                <a:cs typeface="Microsoft Sans Serif"/>
              </a:rPr>
              <a:t>ea</a:t>
            </a:r>
            <a:r>
              <a:rPr sz="3600" b="0" spc="-310" dirty="0">
                <a:latin typeface="Microsoft Sans Serif"/>
                <a:cs typeface="Microsoft Sans Serif"/>
              </a:rPr>
              <a:t>r</a:t>
            </a:r>
            <a:r>
              <a:rPr sz="3600" b="0" spc="-315" dirty="0">
                <a:latin typeface="Microsoft Sans Serif"/>
                <a:cs typeface="Microsoft Sans Serif"/>
              </a:rPr>
              <a:t>c</a:t>
            </a:r>
            <a:r>
              <a:rPr sz="3600" b="0" spc="300" dirty="0">
                <a:latin typeface="Microsoft Sans Serif"/>
                <a:cs typeface="Microsoft Sans Serif"/>
              </a:rPr>
              <a:t>h</a:t>
            </a:r>
            <a:r>
              <a:rPr sz="3600" b="0" spc="-285" dirty="0">
                <a:latin typeface="Microsoft Sans Serif"/>
                <a:cs typeface="Microsoft Sans Serif"/>
              </a:rPr>
              <a:t>T</a:t>
            </a:r>
            <a:r>
              <a:rPr sz="3600" b="0" spc="-310" dirty="0">
                <a:latin typeface="Microsoft Sans Serif"/>
                <a:cs typeface="Microsoft Sans Serif"/>
              </a:rPr>
              <a:t>r</a:t>
            </a:r>
            <a:r>
              <a:rPr sz="3600" b="0" spc="-325" dirty="0">
                <a:latin typeface="Microsoft Sans Serif"/>
                <a:cs typeface="Microsoft Sans Serif"/>
              </a:rPr>
              <a:t>ee</a:t>
            </a:r>
            <a:r>
              <a:rPr sz="3600" b="0" dirty="0">
                <a:latin typeface="Microsoft Sans Serif"/>
                <a:cs typeface="Microsoft Sans Serif"/>
              </a:rPr>
              <a:t>?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326845"/>
            <a:ext cx="10277475" cy="40678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Microsoft Sans Serif"/>
                <a:cs typeface="Microsoft Sans Serif"/>
              </a:rPr>
              <a:t>Le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r>
              <a:rPr sz="2800" spc="-254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u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42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c</a:t>
            </a:r>
            <a:r>
              <a:rPr sz="2800" spc="-145" dirty="0">
                <a:latin typeface="Microsoft Sans Serif"/>
                <a:cs typeface="Microsoft Sans Serif"/>
              </a:rPr>
              <a:t>on</a:t>
            </a:r>
            <a:r>
              <a:rPr sz="2800" spc="-130" dirty="0">
                <a:latin typeface="Microsoft Sans Serif"/>
                <a:cs typeface="Microsoft Sans Serif"/>
              </a:rPr>
              <a:t>s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145" dirty="0">
                <a:latin typeface="Microsoft Sans Serif"/>
                <a:cs typeface="Microsoft Sans Serif"/>
              </a:rPr>
              <a:t>de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p</a:t>
            </a:r>
            <a:r>
              <a:rPr sz="2800" spc="-100" dirty="0">
                <a:latin typeface="Microsoft Sans Serif"/>
                <a:cs typeface="Microsoft Sans Serif"/>
              </a:rPr>
              <a:t>r</a:t>
            </a:r>
            <a:r>
              <a:rPr sz="2800" spc="-95" dirty="0">
                <a:latin typeface="Microsoft Sans Serif"/>
                <a:cs typeface="Microsoft Sans Serif"/>
              </a:rPr>
              <a:t>ob</a:t>
            </a:r>
            <a:r>
              <a:rPr sz="2800" spc="-114" dirty="0">
                <a:latin typeface="Microsoft Sans Serif"/>
                <a:cs typeface="Microsoft Sans Serif"/>
              </a:rPr>
              <a:t>l</a:t>
            </a:r>
            <a:r>
              <a:rPr sz="2800" spc="-95" dirty="0">
                <a:latin typeface="Microsoft Sans Serif"/>
                <a:cs typeface="Microsoft Sans Serif"/>
              </a:rPr>
              <a:t>e</a:t>
            </a:r>
            <a:r>
              <a:rPr sz="2800" spc="5" dirty="0">
                <a:latin typeface="Microsoft Sans Serif"/>
                <a:cs typeface="Microsoft Sans Serif"/>
              </a:rPr>
              <a:t>m</a:t>
            </a:r>
            <a:r>
              <a:rPr sz="2800" spc="-13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f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s</a:t>
            </a:r>
            <a:r>
              <a:rPr sz="2800" spc="-170" dirty="0">
                <a:latin typeface="Microsoft Sans Serif"/>
                <a:cs typeface="Microsoft Sans Serif"/>
              </a:rPr>
              <a:t>ear</a:t>
            </a:r>
            <a:r>
              <a:rPr sz="2800" spc="-155" dirty="0">
                <a:latin typeface="Microsoft Sans Serif"/>
                <a:cs typeface="Microsoft Sans Serif"/>
              </a:rPr>
              <a:t>c</a:t>
            </a:r>
            <a:r>
              <a:rPr sz="2800" spc="-170" dirty="0">
                <a:latin typeface="Microsoft Sans Serif"/>
                <a:cs typeface="Microsoft Sans Serif"/>
              </a:rPr>
              <a:t>h</a:t>
            </a:r>
            <a:r>
              <a:rPr sz="2800" spc="-185" dirty="0">
                <a:latin typeface="Microsoft Sans Serif"/>
                <a:cs typeface="Microsoft Sans Serif"/>
              </a:rPr>
              <a:t>i</a:t>
            </a:r>
            <a:r>
              <a:rPr sz="2800" spc="-170" dirty="0">
                <a:latin typeface="Microsoft Sans Serif"/>
                <a:cs typeface="Microsoft Sans Serif"/>
              </a:rPr>
              <a:t>n</a:t>
            </a:r>
            <a:r>
              <a:rPr sz="2800" spc="5" dirty="0">
                <a:latin typeface="Microsoft Sans Serif"/>
                <a:cs typeface="Microsoft Sans Serif"/>
              </a:rPr>
              <a:t>g</a:t>
            </a:r>
            <a:r>
              <a:rPr sz="2800" spc="-28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31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li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3100">
              <a:latin typeface="Microsoft Sans Serif"/>
              <a:cs typeface="Microsoft Sans Serif"/>
            </a:endParaRPr>
          </a:p>
          <a:p>
            <a:pPr marL="241300" marR="854075" indent="-228600">
              <a:lnSpc>
                <a:spcPts val="3000"/>
              </a:lnSpc>
              <a:spcBef>
                <a:spcPts val="181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If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list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is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ordered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searching</a:t>
            </a:r>
            <a:r>
              <a:rPr sz="2800" spc="-28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becomes</a:t>
            </a:r>
            <a:r>
              <a:rPr sz="2800" spc="-27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faster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if</a:t>
            </a:r>
            <a:r>
              <a:rPr sz="2800" spc="9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we</a:t>
            </a:r>
            <a:r>
              <a:rPr sz="2800" spc="-19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use</a:t>
            </a:r>
            <a:r>
              <a:rPr sz="2800" spc="-409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contiguous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list(array).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icrosoft Sans Serif"/>
              <a:buChar char="•"/>
            </a:pPr>
            <a:endParaRPr sz="45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89300"/>
              </a:lnSpc>
              <a:buChar char="•"/>
              <a:tabLst>
                <a:tab pos="241300" algn="l"/>
              </a:tabLst>
            </a:pPr>
            <a:r>
              <a:rPr sz="2800" spc="-80" dirty="0">
                <a:latin typeface="Microsoft Sans Serif"/>
                <a:cs typeface="Microsoft Sans Serif"/>
              </a:rPr>
              <a:t>But </a:t>
            </a:r>
            <a:r>
              <a:rPr sz="2800" dirty="0">
                <a:latin typeface="Microsoft Sans Serif"/>
                <a:cs typeface="Microsoft Sans Serif"/>
              </a:rPr>
              <a:t>if </a:t>
            </a:r>
            <a:r>
              <a:rPr sz="2800" spc="-85" dirty="0">
                <a:latin typeface="Microsoft Sans Serif"/>
                <a:cs typeface="Microsoft Sans Serif"/>
              </a:rPr>
              <a:t>we </a:t>
            </a:r>
            <a:r>
              <a:rPr sz="2800" spc="-105" dirty="0">
                <a:latin typeface="Microsoft Sans Serif"/>
                <a:cs typeface="Microsoft Sans Serif"/>
              </a:rPr>
              <a:t>need </a:t>
            </a:r>
            <a:r>
              <a:rPr sz="2800" spc="5" dirty="0">
                <a:latin typeface="Microsoft Sans Serif"/>
                <a:cs typeface="Microsoft Sans Serif"/>
              </a:rPr>
              <a:t>to </a:t>
            </a:r>
            <a:r>
              <a:rPr sz="2800" spc="-140" dirty="0">
                <a:latin typeface="Microsoft Sans Serif"/>
                <a:cs typeface="Microsoft Sans Serif"/>
              </a:rPr>
              <a:t>make </a:t>
            </a:r>
            <a:r>
              <a:rPr sz="2800" spc="-185" dirty="0">
                <a:latin typeface="Microsoft Sans Serif"/>
                <a:cs typeface="Microsoft Sans Serif"/>
              </a:rPr>
              <a:t>changes </a:t>
            </a:r>
            <a:r>
              <a:rPr sz="2800" spc="-30" dirty="0">
                <a:latin typeface="Microsoft Sans Serif"/>
                <a:cs typeface="Microsoft Sans Serif"/>
              </a:rPr>
              <a:t>in the </a:t>
            </a:r>
            <a:r>
              <a:rPr sz="2800" spc="-60" dirty="0">
                <a:latin typeface="Microsoft Sans Serif"/>
                <a:cs typeface="Microsoft Sans Serif"/>
              </a:rPr>
              <a:t>list, </a:t>
            </a:r>
            <a:r>
              <a:rPr sz="2800" spc="-135" dirty="0">
                <a:latin typeface="Microsoft Sans Serif"/>
                <a:cs typeface="Microsoft Sans Serif"/>
              </a:rPr>
              <a:t>such </a:t>
            </a:r>
            <a:r>
              <a:rPr sz="2800" spc="-140" dirty="0">
                <a:latin typeface="Microsoft Sans Serif"/>
                <a:cs typeface="Microsoft Sans Serif"/>
              </a:rPr>
              <a:t>as </a:t>
            </a:r>
            <a:r>
              <a:rPr sz="2800" spc="-90" dirty="0">
                <a:latin typeface="Microsoft Sans Serif"/>
                <a:cs typeface="Microsoft Sans Serif"/>
              </a:rPr>
              <a:t>inserting </a:t>
            </a:r>
            <a:r>
              <a:rPr sz="2800" spc="-80" dirty="0">
                <a:latin typeface="Microsoft Sans Serif"/>
                <a:cs typeface="Microsoft Sans Serif"/>
              </a:rPr>
              <a:t>new 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entries </a:t>
            </a:r>
            <a:r>
              <a:rPr sz="2800" spc="-25" dirty="0">
                <a:latin typeface="Microsoft Sans Serif"/>
                <a:cs typeface="Microsoft Sans Serif"/>
              </a:rPr>
              <a:t>or </a:t>
            </a:r>
            <a:r>
              <a:rPr sz="2800" spc="-90" dirty="0">
                <a:latin typeface="Microsoft Sans Serif"/>
                <a:cs typeface="Microsoft Sans Serif"/>
              </a:rPr>
              <a:t>deleting </a:t>
            </a:r>
            <a:r>
              <a:rPr sz="2800" spc="-55" dirty="0">
                <a:latin typeface="Microsoft Sans Serif"/>
                <a:cs typeface="Microsoft Sans Serif"/>
              </a:rPr>
              <a:t>old </a:t>
            </a:r>
            <a:r>
              <a:rPr sz="2800" spc="-85" dirty="0">
                <a:latin typeface="Microsoft Sans Serif"/>
                <a:cs typeface="Microsoft Sans Serif"/>
              </a:rPr>
              <a:t>entries, </a:t>
            </a:r>
            <a:r>
              <a:rPr sz="2800" spc="-204" dirty="0">
                <a:latin typeface="Microsoft Sans Serif"/>
                <a:cs typeface="Microsoft Sans Serif"/>
              </a:rPr>
              <a:t>(</a:t>
            </a:r>
            <a:r>
              <a:rPr sz="2800" spc="-204" dirty="0">
                <a:solidFill>
                  <a:srgbClr val="FF0000"/>
                </a:solidFill>
                <a:latin typeface="Microsoft Sans Serif"/>
                <a:cs typeface="Microsoft Sans Serif"/>
              </a:rPr>
              <a:t>SLOWER</a:t>
            </a:r>
            <a:r>
              <a:rPr sz="2800" b="1" spc="-204" dirty="0">
                <a:solidFill>
                  <a:srgbClr val="FF0000"/>
                </a:solidFill>
                <a:latin typeface="Arial"/>
                <a:cs typeface="Arial"/>
              </a:rPr>
              <a:t>! </a:t>
            </a:r>
            <a:r>
              <a:rPr sz="2800" spc="-160" dirty="0">
                <a:solidFill>
                  <a:srgbClr val="FF0000"/>
                </a:solidFill>
                <a:latin typeface="Microsoft Sans Serif"/>
                <a:cs typeface="Microsoft Sans Serif"/>
              </a:rPr>
              <a:t>!!</a:t>
            </a:r>
            <a:r>
              <a:rPr sz="2800" spc="-160" dirty="0">
                <a:latin typeface="Microsoft Sans Serif"/>
                <a:cs typeface="Microsoft Sans Serif"/>
              </a:rPr>
              <a:t>) because </a:t>
            </a:r>
            <a:r>
              <a:rPr sz="2800" spc="-65" dirty="0">
                <a:latin typeface="Microsoft Sans Serif"/>
                <a:cs typeface="Microsoft Sans Serif"/>
              </a:rPr>
              <a:t>insertion </a:t>
            </a:r>
            <a:r>
              <a:rPr sz="2800" spc="-100" dirty="0">
                <a:latin typeface="Microsoft Sans Serif"/>
                <a:cs typeface="Microsoft Sans Serif"/>
              </a:rPr>
              <a:t>and 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deletion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in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8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contiguous</a:t>
            </a:r>
            <a:r>
              <a:rPr sz="2800" spc="-26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list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requires</a:t>
            </a:r>
            <a:r>
              <a:rPr sz="2800" spc="-19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moving</a:t>
            </a:r>
            <a:r>
              <a:rPr sz="2800" spc="-23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many</a:t>
            </a:r>
            <a:r>
              <a:rPr sz="2800" spc="-3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the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entries</a:t>
            </a:r>
            <a:r>
              <a:rPr sz="2800" spc="-46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every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time.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4055" y="826007"/>
            <a:ext cx="5678423" cy="5297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81000"/>
            <a:ext cx="4517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35" dirty="0">
                <a:latin typeface="Microsoft Sans Serif"/>
                <a:cs typeface="Microsoft Sans Serif"/>
              </a:rPr>
              <a:t>W</a:t>
            </a:r>
            <a:r>
              <a:rPr sz="3600" b="0" spc="-254" dirty="0">
                <a:latin typeface="Microsoft Sans Serif"/>
                <a:cs typeface="Microsoft Sans Serif"/>
              </a:rPr>
              <a:t>h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405" dirty="0">
                <a:latin typeface="Microsoft Sans Serif"/>
                <a:cs typeface="Microsoft Sans Serif"/>
              </a:rPr>
              <a:t> </a:t>
            </a:r>
            <a:r>
              <a:rPr sz="3600" b="0" spc="-195" dirty="0">
                <a:latin typeface="Microsoft Sans Serif"/>
                <a:cs typeface="Microsoft Sans Serif"/>
              </a:rPr>
              <a:t>B</a:t>
            </a:r>
            <a:r>
              <a:rPr sz="3600" b="0" spc="-225" dirty="0">
                <a:latin typeface="Microsoft Sans Serif"/>
                <a:cs typeface="Microsoft Sans Serif"/>
              </a:rPr>
              <a:t>i</a:t>
            </a:r>
            <a:r>
              <a:rPr sz="3600" b="0" spc="-204" dirty="0">
                <a:latin typeface="Microsoft Sans Serif"/>
                <a:cs typeface="Microsoft Sans Serif"/>
              </a:rPr>
              <a:t>na</a:t>
            </a:r>
            <a:r>
              <a:rPr sz="3600" b="0" spc="-195" dirty="0">
                <a:latin typeface="Microsoft Sans Serif"/>
                <a:cs typeface="Microsoft Sans Serif"/>
              </a:rPr>
              <a:t>r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385" dirty="0">
                <a:latin typeface="Microsoft Sans Serif"/>
                <a:cs typeface="Microsoft Sans Serif"/>
              </a:rPr>
              <a:t> </a:t>
            </a:r>
            <a:r>
              <a:rPr sz="3600" b="0" spc="-315" dirty="0">
                <a:latin typeface="Microsoft Sans Serif"/>
                <a:cs typeface="Microsoft Sans Serif"/>
              </a:rPr>
              <a:t>S</a:t>
            </a:r>
            <a:r>
              <a:rPr sz="3600" b="0" spc="-325" dirty="0">
                <a:latin typeface="Microsoft Sans Serif"/>
                <a:cs typeface="Microsoft Sans Serif"/>
              </a:rPr>
              <a:t>ea</a:t>
            </a:r>
            <a:r>
              <a:rPr sz="3600" b="0" spc="-310" dirty="0">
                <a:latin typeface="Microsoft Sans Serif"/>
                <a:cs typeface="Microsoft Sans Serif"/>
              </a:rPr>
              <a:t>r</a:t>
            </a:r>
            <a:r>
              <a:rPr sz="3600" b="0" spc="-315" dirty="0">
                <a:latin typeface="Microsoft Sans Serif"/>
                <a:cs typeface="Microsoft Sans Serif"/>
              </a:rPr>
              <a:t>c</a:t>
            </a:r>
            <a:r>
              <a:rPr sz="3600" b="0" spc="300" dirty="0">
                <a:latin typeface="Microsoft Sans Serif"/>
                <a:cs typeface="Microsoft Sans Serif"/>
              </a:rPr>
              <a:t>h</a:t>
            </a:r>
            <a:r>
              <a:rPr sz="3600" b="0" spc="-285" dirty="0">
                <a:latin typeface="Microsoft Sans Serif"/>
                <a:cs typeface="Microsoft Sans Serif"/>
              </a:rPr>
              <a:t>T</a:t>
            </a:r>
            <a:r>
              <a:rPr sz="3600" b="0" spc="-310" dirty="0">
                <a:latin typeface="Microsoft Sans Serif"/>
                <a:cs typeface="Microsoft Sans Serif"/>
              </a:rPr>
              <a:t>r</a:t>
            </a:r>
            <a:r>
              <a:rPr sz="3600" b="0" spc="-325" dirty="0">
                <a:latin typeface="Microsoft Sans Serif"/>
                <a:cs typeface="Microsoft Sans Serif"/>
              </a:rPr>
              <a:t>ee</a:t>
            </a:r>
            <a:r>
              <a:rPr sz="3600" b="0" dirty="0">
                <a:latin typeface="Microsoft Sans Serif"/>
                <a:cs typeface="Microsoft Sans Serif"/>
              </a:rPr>
              <a:t>?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330579"/>
            <a:ext cx="10330815" cy="414684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193675" indent="-228600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Microsoft Sans Serif"/>
                <a:cs typeface="Microsoft Sans Serif"/>
              </a:rPr>
              <a:t>So</a:t>
            </a:r>
            <a:r>
              <a:rPr lang="en-IN" sz="2800" spc="-114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we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may</a:t>
            </a:r>
            <a:r>
              <a:rPr sz="2800" spc="-395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think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using</a:t>
            </a:r>
            <a:r>
              <a:rPr sz="2800" spc="-2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linked</a:t>
            </a:r>
            <a:r>
              <a:rPr sz="2800" spc="-20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list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because</a:t>
            </a:r>
            <a:r>
              <a:rPr sz="2800" spc="-409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it</a:t>
            </a:r>
            <a:r>
              <a:rPr sz="2800" spc="16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permits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insertion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and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deletion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to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be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carried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out</a:t>
            </a:r>
            <a:r>
              <a:rPr lang="en-IN" sz="2800" spc="-20" dirty="0">
                <a:latin typeface="Microsoft Sans Serif"/>
                <a:cs typeface="Microsoft Sans Serif"/>
              </a:rPr>
              <a:t> </a:t>
            </a:r>
            <a:r>
              <a:rPr sz="2800" spc="-520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by</a:t>
            </a:r>
            <a:r>
              <a:rPr sz="2800" spc="-254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adjusting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only</a:t>
            </a:r>
            <a:r>
              <a:rPr sz="2800" spc="-18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few</a:t>
            </a:r>
            <a:r>
              <a:rPr sz="2800" spc="-18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pointers.</a:t>
            </a:r>
            <a:endParaRPr sz="2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</a:pPr>
            <a:endParaRPr sz="4550" dirty="0">
              <a:latin typeface="Microsoft Sans Serif"/>
              <a:cs typeface="Microsoft Sans Serif"/>
            </a:endParaRPr>
          </a:p>
          <a:p>
            <a:pPr marL="241300" marR="394335" indent="-228600">
              <a:lnSpc>
                <a:spcPts val="3000"/>
              </a:lnSpc>
              <a:buChar char="•"/>
              <a:tabLst>
                <a:tab pos="241300" algn="l"/>
              </a:tabLst>
            </a:pPr>
            <a:r>
              <a:rPr sz="2800" spc="-80" dirty="0">
                <a:latin typeface="Microsoft Sans Serif"/>
                <a:cs typeface="Microsoft Sans Serif"/>
              </a:rPr>
              <a:t>But</a:t>
            </a:r>
            <a:r>
              <a:rPr sz="2800" spc="-204" dirty="0">
                <a:latin typeface="Microsoft Sans Serif"/>
                <a:cs typeface="Microsoft Sans Serif"/>
              </a:rPr>
              <a:t> </a:t>
            </a:r>
            <a:r>
              <a:rPr sz="2800" spc="-35" dirty="0">
                <a:latin typeface="Microsoft Sans Serif"/>
                <a:cs typeface="Microsoft Sans Serif"/>
              </a:rPr>
              <a:t>in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an</a:t>
            </a:r>
            <a:r>
              <a:rPr sz="2800" spc="-34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n-linked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list,</a:t>
            </a:r>
            <a:r>
              <a:rPr sz="2800" spc="-13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there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is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no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way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to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move</a:t>
            </a:r>
            <a:r>
              <a:rPr sz="2800" spc="-240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through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the</a:t>
            </a:r>
            <a:r>
              <a:rPr lang="en-IN" sz="2800" spc="-3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list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35" dirty="0">
                <a:latin typeface="Microsoft Sans Serif"/>
                <a:cs typeface="Microsoft Sans Serif"/>
              </a:rPr>
              <a:t>other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ha</a:t>
            </a:r>
            <a:r>
              <a:rPr sz="2800" spc="5" dirty="0">
                <a:latin typeface="Microsoft Sans Serif"/>
                <a:cs typeface="Microsoft Sans Serif"/>
              </a:rPr>
              <a:t>n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on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nod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204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34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t</a:t>
            </a:r>
            <a:r>
              <a:rPr sz="2800" spc="-65" dirty="0">
                <a:latin typeface="Microsoft Sans Serif"/>
                <a:cs typeface="Microsoft Sans Serif"/>
              </a:rPr>
              <a:t>i</a:t>
            </a:r>
            <a:r>
              <a:rPr sz="2800" spc="-60" dirty="0">
                <a:latin typeface="Microsoft Sans Serif"/>
                <a:cs typeface="Microsoft Sans Serif"/>
              </a:rPr>
              <a:t>m</a:t>
            </a:r>
            <a:r>
              <a:rPr sz="2800" spc="-50" dirty="0">
                <a:latin typeface="Microsoft Sans Serif"/>
                <a:cs typeface="Microsoft Sans Serif"/>
              </a:rPr>
              <a:t>e</a:t>
            </a:r>
            <a:r>
              <a:rPr sz="2800" dirty="0">
                <a:latin typeface="Microsoft Sans Serif"/>
                <a:cs typeface="Microsoft Sans Serif"/>
              </a:rPr>
              <a:t>,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per</a:t>
            </a:r>
            <a:r>
              <a:rPr sz="2800" spc="-60" dirty="0">
                <a:latin typeface="Microsoft Sans Serif"/>
                <a:cs typeface="Microsoft Sans Serif"/>
              </a:rPr>
              <a:t>m</a:t>
            </a:r>
            <a:r>
              <a:rPr sz="2800" spc="-65" dirty="0">
                <a:latin typeface="Microsoft Sans Serif"/>
                <a:cs typeface="Microsoft Sans Serif"/>
              </a:rPr>
              <a:t>i</a:t>
            </a:r>
            <a:r>
              <a:rPr sz="2800" spc="-40" dirty="0">
                <a:latin typeface="Microsoft Sans Serif"/>
                <a:cs typeface="Microsoft Sans Serif"/>
              </a:rPr>
              <a:t>tt</a:t>
            </a:r>
            <a:r>
              <a:rPr sz="2800" spc="-65" dirty="0">
                <a:latin typeface="Microsoft Sans Serif"/>
                <a:cs typeface="Microsoft Sans Serif"/>
              </a:rPr>
              <a:t>i</a:t>
            </a:r>
            <a:r>
              <a:rPr sz="2800" spc="-50" dirty="0">
                <a:latin typeface="Microsoft Sans Serif"/>
                <a:cs typeface="Microsoft Sans Serif"/>
              </a:rPr>
              <a:t>n</a:t>
            </a:r>
            <a:r>
              <a:rPr sz="2800" spc="5" dirty="0">
                <a:latin typeface="Microsoft Sans Serif"/>
                <a:cs typeface="Microsoft Sans Serif"/>
              </a:rPr>
              <a:t>g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on</a:t>
            </a:r>
            <a:r>
              <a:rPr sz="2800" spc="-114" dirty="0">
                <a:latin typeface="Microsoft Sans Serif"/>
                <a:cs typeface="Microsoft Sans Serif"/>
              </a:rPr>
              <a:t>l</a:t>
            </a:r>
            <a:r>
              <a:rPr sz="2800" spc="5" dirty="0">
                <a:latin typeface="Microsoft Sans Serif"/>
                <a:cs typeface="Microsoft Sans Serif"/>
              </a:rPr>
              <a:t>y</a:t>
            </a:r>
            <a:r>
              <a:rPr sz="2800" spc="-18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s</a:t>
            </a:r>
            <a:r>
              <a:rPr sz="2800" spc="-120" dirty="0">
                <a:latin typeface="Microsoft Sans Serif"/>
                <a:cs typeface="Microsoft Sans Serif"/>
              </a:rPr>
              <a:t>equen</a:t>
            </a:r>
            <a:r>
              <a:rPr sz="2800" spc="-110" dirty="0">
                <a:latin typeface="Microsoft Sans Serif"/>
                <a:cs typeface="Microsoft Sans Serif"/>
              </a:rPr>
              <a:t>t</a:t>
            </a:r>
            <a:r>
              <a:rPr sz="2800" spc="-140" dirty="0">
                <a:latin typeface="Microsoft Sans Serif"/>
                <a:cs typeface="Microsoft Sans Serif"/>
              </a:rPr>
              <a:t>i</a:t>
            </a:r>
            <a:r>
              <a:rPr sz="2800" spc="-120" dirty="0">
                <a:latin typeface="Microsoft Sans Serif"/>
                <a:cs typeface="Microsoft Sans Serif"/>
              </a:rPr>
              <a:t>a</a:t>
            </a:r>
            <a:r>
              <a:rPr sz="2800" spc="-15" dirty="0">
                <a:latin typeface="Microsoft Sans Serif"/>
                <a:cs typeface="Microsoft Sans Serif"/>
              </a:rPr>
              <a:t>l</a:t>
            </a:r>
            <a:r>
              <a:rPr sz="2800" spc="-470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a</a:t>
            </a:r>
            <a:r>
              <a:rPr sz="2800" spc="-229" dirty="0">
                <a:latin typeface="Microsoft Sans Serif"/>
                <a:cs typeface="Microsoft Sans Serif"/>
              </a:rPr>
              <a:t>cc</a:t>
            </a:r>
            <a:r>
              <a:rPr sz="2800" spc="-240" dirty="0">
                <a:latin typeface="Microsoft Sans Serif"/>
                <a:cs typeface="Microsoft Sans Serif"/>
              </a:rPr>
              <a:t>e</a:t>
            </a:r>
            <a:r>
              <a:rPr sz="2800" spc="-229" dirty="0">
                <a:latin typeface="Microsoft Sans Serif"/>
                <a:cs typeface="Microsoft Sans Serif"/>
              </a:rPr>
              <a:t>ss</a:t>
            </a:r>
            <a:r>
              <a:rPr sz="2800" dirty="0">
                <a:latin typeface="Microsoft Sans Serif"/>
                <a:cs typeface="Microsoft Sans Serif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Microsoft Sans Serif"/>
              <a:buChar char="•"/>
            </a:pPr>
            <a:endParaRPr sz="450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89300"/>
              </a:lnSpc>
              <a:buChar char="•"/>
              <a:tabLst>
                <a:tab pos="241300" algn="l"/>
              </a:tabLst>
            </a:pPr>
            <a:r>
              <a:rPr sz="2800" spc="-125" dirty="0">
                <a:latin typeface="Microsoft Sans Serif"/>
                <a:cs typeface="Microsoft Sans Serif"/>
              </a:rPr>
              <a:t>Binary </a:t>
            </a:r>
            <a:r>
              <a:rPr sz="2800" spc="-95" dirty="0">
                <a:latin typeface="Microsoft Sans Serif"/>
                <a:cs typeface="Microsoft Sans Serif"/>
              </a:rPr>
              <a:t>trees </a:t>
            </a:r>
            <a:r>
              <a:rPr sz="2800" spc="-90" dirty="0">
                <a:latin typeface="Microsoft Sans Serif"/>
                <a:cs typeface="Microsoft Sans Serif"/>
              </a:rPr>
              <a:t>provide </a:t>
            </a:r>
            <a:r>
              <a:rPr sz="2800" spc="-85" dirty="0">
                <a:latin typeface="Microsoft Sans Serif"/>
                <a:cs typeface="Microsoft Sans Serif"/>
              </a:rPr>
              <a:t>an </a:t>
            </a:r>
            <a:r>
              <a:rPr sz="2800" spc="-135" dirty="0" err="1">
                <a:latin typeface="Microsoft Sans Serif"/>
                <a:cs typeface="Microsoft Sans Serif"/>
              </a:rPr>
              <a:t>exce</a:t>
            </a:r>
            <a:r>
              <a:rPr lang="en-IN" sz="2800" b="1" spc="-135" dirty="0" err="1">
                <a:latin typeface="Arial"/>
                <a:cs typeface="Arial"/>
              </a:rPr>
              <a:t>ll</a:t>
            </a:r>
            <a:r>
              <a:rPr sz="2800" spc="-80" dirty="0" err="1">
                <a:latin typeface="Microsoft Sans Serif"/>
                <a:cs typeface="Microsoft Sans Serif"/>
              </a:rPr>
              <a:t>ent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solution </a:t>
            </a:r>
            <a:r>
              <a:rPr sz="2800" spc="5" dirty="0">
                <a:latin typeface="Microsoft Sans Serif"/>
                <a:cs typeface="Microsoft Sans Serif"/>
              </a:rPr>
              <a:t>to </a:t>
            </a:r>
            <a:r>
              <a:rPr sz="2800" spc="-55" dirty="0">
                <a:latin typeface="Microsoft Sans Serif"/>
                <a:cs typeface="Microsoft Sans Serif"/>
              </a:rPr>
              <a:t>this </a:t>
            </a:r>
            <a:r>
              <a:rPr sz="2800" spc="-90" dirty="0">
                <a:latin typeface="Microsoft Sans Serif"/>
                <a:cs typeface="Microsoft Sans Serif"/>
              </a:rPr>
              <a:t>problem. </a:t>
            </a:r>
            <a:r>
              <a:rPr sz="2800" spc="-140" dirty="0">
                <a:latin typeface="Microsoft Sans Serif"/>
                <a:cs typeface="Microsoft Sans Serif"/>
              </a:rPr>
              <a:t>By </a:t>
            </a:r>
            <a:r>
              <a:rPr sz="2800" spc="-120" dirty="0">
                <a:latin typeface="Microsoft Sans Serif"/>
                <a:cs typeface="Microsoft Sans Serif"/>
              </a:rPr>
              <a:t>making 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the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entries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</a:t>
            </a:r>
            <a:r>
              <a:rPr sz="2800" spc="-13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an</a:t>
            </a:r>
            <a:r>
              <a:rPr sz="2800" spc="-28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ordered</a:t>
            </a:r>
            <a:r>
              <a:rPr sz="2800" spc="-21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list</a:t>
            </a:r>
            <a:r>
              <a:rPr sz="2800" spc="-18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into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the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nodes</a:t>
            </a:r>
            <a:r>
              <a:rPr sz="2800" spc="-229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of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34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binary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search</a:t>
            </a:r>
            <a:r>
              <a:rPr sz="2800" spc="-26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tree,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we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f</a:t>
            </a:r>
            <a:r>
              <a:rPr sz="2800" spc="-65" dirty="0">
                <a:latin typeface="Microsoft Sans Serif"/>
                <a:cs typeface="Microsoft Sans Serif"/>
              </a:rPr>
              <a:t>i</a:t>
            </a:r>
            <a:r>
              <a:rPr sz="2800" spc="-50" dirty="0">
                <a:latin typeface="Microsoft Sans Serif"/>
                <a:cs typeface="Microsoft Sans Serif"/>
              </a:rPr>
              <a:t>n</a:t>
            </a:r>
            <a:r>
              <a:rPr sz="2800" spc="5" dirty="0">
                <a:latin typeface="Microsoft Sans Serif"/>
                <a:cs typeface="Microsoft Sans Serif"/>
              </a:rPr>
              <a:t>d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t</a:t>
            </a:r>
            <a:r>
              <a:rPr sz="2800" spc="-25" dirty="0">
                <a:latin typeface="Microsoft Sans Serif"/>
                <a:cs typeface="Microsoft Sans Serif"/>
              </a:rPr>
              <a:t>ha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w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c</a:t>
            </a:r>
            <a:r>
              <a:rPr sz="2800" spc="-190" dirty="0">
                <a:latin typeface="Microsoft Sans Serif"/>
                <a:cs typeface="Microsoft Sans Serif"/>
              </a:rPr>
              <a:t>a</a:t>
            </a:r>
            <a:r>
              <a:rPr sz="2800" spc="5" dirty="0">
                <a:latin typeface="Microsoft Sans Serif"/>
                <a:cs typeface="Microsoft Sans Serif"/>
              </a:rPr>
              <a:t>n</a:t>
            </a:r>
            <a:r>
              <a:rPr sz="2800" spc="-39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s</a:t>
            </a:r>
            <a:r>
              <a:rPr sz="2800" spc="-190" dirty="0">
                <a:latin typeface="Microsoft Sans Serif"/>
                <a:cs typeface="Microsoft Sans Serif"/>
              </a:rPr>
              <a:t>ea</a:t>
            </a:r>
            <a:r>
              <a:rPr sz="2800" spc="-195" dirty="0">
                <a:latin typeface="Microsoft Sans Serif"/>
                <a:cs typeface="Microsoft Sans Serif"/>
              </a:rPr>
              <a:t>r</a:t>
            </a:r>
            <a:r>
              <a:rPr sz="2800" spc="-175" dirty="0">
                <a:latin typeface="Microsoft Sans Serif"/>
                <a:cs typeface="Microsoft Sans Serif"/>
              </a:rPr>
              <a:t>c</a:t>
            </a:r>
            <a:r>
              <a:rPr sz="2800" spc="5" dirty="0">
                <a:latin typeface="Microsoft Sans Serif"/>
                <a:cs typeface="Microsoft Sans Serif"/>
              </a:rPr>
              <a:t>h</a:t>
            </a:r>
            <a:r>
              <a:rPr sz="2800" spc="-29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f</a:t>
            </a: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k</a:t>
            </a:r>
            <a:r>
              <a:rPr sz="2800" spc="-215" dirty="0">
                <a:latin typeface="Microsoft Sans Serif"/>
                <a:cs typeface="Microsoft Sans Serif"/>
              </a:rPr>
              <a:t>e</a:t>
            </a:r>
            <a:r>
              <a:rPr sz="2800" spc="5" dirty="0">
                <a:latin typeface="Microsoft Sans Serif"/>
                <a:cs typeface="Microsoft Sans Serif"/>
              </a:rPr>
              <a:t>y</a:t>
            </a:r>
            <a:r>
              <a:rPr sz="2800" spc="-40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i</a:t>
            </a:r>
            <a:r>
              <a:rPr sz="2800" spc="-10" dirty="0">
                <a:latin typeface="Microsoft Sans Serif"/>
                <a:cs typeface="Microsoft Sans Serif"/>
              </a:rPr>
              <a:t>n</a:t>
            </a:r>
            <a:r>
              <a:rPr sz="2800" spc="-31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O</a:t>
            </a:r>
            <a:r>
              <a:rPr sz="2800" spc="-145" dirty="0">
                <a:latin typeface="Microsoft Sans Serif"/>
                <a:cs typeface="Microsoft Sans Serif"/>
              </a:rPr>
              <a:t>(</a:t>
            </a:r>
            <a:r>
              <a:rPr sz="2800" spc="-160" dirty="0" err="1">
                <a:latin typeface="Microsoft Sans Serif"/>
                <a:cs typeface="Microsoft Sans Serif"/>
              </a:rPr>
              <a:t>l</a:t>
            </a:r>
            <a:r>
              <a:rPr sz="2800" spc="-145" dirty="0" err="1">
                <a:latin typeface="Microsoft Sans Serif"/>
                <a:cs typeface="Microsoft Sans Serif"/>
              </a:rPr>
              <a:t>ogn</a:t>
            </a:r>
            <a:r>
              <a:rPr sz="2800" dirty="0">
                <a:latin typeface="Microsoft Sans Serif"/>
                <a:cs typeface="Microsoft Sans Serif"/>
              </a:rPr>
              <a:t>)</a:t>
            </a:r>
            <a:r>
              <a:rPr lang="en-IN" sz="2800" dirty="0">
                <a:latin typeface="Microsoft Sans Serif"/>
                <a:cs typeface="Microsoft Sans Serif"/>
              </a:rPr>
              <a:t>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4969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70" dirty="0">
                <a:latin typeface="Microsoft Sans Serif"/>
                <a:cs typeface="Microsoft Sans Serif"/>
              </a:rPr>
              <a:t>S</a:t>
            </a:r>
            <a:r>
              <a:rPr sz="3600" b="0" spc="-275" dirty="0">
                <a:latin typeface="Microsoft Sans Serif"/>
                <a:cs typeface="Microsoft Sans Serif"/>
              </a:rPr>
              <a:t>ea</a:t>
            </a:r>
            <a:r>
              <a:rPr sz="3600" b="0" spc="-265" dirty="0">
                <a:latin typeface="Microsoft Sans Serif"/>
                <a:cs typeface="Microsoft Sans Serif"/>
              </a:rPr>
              <a:t>r</a:t>
            </a:r>
            <a:r>
              <a:rPr sz="3600" b="0" spc="-270" dirty="0">
                <a:latin typeface="Microsoft Sans Serif"/>
                <a:cs typeface="Microsoft Sans Serif"/>
              </a:rPr>
              <a:t>c</a:t>
            </a:r>
            <a:r>
              <a:rPr sz="3600" b="0" spc="-275" dirty="0">
                <a:latin typeface="Microsoft Sans Serif"/>
                <a:cs typeface="Microsoft Sans Serif"/>
              </a:rPr>
              <a:t>h</a:t>
            </a:r>
            <a:r>
              <a:rPr sz="3600" b="0" spc="-300" dirty="0">
                <a:latin typeface="Microsoft Sans Serif"/>
                <a:cs typeface="Microsoft Sans Serif"/>
              </a:rPr>
              <a:t>i</a:t>
            </a:r>
            <a:r>
              <a:rPr sz="3600" b="0" spc="-275" dirty="0">
                <a:latin typeface="Microsoft Sans Serif"/>
                <a:cs typeface="Microsoft Sans Serif"/>
              </a:rPr>
              <a:t>n</a:t>
            </a:r>
            <a:r>
              <a:rPr sz="3600" b="0" dirty="0">
                <a:latin typeface="Microsoft Sans Serif"/>
                <a:cs typeface="Microsoft Sans Serif"/>
              </a:rPr>
              <a:t>g</a:t>
            </a:r>
            <a:r>
              <a:rPr sz="3600" b="0" spc="-465" dirty="0">
                <a:latin typeface="Microsoft Sans Serif"/>
                <a:cs typeface="Microsoft Sans Serif"/>
              </a:rPr>
              <a:t> </a:t>
            </a:r>
            <a:r>
              <a:rPr sz="3600" b="0" spc="-185" dirty="0">
                <a:latin typeface="Microsoft Sans Serif"/>
                <a:cs typeface="Microsoft Sans Serif"/>
              </a:rPr>
              <a:t>T</a:t>
            </a:r>
            <a:r>
              <a:rPr sz="3600" b="0" spc="-229" dirty="0">
                <a:latin typeface="Microsoft Sans Serif"/>
                <a:cs typeface="Microsoft Sans Serif"/>
              </a:rPr>
              <a:t>h</a:t>
            </a:r>
            <a:r>
              <a:rPr sz="3600" b="0" spc="-220" dirty="0">
                <a:latin typeface="Microsoft Sans Serif"/>
                <a:cs typeface="Microsoft Sans Serif"/>
              </a:rPr>
              <a:t>r</a:t>
            </a:r>
            <a:r>
              <a:rPr sz="3600" b="0" spc="-229" dirty="0">
                <a:latin typeface="Microsoft Sans Serif"/>
                <a:cs typeface="Microsoft Sans Serif"/>
              </a:rPr>
              <a:t>oug</a:t>
            </a:r>
            <a:r>
              <a:rPr sz="3600" b="0" dirty="0">
                <a:latin typeface="Microsoft Sans Serif"/>
                <a:cs typeface="Microsoft Sans Serif"/>
              </a:rPr>
              <a:t>h</a:t>
            </a:r>
            <a:r>
              <a:rPr sz="3600" b="0" spc="-365" dirty="0">
                <a:latin typeface="Microsoft Sans Serif"/>
                <a:cs typeface="Microsoft Sans Serif"/>
              </a:rPr>
              <a:t> </a:t>
            </a:r>
            <a:r>
              <a:rPr sz="3600" b="0" spc="-260" dirty="0">
                <a:latin typeface="Microsoft Sans Serif"/>
                <a:cs typeface="Microsoft Sans Serif"/>
              </a:rPr>
              <a:t>T</a:t>
            </a:r>
            <a:r>
              <a:rPr sz="3600" b="0" spc="-300" dirty="0">
                <a:latin typeface="Microsoft Sans Serif"/>
                <a:cs typeface="Microsoft Sans Serif"/>
              </a:rPr>
              <a:t>h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r>
              <a:rPr sz="3600" b="0" spc="-635" dirty="0">
                <a:latin typeface="Microsoft Sans Serif"/>
                <a:cs typeface="Microsoft Sans Serif"/>
              </a:rPr>
              <a:t> </a:t>
            </a:r>
            <a:r>
              <a:rPr sz="3600" b="0" spc="-605" dirty="0">
                <a:latin typeface="Microsoft Sans Serif"/>
                <a:cs typeface="Microsoft Sans Serif"/>
              </a:rPr>
              <a:t>BST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92491"/>
            <a:ext cx="8815070" cy="20574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Microsoft Sans Serif"/>
                <a:cs typeface="Microsoft Sans Serif"/>
              </a:rPr>
              <a:t>Compare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the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target</a:t>
            </a:r>
            <a:r>
              <a:rPr sz="2800" spc="-22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value</a:t>
            </a:r>
            <a:r>
              <a:rPr sz="2800" spc="-2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with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the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element</a:t>
            </a:r>
            <a:r>
              <a:rPr sz="2800" spc="-21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in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the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root</a:t>
            </a:r>
            <a:r>
              <a:rPr sz="2800" spc="-13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node</a:t>
            </a:r>
            <a:endParaRPr sz="2800" dirty="0">
              <a:latin typeface="Microsoft Sans Serif"/>
              <a:cs typeface="Microsoft Sans Serif"/>
            </a:endParaRPr>
          </a:p>
          <a:p>
            <a:pPr marL="777875" lvl="1" indent="-308610">
              <a:lnSpc>
                <a:spcPct val="100000"/>
              </a:lnSpc>
              <a:spcBef>
                <a:spcPts val="235"/>
              </a:spcBef>
              <a:buFont typeface="Wingdings"/>
              <a:buChar char=""/>
              <a:tabLst>
                <a:tab pos="77851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If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target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value</a:t>
            </a:r>
            <a:r>
              <a:rPr sz="2400" spc="-24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is</a:t>
            </a:r>
            <a:r>
              <a:rPr sz="2400" spc="-229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equal,</a:t>
            </a:r>
            <a:r>
              <a:rPr sz="2400" spc="-17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the</a:t>
            </a:r>
            <a:r>
              <a:rPr lang="en-IN" sz="2400" spc="-7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search</a:t>
            </a:r>
            <a:r>
              <a:rPr sz="2400" spc="-35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is</a:t>
            </a:r>
            <a:r>
              <a:rPr sz="2400" spc="-27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successful.</a:t>
            </a:r>
            <a:endParaRPr sz="2400" dirty="0">
              <a:latin typeface="Microsoft Sans Serif"/>
              <a:cs typeface="Microsoft Sans Serif"/>
            </a:endParaRPr>
          </a:p>
          <a:p>
            <a:pPr marL="710565" lvl="1" indent="-241300">
              <a:lnSpc>
                <a:spcPct val="100000"/>
              </a:lnSpc>
              <a:spcBef>
                <a:spcPts val="195"/>
              </a:spcBef>
              <a:buFont typeface="Wingdings"/>
              <a:buChar char=""/>
              <a:tabLst>
                <a:tab pos="71120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f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ta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95" dirty="0">
                <a:latin typeface="Microsoft Sans Serif"/>
                <a:cs typeface="Microsoft Sans Serif"/>
              </a:rPr>
              <a:t>g</a:t>
            </a:r>
            <a:r>
              <a:rPr sz="2400" spc="-70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v</a:t>
            </a:r>
            <a:r>
              <a:rPr sz="2400" spc="-120" dirty="0">
                <a:latin typeface="Microsoft Sans Serif"/>
                <a:cs typeface="Microsoft Sans Serif"/>
              </a:rPr>
              <a:t>a</a:t>
            </a:r>
            <a:r>
              <a:rPr sz="2400" spc="-140" dirty="0">
                <a:latin typeface="Microsoft Sans Serif"/>
                <a:cs typeface="Microsoft Sans Serif"/>
              </a:rPr>
              <a:t>l</a:t>
            </a:r>
            <a:r>
              <a:rPr sz="2400" spc="-120" dirty="0">
                <a:latin typeface="Microsoft Sans Serif"/>
                <a:cs typeface="Microsoft Sans Serif"/>
              </a:rPr>
              <a:t>u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27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  <a:r>
              <a:rPr sz="2400" spc="-229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l</a:t>
            </a:r>
            <a:r>
              <a:rPr sz="2400" spc="-165" dirty="0">
                <a:latin typeface="Microsoft Sans Serif"/>
                <a:cs typeface="Microsoft Sans Serif"/>
              </a:rPr>
              <a:t>e</a:t>
            </a:r>
            <a:r>
              <a:rPr sz="2400" spc="-170" dirty="0">
                <a:latin typeface="Microsoft Sans Serif"/>
                <a:cs typeface="Microsoft Sans Serif"/>
              </a:rPr>
              <a:t>ss</a:t>
            </a:r>
            <a:r>
              <a:rPr sz="2400" dirty="0">
                <a:latin typeface="Microsoft Sans Serif"/>
                <a:cs typeface="Microsoft Sans Serif"/>
              </a:rPr>
              <a:t>,</a:t>
            </a:r>
            <a:r>
              <a:rPr sz="2400" spc="-29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s</a:t>
            </a:r>
            <a:r>
              <a:rPr sz="2400" spc="-140" dirty="0">
                <a:latin typeface="Microsoft Sans Serif"/>
                <a:cs typeface="Microsoft Sans Serif"/>
              </a:rPr>
              <a:t>ea</a:t>
            </a:r>
            <a:r>
              <a:rPr sz="2400" spc="-155" dirty="0">
                <a:latin typeface="Microsoft Sans Serif"/>
                <a:cs typeface="Microsoft Sans Serif"/>
              </a:rPr>
              <a:t>r</a:t>
            </a:r>
            <a:r>
              <a:rPr sz="2400" spc="-145" dirty="0">
                <a:latin typeface="Microsoft Sans Serif"/>
                <a:cs typeface="Microsoft Sans Serif"/>
              </a:rPr>
              <a:t>c</a:t>
            </a:r>
            <a:r>
              <a:rPr sz="2400" spc="-5" dirty="0">
                <a:latin typeface="Microsoft Sans Serif"/>
                <a:cs typeface="Microsoft Sans Serif"/>
              </a:rPr>
              <a:t>h</a:t>
            </a:r>
            <a:r>
              <a:rPr sz="2400" spc="-34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</a:t>
            </a:r>
            <a:r>
              <a:rPr sz="2400" spc="25" dirty="0">
                <a:latin typeface="Microsoft Sans Serif"/>
                <a:cs typeface="Microsoft Sans Serif"/>
              </a:rPr>
              <a:t>f</a:t>
            </a:r>
            <a:r>
              <a:rPr sz="2400" spc="195" dirty="0">
                <a:latin typeface="Microsoft Sans Serif"/>
                <a:cs typeface="Microsoft Sans Serif"/>
              </a:rPr>
              <a:t>t</a:t>
            </a:r>
            <a:r>
              <a:rPr lang="en-IN" sz="2400" spc="19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spc="-95" dirty="0">
                <a:latin typeface="Microsoft Sans Serif"/>
                <a:cs typeface="Microsoft Sans Serif"/>
              </a:rPr>
              <a:t>ubt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5" dirty="0">
                <a:latin typeface="Microsoft Sans Serif"/>
                <a:cs typeface="Microsoft Sans Serif"/>
              </a:rPr>
              <a:t>ee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</a:p>
          <a:p>
            <a:pPr marL="710565" lvl="1" indent="-241300">
              <a:lnSpc>
                <a:spcPct val="100000"/>
              </a:lnSpc>
              <a:spcBef>
                <a:spcPts val="195"/>
              </a:spcBef>
              <a:buFont typeface="Wingdings"/>
              <a:buChar char=""/>
              <a:tabLst>
                <a:tab pos="71120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If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target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value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is</a:t>
            </a:r>
            <a:r>
              <a:rPr sz="2400" spc="-23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greater,</a:t>
            </a:r>
            <a:r>
              <a:rPr sz="2400" spc="-24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search</a:t>
            </a:r>
            <a:r>
              <a:rPr sz="2400" spc="-34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right</a:t>
            </a:r>
            <a:r>
              <a:rPr lang="en-IN" sz="2400" spc="-5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subtree.</a:t>
            </a:r>
            <a:endParaRPr sz="2400" dirty="0">
              <a:latin typeface="Microsoft Sans Serif"/>
              <a:cs typeface="Microsoft Sans Serif"/>
            </a:endParaRPr>
          </a:p>
          <a:p>
            <a:pPr marL="710565" lvl="1" indent="-241300">
              <a:lnSpc>
                <a:spcPct val="100000"/>
              </a:lnSpc>
              <a:spcBef>
                <a:spcPts val="215"/>
              </a:spcBef>
              <a:buFont typeface="Wingdings"/>
              <a:buChar char=""/>
              <a:tabLst>
                <a:tab pos="71120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f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spc="-95" dirty="0">
                <a:latin typeface="Microsoft Sans Serif"/>
                <a:cs typeface="Microsoft Sans Serif"/>
              </a:rPr>
              <a:t>ubt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5" dirty="0">
                <a:latin typeface="Microsoft Sans Serif"/>
                <a:cs typeface="Microsoft Sans Serif"/>
              </a:rPr>
              <a:t>e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17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  <a:r>
              <a:rPr sz="2400" spc="-254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e</a:t>
            </a:r>
            <a:r>
              <a:rPr sz="2400" spc="-80" dirty="0">
                <a:latin typeface="Microsoft Sans Serif"/>
                <a:cs typeface="Microsoft Sans Serif"/>
              </a:rPr>
              <a:t>m</a:t>
            </a:r>
            <a:r>
              <a:rPr sz="2400" spc="-95" dirty="0">
                <a:latin typeface="Microsoft Sans Serif"/>
                <a:cs typeface="Microsoft Sans Serif"/>
              </a:rPr>
              <a:t>pt</a:t>
            </a:r>
            <a:r>
              <a:rPr sz="2400" spc="-290" dirty="0">
                <a:latin typeface="Microsoft Sans Serif"/>
                <a:cs typeface="Microsoft Sans Serif"/>
              </a:rPr>
              <a:t>y</a:t>
            </a:r>
            <a:r>
              <a:rPr sz="2400" dirty="0">
                <a:latin typeface="Microsoft Sans Serif"/>
                <a:cs typeface="Microsoft Sans Serif"/>
              </a:rPr>
              <a:t>,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spc="195" dirty="0">
                <a:latin typeface="Microsoft Sans Serif"/>
                <a:cs typeface="Microsoft Sans Serif"/>
              </a:rPr>
              <a:t>e</a:t>
            </a:r>
            <a:r>
              <a:rPr lang="en-IN" sz="2400" spc="19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s</a:t>
            </a:r>
            <a:r>
              <a:rPr sz="2400" spc="-140" dirty="0">
                <a:latin typeface="Microsoft Sans Serif"/>
                <a:cs typeface="Microsoft Sans Serif"/>
              </a:rPr>
              <a:t>ea</a:t>
            </a:r>
            <a:r>
              <a:rPr sz="2400" spc="-155" dirty="0">
                <a:latin typeface="Microsoft Sans Serif"/>
                <a:cs typeface="Microsoft Sans Serif"/>
              </a:rPr>
              <a:t>r</a:t>
            </a:r>
            <a:r>
              <a:rPr sz="2400" spc="-145" dirty="0">
                <a:latin typeface="Microsoft Sans Serif"/>
                <a:cs typeface="Microsoft Sans Serif"/>
              </a:rPr>
              <a:t>c</a:t>
            </a:r>
            <a:r>
              <a:rPr sz="2400" spc="-5" dirty="0">
                <a:latin typeface="Microsoft Sans Serif"/>
                <a:cs typeface="Microsoft Sans Serif"/>
              </a:rPr>
              <a:t>h</a:t>
            </a:r>
            <a:r>
              <a:rPr sz="2400" spc="-34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  <a:r>
              <a:rPr sz="2400" spc="-229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un</a:t>
            </a:r>
            <a:r>
              <a:rPr sz="2400" spc="-145" dirty="0">
                <a:latin typeface="Microsoft Sans Serif"/>
                <a:cs typeface="Microsoft Sans Serif"/>
              </a:rPr>
              <a:t>s</a:t>
            </a:r>
            <a:r>
              <a:rPr sz="2400" spc="-140" dirty="0">
                <a:latin typeface="Microsoft Sans Serif"/>
                <a:cs typeface="Microsoft Sans Serif"/>
              </a:rPr>
              <a:t>u</a:t>
            </a:r>
            <a:r>
              <a:rPr sz="2400" spc="-145" dirty="0">
                <a:latin typeface="Microsoft Sans Serif"/>
                <a:cs typeface="Microsoft Sans Serif"/>
              </a:rPr>
              <a:t>cc</a:t>
            </a:r>
            <a:r>
              <a:rPr sz="2400" spc="-140" dirty="0">
                <a:latin typeface="Microsoft Sans Serif"/>
                <a:cs typeface="Microsoft Sans Serif"/>
              </a:rPr>
              <a:t>e</a:t>
            </a:r>
            <a:r>
              <a:rPr sz="2400" spc="-145" dirty="0">
                <a:latin typeface="Microsoft Sans Serif"/>
                <a:cs typeface="Microsoft Sans Serif"/>
              </a:rPr>
              <a:t>ss</a:t>
            </a:r>
            <a:r>
              <a:rPr sz="2400" spc="-120" dirty="0">
                <a:latin typeface="Microsoft Sans Serif"/>
                <a:cs typeface="Microsoft Sans Serif"/>
              </a:rPr>
              <a:t>f</a:t>
            </a:r>
            <a:r>
              <a:rPr sz="2400" spc="-140" dirty="0">
                <a:latin typeface="Microsoft Sans Serif"/>
                <a:cs typeface="Microsoft Sans Serif"/>
              </a:rPr>
              <a:t>u</a:t>
            </a:r>
            <a:r>
              <a:rPr sz="2400" spc="-165" dirty="0">
                <a:latin typeface="Microsoft Sans Serif"/>
                <a:cs typeface="Microsoft Sans Serif"/>
              </a:rPr>
              <a:t>l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7086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85" dirty="0">
                <a:latin typeface="Microsoft Sans Serif"/>
                <a:cs typeface="Microsoft Sans Serif"/>
              </a:rPr>
              <a:t>Operations</a:t>
            </a:r>
            <a:r>
              <a:rPr sz="3600" b="0" spc="-340" dirty="0">
                <a:latin typeface="Microsoft Sans Serif"/>
                <a:cs typeface="Microsoft Sans Serif"/>
              </a:rPr>
              <a:t> </a:t>
            </a:r>
            <a:r>
              <a:rPr sz="3600" b="0" spc="-80" dirty="0">
                <a:latin typeface="Microsoft Sans Serif"/>
                <a:cs typeface="Microsoft Sans Serif"/>
              </a:rPr>
              <a:t>on</a:t>
            </a:r>
            <a:r>
              <a:rPr sz="3600" b="0" spc="-250" dirty="0">
                <a:latin typeface="Microsoft Sans Serif"/>
                <a:cs typeface="Microsoft Sans Serif"/>
              </a:rPr>
              <a:t> </a:t>
            </a:r>
            <a:r>
              <a:rPr sz="3600" b="0" spc="-170" dirty="0">
                <a:latin typeface="Microsoft Sans Serif"/>
                <a:cs typeface="Microsoft Sans Serif"/>
              </a:rPr>
              <a:t>Binary</a:t>
            </a:r>
            <a:r>
              <a:rPr sz="3600" b="0" spc="-360" dirty="0">
                <a:latin typeface="Microsoft Sans Serif"/>
                <a:cs typeface="Microsoft Sans Serif"/>
              </a:rPr>
              <a:t> </a:t>
            </a:r>
            <a:r>
              <a:rPr sz="3600" b="0" spc="-265" dirty="0">
                <a:latin typeface="Microsoft Sans Serif"/>
                <a:cs typeface="Microsoft Sans Serif"/>
              </a:rPr>
              <a:t>Search</a:t>
            </a:r>
            <a:r>
              <a:rPr sz="3600" b="0" spc="-515" dirty="0">
                <a:latin typeface="Microsoft Sans Serif"/>
                <a:cs typeface="Microsoft Sans Serif"/>
              </a:rPr>
              <a:t> </a:t>
            </a:r>
            <a:r>
              <a:rPr sz="3600" b="0" spc="-265" dirty="0">
                <a:latin typeface="Microsoft Sans Serif"/>
                <a:cs typeface="Microsoft Sans Serif"/>
              </a:rPr>
              <a:t>Tree(BST)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93317"/>
            <a:ext cx="10168255" cy="50402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Microsoft Sans Serif"/>
                <a:cs typeface="Microsoft Sans Serif"/>
              </a:rPr>
              <a:t>F</a:t>
            </a:r>
            <a:r>
              <a:rPr sz="2800" spc="-120" dirty="0">
                <a:latin typeface="Microsoft Sans Serif"/>
                <a:cs typeface="Microsoft Sans Serif"/>
              </a:rPr>
              <a:t>o</a:t>
            </a:r>
            <a:r>
              <a:rPr sz="2800" b="1" spc="-155" dirty="0">
                <a:latin typeface="Arial"/>
                <a:cs typeface="Arial"/>
              </a:rPr>
              <a:t>l</a:t>
            </a:r>
            <a:r>
              <a:rPr sz="2800" b="1" spc="-400" dirty="0">
                <a:latin typeface="Arial"/>
                <a:cs typeface="Arial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o</a:t>
            </a:r>
            <a:r>
              <a:rPr sz="2800" spc="-155" dirty="0">
                <a:latin typeface="Microsoft Sans Serif"/>
                <a:cs typeface="Microsoft Sans Serif"/>
              </a:rPr>
              <a:t>w</a:t>
            </a:r>
            <a:r>
              <a:rPr sz="2800" spc="-140" dirty="0">
                <a:latin typeface="Microsoft Sans Serif"/>
                <a:cs typeface="Microsoft Sans Serif"/>
              </a:rPr>
              <a:t>i</a:t>
            </a:r>
            <a:r>
              <a:rPr sz="2800" spc="-120" dirty="0">
                <a:latin typeface="Microsoft Sans Serif"/>
                <a:cs typeface="Microsoft Sans Serif"/>
              </a:rPr>
              <a:t>n</a:t>
            </a:r>
            <a:r>
              <a:rPr sz="2800" spc="5" dirty="0">
                <a:latin typeface="Microsoft Sans Serif"/>
                <a:cs typeface="Microsoft Sans Serif"/>
              </a:rPr>
              <a:t>g</a:t>
            </a:r>
            <a:r>
              <a:rPr sz="2800" spc="-21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opera</a:t>
            </a:r>
            <a:r>
              <a:rPr sz="2800" spc="-110" dirty="0">
                <a:latin typeface="Microsoft Sans Serif"/>
                <a:cs typeface="Microsoft Sans Serif"/>
              </a:rPr>
              <a:t>t</a:t>
            </a:r>
            <a:r>
              <a:rPr sz="2800" spc="-140" dirty="0">
                <a:latin typeface="Microsoft Sans Serif"/>
                <a:cs typeface="Microsoft Sans Serif"/>
              </a:rPr>
              <a:t>i</a:t>
            </a:r>
            <a:r>
              <a:rPr sz="2800" spc="-120" dirty="0">
                <a:latin typeface="Microsoft Sans Serif"/>
                <a:cs typeface="Microsoft Sans Serif"/>
              </a:rPr>
              <a:t>on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c</a:t>
            </a:r>
            <a:r>
              <a:rPr sz="2800" spc="-190" dirty="0">
                <a:latin typeface="Microsoft Sans Serif"/>
                <a:cs typeface="Microsoft Sans Serif"/>
              </a:rPr>
              <a:t>a</a:t>
            </a:r>
            <a:r>
              <a:rPr sz="2800" spc="5" dirty="0">
                <a:latin typeface="Microsoft Sans Serif"/>
                <a:cs typeface="Microsoft Sans Serif"/>
              </a:rPr>
              <a:t>n</a:t>
            </a:r>
            <a:r>
              <a:rPr sz="2800" spc="-41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b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26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don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i</a:t>
            </a:r>
            <a:r>
              <a:rPr sz="2800" spc="-10" dirty="0">
                <a:latin typeface="Microsoft Sans Serif"/>
                <a:cs typeface="Microsoft Sans Serif"/>
              </a:rPr>
              <a:t>n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409" dirty="0">
                <a:latin typeface="Microsoft Sans Serif"/>
                <a:cs typeface="Microsoft Sans Serif"/>
              </a:rPr>
              <a:t>BS</a:t>
            </a:r>
            <a:r>
              <a:rPr sz="2800" spc="-730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: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</a:pPr>
            <a:endParaRPr sz="3800" dirty="0">
              <a:latin typeface="Microsoft Sans Serif"/>
              <a:cs typeface="Microsoft Sans Serif"/>
            </a:endParaRPr>
          </a:p>
          <a:p>
            <a:pPr marL="698500" marR="142240" lvl="1" indent="-229235">
              <a:lnSpc>
                <a:spcPct val="81900"/>
              </a:lnSpc>
              <a:buChar char="•"/>
              <a:tabLst>
                <a:tab pos="699135" algn="l"/>
              </a:tabLst>
            </a:pPr>
            <a:r>
              <a:rPr sz="2800" spc="-190" dirty="0">
                <a:latin typeface="Microsoft Sans Serif"/>
                <a:cs typeface="Microsoft Sans Serif"/>
              </a:rPr>
              <a:t>Search(k,</a:t>
            </a:r>
            <a:r>
              <a:rPr sz="2800" spc="-37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T)</a:t>
            </a:r>
            <a:r>
              <a:rPr sz="2400" spc="-114" dirty="0">
                <a:latin typeface="Microsoft Sans Serif"/>
                <a:cs typeface="Microsoft Sans Serif"/>
              </a:rPr>
              <a:t>:</a:t>
            </a:r>
            <a:r>
              <a:rPr sz="2400" spc="-325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Search</a:t>
            </a:r>
            <a:r>
              <a:rPr sz="2400" spc="-3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for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key</a:t>
            </a:r>
            <a:r>
              <a:rPr lang="en-IN" sz="2400" spc="-130" dirty="0">
                <a:latin typeface="Microsoft Sans Serif"/>
                <a:cs typeface="Microsoft Sans Serif"/>
              </a:rPr>
              <a:t> </a:t>
            </a:r>
            <a:r>
              <a:rPr sz="2400" spc="-3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</a:t>
            </a:r>
            <a:r>
              <a:rPr sz="2400" spc="-254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tree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T.</a:t>
            </a:r>
            <a:r>
              <a:rPr lang="en-IN" sz="2400" spc="-15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If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</a:t>
            </a:r>
            <a:r>
              <a:rPr sz="2400" spc="-254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is</a:t>
            </a:r>
            <a:r>
              <a:rPr sz="2400" spc="-25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found</a:t>
            </a:r>
            <a:r>
              <a:rPr sz="2400" spc="-17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some</a:t>
            </a:r>
            <a:r>
              <a:rPr sz="2400" spc="-29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34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tree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the</a:t>
            </a:r>
            <a:r>
              <a:rPr sz="2400" dirty="0">
                <a:latin typeface="Microsoft Sans Serif"/>
                <a:cs typeface="Microsoft Sans Serif"/>
              </a:rPr>
              <a:t>n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-20" dirty="0">
                <a:latin typeface="Microsoft Sans Serif"/>
                <a:cs typeface="Microsoft Sans Serif"/>
              </a:rPr>
              <a:t>etu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n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t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-20" dirty="0">
                <a:latin typeface="Microsoft Sans Serif"/>
                <a:cs typeface="Microsoft Sans Serif"/>
              </a:rPr>
              <a:t>u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o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spc="-65" dirty="0">
                <a:latin typeface="Microsoft Sans Serif"/>
                <a:cs typeface="Microsoft Sans Serif"/>
              </a:rPr>
              <a:t>he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105" dirty="0">
                <a:latin typeface="Microsoft Sans Serif"/>
                <a:cs typeface="Microsoft Sans Serif"/>
              </a:rPr>
              <a:t>w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7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-15" dirty="0">
                <a:latin typeface="Microsoft Sans Serif"/>
                <a:cs typeface="Microsoft Sans Serif"/>
              </a:rPr>
              <a:t>e</a:t>
            </a:r>
            <a:r>
              <a:rPr sz="2400" spc="-20" dirty="0">
                <a:latin typeface="Microsoft Sans Serif"/>
                <a:cs typeface="Microsoft Sans Serif"/>
              </a:rPr>
              <a:t>t</a:t>
            </a:r>
            <a:r>
              <a:rPr sz="2400" spc="-15" dirty="0">
                <a:latin typeface="Microsoft Sans Serif"/>
                <a:cs typeface="Microsoft Sans Serif"/>
              </a:rPr>
              <a:t>u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50" dirty="0">
                <a:latin typeface="Microsoft Sans Serif"/>
                <a:cs typeface="Microsoft Sans Serif"/>
              </a:rPr>
              <a:t>n</a:t>
            </a:r>
            <a:r>
              <a:rPr lang="en-IN" sz="2400" spc="5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f</a:t>
            </a:r>
            <a:r>
              <a:rPr sz="2400" spc="-114" dirty="0">
                <a:latin typeface="Microsoft Sans Serif"/>
                <a:cs typeface="Microsoft Sans Serif"/>
              </a:rPr>
              <a:t>a</a:t>
            </a:r>
            <a:r>
              <a:rPr sz="2400" spc="-140" dirty="0">
                <a:latin typeface="Microsoft Sans Serif"/>
                <a:cs typeface="Microsoft Sans Serif"/>
              </a:rPr>
              <a:t>l</a:t>
            </a:r>
            <a:r>
              <a:rPr sz="2400" spc="-125" dirty="0">
                <a:latin typeface="Microsoft Sans Serif"/>
                <a:cs typeface="Microsoft Sans Serif"/>
              </a:rPr>
              <a:t>s</a:t>
            </a:r>
            <a:r>
              <a:rPr sz="2400" spc="-114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</a:pPr>
            <a:endParaRPr sz="215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ts val="3225"/>
              </a:lnSpc>
              <a:buChar char="•"/>
              <a:tabLst>
                <a:tab pos="699135" algn="l"/>
              </a:tabLst>
            </a:pPr>
            <a:r>
              <a:rPr sz="2800" spc="-105" dirty="0">
                <a:latin typeface="Microsoft Sans Serif"/>
                <a:cs typeface="Microsoft Sans Serif"/>
              </a:rPr>
              <a:t>Insert(k,</a:t>
            </a:r>
            <a:r>
              <a:rPr sz="2800" spc="-34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T)</a:t>
            </a:r>
            <a:r>
              <a:rPr sz="2400" spc="-114" dirty="0">
                <a:latin typeface="Microsoft Sans Serif"/>
                <a:cs typeface="Microsoft Sans Serif"/>
              </a:rPr>
              <a:t>:</a:t>
            </a:r>
            <a:r>
              <a:rPr sz="2400" spc="-29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Insert</a:t>
            </a:r>
            <a:r>
              <a:rPr sz="2400" spc="-2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31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new</a:t>
            </a:r>
            <a:r>
              <a:rPr sz="2400" spc="-24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4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with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value</a:t>
            </a:r>
            <a:r>
              <a:rPr sz="2400" spc="-2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</a:t>
            </a:r>
            <a:r>
              <a:rPr sz="2400" spc="-229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info</a:t>
            </a:r>
            <a:r>
              <a:rPr sz="2400" spc="-22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field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tree</a:t>
            </a:r>
            <a:r>
              <a:rPr sz="2400" spc="-21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T</a:t>
            </a:r>
            <a:r>
              <a:rPr lang="en-IN" sz="2400" spc="-6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such</a:t>
            </a:r>
            <a:r>
              <a:rPr lang="en-IN" sz="240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tha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p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70" dirty="0">
                <a:latin typeface="Microsoft Sans Serif"/>
                <a:cs typeface="Microsoft Sans Serif"/>
              </a:rPr>
              <a:t>ope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f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380" dirty="0">
                <a:latin typeface="Microsoft Sans Serif"/>
                <a:cs typeface="Microsoft Sans Serif"/>
              </a:rPr>
              <a:t>BS</a:t>
            </a:r>
            <a:r>
              <a:rPr sz="2400" spc="-175" dirty="0">
                <a:latin typeface="Microsoft Sans Serif"/>
                <a:cs typeface="Microsoft Sans Serif"/>
              </a:rPr>
              <a:t>T</a:t>
            </a:r>
            <a:r>
              <a:rPr lang="en-IN" sz="2400" spc="-17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</a:t>
            </a:r>
            <a:r>
              <a:rPr sz="2400" spc="-10" dirty="0">
                <a:latin typeface="Microsoft Sans Serif"/>
                <a:cs typeface="Microsoft Sans Serif"/>
              </a:rPr>
              <a:t>s</a:t>
            </a:r>
            <a:r>
              <a:rPr sz="2400" spc="-37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m</a:t>
            </a:r>
            <a:r>
              <a:rPr sz="2400" spc="-95" dirty="0">
                <a:latin typeface="Microsoft Sans Serif"/>
                <a:cs typeface="Microsoft Sans Serif"/>
              </a:rPr>
              <a:t>a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spc="-95" dirty="0">
                <a:latin typeface="Microsoft Sans Serif"/>
                <a:cs typeface="Microsoft Sans Serif"/>
              </a:rPr>
              <a:t>nta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spc="-95" dirty="0">
                <a:latin typeface="Microsoft Sans Serif"/>
                <a:cs typeface="Microsoft Sans Serif"/>
              </a:rPr>
              <a:t>ned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Microsoft Sans Serif"/>
              <a:cs typeface="Microsoft Sans Serif"/>
            </a:endParaRPr>
          </a:p>
          <a:p>
            <a:pPr marL="698500" marR="90805" lvl="1" indent="-229235">
              <a:lnSpc>
                <a:spcPct val="81900"/>
              </a:lnSpc>
              <a:buChar char="•"/>
              <a:tabLst>
                <a:tab pos="699135" algn="l"/>
              </a:tabLst>
            </a:pPr>
            <a:r>
              <a:rPr sz="2800" spc="-130" dirty="0">
                <a:latin typeface="Microsoft Sans Serif"/>
                <a:cs typeface="Microsoft Sans Serif"/>
              </a:rPr>
              <a:t>Delete(k,</a:t>
            </a:r>
            <a:r>
              <a:rPr sz="2800" spc="-35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T)</a:t>
            </a:r>
            <a:r>
              <a:rPr sz="2400" spc="-114" dirty="0">
                <a:latin typeface="Microsoft Sans Serif"/>
                <a:cs typeface="Microsoft Sans Serif"/>
              </a:rPr>
              <a:t>:Delete</a:t>
            </a:r>
            <a:r>
              <a:rPr sz="2400" spc="-3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-31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4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with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value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</a:t>
            </a:r>
            <a:r>
              <a:rPr sz="2400" spc="-2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info</a:t>
            </a:r>
            <a:r>
              <a:rPr sz="2400" spc="-17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field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from</a:t>
            </a:r>
            <a:r>
              <a:rPr sz="2400" spc="-19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tree</a:t>
            </a:r>
            <a:r>
              <a:rPr sz="2400" spc="-22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T</a:t>
            </a:r>
            <a:r>
              <a:rPr lang="en-IN" sz="2400" spc="-6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such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that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property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 </a:t>
            </a:r>
            <a:r>
              <a:rPr sz="2400" spc="-220" dirty="0">
                <a:latin typeface="Microsoft Sans Serif"/>
                <a:cs typeface="Microsoft Sans Serif"/>
              </a:rPr>
              <a:t>BST</a:t>
            </a:r>
            <a:r>
              <a:rPr lang="en-IN" sz="2400" spc="-220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is</a:t>
            </a:r>
            <a:r>
              <a:rPr sz="2400" spc="-375" dirty="0">
                <a:latin typeface="Microsoft Sans Serif"/>
                <a:cs typeface="Microsoft Sans Serif"/>
              </a:rPr>
              <a:t> </a:t>
            </a:r>
            <a:r>
              <a:rPr lang="en-IN" sz="2400" spc="-37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maintained.</a:t>
            </a:r>
            <a:endParaRPr sz="2400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icrosoft Sans Serif"/>
              <a:buChar char="•"/>
            </a:pPr>
            <a:endParaRPr sz="24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ts val="3095"/>
              </a:lnSpc>
              <a:buChar char="•"/>
              <a:tabLst>
                <a:tab pos="699135" algn="l"/>
              </a:tabLst>
            </a:pPr>
            <a:r>
              <a:rPr sz="2800" spc="-140" dirty="0">
                <a:latin typeface="Microsoft Sans Serif"/>
                <a:cs typeface="Microsoft Sans Serif"/>
              </a:rPr>
              <a:t>FindMin(T),</a:t>
            </a:r>
            <a:r>
              <a:rPr sz="2800" spc="-18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FindMax(T)</a:t>
            </a:r>
            <a:r>
              <a:rPr sz="2400" spc="-160" dirty="0">
                <a:latin typeface="Microsoft Sans Serif"/>
                <a:cs typeface="Microsoft Sans Serif"/>
              </a:rPr>
              <a:t>:</a:t>
            </a:r>
            <a:r>
              <a:rPr sz="2400" spc="-32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Find</a:t>
            </a:r>
            <a:r>
              <a:rPr sz="2400" spc="-25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minimum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and</a:t>
            </a:r>
            <a:r>
              <a:rPr sz="2400" spc="-27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maximum</a:t>
            </a:r>
            <a:r>
              <a:rPr sz="2400" spc="-26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element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from</a:t>
            </a:r>
            <a:r>
              <a:rPr sz="2400" spc="-254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endParaRPr sz="2400" dirty="0">
              <a:latin typeface="Microsoft Sans Serif"/>
              <a:cs typeface="Microsoft Sans Serif"/>
            </a:endParaRPr>
          </a:p>
          <a:p>
            <a:pPr marL="698500">
              <a:lnSpc>
                <a:spcPts val="2615"/>
              </a:lnSpc>
            </a:pPr>
            <a:r>
              <a:rPr sz="2400" spc="-140" dirty="0">
                <a:latin typeface="Microsoft Sans Serif"/>
                <a:cs typeface="Microsoft Sans Serif"/>
              </a:rPr>
              <a:t>gi</a:t>
            </a:r>
            <a:r>
              <a:rPr sz="2400" spc="-145" dirty="0">
                <a:latin typeface="Microsoft Sans Serif"/>
                <a:cs typeface="Microsoft Sans Serif"/>
              </a:rPr>
              <a:t>v</a:t>
            </a:r>
            <a:r>
              <a:rPr sz="2400" spc="-120" dirty="0">
                <a:latin typeface="Microsoft Sans Serif"/>
                <a:cs typeface="Microsoft Sans Serif"/>
              </a:rPr>
              <a:t>e</a:t>
            </a:r>
            <a:r>
              <a:rPr sz="2400" spc="-5" dirty="0">
                <a:latin typeface="Microsoft Sans Serif"/>
                <a:cs typeface="Microsoft Sans Serif"/>
              </a:rPr>
              <a:t>n</a:t>
            </a:r>
            <a:r>
              <a:rPr sz="2400" spc="-20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none</a:t>
            </a:r>
            <a:r>
              <a:rPr sz="2400" spc="-60" dirty="0">
                <a:latin typeface="Microsoft Sans Serif"/>
                <a:cs typeface="Microsoft Sans Serif"/>
              </a:rPr>
              <a:t>m</a:t>
            </a:r>
            <a:r>
              <a:rPr sz="2400" spc="-95" dirty="0">
                <a:latin typeface="Microsoft Sans Serif"/>
                <a:cs typeface="Microsoft Sans Serif"/>
              </a:rPr>
              <a:t>pt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-254" dirty="0">
                <a:latin typeface="Microsoft Sans Serif"/>
                <a:cs typeface="Microsoft Sans Serif"/>
              </a:rPr>
              <a:t> </a:t>
            </a:r>
            <a:r>
              <a:rPr sz="2400" spc="-380" dirty="0">
                <a:latin typeface="Microsoft Sans Serif"/>
                <a:cs typeface="Microsoft Sans Serif"/>
              </a:rPr>
              <a:t>BS</a:t>
            </a:r>
            <a:r>
              <a:rPr sz="2400" spc="-630" dirty="0">
                <a:latin typeface="Microsoft Sans Serif"/>
                <a:cs typeface="Microsoft Sans Serif"/>
              </a:rPr>
              <a:t>T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176" y="469391"/>
            <a:ext cx="6501383" cy="5330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51793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i="1" spc="-215" dirty="0">
                <a:latin typeface="Trebuchet MS"/>
                <a:cs typeface="Trebuchet MS"/>
              </a:rPr>
              <a:t>I</a:t>
            </a:r>
            <a:r>
              <a:rPr sz="3600" b="0" i="1" spc="-220" dirty="0">
                <a:latin typeface="Trebuchet MS"/>
                <a:cs typeface="Trebuchet MS"/>
              </a:rPr>
              <a:t>n</a:t>
            </a:r>
            <a:r>
              <a:rPr sz="3600" b="0" i="1" spc="-215" dirty="0">
                <a:latin typeface="Trebuchet MS"/>
                <a:cs typeface="Trebuchet MS"/>
              </a:rPr>
              <a:t>s</a:t>
            </a:r>
            <a:r>
              <a:rPr sz="3600" b="0" i="1" spc="-210" dirty="0">
                <a:latin typeface="Trebuchet MS"/>
                <a:cs typeface="Trebuchet MS"/>
              </a:rPr>
              <a:t>e</a:t>
            </a:r>
            <a:r>
              <a:rPr sz="3600" b="0" i="1" spc="-229" dirty="0">
                <a:latin typeface="Trebuchet MS"/>
                <a:cs typeface="Trebuchet MS"/>
              </a:rPr>
              <a:t>r</a:t>
            </a:r>
            <a:r>
              <a:rPr sz="3600" b="0" i="1" spc="-220" dirty="0">
                <a:latin typeface="Trebuchet MS"/>
                <a:cs typeface="Trebuchet MS"/>
              </a:rPr>
              <a:t>t</a:t>
            </a:r>
            <a:r>
              <a:rPr sz="3600" b="0" i="1" spc="-215" dirty="0">
                <a:latin typeface="Trebuchet MS"/>
                <a:cs typeface="Trebuchet MS"/>
              </a:rPr>
              <a:t>i</a:t>
            </a:r>
            <a:r>
              <a:rPr sz="3600" b="0" i="1" spc="-229" dirty="0">
                <a:latin typeface="Trebuchet MS"/>
                <a:cs typeface="Trebuchet MS"/>
              </a:rPr>
              <a:t>o</a:t>
            </a:r>
            <a:r>
              <a:rPr sz="3600" b="0" i="1" dirty="0">
                <a:latin typeface="Trebuchet MS"/>
                <a:cs typeface="Trebuchet MS"/>
              </a:rPr>
              <a:t>n</a:t>
            </a:r>
            <a:r>
              <a:rPr sz="3600" b="0" i="1" spc="-509" dirty="0">
                <a:latin typeface="Trebuchet MS"/>
                <a:cs typeface="Trebuchet MS"/>
              </a:rPr>
              <a:t> </a:t>
            </a:r>
            <a:r>
              <a:rPr sz="3600" b="0" i="1" spc="-254" dirty="0">
                <a:latin typeface="Trebuchet MS"/>
                <a:cs typeface="Trebuchet MS"/>
              </a:rPr>
              <a:t>o</a:t>
            </a:r>
            <a:r>
              <a:rPr sz="3600" b="0" i="1" dirty="0">
                <a:latin typeface="Trebuchet MS"/>
                <a:cs typeface="Trebuchet MS"/>
              </a:rPr>
              <a:t>f</a:t>
            </a:r>
            <a:r>
              <a:rPr sz="3600" b="0" i="1" spc="-495" dirty="0">
                <a:latin typeface="Trebuchet MS"/>
                <a:cs typeface="Trebuchet MS"/>
              </a:rPr>
              <a:t> </a:t>
            </a:r>
            <a:r>
              <a:rPr sz="3600" b="0" i="1" dirty="0">
                <a:latin typeface="Trebuchet MS"/>
                <a:cs typeface="Trebuchet MS"/>
              </a:rPr>
              <a:t>a</a:t>
            </a:r>
            <a:r>
              <a:rPr sz="3600" b="0" i="1" spc="-170" dirty="0">
                <a:latin typeface="Trebuchet MS"/>
                <a:cs typeface="Trebuchet MS"/>
              </a:rPr>
              <a:t> </a:t>
            </a:r>
            <a:r>
              <a:rPr sz="3600" b="0" i="1" spc="-195" dirty="0">
                <a:latin typeface="Trebuchet MS"/>
                <a:cs typeface="Trebuchet MS"/>
              </a:rPr>
              <a:t>n</a:t>
            </a:r>
            <a:r>
              <a:rPr sz="3600" b="0" i="1" spc="-204" dirty="0">
                <a:latin typeface="Trebuchet MS"/>
                <a:cs typeface="Trebuchet MS"/>
              </a:rPr>
              <a:t>o</a:t>
            </a:r>
            <a:r>
              <a:rPr sz="3600" b="0" i="1" spc="-185" dirty="0">
                <a:latin typeface="Trebuchet MS"/>
                <a:cs typeface="Trebuchet MS"/>
              </a:rPr>
              <a:t>d</a:t>
            </a:r>
            <a:r>
              <a:rPr sz="3600" b="0" i="1" dirty="0">
                <a:latin typeface="Trebuchet MS"/>
                <a:cs typeface="Trebuchet MS"/>
              </a:rPr>
              <a:t>e</a:t>
            </a:r>
            <a:r>
              <a:rPr sz="3600" b="0" i="1" spc="-425" dirty="0">
                <a:latin typeface="Trebuchet MS"/>
                <a:cs typeface="Trebuchet MS"/>
              </a:rPr>
              <a:t> </a:t>
            </a:r>
            <a:r>
              <a:rPr sz="3600" b="0" i="1" spc="-245" dirty="0">
                <a:latin typeface="Trebuchet MS"/>
                <a:cs typeface="Trebuchet MS"/>
              </a:rPr>
              <a:t>i</a:t>
            </a:r>
            <a:r>
              <a:rPr sz="3600" b="0" i="1" spc="-25" dirty="0">
                <a:latin typeface="Trebuchet MS"/>
                <a:cs typeface="Trebuchet MS"/>
              </a:rPr>
              <a:t>n</a:t>
            </a:r>
            <a:r>
              <a:rPr lang="en-IN" sz="3600" b="0" i="1" spc="-25" dirty="0">
                <a:latin typeface="Trebuchet MS"/>
                <a:cs typeface="Trebuchet MS"/>
              </a:rPr>
              <a:t> </a:t>
            </a:r>
            <a:r>
              <a:rPr sz="3600" b="0" i="1" spc="-220" dirty="0">
                <a:latin typeface="Trebuchet MS"/>
                <a:cs typeface="Trebuchet MS"/>
              </a:rPr>
              <a:t>BS</a:t>
            </a:r>
            <a:r>
              <a:rPr sz="3600" b="0" i="1" dirty="0">
                <a:latin typeface="Trebuchet MS"/>
                <a:cs typeface="Trebuchet MS"/>
              </a:rPr>
              <a:t>T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303781"/>
            <a:ext cx="10053955" cy="4523033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marR="319405" indent="-228600">
              <a:lnSpc>
                <a:spcPts val="2500"/>
              </a:lnSpc>
              <a:spcBef>
                <a:spcPts val="690"/>
              </a:spcBef>
              <a:buChar char="•"/>
              <a:tabLst>
                <a:tab pos="241300" algn="l"/>
              </a:tabLst>
            </a:pPr>
            <a:r>
              <a:rPr sz="2600" spc="-120" dirty="0">
                <a:latin typeface="Microsoft Sans Serif"/>
                <a:cs typeface="Microsoft Sans Serif"/>
              </a:rPr>
              <a:t>To</a:t>
            </a:r>
            <a:r>
              <a:rPr lang="en-IN" sz="2600" spc="-12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insert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400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new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item</a:t>
            </a:r>
            <a:r>
              <a:rPr sz="2600" spc="-40" dirty="0">
                <a:latin typeface="Microsoft Sans Serif"/>
                <a:cs typeface="Microsoft Sans Serif"/>
              </a:rPr>
              <a:t> in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400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tree,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we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must</a:t>
            </a:r>
            <a:r>
              <a:rPr sz="2600" spc="-16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first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verify</a:t>
            </a:r>
            <a:r>
              <a:rPr sz="2600" spc="-4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that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its</a:t>
            </a:r>
            <a:r>
              <a:rPr lang="en-IN" sz="2600" spc="-60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key</a:t>
            </a:r>
            <a:r>
              <a:rPr sz="2600" spc="-30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is</a:t>
            </a:r>
            <a:r>
              <a:rPr sz="2600" spc="-28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different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fro</a:t>
            </a:r>
            <a:r>
              <a:rPr sz="2600" spc="-5" dirty="0">
                <a:latin typeface="Microsoft Sans Serif"/>
                <a:cs typeface="Microsoft Sans Serif"/>
              </a:rPr>
              <a:t>m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thos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170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o</a:t>
            </a:r>
            <a:r>
              <a:rPr sz="2600" spc="-5" dirty="0">
                <a:latin typeface="Microsoft Sans Serif"/>
                <a:cs typeface="Microsoft Sans Serif"/>
              </a:rPr>
              <a:t>f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e</a:t>
            </a:r>
            <a:r>
              <a:rPr sz="2600" spc="-155" dirty="0">
                <a:latin typeface="Microsoft Sans Serif"/>
                <a:cs typeface="Microsoft Sans Serif"/>
              </a:rPr>
              <a:t>x</a:t>
            </a:r>
            <a:r>
              <a:rPr sz="2600" spc="-140" dirty="0">
                <a:latin typeface="Microsoft Sans Serif"/>
                <a:cs typeface="Microsoft Sans Serif"/>
              </a:rPr>
              <a:t>i</a:t>
            </a:r>
            <a:r>
              <a:rPr sz="2600" spc="-130" dirty="0">
                <a:latin typeface="Microsoft Sans Serif"/>
                <a:cs typeface="Microsoft Sans Serif"/>
              </a:rPr>
              <a:t>st</a:t>
            </a:r>
            <a:r>
              <a:rPr sz="2600" spc="-140" dirty="0">
                <a:latin typeface="Microsoft Sans Serif"/>
                <a:cs typeface="Microsoft Sans Serif"/>
              </a:rPr>
              <a:t>i</a:t>
            </a:r>
            <a:r>
              <a:rPr sz="2600" spc="-130" dirty="0">
                <a:latin typeface="Microsoft Sans Serif"/>
                <a:cs typeface="Microsoft Sans Serif"/>
              </a:rPr>
              <a:t>n</a:t>
            </a:r>
            <a:r>
              <a:rPr sz="2600" spc="210" dirty="0">
                <a:latin typeface="Microsoft Sans Serif"/>
                <a:cs typeface="Microsoft Sans Serif"/>
              </a:rPr>
              <a:t>g</a:t>
            </a:r>
            <a:r>
              <a:rPr sz="2600" spc="-130" dirty="0">
                <a:latin typeface="Microsoft Sans Serif"/>
                <a:cs typeface="Microsoft Sans Serif"/>
              </a:rPr>
              <a:t>e</a:t>
            </a:r>
            <a:r>
              <a:rPr sz="2600" spc="-140" dirty="0">
                <a:latin typeface="Microsoft Sans Serif"/>
                <a:cs typeface="Microsoft Sans Serif"/>
              </a:rPr>
              <a:t>l</a:t>
            </a:r>
            <a:r>
              <a:rPr sz="2600" spc="-130" dirty="0">
                <a:latin typeface="Microsoft Sans Serif"/>
                <a:cs typeface="Microsoft Sans Serif"/>
              </a:rPr>
              <a:t>ement</a:t>
            </a:r>
            <a:r>
              <a:rPr sz="2600" spc="-105" dirty="0">
                <a:latin typeface="Microsoft Sans Serif"/>
                <a:cs typeface="Microsoft Sans Serif"/>
              </a:rPr>
              <a:t>s</a:t>
            </a:r>
            <a:r>
              <a:rPr sz="2600" spc="-5" dirty="0">
                <a:latin typeface="Microsoft Sans Serif"/>
                <a:cs typeface="Microsoft Sans Serif"/>
              </a:rPr>
              <a:t>.</a:t>
            </a:r>
            <a:endParaRPr sz="2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•"/>
            </a:pPr>
            <a:endParaRPr sz="4050" dirty="0">
              <a:latin typeface="Microsoft Sans Serif"/>
              <a:cs typeface="Microsoft Sans Serif"/>
            </a:endParaRPr>
          </a:p>
          <a:p>
            <a:pPr marL="241300" marR="38735" indent="-228600">
              <a:lnSpc>
                <a:spcPts val="2500"/>
              </a:lnSpc>
              <a:buChar char="•"/>
              <a:tabLst>
                <a:tab pos="241300" algn="l"/>
              </a:tabLst>
            </a:pPr>
            <a:r>
              <a:rPr sz="2600" spc="-15" dirty="0">
                <a:latin typeface="Microsoft Sans Serif"/>
                <a:cs typeface="Microsoft Sans Serif"/>
              </a:rPr>
              <a:t>If</a:t>
            </a:r>
            <a:r>
              <a:rPr sz="2600" spc="-11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310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new</a:t>
            </a:r>
            <a:r>
              <a:rPr sz="2600" spc="-18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value </a:t>
            </a:r>
            <a:r>
              <a:rPr sz="2600" spc="-85" dirty="0">
                <a:latin typeface="Microsoft Sans Serif"/>
                <a:cs typeface="Microsoft Sans Serif"/>
              </a:rPr>
              <a:t>is</a:t>
            </a:r>
            <a:r>
              <a:rPr sz="2600" spc="-254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less,</a:t>
            </a:r>
            <a:r>
              <a:rPr sz="2600" spc="-275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than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current</a:t>
            </a:r>
            <a:r>
              <a:rPr sz="2600" spc="-21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node's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value,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go</a:t>
            </a:r>
            <a:r>
              <a:rPr sz="2600" spc="-254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to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left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subtree,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else</a:t>
            </a:r>
            <a:r>
              <a:rPr sz="2600" spc="-23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go</a:t>
            </a:r>
            <a:r>
              <a:rPr sz="2600" spc="-29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to</a:t>
            </a:r>
            <a:r>
              <a:rPr sz="2600" spc="70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right</a:t>
            </a:r>
            <a:r>
              <a:rPr sz="2600" spc="-31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subtree.</a:t>
            </a:r>
            <a:endParaRPr sz="2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•"/>
            </a:pPr>
            <a:endParaRPr sz="40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25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600" spc="-135" dirty="0" err="1">
                <a:latin typeface="Microsoft Sans Serif"/>
                <a:cs typeface="Microsoft Sans Serif"/>
              </a:rPr>
              <a:t>Fo</a:t>
            </a:r>
            <a:r>
              <a:rPr lang="en-IN" sz="2600" b="1" spc="-135" dirty="0" err="1">
                <a:latin typeface="Arial"/>
                <a:cs typeface="Arial"/>
              </a:rPr>
              <a:t>ll</a:t>
            </a:r>
            <a:r>
              <a:rPr sz="2600" spc="-114" dirty="0">
                <a:latin typeface="Microsoft Sans Serif"/>
                <a:cs typeface="Microsoft Sans Serif"/>
              </a:rPr>
              <a:t>owing</a:t>
            </a:r>
            <a:r>
              <a:rPr sz="2600" spc="-6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this</a:t>
            </a:r>
            <a:r>
              <a:rPr sz="2600" spc="-60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simple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rule,</a:t>
            </a:r>
            <a:r>
              <a:rPr sz="2600" spc="-3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algorithm</a:t>
            </a:r>
            <a:r>
              <a:rPr sz="2600" spc="-5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reaches</a:t>
            </a:r>
            <a:r>
              <a:rPr sz="2600" spc="-20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43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node,</a:t>
            </a:r>
            <a:r>
              <a:rPr sz="2600" spc="-15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which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has</a:t>
            </a:r>
            <a:r>
              <a:rPr sz="2600" spc="-3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no</a:t>
            </a:r>
            <a:r>
              <a:rPr lang="en-IN" sz="260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left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or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right</a:t>
            </a:r>
            <a:r>
              <a:rPr sz="2600" spc="-21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subtree.</a:t>
            </a:r>
            <a:endParaRPr sz="2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4050" dirty="0">
              <a:latin typeface="Microsoft Sans Serif"/>
              <a:cs typeface="Microsoft Sans Serif"/>
            </a:endParaRPr>
          </a:p>
          <a:p>
            <a:pPr marL="241300" marR="300990" indent="-228600">
              <a:lnSpc>
                <a:spcPts val="252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600" spc="-140" dirty="0">
                <a:latin typeface="Microsoft Sans Serif"/>
                <a:cs typeface="Microsoft Sans Serif"/>
              </a:rPr>
              <a:t>By</a:t>
            </a:r>
            <a:r>
              <a:rPr lang="en-IN" sz="2600" spc="-140" dirty="0">
                <a:latin typeface="Microsoft Sans Serif"/>
                <a:cs typeface="Microsoft Sans Serif"/>
              </a:rPr>
              <a:t> </a:t>
            </a:r>
            <a:r>
              <a:rPr sz="2600" spc="-47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moment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38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place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for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insertion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is</a:t>
            </a:r>
            <a:r>
              <a:rPr sz="2600" spc="-265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found,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we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can</a:t>
            </a:r>
            <a:r>
              <a:rPr sz="2600" spc="-330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say</a:t>
            </a:r>
            <a:r>
              <a:rPr sz="2600" spc="-430" dirty="0">
                <a:latin typeface="Microsoft Sans Serif"/>
                <a:cs typeface="Microsoft Sans Serif"/>
              </a:rPr>
              <a:t> </a:t>
            </a:r>
            <a:r>
              <a:rPr lang="en-IN" sz="2600" spc="-43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for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sure,</a:t>
            </a:r>
            <a:r>
              <a:rPr sz="2600" spc="-240" dirty="0">
                <a:latin typeface="Microsoft Sans Serif"/>
                <a:cs typeface="Microsoft Sans Serif"/>
              </a:rPr>
              <a:t> </a:t>
            </a:r>
            <a:r>
              <a:rPr sz="2600" spc="25" dirty="0">
                <a:latin typeface="Microsoft Sans Serif"/>
                <a:cs typeface="Microsoft Sans Serif"/>
              </a:rPr>
              <a:t>that</a:t>
            </a:r>
            <a:r>
              <a:rPr lang="en-IN" sz="2600" spc="25" dirty="0">
                <a:latin typeface="Microsoft Sans Serif"/>
                <a:cs typeface="Microsoft Sans Serif"/>
              </a:rPr>
              <a:t> </a:t>
            </a:r>
            <a:r>
              <a:rPr sz="2600" spc="25" dirty="0">
                <a:latin typeface="Microsoft Sans Serif"/>
                <a:cs typeface="Microsoft Sans Serif"/>
              </a:rPr>
              <a:t>a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ne</a:t>
            </a:r>
            <a:r>
              <a:rPr sz="2600" spc="-10" dirty="0">
                <a:latin typeface="Microsoft Sans Serif"/>
                <a:cs typeface="Microsoft Sans Serif"/>
              </a:rPr>
              <a:t>w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v</a:t>
            </a:r>
            <a:r>
              <a:rPr sz="2600" spc="-155" dirty="0">
                <a:latin typeface="Microsoft Sans Serif"/>
                <a:cs typeface="Microsoft Sans Serif"/>
              </a:rPr>
              <a:t>a</a:t>
            </a:r>
            <a:r>
              <a:rPr sz="2600" spc="-165" dirty="0">
                <a:latin typeface="Microsoft Sans Serif"/>
                <a:cs typeface="Microsoft Sans Serif"/>
              </a:rPr>
              <a:t>l</a:t>
            </a:r>
            <a:r>
              <a:rPr sz="2600" spc="-155" dirty="0">
                <a:latin typeface="Microsoft Sans Serif"/>
                <a:cs typeface="Microsoft Sans Serif"/>
              </a:rPr>
              <a:t>u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14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ha</a:t>
            </a:r>
            <a:r>
              <a:rPr sz="2600" spc="-5" dirty="0">
                <a:latin typeface="Microsoft Sans Serif"/>
                <a:cs typeface="Microsoft Sans Serif"/>
              </a:rPr>
              <a:t>s</a:t>
            </a:r>
            <a:r>
              <a:rPr sz="2600" spc="-38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n</a:t>
            </a:r>
            <a:r>
              <a:rPr sz="2600" spc="-5" dirty="0">
                <a:latin typeface="Microsoft Sans Serif"/>
                <a:cs typeface="Microsoft Sans Serif"/>
              </a:rPr>
              <a:t>o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dup</a:t>
            </a:r>
            <a:r>
              <a:rPr sz="2600" spc="-120" dirty="0">
                <a:latin typeface="Microsoft Sans Serif"/>
                <a:cs typeface="Microsoft Sans Serif"/>
              </a:rPr>
              <a:t>li</a:t>
            </a:r>
            <a:r>
              <a:rPr sz="2600" spc="-105" dirty="0">
                <a:latin typeface="Microsoft Sans Serif"/>
                <a:cs typeface="Microsoft Sans Serif"/>
              </a:rPr>
              <a:t>cat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50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i</a:t>
            </a:r>
            <a:r>
              <a:rPr sz="2600" spc="-5" dirty="0">
                <a:latin typeface="Microsoft Sans Serif"/>
                <a:cs typeface="Microsoft Sans Serif"/>
              </a:rPr>
              <a:t>n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th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310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tree</a:t>
            </a:r>
            <a:r>
              <a:rPr sz="2600" spc="-5" dirty="0">
                <a:latin typeface="Microsoft Sans Serif"/>
                <a:cs typeface="Microsoft Sans Serif"/>
              </a:rPr>
              <a:t>.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5457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0" dirty="0">
                <a:latin typeface="Microsoft Sans Serif"/>
                <a:cs typeface="Microsoft Sans Serif"/>
              </a:rPr>
              <a:t>A</a:t>
            </a:r>
            <a:r>
              <a:rPr sz="3600" b="0" spc="-130" dirty="0">
                <a:latin typeface="Microsoft Sans Serif"/>
                <a:cs typeface="Microsoft Sans Serif"/>
              </a:rPr>
              <a:t>l</a:t>
            </a:r>
            <a:r>
              <a:rPr sz="3600" b="0" spc="-110" dirty="0">
                <a:latin typeface="Microsoft Sans Serif"/>
                <a:cs typeface="Microsoft Sans Serif"/>
              </a:rPr>
              <a:t>go</a:t>
            </a:r>
            <a:r>
              <a:rPr sz="3600" b="0" spc="-100" dirty="0">
                <a:latin typeface="Microsoft Sans Serif"/>
                <a:cs typeface="Microsoft Sans Serif"/>
              </a:rPr>
              <a:t>r</a:t>
            </a:r>
            <a:r>
              <a:rPr sz="3600" b="0" spc="-130" dirty="0">
                <a:latin typeface="Microsoft Sans Serif"/>
                <a:cs typeface="Microsoft Sans Serif"/>
              </a:rPr>
              <a:t>i</a:t>
            </a:r>
            <a:r>
              <a:rPr sz="3600" b="0" spc="-95" dirty="0">
                <a:latin typeface="Microsoft Sans Serif"/>
                <a:cs typeface="Microsoft Sans Serif"/>
              </a:rPr>
              <a:t>t</a:t>
            </a:r>
            <a:r>
              <a:rPr sz="3600" b="0" spc="-110" dirty="0">
                <a:latin typeface="Microsoft Sans Serif"/>
                <a:cs typeface="Microsoft Sans Serif"/>
              </a:rPr>
              <a:t>h</a:t>
            </a:r>
            <a:r>
              <a:rPr sz="3600" b="0" dirty="0">
                <a:latin typeface="Microsoft Sans Serif"/>
                <a:cs typeface="Microsoft Sans Serif"/>
              </a:rPr>
              <a:t>m</a:t>
            </a:r>
            <a:r>
              <a:rPr sz="3600" b="0" spc="-204" dirty="0">
                <a:latin typeface="Microsoft Sans Serif"/>
                <a:cs typeface="Microsoft Sans Serif"/>
              </a:rPr>
              <a:t> </a:t>
            </a:r>
            <a:r>
              <a:rPr sz="3600" b="0" spc="-20" dirty="0">
                <a:latin typeface="Microsoft Sans Serif"/>
                <a:cs typeface="Microsoft Sans Serif"/>
              </a:rPr>
              <a:t>f</a:t>
            </a:r>
            <a:r>
              <a:rPr sz="3600" b="0" spc="-40" dirty="0">
                <a:latin typeface="Microsoft Sans Serif"/>
                <a:cs typeface="Microsoft Sans Serif"/>
              </a:rPr>
              <a:t>o</a:t>
            </a:r>
            <a:r>
              <a:rPr sz="3600" b="0" dirty="0">
                <a:latin typeface="Microsoft Sans Serif"/>
                <a:cs typeface="Microsoft Sans Serif"/>
              </a:rPr>
              <a:t>r</a:t>
            </a:r>
            <a:r>
              <a:rPr sz="3600" b="0" spc="-45" dirty="0">
                <a:latin typeface="Microsoft Sans Serif"/>
                <a:cs typeface="Microsoft Sans Serif"/>
              </a:rPr>
              <a:t> </a:t>
            </a:r>
            <a:r>
              <a:rPr sz="3600" b="0" spc="-130" dirty="0">
                <a:latin typeface="Microsoft Sans Serif"/>
                <a:cs typeface="Microsoft Sans Serif"/>
              </a:rPr>
              <a:t>i</a:t>
            </a:r>
            <a:r>
              <a:rPr sz="3600" b="0" spc="-110" dirty="0">
                <a:latin typeface="Microsoft Sans Serif"/>
                <a:cs typeface="Microsoft Sans Serif"/>
              </a:rPr>
              <a:t>n</a:t>
            </a:r>
            <a:r>
              <a:rPr sz="3600" b="0" spc="-100" dirty="0">
                <a:latin typeface="Microsoft Sans Serif"/>
                <a:cs typeface="Microsoft Sans Serif"/>
              </a:rPr>
              <a:t>s</a:t>
            </a:r>
            <a:r>
              <a:rPr sz="3600" b="0" spc="-110" dirty="0">
                <a:latin typeface="Microsoft Sans Serif"/>
                <a:cs typeface="Microsoft Sans Serif"/>
              </a:rPr>
              <a:t>e</a:t>
            </a:r>
            <a:r>
              <a:rPr sz="3600" b="0" spc="-100" dirty="0">
                <a:latin typeface="Microsoft Sans Serif"/>
                <a:cs typeface="Microsoft Sans Serif"/>
              </a:rPr>
              <a:t>r</a:t>
            </a:r>
            <a:r>
              <a:rPr sz="3600" b="0" spc="-95" dirty="0">
                <a:latin typeface="Microsoft Sans Serif"/>
                <a:cs typeface="Microsoft Sans Serif"/>
              </a:rPr>
              <a:t>t</a:t>
            </a:r>
            <a:r>
              <a:rPr sz="3600" b="0" spc="-130" dirty="0">
                <a:latin typeface="Microsoft Sans Serif"/>
                <a:cs typeface="Microsoft Sans Serif"/>
              </a:rPr>
              <a:t>i</a:t>
            </a:r>
            <a:r>
              <a:rPr sz="3600" b="0" spc="-110" dirty="0">
                <a:latin typeface="Microsoft Sans Serif"/>
                <a:cs typeface="Microsoft Sans Serif"/>
              </a:rPr>
              <a:t>o</a:t>
            </a:r>
            <a:r>
              <a:rPr sz="3600" b="0" dirty="0">
                <a:latin typeface="Microsoft Sans Serif"/>
                <a:cs typeface="Microsoft Sans Serif"/>
              </a:rPr>
              <a:t>n</a:t>
            </a:r>
            <a:r>
              <a:rPr sz="3600" b="0" spc="-95" dirty="0">
                <a:latin typeface="Microsoft Sans Serif"/>
                <a:cs typeface="Microsoft Sans Serif"/>
              </a:rPr>
              <a:t> </a:t>
            </a:r>
            <a:r>
              <a:rPr sz="3600" b="0" spc="-90" dirty="0">
                <a:latin typeface="Microsoft Sans Serif"/>
                <a:cs typeface="Microsoft Sans Serif"/>
              </a:rPr>
              <a:t>i</a:t>
            </a:r>
            <a:r>
              <a:rPr sz="3600" b="0" spc="-15" dirty="0">
                <a:latin typeface="Microsoft Sans Serif"/>
                <a:cs typeface="Microsoft Sans Serif"/>
              </a:rPr>
              <a:t>n</a:t>
            </a:r>
            <a:r>
              <a:rPr sz="3600" b="0" spc="-540" dirty="0">
                <a:latin typeface="Microsoft Sans Serif"/>
                <a:cs typeface="Microsoft Sans Serif"/>
              </a:rPr>
              <a:t> </a:t>
            </a:r>
            <a:r>
              <a:rPr sz="3600" b="0" spc="-580" dirty="0">
                <a:latin typeface="Microsoft Sans Serif"/>
                <a:cs typeface="Microsoft Sans Serif"/>
              </a:rPr>
              <a:t>BST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330579"/>
            <a:ext cx="10276840" cy="43681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r>
              <a:rPr sz="2800" spc="-225" dirty="0">
                <a:latin typeface="Microsoft Sans Serif"/>
                <a:cs typeface="Microsoft Sans Serif"/>
              </a:rPr>
              <a:t>C</a:t>
            </a:r>
            <a:r>
              <a:rPr sz="2800" spc="-220" dirty="0">
                <a:latin typeface="Microsoft Sans Serif"/>
                <a:cs typeface="Microsoft Sans Serif"/>
              </a:rPr>
              <a:t>he</a:t>
            </a:r>
            <a:r>
              <a:rPr sz="2800" spc="-204" dirty="0">
                <a:latin typeface="Microsoft Sans Serif"/>
                <a:cs typeface="Microsoft Sans Serif"/>
              </a:rPr>
              <a:t>ck</a:t>
            </a:r>
            <a:r>
              <a:rPr sz="2800" dirty="0">
                <a:latin typeface="Microsoft Sans Serif"/>
                <a:cs typeface="Microsoft Sans Serif"/>
              </a:rPr>
              <a:t>,</a:t>
            </a:r>
            <a:r>
              <a:rPr sz="2800" spc="-420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w</a:t>
            </a:r>
            <a:r>
              <a:rPr sz="2800" spc="-75" dirty="0">
                <a:latin typeface="Microsoft Sans Serif"/>
                <a:cs typeface="Microsoft Sans Serif"/>
              </a:rPr>
              <a:t>he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he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v</a:t>
            </a:r>
            <a:r>
              <a:rPr sz="2800" spc="-150" dirty="0">
                <a:latin typeface="Microsoft Sans Serif"/>
                <a:cs typeface="Microsoft Sans Serif"/>
              </a:rPr>
              <a:t>a</a:t>
            </a:r>
            <a:r>
              <a:rPr sz="2800" spc="-165" dirty="0">
                <a:latin typeface="Microsoft Sans Serif"/>
                <a:cs typeface="Microsoft Sans Serif"/>
              </a:rPr>
              <a:t>l</a:t>
            </a:r>
            <a:r>
              <a:rPr sz="2800" spc="-150" dirty="0">
                <a:latin typeface="Microsoft Sans Serif"/>
                <a:cs typeface="Microsoft Sans Serif"/>
              </a:rPr>
              <a:t>u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40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i</a:t>
            </a:r>
            <a:r>
              <a:rPr sz="2800" dirty="0">
                <a:latin typeface="Microsoft Sans Serif"/>
                <a:cs typeface="Microsoft Sans Serif"/>
              </a:rPr>
              <a:t>n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c</a:t>
            </a:r>
            <a:r>
              <a:rPr sz="2800" spc="-75" dirty="0">
                <a:latin typeface="Microsoft Sans Serif"/>
                <a:cs typeface="Microsoft Sans Serif"/>
              </a:rPr>
              <a:t>urren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r>
              <a:rPr sz="2800" spc="-13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nod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4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an</a:t>
            </a:r>
            <a:r>
              <a:rPr sz="2800" dirty="0">
                <a:latin typeface="Microsoft Sans Serif"/>
                <a:cs typeface="Microsoft Sans Serif"/>
              </a:rPr>
              <a:t>d</a:t>
            </a:r>
            <a:r>
              <a:rPr sz="2800" spc="-27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ne</a:t>
            </a:r>
            <a:r>
              <a:rPr sz="2800" spc="5" dirty="0">
                <a:latin typeface="Microsoft Sans Serif"/>
                <a:cs typeface="Microsoft Sans Serif"/>
              </a:rPr>
              <a:t>w</a:t>
            </a:r>
            <a:r>
              <a:rPr sz="2800" spc="-210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v</a:t>
            </a:r>
            <a:r>
              <a:rPr sz="2800" spc="-150" dirty="0">
                <a:latin typeface="Microsoft Sans Serif"/>
                <a:cs typeface="Microsoft Sans Serif"/>
              </a:rPr>
              <a:t>a</a:t>
            </a:r>
            <a:r>
              <a:rPr sz="2800" spc="-165" dirty="0">
                <a:latin typeface="Microsoft Sans Serif"/>
                <a:cs typeface="Microsoft Sans Serif"/>
              </a:rPr>
              <a:t>l</a:t>
            </a:r>
            <a:r>
              <a:rPr sz="2800" spc="-150" dirty="0">
                <a:latin typeface="Microsoft Sans Serif"/>
                <a:cs typeface="Microsoft Sans Serif"/>
              </a:rPr>
              <a:t>u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6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a</a:t>
            </a:r>
            <a:r>
              <a:rPr sz="2800" spc="-145" dirty="0">
                <a:latin typeface="Microsoft Sans Serif"/>
                <a:cs typeface="Microsoft Sans Serif"/>
              </a:rPr>
              <a:t>r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equa</a:t>
            </a:r>
            <a:r>
              <a:rPr sz="2800" spc="-145" dirty="0">
                <a:latin typeface="Microsoft Sans Serif"/>
                <a:cs typeface="Microsoft Sans Serif"/>
              </a:rPr>
              <a:t>l</a:t>
            </a:r>
            <a:r>
              <a:rPr sz="2800" dirty="0">
                <a:latin typeface="Microsoft Sans Serif"/>
                <a:cs typeface="Microsoft Sans Serif"/>
              </a:rPr>
              <a:t>.</a:t>
            </a:r>
            <a:r>
              <a:rPr sz="2800" spc="-25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</a:t>
            </a:r>
            <a:r>
              <a:rPr sz="2800" dirty="0">
                <a:latin typeface="Microsoft Sans Serif"/>
                <a:cs typeface="Microsoft Sans Serif"/>
              </a:rPr>
              <a:t>f</a:t>
            </a:r>
            <a:r>
              <a:rPr sz="2800" spc="-204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s</a:t>
            </a:r>
            <a:r>
              <a:rPr sz="2800" spc="-195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,  </a:t>
            </a:r>
            <a:r>
              <a:rPr sz="2800" spc="-95" dirty="0">
                <a:latin typeface="Microsoft Sans Serif"/>
                <a:cs typeface="Microsoft Sans Serif"/>
              </a:rPr>
              <a:t>dup</a:t>
            </a:r>
            <a:r>
              <a:rPr sz="2800" spc="-114" dirty="0">
                <a:latin typeface="Microsoft Sans Serif"/>
                <a:cs typeface="Microsoft Sans Serif"/>
              </a:rPr>
              <a:t>li</a:t>
            </a:r>
            <a:r>
              <a:rPr sz="2800" spc="-80" dirty="0">
                <a:latin typeface="Microsoft Sans Serif"/>
                <a:cs typeface="Microsoft Sans Serif"/>
              </a:rPr>
              <a:t>c</a:t>
            </a:r>
            <a:r>
              <a:rPr sz="2800" spc="-95" dirty="0">
                <a:latin typeface="Microsoft Sans Serif"/>
                <a:cs typeface="Microsoft Sans Serif"/>
              </a:rPr>
              <a:t>a</a:t>
            </a:r>
            <a:r>
              <a:rPr sz="2800" spc="-110" dirty="0">
                <a:latin typeface="Microsoft Sans Serif"/>
                <a:cs typeface="Microsoft Sans Serif"/>
              </a:rPr>
              <a:t>t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f</a:t>
            </a:r>
            <a:r>
              <a:rPr sz="2800" spc="-95" dirty="0">
                <a:latin typeface="Microsoft Sans Serif"/>
                <a:cs typeface="Microsoft Sans Serif"/>
              </a:rPr>
              <a:t>ound</a:t>
            </a:r>
            <a:r>
              <a:rPr sz="2800" dirty="0">
                <a:latin typeface="Microsoft Sans Serif"/>
                <a:cs typeface="Microsoft Sans Serif"/>
              </a:rPr>
              <a:t>.</a:t>
            </a:r>
            <a:r>
              <a:rPr sz="2800" spc="-23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O</a:t>
            </a:r>
            <a:r>
              <a:rPr sz="2800" spc="-110" dirty="0">
                <a:latin typeface="Microsoft Sans Serif"/>
                <a:cs typeface="Microsoft Sans Serif"/>
              </a:rPr>
              <a:t>t</a:t>
            </a:r>
            <a:r>
              <a:rPr sz="2800" spc="-120" dirty="0">
                <a:latin typeface="Microsoft Sans Serif"/>
                <a:cs typeface="Microsoft Sans Serif"/>
              </a:rPr>
              <a:t>her</a:t>
            </a:r>
            <a:r>
              <a:rPr sz="2800" spc="-150" dirty="0">
                <a:latin typeface="Microsoft Sans Serif"/>
                <a:cs typeface="Microsoft Sans Serif"/>
              </a:rPr>
              <a:t>w</a:t>
            </a:r>
            <a:r>
              <a:rPr sz="2800" spc="-140" dirty="0">
                <a:latin typeface="Microsoft Sans Serif"/>
                <a:cs typeface="Microsoft Sans Serif"/>
              </a:rPr>
              <a:t>i</a:t>
            </a:r>
            <a:r>
              <a:rPr sz="2800" spc="-105" dirty="0">
                <a:latin typeface="Microsoft Sans Serif"/>
                <a:cs typeface="Microsoft Sans Serif"/>
              </a:rPr>
              <a:t>s</a:t>
            </a:r>
            <a:r>
              <a:rPr sz="2800" spc="-120" dirty="0">
                <a:latin typeface="Microsoft Sans Serif"/>
                <a:cs typeface="Microsoft Sans Serif"/>
              </a:rPr>
              <a:t>e</a:t>
            </a:r>
            <a:r>
              <a:rPr sz="2800" dirty="0">
                <a:latin typeface="Microsoft Sans Serif"/>
                <a:cs typeface="Microsoft Sans Serif"/>
              </a:rPr>
              <a:t>,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43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if</a:t>
            </a:r>
            <a:r>
              <a:rPr sz="2800" spc="8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new</a:t>
            </a:r>
            <a:r>
              <a:rPr sz="2800" spc="-229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value</a:t>
            </a:r>
            <a:r>
              <a:rPr sz="2800" spc="-26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is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less,</a:t>
            </a:r>
            <a:r>
              <a:rPr sz="2800" spc="-35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than</a:t>
            </a:r>
            <a:r>
              <a:rPr sz="2800" spc="-14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the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node's</a:t>
            </a:r>
            <a:r>
              <a:rPr sz="2800" spc="-39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value: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Microsoft Sans Serif"/>
                <a:cs typeface="Microsoft Sans Serif"/>
              </a:rPr>
              <a:t>if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current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1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has</a:t>
            </a:r>
            <a:r>
              <a:rPr sz="2400" spc="-37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no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leftchild,</a:t>
            </a:r>
            <a:r>
              <a:rPr sz="2400" spc="-17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place</a:t>
            </a:r>
            <a:r>
              <a:rPr sz="2400" spc="-2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for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insertion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has</a:t>
            </a:r>
            <a:r>
              <a:rPr sz="2400" spc="-37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been</a:t>
            </a:r>
            <a:r>
              <a:rPr sz="2400" spc="-21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found;</a:t>
            </a:r>
            <a:endParaRPr sz="24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Char char="•"/>
              <a:tabLst>
                <a:tab pos="699135" algn="l"/>
              </a:tabLst>
            </a:pPr>
            <a:r>
              <a:rPr sz="2400" spc="-65" dirty="0">
                <a:latin typeface="Microsoft Sans Serif"/>
                <a:cs typeface="Microsoft Sans Serif"/>
              </a:rPr>
              <a:t>o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spc="-65" dirty="0">
                <a:latin typeface="Microsoft Sans Serif"/>
                <a:cs typeface="Microsoft Sans Serif"/>
              </a:rPr>
              <a:t>he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105" dirty="0">
                <a:latin typeface="Microsoft Sans Serif"/>
                <a:cs typeface="Microsoft Sans Serif"/>
              </a:rPr>
              <a:t>w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75" dirty="0">
                <a:latin typeface="Microsoft Sans Serif"/>
                <a:cs typeface="Microsoft Sans Serif"/>
              </a:rPr>
              <a:t>s</a:t>
            </a:r>
            <a:r>
              <a:rPr sz="2400" spc="-6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,</a:t>
            </a:r>
            <a:r>
              <a:rPr sz="2400" spc="-20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hand</a:t>
            </a:r>
            <a:r>
              <a:rPr sz="2400" spc="-120" dirty="0">
                <a:latin typeface="Microsoft Sans Serif"/>
                <a:cs typeface="Microsoft Sans Serif"/>
              </a:rPr>
              <a:t>l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le</a:t>
            </a:r>
            <a:r>
              <a:rPr sz="2400" spc="20" dirty="0">
                <a:latin typeface="Microsoft Sans Serif"/>
                <a:cs typeface="Microsoft Sans Serif"/>
              </a:rPr>
              <a:t>f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18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c</a:t>
            </a:r>
            <a:r>
              <a:rPr sz="2400" spc="-65" dirty="0">
                <a:latin typeface="Microsoft Sans Serif"/>
                <a:cs typeface="Microsoft Sans Serif"/>
              </a:rPr>
              <a:t>h</a:t>
            </a:r>
            <a:r>
              <a:rPr sz="2400" spc="-95" dirty="0">
                <a:latin typeface="Microsoft Sans Serif"/>
                <a:cs typeface="Microsoft Sans Serif"/>
              </a:rPr>
              <a:t>il</a:t>
            </a:r>
            <a:r>
              <a:rPr sz="2400" dirty="0">
                <a:latin typeface="Microsoft Sans Serif"/>
                <a:cs typeface="Microsoft Sans Serif"/>
              </a:rPr>
              <a:t>d</a:t>
            </a:r>
            <a:r>
              <a:rPr sz="2400" spc="-20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w</a:t>
            </a:r>
            <a:r>
              <a:rPr sz="2400" spc="-5" dirty="0">
                <a:latin typeface="Microsoft Sans Serif"/>
                <a:cs typeface="Microsoft Sans Serif"/>
              </a:rPr>
              <a:t>ith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s</a:t>
            </a:r>
            <a:r>
              <a:rPr sz="2400" spc="-185" dirty="0">
                <a:latin typeface="Microsoft Sans Serif"/>
                <a:cs typeface="Microsoft Sans Serif"/>
              </a:rPr>
              <a:t>a</a:t>
            </a:r>
            <a:r>
              <a:rPr sz="2400" spc="-180" dirty="0">
                <a:latin typeface="Microsoft Sans Serif"/>
                <a:cs typeface="Microsoft Sans Serif"/>
              </a:rPr>
              <a:t>m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29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a</a:t>
            </a:r>
            <a:r>
              <a:rPr sz="2400" spc="-95" dirty="0">
                <a:latin typeface="Microsoft Sans Serif"/>
                <a:cs typeface="Microsoft Sans Serif"/>
              </a:rPr>
              <a:t>l</a:t>
            </a:r>
            <a:r>
              <a:rPr sz="2400" spc="-90" dirty="0">
                <a:latin typeface="Microsoft Sans Serif"/>
                <a:cs typeface="Microsoft Sans Serif"/>
              </a:rPr>
              <a:t>g</a:t>
            </a:r>
            <a:r>
              <a:rPr sz="2400" spc="-65" dirty="0">
                <a:latin typeface="Microsoft Sans Serif"/>
                <a:cs typeface="Microsoft Sans Serif"/>
              </a:rPr>
              <a:t>o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spc="-65" dirty="0">
                <a:latin typeface="Microsoft Sans Serif"/>
                <a:cs typeface="Microsoft Sans Serif"/>
              </a:rPr>
              <a:t>h</a:t>
            </a:r>
            <a:r>
              <a:rPr sz="2400" spc="-60" dirty="0">
                <a:latin typeface="Microsoft Sans Serif"/>
                <a:cs typeface="Microsoft Sans Serif"/>
              </a:rPr>
              <a:t>m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Microsoft Sans Serif"/>
              <a:buChar char="•"/>
            </a:pPr>
            <a:endParaRPr sz="33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if</a:t>
            </a:r>
            <a:r>
              <a:rPr sz="2800" spc="8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new</a:t>
            </a:r>
            <a:r>
              <a:rPr sz="2800" spc="-229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value</a:t>
            </a:r>
            <a:r>
              <a:rPr sz="2800" spc="-27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is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greater,</a:t>
            </a:r>
            <a:r>
              <a:rPr sz="2800" spc="-23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than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the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node's</a:t>
            </a:r>
            <a:r>
              <a:rPr sz="2800" spc="-44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value: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Microsoft Sans Serif"/>
                <a:cs typeface="Microsoft Sans Serif"/>
              </a:rPr>
              <a:t>if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current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5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has</a:t>
            </a:r>
            <a:r>
              <a:rPr sz="2400" spc="-34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no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right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child,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place</a:t>
            </a:r>
            <a:r>
              <a:rPr sz="2400" spc="-28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forinsertion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has</a:t>
            </a:r>
            <a:r>
              <a:rPr sz="2400" spc="-37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been</a:t>
            </a:r>
            <a:r>
              <a:rPr sz="2400" spc="-254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found;</a:t>
            </a:r>
            <a:endParaRPr sz="24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70" dirty="0">
                <a:latin typeface="Microsoft Sans Serif"/>
                <a:cs typeface="Microsoft Sans Serif"/>
              </a:rPr>
              <a:t>otherwise,</a:t>
            </a:r>
            <a:r>
              <a:rPr sz="2400" spc="-20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handle</a:t>
            </a:r>
            <a:r>
              <a:rPr sz="2400" spc="-26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right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child</a:t>
            </a:r>
            <a:r>
              <a:rPr sz="2400" spc="-19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with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45" dirty="0">
                <a:latin typeface="Microsoft Sans Serif"/>
                <a:cs typeface="Microsoft Sans Serif"/>
              </a:rPr>
              <a:t> same</a:t>
            </a:r>
            <a:r>
              <a:rPr sz="2400" spc="-29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algorithm.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44" y="426719"/>
            <a:ext cx="2447544" cy="21122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8184" y="481583"/>
            <a:ext cx="2657856" cy="2118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5783" y="292608"/>
            <a:ext cx="2950464" cy="2417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0488" y="3252215"/>
            <a:ext cx="3700272" cy="24658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56704" y="3276600"/>
            <a:ext cx="2304288" cy="23164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855" y="597408"/>
            <a:ext cx="7613904" cy="52029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5350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80" dirty="0">
                <a:latin typeface="Microsoft Sans Serif"/>
                <a:cs typeface="Microsoft Sans Serif"/>
              </a:rPr>
              <a:t>D</a:t>
            </a:r>
            <a:r>
              <a:rPr sz="3600" b="0" spc="-185" dirty="0">
                <a:latin typeface="Microsoft Sans Serif"/>
                <a:cs typeface="Microsoft Sans Serif"/>
              </a:rPr>
              <a:t>e</a:t>
            </a:r>
            <a:r>
              <a:rPr sz="3600" b="0" spc="-204" dirty="0">
                <a:latin typeface="Microsoft Sans Serif"/>
                <a:cs typeface="Microsoft Sans Serif"/>
              </a:rPr>
              <a:t>l</a:t>
            </a:r>
            <a:r>
              <a:rPr sz="3600" b="0" spc="-185" dirty="0">
                <a:latin typeface="Microsoft Sans Serif"/>
                <a:cs typeface="Microsoft Sans Serif"/>
              </a:rPr>
              <a:t>e</a:t>
            </a:r>
            <a:r>
              <a:rPr sz="3600" b="0" spc="-165" dirty="0">
                <a:latin typeface="Microsoft Sans Serif"/>
                <a:cs typeface="Microsoft Sans Serif"/>
              </a:rPr>
              <a:t>t</a:t>
            </a:r>
            <a:r>
              <a:rPr sz="3600" b="0" spc="-204" dirty="0">
                <a:latin typeface="Microsoft Sans Serif"/>
                <a:cs typeface="Microsoft Sans Serif"/>
              </a:rPr>
              <a:t>i</a:t>
            </a:r>
            <a:r>
              <a:rPr sz="3600" b="0" spc="-185" dirty="0">
                <a:latin typeface="Microsoft Sans Serif"/>
                <a:cs typeface="Microsoft Sans Serif"/>
              </a:rPr>
              <a:t>n</a:t>
            </a:r>
            <a:r>
              <a:rPr sz="3600" b="0" dirty="0">
                <a:latin typeface="Microsoft Sans Serif"/>
                <a:cs typeface="Microsoft Sans Serif"/>
              </a:rPr>
              <a:t>g</a:t>
            </a:r>
            <a:r>
              <a:rPr sz="3600" b="0" spc="-220" dirty="0">
                <a:latin typeface="Microsoft Sans Serif"/>
                <a:cs typeface="Microsoft Sans Serif"/>
              </a:rPr>
              <a:t> </a:t>
            </a:r>
            <a:r>
              <a:rPr sz="3600" b="0" dirty="0">
                <a:latin typeface="Microsoft Sans Serif"/>
                <a:cs typeface="Microsoft Sans Serif"/>
              </a:rPr>
              <a:t>a</a:t>
            </a:r>
            <a:r>
              <a:rPr sz="3600" b="0" spc="-585" dirty="0">
                <a:latin typeface="Microsoft Sans Serif"/>
                <a:cs typeface="Microsoft Sans Serif"/>
              </a:rPr>
              <a:t> </a:t>
            </a:r>
            <a:r>
              <a:rPr sz="3600" b="0" spc="-180" dirty="0">
                <a:latin typeface="Microsoft Sans Serif"/>
                <a:cs typeface="Microsoft Sans Serif"/>
              </a:rPr>
              <a:t>nod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r>
              <a:rPr sz="3600" b="0" spc="-295" dirty="0">
                <a:latin typeface="Microsoft Sans Serif"/>
                <a:cs typeface="Microsoft Sans Serif"/>
              </a:rPr>
              <a:t> </a:t>
            </a:r>
            <a:r>
              <a:rPr sz="3600" b="0" spc="-65" dirty="0">
                <a:latin typeface="Microsoft Sans Serif"/>
                <a:cs typeface="Microsoft Sans Serif"/>
              </a:rPr>
              <a:t>f</a:t>
            </a:r>
            <a:r>
              <a:rPr sz="3600" b="0" spc="-75" dirty="0">
                <a:latin typeface="Microsoft Sans Serif"/>
                <a:cs typeface="Microsoft Sans Serif"/>
              </a:rPr>
              <a:t>r</a:t>
            </a:r>
            <a:r>
              <a:rPr sz="3600" b="0" spc="-85" dirty="0">
                <a:latin typeface="Microsoft Sans Serif"/>
                <a:cs typeface="Microsoft Sans Serif"/>
              </a:rPr>
              <a:t>o</a:t>
            </a:r>
            <a:r>
              <a:rPr sz="3600" b="0" dirty="0">
                <a:latin typeface="Microsoft Sans Serif"/>
                <a:cs typeface="Microsoft Sans Serif"/>
              </a:rPr>
              <a:t>m</a:t>
            </a:r>
            <a:r>
              <a:rPr sz="3600" b="0" spc="-95" dirty="0">
                <a:latin typeface="Microsoft Sans Serif"/>
                <a:cs typeface="Microsoft Sans Serif"/>
              </a:rPr>
              <a:t> </a:t>
            </a:r>
            <a:r>
              <a:rPr sz="3600" b="0" spc="-65" dirty="0">
                <a:latin typeface="Microsoft Sans Serif"/>
                <a:cs typeface="Microsoft Sans Serif"/>
              </a:rPr>
              <a:t>t</a:t>
            </a:r>
            <a:r>
              <a:rPr sz="3600" b="0" spc="-85" dirty="0">
                <a:latin typeface="Microsoft Sans Serif"/>
                <a:cs typeface="Microsoft Sans Serif"/>
              </a:rPr>
              <a:t>h</a:t>
            </a:r>
            <a:r>
              <a:rPr sz="3600" b="0" spc="275" dirty="0">
                <a:latin typeface="Microsoft Sans Serif"/>
                <a:cs typeface="Microsoft Sans Serif"/>
              </a:rPr>
              <a:t>e</a:t>
            </a:r>
            <a:r>
              <a:rPr sz="3600" b="0" spc="-605" dirty="0">
                <a:latin typeface="Microsoft Sans Serif"/>
                <a:cs typeface="Microsoft Sans Serif"/>
              </a:rPr>
              <a:t>BST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37055"/>
            <a:ext cx="10085705" cy="17876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1300" algn="l"/>
              </a:tabLst>
            </a:pPr>
            <a:r>
              <a:rPr sz="2800" spc="-55" dirty="0">
                <a:latin typeface="Microsoft Sans Serif"/>
                <a:cs typeface="Microsoft Sans Serif"/>
              </a:rPr>
              <a:t>W</a:t>
            </a:r>
            <a:r>
              <a:rPr sz="2800" spc="-100" dirty="0">
                <a:latin typeface="Microsoft Sans Serif"/>
                <a:cs typeface="Microsoft Sans Serif"/>
              </a:rPr>
              <a:t>h</a:t>
            </a:r>
            <a:r>
              <a:rPr sz="2800" spc="-120" dirty="0">
                <a:latin typeface="Microsoft Sans Serif"/>
                <a:cs typeface="Microsoft Sans Serif"/>
              </a:rPr>
              <a:t>il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4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de</a:t>
            </a:r>
            <a:r>
              <a:rPr sz="2800" spc="-120" dirty="0">
                <a:latin typeface="Microsoft Sans Serif"/>
                <a:cs typeface="Microsoft Sans Serif"/>
              </a:rPr>
              <a:t>l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t</a:t>
            </a:r>
            <a:r>
              <a:rPr sz="2800" spc="-120" dirty="0">
                <a:latin typeface="Microsoft Sans Serif"/>
                <a:cs typeface="Microsoft Sans Serif"/>
              </a:rPr>
              <a:t>i</a:t>
            </a:r>
            <a:r>
              <a:rPr sz="2800" spc="-100" dirty="0">
                <a:latin typeface="Microsoft Sans Serif"/>
                <a:cs typeface="Microsoft Sans Serif"/>
              </a:rPr>
              <a:t>n</a:t>
            </a:r>
            <a:r>
              <a:rPr sz="2800" dirty="0">
                <a:latin typeface="Microsoft Sans Serif"/>
                <a:cs typeface="Microsoft Sans Serif"/>
              </a:rPr>
              <a:t>g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nod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f</a:t>
            </a:r>
            <a:r>
              <a:rPr sz="2800" spc="-50" dirty="0">
                <a:latin typeface="Microsoft Sans Serif"/>
                <a:cs typeface="Microsoft Sans Serif"/>
              </a:rPr>
              <a:t>r</a:t>
            </a:r>
            <a:r>
              <a:rPr sz="2800" spc="-55" dirty="0">
                <a:latin typeface="Microsoft Sans Serif"/>
                <a:cs typeface="Microsoft Sans Serif"/>
              </a:rPr>
              <a:t>o</a:t>
            </a:r>
            <a:r>
              <a:rPr sz="2800" spc="5" dirty="0">
                <a:latin typeface="Microsoft Sans Serif"/>
                <a:cs typeface="Microsoft Sans Serif"/>
              </a:rPr>
              <a:t>m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430" dirty="0">
                <a:latin typeface="Microsoft Sans Serif"/>
                <a:cs typeface="Microsoft Sans Serif"/>
              </a:rPr>
              <a:t>BS</a:t>
            </a:r>
            <a:r>
              <a:rPr sz="2800" spc="-755" dirty="0">
                <a:latin typeface="Microsoft Sans Serif"/>
                <a:cs typeface="Microsoft Sans Serif"/>
              </a:rPr>
              <a:t>T</a:t>
            </a:r>
            <a:r>
              <a:rPr sz="2800" spc="-135" dirty="0">
                <a:latin typeface="Microsoft Sans Serif"/>
                <a:cs typeface="Microsoft Sans Serif"/>
              </a:rPr>
              <a:t>,</a:t>
            </a:r>
            <a:r>
              <a:rPr lang="en-IN" sz="2800" spc="-13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her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m</a:t>
            </a:r>
            <a:r>
              <a:rPr sz="2800" spc="-195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y</a:t>
            </a:r>
            <a:r>
              <a:rPr sz="2800" spc="-40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b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4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hre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340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c</a:t>
            </a:r>
            <a:r>
              <a:rPr sz="2800" spc="-220" dirty="0">
                <a:latin typeface="Microsoft Sans Serif"/>
                <a:cs typeface="Microsoft Sans Serif"/>
              </a:rPr>
              <a:t>a</a:t>
            </a:r>
            <a:r>
              <a:rPr sz="2800" spc="-204" dirty="0">
                <a:latin typeface="Microsoft Sans Serif"/>
                <a:cs typeface="Microsoft Sans Serif"/>
              </a:rPr>
              <a:t>s</a:t>
            </a:r>
            <a:r>
              <a:rPr sz="2800" spc="-220" dirty="0">
                <a:latin typeface="Microsoft Sans Serif"/>
                <a:cs typeface="Microsoft Sans Serif"/>
              </a:rPr>
              <a:t>e</a:t>
            </a:r>
            <a:r>
              <a:rPr sz="2800" spc="-229" dirty="0">
                <a:latin typeface="Microsoft Sans Serif"/>
                <a:cs typeface="Microsoft Sans Serif"/>
              </a:rPr>
              <a:t>s</a:t>
            </a:r>
            <a:r>
              <a:rPr sz="2800" dirty="0">
                <a:latin typeface="Microsoft Sans Serif"/>
                <a:cs typeface="Microsoft Sans Serif"/>
              </a:rPr>
              <a:t>:</a:t>
            </a: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25" dirty="0">
                <a:latin typeface="Microsoft Sans Serif"/>
                <a:cs typeface="Microsoft Sans Serif"/>
              </a:rPr>
              <a:t>T</a:t>
            </a:r>
            <a:r>
              <a:rPr sz="2800" spc="-220" dirty="0">
                <a:latin typeface="Microsoft Sans Serif"/>
                <a:cs typeface="Microsoft Sans Serif"/>
              </a:rPr>
              <a:t>h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41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nod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b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de</a:t>
            </a:r>
            <a:r>
              <a:rPr sz="2800" spc="-120" dirty="0">
                <a:latin typeface="Microsoft Sans Serif"/>
                <a:cs typeface="Microsoft Sans Serif"/>
              </a:rPr>
              <a:t>l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t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dirty="0">
                <a:latin typeface="Microsoft Sans Serif"/>
                <a:cs typeface="Microsoft Sans Serif"/>
              </a:rPr>
              <a:t>d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m</a:t>
            </a:r>
            <a:r>
              <a:rPr sz="2800" spc="-195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y</a:t>
            </a:r>
            <a:r>
              <a:rPr sz="2800" spc="-37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b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34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lea</a:t>
            </a:r>
            <a:r>
              <a:rPr sz="2800" spc="-5" dirty="0">
                <a:latin typeface="Microsoft Sans Serif"/>
                <a:cs typeface="Microsoft Sans Serif"/>
              </a:rPr>
              <a:t>f</a:t>
            </a:r>
            <a:r>
              <a:rPr sz="2800" spc="-229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node:</a:t>
            </a:r>
            <a:endParaRPr sz="28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ts val="2740"/>
              </a:lnSpc>
              <a:spcBef>
                <a:spcPts val="330"/>
              </a:spcBef>
              <a:buChar char="•"/>
              <a:tabLst>
                <a:tab pos="699135" algn="l"/>
              </a:tabLst>
            </a:pPr>
            <a:r>
              <a:rPr sz="2400" spc="-50" dirty="0">
                <a:latin typeface="Microsoft Sans Serif"/>
                <a:cs typeface="Microsoft Sans Serif"/>
              </a:rPr>
              <a:t>In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this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case</a:t>
            </a:r>
            <a:r>
              <a:rPr sz="2400" spc="-36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simply</a:t>
            </a:r>
            <a:r>
              <a:rPr sz="2400" spc="-2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delete</a:t>
            </a:r>
            <a:r>
              <a:rPr sz="2400" spc="-1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4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and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set</a:t>
            </a:r>
            <a:r>
              <a:rPr sz="2400" spc="-17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null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pointer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its</a:t>
            </a:r>
            <a:r>
              <a:rPr lang="en-IN" sz="2400" spc="-6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parents</a:t>
            </a:r>
            <a:r>
              <a:rPr lang="en-IN" sz="2400" spc="-60" dirty="0">
                <a:latin typeface="Microsoft Sans Serif"/>
                <a:cs typeface="Microsoft Sans Serif"/>
              </a:rPr>
              <a:t> that</a:t>
            </a:r>
            <a:r>
              <a:rPr sz="2400" spc="-21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side</a:t>
            </a:r>
            <a:r>
              <a:rPr lang="en-IN" sz="240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w</a:t>
            </a:r>
            <a:r>
              <a:rPr sz="2400" spc="-95" dirty="0">
                <a:latin typeface="Microsoft Sans Serif"/>
                <a:cs typeface="Microsoft Sans Serif"/>
              </a:rPr>
              <a:t>h</a:t>
            </a:r>
            <a:r>
              <a:rPr sz="2400" spc="-120" dirty="0">
                <a:latin typeface="Microsoft Sans Serif"/>
                <a:cs typeface="Microsoft Sans Serif"/>
              </a:rPr>
              <a:t>i</a:t>
            </a:r>
            <a:r>
              <a:rPr sz="2400" spc="-100" dirty="0">
                <a:latin typeface="Microsoft Sans Serif"/>
                <a:cs typeface="Microsoft Sans Serif"/>
              </a:rPr>
              <a:t>c</a:t>
            </a:r>
            <a:r>
              <a:rPr sz="2400" spc="-5" dirty="0">
                <a:latin typeface="Microsoft Sans Serif"/>
                <a:cs typeface="Microsoft Sans Serif"/>
              </a:rPr>
              <a:t>h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th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de</a:t>
            </a:r>
            <a:r>
              <a:rPr sz="2400" spc="-95" dirty="0">
                <a:latin typeface="Microsoft Sans Serif"/>
                <a:cs typeface="Microsoft Sans Serif"/>
              </a:rPr>
              <a:t>l</a:t>
            </a:r>
            <a:r>
              <a:rPr sz="2400" spc="-70" dirty="0">
                <a:latin typeface="Microsoft Sans Serif"/>
                <a:cs typeface="Microsoft Sans Serif"/>
              </a:rPr>
              <a:t>ete</a:t>
            </a:r>
            <a:r>
              <a:rPr sz="2400" spc="-5" dirty="0">
                <a:latin typeface="Microsoft Sans Serif"/>
                <a:cs typeface="Microsoft Sans Serif"/>
              </a:rPr>
              <a:t>d</a:t>
            </a:r>
            <a:r>
              <a:rPr sz="2400" spc="-2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nod</a:t>
            </a:r>
            <a:r>
              <a:rPr sz="2400" spc="145" dirty="0">
                <a:latin typeface="Microsoft Sans Serif"/>
                <a:cs typeface="Microsoft Sans Serif"/>
              </a:rPr>
              <a:t>e</a:t>
            </a:r>
            <a:r>
              <a:rPr lang="en-IN" sz="2400" spc="14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e</a:t>
            </a:r>
            <a:r>
              <a:rPr sz="2400" spc="-145" dirty="0">
                <a:latin typeface="Microsoft Sans Serif"/>
                <a:cs typeface="Microsoft Sans Serif"/>
              </a:rPr>
              <a:t>x</a:t>
            </a:r>
            <a:r>
              <a:rPr sz="2400" spc="-140" dirty="0">
                <a:latin typeface="Microsoft Sans Serif"/>
                <a:cs typeface="Microsoft Sans Serif"/>
              </a:rPr>
              <a:t>i</a:t>
            </a:r>
            <a:r>
              <a:rPr sz="2400" spc="-120" dirty="0">
                <a:latin typeface="Microsoft Sans Serif"/>
                <a:cs typeface="Microsoft Sans Serif"/>
              </a:rPr>
              <a:t>st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3276600"/>
            <a:ext cx="6096000" cy="2641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5350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80" dirty="0">
                <a:latin typeface="Microsoft Sans Serif"/>
                <a:cs typeface="Microsoft Sans Serif"/>
              </a:rPr>
              <a:t>D</a:t>
            </a:r>
            <a:r>
              <a:rPr sz="3600" b="0" spc="-185" dirty="0">
                <a:latin typeface="Microsoft Sans Serif"/>
                <a:cs typeface="Microsoft Sans Serif"/>
              </a:rPr>
              <a:t>e</a:t>
            </a:r>
            <a:r>
              <a:rPr sz="3600" b="0" spc="-204" dirty="0">
                <a:latin typeface="Microsoft Sans Serif"/>
                <a:cs typeface="Microsoft Sans Serif"/>
              </a:rPr>
              <a:t>l</a:t>
            </a:r>
            <a:r>
              <a:rPr sz="3600" b="0" spc="-185" dirty="0">
                <a:latin typeface="Microsoft Sans Serif"/>
                <a:cs typeface="Microsoft Sans Serif"/>
              </a:rPr>
              <a:t>e</a:t>
            </a:r>
            <a:r>
              <a:rPr sz="3600" b="0" spc="-165" dirty="0">
                <a:latin typeface="Microsoft Sans Serif"/>
                <a:cs typeface="Microsoft Sans Serif"/>
              </a:rPr>
              <a:t>t</a:t>
            </a:r>
            <a:r>
              <a:rPr sz="3600" b="0" spc="-204" dirty="0">
                <a:latin typeface="Microsoft Sans Serif"/>
                <a:cs typeface="Microsoft Sans Serif"/>
              </a:rPr>
              <a:t>i</a:t>
            </a:r>
            <a:r>
              <a:rPr sz="3600" b="0" spc="-185" dirty="0">
                <a:latin typeface="Microsoft Sans Serif"/>
                <a:cs typeface="Microsoft Sans Serif"/>
              </a:rPr>
              <a:t>n</a:t>
            </a:r>
            <a:r>
              <a:rPr sz="3600" b="0" dirty="0">
                <a:latin typeface="Microsoft Sans Serif"/>
                <a:cs typeface="Microsoft Sans Serif"/>
              </a:rPr>
              <a:t>g</a:t>
            </a:r>
            <a:r>
              <a:rPr sz="3600" b="0" spc="-220" dirty="0">
                <a:latin typeface="Microsoft Sans Serif"/>
                <a:cs typeface="Microsoft Sans Serif"/>
              </a:rPr>
              <a:t> </a:t>
            </a:r>
            <a:r>
              <a:rPr sz="3600" b="0" dirty="0">
                <a:latin typeface="Microsoft Sans Serif"/>
                <a:cs typeface="Microsoft Sans Serif"/>
              </a:rPr>
              <a:t>a</a:t>
            </a:r>
            <a:r>
              <a:rPr sz="3600" b="0" spc="-585" dirty="0">
                <a:latin typeface="Microsoft Sans Serif"/>
                <a:cs typeface="Microsoft Sans Serif"/>
              </a:rPr>
              <a:t> </a:t>
            </a:r>
            <a:r>
              <a:rPr sz="3600" b="0" spc="-180" dirty="0">
                <a:latin typeface="Microsoft Sans Serif"/>
                <a:cs typeface="Microsoft Sans Serif"/>
              </a:rPr>
              <a:t>nod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r>
              <a:rPr sz="3600" b="0" spc="-295" dirty="0">
                <a:latin typeface="Microsoft Sans Serif"/>
                <a:cs typeface="Microsoft Sans Serif"/>
              </a:rPr>
              <a:t> </a:t>
            </a:r>
            <a:r>
              <a:rPr sz="3600" b="0" spc="-65" dirty="0">
                <a:latin typeface="Microsoft Sans Serif"/>
                <a:cs typeface="Microsoft Sans Serif"/>
              </a:rPr>
              <a:t>f</a:t>
            </a:r>
            <a:r>
              <a:rPr sz="3600" b="0" spc="-75" dirty="0">
                <a:latin typeface="Microsoft Sans Serif"/>
                <a:cs typeface="Microsoft Sans Serif"/>
              </a:rPr>
              <a:t>r</a:t>
            </a:r>
            <a:r>
              <a:rPr sz="3600" b="0" spc="-85" dirty="0">
                <a:latin typeface="Microsoft Sans Serif"/>
                <a:cs typeface="Microsoft Sans Serif"/>
              </a:rPr>
              <a:t>o</a:t>
            </a:r>
            <a:r>
              <a:rPr sz="3600" b="0" dirty="0">
                <a:latin typeface="Microsoft Sans Serif"/>
                <a:cs typeface="Microsoft Sans Serif"/>
              </a:rPr>
              <a:t>m</a:t>
            </a:r>
            <a:r>
              <a:rPr sz="3600" b="0" spc="-95" dirty="0">
                <a:latin typeface="Microsoft Sans Serif"/>
                <a:cs typeface="Microsoft Sans Serif"/>
              </a:rPr>
              <a:t> </a:t>
            </a:r>
            <a:r>
              <a:rPr sz="3600" b="0" spc="-65" dirty="0">
                <a:latin typeface="Microsoft Sans Serif"/>
                <a:cs typeface="Microsoft Sans Serif"/>
              </a:rPr>
              <a:t>t</a:t>
            </a:r>
            <a:r>
              <a:rPr sz="3600" b="0" spc="-85" dirty="0">
                <a:latin typeface="Microsoft Sans Serif"/>
                <a:cs typeface="Microsoft Sans Serif"/>
              </a:rPr>
              <a:t>h</a:t>
            </a:r>
            <a:r>
              <a:rPr sz="3600" b="0" spc="275" dirty="0">
                <a:latin typeface="Microsoft Sans Serif"/>
                <a:cs typeface="Microsoft Sans Serif"/>
              </a:rPr>
              <a:t>e</a:t>
            </a:r>
            <a:r>
              <a:rPr sz="3600" b="0" spc="-605" dirty="0">
                <a:latin typeface="Microsoft Sans Serif"/>
                <a:cs typeface="Microsoft Sans Serif"/>
              </a:rPr>
              <a:t>BST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55217"/>
            <a:ext cx="10252075" cy="1187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3220" indent="-351155">
              <a:lnSpc>
                <a:spcPct val="100000"/>
              </a:lnSpc>
              <a:spcBef>
                <a:spcPts val="110"/>
              </a:spcBef>
              <a:buAutoNum type="arabicPeriod" startAt="2"/>
              <a:tabLst>
                <a:tab pos="363855" algn="l"/>
              </a:tabLst>
            </a:pPr>
            <a:r>
              <a:rPr sz="2800" spc="-225" dirty="0">
                <a:latin typeface="Microsoft Sans Serif"/>
                <a:cs typeface="Microsoft Sans Serif"/>
              </a:rPr>
              <a:t>T</a:t>
            </a:r>
            <a:r>
              <a:rPr sz="2800" spc="-215" dirty="0">
                <a:latin typeface="Microsoft Sans Serif"/>
                <a:cs typeface="Microsoft Sans Serif"/>
              </a:rPr>
              <a:t>h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39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nod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to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b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27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de</a:t>
            </a:r>
            <a:r>
              <a:rPr sz="2800" spc="-114" dirty="0">
                <a:latin typeface="Microsoft Sans Serif"/>
                <a:cs typeface="Microsoft Sans Serif"/>
              </a:rPr>
              <a:t>l</a:t>
            </a:r>
            <a:r>
              <a:rPr sz="2800" spc="-95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t</a:t>
            </a:r>
            <a:r>
              <a:rPr sz="2800" spc="-95" dirty="0">
                <a:latin typeface="Microsoft Sans Serif"/>
                <a:cs typeface="Microsoft Sans Serif"/>
              </a:rPr>
              <a:t>e</a:t>
            </a:r>
            <a:r>
              <a:rPr sz="2800" spc="5" dirty="0">
                <a:latin typeface="Microsoft Sans Serif"/>
                <a:cs typeface="Microsoft Sans Serif"/>
              </a:rPr>
              <a:t>d</a:t>
            </a:r>
            <a:r>
              <a:rPr sz="2800" spc="-15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ha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44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on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340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c</a:t>
            </a:r>
            <a:r>
              <a:rPr sz="2800" spc="-95" dirty="0">
                <a:latin typeface="Microsoft Sans Serif"/>
                <a:cs typeface="Microsoft Sans Serif"/>
              </a:rPr>
              <a:t>h</a:t>
            </a:r>
            <a:r>
              <a:rPr sz="2800" spc="-114" dirty="0">
                <a:latin typeface="Microsoft Sans Serif"/>
                <a:cs typeface="Microsoft Sans Serif"/>
              </a:rPr>
              <a:t>il</a:t>
            </a:r>
            <a:r>
              <a:rPr sz="2800" spc="5" dirty="0">
                <a:latin typeface="Microsoft Sans Serif"/>
                <a:cs typeface="Microsoft Sans Serif"/>
              </a:rPr>
              <a:t>d</a:t>
            </a:r>
            <a:endParaRPr sz="2800">
              <a:latin typeface="Microsoft Sans Serif"/>
              <a:cs typeface="Microsoft Sans Serif"/>
            </a:endParaRPr>
          </a:p>
          <a:p>
            <a:pPr marL="698500" marR="5080" lvl="1" indent="-229235">
              <a:lnSpc>
                <a:spcPct val="100000"/>
              </a:lnSpc>
              <a:spcBef>
                <a:spcPts val="20"/>
              </a:spcBef>
              <a:buChar char="•"/>
              <a:tabLst>
                <a:tab pos="699135" algn="l"/>
              </a:tabLst>
            </a:pPr>
            <a:r>
              <a:rPr sz="2400" spc="-50" dirty="0">
                <a:latin typeface="Microsoft Sans Serif"/>
                <a:cs typeface="Microsoft Sans Serif"/>
              </a:rPr>
              <a:t>In</a:t>
            </a:r>
            <a:r>
              <a:rPr sz="2400" spc="-20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this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case</a:t>
            </a:r>
            <a:r>
              <a:rPr sz="2400" spc="-31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child</a:t>
            </a:r>
            <a:r>
              <a:rPr sz="2400" spc="-1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be</a:t>
            </a:r>
            <a:r>
              <a:rPr sz="2400" spc="-24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deleted</a:t>
            </a:r>
            <a:r>
              <a:rPr sz="2400" spc="-254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is</a:t>
            </a:r>
            <a:r>
              <a:rPr sz="2400" spc="-25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appended</a:t>
            </a:r>
            <a:r>
              <a:rPr sz="2400" spc="-2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its</a:t>
            </a:r>
            <a:r>
              <a:rPr sz="2400" spc="-18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parent</a:t>
            </a:r>
            <a:r>
              <a:rPr sz="2400" spc="-2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node.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Suppose</a:t>
            </a:r>
            <a:r>
              <a:rPr sz="2400" spc="-35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be</a:t>
            </a:r>
            <a:r>
              <a:rPr sz="2400" spc="-2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deleted</a:t>
            </a:r>
            <a:r>
              <a:rPr sz="2400" spc="-2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is</a:t>
            </a:r>
            <a:r>
              <a:rPr sz="2400" spc="-37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18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7207" y="2703576"/>
            <a:ext cx="6908800" cy="3657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841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90" dirty="0">
                <a:latin typeface="Microsoft Sans Serif"/>
                <a:cs typeface="Microsoft Sans Serif"/>
              </a:rPr>
              <a:t>T</a:t>
            </a:r>
            <a:r>
              <a:rPr sz="3600" b="0" spc="-25" dirty="0">
                <a:latin typeface="Microsoft Sans Serif"/>
                <a:cs typeface="Microsoft Sans Serif"/>
              </a:rPr>
              <a:t>r</a:t>
            </a:r>
            <a:r>
              <a:rPr sz="3600" b="0" spc="-275" dirty="0">
                <a:latin typeface="Microsoft Sans Serif"/>
                <a:cs typeface="Microsoft Sans Serif"/>
              </a:rPr>
              <a:t>e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28547"/>
            <a:ext cx="10017760" cy="4151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20" dirty="0">
                <a:latin typeface="Microsoft Sans Serif"/>
                <a:cs typeface="Microsoft Sans Serif"/>
              </a:rPr>
              <a:t>A</a:t>
            </a:r>
            <a:r>
              <a:rPr lang="en-IN" sz="2800" spc="-2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tree</a:t>
            </a:r>
            <a:r>
              <a:rPr sz="2800" spc="-13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is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an</a:t>
            </a:r>
            <a:r>
              <a:rPr sz="2800" spc="-31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abstract</a:t>
            </a:r>
            <a:r>
              <a:rPr sz="2800" spc="-21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model</a:t>
            </a:r>
            <a:r>
              <a:rPr sz="2800" spc="-18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of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34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hierarchical</a:t>
            </a:r>
            <a:r>
              <a:rPr sz="2800" spc="-21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structure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that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consists</a:t>
            </a:r>
            <a:r>
              <a:rPr sz="2800" spc="-36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node</a:t>
            </a:r>
            <a:r>
              <a:rPr sz="2800" dirty="0">
                <a:latin typeface="Microsoft Sans Serif"/>
                <a:cs typeface="Microsoft Sans Serif"/>
              </a:rPr>
              <a:t>s</a:t>
            </a:r>
            <a:r>
              <a:rPr sz="2800" spc="-280" dirty="0">
                <a:latin typeface="Microsoft Sans Serif"/>
                <a:cs typeface="Microsoft Sans Serif"/>
              </a:rPr>
              <a:t> </a:t>
            </a:r>
            <a:r>
              <a:rPr sz="2800" spc="-35" dirty="0">
                <a:latin typeface="Microsoft Sans Serif"/>
                <a:cs typeface="Microsoft Sans Serif"/>
              </a:rPr>
              <a:t>w</a:t>
            </a:r>
            <a:r>
              <a:rPr sz="2800" spc="-10" dirty="0">
                <a:latin typeface="Microsoft Sans Serif"/>
                <a:cs typeface="Microsoft Sans Serif"/>
              </a:rPr>
              <a:t>i</a:t>
            </a:r>
            <a:r>
              <a:rPr sz="2800" spc="-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h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paren</a:t>
            </a:r>
            <a:r>
              <a:rPr sz="2800" spc="-80" dirty="0">
                <a:latin typeface="Microsoft Sans Serif"/>
                <a:cs typeface="Microsoft Sans Serif"/>
              </a:rPr>
              <a:t>t</a:t>
            </a:r>
            <a:r>
              <a:rPr sz="2800" spc="-100" dirty="0">
                <a:latin typeface="Microsoft Sans Serif"/>
                <a:cs typeface="Microsoft Sans Serif"/>
              </a:rPr>
              <a:t>-</a:t>
            </a:r>
            <a:r>
              <a:rPr sz="2800" spc="-85" dirty="0">
                <a:latin typeface="Microsoft Sans Serif"/>
                <a:cs typeface="Microsoft Sans Serif"/>
              </a:rPr>
              <a:t>c</a:t>
            </a:r>
            <a:r>
              <a:rPr sz="2800" spc="-100" dirty="0">
                <a:latin typeface="Microsoft Sans Serif"/>
                <a:cs typeface="Microsoft Sans Serif"/>
              </a:rPr>
              <a:t>h</a:t>
            </a:r>
            <a:r>
              <a:rPr sz="2800" spc="-120" dirty="0">
                <a:latin typeface="Microsoft Sans Serif"/>
                <a:cs typeface="Microsoft Sans Serif"/>
              </a:rPr>
              <a:t>il</a:t>
            </a:r>
            <a:r>
              <a:rPr sz="2800" dirty="0">
                <a:latin typeface="Microsoft Sans Serif"/>
                <a:cs typeface="Microsoft Sans Serif"/>
              </a:rPr>
              <a:t>d</a:t>
            </a:r>
            <a:r>
              <a:rPr sz="2800" spc="-14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re</a:t>
            </a:r>
            <a:r>
              <a:rPr sz="2800" spc="-120" dirty="0">
                <a:latin typeface="Microsoft Sans Serif"/>
                <a:cs typeface="Microsoft Sans Serif"/>
              </a:rPr>
              <a:t>l</a:t>
            </a:r>
            <a:r>
              <a:rPr sz="2800" spc="-100" dirty="0">
                <a:latin typeface="Microsoft Sans Serif"/>
                <a:cs typeface="Microsoft Sans Serif"/>
              </a:rPr>
              <a:t>a</a:t>
            </a:r>
            <a:r>
              <a:rPr sz="2800" spc="-85" dirty="0">
                <a:latin typeface="Microsoft Sans Serif"/>
                <a:cs typeface="Microsoft Sans Serif"/>
              </a:rPr>
              <a:t>t</a:t>
            </a:r>
            <a:r>
              <a:rPr sz="2800" spc="-120" dirty="0">
                <a:latin typeface="Microsoft Sans Serif"/>
                <a:cs typeface="Microsoft Sans Serif"/>
              </a:rPr>
              <a:t>i</a:t>
            </a:r>
            <a:r>
              <a:rPr sz="2800" spc="-100" dirty="0">
                <a:latin typeface="Microsoft Sans Serif"/>
                <a:cs typeface="Microsoft Sans Serif"/>
              </a:rPr>
              <a:t>on</a:t>
            </a:r>
            <a:r>
              <a:rPr sz="2800" spc="-85" dirty="0">
                <a:latin typeface="Microsoft Sans Serif"/>
                <a:cs typeface="Microsoft Sans Serif"/>
              </a:rPr>
              <a:t>s</a:t>
            </a:r>
            <a:r>
              <a:rPr sz="2800" spc="-100" dirty="0">
                <a:latin typeface="Microsoft Sans Serif"/>
                <a:cs typeface="Microsoft Sans Serif"/>
              </a:rPr>
              <a:t>h</a:t>
            </a:r>
            <a:r>
              <a:rPr sz="2800" spc="-120" dirty="0">
                <a:latin typeface="Microsoft Sans Serif"/>
                <a:cs typeface="Microsoft Sans Serif"/>
              </a:rPr>
              <a:t>i</a:t>
            </a:r>
            <a:r>
              <a:rPr sz="2800" spc="-100" dirty="0">
                <a:latin typeface="Microsoft Sans Serif"/>
                <a:cs typeface="Microsoft Sans Serif"/>
              </a:rPr>
              <a:t>p</a:t>
            </a:r>
            <a:r>
              <a:rPr sz="2800" dirty="0">
                <a:latin typeface="Microsoft Sans Serif"/>
                <a:cs typeface="Microsoft Sans Serif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Char char="•"/>
            </a:pPr>
            <a:endParaRPr sz="245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699135" algn="l"/>
              </a:tabLst>
            </a:pPr>
            <a:r>
              <a:rPr sz="2400" spc="-270" dirty="0">
                <a:latin typeface="Microsoft Sans Serif"/>
                <a:cs typeface="Microsoft Sans Serif"/>
              </a:rPr>
              <a:t>T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spc="-18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42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  <a:r>
              <a:rPr sz="2400" spc="-2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s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-160" dirty="0">
                <a:latin typeface="Microsoft Sans Serif"/>
                <a:cs typeface="Microsoft Sans Serif"/>
              </a:rPr>
              <a:t>q</a:t>
            </a:r>
            <a:r>
              <a:rPr sz="2400" spc="-135" dirty="0">
                <a:latin typeface="Microsoft Sans Serif"/>
                <a:cs typeface="Microsoft Sans Serif"/>
              </a:rPr>
              <a:t>uen</a:t>
            </a:r>
            <a:r>
              <a:rPr sz="2400" spc="-145" dirty="0">
                <a:latin typeface="Microsoft Sans Serif"/>
                <a:cs typeface="Microsoft Sans Serif"/>
              </a:rPr>
              <a:t>c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38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f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solidFill>
                  <a:srgbClr val="528235"/>
                </a:solidFill>
                <a:latin typeface="Microsoft Sans Serif"/>
                <a:cs typeface="Microsoft Sans Serif"/>
              </a:rPr>
              <a:t>nodes</a:t>
            </a:r>
            <a:endParaRPr sz="28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2290"/>
              </a:spcBef>
              <a:buChar char="•"/>
              <a:tabLst>
                <a:tab pos="699135" algn="l"/>
              </a:tabLst>
            </a:pPr>
            <a:r>
              <a:rPr sz="2400" spc="-125" dirty="0">
                <a:latin typeface="Microsoft Sans Serif"/>
                <a:cs typeface="Microsoft Sans Serif"/>
              </a:rPr>
              <a:t>T</a:t>
            </a:r>
            <a:r>
              <a:rPr sz="2400" spc="-135" dirty="0">
                <a:latin typeface="Microsoft Sans Serif"/>
                <a:cs typeface="Microsoft Sans Serif"/>
              </a:rPr>
              <a:t>he</a:t>
            </a:r>
            <a:r>
              <a:rPr sz="2400" spc="-155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30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  <a:r>
              <a:rPr sz="2400" spc="-2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s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spc="-65" dirty="0">
                <a:latin typeface="Microsoft Sans Serif"/>
                <a:cs typeface="Microsoft Sans Serif"/>
              </a:rPr>
              <a:t>a</a:t>
            </a:r>
            <a:r>
              <a:rPr sz="2400" spc="-80" dirty="0">
                <a:latin typeface="Microsoft Sans Serif"/>
                <a:cs typeface="Microsoft Sans Serif"/>
              </a:rPr>
              <a:t>r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65" dirty="0">
                <a:latin typeface="Microsoft Sans Serif"/>
                <a:cs typeface="Microsoft Sans Serif"/>
              </a:rPr>
              <a:t>n</a:t>
            </a:r>
            <a:r>
              <a:rPr sz="2400" dirty="0">
                <a:latin typeface="Microsoft Sans Serif"/>
                <a:cs typeface="Microsoft Sans Serif"/>
              </a:rPr>
              <a:t>g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nod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25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k</a:t>
            </a:r>
            <a:r>
              <a:rPr sz="2400" spc="-90" dirty="0">
                <a:latin typeface="Microsoft Sans Serif"/>
                <a:cs typeface="Microsoft Sans Serif"/>
              </a:rPr>
              <a:t>no</a:t>
            </a:r>
            <a:r>
              <a:rPr sz="2400" spc="-130" dirty="0">
                <a:latin typeface="Microsoft Sans Serif"/>
                <a:cs typeface="Microsoft Sans Serif"/>
              </a:rPr>
              <a:t>w</a:t>
            </a:r>
            <a:r>
              <a:rPr sz="2400" dirty="0">
                <a:latin typeface="Microsoft Sans Serif"/>
                <a:cs typeface="Microsoft Sans Serif"/>
              </a:rPr>
              <a:t>n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  <a:r>
              <a:rPr sz="2400" spc="-4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3200" spc="-40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3200" spc="-35" dirty="0">
                <a:solidFill>
                  <a:srgbClr val="FF0000"/>
                </a:solidFill>
                <a:latin typeface="Microsoft Sans Serif"/>
                <a:cs typeface="Microsoft Sans Serif"/>
              </a:rPr>
              <a:t>oo</a:t>
            </a:r>
            <a:r>
              <a:rPr sz="32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3200" spc="-5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node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2120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Microsoft Sans Serif"/>
                <a:cs typeface="Microsoft Sans Serif"/>
              </a:rPr>
              <a:t>E</a:t>
            </a:r>
            <a:r>
              <a:rPr sz="2400" spc="-220" dirty="0">
                <a:latin typeface="Microsoft Sans Serif"/>
                <a:cs typeface="Microsoft Sans Serif"/>
              </a:rPr>
              <a:t>v</a:t>
            </a:r>
            <a:r>
              <a:rPr sz="2400" spc="-185" dirty="0">
                <a:latin typeface="Microsoft Sans Serif"/>
                <a:cs typeface="Microsoft Sans Serif"/>
              </a:rPr>
              <a:t>e</a:t>
            </a:r>
            <a:r>
              <a:rPr sz="2400" spc="-200" dirty="0">
                <a:latin typeface="Microsoft Sans Serif"/>
                <a:cs typeface="Microsoft Sans Serif"/>
              </a:rPr>
              <a:t>r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-28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nod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2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othe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spc="-65" dirty="0">
                <a:latin typeface="Microsoft Sans Serif"/>
                <a:cs typeface="Microsoft Sans Serif"/>
              </a:rPr>
              <a:t>ha</a:t>
            </a:r>
            <a:r>
              <a:rPr sz="2400" dirty="0">
                <a:latin typeface="Microsoft Sans Serif"/>
                <a:cs typeface="Microsoft Sans Serif"/>
              </a:rPr>
              <a:t>n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th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-20" dirty="0">
                <a:latin typeface="Microsoft Sans Serif"/>
                <a:cs typeface="Microsoft Sans Serif"/>
              </a:rPr>
              <a:t>oo</a:t>
            </a:r>
            <a:r>
              <a:rPr sz="2400" dirty="0">
                <a:latin typeface="Microsoft Sans Serif"/>
                <a:cs typeface="Microsoft Sans Serif"/>
              </a:rPr>
              <a:t>t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ha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  <a:r>
              <a:rPr sz="2400" spc="-3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843A0C"/>
                </a:solidFill>
                <a:latin typeface="Microsoft Sans Serif"/>
                <a:cs typeface="Microsoft Sans Serif"/>
              </a:rPr>
              <a:t>pa</a:t>
            </a:r>
            <a:r>
              <a:rPr sz="2400" spc="-105" dirty="0">
                <a:solidFill>
                  <a:srgbClr val="843A0C"/>
                </a:solidFill>
                <a:latin typeface="Microsoft Sans Serif"/>
                <a:cs typeface="Microsoft Sans Serif"/>
              </a:rPr>
              <a:t>r</a:t>
            </a:r>
            <a:r>
              <a:rPr sz="2400" spc="-90" dirty="0">
                <a:solidFill>
                  <a:srgbClr val="843A0C"/>
                </a:solidFill>
                <a:latin typeface="Microsoft Sans Serif"/>
                <a:cs typeface="Microsoft Sans Serif"/>
              </a:rPr>
              <a:t>en</a:t>
            </a:r>
            <a:r>
              <a:rPr sz="2400" spc="175" dirty="0">
                <a:solidFill>
                  <a:srgbClr val="843A0C"/>
                </a:solidFill>
                <a:latin typeface="Microsoft Sans Serif"/>
                <a:cs typeface="Microsoft Sans Serif"/>
              </a:rPr>
              <a:t>t</a:t>
            </a:r>
            <a:r>
              <a:rPr sz="2400" spc="-90" dirty="0">
                <a:latin typeface="Microsoft Sans Serif"/>
                <a:cs typeface="Microsoft Sans Serif"/>
              </a:rPr>
              <a:t>node.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900"/>
              </a:spcBef>
              <a:buChar char="•"/>
              <a:tabLst>
                <a:tab pos="699135" algn="l"/>
              </a:tabLst>
            </a:pPr>
            <a:r>
              <a:rPr sz="2400" spc="-180" dirty="0">
                <a:latin typeface="Microsoft Sans Serif"/>
                <a:cs typeface="Microsoft Sans Serif"/>
              </a:rPr>
              <a:t>N</a:t>
            </a:r>
            <a:r>
              <a:rPr sz="2400" spc="-160" dirty="0">
                <a:latin typeface="Microsoft Sans Serif"/>
                <a:cs typeface="Microsoft Sans Serif"/>
              </a:rPr>
              <a:t>ode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  <a:r>
              <a:rPr sz="2400" spc="-31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m</a:t>
            </a:r>
            <a:r>
              <a:rPr sz="2400" spc="-160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-355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ha</a:t>
            </a:r>
            <a:r>
              <a:rPr sz="2400" spc="-195" dirty="0">
                <a:latin typeface="Microsoft Sans Serif"/>
                <a:cs typeface="Microsoft Sans Serif"/>
              </a:rPr>
              <a:t>v</a:t>
            </a: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-27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an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-33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nu</a:t>
            </a:r>
            <a:r>
              <a:rPr sz="2400" spc="-85" dirty="0">
                <a:latin typeface="Microsoft Sans Serif"/>
                <a:cs typeface="Microsoft Sans Serif"/>
              </a:rPr>
              <a:t>m</a:t>
            </a:r>
            <a:r>
              <a:rPr sz="2400" spc="-90" dirty="0">
                <a:latin typeface="Microsoft Sans Serif"/>
                <a:cs typeface="Microsoft Sans Serif"/>
              </a:rPr>
              <a:t>be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f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c</a:t>
            </a:r>
            <a:r>
              <a:rPr sz="2400" spc="-90" dirty="0">
                <a:latin typeface="Microsoft Sans Serif"/>
                <a:cs typeface="Microsoft Sans Serif"/>
              </a:rPr>
              <a:t>h</a:t>
            </a:r>
            <a:r>
              <a:rPr sz="2400" spc="-120" dirty="0">
                <a:latin typeface="Microsoft Sans Serif"/>
                <a:cs typeface="Microsoft Sans Serif"/>
              </a:rPr>
              <a:t>il</a:t>
            </a:r>
            <a:r>
              <a:rPr sz="2400" spc="-90" dirty="0">
                <a:latin typeface="Microsoft Sans Serif"/>
                <a:cs typeface="Microsoft Sans Serif"/>
              </a:rPr>
              <a:t>d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0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3776" y="2295144"/>
            <a:ext cx="3563112" cy="31059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002" y="58877"/>
            <a:ext cx="5344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80" dirty="0">
                <a:latin typeface="Microsoft Sans Serif"/>
                <a:cs typeface="Microsoft Sans Serif"/>
              </a:rPr>
              <a:t>D</a:t>
            </a:r>
            <a:r>
              <a:rPr sz="3600" b="0" spc="-185" dirty="0">
                <a:latin typeface="Microsoft Sans Serif"/>
                <a:cs typeface="Microsoft Sans Serif"/>
              </a:rPr>
              <a:t>e</a:t>
            </a:r>
            <a:r>
              <a:rPr sz="3600" b="0" spc="-204" dirty="0">
                <a:latin typeface="Microsoft Sans Serif"/>
                <a:cs typeface="Microsoft Sans Serif"/>
              </a:rPr>
              <a:t>l</a:t>
            </a:r>
            <a:r>
              <a:rPr sz="3600" b="0" spc="-185" dirty="0">
                <a:latin typeface="Microsoft Sans Serif"/>
                <a:cs typeface="Microsoft Sans Serif"/>
              </a:rPr>
              <a:t>e</a:t>
            </a:r>
            <a:r>
              <a:rPr sz="3600" b="0" spc="-165" dirty="0">
                <a:latin typeface="Microsoft Sans Serif"/>
                <a:cs typeface="Microsoft Sans Serif"/>
              </a:rPr>
              <a:t>t</a:t>
            </a:r>
            <a:r>
              <a:rPr sz="3600" b="0" spc="-204" dirty="0">
                <a:latin typeface="Microsoft Sans Serif"/>
                <a:cs typeface="Microsoft Sans Serif"/>
              </a:rPr>
              <a:t>i</a:t>
            </a:r>
            <a:r>
              <a:rPr sz="3600" b="0" spc="-185" dirty="0">
                <a:latin typeface="Microsoft Sans Serif"/>
                <a:cs typeface="Microsoft Sans Serif"/>
              </a:rPr>
              <a:t>n</a:t>
            </a:r>
            <a:r>
              <a:rPr sz="3600" b="0" dirty="0">
                <a:latin typeface="Microsoft Sans Serif"/>
                <a:cs typeface="Microsoft Sans Serif"/>
              </a:rPr>
              <a:t>g</a:t>
            </a:r>
            <a:r>
              <a:rPr sz="3600" b="0" spc="-265" dirty="0">
                <a:latin typeface="Microsoft Sans Serif"/>
                <a:cs typeface="Microsoft Sans Serif"/>
              </a:rPr>
              <a:t> </a:t>
            </a:r>
            <a:r>
              <a:rPr sz="3600" b="0" dirty="0">
                <a:latin typeface="Microsoft Sans Serif"/>
                <a:cs typeface="Microsoft Sans Serif"/>
              </a:rPr>
              <a:t>a</a:t>
            </a:r>
            <a:r>
              <a:rPr sz="3600" b="0" spc="-585" dirty="0">
                <a:latin typeface="Microsoft Sans Serif"/>
                <a:cs typeface="Microsoft Sans Serif"/>
              </a:rPr>
              <a:t> </a:t>
            </a:r>
            <a:r>
              <a:rPr sz="3600" b="0" spc="-180" dirty="0">
                <a:latin typeface="Microsoft Sans Serif"/>
                <a:cs typeface="Microsoft Sans Serif"/>
              </a:rPr>
              <a:t>nod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r>
              <a:rPr sz="3600" b="0" spc="-295" dirty="0">
                <a:latin typeface="Microsoft Sans Serif"/>
                <a:cs typeface="Microsoft Sans Serif"/>
              </a:rPr>
              <a:t> </a:t>
            </a:r>
            <a:r>
              <a:rPr sz="3600" b="0" spc="-65" dirty="0">
                <a:latin typeface="Microsoft Sans Serif"/>
                <a:cs typeface="Microsoft Sans Serif"/>
              </a:rPr>
              <a:t>f</a:t>
            </a:r>
            <a:r>
              <a:rPr sz="3600" b="0" spc="-70" dirty="0">
                <a:latin typeface="Microsoft Sans Serif"/>
                <a:cs typeface="Microsoft Sans Serif"/>
              </a:rPr>
              <a:t>r</a:t>
            </a:r>
            <a:r>
              <a:rPr sz="3600" b="0" spc="-80" dirty="0">
                <a:latin typeface="Microsoft Sans Serif"/>
                <a:cs typeface="Microsoft Sans Serif"/>
              </a:rPr>
              <a:t>o</a:t>
            </a:r>
            <a:r>
              <a:rPr sz="3600" b="0" dirty="0">
                <a:latin typeface="Microsoft Sans Serif"/>
                <a:cs typeface="Microsoft Sans Serif"/>
              </a:rPr>
              <a:t>m</a:t>
            </a:r>
            <a:r>
              <a:rPr sz="3600" b="0" spc="-125" dirty="0">
                <a:latin typeface="Microsoft Sans Serif"/>
                <a:cs typeface="Microsoft Sans Serif"/>
              </a:rPr>
              <a:t> </a:t>
            </a:r>
            <a:r>
              <a:rPr sz="3600" b="0" spc="-65" dirty="0">
                <a:latin typeface="Microsoft Sans Serif"/>
                <a:cs typeface="Microsoft Sans Serif"/>
              </a:rPr>
              <a:t>t</a:t>
            </a:r>
            <a:r>
              <a:rPr sz="3600" b="0" spc="-85" dirty="0">
                <a:latin typeface="Microsoft Sans Serif"/>
                <a:cs typeface="Microsoft Sans Serif"/>
              </a:rPr>
              <a:t>h</a:t>
            </a:r>
            <a:r>
              <a:rPr sz="3600" b="0" spc="300" dirty="0">
                <a:latin typeface="Microsoft Sans Serif"/>
                <a:cs typeface="Microsoft Sans Serif"/>
              </a:rPr>
              <a:t>e</a:t>
            </a:r>
            <a:r>
              <a:rPr sz="3600" b="0" spc="-605" dirty="0">
                <a:latin typeface="Microsoft Sans Serif"/>
                <a:cs typeface="Microsoft Sans Serif"/>
              </a:rPr>
              <a:t>BST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232" y="883919"/>
            <a:ext cx="9015984" cy="54711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3" y="697991"/>
            <a:ext cx="10564368" cy="45815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320" y="0"/>
            <a:ext cx="11859895" cy="5983605"/>
            <a:chOff x="274320" y="0"/>
            <a:chExt cx="11859895" cy="5983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0" y="0"/>
              <a:ext cx="6099048" cy="56144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9360" y="143255"/>
              <a:ext cx="5824728" cy="58399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3496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80" dirty="0">
                <a:latin typeface="Microsoft Sans Serif"/>
                <a:cs typeface="Microsoft Sans Serif"/>
              </a:rPr>
              <a:t>H</a:t>
            </a:r>
            <a:r>
              <a:rPr sz="3600" b="0" spc="-185" dirty="0">
                <a:latin typeface="Microsoft Sans Serif"/>
                <a:cs typeface="Microsoft Sans Serif"/>
              </a:rPr>
              <a:t>u</a:t>
            </a:r>
            <a:r>
              <a:rPr sz="3600" b="0" spc="-165" dirty="0">
                <a:latin typeface="Microsoft Sans Serif"/>
                <a:cs typeface="Microsoft Sans Serif"/>
              </a:rPr>
              <a:t>ff</a:t>
            </a:r>
            <a:r>
              <a:rPr sz="3600" b="0" spc="-170" dirty="0">
                <a:latin typeface="Microsoft Sans Serif"/>
                <a:cs typeface="Microsoft Sans Serif"/>
              </a:rPr>
              <a:t>m</a:t>
            </a:r>
            <a:r>
              <a:rPr sz="3600" b="0" spc="-185" dirty="0">
                <a:latin typeface="Microsoft Sans Serif"/>
                <a:cs typeface="Microsoft Sans Serif"/>
              </a:rPr>
              <a:t>a</a:t>
            </a:r>
            <a:r>
              <a:rPr sz="3600" b="0" dirty="0">
                <a:latin typeface="Microsoft Sans Serif"/>
                <a:cs typeface="Microsoft Sans Serif"/>
              </a:rPr>
              <a:t>n</a:t>
            </a:r>
            <a:r>
              <a:rPr sz="3600" b="0" spc="-434" dirty="0">
                <a:latin typeface="Microsoft Sans Serif"/>
                <a:cs typeface="Microsoft Sans Serif"/>
              </a:rPr>
              <a:t> </a:t>
            </a:r>
            <a:r>
              <a:rPr sz="3600" b="0" spc="-120" dirty="0">
                <a:latin typeface="Microsoft Sans Serif"/>
                <a:cs typeface="Microsoft Sans Serif"/>
              </a:rPr>
              <a:t>A</a:t>
            </a:r>
            <a:r>
              <a:rPr sz="3600" b="0" spc="-155" dirty="0">
                <a:latin typeface="Microsoft Sans Serif"/>
                <a:cs typeface="Microsoft Sans Serif"/>
              </a:rPr>
              <a:t>l</a:t>
            </a:r>
            <a:r>
              <a:rPr sz="3600" b="0" spc="-130" dirty="0">
                <a:latin typeface="Microsoft Sans Serif"/>
                <a:cs typeface="Microsoft Sans Serif"/>
              </a:rPr>
              <a:t>go</a:t>
            </a:r>
            <a:r>
              <a:rPr sz="3600" b="0" spc="-120" dirty="0">
                <a:latin typeface="Microsoft Sans Serif"/>
                <a:cs typeface="Microsoft Sans Serif"/>
              </a:rPr>
              <a:t>r</a:t>
            </a:r>
            <a:r>
              <a:rPr sz="3600" b="0" spc="-155" dirty="0">
                <a:latin typeface="Microsoft Sans Serif"/>
                <a:cs typeface="Microsoft Sans Serif"/>
              </a:rPr>
              <a:t>i</a:t>
            </a:r>
            <a:r>
              <a:rPr sz="3600" b="0" spc="-114" dirty="0">
                <a:latin typeface="Microsoft Sans Serif"/>
                <a:cs typeface="Microsoft Sans Serif"/>
              </a:rPr>
              <a:t>t</a:t>
            </a:r>
            <a:r>
              <a:rPr sz="3600" b="0" spc="-130" dirty="0">
                <a:latin typeface="Microsoft Sans Serif"/>
                <a:cs typeface="Microsoft Sans Serif"/>
              </a:rPr>
              <a:t>h</a:t>
            </a:r>
            <a:r>
              <a:rPr sz="3600" b="0" dirty="0">
                <a:latin typeface="Microsoft Sans Serif"/>
                <a:cs typeface="Microsoft Sans Serif"/>
              </a:rPr>
              <a:t>m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330579"/>
            <a:ext cx="10091420" cy="39757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198120" indent="-228600">
              <a:lnSpc>
                <a:spcPts val="3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Microsoft Sans Serif"/>
                <a:cs typeface="Microsoft Sans Serif"/>
              </a:rPr>
              <a:t>Huffman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algorithm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is</a:t>
            </a:r>
            <a:r>
              <a:rPr sz="2800" spc="-2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5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method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for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building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an</a:t>
            </a:r>
            <a:r>
              <a:rPr sz="2800" spc="-33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extended</a:t>
            </a:r>
            <a:r>
              <a:rPr sz="2800" spc="-215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binarytree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with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minimum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weighted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path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length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35" dirty="0">
                <a:latin typeface="Microsoft Sans Serif"/>
                <a:cs typeface="Microsoft Sans Serif"/>
              </a:rPr>
              <a:t>from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34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set</a:t>
            </a:r>
            <a:r>
              <a:rPr sz="2800" spc="-28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givenweights.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43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70" dirty="0">
                <a:latin typeface="Microsoft Sans Serif"/>
                <a:cs typeface="Microsoft Sans Serif"/>
              </a:rPr>
              <a:t>This</a:t>
            </a:r>
            <a:r>
              <a:rPr sz="2800" spc="-3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is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method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for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the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construction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 </a:t>
            </a:r>
            <a:r>
              <a:rPr sz="2800" spc="-90" dirty="0">
                <a:latin typeface="Microsoft Sans Serif"/>
                <a:cs typeface="Microsoft Sans Serif"/>
              </a:rPr>
              <a:t>minimum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redundancycodes.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•"/>
            </a:pPr>
            <a:endParaRPr sz="42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35" dirty="0">
                <a:latin typeface="Microsoft Sans Serif"/>
                <a:cs typeface="Microsoft Sans Serif"/>
              </a:rPr>
              <a:t>Applicable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to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many</a:t>
            </a:r>
            <a:r>
              <a:rPr sz="2800" spc="-3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forms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 </a:t>
            </a:r>
            <a:r>
              <a:rPr sz="2800" spc="-110" dirty="0">
                <a:latin typeface="Microsoft Sans Serif"/>
                <a:cs typeface="Microsoft Sans Serif"/>
              </a:rPr>
              <a:t>datatransmission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Char char="•"/>
            </a:pPr>
            <a:endParaRPr sz="43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80" dirty="0">
                <a:latin typeface="Microsoft Sans Serif"/>
                <a:cs typeface="Microsoft Sans Serif"/>
              </a:rPr>
              <a:t>m</a:t>
            </a:r>
            <a:r>
              <a:rPr sz="2800" spc="-75" dirty="0">
                <a:latin typeface="Microsoft Sans Serif"/>
                <a:cs typeface="Microsoft Sans Serif"/>
              </a:rPr>
              <a:t>u</a:t>
            </a:r>
            <a:r>
              <a:rPr sz="2800" spc="-90" dirty="0">
                <a:latin typeface="Microsoft Sans Serif"/>
                <a:cs typeface="Microsoft Sans Serif"/>
              </a:rPr>
              <a:t>l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90" dirty="0">
                <a:latin typeface="Microsoft Sans Serif"/>
                <a:cs typeface="Microsoft Sans Serif"/>
              </a:rPr>
              <a:t>i</a:t>
            </a:r>
            <a:r>
              <a:rPr sz="2800" spc="-80" dirty="0">
                <a:latin typeface="Microsoft Sans Serif"/>
                <a:cs typeface="Microsoft Sans Serif"/>
              </a:rPr>
              <a:t>m</a:t>
            </a:r>
            <a:r>
              <a:rPr sz="2800" spc="-75" dirty="0">
                <a:latin typeface="Microsoft Sans Serif"/>
                <a:cs typeface="Microsoft Sans Serif"/>
              </a:rPr>
              <a:t>ed</a:t>
            </a:r>
            <a:r>
              <a:rPr sz="2800" spc="-90" dirty="0">
                <a:latin typeface="Microsoft Sans Serif"/>
                <a:cs typeface="Microsoft Sans Serif"/>
              </a:rPr>
              <a:t>i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18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c</a:t>
            </a:r>
            <a:r>
              <a:rPr sz="2800" spc="-190" dirty="0">
                <a:latin typeface="Microsoft Sans Serif"/>
                <a:cs typeface="Microsoft Sans Serif"/>
              </a:rPr>
              <a:t>ode</a:t>
            </a:r>
            <a:r>
              <a:rPr sz="2800" spc="-175" dirty="0">
                <a:latin typeface="Microsoft Sans Serif"/>
                <a:cs typeface="Microsoft Sans Serif"/>
              </a:rPr>
              <a:t>c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40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s</a:t>
            </a:r>
            <a:r>
              <a:rPr sz="2800" spc="-190" dirty="0">
                <a:latin typeface="Microsoft Sans Serif"/>
                <a:cs typeface="Microsoft Sans Serif"/>
              </a:rPr>
              <a:t>u</a:t>
            </a:r>
            <a:r>
              <a:rPr sz="2800" spc="-175" dirty="0">
                <a:latin typeface="Microsoft Sans Serif"/>
                <a:cs typeface="Microsoft Sans Serif"/>
              </a:rPr>
              <a:t>c</a:t>
            </a:r>
            <a:r>
              <a:rPr sz="2800" spc="5" dirty="0">
                <a:latin typeface="Microsoft Sans Serif"/>
                <a:cs typeface="Microsoft Sans Serif"/>
              </a:rPr>
              <a:t>h</a:t>
            </a:r>
            <a:r>
              <a:rPr sz="2800" spc="-345" dirty="0">
                <a:latin typeface="Microsoft Sans Serif"/>
                <a:cs typeface="Microsoft Sans Serif"/>
              </a:rPr>
              <a:t> </a:t>
            </a:r>
            <a:r>
              <a:rPr sz="2800" spc="-285" dirty="0">
                <a:latin typeface="Microsoft Sans Serif"/>
                <a:cs typeface="Microsoft Sans Serif"/>
              </a:rPr>
              <a:t>a</a:t>
            </a:r>
            <a:r>
              <a:rPr sz="2800" spc="5" dirty="0">
                <a:latin typeface="Microsoft Sans Serif"/>
                <a:cs typeface="Microsoft Sans Serif"/>
              </a:rPr>
              <a:t>s</a:t>
            </a:r>
            <a:r>
              <a:rPr sz="2800" spc="-545" dirty="0">
                <a:latin typeface="Microsoft Sans Serif"/>
                <a:cs typeface="Microsoft Sans Serif"/>
              </a:rPr>
              <a:t> </a:t>
            </a:r>
            <a:r>
              <a:rPr sz="2800" spc="-465" dirty="0">
                <a:latin typeface="Microsoft Sans Serif"/>
                <a:cs typeface="Microsoft Sans Serif"/>
              </a:rPr>
              <a:t>J</a:t>
            </a:r>
            <a:r>
              <a:rPr sz="2800" spc="-480" dirty="0">
                <a:latin typeface="Microsoft Sans Serif"/>
                <a:cs typeface="Microsoft Sans Serif"/>
              </a:rPr>
              <a:t>PE</a:t>
            </a:r>
            <a:r>
              <a:rPr sz="2800" spc="-240" dirty="0">
                <a:latin typeface="Microsoft Sans Serif"/>
                <a:cs typeface="Microsoft Sans Serif"/>
              </a:rPr>
              <a:t>G</a:t>
            </a:r>
            <a:r>
              <a:rPr sz="2800" spc="-145" dirty="0">
                <a:latin typeface="Microsoft Sans Serif"/>
                <a:cs typeface="Microsoft Sans Serif"/>
              </a:rPr>
              <a:t>an</a:t>
            </a:r>
            <a:r>
              <a:rPr sz="2800" spc="5" dirty="0">
                <a:latin typeface="Microsoft Sans Serif"/>
                <a:cs typeface="Microsoft Sans Serif"/>
              </a:rPr>
              <a:t>d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M</a:t>
            </a:r>
            <a:r>
              <a:rPr sz="2800" spc="-190" dirty="0">
                <a:latin typeface="Microsoft Sans Serif"/>
                <a:cs typeface="Microsoft Sans Serif"/>
              </a:rPr>
              <a:t>P</a:t>
            </a:r>
            <a:r>
              <a:rPr sz="2800" spc="5" dirty="0">
                <a:latin typeface="Microsoft Sans Serif"/>
                <a:cs typeface="Microsoft Sans Serif"/>
              </a:rPr>
              <a:t>3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3496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80" dirty="0">
                <a:latin typeface="Microsoft Sans Serif"/>
                <a:cs typeface="Microsoft Sans Serif"/>
              </a:rPr>
              <a:t>H</a:t>
            </a:r>
            <a:r>
              <a:rPr sz="3600" b="0" spc="-185" dirty="0">
                <a:latin typeface="Microsoft Sans Serif"/>
                <a:cs typeface="Microsoft Sans Serif"/>
              </a:rPr>
              <a:t>u</a:t>
            </a:r>
            <a:r>
              <a:rPr sz="3600" b="0" spc="-165" dirty="0">
                <a:latin typeface="Microsoft Sans Serif"/>
                <a:cs typeface="Microsoft Sans Serif"/>
              </a:rPr>
              <a:t>ff</a:t>
            </a:r>
            <a:r>
              <a:rPr sz="3600" b="0" spc="-170" dirty="0">
                <a:latin typeface="Microsoft Sans Serif"/>
                <a:cs typeface="Microsoft Sans Serif"/>
              </a:rPr>
              <a:t>m</a:t>
            </a:r>
            <a:r>
              <a:rPr sz="3600" b="0" spc="-185" dirty="0">
                <a:latin typeface="Microsoft Sans Serif"/>
                <a:cs typeface="Microsoft Sans Serif"/>
              </a:rPr>
              <a:t>a</a:t>
            </a:r>
            <a:r>
              <a:rPr sz="3600" b="0" dirty="0">
                <a:latin typeface="Microsoft Sans Serif"/>
                <a:cs typeface="Microsoft Sans Serif"/>
              </a:rPr>
              <a:t>n</a:t>
            </a:r>
            <a:r>
              <a:rPr sz="3600" b="0" spc="-434" dirty="0">
                <a:latin typeface="Microsoft Sans Serif"/>
                <a:cs typeface="Microsoft Sans Serif"/>
              </a:rPr>
              <a:t> </a:t>
            </a:r>
            <a:r>
              <a:rPr sz="3600" b="0" spc="-120" dirty="0">
                <a:latin typeface="Microsoft Sans Serif"/>
                <a:cs typeface="Microsoft Sans Serif"/>
              </a:rPr>
              <a:t>A</a:t>
            </a:r>
            <a:r>
              <a:rPr sz="3600" b="0" spc="-155" dirty="0">
                <a:latin typeface="Microsoft Sans Serif"/>
                <a:cs typeface="Microsoft Sans Serif"/>
              </a:rPr>
              <a:t>l</a:t>
            </a:r>
            <a:r>
              <a:rPr sz="3600" b="0" spc="-130" dirty="0">
                <a:latin typeface="Microsoft Sans Serif"/>
                <a:cs typeface="Microsoft Sans Serif"/>
              </a:rPr>
              <a:t>go</a:t>
            </a:r>
            <a:r>
              <a:rPr sz="3600" b="0" spc="-120" dirty="0">
                <a:latin typeface="Microsoft Sans Serif"/>
                <a:cs typeface="Microsoft Sans Serif"/>
              </a:rPr>
              <a:t>r</a:t>
            </a:r>
            <a:r>
              <a:rPr sz="3600" b="0" spc="-155" dirty="0">
                <a:latin typeface="Microsoft Sans Serif"/>
                <a:cs typeface="Microsoft Sans Serif"/>
              </a:rPr>
              <a:t>i</a:t>
            </a:r>
            <a:r>
              <a:rPr sz="3600" b="0" spc="-114" dirty="0">
                <a:latin typeface="Microsoft Sans Serif"/>
                <a:cs typeface="Microsoft Sans Serif"/>
              </a:rPr>
              <a:t>t</a:t>
            </a:r>
            <a:r>
              <a:rPr sz="3600" b="0" spc="-130" dirty="0">
                <a:latin typeface="Microsoft Sans Serif"/>
                <a:cs typeface="Microsoft Sans Serif"/>
              </a:rPr>
              <a:t>h</a:t>
            </a:r>
            <a:r>
              <a:rPr sz="3600" b="0" dirty="0">
                <a:latin typeface="Microsoft Sans Serif"/>
                <a:cs typeface="Microsoft Sans Serif"/>
              </a:rPr>
              <a:t>m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303781"/>
            <a:ext cx="10382885" cy="472948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marR="5080" indent="-228600" algn="just">
              <a:lnSpc>
                <a:spcPts val="2500"/>
              </a:lnSpc>
              <a:spcBef>
                <a:spcPts val="690"/>
              </a:spcBef>
              <a:buChar char="•"/>
              <a:tabLst>
                <a:tab pos="241300" algn="l"/>
              </a:tabLst>
            </a:pPr>
            <a:r>
              <a:rPr sz="2600" spc="-105" dirty="0">
                <a:latin typeface="Microsoft Sans Serif"/>
                <a:cs typeface="Microsoft Sans Serif"/>
              </a:rPr>
              <a:t>1951, </a:t>
            </a:r>
            <a:r>
              <a:rPr sz="2600" spc="-140" dirty="0">
                <a:latin typeface="Microsoft Sans Serif"/>
                <a:cs typeface="Microsoft Sans Serif"/>
              </a:rPr>
              <a:t>David </a:t>
            </a:r>
            <a:r>
              <a:rPr sz="2600" spc="-100" dirty="0">
                <a:latin typeface="Microsoft Sans Serif"/>
                <a:cs typeface="Microsoft Sans Serif"/>
              </a:rPr>
              <a:t>Huffman </a:t>
            </a:r>
            <a:r>
              <a:rPr sz="2600" spc="-65" dirty="0">
                <a:latin typeface="Microsoft Sans Serif"/>
                <a:cs typeface="Microsoft Sans Serif"/>
              </a:rPr>
              <a:t>found </a:t>
            </a:r>
            <a:r>
              <a:rPr sz="2600" spc="-40" dirty="0">
                <a:latin typeface="Microsoft Sans Serif"/>
                <a:cs typeface="Microsoft Sans Serif"/>
              </a:rPr>
              <a:t>the </a:t>
            </a:r>
            <a:r>
              <a:rPr sz="2600" spc="-30" dirty="0">
                <a:latin typeface="Microsoft Sans Serif"/>
                <a:cs typeface="Microsoft Sans Serif"/>
              </a:rPr>
              <a:t>“most </a:t>
            </a:r>
            <a:r>
              <a:rPr sz="2600" spc="-60" dirty="0">
                <a:latin typeface="Microsoft Sans Serif"/>
                <a:cs typeface="Microsoft Sans Serif"/>
              </a:rPr>
              <a:t>efficient </a:t>
            </a:r>
            <a:r>
              <a:rPr sz="2600" spc="-70" dirty="0">
                <a:latin typeface="Microsoft Sans Serif"/>
                <a:cs typeface="Microsoft Sans Serif"/>
              </a:rPr>
              <a:t>method </a:t>
            </a:r>
            <a:r>
              <a:rPr sz="2600" spc="-20" dirty="0">
                <a:latin typeface="Microsoft Sans Serif"/>
                <a:cs typeface="Microsoft Sans Serif"/>
              </a:rPr>
              <a:t>of </a:t>
            </a:r>
            <a:r>
              <a:rPr sz="2600" spc="-100" dirty="0">
                <a:latin typeface="Microsoft Sans Serif"/>
                <a:cs typeface="Microsoft Sans Serif"/>
              </a:rPr>
              <a:t>representing 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numbers,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letters,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and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other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symbols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using</a:t>
            </a:r>
            <a:r>
              <a:rPr sz="2600" spc="-12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binary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code”.</a:t>
            </a:r>
            <a:r>
              <a:rPr sz="2600" spc="-100" dirty="0">
                <a:latin typeface="Microsoft Sans Serif"/>
                <a:cs typeface="Microsoft Sans Serif"/>
              </a:rPr>
              <a:t> Now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standard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metho</a:t>
            </a:r>
            <a:r>
              <a:rPr sz="2600" spc="-5" dirty="0">
                <a:latin typeface="Microsoft Sans Serif"/>
                <a:cs typeface="Microsoft Sans Serif"/>
              </a:rPr>
              <a:t>d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use</a:t>
            </a:r>
            <a:r>
              <a:rPr sz="2600" spc="-5" dirty="0">
                <a:latin typeface="Microsoft Sans Serif"/>
                <a:cs typeface="Microsoft Sans Serif"/>
              </a:rPr>
              <a:t>d</a:t>
            </a:r>
            <a:r>
              <a:rPr sz="2600" spc="-215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fo</a:t>
            </a:r>
            <a:r>
              <a:rPr sz="2600" spc="-5" dirty="0">
                <a:latin typeface="Microsoft Sans Serif"/>
                <a:cs typeface="Microsoft Sans Serif"/>
              </a:rPr>
              <a:t>r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dat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40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comp</a:t>
            </a:r>
            <a:r>
              <a:rPr sz="2600" spc="-150" dirty="0">
                <a:latin typeface="Microsoft Sans Serif"/>
                <a:cs typeface="Microsoft Sans Serif"/>
              </a:rPr>
              <a:t>r</a:t>
            </a:r>
            <a:r>
              <a:rPr sz="2600" spc="-155" dirty="0">
                <a:latin typeface="Microsoft Sans Serif"/>
                <a:cs typeface="Microsoft Sans Serif"/>
              </a:rPr>
              <a:t>ess</a:t>
            </a:r>
            <a:r>
              <a:rPr sz="2600" spc="-140" dirty="0">
                <a:latin typeface="Microsoft Sans Serif"/>
                <a:cs typeface="Microsoft Sans Serif"/>
              </a:rPr>
              <a:t>i</a:t>
            </a:r>
            <a:r>
              <a:rPr sz="2600" spc="-130" dirty="0">
                <a:latin typeface="Microsoft Sans Serif"/>
                <a:cs typeface="Microsoft Sans Serif"/>
              </a:rPr>
              <a:t>o</a:t>
            </a:r>
            <a:r>
              <a:rPr sz="2600" spc="-150" dirty="0">
                <a:latin typeface="Microsoft Sans Serif"/>
                <a:cs typeface="Microsoft Sans Serif"/>
              </a:rPr>
              <a:t>n</a:t>
            </a:r>
            <a:r>
              <a:rPr sz="2600" spc="-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</a:pPr>
            <a:endParaRPr sz="4100">
              <a:latin typeface="Microsoft Sans Serif"/>
              <a:cs typeface="Microsoft Sans Serif"/>
            </a:endParaRPr>
          </a:p>
          <a:p>
            <a:pPr marL="241300" marR="8255" indent="-228600" algn="just">
              <a:lnSpc>
                <a:spcPct val="8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600" spc="-55" dirty="0">
                <a:latin typeface="Microsoft Sans Serif"/>
                <a:cs typeface="Microsoft Sans Serif"/>
              </a:rPr>
              <a:t>In </a:t>
            </a:r>
            <a:r>
              <a:rPr sz="2600" spc="-100" dirty="0">
                <a:latin typeface="Microsoft Sans Serif"/>
                <a:cs typeface="Microsoft Sans Serif"/>
              </a:rPr>
              <a:t>Huffman </a:t>
            </a:r>
            <a:r>
              <a:rPr sz="2600" spc="-80" dirty="0">
                <a:latin typeface="Microsoft Sans Serif"/>
                <a:cs typeface="Microsoft Sans Serif"/>
              </a:rPr>
              <a:t>Algorithm, </a:t>
            </a:r>
            <a:r>
              <a:rPr sz="2600" spc="-5" dirty="0">
                <a:latin typeface="Microsoft Sans Serif"/>
                <a:cs typeface="Microsoft Sans Serif"/>
              </a:rPr>
              <a:t>a </a:t>
            </a:r>
            <a:r>
              <a:rPr sz="2600" spc="-80" dirty="0">
                <a:latin typeface="Microsoft Sans Serif"/>
                <a:cs typeface="Microsoft Sans Serif"/>
              </a:rPr>
              <a:t>set </a:t>
            </a:r>
            <a:r>
              <a:rPr sz="2600" spc="-20" dirty="0">
                <a:latin typeface="Microsoft Sans Serif"/>
                <a:cs typeface="Microsoft Sans Serif"/>
              </a:rPr>
              <a:t>of </a:t>
            </a:r>
            <a:r>
              <a:rPr sz="2600" spc="-125" dirty="0">
                <a:latin typeface="Microsoft Sans Serif"/>
                <a:cs typeface="Microsoft Sans Serif"/>
              </a:rPr>
              <a:t>nodes </a:t>
            </a:r>
            <a:r>
              <a:rPr sz="2600" spc="-160" dirty="0">
                <a:latin typeface="Microsoft Sans Serif"/>
                <a:cs typeface="Microsoft Sans Serif"/>
              </a:rPr>
              <a:t>assigned </a:t>
            </a:r>
            <a:r>
              <a:rPr sz="2600" spc="-15" dirty="0">
                <a:latin typeface="Microsoft Sans Serif"/>
                <a:cs typeface="Microsoft Sans Serif"/>
              </a:rPr>
              <a:t>with </a:t>
            </a:r>
            <a:r>
              <a:rPr sz="2600" spc="-150" dirty="0">
                <a:latin typeface="Microsoft Sans Serif"/>
                <a:cs typeface="Microsoft Sans Serif"/>
              </a:rPr>
              <a:t>values </a:t>
            </a:r>
            <a:r>
              <a:rPr sz="2600" dirty="0">
                <a:latin typeface="Microsoft Sans Serif"/>
                <a:cs typeface="Microsoft Sans Serif"/>
              </a:rPr>
              <a:t>if </a:t>
            </a:r>
            <a:r>
              <a:rPr sz="2600" spc="-65" dirty="0">
                <a:latin typeface="Microsoft Sans Serif"/>
                <a:cs typeface="Microsoft Sans Serif"/>
              </a:rPr>
              <a:t>fed </a:t>
            </a:r>
            <a:r>
              <a:rPr sz="2600" spc="-5" dirty="0">
                <a:latin typeface="Microsoft Sans Serif"/>
                <a:cs typeface="Microsoft Sans Serif"/>
              </a:rPr>
              <a:t>to </a:t>
            </a:r>
            <a:r>
              <a:rPr sz="2600" spc="-30" dirty="0">
                <a:latin typeface="Microsoft Sans Serif"/>
                <a:cs typeface="Microsoft Sans Serif"/>
              </a:rPr>
              <a:t>the 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algorithm. </a:t>
            </a:r>
            <a:r>
              <a:rPr sz="2600" spc="-55" dirty="0">
                <a:latin typeface="Microsoft Sans Serif"/>
                <a:cs typeface="Microsoft Sans Serif"/>
              </a:rPr>
              <a:t>Initially </a:t>
            </a:r>
            <a:r>
              <a:rPr sz="2600" spc="-5" dirty="0">
                <a:latin typeface="Microsoft Sans Serif"/>
                <a:cs typeface="Microsoft Sans Serif"/>
              </a:rPr>
              <a:t>2 </a:t>
            </a:r>
            <a:r>
              <a:rPr sz="2600" spc="-125" dirty="0">
                <a:latin typeface="Microsoft Sans Serif"/>
                <a:cs typeface="Microsoft Sans Serif"/>
              </a:rPr>
              <a:t>nodes </a:t>
            </a:r>
            <a:r>
              <a:rPr sz="2600" spc="-90" dirty="0">
                <a:latin typeface="Microsoft Sans Serif"/>
                <a:cs typeface="Microsoft Sans Serif"/>
              </a:rPr>
              <a:t>are </a:t>
            </a:r>
            <a:r>
              <a:rPr sz="2600" spc="-120" dirty="0">
                <a:latin typeface="Microsoft Sans Serif"/>
                <a:cs typeface="Microsoft Sans Serif"/>
              </a:rPr>
              <a:t>considered </a:t>
            </a:r>
            <a:r>
              <a:rPr sz="2600" spc="-105" dirty="0">
                <a:latin typeface="Microsoft Sans Serif"/>
                <a:cs typeface="Microsoft Sans Serif"/>
              </a:rPr>
              <a:t>and </a:t>
            </a:r>
            <a:r>
              <a:rPr sz="2600" spc="-25" dirty="0">
                <a:latin typeface="Microsoft Sans Serif"/>
                <a:cs typeface="Microsoft Sans Serif"/>
              </a:rPr>
              <a:t>their </a:t>
            </a:r>
            <a:r>
              <a:rPr sz="2600" spc="-114" dirty="0">
                <a:latin typeface="Microsoft Sans Serif"/>
                <a:cs typeface="Microsoft Sans Serif"/>
              </a:rPr>
              <a:t>sum </a:t>
            </a:r>
            <a:r>
              <a:rPr sz="2600" spc="-80" dirty="0">
                <a:latin typeface="Microsoft Sans Serif"/>
                <a:cs typeface="Microsoft Sans Serif"/>
              </a:rPr>
              <a:t>forms </a:t>
            </a:r>
            <a:r>
              <a:rPr sz="2600" spc="-30" dirty="0">
                <a:latin typeface="Microsoft Sans Serif"/>
                <a:cs typeface="Microsoft Sans Serif"/>
              </a:rPr>
              <a:t>their </a:t>
            </a:r>
            <a:r>
              <a:rPr sz="2600" spc="-70" dirty="0">
                <a:latin typeface="Microsoft Sans Serif"/>
                <a:cs typeface="Microsoft Sans Serif"/>
              </a:rPr>
              <a:t>parent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node.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•"/>
            </a:pPr>
            <a:endParaRPr sz="35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600" spc="-80" dirty="0">
                <a:latin typeface="Microsoft Sans Serif"/>
                <a:cs typeface="Microsoft Sans Serif"/>
              </a:rPr>
              <a:t>When</a:t>
            </a:r>
            <a:r>
              <a:rPr sz="2600" spc="-31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409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new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element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is</a:t>
            </a:r>
            <a:r>
              <a:rPr sz="2600" spc="-26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considered,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25" dirty="0">
                <a:latin typeface="Microsoft Sans Serif"/>
                <a:cs typeface="Microsoft Sans Serif"/>
              </a:rPr>
              <a:t>it</a:t>
            </a:r>
            <a:r>
              <a:rPr sz="2600" spc="15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can</a:t>
            </a:r>
            <a:r>
              <a:rPr sz="2600" spc="-335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be</a:t>
            </a:r>
            <a:r>
              <a:rPr sz="2600" spc="-21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added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to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thetree.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•"/>
            </a:pPr>
            <a:endParaRPr sz="4100">
              <a:latin typeface="Microsoft Sans Serif"/>
              <a:cs typeface="Microsoft Sans Serif"/>
            </a:endParaRPr>
          </a:p>
          <a:p>
            <a:pPr marL="241300" marR="17780" indent="-228600" algn="just">
              <a:lnSpc>
                <a:spcPct val="80000"/>
              </a:lnSpc>
              <a:buChar char="•"/>
              <a:tabLst>
                <a:tab pos="241300" algn="l"/>
              </a:tabLst>
            </a:pPr>
            <a:r>
              <a:rPr sz="2600" spc="-70" dirty="0">
                <a:latin typeface="Microsoft Sans Serif"/>
                <a:cs typeface="Microsoft Sans Serif"/>
              </a:rPr>
              <a:t>Its </a:t>
            </a:r>
            <a:r>
              <a:rPr sz="2600" spc="-120" dirty="0">
                <a:latin typeface="Microsoft Sans Serif"/>
                <a:cs typeface="Microsoft Sans Serif"/>
              </a:rPr>
              <a:t>value </a:t>
            </a:r>
            <a:r>
              <a:rPr sz="2600" spc="-105" dirty="0">
                <a:latin typeface="Microsoft Sans Serif"/>
                <a:cs typeface="Microsoft Sans Serif"/>
              </a:rPr>
              <a:t>and </a:t>
            </a:r>
            <a:r>
              <a:rPr sz="2600" spc="-35" dirty="0">
                <a:latin typeface="Microsoft Sans Serif"/>
                <a:cs typeface="Microsoft Sans Serif"/>
              </a:rPr>
              <a:t>the </a:t>
            </a:r>
            <a:r>
              <a:rPr sz="2600" spc="-105" dirty="0">
                <a:latin typeface="Microsoft Sans Serif"/>
                <a:cs typeface="Microsoft Sans Serif"/>
              </a:rPr>
              <a:t>previously </a:t>
            </a:r>
            <a:r>
              <a:rPr sz="2600" spc="-114" dirty="0">
                <a:latin typeface="Microsoft Sans Serif"/>
                <a:cs typeface="Microsoft Sans Serif"/>
              </a:rPr>
              <a:t>calculated </a:t>
            </a:r>
            <a:r>
              <a:rPr sz="2600" spc="-120" dirty="0">
                <a:latin typeface="Microsoft Sans Serif"/>
                <a:cs typeface="Microsoft Sans Serif"/>
              </a:rPr>
              <a:t>sum </a:t>
            </a:r>
            <a:r>
              <a:rPr sz="2600" spc="-10" dirty="0">
                <a:latin typeface="Microsoft Sans Serif"/>
                <a:cs typeface="Microsoft Sans Serif"/>
              </a:rPr>
              <a:t>of </a:t>
            </a:r>
            <a:r>
              <a:rPr sz="2600" spc="-30" dirty="0">
                <a:latin typeface="Microsoft Sans Serif"/>
                <a:cs typeface="Microsoft Sans Serif"/>
              </a:rPr>
              <a:t>the </a:t>
            </a:r>
            <a:r>
              <a:rPr sz="2600" spc="-45" dirty="0">
                <a:latin typeface="Microsoft Sans Serif"/>
                <a:cs typeface="Microsoft Sans Serif"/>
              </a:rPr>
              <a:t>tree </a:t>
            </a:r>
            <a:r>
              <a:rPr sz="2600" spc="-90" dirty="0">
                <a:latin typeface="Microsoft Sans Serif"/>
                <a:cs typeface="Microsoft Sans Serif"/>
              </a:rPr>
              <a:t>are </a:t>
            </a:r>
            <a:r>
              <a:rPr sz="2600" spc="-125" dirty="0">
                <a:latin typeface="Microsoft Sans Serif"/>
                <a:cs typeface="Microsoft Sans Serif"/>
              </a:rPr>
              <a:t>used </a:t>
            </a:r>
            <a:r>
              <a:rPr sz="2600" spc="5" dirty="0">
                <a:latin typeface="Microsoft Sans Serif"/>
                <a:cs typeface="Microsoft Sans Serif"/>
              </a:rPr>
              <a:t>to </a:t>
            </a:r>
            <a:r>
              <a:rPr sz="2600" spc="-40" dirty="0">
                <a:latin typeface="Microsoft Sans Serif"/>
                <a:cs typeface="Microsoft Sans Serif"/>
              </a:rPr>
              <a:t>form </a:t>
            </a:r>
            <a:r>
              <a:rPr sz="2600" spc="-55" dirty="0">
                <a:latin typeface="Microsoft Sans Serif"/>
                <a:cs typeface="Microsoft Sans Serif"/>
              </a:rPr>
              <a:t>the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ne</a:t>
            </a:r>
            <a:r>
              <a:rPr sz="2600" spc="-5" dirty="0">
                <a:latin typeface="Microsoft Sans Serif"/>
                <a:cs typeface="Microsoft Sans Serif"/>
              </a:rPr>
              <a:t>w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nod</a:t>
            </a:r>
            <a:r>
              <a:rPr sz="2600" spc="-5" dirty="0">
                <a:latin typeface="Microsoft Sans Serif"/>
                <a:cs typeface="Microsoft Sans Serif"/>
              </a:rPr>
              <a:t>e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w</a:t>
            </a:r>
            <a:r>
              <a:rPr sz="2600" spc="-105" dirty="0">
                <a:latin typeface="Microsoft Sans Serif"/>
                <a:cs typeface="Microsoft Sans Serif"/>
              </a:rPr>
              <a:t>h</a:t>
            </a:r>
            <a:r>
              <a:rPr sz="2600" spc="-120" dirty="0">
                <a:latin typeface="Microsoft Sans Serif"/>
                <a:cs typeface="Microsoft Sans Serif"/>
              </a:rPr>
              <a:t>i</a:t>
            </a:r>
            <a:r>
              <a:rPr sz="2600" spc="-105" dirty="0">
                <a:latin typeface="Microsoft Sans Serif"/>
                <a:cs typeface="Microsoft Sans Serif"/>
              </a:rPr>
              <a:t>c</a:t>
            </a:r>
            <a:r>
              <a:rPr sz="2600" spc="-5" dirty="0">
                <a:latin typeface="Microsoft Sans Serif"/>
                <a:cs typeface="Microsoft Sans Serif"/>
              </a:rPr>
              <a:t>h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i</a:t>
            </a:r>
            <a:r>
              <a:rPr sz="2600" spc="-15" dirty="0">
                <a:latin typeface="Microsoft Sans Serif"/>
                <a:cs typeface="Microsoft Sans Serif"/>
              </a:rPr>
              <a:t>n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turn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be</a:t>
            </a:r>
            <a:r>
              <a:rPr sz="2600" spc="-175" dirty="0">
                <a:latin typeface="Microsoft Sans Serif"/>
                <a:cs typeface="Microsoft Sans Serif"/>
              </a:rPr>
              <a:t>c</a:t>
            </a:r>
            <a:r>
              <a:rPr sz="2600" spc="-180" dirty="0">
                <a:latin typeface="Microsoft Sans Serif"/>
                <a:cs typeface="Microsoft Sans Serif"/>
              </a:rPr>
              <a:t>o</a:t>
            </a:r>
            <a:r>
              <a:rPr sz="2600" spc="-175" dirty="0">
                <a:latin typeface="Microsoft Sans Serif"/>
                <a:cs typeface="Microsoft Sans Serif"/>
              </a:rPr>
              <a:t>m</a:t>
            </a:r>
            <a:r>
              <a:rPr sz="2600" spc="-180" dirty="0">
                <a:latin typeface="Microsoft Sans Serif"/>
                <a:cs typeface="Microsoft Sans Serif"/>
              </a:rPr>
              <a:t>e</a:t>
            </a:r>
            <a:r>
              <a:rPr sz="2600" spc="-5" dirty="0">
                <a:latin typeface="Microsoft Sans Serif"/>
                <a:cs typeface="Microsoft Sans Serif"/>
              </a:rPr>
              <a:t>s</a:t>
            </a:r>
            <a:r>
              <a:rPr sz="2600" spc="-235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the</a:t>
            </a:r>
            <a:r>
              <a:rPr sz="2600" spc="-45" dirty="0">
                <a:latin typeface="Microsoft Sans Serif"/>
                <a:cs typeface="Microsoft Sans Serif"/>
              </a:rPr>
              <a:t>i</a:t>
            </a:r>
            <a:r>
              <a:rPr sz="2600" spc="229" dirty="0">
                <a:latin typeface="Microsoft Sans Serif"/>
                <a:cs typeface="Microsoft Sans Serif"/>
              </a:rPr>
              <a:t>r</a:t>
            </a:r>
            <a:r>
              <a:rPr sz="2600" spc="-105" dirty="0">
                <a:latin typeface="Microsoft Sans Serif"/>
                <a:cs typeface="Microsoft Sans Serif"/>
              </a:rPr>
              <a:t>pa</a:t>
            </a:r>
            <a:r>
              <a:rPr sz="2600" spc="-100" dirty="0">
                <a:latin typeface="Microsoft Sans Serif"/>
                <a:cs typeface="Microsoft Sans Serif"/>
              </a:rPr>
              <a:t>r</a:t>
            </a:r>
            <a:r>
              <a:rPr sz="2600" spc="-105" dirty="0">
                <a:latin typeface="Microsoft Sans Serif"/>
                <a:cs typeface="Microsoft Sans Serif"/>
              </a:rPr>
              <a:t>en</a:t>
            </a:r>
            <a:r>
              <a:rPr sz="2600" spc="-114" dirty="0">
                <a:latin typeface="Microsoft Sans Serif"/>
                <a:cs typeface="Microsoft Sans Serif"/>
              </a:rPr>
              <a:t>t</a:t>
            </a:r>
            <a:r>
              <a:rPr sz="2600" spc="-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109854"/>
            <a:ext cx="3496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85" dirty="0">
                <a:latin typeface="Microsoft Sans Serif"/>
                <a:cs typeface="Microsoft Sans Serif"/>
              </a:rPr>
              <a:t>Hu</a:t>
            </a:r>
            <a:r>
              <a:rPr sz="3600" b="0" spc="-165" dirty="0">
                <a:latin typeface="Microsoft Sans Serif"/>
                <a:cs typeface="Microsoft Sans Serif"/>
              </a:rPr>
              <a:t>ff</a:t>
            </a:r>
            <a:r>
              <a:rPr sz="3600" b="0" spc="-170" dirty="0">
                <a:latin typeface="Microsoft Sans Serif"/>
                <a:cs typeface="Microsoft Sans Serif"/>
              </a:rPr>
              <a:t>m</a:t>
            </a:r>
            <a:r>
              <a:rPr sz="3600" b="0" spc="-185" dirty="0">
                <a:latin typeface="Microsoft Sans Serif"/>
                <a:cs typeface="Microsoft Sans Serif"/>
              </a:rPr>
              <a:t>a</a:t>
            </a:r>
            <a:r>
              <a:rPr sz="3600" b="0" spc="-5" dirty="0">
                <a:latin typeface="Microsoft Sans Serif"/>
                <a:cs typeface="Microsoft Sans Serif"/>
              </a:rPr>
              <a:t>n</a:t>
            </a:r>
            <a:r>
              <a:rPr sz="3600" b="0" spc="-440" dirty="0">
                <a:latin typeface="Microsoft Sans Serif"/>
                <a:cs typeface="Microsoft Sans Serif"/>
              </a:rPr>
              <a:t> </a:t>
            </a:r>
            <a:r>
              <a:rPr sz="3600" b="0" spc="-120" dirty="0">
                <a:latin typeface="Microsoft Sans Serif"/>
                <a:cs typeface="Microsoft Sans Serif"/>
              </a:rPr>
              <a:t>A</a:t>
            </a:r>
            <a:r>
              <a:rPr sz="3600" b="0" spc="-155" dirty="0">
                <a:latin typeface="Microsoft Sans Serif"/>
                <a:cs typeface="Microsoft Sans Serif"/>
              </a:rPr>
              <a:t>l</a:t>
            </a:r>
            <a:r>
              <a:rPr sz="3600" b="0" spc="-135" dirty="0">
                <a:latin typeface="Microsoft Sans Serif"/>
                <a:cs typeface="Microsoft Sans Serif"/>
              </a:rPr>
              <a:t>go</a:t>
            </a:r>
            <a:r>
              <a:rPr sz="3600" b="0" spc="-120" dirty="0">
                <a:latin typeface="Microsoft Sans Serif"/>
                <a:cs typeface="Microsoft Sans Serif"/>
              </a:rPr>
              <a:t>r</a:t>
            </a:r>
            <a:r>
              <a:rPr sz="3600" b="0" spc="-155" dirty="0">
                <a:latin typeface="Microsoft Sans Serif"/>
                <a:cs typeface="Microsoft Sans Serif"/>
              </a:rPr>
              <a:t>i</a:t>
            </a:r>
            <a:r>
              <a:rPr sz="3600" b="0" spc="-114" dirty="0">
                <a:latin typeface="Microsoft Sans Serif"/>
                <a:cs typeface="Microsoft Sans Serif"/>
              </a:rPr>
              <a:t>t</a:t>
            </a:r>
            <a:r>
              <a:rPr sz="3600" b="0" spc="-135" dirty="0">
                <a:latin typeface="Microsoft Sans Serif"/>
                <a:cs typeface="Microsoft Sans Serif"/>
              </a:rPr>
              <a:t>h</a:t>
            </a:r>
            <a:r>
              <a:rPr sz="3600" b="0" dirty="0">
                <a:latin typeface="Microsoft Sans Serif"/>
                <a:cs typeface="Microsoft Sans Serif"/>
              </a:rPr>
              <a:t>m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871169"/>
            <a:ext cx="9967595" cy="18300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marR="139065" indent="-228600">
              <a:lnSpc>
                <a:spcPts val="25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z="2600" spc="-105" dirty="0">
                <a:latin typeface="Microsoft Sans Serif"/>
                <a:cs typeface="Microsoft Sans Serif"/>
              </a:rPr>
              <a:t>Let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us</a:t>
            </a:r>
            <a:r>
              <a:rPr sz="2600" spc="-35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take</a:t>
            </a:r>
            <a:r>
              <a:rPr sz="2600" spc="-19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any</a:t>
            </a:r>
            <a:r>
              <a:rPr sz="2600" spc="-28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four </a:t>
            </a:r>
            <a:r>
              <a:rPr sz="2600" spc="-135" dirty="0">
                <a:latin typeface="Microsoft Sans Serif"/>
                <a:cs typeface="Microsoft Sans Serif"/>
              </a:rPr>
              <a:t>characters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and</a:t>
            </a:r>
            <a:r>
              <a:rPr sz="2600" spc="-21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their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frequencies,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and</a:t>
            </a:r>
            <a:r>
              <a:rPr sz="2600" spc="-21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sort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this</a:t>
            </a:r>
            <a:r>
              <a:rPr sz="2600" spc="-40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listby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increasing</a:t>
            </a:r>
            <a:r>
              <a:rPr sz="2600" spc="-17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frequency.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icrosoft Sans Serif"/>
              <a:buChar char="•"/>
            </a:pPr>
            <a:endParaRPr sz="315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2500"/>
              </a:lnSpc>
              <a:buChar char="•"/>
              <a:tabLst>
                <a:tab pos="241300" algn="l"/>
              </a:tabLst>
            </a:pPr>
            <a:r>
              <a:rPr sz="2600" spc="-165" dirty="0">
                <a:latin typeface="Microsoft Sans Serif"/>
                <a:cs typeface="Microsoft Sans Serif"/>
              </a:rPr>
              <a:t>Since</a:t>
            </a:r>
            <a:r>
              <a:rPr sz="2600" spc="-3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to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represent</a:t>
            </a:r>
            <a:r>
              <a:rPr sz="2600" spc="-18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4</a:t>
            </a:r>
            <a:r>
              <a:rPr sz="2600" spc="-23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characters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2</a:t>
            </a:r>
            <a:r>
              <a:rPr sz="2600" spc="-23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bit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is</a:t>
            </a:r>
            <a:r>
              <a:rPr sz="2600" spc="-28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sufficient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thus</a:t>
            </a:r>
            <a:r>
              <a:rPr sz="2600" spc="-16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take</a:t>
            </a:r>
            <a:r>
              <a:rPr sz="2600" spc="-160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initially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two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bits </a:t>
            </a:r>
            <a:r>
              <a:rPr sz="2600" spc="-25" dirty="0">
                <a:latin typeface="Microsoft Sans Serif"/>
                <a:cs typeface="Microsoft Sans Serif"/>
              </a:rPr>
              <a:t>for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each</a:t>
            </a:r>
            <a:r>
              <a:rPr sz="2600" spc="-305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character</a:t>
            </a:r>
            <a:r>
              <a:rPr sz="2600" spc="-65" dirty="0">
                <a:latin typeface="Microsoft Sans Serif"/>
                <a:cs typeface="Microsoft Sans Serif"/>
              </a:rPr>
              <a:t> this </a:t>
            </a:r>
            <a:r>
              <a:rPr sz="2600" spc="-85" dirty="0">
                <a:latin typeface="Microsoft Sans Serif"/>
                <a:cs typeface="Microsoft Sans Serif"/>
              </a:rPr>
              <a:t>is</a:t>
            </a:r>
            <a:r>
              <a:rPr sz="2600" spc="-26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ca</a:t>
            </a:r>
            <a:r>
              <a:rPr sz="2600" b="1" spc="-135" dirty="0">
                <a:latin typeface="Arial"/>
                <a:cs typeface="Arial"/>
              </a:rPr>
              <a:t>l</a:t>
            </a:r>
            <a:r>
              <a:rPr sz="2600" b="1" spc="-390" dirty="0">
                <a:latin typeface="Arial"/>
                <a:cs typeface="Arial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ed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fixed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lengthcharacter.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443" y="4846182"/>
            <a:ext cx="10001250" cy="91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12400"/>
              </a:lnSpc>
              <a:spcBef>
                <a:spcPts val="100"/>
              </a:spcBef>
              <a:buChar char="•"/>
              <a:tabLst>
                <a:tab pos="254000" algn="l"/>
              </a:tabLst>
            </a:pPr>
            <a:r>
              <a:rPr sz="2600" spc="-114" dirty="0">
                <a:latin typeface="Microsoft Sans Serif"/>
                <a:cs typeface="Microsoft Sans Serif"/>
              </a:rPr>
              <a:t>Here</a:t>
            </a:r>
            <a:r>
              <a:rPr sz="2600" spc="-260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before</a:t>
            </a:r>
            <a:r>
              <a:rPr sz="2600" spc="-18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using</a:t>
            </a:r>
            <a:r>
              <a:rPr sz="2600" spc="-210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Huffman</a:t>
            </a:r>
            <a:r>
              <a:rPr sz="2600" spc="-23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algorithm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the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total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number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of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bits</a:t>
            </a:r>
            <a:r>
              <a:rPr sz="2600" spc="-160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required</a:t>
            </a:r>
            <a:r>
              <a:rPr sz="2600" spc="-17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is: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nb=3*2+5</a:t>
            </a:r>
            <a:r>
              <a:rPr sz="2600" spc="-60" dirty="0">
                <a:latin typeface="Microsoft Sans Serif"/>
                <a:cs typeface="Microsoft Sans Serif"/>
              </a:rPr>
              <a:t>*</a:t>
            </a:r>
            <a:r>
              <a:rPr sz="2600" spc="-80" dirty="0">
                <a:latin typeface="Microsoft Sans Serif"/>
                <a:cs typeface="Microsoft Sans Serif"/>
              </a:rPr>
              <a:t>2</a:t>
            </a:r>
            <a:r>
              <a:rPr sz="2600" spc="-60" dirty="0">
                <a:latin typeface="Microsoft Sans Serif"/>
                <a:cs typeface="Microsoft Sans Serif"/>
              </a:rPr>
              <a:t>+</a:t>
            </a:r>
            <a:r>
              <a:rPr sz="2600" spc="-80" dirty="0">
                <a:latin typeface="Microsoft Sans Serif"/>
                <a:cs typeface="Microsoft Sans Serif"/>
              </a:rPr>
              <a:t>7</a:t>
            </a:r>
            <a:r>
              <a:rPr sz="2600" spc="-55" dirty="0">
                <a:latin typeface="Microsoft Sans Serif"/>
                <a:cs typeface="Microsoft Sans Serif"/>
              </a:rPr>
              <a:t>*</a:t>
            </a:r>
            <a:r>
              <a:rPr sz="2600" spc="-80" dirty="0">
                <a:latin typeface="Microsoft Sans Serif"/>
                <a:cs typeface="Microsoft Sans Serif"/>
              </a:rPr>
              <a:t>2</a:t>
            </a:r>
            <a:r>
              <a:rPr sz="2600" spc="-60" dirty="0">
                <a:latin typeface="Microsoft Sans Serif"/>
                <a:cs typeface="Microsoft Sans Serif"/>
              </a:rPr>
              <a:t>+1</a:t>
            </a:r>
            <a:r>
              <a:rPr sz="2600" spc="-80" dirty="0">
                <a:latin typeface="Microsoft Sans Serif"/>
                <a:cs typeface="Microsoft Sans Serif"/>
              </a:rPr>
              <a:t>0</a:t>
            </a:r>
            <a:r>
              <a:rPr sz="2600" spc="-55" dirty="0">
                <a:latin typeface="Microsoft Sans Serif"/>
                <a:cs typeface="Microsoft Sans Serif"/>
              </a:rPr>
              <a:t>*</a:t>
            </a:r>
            <a:r>
              <a:rPr sz="2600" spc="-5" dirty="0">
                <a:latin typeface="Microsoft Sans Serif"/>
                <a:cs typeface="Microsoft Sans Serif"/>
              </a:rPr>
              <a:t>2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=06+10+14+2</a:t>
            </a:r>
            <a:r>
              <a:rPr sz="2600" spc="-5" dirty="0">
                <a:latin typeface="Microsoft Sans Serif"/>
                <a:cs typeface="Microsoft Sans Serif"/>
              </a:rPr>
              <a:t>0</a:t>
            </a:r>
            <a:r>
              <a:rPr sz="2600" spc="-30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=50b</a:t>
            </a:r>
            <a:r>
              <a:rPr sz="2600" spc="-140" dirty="0">
                <a:latin typeface="Microsoft Sans Serif"/>
                <a:cs typeface="Microsoft Sans Serif"/>
              </a:rPr>
              <a:t>i</a:t>
            </a:r>
            <a:r>
              <a:rPr sz="2600" spc="-130" dirty="0">
                <a:latin typeface="Microsoft Sans Serif"/>
                <a:cs typeface="Microsoft Sans Serif"/>
              </a:rPr>
              <a:t>t</a:t>
            </a:r>
            <a:r>
              <a:rPr sz="2600" spc="-5" dirty="0"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3600" y="2885313"/>
          <a:ext cx="5430520" cy="182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frequencies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5B9B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5B9B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341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5B9B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4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5B9BD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5B9BD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5B9BD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26200" y="2885313"/>
          <a:ext cx="4953000" cy="182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frequencies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224015" y="3773423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B9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66384" y="3449192"/>
            <a:ext cx="345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Sans Serif"/>
                <a:cs typeface="Microsoft Sans Serif"/>
              </a:rPr>
              <a:t>s</a:t>
            </a:r>
            <a:r>
              <a:rPr sz="1800" dirty="0">
                <a:latin typeface="Microsoft Sans Serif"/>
                <a:cs typeface="Microsoft Sans Serif"/>
              </a:rPr>
              <a:t>or  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008" y="423672"/>
            <a:ext cx="5458968" cy="194157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343655" y="2359151"/>
            <a:ext cx="786130" cy="786130"/>
            <a:chOff x="3343655" y="2359151"/>
            <a:chExt cx="786130" cy="7861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3655" y="3064382"/>
              <a:ext cx="80645" cy="808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3058" y="2359151"/>
              <a:ext cx="736600" cy="737235"/>
            </a:xfrm>
            <a:custGeom>
              <a:avLst/>
              <a:gdLst/>
              <a:ahLst/>
              <a:cxnLst/>
              <a:rect l="l" t="t" r="r" b="b"/>
              <a:pathLst>
                <a:path w="736600" h="737235">
                  <a:moveTo>
                    <a:pt x="727582" y="0"/>
                  </a:moveTo>
                  <a:lnTo>
                    <a:pt x="0" y="727837"/>
                  </a:lnTo>
                  <a:lnTo>
                    <a:pt x="8889" y="736726"/>
                  </a:lnTo>
                  <a:lnTo>
                    <a:pt x="736600" y="8889"/>
                  </a:lnTo>
                  <a:lnTo>
                    <a:pt x="727582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3167" y="3334511"/>
            <a:ext cx="4498848" cy="283159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465064" y="4322063"/>
            <a:ext cx="1240155" cy="76200"/>
          </a:xfrm>
          <a:custGeom>
            <a:avLst/>
            <a:gdLst/>
            <a:ahLst/>
            <a:cxnLst/>
            <a:rect l="l" t="t" r="r" b="b"/>
            <a:pathLst>
              <a:path w="1240154" h="76200">
                <a:moveTo>
                  <a:pt x="116378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63789" y="44450"/>
                </a:lnTo>
                <a:lnTo>
                  <a:pt x="1163789" y="31750"/>
                </a:lnTo>
                <a:close/>
              </a:path>
              <a:path w="1240154" h="76200">
                <a:moveTo>
                  <a:pt x="1240028" y="38100"/>
                </a:moveTo>
                <a:lnTo>
                  <a:pt x="1227328" y="31750"/>
                </a:lnTo>
                <a:lnTo>
                  <a:pt x="1163828" y="0"/>
                </a:lnTo>
                <a:lnTo>
                  <a:pt x="1163828" y="76200"/>
                </a:lnTo>
                <a:lnTo>
                  <a:pt x="1227328" y="44450"/>
                </a:lnTo>
                <a:lnTo>
                  <a:pt x="1240028" y="38100"/>
                </a:lnTo>
                <a:close/>
              </a:path>
            </a:pathLst>
          </a:custGeom>
          <a:solidFill>
            <a:srgbClr val="5B9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10400" y="2551175"/>
            <a:ext cx="4120896" cy="352044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255" y="4397705"/>
            <a:ext cx="10056495" cy="175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 marR="2505075" indent="-344170" algn="r">
              <a:lnSpc>
                <a:spcPts val="2305"/>
              </a:lnSpc>
              <a:spcBef>
                <a:spcPts val="95"/>
              </a:spcBef>
              <a:buChar char="•"/>
              <a:tabLst>
                <a:tab pos="344170" algn="l"/>
                <a:tab pos="344805" algn="l"/>
              </a:tabLst>
            </a:pPr>
            <a:r>
              <a:rPr sz="2000" spc="-130" dirty="0">
                <a:latin typeface="Microsoft Sans Serif"/>
                <a:cs typeface="Microsoft Sans Serif"/>
              </a:rPr>
              <a:t>Thus</a:t>
            </a:r>
            <a:r>
              <a:rPr sz="2000" spc="-26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after</a:t>
            </a:r>
            <a:r>
              <a:rPr sz="2000" spc="-19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using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Huffman</a:t>
            </a:r>
            <a:r>
              <a:rPr sz="2000" spc="-25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algorithm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total</a:t>
            </a:r>
            <a:r>
              <a:rPr sz="2000" spc="-9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number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of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bits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required</a:t>
            </a:r>
            <a:r>
              <a:rPr sz="2000" spc="-200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is</a:t>
            </a:r>
            <a:endParaRPr sz="2000">
              <a:latin typeface="Microsoft Sans Serif"/>
              <a:cs typeface="Microsoft Sans Serif"/>
            </a:endParaRPr>
          </a:p>
          <a:p>
            <a:pPr marR="2482215" algn="r">
              <a:lnSpc>
                <a:spcPts val="2195"/>
              </a:lnSpc>
            </a:pPr>
            <a:r>
              <a:rPr sz="2000" spc="-60" dirty="0">
                <a:latin typeface="Microsoft Sans Serif"/>
                <a:cs typeface="Microsoft Sans Serif"/>
              </a:rPr>
              <a:t>nb</a:t>
            </a:r>
            <a:r>
              <a:rPr sz="2000" spc="-65" dirty="0">
                <a:latin typeface="Microsoft Sans Serif"/>
                <a:cs typeface="Microsoft Sans Serif"/>
              </a:rPr>
              <a:t>=</a:t>
            </a:r>
            <a:r>
              <a:rPr sz="2000" spc="-60" dirty="0">
                <a:latin typeface="Microsoft Sans Serif"/>
                <a:cs typeface="Microsoft Sans Serif"/>
              </a:rPr>
              <a:t>3</a:t>
            </a:r>
            <a:r>
              <a:rPr sz="2000" spc="-65" dirty="0">
                <a:latin typeface="Microsoft Sans Serif"/>
                <a:cs typeface="Microsoft Sans Serif"/>
              </a:rPr>
              <a:t>*</a:t>
            </a:r>
            <a:r>
              <a:rPr sz="2000" spc="-60" dirty="0">
                <a:latin typeface="Microsoft Sans Serif"/>
                <a:cs typeface="Microsoft Sans Serif"/>
              </a:rPr>
              <a:t>3</a:t>
            </a:r>
            <a:r>
              <a:rPr sz="2000" spc="-65" dirty="0">
                <a:latin typeface="Microsoft Sans Serif"/>
                <a:cs typeface="Microsoft Sans Serif"/>
              </a:rPr>
              <a:t>+</a:t>
            </a:r>
            <a:r>
              <a:rPr sz="2000" spc="-60" dirty="0">
                <a:latin typeface="Microsoft Sans Serif"/>
                <a:cs typeface="Microsoft Sans Serif"/>
              </a:rPr>
              <a:t>5</a:t>
            </a:r>
            <a:r>
              <a:rPr sz="2000" spc="-65" dirty="0">
                <a:latin typeface="Microsoft Sans Serif"/>
                <a:cs typeface="Microsoft Sans Serif"/>
              </a:rPr>
              <a:t>*</a:t>
            </a:r>
            <a:r>
              <a:rPr sz="2000" spc="-60" dirty="0">
                <a:latin typeface="Microsoft Sans Serif"/>
                <a:cs typeface="Microsoft Sans Serif"/>
              </a:rPr>
              <a:t>3</a:t>
            </a:r>
            <a:r>
              <a:rPr sz="2000" spc="-65" dirty="0">
                <a:latin typeface="Microsoft Sans Serif"/>
                <a:cs typeface="Microsoft Sans Serif"/>
              </a:rPr>
              <a:t>+</a:t>
            </a:r>
            <a:r>
              <a:rPr sz="2000" spc="-60" dirty="0">
                <a:latin typeface="Microsoft Sans Serif"/>
                <a:cs typeface="Microsoft Sans Serif"/>
              </a:rPr>
              <a:t>7</a:t>
            </a:r>
            <a:r>
              <a:rPr sz="2000" spc="-65" dirty="0">
                <a:latin typeface="Microsoft Sans Serif"/>
                <a:cs typeface="Microsoft Sans Serif"/>
              </a:rPr>
              <a:t>*</a:t>
            </a:r>
            <a:r>
              <a:rPr sz="2000" spc="-60" dirty="0">
                <a:latin typeface="Microsoft Sans Serif"/>
                <a:cs typeface="Microsoft Sans Serif"/>
              </a:rPr>
              <a:t>2</a:t>
            </a:r>
            <a:r>
              <a:rPr sz="2000" spc="-65" dirty="0">
                <a:latin typeface="Microsoft Sans Serif"/>
                <a:cs typeface="Microsoft Sans Serif"/>
              </a:rPr>
              <a:t>+</a:t>
            </a:r>
            <a:r>
              <a:rPr sz="2000" spc="-60" dirty="0">
                <a:latin typeface="Microsoft Sans Serif"/>
                <a:cs typeface="Microsoft Sans Serif"/>
              </a:rPr>
              <a:t>10</a:t>
            </a:r>
            <a:r>
              <a:rPr sz="2000" spc="-65" dirty="0">
                <a:latin typeface="Microsoft Sans Serif"/>
                <a:cs typeface="Microsoft Sans Serif"/>
              </a:rPr>
              <a:t>*</a:t>
            </a:r>
            <a:r>
              <a:rPr sz="2000" spc="-5" dirty="0">
                <a:latin typeface="Microsoft Sans Serif"/>
                <a:cs typeface="Microsoft Sans Serif"/>
              </a:rPr>
              <a:t>1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=</a:t>
            </a:r>
            <a:r>
              <a:rPr sz="2000" spc="-130" dirty="0">
                <a:latin typeface="Microsoft Sans Serif"/>
                <a:cs typeface="Microsoft Sans Serif"/>
              </a:rPr>
              <a:t>09</a:t>
            </a:r>
            <a:r>
              <a:rPr sz="2000" spc="-140" dirty="0">
                <a:latin typeface="Microsoft Sans Serif"/>
                <a:cs typeface="Microsoft Sans Serif"/>
              </a:rPr>
              <a:t>+</a:t>
            </a:r>
            <a:r>
              <a:rPr sz="2000" spc="-130" dirty="0">
                <a:latin typeface="Microsoft Sans Serif"/>
                <a:cs typeface="Microsoft Sans Serif"/>
              </a:rPr>
              <a:t>15</a:t>
            </a:r>
            <a:r>
              <a:rPr sz="2000" spc="-140" dirty="0">
                <a:latin typeface="Microsoft Sans Serif"/>
                <a:cs typeface="Microsoft Sans Serif"/>
              </a:rPr>
              <a:t>+</a:t>
            </a:r>
            <a:r>
              <a:rPr sz="2000" spc="-130" dirty="0">
                <a:latin typeface="Microsoft Sans Serif"/>
                <a:cs typeface="Microsoft Sans Serif"/>
              </a:rPr>
              <a:t>14</a:t>
            </a:r>
            <a:r>
              <a:rPr sz="2000" spc="-140" dirty="0">
                <a:latin typeface="Microsoft Sans Serif"/>
                <a:cs typeface="Microsoft Sans Serif"/>
              </a:rPr>
              <a:t>+</a:t>
            </a:r>
            <a:r>
              <a:rPr sz="2000" spc="-130" dirty="0">
                <a:latin typeface="Microsoft Sans Serif"/>
                <a:cs typeface="Microsoft Sans Serif"/>
              </a:rPr>
              <a:t>1</a:t>
            </a:r>
            <a:r>
              <a:rPr sz="2000" spc="-5" dirty="0">
                <a:latin typeface="Microsoft Sans Serif"/>
                <a:cs typeface="Microsoft Sans Serif"/>
              </a:rPr>
              <a:t>0</a:t>
            </a:r>
            <a:r>
              <a:rPr sz="2000" spc="-27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=</a:t>
            </a:r>
            <a:r>
              <a:rPr sz="2000" spc="-105" dirty="0">
                <a:latin typeface="Microsoft Sans Serif"/>
                <a:cs typeface="Microsoft Sans Serif"/>
              </a:rPr>
              <a:t>48b</a:t>
            </a:r>
            <a:r>
              <a:rPr sz="2000" spc="-125" dirty="0">
                <a:latin typeface="Microsoft Sans Serif"/>
                <a:cs typeface="Microsoft Sans Serif"/>
              </a:rPr>
              <a:t>i</a:t>
            </a:r>
            <a:r>
              <a:rPr sz="2000" spc="-105" dirty="0">
                <a:latin typeface="Microsoft Sans Serif"/>
                <a:cs typeface="Microsoft Sans Serif"/>
              </a:rPr>
              <a:t>t</a:t>
            </a:r>
            <a:r>
              <a:rPr sz="2000" spc="-5" dirty="0"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302260">
              <a:lnSpc>
                <a:spcPts val="2195"/>
              </a:lnSpc>
            </a:pPr>
            <a:r>
              <a:rPr sz="2000" spc="-65" dirty="0">
                <a:latin typeface="Microsoft Sans Serif"/>
                <a:cs typeface="Microsoft Sans Serif"/>
              </a:rPr>
              <a:t>i.e</a:t>
            </a:r>
            <a:endParaRPr sz="2000">
              <a:latin typeface="Microsoft Sans Serif"/>
              <a:cs typeface="Microsoft Sans Serif"/>
            </a:endParaRPr>
          </a:p>
          <a:p>
            <a:pPr marL="2701290">
              <a:lnSpc>
                <a:spcPts val="2305"/>
              </a:lnSpc>
            </a:pPr>
            <a:r>
              <a:rPr sz="2000" spc="-100" dirty="0">
                <a:latin typeface="Microsoft Sans Serif"/>
                <a:cs typeface="Microsoft Sans Serif"/>
              </a:rPr>
              <a:t>(50-48)/50*100%=4%</a:t>
            </a:r>
            <a:endParaRPr sz="2000">
              <a:latin typeface="Microsoft Sans Serif"/>
              <a:cs typeface="Microsoft Sans Serif"/>
            </a:endParaRPr>
          </a:p>
          <a:p>
            <a:pPr marL="302260">
              <a:lnSpc>
                <a:spcPts val="2305"/>
              </a:lnSpc>
            </a:pPr>
            <a:r>
              <a:rPr sz="2000" spc="-130" dirty="0">
                <a:latin typeface="Microsoft Sans Serif"/>
                <a:cs typeface="Microsoft Sans Serif"/>
              </a:rPr>
              <a:t>Since</a:t>
            </a:r>
            <a:r>
              <a:rPr sz="2000" spc="-30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in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this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sma</a:t>
            </a:r>
            <a:r>
              <a:rPr sz="2000" b="1" spc="-95" dirty="0">
                <a:latin typeface="Arial"/>
                <a:cs typeface="Arial"/>
              </a:rPr>
              <a:t>l</a:t>
            </a:r>
            <a:r>
              <a:rPr sz="2000" b="1" spc="140" dirty="0">
                <a:latin typeface="Arial"/>
                <a:cs typeface="Arial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example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we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save</a:t>
            </a:r>
            <a:r>
              <a:rPr sz="2000" spc="-32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about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4%space</a:t>
            </a:r>
            <a:r>
              <a:rPr sz="2000" spc="-29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by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using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Huffman</a:t>
            </a:r>
            <a:r>
              <a:rPr sz="2000" spc="-19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algorithm.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If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we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takelarge</a:t>
            </a:r>
            <a:endParaRPr sz="2000">
              <a:latin typeface="Microsoft Sans Serif"/>
              <a:cs typeface="Microsoft Sans Serif"/>
            </a:endParaRPr>
          </a:p>
          <a:p>
            <a:pPr marL="302260">
              <a:lnSpc>
                <a:spcPts val="2305"/>
              </a:lnSpc>
            </a:pPr>
            <a:r>
              <a:rPr sz="2000" spc="-110" dirty="0">
                <a:latin typeface="Microsoft Sans Serif"/>
                <a:cs typeface="Microsoft Sans Serif"/>
              </a:rPr>
              <a:t>example</a:t>
            </a:r>
            <a:r>
              <a:rPr sz="2000" spc="-20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with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</a:t>
            </a:r>
            <a:r>
              <a:rPr sz="2000" spc="-25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lot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of</a:t>
            </a:r>
            <a:r>
              <a:rPr sz="2000" spc="-10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characters</a:t>
            </a:r>
            <a:r>
              <a:rPr sz="2000" spc="-30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and</a:t>
            </a:r>
            <a:r>
              <a:rPr sz="2000" spc="-19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their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frequencies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we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can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save</a:t>
            </a:r>
            <a:r>
              <a:rPr sz="2000" spc="-27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</a:t>
            </a:r>
            <a:r>
              <a:rPr sz="2000" spc="-27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lot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of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space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509016"/>
            <a:ext cx="4117848" cy="3910584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88100" y="1230883"/>
          <a:ext cx="49530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frequencies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111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916635" y="1370787"/>
            <a:ext cx="9672955" cy="8350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9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Microsoft Sans Serif"/>
                <a:cs typeface="Microsoft Sans Serif"/>
              </a:rPr>
              <a:t>Lets</a:t>
            </a:r>
            <a:r>
              <a:rPr sz="2800" spc="-35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say</a:t>
            </a:r>
            <a:r>
              <a:rPr sz="2800" spc="-54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you</a:t>
            </a:r>
            <a:r>
              <a:rPr sz="2800" spc="-19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have</a:t>
            </a:r>
            <a:r>
              <a:rPr sz="2800" spc="-34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set</a:t>
            </a:r>
            <a:r>
              <a:rPr sz="2800" spc="-254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numbers</a:t>
            </a:r>
            <a:r>
              <a:rPr sz="2800" spc="-204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and</a:t>
            </a:r>
            <a:r>
              <a:rPr sz="2800" spc="-29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their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frequency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of </a:t>
            </a:r>
            <a:r>
              <a:rPr sz="2800" spc="-120" dirty="0">
                <a:latin typeface="Microsoft Sans Serif"/>
                <a:cs typeface="Microsoft Sans Serif"/>
              </a:rPr>
              <a:t>use</a:t>
            </a:r>
            <a:r>
              <a:rPr sz="2800" spc="-41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and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w</a:t>
            </a:r>
            <a:r>
              <a:rPr sz="2800" spc="-100" dirty="0">
                <a:latin typeface="Microsoft Sans Serif"/>
                <a:cs typeface="Microsoft Sans Serif"/>
              </a:rPr>
              <a:t>an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c</a:t>
            </a:r>
            <a:r>
              <a:rPr sz="2800" spc="-120" dirty="0">
                <a:latin typeface="Microsoft Sans Serif"/>
                <a:cs typeface="Microsoft Sans Serif"/>
              </a:rPr>
              <a:t>r</a:t>
            </a:r>
            <a:r>
              <a:rPr sz="2800" spc="-125" dirty="0">
                <a:latin typeface="Microsoft Sans Serif"/>
                <a:cs typeface="Microsoft Sans Serif"/>
              </a:rPr>
              <a:t>ea</a:t>
            </a:r>
            <a:r>
              <a:rPr sz="2800" spc="-110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7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hu</a:t>
            </a:r>
            <a:r>
              <a:rPr sz="2800" spc="-135" dirty="0">
                <a:latin typeface="Microsoft Sans Serif"/>
                <a:cs typeface="Microsoft Sans Serif"/>
              </a:rPr>
              <a:t>f</a:t>
            </a:r>
            <a:r>
              <a:rPr sz="2800" spc="-85" dirty="0">
                <a:latin typeface="Microsoft Sans Serif"/>
                <a:cs typeface="Microsoft Sans Serif"/>
              </a:rPr>
              <a:t>f</a:t>
            </a:r>
            <a:r>
              <a:rPr sz="2800" spc="-105" dirty="0">
                <a:latin typeface="Microsoft Sans Serif"/>
                <a:cs typeface="Microsoft Sans Serif"/>
              </a:rPr>
              <a:t>m</a:t>
            </a:r>
            <a:r>
              <a:rPr sz="2800" spc="-100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n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en</a:t>
            </a:r>
            <a:r>
              <a:rPr sz="2800" spc="-135" dirty="0">
                <a:latin typeface="Microsoft Sans Serif"/>
                <a:cs typeface="Microsoft Sans Serif"/>
              </a:rPr>
              <a:t>c</a:t>
            </a:r>
            <a:r>
              <a:rPr sz="2800" spc="-150" dirty="0">
                <a:latin typeface="Microsoft Sans Serif"/>
                <a:cs typeface="Microsoft Sans Serif"/>
              </a:rPr>
              <a:t>od</a:t>
            </a:r>
            <a:r>
              <a:rPr sz="2800" spc="-165" dirty="0">
                <a:latin typeface="Microsoft Sans Serif"/>
                <a:cs typeface="Microsoft Sans Serif"/>
              </a:rPr>
              <a:t>i</a:t>
            </a:r>
            <a:r>
              <a:rPr sz="2800" spc="-150" dirty="0">
                <a:latin typeface="Microsoft Sans Serif"/>
                <a:cs typeface="Microsoft Sans Serif"/>
              </a:rPr>
              <a:t>n</a:t>
            </a:r>
            <a:r>
              <a:rPr sz="2800" dirty="0">
                <a:latin typeface="Microsoft Sans Serif"/>
                <a:cs typeface="Microsoft Sans Serif"/>
              </a:rPr>
              <a:t>g</a:t>
            </a:r>
            <a:r>
              <a:rPr sz="2800" spc="-21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f</a:t>
            </a: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36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he</a:t>
            </a:r>
            <a:r>
              <a:rPr sz="2800" spc="5" dirty="0">
                <a:latin typeface="Microsoft Sans Serif"/>
                <a:cs typeface="Microsoft Sans Serif"/>
              </a:rPr>
              <a:t>m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51021" y="2606167"/>
          <a:ext cx="3766819" cy="256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Frequencies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45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Huffman </a:t>
            </a:r>
            <a:r>
              <a:rPr spc="-5" dirty="0"/>
              <a:t> </a:t>
            </a:r>
            <a:r>
              <a:rPr spc="-105" dirty="0"/>
              <a:t>A</a:t>
            </a:r>
            <a:r>
              <a:rPr spc="-5" dirty="0"/>
              <a:t>lg</a:t>
            </a:r>
            <a:r>
              <a:rPr spc="-25" dirty="0"/>
              <a:t>o</a:t>
            </a:r>
            <a:r>
              <a:rPr spc="-5" dirty="0"/>
              <a:t>rit</a:t>
            </a:r>
            <a:r>
              <a:rPr spc="-15" dirty="0"/>
              <a:t>h</a:t>
            </a:r>
            <a:r>
              <a:rPr spc="-10" dirty="0"/>
              <a:t>m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109854"/>
            <a:ext cx="3496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85" dirty="0">
                <a:latin typeface="Microsoft Sans Serif"/>
                <a:cs typeface="Microsoft Sans Serif"/>
              </a:rPr>
              <a:t>Hu</a:t>
            </a:r>
            <a:r>
              <a:rPr sz="3600" b="0" spc="-165" dirty="0">
                <a:latin typeface="Microsoft Sans Serif"/>
                <a:cs typeface="Microsoft Sans Serif"/>
              </a:rPr>
              <a:t>ff</a:t>
            </a:r>
            <a:r>
              <a:rPr sz="3600" b="0" spc="-170" dirty="0">
                <a:latin typeface="Microsoft Sans Serif"/>
                <a:cs typeface="Microsoft Sans Serif"/>
              </a:rPr>
              <a:t>m</a:t>
            </a:r>
            <a:r>
              <a:rPr sz="3600" b="0" spc="-185" dirty="0">
                <a:latin typeface="Microsoft Sans Serif"/>
                <a:cs typeface="Microsoft Sans Serif"/>
              </a:rPr>
              <a:t>a</a:t>
            </a:r>
            <a:r>
              <a:rPr sz="3600" b="0" spc="-5" dirty="0">
                <a:latin typeface="Microsoft Sans Serif"/>
                <a:cs typeface="Microsoft Sans Serif"/>
              </a:rPr>
              <a:t>n</a:t>
            </a:r>
            <a:r>
              <a:rPr sz="3600" b="0" spc="-440" dirty="0">
                <a:latin typeface="Microsoft Sans Serif"/>
                <a:cs typeface="Microsoft Sans Serif"/>
              </a:rPr>
              <a:t> </a:t>
            </a:r>
            <a:r>
              <a:rPr sz="3600" b="0" spc="-120" dirty="0">
                <a:latin typeface="Microsoft Sans Serif"/>
                <a:cs typeface="Microsoft Sans Serif"/>
              </a:rPr>
              <a:t>A</a:t>
            </a:r>
            <a:r>
              <a:rPr sz="3600" b="0" spc="-155" dirty="0">
                <a:latin typeface="Microsoft Sans Serif"/>
                <a:cs typeface="Microsoft Sans Serif"/>
              </a:rPr>
              <a:t>l</a:t>
            </a:r>
            <a:r>
              <a:rPr sz="3600" b="0" spc="-135" dirty="0">
                <a:latin typeface="Microsoft Sans Serif"/>
                <a:cs typeface="Microsoft Sans Serif"/>
              </a:rPr>
              <a:t>go</a:t>
            </a:r>
            <a:r>
              <a:rPr sz="3600" b="0" spc="-120" dirty="0">
                <a:latin typeface="Microsoft Sans Serif"/>
                <a:cs typeface="Microsoft Sans Serif"/>
              </a:rPr>
              <a:t>r</a:t>
            </a:r>
            <a:r>
              <a:rPr sz="3600" b="0" spc="-155" dirty="0">
                <a:latin typeface="Microsoft Sans Serif"/>
                <a:cs typeface="Microsoft Sans Serif"/>
              </a:rPr>
              <a:t>i</a:t>
            </a:r>
            <a:r>
              <a:rPr sz="3600" b="0" spc="-114" dirty="0">
                <a:latin typeface="Microsoft Sans Serif"/>
                <a:cs typeface="Microsoft Sans Serif"/>
              </a:rPr>
              <a:t>t</a:t>
            </a:r>
            <a:r>
              <a:rPr sz="3600" b="0" spc="-135" dirty="0">
                <a:latin typeface="Microsoft Sans Serif"/>
                <a:cs typeface="Microsoft Sans Serif"/>
              </a:rPr>
              <a:t>h</a:t>
            </a:r>
            <a:r>
              <a:rPr sz="3600" b="0" dirty="0">
                <a:latin typeface="Microsoft Sans Serif"/>
                <a:cs typeface="Microsoft Sans Serif"/>
              </a:rPr>
              <a:t>m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951356"/>
            <a:ext cx="10002520" cy="5110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241300" algn="l"/>
              </a:tabLst>
            </a:pPr>
            <a:r>
              <a:rPr sz="2000" spc="-95" dirty="0">
                <a:latin typeface="Microsoft Sans Serif"/>
                <a:cs typeface="Microsoft Sans Serif"/>
              </a:rPr>
              <a:t>Creating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Huffman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tree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is</a:t>
            </a:r>
            <a:r>
              <a:rPr sz="2000" spc="-18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simple.</a:t>
            </a:r>
            <a:r>
              <a:rPr sz="2000" spc="-14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Sort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this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list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by</a:t>
            </a:r>
            <a:r>
              <a:rPr sz="2000" spc="-204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frequency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and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make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two-lowest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elements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into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leaves,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creating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parent</a:t>
            </a:r>
            <a:r>
              <a:rPr sz="2000" spc="-9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node</a:t>
            </a:r>
            <a:r>
              <a:rPr sz="2000" spc="-1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with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frequency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that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is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sum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of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two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lower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element's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frequencies:</a:t>
            </a:r>
            <a:endParaRPr sz="2000">
              <a:latin typeface="Microsoft Sans Serif"/>
              <a:cs typeface="Microsoft Sans Serif"/>
            </a:endParaRPr>
          </a:p>
          <a:p>
            <a:pPr marR="2018664" algn="ctr">
              <a:lnSpc>
                <a:spcPts val="2590"/>
              </a:lnSpc>
            </a:pPr>
            <a:r>
              <a:rPr sz="2200" dirty="0">
                <a:latin typeface="Microsoft Sans Serif"/>
                <a:cs typeface="Microsoft Sans Serif"/>
              </a:rPr>
              <a:t>12:*</a:t>
            </a:r>
            <a:endParaRPr sz="2200">
              <a:latin typeface="Microsoft Sans Serif"/>
              <a:cs typeface="Microsoft Sans Serif"/>
            </a:endParaRPr>
          </a:p>
          <a:p>
            <a:pPr marR="2226310" algn="ctr">
              <a:lnSpc>
                <a:spcPct val="100000"/>
              </a:lnSpc>
              <a:spcBef>
                <a:spcPts val="1010"/>
              </a:spcBef>
              <a:tabLst>
                <a:tab pos="487045" algn="l"/>
              </a:tabLst>
            </a:pPr>
            <a:r>
              <a:rPr sz="2200" dirty="0">
                <a:latin typeface="Microsoft Sans Serif"/>
                <a:cs typeface="Microsoft Sans Serif"/>
              </a:rPr>
              <a:t>/	\</a:t>
            </a:r>
            <a:endParaRPr sz="2200">
              <a:latin typeface="Microsoft Sans Serif"/>
              <a:cs typeface="Microsoft Sans Serif"/>
            </a:endParaRPr>
          </a:p>
          <a:p>
            <a:pPr marR="2166620" algn="ctr">
              <a:lnSpc>
                <a:spcPct val="100000"/>
              </a:lnSpc>
              <a:spcBef>
                <a:spcPts val="1010"/>
              </a:spcBef>
              <a:tabLst>
                <a:tab pos="801370" algn="l"/>
              </a:tabLst>
            </a:pPr>
            <a:r>
              <a:rPr sz="2200" dirty="0">
                <a:latin typeface="Microsoft Sans Serif"/>
                <a:cs typeface="Microsoft Sans Serif"/>
              </a:rPr>
              <a:t>5:1	</a:t>
            </a:r>
            <a:r>
              <a:rPr sz="2200" spc="5" dirty="0">
                <a:latin typeface="Microsoft Sans Serif"/>
                <a:cs typeface="Microsoft Sans Serif"/>
              </a:rPr>
              <a:t>7:2</a:t>
            </a:r>
            <a:endParaRPr sz="2200">
              <a:latin typeface="Microsoft Sans Serif"/>
              <a:cs typeface="Microsoft Sans Serif"/>
            </a:endParaRPr>
          </a:p>
          <a:p>
            <a:pPr marL="241300" marR="434340" indent="-228600">
              <a:lnSpc>
                <a:spcPct val="100000"/>
              </a:lnSpc>
              <a:spcBef>
                <a:spcPts val="99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latin typeface="Microsoft Sans Serif"/>
                <a:cs typeface="Microsoft Sans Serif"/>
              </a:rPr>
              <a:t>The</a:t>
            </a:r>
            <a:r>
              <a:rPr sz="2000" spc="-29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two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elements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are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removed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from</a:t>
            </a:r>
            <a:r>
              <a:rPr sz="2000" spc="-17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list</a:t>
            </a:r>
            <a:r>
              <a:rPr sz="2000" spc="-10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and</a:t>
            </a:r>
            <a:r>
              <a:rPr sz="2000" spc="-20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new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parent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node,</a:t>
            </a:r>
            <a:r>
              <a:rPr sz="2000" spc="-19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with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frequency</a:t>
            </a:r>
            <a:r>
              <a:rPr sz="2000" spc="-21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12,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is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inserted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into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list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by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frequency.</a:t>
            </a:r>
            <a:r>
              <a:rPr sz="2000" spc="-10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So</a:t>
            </a:r>
            <a:r>
              <a:rPr sz="2000" spc="-34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now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list,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sorted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by</a:t>
            </a:r>
            <a:r>
              <a:rPr sz="2000" spc="-18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frequency,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is:</a:t>
            </a:r>
            <a:endParaRPr sz="2000">
              <a:latin typeface="Microsoft Sans Serif"/>
              <a:cs typeface="Microsoft Sans Serif"/>
            </a:endParaRPr>
          </a:p>
          <a:p>
            <a:pPr marR="2142490" algn="ctr">
              <a:lnSpc>
                <a:spcPts val="2610"/>
              </a:lnSpc>
            </a:pPr>
            <a:r>
              <a:rPr sz="2200" dirty="0">
                <a:latin typeface="Microsoft Sans Serif"/>
                <a:cs typeface="Microsoft Sans Serif"/>
              </a:rPr>
              <a:t>10:3</a:t>
            </a:r>
            <a:endParaRPr sz="2200">
              <a:latin typeface="Microsoft Sans Serif"/>
              <a:cs typeface="Microsoft Sans Serif"/>
            </a:endParaRPr>
          </a:p>
          <a:p>
            <a:pPr marR="2146935" algn="ctr">
              <a:lnSpc>
                <a:spcPct val="100000"/>
              </a:lnSpc>
              <a:spcBef>
                <a:spcPts val="980"/>
              </a:spcBef>
            </a:pPr>
            <a:r>
              <a:rPr sz="2200" dirty="0">
                <a:latin typeface="Microsoft Sans Serif"/>
                <a:cs typeface="Microsoft Sans Serif"/>
              </a:rPr>
              <a:t>12:*</a:t>
            </a:r>
            <a:endParaRPr sz="2200">
              <a:latin typeface="Microsoft Sans Serif"/>
              <a:cs typeface="Microsoft Sans Serif"/>
            </a:endParaRPr>
          </a:p>
          <a:p>
            <a:pPr marR="2142490" algn="ctr">
              <a:lnSpc>
                <a:spcPct val="100000"/>
              </a:lnSpc>
              <a:spcBef>
                <a:spcPts val="1015"/>
              </a:spcBef>
            </a:pPr>
            <a:r>
              <a:rPr sz="2200" dirty="0">
                <a:latin typeface="Microsoft Sans Serif"/>
                <a:cs typeface="Microsoft Sans Serif"/>
              </a:rPr>
              <a:t>15:4</a:t>
            </a:r>
            <a:endParaRPr sz="2200">
              <a:latin typeface="Microsoft Sans Serif"/>
              <a:cs typeface="Microsoft Sans Serif"/>
            </a:endParaRPr>
          </a:p>
          <a:p>
            <a:pPr marR="2142490" algn="ctr">
              <a:lnSpc>
                <a:spcPct val="100000"/>
              </a:lnSpc>
              <a:spcBef>
                <a:spcPts val="1010"/>
              </a:spcBef>
            </a:pPr>
            <a:r>
              <a:rPr sz="2200" dirty="0">
                <a:latin typeface="Microsoft Sans Serif"/>
                <a:cs typeface="Microsoft Sans Serif"/>
              </a:rPr>
              <a:t>20:5</a:t>
            </a:r>
            <a:endParaRPr sz="2200">
              <a:latin typeface="Microsoft Sans Serif"/>
              <a:cs typeface="Microsoft Sans Serif"/>
            </a:endParaRPr>
          </a:p>
          <a:p>
            <a:pPr marR="2142490" algn="ctr">
              <a:lnSpc>
                <a:spcPct val="100000"/>
              </a:lnSpc>
              <a:spcBef>
                <a:spcPts val="980"/>
              </a:spcBef>
            </a:pPr>
            <a:r>
              <a:rPr sz="2200" dirty="0">
                <a:latin typeface="Microsoft Sans Serif"/>
                <a:cs typeface="Microsoft Sans Serif"/>
              </a:rPr>
              <a:t>45:6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3110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340" dirty="0">
                <a:latin typeface="Microsoft Sans Serif"/>
                <a:cs typeface="Microsoft Sans Serif"/>
              </a:rPr>
              <a:t>S</a:t>
            </a:r>
            <a:r>
              <a:rPr sz="3600" b="0" spc="-350" dirty="0">
                <a:latin typeface="Microsoft Sans Serif"/>
                <a:cs typeface="Microsoft Sans Serif"/>
              </a:rPr>
              <a:t>o</a:t>
            </a:r>
            <a:r>
              <a:rPr sz="3600" b="0" spc="-335" dirty="0">
                <a:latin typeface="Microsoft Sans Serif"/>
                <a:cs typeface="Microsoft Sans Serif"/>
              </a:rPr>
              <a:t>m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r>
              <a:rPr sz="3600" b="0" spc="-680" dirty="0">
                <a:latin typeface="Microsoft Sans Serif"/>
                <a:cs typeface="Microsoft Sans Serif"/>
              </a:rPr>
              <a:t> </a:t>
            </a:r>
            <a:r>
              <a:rPr sz="3600" b="0" spc="-390" dirty="0">
                <a:latin typeface="Microsoft Sans Serif"/>
                <a:cs typeface="Microsoft Sans Serif"/>
              </a:rPr>
              <a:t>K</a:t>
            </a:r>
            <a:r>
              <a:rPr sz="3600" b="0" spc="-400" dirty="0">
                <a:latin typeface="Microsoft Sans Serif"/>
                <a:cs typeface="Microsoft Sans Serif"/>
              </a:rPr>
              <a:t>e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550" dirty="0">
                <a:latin typeface="Microsoft Sans Serif"/>
                <a:cs typeface="Microsoft Sans Serif"/>
              </a:rPr>
              <a:t> </a:t>
            </a:r>
            <a:r>
              <a:rPr sz="3600" b="0" spc="-260" dirty="0">
                <a:latin typeface="Microsoft Sans Serif"/>
                <a:cs typeface="Microsoft Sans Serif"/>
              </a:rPr>
              <a:t>T</a:t>
            </a:r>
            <a:r>
              <a:rPr sz="3600" b="0" spc="-300" dirty="0">
                <a:latin typeface="Microsoft Sans Serif"/>
                <a:cs typeface="Microsoft Sans Serif"/>
              </a:rPr>
              <a:t>e</a:t>
            </a:r>
            <a:r>
              <a:rPr sz="3600" b="0" spc="-290" dirty="0">
                <a:latin typeface="Microsoft Sans Serif"/>
                <a:cs typeface="Microsoft Sans Serif"/>
              </a:rPr>
              <a:t>rms</a:t>
            </a:r>
            <a:r>
              <a:rPr sz="3600" b="0" dirty="0">
                <a:latin typeface="Microsoft Sans Serif"/>
                <a:cs typeface="Microsoft Sans Serif"/>
              </a:rPr>
              <a:t>: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63777"/>
            <a:ext cx="10265410" cy="5270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sz="20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Microsoft Sans Serif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−Any</a:t>
            </a:r>
            <a:r>
              <a:rPr sz="20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sz="20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icrosoft Sans Serif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sz="20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sz="20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downward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icrosoft Sans Serif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r>
              <a:rPr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sz="20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icrosoft Sans Serif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20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sz="20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20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descendants</a:t>
            </a:r>
            <a:r>
              <a:rPr sz="20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sz="20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0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sz="2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IN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grandchild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sz="20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0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0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carried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109854"/>
            <a:ext cx="3496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85" dirty="0">
                <a:latin typeface="Microsoft Sans Serif"/>
                <a:cs typeface="Microsoft Sans Serif"/>
              </a:rPr>
              <a:t>Hu</a:t>
            </a:r>
            <a:r>
              <a:rPr sz="3600" b="0" spc="-165" dirty="0">
                <a:latin typeface="Microsoft Sans Serif"/>
                <a:cs typeface="Microsoft Sans Serif"/>
              </a:rPr>
              <a:t>ff</a:t>
            </a:r>
            <a:r>
              <a:rPr sz="3600" b="0" spc="-170" dirty="0">
                <a:latin typeface="Microsoft Sans Serif"/>
                <a:cs typeface="Microsoft Sans Serif"/>
              </a:rPr>
              <a:t>m</a:t>
            </a:r>
            <a:r>
              <a:rPr sz="3600" b="0" spc="-185" dirty="0">
                <a:latin typeface="Microsoft Sans Serif"/>
                <a:cs typeface="Microsoft Sans Serif"/>
              </a:rPr>
              <a:t>a</a:t>
            </a:r>
            <a:r>
              <a:rPr sz="3600" b="0" spc="-5" dirty="0">
                <a:latin typeface="Microsoft Sans Serif"/>
                <a:cs typeface="Microsoft Sans Serif"/>
              </a:rPr>
              <a:t>n</a:t>
            </a:r>
            <a:r>
              <a:rPr sz="3600" b="0" spc="-440" dirty="0">
                <a:latin typeface="Microsoft Sans Serif"/>
                <a:cs typeface="Microsoft Sans Serif"/>
              </a:rPr>
              <a:t> </a:t>
            </a:r>
            <a:r>
              <a:rPr sz="3600" b="0" spc="-120" dirty="0">
                <a:latin typeface="Microsoft Sans Serif"/>
                <a:cs typeface="Microsoft Sans Serif"/>
              </a:rPr>
              <a:t>A</a:t>
            </a:r>
            <a:r>
              <a:rPr sz="3600" b="0" spc="-155" dirty="0">
                <a:latin typeface="Microsoft Sans Serif"/>
                <a:cs typeface="Microsoft Sans Serif"/>
              </a:rPr>
              <a:t>l</a:t>
            </a:r>
            <a:r>
              <a:rPr sz="3600" b="0" spc="-135" dirty="0">
                <a:latin typeface="Microsoft Sans Serif"/>
                <a:cs typeface="Microsoft Sans Serif"/>
              </a:rPr>
              <a:t>go</a:t>
            </a:r>
            <a:r>
              <a:rPr sz="3600" b="0" spc="-120" dirty="0">
                <a:latin typeface="Microsoft Sans Serif"/>
                <a:cs typeface="Microsoft Sans Serif"/>
              </a:rPr>
              <a:t>r</a:t>
            </a:r>
            <a:r>
              <a:rPr sz="3600" b="0" spc="-155" dirty="0">
                <a:latin typeface="Microsoft Sans Serif"/>
                <a:cs typeface="Microsoft Sans Serif"/>
              </a:rPr>
              <a:t>i</a:t>
            </a:r>
            <a:r>
              <a:rPr sz="3600" b="0" spc="-114" dirty="0">
                <a:latin typeface="Microsoft Sans Serif"/>
                <a:cs typeface="Microsoft Sans Serif"/>
              </a:rPr>
              <a:t>t</a:t>
            </a:r>
            <a:r>
              <a:rPr sz="3600" b="0" spc="-135" dirty="0">
                <a:latin typeface="Microsoft Sans Serif"/>
                <a:cs typeface="Microsoft Sans Serif"/>
              </a:rPr>
              <a:t>h</a:t>
            </a:r>
            <a:r>
              <a:rPr sz="3600" b="0" dirty="0">
                <a:latin typeface="Microsoft Sans Serif"/>
                <a:cs typeface="Microsoft Sans Serif"/>
              </a:rPr>
              <a:t>m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951356"/>
            <a:ext cx="9573260" cy="4963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ts val="2375"/>
              </a:lnSpc>
              <a:spcBef>
                <a:spcPts val="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14" dirty="0">
                <a:latin typeface="Microsoft Sans Serif"/>
                <a:cs typeface="Microsoft Sans Serif"/>
              </a:rPr>
              <a:t>You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then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repeat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loop,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combining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two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lowest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elements.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results</a:t>
            </a:r>
            <a:r>
              <a:rPr sz="2000" spc="10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in:</a:t>
            </a:r>
            <a:endParaRPr sz="2000">
              <a:latin typeface="Microsoft Sans Serif"/>
              <a:cs typeface="Microsoft Sans Serif"/>
            </a:endParaRPr>
          </a:p>
          <a:p>
            <a:pPr marL="3804920">
              <a:lnSpc>
                <a:spcPts val="2615"/>
              </a:lnSpc>
            </a:pPr>
            <a:r>
              <a:rPr sz="2200" dirty="0">
                <a:latin typeface="Microsoft Sans Serif"/>
                <a:cs typeface="Microsoft Sans Serif"/>
              </a:rPr>
              <a:t>22:*</a:t>
            </a:r>
            <a:endParaRPr sz="2200">
              <a:latin typeface="Microsoft Sans Serif"/>
              <a:cs typeface="Microsoft Sans Serif"/>
            </a:endParaRPr>
          </a:p>
          <a:p>
            <a:pPr marL="3683000">
              <a:lnSpc>
                <a:spcPct val="100000"/>
              </a:lnSpc>
              <a:spcBef>
                <a:spcPts val="1010"/>
              </a:spcBef>
              <a:tabLst>
                <a:tab pos="4170679" algn="l"/>
              </a:tabLst>
            </a:pPr>
            <a:r>
              <a:rPr sz="2200" dirty="0">
                <a:latin typeface="Microsoft Sans Serif"/>
                <a:cs typeface="Microsoft Sans Serif"/>
              </a:rPr>
              <a:t>/	\</a:t>
            </a:r>
            <a:endParaRPr sz="2200">
              <a:latin typeface="Microsoft Sans Serif"/>
              <a:cs typeface="Microsoft Sans Serif"/>
            </a:endParaRPr>
          </a:p>
          <a:p>
            <a:pPr marR="4914900" algn="r">
              <a:lnSpc>
                <a:spcPct val="100000"/>
              </a:lnSpc>
              <a:spcBef>
                <a:spcPts val="1010"/>
              </a:spcBef>
              <a:tabLst>
                <a:tab pos="749300" algn="l"/>
              </a:tabLst>
            </a:pPr>
            <a:r>
              <a:rPr sz="2200" dirty="0">
                <a:latin typeface="Microsoft Sans Serif"/>
                <a:cs typeface="Microsoft Sans Serif"/>
              </a:rPr>
              <a:t>10:3	12:*</a:t>
            </a:r>
            <a:endParaRPr sz="2200">
              <a:latin typeface="Microsoft Sans Serif"/>
              <a:cs typeface="Microsoft Sans Serif"/>
            </a:endParaRPr>
          </a:p>
          <a:p>
            <a:pPr marR="4934585" algn="r">
              <a:lnSpc>
                <a:spcPct val="100000"/>
              </a:lnSpc>
              <a:spcBef>
                <a:spcPts val="985"/>
              </a:spcBef>
              <a:tabLst>
                <a:tab pos="487680" algn="l"/>
              </a:tabLst>
            </a:pPr>
            <a:r>
              <a:rPr sz="2200" dirty="0">
                <a:latin typeface="Microsoft Sans Serif"/>
                <a:cs typeface="Microsoft Sans Serif"/>
              </a:rPr>
              <a:t>/	\</a:t>
            </a:r>
            <a:endParaRPr sz="2200">
              <a:latin typeface="Microsoft Sans Serif"/>
              <a:cs typeface="Microsoft Sans Serif"/>
            </a:endParaRPr>
          </a:p>
          <a:p>
            <a:pPr marL="3762375">
              <a:lnSpc>
                <a:spcPct val="100000"/>
              </a:lnSpc>
              <a:spcBef>
                <a:spcPts val="1010"/>
              </a:spcBef>
              <a:tabLst>
                <a:tab pos="4500245" algn="l"/>
              </a:tabLst>
            </a:pPr>
            <a:r>
              <a:rPr sz="2200" dirty="0">
                <a:latin typeface="Microsoft Sans Serif"/>
                <a:cs typeface="Microsoft Sans Serif"/>
              </a:rPr>
              <a:t>5:1	7:2</a:t>
            </a:r>
            <a:endParaRPr sz="22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01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latin typeface="Microsoft Sans Serif"/>
                <a:cs typeface="Microsoft Sans Serif"/>
              </a:rPr>
              <a:t>The</a:t>
            </a:r>
            <a:r>
              <a:rPr sz="2000" spc="-29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two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elements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are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removed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from</a:t>
            </a:r>
            <a:r>
              <a:rPr sz="2000" spc="-17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list</a:t>
            </a:r>
            <a:r>
              <a:rPr sz="2000" spc="-75" dirty="0">
                <a:latin typeface="Microsoft Sans Serif"/>
                <a:cs typeface="Microsoft Sans Serif"/>
              </a:rPr>
              <a:t> and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new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parent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node,</a:t>
            </a:r>
            <a:r>
              <a:rPr sz="2000" spc="-19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with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frequency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12,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is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inserted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into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list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by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frequency.</a:t>
            </a:r>
            <a:r>
              <a:rPr sz="2000" spc="-10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So</a:t>
            </a:r>
            <a:r>
              <a:rPr sz="2000" spc="-34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now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list,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sorted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by</a:t>
            </a:r>
            <a:r>
              <a:rPr sz="2000" spc="-18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frequency,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is:</a:t>
            </a:r>
            <a:endParaRPr sz="2000">
              <a:latin typeface="Microsoft Sans Serif"/>
              <a:cs typeface="Microsoft Sans Serif"/>
            </a:endParaRPr>
          </a:p>
          <a:p>
            <a:pPr marR="1713230" algn="ctr">
              <a:lnSpc>
                <a:spcPts val="2585"/>
              </a:lnSpc>
            </a:pPr>
            <a:r>
              <a:rPr sz="2200" dirty="0">
                <a:latin typeface="Microsoft Sans Serif"/>
                <a:cs typeface="Microsoft Sans Serif"/>
              </a:rPr>
              <a:t>15:4</a:t>
            </a:r>
            <a:endParaRPr sz="2200">
              <a:latin typeface="Microsoft Sans Serif"/>
              <a:cs typeface="Microsoft Sans Serif"/>
            </a:endParaRPr>
          </a:p>
          <a:p>
            <a:pPr marR="1713230" algn="ctr">
              <a:lnSpc>
                <a:spcPct val="100000"/>
              </a:lnSpc>
              <a:spcBef>
                <a:spcPts val="1015"/>
              </a:spcBef>
            </a:pPr>
            <a:r>
              <a:rPr sz="2200" dirty="0">
                <a:latin typeface="Microsoft Sans Serif"/>
                <a:cs typeface="Microsoft Sans Serif"/>
              </a:rPr>
              <a:t>20:5</a:t>
            </a:r>
            <a:endParaRPr sz="2200">
              <a:latin typeface="Microsoft Sans Serif"/>
              <a:cs typeface="Microsoft Sans Serif"/>
            </a:endParaRPr>
          </a:p>
          <a:p>
            <a:pPr marR="1652905" algn="ctr">
              <a:lnSpc>
                <a:spcPct val="100000"/>
              </a:lnSpc>
              <a:spcBef>
                <a:spcPts val="980"/>
              </a:spcBef>
            </a:pPr>
            <a:r>
              <a:rPr sz="2200" dirty="0">
                <a:latin typeface="Microsoft Sans Serif"/>
                <a:cs typeface="Microsoft Sans Serif"/>
              </a:rPr>
              <a:t>22: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*</a:t>
            </a:r>
            <a:endParaRPr sz="2200">
              <a:latin typeface="Microsoft Sans Serif"/>
              <a:cs typeface="Microsoft Sans Serif"/>
            </a:endParaRPr>
          </a:p>
          <a:p>
            <a:pPr marR="1713230" algn="ctr">
              <a:lnSpc>
                <a:spcPct val="100000"/>
              </a:lnSpc>
              <a:spcBef>
                <a:spcPts val="1010"/>
              </a:spcBef>
            </a:pPr>
            <a:r>
              <a:rPr sz="2200" dirty="0">
                <a:latin typeface="Microsoft Sans Serif"/>
                <a:cs typeface="Microsoft Sans Serif"/>
              </a:rPr>
              <a:t>45:6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149479"/>
            <a:ext cx="31184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155" dirty="0">
                <a:latin typeface="Microsoft Sans Serif"/>
                <a:cs typeface="Microsoft Sans Serif"/>
              </a:rPr>
              <a:t>Hu</a:t>
            </a:r>
            <a:r>
              <a:rPr b="0" spc="-150" dirty="0">
                <a:latin typeface="Microsoft Sans Serif"/>
                <a:cs typeface="Microsoft Sans Serif"/>
              </a:rPr>
              <a:t>ff</a:t>
            </a:r>
            <a:r>
              <a:rPr b="0" spc="-155" dirty="0">
                <a:latin typeface="Microsoft Sans Serif"/>
                <a:cs typeface="Microsoft Sans Serif"/>
              </a:rPr>
              <a:t>m</a:t>
            </a:r>
            <a:r>
              <a:rPr b="0" spc="-150" dirty="0">
                <a:latin typeface="Microsoft Sans Serif"/>
                <a:cs typeface="Microsoft Sans Serif"/>
              </a:rPr>
              <a:t>a</a:t>
            </a:r>
            <a:r>
              <a:rPr b="0" spc="-5" dirty="0">
                <a:latin typeface="Microsoft Sans Serif"/>
                <a:cs typeface="Microsoft Sans Serif"/>
              </a:rPr>
              <a:t>n</a:t>
            </a:r>
            <a:r>
              <a:rPr b="0" spc="-440" dirty="0">
                <a:latin typeface="Microsoft Sans Serif"/>
                <a:cs typeface="Microsoft Sans Serif"/>
              </a:rPr>
              <a:t> </a:t>
            </a:r>
            <a:r>
              <a:rPr b="0" spc="-100" dirty="0">
                <a:latin typeface="Microsoft Sans Serif"/>
                <a:cs typeface="Microsoft Sans Serif"/>
              </a:rPr>
              <a:t>A</a:t>
            </a:r>
            <a:r>
              <a:rPr b="0" spc="-114" dirty="0">
                <a:latin typeface="Microsoft Sans Serif"/>
                <a:cs typeface="Microsoft Sans Serif"/>
              </a:rPr>
              <a:t>l</a:t>
            </a:r>
            <a:r>
              <a:rPr b="0" spc="-105" dirty="0">
                <a:latin typeface="Microsoft Sans Serif"/>
                <a:cs typeface="Microsoft Sans Serif"/>
              </a:rPr>
              <a:t>go</a:t>
            </a:r>
            <a:r>
              <a:rPr b="0" spc="-110" dirty="0">
                <a:latin typeface="Microsoft Sans Serif"/>
                <a:cs typeface="Microsoft Sans Serif"/>
              </a:rPr>
              <a:t>r</a:t>
            </a:r>
            <a:r>
              <a:rPr b="0" spc="-114" dirty="0">
                <a:latin typeface="Microsoft Sans Serif"/>
                <a:cs typeface="Microsoft Sans Serif"/>
              </a:rPr>
              <a:t>i</a:t>
            </a:r>
            <a:r>
              <a:rPr b="0" spc="-105" dirty="0">
                <a:latin typeface="Microsoft Sans Serif"/>
                <a:cs typeface="Microsoft Sans Serif"/>
              </a:rPr>
              <a:t>th</a:t>
            </a:r>
            <a:r>
              <a:rPr b="0" spc="-10" dirty="0">
                <a:latin typeface="Microsoft Sans Serif"/>
                <a:cs typeface="Microsoft Sans Serif"/>
              </a:rPr>
              <a:t>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520" y="826008"/>
            <a:ext cx="5876544" cy="52638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5382" y="3043250"/>
            <a:ext cx="147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Microsoft Sans Serif"/>
                <a:cs typeface="Microsoft Sans Serif"/>
              </a:rPr>
              <a:t>A</a:t>
            </a:r>
            <a:r>
              <a:rPr sz="2400" spc="-45" dirty="0">
                <a:latin typeface="Microsoft Sans Serif"/>
                <a:cs typeface="Microsoft Sans Serif"/>
              </a:rPr>
              <a:t>f</a:t>
            </a:r>
            <a:r>
              <a:rPr sz="2400" spc="-70" dirty="0">
                <a:latin typeface="Microsoft Sans Serif"/>
                <a:cs typeface="Microsoft Sans Serif"/>
              </a:rPr>
              <a:t>t</a:t>
            </a:r>
            <a:r>
              <a:rPr sz="2400" spc="-6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28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s</a:t>
            </a:r>
            <a:r>
              <a:rPr sz="2400" spc="-90" dirty="0">
                <a:latin typeface="Microsoft Sans Serif"/>
                <a:cs typeface="Microsoft Sans Serif"/>
              </a:rPr>
              <a:t>o</a:t>
            </a:r>
            <a:r>
              <a:rPr sz="2400" spc="-105" dirty="0">
                <a:latin typeface="Microsoft Sans Serif"/>
                <a:cs typeface="Microsoft Sans Serif"/>
              </a:rPr>
              <a:t>r</a:t>
            </a:r>
            <a:r>
              <a:rPr sz="2400" spc="-95" dirty="0">
                <a:latin typeface="Microsoft Sans Serif"/>
                <a:cs typeface="Microsoft Sans Serif"/>
              </a:rPr>
              <a:t>t</a:t>
            </a:r>
            <a:r>
              <a:rPr sz="2400" spc="-90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5500" y="4343527"/>
          <a:ext cx="10525125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 marR="31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Fr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qu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en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42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42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5500" y="1693798"/>
          <a:ext cx="10525125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 marR="31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Fr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qu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en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32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42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120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42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37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809488" y="2627375"/>
            <a:ext cx="76200" cy="1597025"/>
          </a:xfrm>
          <a:custGeom>
            <a:avLst/>
            <a:gdLst/>
            <a:ahLst/>
            <a:cxnLst/>
            <a:rect l="l" t="t" r="r" b="b"/>
            <a:pathLst>
              <a:path w="76200" h="1597025">
                <a:moveTo>
                  <a:pt x="76200" y="1520444"/>
                </a:moveTo>
                <a:lnTo>
                  <a:pt x="44450" y="1520444"/>
                </a:lnTo>
                <a:lnTo>
                  <a:pt x="44450" y="0"/>
                </a:lnTo>
                <a:lnTo>
                  <a:pt x="31750" y="0"/>
                </a:lnTo>
                <a:lnTo>
                  <a:pt x="31750" y="1520444"/>
                </a:lnTo>
                <a:lnTo>
                  <a:pt x="0" y="1520444"/>
                </a:lnTo>
                <a:lnTo>
                  <a:pt x="38100" y="1596644"/>
                </a:lnTo>
                <a:lnTo>
                  <a:pt x="69850" y="1533144"/>
                </a:lnTo>
                <a:lnTo>
                  <a:pt x="76200" y="1520444"/>
                </a:lnTo>
                <a:close/>
              </a:path>
            </a:pathLst>
          </a:custGeom>
          <a:solidFill>
            <a:srgbClr val="5B9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9035" y="301574"/>
            <a:ext cx="31210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5" dirty="0">
                <a:latin typeface="Microsoft Sans Serif"/>
                <a:cs typeface="Microsoft Sans Serif"/>
              </a:rPr>
              <a:t>H</a:t>
            </a:r>
            <a:r>
              <a:rPr b="0" spc="-150" dirty="0">
                <a:latin typeface="Microsoft Sans Serif"/>
                <a:cs typeface="Microsoft Sans Serif"/>
              </a:rPr>
              <a:t>uffma</a:t>
            </a:r>
            <a:r>
              <a:rPr b="0" spc="-5" dirty="0">
                <a:latin typeface="Microsoft Sans Serif"/>
                <a:cs typeface="Microsoft Sans Serif"/>
              </a:rPr>
              <a:t>n</a:t>
            </a:r>
            <a:r>
              <a:rPr b="0" spc="-445" dirty="0">
                <a:latin typeface="Microsoft Sans Serif"/>
                <a:cs typeface="Microsoft Sans Serif"/>
              </a:rPr>
              <a:t> </a:t>
            </a:r>
            <a:r>
              <a:rPr b="0" spc="-95" dirty="0">
                <a:latin typeface="Microsoft Sans Serif"/>
                <a:cs typeface="Microsoft Sans Serif"/>
              </a:rPr>
              <a:t>A</a:t>
            </a:r>
            <a:r>
              <a:rPr b="0" spc="-114" dirty="0">
                <a:latin typeface="Microsoft Sans Serif"/>
                <a:cs typeface="Microsoft Sans Serif"/>
              </a:rPr>
              <a:t>l</a:t>
            </a:r>
            <a:r>
              <a:rPr b="0" spc="-100" dirty="0">
                <a:latin typeface="Microsoft Sans Serif"/>
                <a:cs typeface="Microsoft Sans Serif"/>
              </a:rPr>
              <a:t>go</a:t>
            </a:r>
            <a:r>
              <a:rPr b="0" spc="-110" dirty="0">
                <a:latin typeface="Microsoft Sans Serif"/>
                <a:cs typeface="Microsoft Sans Serif"/>
              </a:rPr>
              <a:t>r</a:t>
            </a:r>
            <a:r>
              <a:rPr b="0" spc="-114" dirty="0">
                <a:latin typeface="Microsoft Sans Serif"/>
                <a:cs typeface="Microsoft Sans Serif"/>
              </a:rPr>
              <a:t>i</a:t>
            </a:r>
            <a:r>
              <a:rPr b="0" spc="-105" dirty="0">
                <a:latin typeface="Microsoft Sans Serif"/>
                <a:cs typeface="Microsoft Sans Serif"/>
              </a:rPr>
              <a:t>t</a:t>
            </a:r>
            <a:r>
              <a:rPr b="0" spc="-100" dirty="0">
                <a:latin typeface="Microsoft Sans Serif"/>
                <a:cs typeface="Microsoft Sans Serif"/>
              </a:rPr>
              <a:t>h</a:t>
            </a:r>
            <a:r>
              <a:rPr b="0" spc="-5" dirty="0">
                <a:latin typeface="Microsoft Sans Serif"/>
                <a:cs typeface="Microsoft Sans Serif"/>
              </a:rPr>
              <a:t>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622672" y="5497779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represent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3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bit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3496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80" dirty="0">
                <a:latin typeface="Microsoft Sans Serif"/>
                <a:cs typeface="Microsoft Sans Serif"/>
              </a:rPr>
              <a:t>H</a:t>
            </a:r>
            <a:r>
              <a:rPr sz="3600" b="0" spc="-185" dirty="0">
                <a:latin typeface="Microsoft Sans Serif"/>
                <a:cs typeface="Microsoft Sans Serif"/>
              </a:rPr>
              <a:t>u</a:t>
            </a:r>
            <a:r>
              <a:rPr sz="3600" b="0" spc="-165" dirty="0">
                <a:latin typeface="Microsoft Sans Serif"/>
                <a:cs typeface="Microsoft Sans Serif"/>
              </a:rPr>
              <a:t>ff</a:t>
            </a:r>
            <a:r>
              <a:rPr sz="3600" b="0" spc="-170" dirty="0">
                <a:latin typeface="Microsoft Sans Serif"/>
                <a:cs typeface="Microsoft Sans Serif"/>
              </a:rPr>
              <a:t>m</a:t>
            </a:r>
            <a:r>
              <a:rPr sz="3600" b="0" spc="-185" dirty="0">
                <a:latin typeface="Microsoft Sans Serif"/>
                <a:cs typeface="Microsoft Sans Serif"/>
              </a:rPr>
              <a:t>a</a:t>
            </a:r>
            <a:r>
              <a:rPr sz="3600" b="0" dirty="0">
                <a:latin typeface="Microsoft Sans Serif"/>
                <a:cs typeface="Microsoft Sans Serif"/>
              </a:rPr>
              <a:t>n</a:t>
            </a:r>
            <a:r>
              <a:rPr sz="3600" b="0" spc="-434" dirty="0">
                <a:latin typeface="Microsoft Sans Serif"/>
                <a:cs typeface="Microsoft Sans Serif"/>
              </a:rPr>
              <a:t> </a:t>
            </a:r>
            <a:r>
              <a:rPr sz="3600" b="0" spc="-120" dirty="0">
                <a:latin typeface="Microsoft Sans Serif"/>
                <a:cs typeface="Microsoft Sans Serif"/>
              </a:rPr>
              <a:t>A</a:t>
            </a:r>
            <a:r>
              <a:rPr sz="3600" b="0" spc="-155" dirty="0">
                <a:latin typeface="Microsoft Sans Serif"/>
                <a:cs typeface="Microsoft Sans Serif"/>
              </a:rPr>
              <a:t>l</a:t>
            </a:r>
            <a:r>
              <a:rPr sz="3600" b="0" spc="-130" dirty="0">
                <a:latin typeface="Microsoft Sans Serif"/>
                <a:cs typeface="Microsoft Sans Serif"/>
              </a:rPr>
              <a:t>go</a:t>
            </a:r>
            <a:r>
              <a:rPr sz="3600" b="0" spc="-120" dirty="0">
                <a:latin typeface="Microsoft Sans Serif"/>
                <a:cs typeface="Microsoft Sans Serif"/>
              </a:rPr>
              <a:t>r</a:t>
            </a:r>
            <a:r>
              <a:rPr sz="3600" b="0" spc="-155" dirty="0">
                <a:latin typeface="Microsoft Sans Serif"/>
                <a:cs typeface="Microsoft Sans Serif"/>
              </a:rPr>
              <a:t>i</a:t>
            </a:r>
            <a:r>
              <a:rPr sz="3600" b="0" spc="-114" dirty="0">
                <a:latin typeface="Microsoft Sans Serif"/>
                <a:cs typeface="Microsoft Sans Serif"/>
              </a:rPr>
              <a:t>t</a:t>
            </a:r>
            <a:r>
              <a:rPr sz="3600" b="0" spc="-130" dirty="0">
                <a:latin typeface="Microsoft Sans Serif"/>
                <a:cs typeface="Microsoft Sans Serif"/>
              </a:rPr>
              <a:t>h</a:t>
            </a:r>
            <a:r>
              <a:rPr sz="3600" b="0" dirty="0">
                <a:latin typeface="Microsoft Sans Serif"/>
                <a:cs typeface="Microsoft Sans Serif"/>
              </a:rPr>
              <a:t>m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443" y="1292491"/>
            <a:ext cx="3454400" cy="31438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53365" indent="-229235">
              <a:lnSpc>
                <a:spcPct val="100000"/>
              </a:lnSpc>
              <a:spcBef>
                <a:spcPts val="375"/>
              </a:spcBef>
              <a:buChar char="•"/>
              <a:tabLst>
                <a:tab pos="25400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Find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code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for</a:t>
            </a:r>
            <a:endParaRPr sz="2800">
              <a:latin typeface="Microsoft Sans Serif"/>
              <a:cs typeface="Microsoft Sans Serif"/>
            </a:endParaRPr>
          </a:p>
          <a:p>
            <a:pPr marL="710565" lvl="1" indent="-229235">
              <a:lnSpc>
                <a:spcPct val="100000"/>
              </a:lnSpc>
              <a:spcBef>
                <a:spcPts val="235"/>
              </a:spcBef>
              <a:buChar char="•"/>
              <a:tabLst>
                <a:tab pos="711200" algn="l"/>
              </a:tabLst>
            </a:pPr>
            <a:r>
              <a:rPr sz="2400" dirty="0">
                <a:latin typeface="Microsoft Sans Serif"/>
                <a:cs typeface="Microsoft Sans Serif"/>
              </a:rPr>
              <a:t>DEED</a:t>
            </a:r>
            <a:endParaRPr sz="2400">
              <a:latin typeface="Microsoft Sans Serif"/>
              <a:cs typeface="Microsoft Sans Serif"/>
            </a:endParaRPr>
          </a:p>
          <a:p>
            <a:pPr marL="710565" lvl="1" indent="-229235">
              <a:lnSpc>
                <a:spcPct val="100000"/>
              </a:lnSpc>
              <a:spcBef>
                <a:spcPts val="195"/>
              </a:spcBef>
              <a:buChar char="•"/>
              <a:tabLst>
                <a:tab pos="71120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MUCK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Microsoft Sans Serif"/>
              <a:buChar char="•"/>
            </a:pPr>
            <a:endParaRPr sz="2300">
              <a:latin typeface="Microsoft Sans Serif"/>
              <a:cs typeface="Microsoft Sans Serif"/>
            </a:endParaRPr>
          </a:p>
          <a:p>
            <a:pPr marL="253365" marR="5080" indent="-241300">
              <a:lnSpc>
                <a:spcPct val="120000"/>
              </a:lnSpc>
              <a:buChar char="•"/>
              <a:tabLst>
                <a:tab pos="254000" algn="l"/>
              </a:tabLst>
            </a:pPr>
            <a:r>
              <a:rPr sz="2800" spc="-85" dirty="0">
                <a:latin typeface="Microsoft Sans Serif"/>
                <a:cs typeface="Microsoft Sans Serif"/>
              </a:rPr>
              <a:t>Try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to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decode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the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bit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string 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1011001110111101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2364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20" dirty="0">
                <a:latin typeface="Microsoft Sans Serif"/>
                <a:cs typeface="Microsoft Sans Serif"/>
              </a:rPr>
              <a:t>Ass</a:t>
            </a:r>
            <a:r>
              <a:rPr sz="3600" b="0" spc="-250" dirty="0">
                <a:latin typeface="Microsoft Sans Serif"/>
                <a:cs typeface="Microsoft Sans Serif"/>
              </a:rPr>
              <a:t>i</a:t>
            </a:r>
            <a:r>
              <a:rPr sz="3600" b="0" spc="-229" dirty="0">
                <a:latin typeface="Microsoft Sans Serif"/>
                <a:cs typeface="Microsoft Sans Serif"/>
              </a:rPr>
              <a:t>gn</a:t>
            </a:r>
            <a:r>
              <a:rPr sz="3600" b="0" spc="-220" dirty="0">
                <a:latin typeface="Microsoft Sans Serif"/>
                <a:cs typeface="Microsoft Sans Serif"/>
              </a:rPr>
              <a:t>m</a:t>
            </a:r>
            <a:r>
              <a:rPr sz="3600" b="0" spc="-229" dirty="0">
                <a:latin typeface="Microsoft Sans Serif"/>
                <a:cs typeface="Microsoft Sans Serif"/>
              </a:rPr>
              <a:t>en</a:t>
            </a:r>
            <a:r>
              <a:rPr sz="3600" b="0" spc="-210" dirty="0">
                <a:latin typeface="Microsoft Sans Serif"/>
                <a:cs typeface="Microsoft Sans Serif"/>
              </a:rPr>
              <a:t>t</a:t>
            </a:r>
            <a:r>
              <a:rPr sz="3600" b="0" dirty="0">
                <a:latin typeface="Microsoft Sans Serif"/>
                <a:cs typeface="Microsoft Sans Serif"/>
              </a:rPr>
              <a:t>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246199"/>
            <a:ext cx="10268585" cy="33401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Slides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at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myblog</a:t>
            </a:r>
            <a:endParaRPr sz="2800">
              <a:latin typeface="Microsoft Sans Serif"/>
              <a:cs typeface="Microsoft Sans Serif"/>
            </a:endParaRPr>
          </a:p>
          <a:p>
            <a:pPr marL="12700" marR="918210">
              <a:lnSpc>
                <a:spcPts val="3000"/>
              </a:lnSpc>
              <a:spcBef>
                <a:spcPts val="1050"/>
              </a:spcBef>
              <a:tabLst>
                <a:tab pos="1015365" algn="l"/>
              </a:tabLst>
            </a:pPr>
            <a:r>
              <a:rPr sz="2800" u="heavy" spc="-1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http://www.ashimlamichhane.com.np/2016/07/tree-slide-for- </a:t>
            </a:r>
            <a:r>
              <a:rPr sz="2800" spc="-730" dirty="0">
                <a:solidFill>
                  <a:srgbClr val="0461C1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2800" u="heavy" spc="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data-	</a:t>
            </a:r>
            <a:r>
              <a:rPr sz="28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structure-and-algorithm/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Assignments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github</a:t>
            </a:r>
            <a:endParaRPr sz="2800">
              <a:latin typeface="Microsoft Sans Serif"/>
              <a:cs typeface="Microsoft Sans Serif"/>
            </a:endParaRPr>
          </a:p>
          <a:p>
            <a:pPr marL="12700" marR="5080">
              <a:lnSpc>
                <a:spcPts val="3000"/>
              </a:lnSpc>
              <a:spcBef>
                <a:spcPts val="1140"/>
              </a:spcBef>
              <a:tabLst>
                <a:tab pos="622300" algn="l"/>
              </a:tabLst>
            </a:pPr>
            <a:r>
              <a:rPr sz="28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3"/>
              </a:rPr>
              <a:t>https://github.com/ashim888/dataStructureAndAlgorithm/tree/dev/ </a:t>
            </a:r>
            <a:r>
              <a:rPr sz="2800" spc="-730" dirty="0">
                <a:solidFill>
                  <a:srgbClr val="0461C1"/>
                </a:solidFill>
                <a:latin typeface="Microsoft Sans Serif"/>
                <a:cs typeface="Microsoft Sans Serif"/>
                <a:hlinkClick r:id="rId3"/>
              </a:rPr>
              <a:t> </a:t>
            </a:r>
            <a:r>
              <a:rPr sz="2800" u="heavy" spc="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3"/>
              </a:rPr>
              <a:t>As	</a:t>
            </a:r>
            <a:r>
              <a:rPr sz="28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3"/>
              </a:rPr>
              <a:t>signments/assignment_7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1886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755" dirty="0">
                <a:latin typeface="Microsoft Sans Serif"/>
                <a:cs typeface="Microsoft Sans Serif"/>
              </a:rPr>
              <a:t>R</a:t>
            </a:r>
            <a:r>
              <a:rPr sz="3600" b="0" spc="-275" dirty="0">
                <a:latin typeface="Microsoft Sans Serif"/>
                <a:cs typeface="Microsoft Sans Serif"/>
              </a:rPr>
              <a:t>e</a:t>
            </a:r>
            <a:r>
              <a:rPr sz="3600" b="0" spc="-20" dirty="0">
                <a:latin typeface="Microsoft Sans Serif"/>
                <a:cs typeface="Microsoft Sans Serif"/>
              </a:rPr>
              <a:t>f</a:t>
            </a:r>
            <a:r>
              <a:rPr sz="3600" b="0" spc="-135" dirty="0">
                <a:latin typeface="Microsoft Sans Serif"/>
                <a:cs typeface="Microsoft Sans Serif"/>
              </a:rPr>
              <a:t>e</a:t>
            </a:r>
            <a:r>
              <a:rPr sz="3600" b="0" spc="-120" dirty="0">
                <a:latin typeface="Microsoft Sans Serif"/>
                <a:cs typeface="Microsoft Sans Serif"/>
              </a:rPr>
              <a:t>r</a:t>
            </a:r>
            <a:r>
              <a:rPr sz="3600" b="0" spc="-229" dirty="0">
                <a:latin typeface="Microsoft Sans Serif"/>
                <a:cs typeface="Microsoft Sans Serif"/>
              </a:rPr>
              <a:t>en</a:t>
            </a:r>
            <a:r>
              <a:rPr sz="3600" b="0" spc="-220" dirty="0">
                <a:latin typeface="Microsoft Sans Serif"/>
                <a:cs typeface="Microsoft Sans Serif"/>
              </a:rPr>
              <a:t>c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330579"/>
            <a:ext cx="10231755" cy="378967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9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https://www.siggraph.org/education/materials/HyperGraph/video/mp </a:t>
            </a:r>
            <a:r>
              <a:rPr sz="2800" spc="-730" dirty="0">
                <a:solidFill>
                  <a:srgbClr val="0461C1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2800" u="heavy" spc="-7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2"/>
              </a:rPr>
              <a:t>eg/mpegfaq/huffman_tutorial.html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6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9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3"/>
              </a:rPr>
              <a:t>https://en.wikipedia.org/wiki/Binary_search_tree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10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4"/>
              </a:rPr>
              <a:t>https://www.cs.swarthmore.edu/~newhall/unixhelp/Java_bst.pdf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12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5"/>
              </a:rPr>
              <a:t>https://www.cs.usfca.edu/~gal</a:t>
            </a:r>
            <a:r>
              <a:rPr sz="2800" u="heavy" spc="-34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2800" u="heavy" spc="-13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5"/>
              </a:rPr>
              <a:t>es/visualization/BST.html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1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6"/>
              </a:rPr>
              <a:t>https://www.cs.rochester.edu/~gildea/csc282/slides/C12-bst.pdf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290"/>
              </a:lnSpc>
              <a:spcBef>
                <a:spcPts val="53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8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7"/>
              </a:rPr>
              <a:t>http://www.tutorialspoint.com/data_structures_algorithms/tree_data</a:t>
            </a:r>
            <a:endParaRPr sz="2800">
              <a:latin typeface="Microsoft Sans Serif"/>
              <a:cs typeface="Microsoft Sans Serif"/>
            </a:endParaRPr>
          </a:p>
          <a:p>
            <a:pPr marL="241300">
              <a:lnSpc>
                <a:spcPts val="3290"/>
              </a:lnSpc>
            </a:pPr>
            <a:r>
              <a:rPr sz="2800" u="heavy" spc="-6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Microsoft Sans Serif"/>
                <a:cs typeface="Microsoft Sans Serif"/>
                <a:hlinkClick r:id="rId7"/>
              </a:rPr>
              <a:t>_structure.htm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7439" y="768095"/>
            <a:ext cx="7406640" cy="4953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591" y="789431"/>
            <a:ext cx="9028176" cy="52456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394538"/>
            <a:ext cx="3110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340" dirty="0">
                <a:latin typeface="Microsoft Sans Serif"/>
                <a:cs typeface="Microsoft Sans Serif"/>
              </a:rPr>
              <a:t>S</a:t>
            </a:r>
            <a:r>
              <a:rPr sz="3600" b="0" spc="-350" dirty="0">
                <a:latin typeface="Microsoft Sans Serif"/>
                <a:cs typeface="Microsoft Sans Serif"/>
              </a:rPr>
              <a:t>o</a:t>
            </a:r>
            <a:r>
              <a:rPr sz="3600" b="0" spc="-335" dirty="0">
                <a:latin typeface="Microsoft Sans Serif"/>
                <a:cs typeface="Microsoft Sans Serif"/>
              </a:rPr>
              <a:t>m</a:t>
            </a:r>
            <a:r>
              <a:rPr sz="3600" b="0" dirty="0">
                <a:latin typeface="Microsoft Sans Serif"/>
                <a:cs typeface="Microsoft Sans Serif"/>
              </a:rPr>
              <a:t>e</a:t>
            </a:r>
            <a:r>
              <a:rPr sz="3600" b="0" spc="-680" dirty="0">
                <a:latin typeface="Microsoft Sans Serif"/>
                <a:cs typeface="Microsoft Sans Serif"/>
              </a:rPr>
              <a:t> </a:t>
            </a:r>
            <a:r>
              <a:rPr sz="3600" b="0" spc="-390" dirty="0">
                <a:latin typeface="Microsoft Sans Serif"/>
                <a:cs typeface="Microsoft Sans Serif"/>
              </a:rPr>
              <a:t>K</a:t>
            </a:r>
            <a:r>
              <a:rPr sz="3600" b="0" spc="-400" dirty="0">
                <a:latin typeface="Microsoft Sans Serif"/>
                <a:cs typeface="Microsoft Sans Serif"/>
              </a:rPr>
              <a:t>e</a:t>
            </a:r>
            <a:r>
              <a:rPr sz="3600" b="0" dirty="0">
                <a:latin typeface="Microsoft Sans Serif"/>
                <a:cs typeface="Microsoft Sans Serif"/>
              </a:rPr>
              <a:t>y</a:t>
            </a:r>
            <a:r>
              <a:rPr sz="3600" b="0" spc="-550" dirty="0">
                <a:latin typeface="Microsoft Sans Serif"/>
                <a:cs typeface="Microsoft Sans Serif"/>
              </a:rPr>
              <a:t> </a:t>
            </a:r>
            <a:r>
              <a:rPr sz="3600" b="0" spc="-260" dirty="0">
                <a:latin typeface="Microsoft Sans Serif"/>
                <a:cs typeface="Microsoft Sans Serif"/>
              </a:rPr>
              <a:t>T</a:t>
            </a:r>
            <a:r>
              <a:rPr sz="3600" b="0" spc="-300" dirty="0">
                <a:latin typeface="Microsoft Sans Serif"/>
                <a:cs typeface="Microsoft Sans Serif"/>
              </a:rPr>
              <a:t>e</a:t>
            </a:r>
            <a:r>
              <a:rPr sz="3600" b="0" spc="-290" dirty="0">
                <a:latin typeface="Microsoft Sans Serif"/>
                <a:cs typeface="Microsoft Sans Serif"/>
              </a:rPr>
              <a:t>rms</a:t>
            </a:r>
            <a:r>
              <a:rPr sz="3600" b="0" dirty="0">
                <a:latin typeface="Microsoft Sans Serif"/>
                <a:cs typeface="Microsoft Sans Serif"/>
              </a:rPr>
              <a:t>: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051382"/>
            <a:ext cx="10236200" cy="53232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ts val="3285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Microsoft Sans Serif"/>
                <a:cs typeface="Microsoft Sans Serif"/>
              </a:rPr>
              <a:t>D</a:t>
            </a:r>
            <a:r>
              <a:rPr sz="2800" spc="-190" dirty="0">
                <a:latin typeface="Microsoft Sans Serif"/>
                <a:cs typeface="Microsoft Sans Serif"/>
              </a:rPr>
              <a:t>eg</a:t>
            </a:r>
            <a:r>
              <a:rPr sz="2800" spc="-195" dirty="0">
                <a:latin typeface="Microsoft Sans Serif"/>
                <a:cs typeface="Microsoft Sans Serif"/>
              </a:rPr>
              <a:t>r</a:t>
            </a:r>
            <a:r>
              <a:rPr sz="2800" spc="-190" dirty="0">
                <a:latin typeface="Microsoft Sans Serif"/>
                <a:cs typeface="Microsoft Sans Serif"/>
              </a:rPr>
              <a:t>e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31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f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38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node:</a:t>
            </a:r>
            <a:endParaRPr sz="28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ts val="2805"/>
              </a:lnSpc>
              <a:buChar char="•"/>
              <a:tabLst>
                <a:tab pos="699135" algn="l"/>
              </a:tabLst>
            </a:pPr>
            <a:r>
              <a:rPr sz="2400" spc="-125" dirty="0">
                <a:latin typeface="Microsoft Sans Serif"/>
                <a:cs typeface="Microsoft Sans Serif"/>
              </a:rPr>
              <a:t>The</a:t>
            </a:r>
            <a:r>
              <a:rPr sz="2400" spc="-29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degree</a:t>
            </a:r>
            <a:r>
              <a:rPr sz="2400" spc="-2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-32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6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is</a:t>
            </a:r>
            <a:r>
              <a:rPr sz="2400" spc="-229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number</a:t>
            </a:r>
            <a:r>
              <a:rPr sz="2400" spc="-2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children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that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node</a:t>
            </a:r>
            <a:endParaRPr sz="24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285"/>
              </a:lnSpc>
              <a:spcBef>
                <a:spcPts val="41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Microsoft Sans Serif"/>
                <a:cs typeface="Microsoft Sans Serif"/>
              </a:rPr>
              <a:t>D</a:t>
            </a:r>
            <a:r>
              <a:rPr sz="2800" spc="-190" dirty="0">
                <a:latin typeface="Microsoft Sans Serif"/>
                <a:cs typeface="Microsoft Sans Serif"/>
              </a:rPr>
              <a:t>eg</a:t>
            </a:r>
            <a:r>
              <a:rPr sz="2800" spc="-195" dirty="0">
                <a:latin typeface="Microsoft Sans Serif"/>
                <a:cs typeface="Microsoft Sans Serif"/>
              </a:rPr>
              <a:t>r</a:t>
            </a:r>
            <a:r>
              <a:rPr sz="2800" spc="-190" dirty="0">
                <a:latin typeface="Microsoft Sans Serif"/>
                <a:cs typeface="Microsoft Sans Serif"/>
              </a:rPr>
              <a:t>e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31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f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</a:t>
            </a:r>
            <a:r>
              <a:rPr sz="2800" spc="-459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T</a:t>
            </a:r>
            <a:r>
              <a:rPr sz="2800" spc="-195" dirty="0">
                <a:latin typeface="Microsoft Sans Serif"/>
                <a:cs typeface="Microsoft Sans Serif"/>
              </a:rPr>
              <a:t>r</a:t>
            </a:r>
            <a:r>
              <a:rPr sz="2800" spc="-190" dirty="0">
                <a:latin typeface="Microsoft Sans Serif"/>
                <a:cs typeface="Microsoft Sans Serif"/>
              </a:rPr>
              <a:t>ee</a:t>
            </a:r>
            <a:r>
              <a:rPr sz="2800" dirty="0">
                <a:latin typeface="Microsoft Sans Serif"/>
                <a:cs typeface="Microsoft Sans Serif"/>
              </a:rPr>
              <a:t>:</a:t>
            </a:r>
          </a:p>
          <a:p>
            <a:pPr marL="698500" lvl="1" indent="-229235">
              <a:lnSpc>
                <a:spcPts val="2805"/>
              </a:lnSpc>
              <a:buChar char="•"/>
              <a:tabLst>
                <a:tab pos="699135" algn="l"/>
              </a:tabLst>
            </a:pPr>
            <a:r>
              <a:rPr sz="2400" spc="-125" dirty="0">
                <a:latin typeface="Microsoft Sans Serif"/>
                <a:cs typeface="Microsoft Sans Serif"/>
              </a:rPr>
              <a:t>The</a:t>
            </a:r>
            <a:r>
              <a:rPr sz="2400" spc="-36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degree</a:t>
            </a:r>
            <a:r>
              <a:rPr sz="2400" spc="-2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tree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is</a:t>
            </a:r>
            <a:r>
              <a:rPr sz="2400" spc="-25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maximum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degree</a:t>
            </a:r>
            <a:r>
              <a:rPr sz="2400" spc="-2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nodes</a:t>
            </a:r>
            <a:r>
              <a:rPr sz="2400" spc="-25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in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given</a:t>
            </a:r>
            <a:r>
              <a:rPr lang="en-IN" sz="2400" spc="-6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tree</a:t>
            </a:r>
            <a:endParaRPr sz="24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285"/>
              </a:lnSpc>
              <a:spcBef>
                <a:spcPts val="420"/>
              </a:spcBef>
              <a:buChar char="•"/>
              <a:tabLst>
                <a:tab pos="241300" algn="l"/>
              </a:tabLst>
            </a:pPr>
            <a:r>
              <a:rPr sz="2800" spc="-135" dirty="0">
                <a:latin typeface="Microsoft Sans Serif"/>
                <a:cs typeface="Microsoft Sans Serif"/>
              </a:rPr>
              <a:t>Path:</a:t>
            </a:r>
            <a:endParaRPr sz="28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ts val="2805"/>
              </a:lnSpc>
              <a:buChar char="•"/>
              <a:tabLst>
                <a:tab pos="699135" algn="l"/>
              </a:tabLst>
            </a:pPr>
            <a:r>
              <a:rPr sz="2400" spc="10" dirty="0">
                <a:latin typeface="Microsoft Sans Serif"/>
                <a:cs typeface="Microsoft Sans Serif"/>
              </a:rPr>
              <a:t>It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is</a:t>
            </a:r>
            <a:r>
              <a:rPr sz="2400" spc="-229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sequence</a:t>
            </a:r>
            <a:r>
              <a:rPr sz="2400" spc="-3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consecutive</a:t>
            </a:r>
            <a:r>
              <a:rPr sz="2400" spc="-21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edges</a:t>
            </a:r>
            <a:r>
              <a:rPr sz="2400" spc="-254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from</a:t>
            </a:r>
            <a:r>
              <a:rPr sz="2400" spc="-19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source</a:t>
            </a:r>
            <a:r>
              <a:rPr sz="2400" spc="-17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destination</a:t>
            </a:r>
            <a:r>
              <a:rPr sz="2400" spc="-23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node.</a:t>
            </a:r>
            <a:endParaRPr sz="24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295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Microsoft Sans Serif"/>
                <a:cs typeface="Microsoft Sans Serif"/>
              </a:rPr>
              <a:t>H</a:t>
            </a:r>
            <a:r>
              <a:rPr sz="2800" spc="-125" dirty="0">
                <a:latin typeface="Microsoft Sans Serif"/>
                <a:cs typeface="Microsoft Sans Serif"/>
              </a:rPr>
              <a:t>e</a:t>
            </a:r>
            <a:r>
              <a:rPr sz="2800" spc="-145" dirty="0">
                <a:latin typeface="Microsoft Sans Serif"/>
                <a:cs typeface="Microsoft Sans Serif"/>
              </a:rPr>
              <a:t>i</a:t>
            </a:r>
            <a:r>
              <a:rPr sz="2800" spc="-125" dirty="0">
                <a:latin typeface="Microsoft Sans Serif"/>
                <a:cs typeface="Microsoft Sans Serif"/>
              </a:rPr>
              <a:t>gh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r>
              <a:rPr sz="2800" spc="-229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f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45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node:</a:t>
            </a:r>
            <a:endParaRPr sz="28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ts val="2815"/>
              </a:lnSpc>
              <a:buChar char="•"/>
              <a:tabLst>
                <a:tab pos="699135" algn="l"/>
              </a:tabLst>
            </a:pPr>
            <a:r>
              <a:rPr sz="2400" spc="-120" dirty="0">
                <a:latin typeface="Microsoft Sans Serif"/>
                <a:cs typeface="Microsoft Sans Serif"/>
              </a:rPr>
              <a:t>The</a:t>
            </a:r>
            <a:r>
              <a:rPr sz="2400" spc="-29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height</a:t>
            </a:r>
            <a:r>
              <a:rPr sz="2400" spc="-2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29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7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is</a:t>
            </a:r>
            <a:r>
              <a:rPr sz="2400" spc="-23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max</a:t>
            </a:r>
            <a:r>
              <a:rPr sz="2400" spc="-27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path</a:t>
            </a:r>
            <a:r>
              <a:rPr sz="2400" spc="-22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length</a:t>
            </a:r>
            <a:r>
              <a:rPr sz="2400" spc="-22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f</a:t>
            </a:r>
            <a:r>
              <a:rPr lang="en-IN" sz="2400" spc="-35" dirty="0" err="1">
                <a:latin typeface="Microsoft Sans Serif"/>
                <a:cs typeface="Microsoft Sans Serif"/>
              </a:rPr>
              <a:t>ro</a:t>
            </a:r>
            <a:r>
              <a:rPr sz="2400" spc="-35" dirty="0">
                <a:latin typeface="Microsoft Sans Serif"/>
                <a:cs typeface="Microsoft Sans Serif"/>
              </a:rPr>
              <a:t>m</a:t>
            </a:r>
            <a:r>
              <a:rPr sz="2400" spc="-16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that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node</a:t>
            </a:r>
            <a:r>
              <a:rPr sz="2400" spc="-2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3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leaf</a:t>
            </a:r>
            <a:r>
              <a:rPr sz="2400" spc="-18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node.</a:t>
            </a:r>
            <a:endParaRPr sz="24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285"/>
              </a:lnSpc>
              <a:spcBef>
                <a:spcPts val="395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Microsoft Sans Serif"/>
                <a:cs typeface="Microsoft Sans Serif"/>
              </a:rPr>
              <a:t>H</a:t>
            </a:r>
            <a:r>
              <a:rPr sz="2800" spc="-120" dirty="0">
                <a:latin typeface="Microsoft Sans Serif"/>
                <a:cs typeface="Microsoft Sans Serif"/>
              </a:rPr>
              <a:t>e</a:t>
            </a:r>
            <a:r>
              <a:rPr sz="2800" spc="-140" dirty="0">
                <a:latin typeface="Microsoft Sans Serif"/>
                <a:cs typeface="Microsoft Sans Serif"/>
              </a:rPr>
              <a:t>i</a:t>
            </a:r>
            <a:r>
              <a:rPr sz="2800" spc="-120" dirty="0">
                <a:latin typeface="Microsoft Sans Serif"/>
                <a:cs typeface="Microsoft Sans Serif"/>
              </a:rPr>
              <a:t>gh</a:t>
            </a:r>
            <a:r>
              <a:rPr sz="2800" dirty="0">
                <a:latin typeface="Microsoft Sans Serif"/>
                <a:cs typeface="Microsoft Sans Serif"/>
              </a:rPr>
              <a:t>t</a:t>
            </a:r>
            <a:r>
              <a:rPr sz="2800" spc="-22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f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290" dirty="0">
                <a:latin typeface="Microsoft Sans Serif"/>
                <a:cs typeface="Microsoft Sans Serif"/>
              </a:rPr>
              <a:t>a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75" dirty="0">
                <a:latin typeface="Microsoft Sans Serif"/>
                <a:cs typeface="Microsoft Sans Serif"/>
              </a:rPr>
              <a:t>ree</a:t>
            </a:r>
            <a:r>
              <a:rPr sz="2800" dirty="0">
                <a:latin typeface="Microsoft Sans Serif"/>
                <a:cs typeface="Microsoft Sans Serif"/>
              </a:rPr>
              <a:t>:</a:t>
            </a:r>
          </a:p>
          <a:p>
            <a:pPr marL="698500" lvl="1" indent="-229235">
              <a:lnSpc>
                <a:spcPts val="2805"/>
              </a:lnSpc>
              <a:buChar char="•"/>
              <a:tabLst>
                <a:tab pos="699135" algn="l"/>
              </a:tabLst>
            </a:pPr>
            <a:r>
              <a:rPr sz="2400" spc="-125" dirty="0">
                <a:latin typeface="Microsoft Sans Serif"/>
                <a:cs typeface="Microsoft Sans Serif"/>
              </a:rPr>
              <a:t>The</a:t>
            </a:r>
            <a:r>
              <a:rPr sz="2400" spc="-36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height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of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-39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tree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is</a:t>
            </a:r>
            <a:r>
              <a:rPr sz="2400" spc="-254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the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height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lang="en-IN" sz="24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root</a:t>
            </a:r>
            <a:r>
              <a:rPr lang="en-IN" sz="2400" spc="-20" dirty="0">
                <a:latin typeface="Microsoft Sans Serif"/>
                <a:cs typeface="Microsoft Sans Serif"/>
              </a:rPr>
              <a:t>.</a:t>
            </a:r>
            <a:endParaRPr sz="24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ts val="3285"/>
              </a:lnSpc>
              <a:spcBef>
                <a:spcPts val="42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Microsoft Sans Serif"/>
                <a:cs typeface="Microsoft Sans Serif"/>
              </a:rPr>
              <a:t>D</a:t>
            </a:r>
            <a:r>
              <a:rPr sz="2800" spc="-120" dirty="0">
                <a:latin typeface="Microsoft Sans Serif"/>
                <a:cs typeface="Microsoft Sans Serif"/>
              </a:rPr>
              <a:t>ep</a:t>
            </a:r>
            <a:r>
              <a:rPr sz="2800" spc="-110" dirty="0">
                <a:latin typeface="Microsoft Sans Serif"/>
                <a:cs typeface="Microsoft Sans Serif"/>
              </a:rPr>
              <a:t>t</a:t>
            </a:r>
            <a:r>
              <a:rPr sz="2800" spc="5" dirty="0">
                <a:latin typeface="Microsoft Sans Serif"/>
                <a:cs typeface="Microsoft Sans Serif"/>
              </a:rPr>
              <a:t>h</a:t>
            </a:r>
            <a:r>
              <a:rPr sz="2800" dirty="0">
                <a:latin typeface="Microsoft Sans Serif"/>
                <a:cs typeface="Microsoft Sans Serif"/>
              </a:rPr>
              <a:t>:</a:t>
            </a:r>
          </a:p>
          <a:p>
            <a:pPr marL="698500" lvl="1" indent="-229235">
              <a:lnSpc>
                <a:spcPts val="2805"/>
              </a:lnSpc>
              <a:buChar char="•"/>
              <a:tabLst>
                <a:tab pos="69913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The depth of the node is the distance from the root node to that particular node.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11737</TotalTime>
  <Words>3596</Words>
  <Application>Microsoft Office PowerPoint</Application>
  <PresentationFormat>Widescreen</PresentationFormat>
  <Paragraphs>559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Microsoft Sans Serif</vt:lpstr>
      <vt:lpstr>Times New Roman</vt:lpstr>
      <vt:lpstr>Trebuchet MS</vt:lpstr>
      <vt:lpstr>urw-din</vt:lpstr>
      <vt:lpstr>Wingdings</vt:lpstr>
      <vt:lpstr>Office Theme</vt:lpstr>
      <vt:lpstr>Tree</vt:lpstr>
      <vt:lpstr>So far we discussed Linear data structures like</vt:lpstr>
      <vt:lpstr>Introduction to trees</vt:lpstr>
      <vt:lpstr>PowerPoint Presentation</vt:lpstr>
      <vt:lpstr>Tree</vt:lpstr>
      <vt:lpstr>Some Key Terms:</vt:lpstr>
      <vt:lpstr>PowerPoint Presentation</vt:lpstr>
      <vt:lpstr>PowerPoint Presentation</vt:lpstr>
      <vt:lpstr>Some Key Terms:</vt:lpstr>
      <vt:lpstr>PowerPoint Presentation</vt:lpstr>
      <vt:lpstr>Characteristics of trees</vt:lpstr>
      <vt:lpstr>Application</vt:lpstr>
      <vt:lpstr>Introduction To Binary Trees</vt:lpstr>
      <vt:lpstr>Binary Trees</vt:lpstr>
      <vt:lpstr>Binary Tree</vt:lpstr>
      <vt:lpstr>The following figure shows a binary tree with 9 nodes where A is theroot</vt:lpstr>
      <vt:lpstr>Binary Tree</vt:lpstr>
      <vt:lpstr>Binary Tree Properties</vt:lpstr>
      <vt:lpstr>Types of BinaryTree</vt:lpstr>
      <vt:lpstr>Full/Strict BinaryTree</vt:lpstr>
      <vt:lpstr>Complete binary tree</vt:lpstr>
      <vt:lpstr>Perfect binary tree</vt:lpstr>
      <vt:lpstr>Representation of Tree  (Array)</vt:lpstr>
      <vt:lpstr>Array Representation</vt:lpstr>
      <vt:lpstr>Representation of Tree (Linked List)</vt:lpstr>
      <vt:lpstr>Operations on Binary Tree</vt:lpstr>
      <vt:lpstr>Tree traversal</vt:lpstr>
      <vt:lpstr>Pre-order, In-order, Post-order</vt:lpstr>
      <vt:lpstr>Pre-order Traversal</vt:lpstr>
      <vt:lpstr>Pre-order Pseudocode</vt:lpstr>
      <vt:lpstr>In-order traversal</vt:lpstr>
      <vt:lpstr>In-order Pseudocode</vt:lpstr>
      <vt:lpstr>Post-order traversal</vt:lpstr>
      <vt:lpstr>Post-order Pseudocode</vt:lpstr>
      <vt:lpstr>Level-order Traversal</vt:lpstr>
      <vt:lpstr>Level-order Traversal using Queue</vt:lpstr>
      <vt:lpstr>Binary Search Tree(BST)</vt:lpstr>
      <vt:lpstr>Binary Search Tree(BST)</vt:lpstr>
      <vt:lpstr>Why Binary SearchTree?</vt:lpstr>
      <vt:lpstr>Why Binary SearchTree?</vt:lpstr>
      <vt:lpstr>Searching Through The BST</vt:lpstr>
      <vt:lpstr>Operations on Binary Search Tree(BST)</vt:lpstr>
      <vt:lpstr>PowerPoint Presentation</vt:lpstr>
      <vt:lpstr>Insertion of a node in BST</vt:lpstr>
      <vt:lpstr>Algorithm for insertion in BST</vt:lpstr>
      <vt:lpstr>PowerPoint Presentation</vt:lpstr>
      <vt:lpstr>PowerPoint Presentation</vt:lpstr>
      <vt:lpstr>Deleting a node from theBST</vt:lpstr>
      <vt:lpstr>Deleting a node from theBST</vt:lpstr>
      <vt:lpstr>Deleting a node from theBST</vt:lpstr>
      <vt:lpstr>PowerPoint Presentation</vt:lpstr>
      <vt:lpstr>PowerPoint Presentation</vt:lpstr>
      <vt:lpstr>Huffman Algorithm</vt:lpstr>
      <vt:lpstr>Huffman Algorithm</vt:lpstr>
      <vt:lpstr>Huffman Algorithm</vt:lpstr>
      <vt:lpstr>PowerPoint Presentation</vt:lpstr>
      <vt:lpstr>PowerPoint Presentation</vt:lpstr>
      <vt:lpstr>Huffman  Algorithm</vt:lpstr>
      <vt:lpstr>Huffman Algorithm</vt:lpstr>
      <vt:lpstr>Huffman Algorithm</vt:lpstr>
      <vt:lpstr>Huffman Algorithm</vt:lpstr>
      <vt:lpstr>Huffman Algorithm</vt:lpstr>
      <vt:lpstr>Huffman Algorithm</vt:lpstr>
      <vt:lpstr>Assignments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Amey Sharma</dc:creator>
  <cp:lastModifiedBy>Dr. Shipra Shukla [MU - Jaipur]</cp:lastModifiedBy>
  <cp:revision>21</cp:revision>
  <dcterms:created xsi:type="dcterms:W3CDTF">2022-11-02T04:41:12Z</dcterms:created>
  <dcterms:modified xsi:type="dcterms:W3CDTF">2023-11-16T09:35:44Z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2022-11-02T00:00:00Z</vt:filetime>
  </property>
</Properties>
</file>