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777B4-DC18-1FE1-0559-3E17005C1A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8596BD-3264-0EC1-9118-B934559401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748A861-F364-BF24-98D1-3400832FB409}"/>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5" name="Footer Placeholder 4">
            <a:extLst>
              <a:ext uri="{FF2B5EF4-FFF2-40B4-BE49-F238E27FC236}">
                <a16:creationId xmlns:a16="http://schemas.microsoft.com/office/drawing/2014/main" id="{3BD9944A-4634-A657-82D7-5C5F5BD3D3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7AC0C-2558-1C00-D9EE-69406150C691}"/>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3051134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EBB5-606B-9B1B-FB9D-D5FE3FFFF73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05061E-7B51-AFEE-6E0B-C01C9E6F2A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75905A-267C-A2F9-B9ED-7BA43AB43010}"/>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5" name="Footer Placeholder 4">
            <a:extLst>
              <a:ext uri="{FF2B5EF4-FFF2-40B4-BE49-F238E27FC236}">
                <a16:creationId xmlns:a16="http://schemas.microsoft.com/office/drawing/2014/main" id="{3530ACC7-9062-3DA3-D863-86922D22FD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891F9E-AF06-42A6-1440-DAD518FE30F4}"/>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37527800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410E83-FF4C-DBAC-DFC0-0883713CEB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205E49-CC65-50A1-F554-6E622B4EA1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D9CBA4-2602-B94F-0FA8-D2DE55A43786}"/>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5" name="Footer Placeholder 4">
            <a:extLst>
              <a:ext uri="{FF2B5EF4-FFF2-40B4-BE49-F238E27FC236}">
                <a16:creationId xmlns:a16="http://schemas.microsoft.com/office/drawing/2014/main" id="{07202BEA-32D6-F9CF-0426-3FA9BC3833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262760-A463-958C-0D19-5480FF1A0036}"/>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647820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31CC-DA0C-EDCF-7031-B37C8E729E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BC7719-96C5-82DC-3A13-6170AE24A7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70A7D1-322C-8EFA-D751-29539FC524AF}"/>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5" name="Footer Placeholder 4">
            <a:extLst>
              <a:ext uri="{FF2B5EF4-FFF2-40B4-BE49-F238E27FC236}">
                <a16:creationId xmlns:a16="http://schemas.microsoft.com/office/drawing/2014/main" id="{46C3C4A2-48B8-8429-78EC-C31BE7D9C0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4A963C-2EB3-9078-84E6-80DE50D48472}"/>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3248631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37F-0219-5267-DADD-9682B398FA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79E6E9-87C4-50EE-789B-A11C5E117F1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6DE927-0A0B-9A07-298B-5E956C982A81}"/>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5" name="Footer Placeholder 4">
            <a:extLst>
              <a:ext uri="{FF2B5EF4-FFF2-40B4-BE49-F238E27FC236}">
                <a16:creationId xmlns:a16="http://schemas.microsoft.com/office/drawing/2014/main" id="{24145228-8412-4FD7-1ACE-BAD48BF37E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97B9A-574D-A260-EE35-F8E7E3410537}"/>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3605991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59826-02F8-55D5-8061-ECAF133D8B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0363DF-CAC9-7AA5-F2A7-75DFBA7E1A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B663BA-F764-6E8C-4CE4-75F218C7BB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009214-C16A-69EE-7BD8-6020DED1E7F0}"/>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6" name="Footer Placeholder 5">
            <a:extLst>
              <a:ext uri="{FF2B5EF4-FFF2-40B4-BE49-F238E27FC236}">
                <a16:creationId xmlns:a16="http://schemas.microsoft.com/office/drawing/2014/main" id="{DD4F8E9D-C79A-E164-7C64-055251CC99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635390-7954-43EC-C1BA-B2579CAB4CAB}"/>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94840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57B59-D363-4557-7ECF-95A7B1F9366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12EDF7-A737-62C9-0DA1-E278F8DCEC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90156E-651C-2FAF-06EF-8B70B3BC17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B4B0F7E-7DF1-BE08-4261-5B196A7E1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A9C04D-3BCD-C115-2641-02A300277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5C4BF-5F88-D2AC-6B6C-F2246898CC89}"/>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8" name="Footer Placeholder 7">
            <a:extLst>
              <a:ext uri="{FF2B5EF4-FFF2-40B4-BE49-F238E27FC236}">
                <a16:creationId xmlns:a16="http://schemas.microsoft.com/office/drawing/2014/main" id="{E0DBE2F3-2106-C30D-3D79-B9164D77018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68FBD49-81F2-8423-C38C-6F5C2AD8D6E2}"/>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318489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AF28-8A8F-9FA9-3130-62E640835EF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3464E21-1D57-1410-C809-7D4F7971057D}"/>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4" name="Footer Placeholder 3">
            <a:extLst>
              <a:ext uri="{FF2B5EF4-FFF2-40B4-BE49-F238E27FC236}">
                <a16:creationId xmlns:a16="http://schemas.microsoft.com/office/drawing/2014/main" id="{B0C56D71-792E-2475-779B-F2ABD6E7221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1D3362-3C08-D6B3-54CD-5989AC352AC4}"/>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347512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866601-2C4C-6784-57FD-36CDF8789A3C}"/>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3" name="Footer Placeholder 2">
            <a:extLst>
              <a:ext uri="{FF2B5EF4-FFF2-40B4-BE49-F238E27FC236}">
                <a16:creationId xmlns:a16="http://schemas.microsoft.com/office/drawing/2014/main" id="{527BAD34-1054-D559-8DFA-01FB95DDE5C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ECE41F-9023-6AD2-FDF0-3534AAB2177E}"/>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1950345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7F2D8-D2A5-7EF1-3B7D-024363149A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B4F39C8-5B62-1F5F-EC1A-2D3318D5BA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A2953F-ED95-3BF7-A5B9-85BFF5B15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B1DCB8-54D7-367A-EE2C-EE785A7F5747}"/>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6" name="Footer Placeholder 5">
            <a:extLst>
              <a:ext uri="{FF2B5EF4-FFF2-40B4-BE49-F238E27FC236}">
                <a16:creationId xmlns:a16="http://schemas.microsoft.com/office/drawing/2014/main" id="{4C0D41A0-1020-FD26-784D-8757FC2581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7FDCA1-B988-9128-562D-4ED40FAE8E27}"/>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2700114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A9EB3-B046-DEE1-D512-30063853E2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2B78E94-C41F-11DC-71C1-AC89E627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09A342-217A-5942-A2F3-78D43A7D38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C1F09C-69BE-1C4A-4AF4-ED52669BFF05}"/>
              </a:ext>
            </a:extLst>
          </p:cNvPr>
          <p:cNvSpPr>
            <a:spLocks noGrp="1"/>
          </p:cNvSpPr>
          <p:nvPr>
            <p:ph type="dt" sz="half" idx="10"/>
          </p:nvPr>
        </p:nvSpPr>
        <p:spPr/>
        <p:txBody>
          <a:bodyPr/>
          <a:lstStyle/>
          <a:p>
            <a:fld id="{3028B63E-E953-4217-8452-69429ABE330E}" type="datetimeFigureOut">
              <a:rPr lang="en-IN" smtClean="0"/>
              <a:t>10-09-2024</a:t>
            </a:fld>
            <a:endParaRPr lang="en-IN"/>
          </a:p>
        </p:txBody>
      </p:sp>
      <p:sp>
        <p:nvSpPr>
          <p:cNvPr id="6" name="Footer Placeholder 5">
            <a:extLst>
              <a:ext uri="{FF2B5EF4-FFF2-40B4-BE49-F238E27FC236}">
                <a16:creationId xmlns:a16="http://schemas.microsoft.com/office/drawing/2014/main" id="{95192C2F-5E15-D912-CB2E-F2440A83F0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5E3301-FA6A-54B9-0895-F4A86FF0EA94}"/>
              </a:ext>
            </a:extLst>
          </p:cNvPr>
          <p:cNvSpPr>
            <a:spLocks noGrp="1"/>
          </p:cNvSpPr>
          <p:nvPr>
            <p:ph type="sldNum" sz="quarter" idx="12"/>
          </p:nvPr>
        </p:nvSpPr>
        <p:spPr/>
        <p:txBody>
          <a:bodyPr/>
          <a:lstStyle/>
          <a:p>
            <a:fld id="{91F3D196-372C-4651-87A4-E1D2EC0FF1BE}" type="slidenum">
              <a:rPr lang="en-IN" smtClean="0"/>
              <a:t>‹#›</a:t>
            </a:fld>
            <a:endParaRPr lang="en-IN"/>
          </a:p>
        </p:txBody>
      </p:sp>
    </p:spTree>
    <p:extLst>
      <p:ext uri="{BB962C8B-B14F-4D97-AF65-F5344CB8AC3E}">
        <p14:creationId xmlns:p14="http://schemas.microsoft.com/office/powerpoint/2010/main" val="3711724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683C50-9242-D7B5-CD8C-A2652F74FF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12E233-C363-C765-C628-4A0049D97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0373B7-1743-F57C-BA84-F3FDE47720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28B63E-E953-4217-8452-69429ABE330E}" type="datetimeFigureOut">
              <a:rPr lang="en-IN" smtClean="0"/>
              <a:t>10-09-2024</a:t>
            </a:fld>
            <a:endParaRPr lang="en-IN"/>
          </a:p>
        </p:txBody>
      </p:sp>
      <p:sp>
        <p:nvSpPr>
          <p:cNvPr id="5" name="Footer Placeholder 4">
            <a:extLst>
              <a:ext uri="{FF2B5EF4-FFF2-40B4-BE49-F238E27FC236}">
                <a16:creationId xmlns:a16="http://schemas.microsoft.com/office/drawing/2014/main" id="{38E1E2FB-642A-355F-0155-9ECC9308D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0BA1F39-9DE0-F560-A49E-1027EC0CA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F3D196-372C-4651-87A4-E1D2EC0FF1BE}" type="slidenum">
              <a:rPr lang="en-IN" smtClean="0"/>
              <a:t>‹#›</a:t>
            </a:fld>
            <a:endParaRPr lang="en-IN"/>
          </a:p>
        </p:txBody>
      </p:sp>
    </p:spTree>
    <p:extLst>
      <p:ext uri="{BB962C8B-B14F-4D97-AF65-F5344CB8AC3E}">
        <p14:creationId xmlns:p14="http://schemas.microsoft.com/office/powerpoint/2010/main" val="1813540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A72D9-7E50-7BAE-1C86-C29AC968FA12}"/>
              </a:ext>
            </a:extLst>
          </p:cNvPr>
          <p:cNvSpPr>
            <a:spLocks noGrp="1"/>
          </p:cNvSpPr>
          <p:nvPr>
            <p:ph type="ctrTitle"/>
          </p:nvPr>
        </p:nvSpPr>
        <p:spPr/>
        <p:txBody>
          <a:bodyPr>
            <a:normAutofit/>
          </a:bodyPr>
          <a:lstStyle/>
          <a:p>
            <a:r>
              <a:rPr lang="en-IN" sz="3600" dirty="0">
                <a:effectLst/>
                <a:latin typeface="Aptos" panose="020B0004020202020204" pitchFamily="34" charset="0"/>
                <a:ea typeface="Aptos" panose="020B0004020202020204" pitchFamily="34" charset="0"/>
                <a:cs typeface="Times New Roman" panose="02020603050405020304" pitchFamily="18" charset="0"/>
              </a:rPr>
              <a:t>Budget and Budgetary Control, Concept of Budgeting, Type of Budgets</a:t>
            </a:r>
            <a:endParaRPr lang="en-IN" sz="3600" dirty="0"/>
          </a:p>
        </p:txBody>
      </p:sp>
    </p:spTree>
    <p:extLst>
      <p:ext uri="{BB962C8B-B14F-4D97-AF65-F5344CB8AC3E}">
        <p14:creationId xmlns:p14="http://schemas.microsoft.com/office/powerpoint/2010/main" val="2104737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54760D-615C-3076-3D33-BF1C991EE72B}"/>
              </a:ext>
            </a:extLst>
          </p:cNvPr>
          <p:cNvSpPr txBox="1"/>
          <p:nvPr/>
        </p:nvSpPr>
        <p:spPr>
          <a:xfrm>
            <a:off x="846306" y="335846"/>
            <a:ext cx="10739337" cy="4801314"/>
          </a:xfrm>
          <a:prstGeom prst="rect">
            <a:avLst/>
          </a:prstGeom>
          <a:noFill/>
        </p:spPr>
        <p:txBody>
          <a:bodyPr wrap="square">
            <a:spAutoFit/>
          </a:bodyPr>
          <a:lstStyle/>
          <a:p>
            <a:r>
              <a:rPr lang="en-IN" b="1" dirty="0"/>
              <a:t>Solution:</a:t>
            </a:r>
          </a:p>
          <a:p>
            <a:r>
              <a:rPr lang="en-IN" b="1" dirty="0"/>
              <a:t>Step 1: Calculate the total actual costs for producing 12,000 units.</a:t>
            </a:r>
            <a:endParaRPr lang="en-IN" dirty="0"/>
          </a:p>
          <a:p>
            <a:r>
              <a:rPr lang="en-IN" dirty="0"/>
              <a:t>The actual costs provided for producing 12,000 units are:</a:t>
            </a:r>
          </a:p>
          <a:p>
            <a:pPr>
              <a:buFont typeface="Arial" panose="020B0604020202020204" pitchFamily="34" charset="0"/>
              <a:buChar char="•"/>
            </a:pPr>
            <a:r>
              <a:rPr lang="en-IN" dirty="0"/>
              <a:t>Direct materials: $60,000</a:t>
            </a:r>
          </a:p>
          <a:p>
            <a:pPr>
              <a:buFont typeface="Arial" panose="020B0604020202020204" pitchFamily="34" charset="0"/>
              <a:buChar char="•"/>
            </a:pPr>
            <a:r>
              <a:rPr lang="en-IN" dirty="0"/>
              <a:t>Direct </a:t>
            </a:r>
            <a:r>
              <a:rPr lang="en-IN" dirty="0" err="1"/>
              <a:t>labor</a:t>
            </a:r>
            <a:r>
              <a:rPr lang="en-IN" dirty="0"/>
              <a:t>: $36,000</a:t>
            </a:r>
          </a:p>
          <a:p>
            <a:pPr>
              <a:buFont typeface="Arial" panose="020B0604020202020204" pitchFamily="34" charset="0"/>
              <a:buChar char="•"/>
            </a:pPr>
            <a:r>
              <a:rPr lang="en-IN" dirty="0"/>
              <a:t>Overhead: $20,000</a:t>
            </a:r>
          </a:p>
          <a:p>
            <a:r>
              <a:rPr lang="en-IN" dirty="0"/>
              <a:t>Total actual costs = Direct materials + Direct </a:t>
            </a:r>
            <a:r>
              <a:rPr lang="en-IN" dirty="0" err="1"/>
              <a:t>labor</a:t>
            </a:r>
            <a:r>
              <a:rPr lang="en-IN" dirty="0"/>
              <a:t> + Overhead</a:t>
            </a:r>
            <a:br>
              <a:rPr lang="en-IN" dirty="0"/>
            </a:br>
            <a:r>
              <a:rPr lang="en-IN" dirty="0"/>
              <a:t>Total actual costs = $60,000 + $36,000 + $20,000</a:t>
            </a:r>
            <a:br>
              <a:rPr lang="en-IN" dirty="0"/>
            </a:br>
            <a:r>
              <a:rPr lang="en-IN" dirty="0"/>
              <a:t>Total actual costs = </a:t>
            </a:r>
            <a:r>
              <a:rPr lang="en-IN" b="1" dirty="0"/>
              <a:t>$116,000</a:t>
            </a:r>
            <a:endParaRPr lang="en-IN" dirty="0"/>
          </a:p>
          <a:p>
            <a:r>
              <a:rPr lang="en-IN" b="1" dirty="0"/>
              <a:t>Step 2: Compare the actual costs with the fixed budget.</a:t>
            </a:r>
            <a:endParaRPr lang="en-IN" dirty="0"/>
          </a:p>
          <a:p>
            <a:r>
              <a:rPr lang="en-IN" dirty="0"/>
              <a:t>The fixed budget for 10,000 units is $100,000. Even though production increased to 12,000 units, the budget remains fixed at $100,000, as it does not adjust for changes in production levels.</a:t>
            </a:r>
          </a:p>
          <a:p>
            <a:r>
              <a:rPr lang="en-IN" dirty="0"/>
              <a:t>Fixed budget = </a:t>
            </a:r>
            <a:r>
              <a:rPr lang="en-IN" b="1" dirty="0"/>
              <a:t>$100,000</a:t>
            </a:r>
            <a:endParaRPr lang="en-IN" dirty="0"/>
          </a:p>
          <a:p>
            <a:r>
              <a:rPr lang="en-IN" dirty="0"/>
              <a:t>Actual costs = </a:t>
            </a:r>
            <a:r>
              <a:rPr lang="en-IN" b="1" dirty="0"/>
              <a:t>$116,000</a:t>
            </a:r>
            <a:endParaRPr lang="en-IN" dirty="0"/>
          </a:p>
          <a:p>
            <a:r>
              <a:rPr lang="en-IN" b="1" dirty="0"/>
              <a:t>Step 3: </a:t>
            </a:r>
            <a:r>
              <a:rPr lang="en-IN" b="1" dirty="0" err="1"/>
              <a:t>Analyze</a:t>
            </a:r>
            <a:r>
              <a:rPr lang="en-IN" b="1" dirty="0"/>
              <a:t> the result.</a:t>
            </a:r>
            <a:endParaRPr lang="en-IN" dirty="0"/>
          </a:p>
          <a:p>
            <a:r>
              <a:rPr lang="en-IN" dirty="0"/>
              <a:t>Since the actual costs for producing 12,000 units is $116,000, which is </a:t>
            </a:r>
            <a:r>
              <a:rPr lang="en-IN" b="1" dirty="0"/>
              <a:t>$16,000 more</a:t>
            </a:r>
            <a:r>
              <a:rPr lang="en-IN" dirty="0"/>
              <a:t> than the fixed budget of $100,000, ABC Manufacturing exceeded its budget.</a:t>
            </a:r>
          </a:p>
        </p:txBody>
      </p:sp>
    </p:spTree>
    <p:extLst>
      <p:ext uri="{BB962C8B-B14F-4D97-AF65-F5344CB8AC3E}">
        <p14:creationId xmlns:p14="http://schemas.microsoft.com/office/powerpoint/2010/main" val="321792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F696F2-B49F-C029-BA57-4C8F9D1CAC11}"/>
              </a:ext>
            </a:extLst>
          </p:cNvPr>
          <p:cNvSpPr txBox="1"/>
          <p:nvPr/>
        </p:nvSpPr>
        <p:spPr>
          <a:xfrm>
            <a:off x="651752" y="1028343"/>
            <a:ext cx="10593421" cy="3970318"/>
          </a:xfrm>
          <a:prstGeom prst="rect">
            <a:avLst/>
          </a:prstGeom>
          <a:noFill/>
        </p:spPr>
        <p:txBody>
          <a:bodyPr wrap="square">
            <a:spAutoFit/>
          </a:bodyPr>
          <a:lstStyle/>
          <a:p>
            <a:endParaRPr lang="en-IN" dirty="0"/>
          </a:p>
          <a:p>
            <a:r>
              <a:rPr lang="en-IN" b="1" dirty="0"/>
              <a:t>Flexible Budget:</a:t>
            </a:r>
          </a:p>
          <a:p>
            <a:r>
              <a:rPr lang="en-IN" b="1" dirty="0"/>
              <a:t>Problem:</a:t>
            </a:r>
            <a:endParaRPr lang="en-IN" dirty="0"/>
          </a:p>
          <a:p>
            <a:r>
              <a:rPr lang="en-IN" dirty="0"/>
              <a:t>XYZ Corporation has a flexible budget that adjusts based on production levels. The company initially planned to produce 10,000 units, but the actual production is 12,000 units. The cost structure for the flexible budget is as follows:</a:t>
            </a:r>
          </a:p>
          <a:p>
            <a:pPr>
              <a:buFont typeface="Arial" panose="020B0604020202020204" pitchFamily="34" charset="0"/>
              <a:buChar char="•"/>
            </a:pPr>
            <a:r>
              <a:rPr lang="en-IN" b="1" dirty="0"/>
              <a:t>Direct materials</a:t>
            </a:r>
            <a:r>
              <a:rPr lang="en-IN" dirty="0"/>
              <a:t>: $5 per unit</a:t>
            </a:r>
          </a:p>
          <a:p>
            <a:pPr>
              <a:buFont typeface="Arial" panose="020B0604020202020204" pitchFamily="34" charset="0"/>
              <a:buChar char="•"/>
            </a:pPr>
            <a:r>
              <a:rPr lang="en-IN" b="1" dirty="0"/>
              <a:t>Direct </a:t>
            </a:r>
            <a:r>
              <a:rPr lang="en-IN" b="1" dirty="0" err="1"/>
              <a:t>labor</a:t>
            </a:r>
            <a:r>
              <a:rPr lang="en-IN" dirty="0"/>
              <a:t>: $3 per unit</a:t>
            </a:r>
          </a:p>
          <a:p>
            <a:pPr>
              <a:buFont typeface="Arial" panose="020B0604020202020204" pitchFamily="34" charset="0"/>
              <a:buChar char="•"/>
            </a:pPr>
            <a:r>
              <a:rPr lang="en-IN" b="1" dirty="0"/>
              <a:t>Variable overhead</a:t>
            </a:r>
            <a:r>
              <a:rPr lang="en-IN" dirty="0"/>
              <a:t>: $2 per unit</a:t>
            </a:r>
          </a:p>
          <a:p>
            <a:pPr>
              <a:buFont typeface="Arial" panose="020B0604020202020204" pitchFamily="34" charset="0"/>
              <a:buChar char="•"/>
            </a:pPr>
            <a:r>
              <a:rPr lang="en-IN" b="1" dirty="0"/>
              <a:t>Fixed overhead</a:t>
            </a:r>
            <a:r>
              <a:rPr lang="en-IN" dirty="0"/>
              <a:t>: $20,000 (fixed regardless of production levels)</a:t>
            </a:r>
          </a:p>
          <a:p>
            <a:r>
              <a:rPr lang="en-IN" b="1" dirty="0"/>
              <a:t>Question:</a:t>
            </a:r>
            <a:endParaRPr lang="en-IN" dirty="0"/>
          </a:p>
          <a:p>
            <a:pPr>
              <a:buFont typeface="Arial" panose="020B0604020202020204" pitchFamily="34" charset="0"/>
              <a:buChar char="•"/>
            </a:pPr>
            <a:r>
              <a:rPr lang="en-IN" dirty="0"/>
              <a:t>Calculate the flexible budget for both the planned production of 10,000 units and the actual production of 12,000 units.</a:t>
            </a:r>
          </a:p>
          <a:p>
            <a:pPr>
              <a:buFont typeface="Arial" panose="020B0604020202020204" pitchFamily="34" charset="0"/>
              <a:buChar char="•"/>
            </a:pPr>
            <a:r>
              <a:rPr lang="en-IN" dirty="0"/>
              <a:t>Compare the total costs for both production levels.</a:t>
            </a:r>
          </a:p>
        </p:txBody>
      </p:sp>
    </p:spTree>
    <p:extLst>
      <p:ext uri="{BB962C8B-B14F-4D97-AF65-F5344CB8AC3E}">
        <p14:creationId xmlns:p14="http://schemas.microsoft.com/office/powerpoint/2010/main" val="1224855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F6AD02-82FD-EF0D-E4F7-86263129ED28}"/>
              </a:ext>
            </a:extLst>
          </p:cNvPr>
          <p:cNvSpPr txBox="1"/>
          <p:nvPr/>
        </p:nvSpPr>
        <p:spPr>
          <a:xfrm>
            <a:off x="359923" y="131167"/>
            <a:ext cx="11731557" cy="5632311"/>
          </a:xfrm>
          <a:prstGeom prst="rect">
            <a:avLst/>
          </a:prstGeom>
          <a:noFill/>
        </p:spPr>
        <p:txBody>
          <a:bodyPr wrap="square">
            <a:spAutoFit/>
          </a:bodyPr>
          <a:lstStyle/>
          <a:p>
            <a:r>
              <a:rPr lang="en-IN" b="1" dirty="0"/>
              <a:t>Solution:</a:t>
            </a:r>
          </a:p>
          <a:p>
            <a:r>
              <a:rPr lang="en-IN" b="1" dirty="0"/>
              <a:t>Step 1: Calculate the flexible budget for the planned production of 10,000 units.</a:t>
            </a:r>
          </a:p>
          <a:p>
            <a:r>
              <a:rPr lang="en-IN" dirty="0"/>
              <a:t>For 10,000 units, we use the per-unit costs and fixed overhead:</a:t>
            </a:r>
          </a:p>
          <a:p>
            <a:pPr>
              <a:buFont typeface="Arial" panose="020B0604020202020204" pitchFamily="34" charset="0"/>
              <a:buChar char="•"/>
            </a:pPr>
            <a:r>
              <a:rPr lang="en-IN" b="1" dirty="0"/>
              <a:t>Direct materials cost</a:t>
            </a:r>
            <a:r>
              <a:rPr lang="en-IN" dirty="0"/>
              <a:t>: $5 × 10,000 = $50,000</a:t>
            </a:r>
          </a:p>
          <a:p>
            <a:pPr>
              <a:buFont typeface="Arial" panose="020B0604020202020204" pitchFamily="34" charset="0"/>
              <a:buChar char="•"/>
            </a:pPr>
            <a:r>
              <a:rPr lang="en-IN" b="1" dirty="0"/>
              <a:t>Direct </a:t>
            </a:r>
            <a:r>
              <a:rPr lang="en-IN" b="1" dirty="0" err="1"/>
              <a:t>labor</a:t>
            </a:r>
            <a:r>
              <a:rPr lang="en-IN" b="1" dirty="0"/>
              <a:t> cost</a:t>
            </a:r>
            <a:r>
              <a:rPr lang="en-IN" dirty="0"/>
              <a:t>: $3 × 10,000 = $30,000</a:t>
            </a:r>
          </a:p>
          <a:p>
            <a:pPr>
              <a:buFont typeface="Arial" panose="020B0604020202020204" pitchFamily="34" charset="0"/>
              <a:buChar char="•"/>
            </a:pPr>
            <a:r>
              <a:rPr lang="en-IN" b="1" dirty="0"/>
              <a:t>Variable overhead</a:t>
            </a:r>
            <a:r>
              <a:rPr lang="en-IN" dirty="0"/>
              <a:t>: $2 × 10,000 = $20,000</a:t>
            </a:r>
          </a:p>
          <a:p>
            <a:pPr>
              <a:buFont typeface="Arial" panose="020B0604020202020204" pitchFamily="34" charset="0"/>
              <a:buChar char="•"/>
            </a:pPr>
            <a:r>
              <a:rPr lang="en-IN" b="1" dirty="0"/>
              <a:t>Fixed overhead</a:t>
            </a:r>
            <a:r>
              <a:rPr lang="en-IN" dirty="0"/>
              <a:t>: $20,000</a:t>
            </a:r>
          </a:p>
          <a:p>
            <a:r>
              <a:rPr lang="en-IN" dirty="0"/>
              <a:t>Total budget for 10,000 units = Direct materials + Direct </a:t>
            </a:r>
            <a:r>
              <a:rPr lang="en-IN" dirty="0" err="1"/>
              <a:t>labor</a:t>
            </a:r>
            <a:r>
              <a:rPr lang="en-IN" dirty="0"/>
              <a:t> + Variable overhead + Fixed overhead</a:t>
            </a:r>
            <a:br>
              <a:rPr lang="en-IN" dirty="0"/>
            </a:br>
            <a:r>
              <a:rPr lang="en-IN" dirty="0"/>
              <a:t>Total budget for 10,000 units = $50,000 + $30,000 + $20,000 + $20,000</a:t>
            </a:r>
            <a:br>
              <a:rPr lang="en-IN" dirty="0"/>
            </a:br>
            <a:r>
              <a:rPr lang="en-IN" dirty="0"/>
              <a:t>Total budget for 10,000 units = </a:t>
            </a:r>
            <a:r>
              <a:rPr lang="en-IN" b="1" dirty="0"/>
              <a:t>$120,000</a:t>
            </a:r>
            <a:endParaRPr lang="en-IN" dirty="0"/>
          </a:p>
          <a:p>
            <a:r>
              <a:rPr lang="en-IN" b="1" dirty="0"/>
              <a:t>Step 2: Calculate the flexible budget for the actual production of 12,000 units.</a:t>
            </a:r>
          </a:p>
          <a:p>
            <a:r>
              <a:rPr lang="en-IN" dirty="0"/>
              <a:t>For 12,000 units, we recalculate the variable costs (direct materials, direct </a:t>
            </a:r>
            <a:r>
              <a:rPr lang="en-IN" dirty="0" err="1"/>
              <a:t>labor</a:t>
            </a:r>
            <a:r>
              <a:rPr lang="en-IN" dirty="0"/>
              <a:t>, and variable overhead), but fixed overhead remains the same.</a:t>
            </a:r>
          </a:p>
          <a:p>
            <a:pPr>
              <a:buFont typeface="Arial" panose="020B0604020202020204" pitchFamily="34" charset="0"/>
              <a:buChar char="•"/>
            </a:pPr>
            <a:r>
              <a:rPr lang="en-IN" b="1" dirty="0"/>
              <a:t>Direct materials cost</a:t>
            </a:r>
            <a:r>
              <a:rPr lang="en-IN" dirty="0"/>
              <a:t>: $5 × 12,000 = $60,000</a:t>
            </a:r>
          </a:p>
          <a:p>
            <a:pPr>
              <a:buFont typeface="Arial" panose="020B0604020202020204" pitchFamily="34" charset="0"/>
              <a:buChar char="•"/>
            </a:pPr>
            <a:r>
              <a:rPr lang="en-IN" b="1" dirty="0"/>
              <a:t>Direct </a:t>
            </a:r>
            <a:r>
              <a:rPr lang="en-IN" b="1" dirty="0" err="1"/>
              <a:t>labor</a:t>
            </a:r>
            <a:r>
              <a:rPr lang="en-IN" b="1" dirty="0"/>
              <a:t> cost</a:t>
            </a:r>
            <a:r>
              <a:rPr lang="en-IN" dirty="0"/>
              <a:t>: $3 × 12,000 = $36,000</a:t>
            </a:r>
          </a:p>
          <a:p>
            <a:pPr>
              <a:buFont typeface="Arial" panose="020B0604020202020204" pitchFamily="34" charset="0"/>
              <a:buChar char="•"/>
            </a:pPr>
            <a:r>
              <a:rPr lang="en-IN" b="1" dirty="0"/>
              <a:t>Variable overhead</a:t>
            </a:r>
            <a:r>
              <a:rPr lang="en-IN" dirty="0"/>
              <a:t>: $2 × 12,000 = $24,000</a:t>
            </a:r>
          </a:p>
          <a:p>
            <a:pPr>
              <a:buFont typeface="Arial" panose="020B0604020202020204" pitchFamily="34" charset="0"/>
              <a:buChar char="•"/>
            </a:pPr>
            <a:r>
              <a:rPr lang="en-IN" b="1" dirty="0"/>
              <a:t>Fixed overhead</a:t>
            </a:r>
            <a:r>
              <a:rPr lang="en-IN" dirty="0"/>
              <a:t>: $20,000</a:t>
            </a:r>
          </a:p>
          <a:p>
            <a:r>
              <a:rPr lang="en-IN" dirty="0"/>
              <a:t>Total budget for 12,000 units = Direct materials + Direct </a:t>
            </a:r>
            <a:r>
              <a:rPr lang="en-IN" dirty="0" err="1"/>
              <a:t>labor</a:t>
            </a:r>
            <a:r>
              <a:rPr lang="en-IN" dirty="0"/>
              <a:t> + Variable overhead + Fixed overhead</a:t>
            </a:r>
            <a:br>
              <a:rPr lang="en-IN" dirty="0"/>
            </a:br>
            <a:r>
              <a:rPr lang="en-IN" dirty="0"/>
              <a:t>Total budget for 12,000 units = $60,000 + $36,000 + $24,000 + $20,000</a:t>
            </a:r>
            <a:br>
              <a:rPr lang="en-IN" dirty="0"/>
            </a:br>
            <a:r>
              <a:rPr lang="en-IN" dirty="0"/>
              <a:t>Total budget for 12,000 units = </a:t>
            </a:r>
            <a:r>
              <a:rPr lang="en-IN" b="1" dirty="0"/>
              <a:t>$140,000</a:t>
            </a:r>
            <a:endParaRPr lang="en-IN" dirty="0"/>
          </a:p>
        </p:txBody>
      </p:sp>
    </p:spTree>
    <p:extLst>
      <p:ext uri="{BB962C8B-B14F-4D97-AF65-F5344CB8AC3E}">
        <p14:creationId xmlns:p14="http://schemas.microsoft.com/office/powerpoint/2010/main" val="265210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D50B0B-1025-82EE-901A-6E40BDAE37E7}"/>
              </a:ext>
            </a:extLst>
          </p:cNvPr>
          <p:cNvSpPr txBox="1"/>
          <p:nvPr/>
        </p:nvSpPr>
        <p:spPr>
          <a:xfrm>
            <a:off x="525294" y="418290"/>
            <a:ext cx="11459183" cy="3416320"/>
          </a:xfrm>
          <a:prstGeom prst="rect">
            <a:avLst/>
          </a:prstGeom>
          <a:noFill/>
        </p:spPr>
        <p:txBody>
          <a:bodyPr wrap="square">
            <a:spAutoFit/>
          </a:bodyPr>
          <a:lstStyle/>
          <a:p>
            <a:r>
              <a:rPr lang="en-IN" sz="2400" b="1" dirty="0"/>
              <a:t>Step 3: Compare the total costs for both production levels.</a:t>
            </a:r>
          </a:p>
          <a:p>
            <a:pPr>
              <a:buFont typeface="Arial" panose="020B0604020202020204" pitchFamily="34" charset="0"/>
              <a:buChar char="•"/>
            </a:pPr>
            <a:r>
              <a:rPr lang="en-IN" sz="2400" dirty="0"/>
              <a:t>Planned production of 10,000 units: </a:t>
            </a:r>
            <a:r>
              <a:rPr lang="en-IN" sz="2400" b="1" dirty="0"/>
              <a:t>$120,000</a:t>
            </a:r>
            <a:endParaRPr lang="en-IN" sz="2400" dirty="0"/>
          </a:p>
          <a:p>
            <a:pPr>
              <a:buFont typeface="Arial" panose="020B0604020202020204" pitchFamily="34" charset="0"/>
              <a:buChar char="•"/>
            </a:pPr>
            <a:r>
              <a:rPr lang="en-IN" sz="2400" dirty="0"/>
              <a:t>Actual production of 12,000 units: </a:t>
            </a:r>
            <a:r>
              <a:rPr lang="en-IN" sz="2400" b="1" dirty="0"/>
              <a:t>$140,000</a:t>
            </a:r>
            <a:endParaRPr lang="en-IN" sz="2400" dirty="0"/>
          </a:p>
          <a:p>
            <a:r>
              <a:rPr lang="en-IN" sz="2400" b="1" dirty="0"/>
              <a:t>Analysis:</a:t>
            </a:r>
            <a:endParaRPr lang="en-IN" sz="2400" dirty="0"/>
          </a:p>
          <a:p>
            <a:pPr>
              <a:buFont typeface="Arial" panose="020B0604020202020204" pitchFamily="34" charset="0"/>
              <a:buChar char="•"/>
            </a:pPr>
            <a:r>
              <a:rPr lang="en-IN" sz="2400" dirty="0"/>
              <a:t>The flexible budget allows the company to adjust costs based on the actual production level.</a:t>
            </a:r>
          </a:p>
          <a:p>
            <a:pPr>
              <a:buFont typeface="Arial" panose="020B0604020202020204" pitchFamily="34" charset="0"/>
              <a:buChar char="•"/>
            </a:pPr>
            <a:r>
              <a:rPr lang="en-IN" sz="2400" dirty="0"/>
              <a:t>As production increases from 10,000 to 12,000 units, the total budget increases by $20,000, reflecting the additional variable costs incurred for the extra 2,000 units produced. The fixed overhead remains constant.</a:t>
            </a:r>
          </a:p>
        </p:txBody>
      </p:sp>
    </p:spTree>
    <p:extLst>
      <p:ext uri="{BB962C8B-B14F-4D97-AF65-F5344CB8AC3E}">
        <p14:creationId xmlns:p14="http://schemas.microsoft.com/office/powerpoint/2010/main" val="810858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7693CA26-4CDD-AC07-8BBB-C4A3AA857EC4}"/>
              </a:ext>
            </a:extLst>
          </p:cNvPr>
          <p:cNvSpPr txBox="1"/>
          <p:nvPr/>
        </p:nvSpPr>
        <p:spPr>
          <a:xfrm>
            <a:off x="1033564" y="797510"/>
            <a:ext cx="10445074" cy="646331"/>
          </a:xfrm>
          <a:prstGeom prst="rect">
            <a:avLst/>
          </a:prstGeom>
          <a:noFill/>
        </p:spPr>
        <p:txBody>
          <a:bodyPr wrap="square">
            <a:spAutoFit/>
          </a:bodyPr>
          <a:lstStyle/>
          <a:p>
            <a:r>
              <a:rPr lang="en-IN" dirty="0"/>
              <a:t>Incremental budgeting involves using the previous year's budget as a base and adjusting it by adding or subtracting amounts based on changes in revenues, costs, or goals for the upcoming period.</a:t>
            </a:r>
          </a:p>
        </p:txBody>
      </p:sp>
      <p:sp>
        <p:nvSpPr>
          <p:cNvPr id="13" name="TextBox 12">
            <a:extLst>
              <a:ext uri="{FF2B5EF4-FFF2-40B4-BE49-F238E27FC236}">
                <a16:creationId xmlns:a16="http://schemas.microsoft.com/office/drawing/2014/main" id="{8C6F9216-BCDD-6C51-BE6A-32772DFE5BCC}"/>
              </a:ext>
            </a:extLst>
          </p:cNvPr>
          <p:cNvSpPr txBox="1"/>
          <p:nvPr/>
        </p:nvSpPr>
        <p:spPr>
          <a:xfrm>
            <a:off x="965470" y="1997839"/>
            <a:ext cx="10075424" cy="2031325"/>
          </a:xfrm>
          <a:prstGeom prst="rect">
            <a:avLst/>
          </a:prstGeom>
          <a:noFill/>
        </p:spPr>
        <p:txBody>
          <a:bodyPr wrap="square">
            <a:spAutoFit/>
          </a:bodyPr>
          <a:lstStyle/>
          <a:p>
            <a:r>
              <a:rPr lang="en-IN" b="1" dirty="0"/>
              <a:t>Characteristics:</a:t>
            </a:r>
          </a:p>
          <a:p>
            <a:pPr>
              <a:buFont typeface="Arial" panose="020B0604020202020204" pitchFamily="34" charset="0"/>
              <a:buChar char="•"/>
            </a:pPr>
            <a:r>
              <a:rPr lang="en-IN" b="1" dirty="0"/>
              <a:t>Base on Prior Budgets</a:t>
            </a:r>
            <a:r>
              <a:rPr lang="en-IN" dirty="0"/>
              <a:t>: The previous period's budget serves as the foundation, with adjustments made incrementally.</a:t>
            </a:r>
          </a:p>
          <a:p>
            <a:pPr>
              <a:buFont typeface="Arial" panose="020B0604020202020204" pitchFamily="34" charset="0"/>
              <a:buChar char="•"/>
            </a:pPr>
            <a:r>
              <a:rPr lang="en-IN" b="1" dirty="0"/>
              <a:t>Routine Adjustments</a:t>
            </a:r>
            <a:r>
              <a:rPr lang="en-IN" dirty="0"/>
              <a:t>: Increases or decreases in the budget are made for factors like inflation, new projects, or cost reductions.</a:t>
            </a:r>
          </a:p>
          <a:p>
            <a:pPr>
              <a:buFont typeface="Arial" panose="020B0604020202020204" pitchFamily="34" charset="0"/>
              <a:buChar char="•"/>
            </a:pPr>
            <a:r>
              <a:rPr lang="en-IN" b="1" dirty="0"/>
              <a:t>Simplified Approach</a:t>
            </a:r>
            <a:r>
              <a:rPr lang="en-IN" dirty="0"/>
              <a:t>: This method is quick and straightforward since only the incremental changes are considered.</a:t>
            </a:r>
          </a:p>
        </p:txBody>
      </p:sp>
      <p:sp>
        <p:nvSpPr>
          <p:cNvPr id="15" name="TextBox 14">
            <a:extLst>
              <a:ext uri="{FF2B5EF4-FFF2-40B4-BE49-F238E27FC236}">
                <a16:creationId xmlns:a16="http://schemas.microsoft.com/office/drawing/2014/main" id="{7C4D4931-113D-C587-5A51-2F2C842599C5}"/>
              </a:ext>
            </a:extLst>
          </p:cNvPr>
          <p:cNvSpPr txBox="1"/>
          <p:nvPr/>
        </p:nvSpPr>
        <p:spPr>
          <a:xfrm>
            <a:off x="965470" y="4621517"/>
            <a:ext cx="10753927" cy="1200329"/>
          </a:xfrm>
          <a:prstGeom prst="rect">
            <a:avLst/>
          </a:prstGeom>
          <a:noFill/>
        </p:spPr>
        <p:txBody>
          <a:bodyPr wrap="square">
            <a:spAutoFit/>
          </a:bodyPr>
          <a:lstStyle/>
          <a:p>
            <a:r>
              <a:rPr lang="en-IN" b="1" dirty="0"/>
              <a:t>Pros:</a:t>
            </a:r>
          </a:p>
          <a:p>
            <a:pPr>
              <a:buFont typeface="Arial" panose="020B0604020202020204" pitchFamily="34" charset="0"/>
              <a:buChar char="•"/>
            </a:pPr>
            <a:r>
              <a:rPr lang="en-IN" b="1" dirty="0"/>
              <a:t>Simplicity</a:t>
            </a:r>
            <a:r>
              <a:rPr lang="en-IN" dirty="0"/>
              <a:t>: It is easy to implement because only incremental changes are considered.</a:t>
            </a:r>
          </a:p>
          <a:p>
            <a:pPr>
              <a:buFont typeface="Arial" panose="020B0604020202020204" pitchFamily="34" charset="0"/>
              <a:buChar char="•"/>
            </a:pPr>
            <a:r>
              <a:rPr lang="en-IN" b="1" dirty="0"/>
              <a:t>Efficiency</a:t>
            </a:r>
            <a:r>
              <a:rPr lang="en-IN" dirty="0"/>
              <a:t>: Requires less time and fewer resources, as past budgets serve as a guideline.</a:t>
            </a:r>
          </a:p>
          <a:p>
            <a:pPr>
              <a:buFont typeface="Arial" panose="020B0604020202020204" pitchFamily="34" charset="0"/>
              <a:buChar char="•"/>
            </a:pPr>
            <a:r>
              <a:rPr lang="en-IN" b="1" dirty="0"/>
              <a:t>Stability</a:t>
            </a:r>
            <a:r>
              <a:rPr lang="en-IN" dirty="0"/>
              <a:t>: Provides financial stability as drastic changes are avoided.</a:t>
            </a:r>
          </a:p>
        </p:txBody>
      </p:sp>
      <p:sp>
        <p:nvSpPr>
          <p:cNvPr id="16" name="TextBox 15">
            <a:extLst>
              <a:ext uri="{FF2B5EF4-FFF2-40B4-BE49-F238E27FC236}">
                <a16:creationId xmlns:a16="http://schemas.microsoft.com/office/drawing/2014/main" id="{B7DA9B60-18D9-3384-665C-67DE37356E6A}"/>
              </a:ext>
            </a:extLst>
          </p:cNvPr>
          <p:cNvSpPr txBox="1"/>
          <p:nvPr/>
        </p:nvSpPr>
        <p:spPr>
          <a:xfrm>
            <a:off x="1033564" y="252919"/>
            <a:ext cx="5503423" cy="369332"/>
          </a:xfrm>
          <a:prstGeom prst="rect">
            <a:avLst/>
          </a:prstGeom>
          <a:noFill/>
        </p:spPr>
        <p:txBody>
          <a:bodyPr wrap="square" rtlCol="0">
            <a:spAutoFit/>
          </a:bodyPr>
          <a:lstStyle/>
          <a:p>
            <a:r>
              <a:rPr lang="en-IN" dirty="0"/>
              <a:t>Budgeting Techniques</a:t>
            </a:r>
          </a:p>
        </p:txBody>
      </p:sp>
    </p:spTree>
    <p:extLst>
      <p:ext uri="{BB962C8B-B14F-4D97-AF65-F5344CB8AC3E}">
        <p14:creationId xmlns:p14="http://schemas.microsoft.com/office/powerpoint/2010/main" val="106844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40D767-B505-FC7D-4AD9-853318A0936B}"/>
              </a:ext>
            </a:extLst>
          </p:cNvPr>
          <p:cNvSpPr txBox="1"/>
          <p:nvPr/>
        </p:nvSpPr>
        <p:spPr>
          <a:xfrm>
            <a:off x="1247571" y="458078"/>
            <a:ext cx="10204315" cy="1754326"/>
          </a:xfrm>
          <a:prstGeom prst="rect">
            <a:avLst/>
          </a:prstGeom>
          <a:noFill/>
        </p:spPr>
        <p:txBody>
          <a:bodyPr wrap="square">
            <a:spAutoFit/>
          </a:bodyPr>
          <a:lstStyle/>
          <a:p>
            <a:r>
              <a:rPr lang="en-IN" b="1" dirty="0"/>
              <a:t>Cons:</a:t>
            </a:r>
          </a:p>
          <a:p>
            <a:pPr>
              <a:buFont typeface="Arial" panose="020B0604020202020204" pitchFamily="34" charset="0"/>
              <a:buChar char="•"/>
            </a:pPr>
            <a:r>
              <a:rPr lang="en-IN" b="1" dirty="0"/>
              <a:t>Risk of Inefficiency</a:t>
            </a:r>
            <a:r>
              <a:rPr lang="en-IN" dirty="0"/>
              <a:t>: Since it builds on past budgets, it may overlook inefficiencies or unnecessary spending.</a:t>
            </a:r>
          </a:p>
          <a:p>
            <a:pPr>
              <a:buFont typeface="Arial" panose="020B0604020202020204" pitchFamily="34" charset="0"/>
              <a:buChar char="•"/>
            </a:pPr>
            <a:r>
              <a:rPr lang="en-IN" b="1" dirty="0"/>
              <a:t>No </a:t>
            </a:r>
            <a:r>
              <a:rPr lang="en-IN" b="1" dirty="0" err="1"/>
              <a:t>Reevaluation</a:t>
            </a:r>
            <a:r>
              <a:rPr lang="en-IN" b="1" dirty="0"/>
              <a:t> of Costs</a:t>
            </a:r>
            <a:r>
              <a:rPr lang="en-IN" dirty="0"/>
              <a:t>: Assumes all previous expenditures are justified, which may not always be true.</a:t>
            </a:r>
          </a:p>
          <a:p>
            <a:pPr>
              <a:buFont typeface="Arial" panose="020B0604020202020204" pitchFamily="34" charset="0"/>
              <a:buChar char="•"/>
            </a:pPr>
            <a:r>
              <a:rPr lang="en-IN" b="1" dirty="0"/>
              <a:t>Encourages Budget Creep</a:t>
            </a:r>
            <a:r>
              <a:rPr lang="en-IN" dirty="0"/>
              <a:t>: Budgets tend to grow over time without thorough analysis.</a:t>
            </a:r>
          </a:p>
        </p:txBody>
      </p:sp>
      <p:sp>
        <p:nvSpPr>
          <p:cNvPr id="7" name="TextBox 6">
            <a:extLst>
              <a:ext uri="{FF2B5EF4-FFF2-40B4-BE49-F238E27FC236}">
                <a16:creationId xmlns:a16="http://schemas.microsoft.com/office/drawing/2014/main" id="{8A9B7FFF-02BD-ECE4-C9E2-DD65762C426D}"/>
              </a:ext>
            </a:extLst>
          </p:cNvPr>
          <p:cNvSpPr txBox="1"/>
          <p:nvPr/>
        </p:nvSpPr>
        <p:spPr>
          <a:xfrm>
            <a:off x="1332689" y="3137808"/>
            <a:ext cx="10204315" cy="923330"/>
          </a:xfrm>
          <a:prstGeom prst="rect">
            <a:avLst/>
          </a:prstGeom>
          <a:noFill/>
        </p:spPr>
        <p:txBody>
          <a:bodyPr wrap="square">
            <a:spAutoFit/>
          </a:bodyPr>
          <a:lstStyle/>
          <a:p>
            <a:r>
              <a:rPr lang="en-IN" dirty="0"/>
              <a:t>A department has a $100,000 budget for the current year. For next year, an additional 5% is added to account for inflation, increasing the budget to $105,000. The previous year’s budget remains largely unchanged except for the incremental increase.</a:t>
            </a:r>
          </a:p>
        </p:txBody>
      </p:sp>
    </p:spTree>
    <p:extLst>
      <p:ext uri="{BB962C8B-B14F-4D97-AF65-F5344CB8AC3E}">
        <p14:creationId xmlns:p14="http://schemas.microsoft.com/office/powerpoint/2010/main" val="148556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F2265F-CA53-A999-68D3-2B4BCAF47119}"/>
              </a:ext>
            </a:extLst>
          </p:cNvPr>
          <p:cNvSpPr txBox="1"/>
          <p:nvPr/>
        </p:nvSpPr>
        <p:spPr>
          <a:xfrm>
            <a:off x="527725" y="335764"/>
            <a:ext cx="6094378" cy="369332"/>
          </a:xfrm>
          <a:prstGeom prst="rect">
            <a:avLst/>
          </a:prstGeom>
          <a:noFill/>
        </p:spPr>
        <p:txBody>
          <a:bodyPr wrap="square">
            <a:spAutoFit/>
          </a:bodyPr>
          <a:lstStyle/>
          <a:p>
            <a:r>
              <a:rPr lang="en-IN" b="1" dirty="0"/>
              <a:t>Zero-Based Budgeting (ZBB)</a:t>
            </a:r>
            <a:r>
              <a:rPr lang="en-IN" dirty="0"/>
              <a:t>:</a:t>
            </a:r>
          </a:p>
        </p:txBody>
      </p:sp>
      <p:sp>
        <p:nvSpPr>
          <p:cNvPr id="9" name="TextBox 8">
            <a:extLst>
              <a:ext uri="{FF2B5EF4-FFF2-40B4-BE49-F238E27FC236}">
                <a16:creationId xmlns:a16="http://schemas.microsoft.com/office/drawing/2014/main" id="{5529D6D8-666D-42A6-C18E-370721617C88}"/>
              </a:ext>
            </a:extLst>
          </p:cNvPr>
          <p:cNvSpPr txBox="1"/>
          <p:nvPr/>
        </p:nvSpPr>
        <p:spPr>
          <a:xfrm>
            <a:off x="401265" y="888885"/>
            <a:ext cx="11291381" cy="2308324"/>
          </a:xfrm>
          <a:prstGeom prst="rect">
            <a:avLst/>
          </a:prstGeom>
          <a:noFill/>
        </p:spPr>
        <p:txBody>
          <a:bodyPr wrap="square">
            <a:spAutoFit/>
          </a:bodyPr>
          <a:lstStyle/>
          <a:p>
            <a:r>
              <a:rPr lang="en-IN" dirty="0"/>
              <a:t>Zero-based budgeting requires starting from scratch each budgeting period. Every expense must be justified and approved, regardless of the previous year's budget.</a:t>
            </a:r>
          </a:p>
          <a:p>
            <a:r>
              <a:rPr lang="en-IN" b="1" dirty="0"/>
              <a:t>Characteristics:</a:t>
            </a:r>
          </a:p>
          <a:p>
            <a:pPr>
              <a:buFont typeface="Arial" panose="020B0604020202020204" pitchFamily="34" charset="0"/>
              <a:buChar char="•"/>
            </a:pPr>
            <a:r>
              <a:rPr lang="en-IN" b="1" dirty="0"/>
              <a:t>Start from Zero</a:t>
            </a:r>
            <a:r>
              <a:rPr lang="en-IN" dirty="0"/>
              <a:t>: Each new budget cycle starts with no pre-existing allocations, and all expenditures must be justified.</a:t>
            </a:r>
          </a:p>
          <a:p>
            <a:pPr>
              <a:buFont typeface="Arial" panose="020B0604020202020204" pitchFamily="34" charset="0"/>
              <a:buChar char="•"/>
            </a:pPr>
            <a:r>
              <a:rPr lang="en-IN" b="1" dirty="0"/>
              <a:t>Thorough Review</a:t>
            </a:r>
            <a:r>
              <a:rPr lang="en-IN" dirty="0"/>
              <a:t>: Every expense is scrutinized to determine whether it is necessary.</a:t>
            </a:r>
          </a:p>
          <a:p>
            <a:pPr>
              <a:buFont typeface="Arial" panose="020B0604020202020204" pitchFamily="34" charset="0"/>
              <a:buChar char="•"/>
            </a:pPr>
            <a:r>
              <a:rPr lang="en-IN" b="1" dirty="0"/>
              <a:t>Resource Allocation Based on Needs</a:t>
            </a:r>
            <a:r>
              <a:rPr lang="en-IN" dirty="0"/>
              <a:t>: Budgets are built based on actual needs, rather than historical spending.</a:t>
            </a:r>
          </a:p>
        </p:txBody>
      </p:sp>
      <p:sp>
        <p:nvSpPr>
          <p:cNvPr id="11" name="TextBox 10">
            <a:extLst>
              <a:ext uri="{FF2B5EF4-FFF2-40B4-BE49-F238E27FC236}">
                <a16:creationId xmlns:a16="http://schemas.microsoft.com/office/drawing/2014/main" id="{F0D4B049-FAA3-BAC8-A0BF-B1089008CFE3}"/>
              </a:ext>
            </a:extLst>
          </p:cNvPr>
          <p:cNvSpPr txBox="1"/>
          <p:nvPr/>
        </p:nvSpPr>
        <p:spPr>
          <a:xfrm>
            <a:off x="527725" y="3934996"/>
            <a:ext cx="10873092" cy="2031325"/>
          </a:xfrm>
          <a:prstGeom prst="rect">
            <a:avLst/>
          </a:prstGeom>
          <a:noFill/>
        </p:spPr>
        <p:txBody>
          <a:bodyPr wrap="square">
            <a:spAutoFit/>
          </a:bodyPr>
          <a:lstStyle/>
          <a:p>
            <a:r>
              <a:rPr lang="en-IN" b="1" dirty="0"/>
              <a:t>Pros:</a:t>
            </a:r>
          </a:p>
          <a:p>
            <a:pPr>
              <a:buFont typeface="Arial" panose="020B0604020202020204" pitchFamily="34" charset="0"/>
              <a:buChar char="•"/>
            </a:pPr>
            <a:r>
              <a:rPr lang="en-IN" b="1" dirty="0"/>
              <a:t>Cost Efficiency</a:t>
            </a:r>
            <a:r>
              <a:rPr lang="en-IN" dirty="0"/>
              <a:t>: Helps identify and eliminate unnecessary or redundant expenditures, leading to more efficient use of resources.</a:t>
            </a:r>
          </a:p>
          <a:p>
            <a:pPr>
              <a:buFont typeface="Arial" panose="020B0604020202020204" pitchFamily="34" charset="0"/>
              <a:buChar char="•"/>
            </a:pPr>
            <a:r>
              <a:rPr lang="en-IN" b="1" dirty="0"/>
              <a:t>Alignment with Goals</a:t>
            </a:r>
            <a:r>
              <a:rPr lang="en-IN" dirty="0"/>
              <a:t>: Ensures that resources are allocated based on current needs and strategic objectives.</a:t>
            </a:r>
          </a:p>
          <a:p>
            <a:pPr>
              <a:buFont typeface="Arial" panose="020B0604020202020204" pitchFamily="34" charset="0"/>
              <a:buChar char="•"/>
            </a:pPr>
            <a:r>
              <a:rPr lang="en-IN" b="1" dirty="0"/>
              <a:t>Better Accountability</a:t>
            </a:r>
            <a:r>
              <a:rPr lang="en-IN" dirty="0"/>
              <a:t>: Forces departments to justify their spending, improving transparency and accountability.</a:t>
            </a:r>
          </a:p>
        </p:txBody>
      </p:sp>
    </p:spTree>
    <p:extLst>
      <p:ext uri="{BB962C8B-B14F-4D97-AF65-F5344CB8AC3E}">
        <p14:creationId xmlns:p14="http://schemas.microsoft.com/office/powerpoint/2010/main" val="821634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3874D1-A460-1D7C-6385-DB99F113FCD2}"/>
              </a:ext>
            </a:extLst>
          </p:cNvPr>
          <p:cNvSpPr txBox="1"/>
          <p:nvPr/>
        </p:nvSpPr>
        <p:spPr>
          <a:xfrm>
            <a:off x="790372" y="553042"/>
            <a:ext cx="10970368" cy="1477328"/>
          </a:xfrm>
          <a:prstGeom prst="rect">
            <a:avLst/>
          </a:prstGeom>
          <a:noFill/>
        </p:spPr>
        <p:txBody>
          <a:bodyPr wrap="square">
            <a:spAutoFit/>
          </a:bodyPr>
          <a:lstStyle/>
          <a:p>
            <a:r>
              <a:rPr lang="en-IN" b="1" dirty="0"/>
              <a:t>Cons:</a:t>
            </a:r>
          </a:p>
          <a:p>
            <a:pPr>
              <a:buFont typeface="Arial" panose="020B0604020202020204" pitchFamily="34" charset="0"/>
              <a:buChar char="•"/>
            </a:pPr>
            <a:r>
              <a:rPr lang="en-IN" b="1" dirty="0"/>
              <a:t>Time-Consuming</a:t>
            </a:r>
            <a:r>
              <a:rPr lang="en-IN" dirty="0"/>
              <a:t>: ZBB requires significant time and effort to justify each expense.</a:t>
            </a:r>
          </a:p>
          <a:p>
            <a:pPr>
              <a:buFont typeface="Arial" panose="020B0604020202020204" pitchFamily="34" charset="0"/>
              <a:buChar char="•"/>
            </a:pPr>
            <a:r>
              <a:rPr lang="en-IN" b="1" dirty="0"/>
              <a:t>Resource-Intensive</a:t>
            </a:r>
            <a:r>
              <a:rPr lang="en-IN" dirty="0"/>
              <a:t>: It may involve complex analysis and the involvement of multiple stakeholders.</a:t>
            </a:r>
          </a:p>
          <a:p>
            <a:pPr>
              <a:buFont typeface="Arial" panose="020B0604020202020204" pitchFamily="34" charset="0"/>
              <a:buChar char="•"/>
            </a:pPr>
            <a:r>
              <a:rPr lang="en-IN" b="1" dirty="0"/>
              <a:t>Potential Short-Term Focus</a:t>
            </a:r>
            <a:r>
              <a:rPr lang="en-IN" dirty="0"/>
              <a:t>: The focus on immediate needs can sometimes overshadow long-term strategic planning.</a:t>
            </a:r>
          </a:p>
        </p:txBody>
      </p:sp>
      <p:sp>
        <p:nvSpPr>
          <p:cNvPr id="7" name="TextBox 6">
            <a:extLst>
              <a:ext uri="{FF2B5EF4-FFF2-40B4-BE49-F238E27FC236}">
                <a16:creationId xmlns:a16="http://schemas.microsoft.com/office/drawing/2014/main" id="{30BAF61C-2A02-2D56-929D-539030FF5771}"/>
              </a:ext>
            </a:extLst>
          </p:cNvPr>
          <p:cNvSpPr txBox="1"/>
          <p:nvPr/>
        </p:nvSpPr>
        <p:spPr>
          <a:xfrm>
            <a:off x="790372" y="3590385"/>
            <a:ext cx="10970368" cy="1477328"/>
          </a:xfrm>
          <a:prstGeom prst="rect">
            <a:avLst/>
          </a:prstGeom>
          <a:noFill/>
        </p:spPr>
        <p:txBody>
          <a:bodyPr wrap="square">
            <a:spAutoFit/>
          </a:bodyPr>
          <a:lstStyle/>
          <a:p>
            <a:r>
              <a:rPr lang="en-IN" b="1" dirty="0"/>
              <a:t>Example:</a:t>
            </a:r>
          </a:p>
          <a:p>
            <a:r>
              <a:rPr lang="en-IN" dirty="0"/>
              <a:t>A department starts with a $0 budget and must justify every dollar they request for next year. For example, they explain why they need $30,000 for salaries, $20,000 for supplies, and $50,000 for projects, reaching a total budget of $100,000. Each item must be rationalized from the ground up, regardless of what was spent last year.</a:t>
            </a:r>
          </a:p>
        </p:txBody>
      </p:sp>
    </p:spTree>
    <p:extLst>
      <p:ext uri="{BB962C8B-B14F-4D97-AF65-F5344CB8AC3E}">
        <p14:creationId xmlns:p14="http://schemas.microsoft.com/office/powerpoint/2010/main" val="2775551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212FA3F5-5AE3-56E3-595B-6C32057F359C}"/>
              </a:ext>
            </a:extLst>
          </p:cNvPr>
          <p:cNvGraphicFramePr>
            <a:graphicFrameLocks noGrp="1"/>
          </p:cNvGraphicFramePr>
          <p:nvPr>
            <p:extLst>
              <p:ext uri="{D42A27DB-BD31-4B8C-83A1-F6EECF244321}">
                <p14:modId xmlns:p14="http://schemas.microsoft.com/office/powerpoint/2010/main" val="3663069454"/>
              </p:ext>
            </p:extLst>
          </p:nvPr>
        </p:nvGraphicFramePr>
        <p:xfrm>
          <a:off x="1271302" y="643467"/>
          <a:ext cx="9649397" cy="5571071"/>
        </p:xfrm>
        <a:graphic>
          <a:graphicData uri="http://schemas.openxmlformats.org/drawingml/2006/table">
            <a:tbl>
              <a:tblPr/>
              <a:tblGrid>
                <a:gridCol w="3216466">
                  <a:extLst>
                    <a:ext uri="{9D8B030D-6E8A-4147-A177-3AD203B41FA5}">
                      <a16:colId xmlns:a16="http://schemas.microsoft.com/office/drawing/2014/main" val="482613202"/>
                    </a:ext>
                  </a:extLst>
                </a:gridCol>
                <a:gridCol w="3103508">
                  <a:extLst>
                    <a:ext uri="{9D8B030D-6E8A-4147-A177-3AD203B41FA5}">
                      <a16:colId xmlns:a16="http://schemas.microsoft.com/office/drawing/2014/main" val="3428229859"/>
                    </a:ext>
                  </a:extLst>
                </a:gridCol>
                <a:gridCol w="3329423">
                  <a:extLst>
                    <a:ext uri="{9D8B030D-6E8A-4147-A177-3AD203B41FA5}">
                      <a16:colId xmlns:a16="http://schemas.microsoft.com/office/drawing/2014/main" val="3972893584"/>
                    </a:ext>
                  </a:extLst>
                </a:gridCol>
              </a:tblGrid>
              <a:tr h="752298">
                <a:tc>
                  <a:txBody>
                    <a:bodyPr/>
                    <a:lstStyle/>
                    <a:p>
                      <a:r>
                        <a:rPr lang="en-IN" sz="2000" b="1"/>
                        <a:t>Aspect</a:t>
                      </a:r>
                      <a:endParaRPr lang="en-IN" sz="2000"/>
                    </a:p>
                  </a:txBody>
                  <a:tcPr marL="101662" marR="101662" marT="50831" marB="50831" anchor="ctr">
                    <a:lnL>
                      <a:noFill/>
                    </a:lnL>
                    <a:lnR>
                      <a:noFill/>
                    </a:lnR>
                    <a:lnT>
                      <a:noFill/>
                    </a:lnT>
                    <a:lnB>
                      <a:noFill/>
                    </a:lnB>
                    <a:noFill/>
                  </a:tcPr>
                </a:tc>
                <a:tc>
                  <a:txBody>
                    <a:bodyPr/>
                    <a:lstStyle/>
                    <a:p>
                      <a:r>
                        <a:rPr lang="en-IN" sz="2000" b="1"/>
                        <a:t>Incremental Budgeting</a:t>
                      </a:r>
                      <a:endParaRPr lang="en-IN" sz="2000"/>
                    </a:p>
                  </a:txBody>
                  <a:tcPr marL="101662" marR="101662" marT="50831" marB="50831" anchor="ctr">
                    <a:lnL>
                      <a:noFill/>
                    </a:lnL>
                    <a:lnR>
                      <a:noFill/>
                    </a:lnR>
                    <a:lnT>
                      <a:noFill/>
                    </a:lnT>
                    <a:lnB>
                      <a:noFill/>
                    </a:lnB>
                    <a:noFill/>
                  </a:tcPr>
                </a:tc>
                <a:tc>
                  <a:txBody>
                    <a:bodyPr/>
                    <a:lstStyle/>
                    <a:p>
                      <a:r>
                        <a:rPr lang="en-IN" sz="2000" b="1"/>
                        <a:t>Zero-Based Budgeting (ZBB)</a:t>
                      </a:r>
                      <a:endParaRPr lang="en-IN" sz="2000"/>
                    </a:p>
                  </a:txBody>
                  <a:tcPr marL="101662" marR="101662" marT="50831" marB="50831" anchor="ctr">
                    <a:lnL>
                      <a:noFill/>
                    </a:lnL>
                    <a:lnR>
                      <a:noFill/>
                    </a:lnR>
                    <a:lnT>
                      <a:noFill/>
                    </a:lnT>
                    <a:lnB>
                      <a:noFill/>
                    </a:lnB>
                    <a:noFill/>
                  </a:tcPr>
                </a:tc>
                <a:extLst>
                  <a:ext uri="{0D108BD9-81ED-4DB2-BD59-A6C34878D82A}">
                    <a16:rowId xmlns:a16="http://schemas.microsoft.com/office/drawing/2014/main" val="4123294799"/>
                  </a:ext>
                </a:extLst>
              </a:tr>
              <a:tr h="752298">
                <a:tc>
                  <a:txBody>
                    <a:bodyPr/>
                    <a:lstStyle/>
                    <a:p>
                      <a:r>
                        <a:rPr lang="en-IN" sz="2000" b="1"/>
                        <a:t>Starting Point</a:t>
                      </a:r>
                      <a:endParaRPr lang="en-IN" sz="2000"/>
                    </a:p>
                  </a:txBody>
                  <a:tcPr marL="101662" marR="101662" marT="50831" marB="50831" anchor="ctr">
                    <a:lnL>
                      <a:noFill/>
                    </a:lnL>
                    <a:lnR>
                      <a:noFill/>
                    </a:lnR>
                    <a:lnT>
                      <a:noFill/>
                    </a:lnT>
                    <a:lnB>
                      <a:noFill/>
                    </a:lnB>
                    <a:noFill/>
                  </a:tcPr>
                </a:tc>
                <a:tc>
                  <a:txBody>
                    <a:bodyPr/>
                    <a:lstStyle/>
                    <a:p>
                      <a:r>
                        <a:rPr lang="en-IN" sz="2000"/>
                        <a:t>Based on the previous year’s budget</a:t>
                      </a:r>
                    </a:p>
                  </a:txBody>
                  <a:tcPr marL="101662" marR="101662" marT="50831" marB="50831" anchor="ctr">
                    <a:lnL>
                      <a:noFill/>
                    </a:lnL>
                    <a:lnR>
                      <a:noFill/>
                    </a:lnR>
                    <a:lnT>
                      <a:noFill/>
                    </a:lnT>
                    <a:lnB>
                      <a:noFill/>
                    </a:lnB>
                    <a:noFill/>
                  </a:tcPr>
                </a:tc>
                <a:tc>
                  <a:txBody>
                    <a:bodyPr/>
                    <a:lstStyle/>
                    <a:p>
                      <a:r>
                        <a:rPr lang="en-IN" sz="2000"/>
                        <a:t>Starts from zero each time</a:t>
                      </a:r>
                    </a:p>
                  </a:txBody>
                  <a:tcPr marL="101662" marR="101662" marT="50831" marB="50831" anchor="ctr">
                    <a:lnL>
                      <a:noFill/>
                    </a:lnL>
                    <a:lnR>
                      <a:noFill/>
                    </a:lnR>
                    <a:lnT>
                      <a:noFill/>
                    </a:lnT>
                    <a:lnB>
                      <a:noFill/>
                    </a:lnB>
                    <a:noFill/>
                  </a:tcPr>
                </a:tc>
                <a:extLst>
                  <a:ext uri="{0D108BD9-81ED-4DB2-BD59-A6C34878D82A}">
                    <a16:rowId xmlns:a16="http://schemas.microsoft.com/office/drawing/2014/main" val="378910847"/>
                  </a:ext>
                </a:extLst>
              </a:tr>
              <a:tr h="752298">
                <a:tc>
                  <a:txBody>
                    <a:bodyPr/>
                    <a:lstStyle/>
                    <a:p>
                      <a:r>
                        <a:rPr lang="en-IN" sz="2000" b="1"/>
                        <a:t>Focus</a:t>
                      </a:r>
                      <a:endParaRPr lang="en-IN" sz="2000"/>
                    </a:p>
                  </a:txBody>
                  <a:tcPr marL="101662" marR="101662" marT="50831" marB="50831" anchor="ctr">
                    <a:lnL>
                      <a:noFill/>
                    </a:lnL>
                    <a:lnR>
                      <a:noFill/>
                    </a:lnR>
                    <a:lnT>
                      <a:noFill/>
                    </a:lnT>
                    <a:lnB>
                      <a:noFill/>
                    </a:lnB>
                    <a:noFill/>
                  </a:tcPr>
                </a:tc>
                <a:tc>
                  <a:txBody>
                    <a:bodyPr/>
                    <a:lstStyle/>
                    <a:p>
                      <a:r>
                        <a:rPr lang="en-IN" sz="2000"/>
                        <a:t>Adjusts based on past spending</a:t>
                      </a:r>
                    </a:p>
                  </a:txBody>
                  <a:tcPr marL="101662" marR="101662" marT="50831" marB="50831" anchor="ctr">
                    <a:lnL>
                      <a:noFill/>
                    </a:lnL>
                    <a:lnR>
                      <a:noFill/>
                    </a:lnR>
                    <a:lnT>
                      <a:noFill/>
                    </a:lnT>
                    <a:lnB>
                      <a:noFill/>
                    </a:lnB>
                    <a:noFill/>
                  </a:tcPr>
                </a:tc>
                <a:tc>
                  <a:txBody>
                    <a:bodyPr/>
                    <a:lstStyle/>
                    <a:p>
                      <a:r>
                        <a:rPr lang="en-IN" sz="2000"/>
                        <a:t>Justifies every expense from scratch</a:t>
                      </a:r>
                    </a:p>
                  </a:txBody>
                  <a:tcPr marL="101662" marR="101662" marT="50831" marB="50831" anchor="ctr">
                    <a:lnL>
                      <a:noFill/>
                    </a:lnL>
                    <a:lnR>
                      <a:noFill/>
                    </a:lnR>
                    <a:lnT>
                      <a:noFill/>
                    </a:lnT>
                    <a:lnB>
                      <a:noFill/>
                    </a:lnB>
                    <a:noFill/>
                  </a:tcPr>
                </a:tc>
                <a:extLst>
                  <a:ext uri="{0D108BD9-81ED-4DB2-BD59-A6C34878D82A}">
                    <a16:rowId xmlns:a16="http://schemas.microsoft.com/office/drawing/2014/main" val="639657499"/>
                  </a:ext>
                </a:extLst>
              </a:tr>
              <a:tr h="752298">
                <a:tc>
                  <a:txBody>
                    <a:bodyPr/>
                    <a:lstStyle/>
                    <a:p>
                      <a:r>
                        <a:rPr lang="en-IN" sz="2000" b="1"/>
                        <a:t>Simplicity</a:t>
                      </a:r>
                      <a:endParaRPr lang="en-IN" sz="2000"/>
                    </a:p>
                  </a:txBody>
                  <a:tcPr marL="101662" marR="101662" marT="50831" marB="50831" anchor="ctr">
                    <a:lnL>
                      <a:noFill/>
                    </a:lnL>
                    <a:lnR>
                      <a:noFill/>
                    </a:lnR>
                    <a:lnT>
                      <a:noFill/>
                    </a:lnT>
                    <a:lnB>
                      <a:noFill/>
                    </a:lnB>
                    <a:noFill/>
                  </a:tcPr>
                </a:tc>
                <a:tc>
                  <a:txBody>
                    <a:bodyPr/>
                    <a:lstStyle/>
                    <a:p>
                      <a:r>
                        <a:rPr lang="en-IN" sz="2000"/>
                        <a:t>Simple and quick to implement</a:t>
                      </a:r>
                    </a:p>
                  </a:txBody>
                  <a:tcPr marL="101662" marR="101662" marT="50831" marB="50831" anchor="ctr">
                    <a:lnL>
                      <a:noFill/>
                    </a:lnL>
                    <a:lnR>
                      <a:noFill/>
                    </a:lnR>
                    <a:lnT>
                      <a:noFill/>
                    </a:lnT>
                    <a:lnB>
                      <a:noFill/>
                    </a:lnB>
                    <a:noFill/>
                  </a:tcPr>
                </a:tc>
                <a:tc>
                  <a:txBody>
                    <a:bodyPr/>
                    <a:lstStyle/>
                    <a:p>
                      <a:r>
                        <a:rPr lang="en-IN" sz="2000"/>
                        <a:t>Complex and time-consuming</a:t>
                      </a:r>
                    </a:p>
                  </a:txBody>
                  <a:tcPr marL="101662" marR="101662" marT="50831" marB="50831" anchor="ctr">
                    <a:lnL>
                      <a:noFill/>
                    </a:lnL>
                    <a:lnR>
                      <a:noFill/>
                    </a:lnR>
                    <a:lnT>
                      <a:noFill/>
                    </a:lnT>
                    <a:lnB>
                      <a:noFill/>
                    </a:lnB>
                    <a:noFill/>
                  </a:tcPr>
                </a:tc>
                <a:extLst>
                  <a:ext uri="{0D108BD9-81ED-4DB2-BD59-A6C34878D82A}">
                    <a16:rowId xmlns:a16="http://schemas.microsoft.com/office/drawing/2014/main" val="4124363395"/>
                  </a:ext>
                </a:extLst>
              </a:tr>
              <a:tr h="752298">
                <a:tc>
                  <a:txBody>
                    <a:bodyPr/>
                    <a:lstStyle/>
                    <a:p>
                      <a:r>
                        <a:rPr lang="en-IN" sz="2000" b="1"/>
                        <a:t>Efficiency</a:t>
                      </a:r>
                      <a:endParaRPr lang="en-IN" sz="2000"/>
                    </a:p>
                  </a:txBody>
                  <a:tcPr marL="101662" marR="101662" marT="50831" marB="50831" anchor="ctr">
                    <a:lnL>
                      <a:noFill/>
                    </a:lnL>
                    <a:lnR>
                      <a:noFill/>
                    </a:lnR>
                    <a:lnT>
                      <a:noFill/>
                    </a:lnT>
                    <a:lnB>
                      <a:noFill/>
                    </a:lnB>
                    <a:noFill/>
                  </a:tcPr>
                </a:tc>
                <a:tc>
                  <a:txBody>
                    <a:bodyPr/>
                    <a:lstStyle/>
                    <a:p>
                      <a:r>
                        <a:rPr lang="en-IN" sz="2000"/>
                        <a:t>Can perpetuate inefficiencies</a:t>
                      </a:r>
                    </a:p>
                  </a:txBody>
                  <a:tcPr marL="101662" marR="101662" marT="50831" marB="50831" anchor="ctr">
                    <a:lnL>
                      <a:noFill/>
                    </a:lnL>
                    <a:lnR>
                      <a:noFill/>
                    </a:lnR>
                    <a:lnT>
                      <a:noFill/>
                    </a:lnT>
                    <a:lnB>
                      <a:noFill/>
                    </a:lnB>
                    <a:noFill/>
                  </a:tcPr>
                </a:tc>
                <a:tc>
                  <a:txBody>
                    <a:bodyPr/>
                    <a:lstStyle/>
                    <a:p>
                      <a:r>
                        <a:rPr lang="en-IN" sz="2000"/>
                        <a:t>Promotes cost-efficiency and accountability</a:t>
                      </a:r>
                    </a:p>
                  </a:txBody>
                  <a:tcPr marL="101662" marR="101662" marT="50831" marB="50831" anchor="ctr">
                    <a:lnL>
                      <a:noFill/>
                    </a:lnL>
                    <a:lnR>
                      <a:noFill/>
                    </a:lnR>
                    <a:lnT>
                      <a:noFill/>
                    </a:lnT>
                    <a:lnB>
                      <a:noFill/>
                    </a:lnB>
                    <a:noFill/>
                  </a:tcPr>
                </a:tc>
                <a:extLst>
                  <a:ext uri="{0D108BD9-81ED-4DB2-BD59-A6C34878D82A}">
                    <a16:rowId xmlns:a16="http://schemas.microsoft.com/office/drawing/2014/main" val="3904647277"/>
                  </a:ext>
                </a:extLst>
              </a:tr>
              <a:tr h="1057283">
                <a:tc>
                  <a:txBody>
                    <a:bodyPr/>
                    <a:lstStyle/>
                    <a:p>
                      <a:r>
                        <a:rPr lang="en-IN" sz="2000" b="1"/>
                        <a:t>Use Cases</a:t>
                      </a:r>
                      <a:endParaRPr lang="en-IN" sz="2000"/>
                    </a:p>
                  </a:txBody>
                  <a:tcPr marL="101662" marR="101662" marT="50831" marB="50831" anchor="ctr">
                    <a:lnL>
                      <a:noFill/>
                    </a:lnL>
                    <a:lnR>
                      <a:noFill/>
                    </a:lnR>
                    <a:lnT>
                      <a:noFill/>
                    </a:lnT>
                    <a:lnB>
                      <a:noFill/>
                    </a:lnB>
                    <a:noFill/>
                  </a:tcPr>
                </a:tc>
                <a:tc>
                  <a:txBody>
                    <a:bodyPr/>
                    <a:lstStyle/>
                    <a:p>
                      <a:r>
                        <a:rPr lang="en-IN" sz="2000"/>
                        <a:t>Stable environments, predictable expenses</a:t>
                      </a:r>
                    </a:p>
                  </a:txBody>
                  <a:tcPr marL="101662" marR="101662" marT="50831" marB="50831" anchor="ctr">
                    <a:lnL>
                      <a:noFill/>
                    </a:lnL>
                    <a:lnR>
                      <a:noFill/>
                    </a:lnR>
                    <a:lnT>
                      <a:noFill/>
                    </a:lnT>
                    <a:lnB>
                      <a:noFill/>
                    </a:lnB>
                    <a:noFill/>
                  </a:tcPr>
                </a:tc>
                <a:tc>
                  <a:txBody>
                    <a:bodyPr/>
                    <a:lstStyle/>
                    <a:p>
                      <a:r>
                        <a:rPr lang="en-IN" sz="2000"/>
                        <a:t>Environments with changing priorities or resources</a:t>
                      </a:r>
                    </a:p>
                  </a:txBody>
                  <a:tcPr marL="101662" marR="101662" marT="50831" marB="50831" anchor="ctr">
                    <a:lnL>
                      <a:noFill/>
                    </a:lnL>
                    <a:lnR>
                      <a:noFill/>
                    </a:lnR>
                    <a:lnT>
                      <a:noFill/>
                    </a:lnT>
                    <a:lnB>
                      <a:noFill/>
                    </a:lnB>
                    <a:noFill/>
                  </a:tcPr>
                </a:tc>
                <a:extLst>
                  <a:ext uri="{0D108BD9-81ED-4DB2-BD59-A6C34878D82A}">
                    <a16:rowId xmlns:a16="http://schemas.microsoft.com/office/drawing/2014/main" val="3215317327"/>
                  </a:ext>
                </a:extLst>
              </a:tr>
              <a:tr h="752298">
                <a:tc>
                  <a:txBody>
                    <a:bodyPr/>
                    <a:lstStyle/>
                    <a:p>
                      <a:r>
                        <a:rPr lang="en-IN" sz="2000" b="1"/>
                        <a:t>Review of Expenditures</a:t>
                      </a:r>
                      <a:endParaRPr lang="en-IN" sz="2000"/>
                    </a:p>
                  </a:txBody>
                  <a:tcPr marL="101662" marR="101662" marT="50831" marB="50831" anchor="ctr">
                    <a:lnL>
                      <a:noFill/>
                    </a:lnL>
                    <a:lnR>
                      <a:noFill/>
                    </a:lnR>
                    <a:lnT>
                      <a:noFill/>
                    </a:lnT>
                    <a:lnB>
                      <a:noFill/>
                    </a:lnB>
                    <a:noFill/>
                  </a:tcPr>
                </a:tc>
                <a:tc>
                  <a:txBody>
                    <a:bodyPr/>
                    <a:lstStyle/>
                    <a:p>
                      <a:r>
                        <a:rPr lang="en-IN" sz="2000"/>
                        <a:t>Minimal, focusing on marginal changes</a:t>
                      </a:r>
                    </a:p>
                  </a:txBody>
                  <a:tcPr marL="101662" marR="101662" marT="50831" marB="50831" anchor="ctr">
                    <a:lnL>
                      <a:noFill/>
                    </a:lnL>
                    <a:lnR>
                      <a:noFill/>
                    </a:lnR>
                    <a:lnT>
                      <a:noFill/>
                    </a:lnT>
                    <a:lnB>
                      <a:noFill/>
                    </a:lnB>
                    <a:noFill/>
                  </a:tcPr>
                </a:tc>
                <a:tc>
                  <a:txBody>
                    <a:bodyPr/>
                    <a:lstStyle/>
                    <a:p>
                      <a:r>
                        <a:rPr lang="en-IN" sz="2000" dirty="0"/>
                        <a:t>Extensive review of all expenses</a:t>
                      </a:r>
                    </a:p>
                  </a:txBody>
                  <a:tcPr marL="101662" marR="101662" marT="50831" marB="50831" anchor="ctr">
                    <a:lnL>
                      <a:noFill/>
                    </a:lnL>
                    <a:lnR>
                      <a:noFill/>
                    </a:lnR>
                    <a:lnT>
                      <a:noFill/>
                    </a:lnT>
                    <a:lnB>
                      <a:noFill/>
                    </a:lnB>
                    <a:noFill/>
                  </a:tcPr>
                </a:tc>
                <a:extLst>
                  <a:ext uri="{0D108BD9-81ED-4DB2-BD59-A6C34878D82A}">
                    <a16:rowId xmlns:a16="http://schemas.microsoft.com/office/drawing/2014/main" val="2174478570"/>
                  </a:ext>
                </a:extLst>
              </a:tr>
            </a:tbl>
          </a:graphicData>
        </a:graphic>
      </p:graphicFrame>
      <p:sp>
        <p:nvSpPr>
          <p:cNvPr id="6" name="TextBox 5">
            <a:extLst>
              <a:ext uri="{FF2B5EF4-FFF2-40B4-BE49-F238E27FC236}">
                <a16:creationId xmlns:a16="http://schemas.microsoft.com/office/drawing/2014/main" id="{B441C41B-04D4-F2E0-51C5-FBD4FAED3C49}"/>
              </a:ext>
            </a:extLst>
          </p:cNvPr>
          <p:cNvSpPr txBox="1"/>
          <p:nvPr/>
        </p:nvSpPr>
        <p:spPr>
          <a:xfrm>
            <a:off x="1318665" y="220196"/>
            <a:ext cx="6099242" cy="369332"/>
          </a:xfrm>
          <a:prstGeom prst="rect">
            <a:avLst/>
          </a:prstGeom>
          <a:noFill/>
        </p:spPr>
        <p:txBody>
          <a:bodyPr wrap="square">
            <a:spAutoFit/>
          </a:bodyPr>
          <a:lstStyle/>
          <a:p>
            <a:r>
              <a:rPr lang="en-IN" dirty="0"/>
              <a:t>Key Differences:</a:t>
            </a:r>
          </a:p>
        </p:txBody>
      </p:sp>
    </p:spTree>
    <p:extLst>
      <p:ext uri="{BB962C8B-B14F-4D97-AF65-F5344CB8AC3E}">
        <p14:creationId xmlns:p14="http://schemas.microsoft.com/office/powerpoint/2010/main" val="356659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310C007-8395-7AD6-2F42-E4444769C4BE}"/>
              </a:ext>
            </a:extLst>
          </p:cNvPr>
          <p:cNvSpPr txBox="1"/>
          <p:nvPr/>
        </p:nvSpPr>
        <p:spPr>
          <a:xfrm>
            <a:off x="1189206" y="549773"/>
            <a:ext cx="6094378" cy="369332"/>
          </a:xfrm>
          <a:prstGeom prst="rect">
            <a:avLst/>
          </a:prstGeom>
          <a:noFill/>
        </p:spPr>
        <p:txBody>
          <a:bodyPr wrap="square">
            <a:spAutoFit/>
          </a:bodyPr>
          <a:lstStyle/>
          <a:p>
            <a:r>
              <a:rPr lang="en-IN" dirty="0"/>
              <a:t>Activity-Based Budgeting (ABB)</a:t>
            </a:r>
          </a:p>
        </p:txBody>
      </p:sp>
      <p:sp>
        <p:nvSpPr>
          <p:cNvPr id="14" name="TextBox 13">
            <a:extLst>
              <a:ext uri="{FF2B5EF4-FFF2-40B4-BE49-F238E27FC236}">
                <a16:creationId xmlns:a16="http://schemas.microsoft.com/office/drawing/2014/main" id="{F5AEC272-088C-9B51-A5E4-7ABE1C115FBE}"/>
              </a:ext>
            </a:extLst>
          </p:cNvPr>
          <p:cNvSpPr txBox="1"/>
          <p:nvPr/>
        </p:nvSpPr>
        <p:spPr>
          <a:xfrm>
            <a:off x="710119" y="1166843"/>
            <a:ext cx="11138170" cy="2862322"/>
          </a:xfrm>
          <a:prstGeom prst="rect">
            <a:avLst/>
          </a:prstGeom>
          <a:noFill/>
        </p:spPr>
        <p:txBody>
          <a:bodyPr wrap="square">
            <a:spAutoFit/>
          </a:bodyPr>
          <a:lstStyle/>
          <a:p>
            <a:r>
              <a:rPr lang="en-IN" dirty="0"/>
              <a:t>Activity-Based Budgeting focuses on the costs associated with activities or tasks that are necessary for producing goods or services. It breaks down the budget based on specific activities and estimates the cost of resources needed for each activity.</a:t>
            </a:r>
          </a:p>
          <a:p>
            <a:r>
              <a:rPr lang="en-IN" b="1" dirty="0"/>
              <a:t>Example:</a:t>
            </a:r>
          </a:p>
          <a:p>
            <a:r>
              <a:rPr lang="en-IN" dirty="0"/>
              <a:t>A manufacturing company budgets for the cost of producing 10,000 units. It identifies activities like raw material procurement, assembly, and packaging. The cost of each activity is calculated, and resources are allocated based on the total cost of performing those activities for the expected production.</a:t>
            </a:r>
          </a:p>
          <a:p>
            <a:r>
              <a:rPr lang="en-IN" b="1" dirty="0"/>
              <a:t>Use Case:</a:t>
            </a:r>
          </a:p>
          <a:p>
            <a:pPr>
              <a:buFont typeface="Arial" panose="020B0604020202020204" pitchFamily="34" charset="0"/>
              <a:buChar char="•"/>
            </a:pPr>
            <a:r>
              <a:rPr lang="en-IN" dirty="0"/>
              <a:t>Common in manufacturing or service-based industries.</a:t>
            </a:r>
          </a:p>
          <a:p>
            <a:pPr>
              <a:buFont typeface="Arial" panose="020B0604020202020204" pitchFamily="34" charset="0"/>
              <a:buChar char="•"/>
            </a:pPr>
            <a:r>
              <a:rPr lang="en-IN" dirty="0"/>
              <a:t>Helps identify the cost drivers behind processes, leading to more efficient resource allocation.</a:t>
            </a:r>
          </a:p>
        </p:txBody>
      </p:sp>
    </p:spTree>
    <p:extLst>
      <p:ext uri="{BB962C8B-B14F-4D97-AF65-F5344CB8AC3E}">
        <p14:creationId xmlns:p14="http://schemas.microsoft.com/office/powerpoint/2010/main" val="741886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B38E2D-62E5-EDD5-BC8D-18F6D454D55E}"/>
              </a:ext>
            </a:extLst>
          </p:cNvPr>
          <p:cNvSpPr txBox="1"/>
          <p:nvPr/>
        </p:nvSpPr>
        <p:spPr>
          <a:xfrm>
            <a:off x="612843" y="751344"/>
            <a:ext cx="10671242" cy="4370427"/>
          </a:xfrm>
          <a:prstGeom prst="rect">
            <a:avLst/>
          </a:prstGeom>
          <a:noFill/>
        </p:spPr>
        <p:txBody>
          <a:bodyPr wrap="square">
            <a:spAutoFit/>
          </a:bodyPr>
          <a:lstStyle/>
          <a:p>
            <a:endParaRPr lang="en-IN" dirty="0"/>
          </a:p>
          <a:p>
            <a:pPr algn="just"/>
            <a:r>
              <a:rPr lang="en-IN" sz="2000" b="1" dirty="0"/>
              <a:t>Introduction to Budget</a:t>
            </a:r>
            <a:endParaRPr lang="en-IN" sz="2000" dirty="0"/>
          </a:p>
          <a:p>
            <a:pPr algn="just"/>
            <a:r>
              <a:rPr lang="en-IN" sz="2000" dirty="0"/>
              <a:t>A budget is a financial plan that outlines an individual’s, organization's, or government's expected income and expenditures over a certain period, usually a month or a year. It serves as a tool to manage resources efficiently, ensuring that spending aligns with financial goals and available resources. Budgeting is critical for maintaining financial health, helping to prevent overspending, prepare for future needs, and achieve long-term financial goals.</a:t>
            </a:r>
          </a:p>
          <a:p>
            <a:pPr algn="just"/>
            <a:r>
              <a:rPr lang="en-IN" sz="2000" b="1" dirty="0"/>
              <a:t>Key Concepts:</a:t>
            </a:r>
          </a:p>
          <a:p>
            <a:pPr algn="just">
              <a:buFont typeface="+mj-lt"/>
              <a:buAutoNum type="arabicPeriod"/>
            </a:pPr>
            <a:r>
              <a:rPr lang="en-IN" sz="2000" b="1" dirty="0"/>
              <a:t>Income</a:t>
            </a:r>
            <a:r>
              <a:rPr lang="en-IN" sz="2000" dirty="0"/>
              <a:t>: This is the money coming in, such as salary, investments, or business revenue.</a:t>
            </a:r>
          </a:p>
          <a:p>
            <a:pPr algn="just">
              <a:buFont typeface="+mj-lt"/>
              <a:buAutoNum type="arabicPeriod"/>
            </a:pPr>
            <a:r>
              <a:rPr lang="en-IN" sz="2000" b="1" dirty="0"/>
              <a:t>Expenses</a:t>
            </a:r>
            <a:r>
              <a:rPr lang="en-IN" sz="2000" dirty="0"/>
              <a:t>: These are the costs that need to be paid, like rent, utilities, groceries, and debt payments.</a:t>
            </a:r>
          </a:p>
          <a:p>
            <a:pPr algn="just">
              <a:buFont typeface="+mj-lt"/>
              <a:buAutoNum type="arabicPeriod"/>
            </a:pPr>
            <a:r>
              <a:rPr lang="en-IN" sz="2000" b="1" dirty="0"/>
              <a:t>Savings</a:t>
            </a:r>
            <a:r>
              <a:rPr lang="en-IN" sz="2000" dirty="0"/>
              <a:t>: A portion of the income that is set aside for future needs or emergencies.</a:t>
            </a:r>
          </a:p>
          <a:p>
            <a:pPr algn="just">
              <a:buFont typeface="+mj-lt"/>
              <a:buAutoNum type="arabicPeriod"/>
            </a:pPr>
            <a:r>
              <a:rPr lang="en-IN" sz="2000" b="1" dirty="0"/>
              <a:t>Surplus vs. Deficit</a:t>
            </a:r>
            <a:r>
              <a:rPr lang="en-IN" sz="2000" dirty="0"/>
              <a:t>: If income exceeds expenses, it results in a surplus. If expenses exceed income, it leads to a deficit.</a:t>
            </a:r>
          </a:p>
        </p:txBody>
      </p:sp>
    </p:spTree>
    <p:extLst>
      <p:ext uri="{BB962C8B-B14F-4D97-AF65-F5344CB8AC3E}">
        <p14:creationId xmlns:p14="http://schemas.microsoft.com/office/powerpoint/2010/main" val="23656643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AD2089-AD56-301B-6105-E73E2FA7505A}"/>
              </a:ext>
            </a:extLst>
          </p:cNvPr>
          <p:cNvSpPr txBox="1"/>
          <p:nvPr/>
        </p:nvSpPr>
        <p:spPr>
          <a:xfrm>
            <a:off x="537453" y="501134"/>
            <a:ext cx="6094378" cy="369332"/>
          </a:xfrm>
          <a:prstGeom prst="rect">
            <a:avLst/>
          </a:prstGeom>
          <a:noFill/>
        </p:spPr>
        <p:txBody>
          <a:bodyPr wrap="square">
            <a:spAutoFit/>
          </a:bodyPr>
          <a:lstStyle/>
          <a:p>
            <a:r>
              <a:rPr lang="en-IN"/>
              <a:t>Performance-Based Budgeting (PBB)</a:t>
            </a:r>
            <a:endParaRPr lang="en-IN" dirty="0"/>
          </a:p>
        </p:txBody>
      </p:sp>
      <p:sp>
        <p:nvSpPr>
          <p:cNvPr id="7" name="TextBox 6">
            <a:extLst>
              <a:ext uri="{FF2B5EF4-FFF2-40B4-BE49-F238E27FC236}">
                <a16:creationId xmlns:a16="http://schemas.microsoft.com/office/drawing/2014/main" id="{DB0DEC7D-1B83-6C7E-ECCA-EB040C9ED33A}"/>
              </a:ext>
            </a:extLst>
          </p:cNvPr>
          <p:cNvSpPr txBox="1"/>
          <p:nvPr/>
        </p:nvSpPr>
        <p:spPr>
          <a:xfrm>
            <a:off x="184826" y="1166842"/>
            <a:ext cx="11673191" cy="2585323"/>
          </a:xfrm>
          <a:prstGeom prst="rect">
            <a:avLst/>
          </a:prstGeom>
          <a:noFill/>
        </p:spPr>
        <p:txBody>
          <a:bodyPr wrap="square">
            <a:spAutoFit/>
          </a:bodyPr>
          <a:lstStyle/>
          <a:p>
            <a:r>
              <a:rPr lang="en-IN" dirty="0"/>
              <a:t>Performance-Based Budgeting links the allocation of funds to the achievement of specific performance targets or outcomes. Funds are distributed based on how well a department or project is expected to perform or deliver results.</a:t>
            </a:r>
          </a:p>
          <a:p>
            <a:r>
              <a:rPr lang="en-IN" b="1" dirty="0"/>
              <a:t>Example:</a:t>
            </a:r>
          </a:p>
          <a:p>
            <a:r>
              <a:rPr lang="en-IN" dirty="0"/>
              <a:t>A local government allocates funds to different departments based on performance indicators such as improving road infrastructure by 20%, reducing crime by 15%, or increasing school graduation rates by 10%. Budgets are adjusted based on whether or not these targets are met.</a:t>
            </a:r>
          </a:p>
          <a:p>
            <a:r>
              <a:rPr lang="en-IN" b="1" dirty="0"/>
              <a:t>Use Case:</a:t>
            </a:r>
          </a:p>
          <a:p>
            <a:pPr>
              <a:buFont typeface="Arial" panose="020B0604020202020204" pitchFamily="34" charset="0"/>
              <a:buChar char="•"/>
            </a:pPr>
            <a:r>
              <a:rPr lang="en-IN" dirty="0"/>
              <a:t>Widely used in government and nonprofit organizations to ensure accountability and efficiency.</a:t>
            </a:r>
          </a:p>
          <a:p>
            <a:pPr>
              <a:buFont typeface="Arial" panose="020B0604020202020204" pitchFamily="34" charset="0"/>
              <a:buChar char="•"/>
            </a:pPr>
            <a:r>
              <a:rPr lang="en-IN" dirty="0"/>
              <a:t>Suitable when organizations want to tie spending to specific outcomes or goals.</a:t>
            </a:r>
          </a:p>
        </p:txBody>
      </p:sp>
    </p:spTree>
    <p:extLst>
      <p:ext uri="{BB962C8B-B14F-4D97-AF65-F5344CB8AC3E}">
        <p14:creationId xmlns:p14="http://schemas.microsoft.com/office/powerpoint/2010/main" val="3290060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3BEB309-C7AB-0870-E800-D46D8741F5CD}"/>
              </a:ext>
            </a:extLst>
          </p:cNvPr>
          <p:cNvSpPr txBox="1"/>
          <p:nvPr/>
        </p:nvSpPr>
        <p:spPr>
          <a:xfrm>
            <a:off x="916831" y="384402"/>
            <a:ext cx="6094378" cy="369332"/>
          </a:xfrm>
          <a:prstGeom prst="rect">
            <a:avLst/>
          </a:prstGeom>
          <a:noFill/>
        </p:spPr>
        <p:txBody>
          <a:bodyPr wrap="square">
            <a:spAutoFit/>
          </a:bodyPr>
          <a:lstStyle/>
          <a:p>
            <a:r>
              <a:rPr lang="en-IN" dirty="0"/>
              <a:t>Rolling Budgeting</a:t>
            </a:r>
          </a:p>
        </p:txBody>
      </p:sp>
      <p:sp>
        <p:nvSpPr>
          <p:cNvPr id="7" name="TextBox 6">
            <a:extLst>
              <a:ext uri="{FF2B5EF4-FFF2-40B4-BE49-F238E27FC236}">
                <a16:creationId xmlns:a16="http://schemas.microsoft.com/office/drawing/2014/main" id="{4AC11DA6-C847-A3CB-879A-AD19765F94BE}"/>
              </a:ext>
            </a:extLst>
          </p:cNvPr>
          <p:cNvSpPr txBox="1"/>
          <p:nvPr/>
        </p:nvSpPr>
        <p:spPr>
          <a:xfrm>
            <a:off x="661481" y="1028343"/>
            <a:ext cx="10690698" cy="2862322"/>
          </a:xfrm>
          <a:prstGeom prst="rect">
            <a:avLst/>
          </a:prstGeom>
          <a:noFill/>
        </p:spPr>
        <p:txBody>
          <a:bodyPr wrap="square">
            <a:spAutoFit/>
          </a:bodyPr>
          <a:lstStyle/>
          <a:p>
            <a:r>
              <a:rPr lang="en-IN" dirty="0"/>
              <a:t>Rolling budgeting is a continuous budgeting technique where a new budget period is added as the current period ends. Instead of planning for a fixed time frame (e.g., annually), the budget is continuously updated and extended, providing a more dynamic approach to financial planning.</a:t>
            </a:r>
          </a:p>
          <a:p>
            <a:r>
              <a:rPr lang="en-IN" b="1" dirty="0"/>
              <a:t>Example:</a:t>
            </a:r>
          </a:p>
          <a:p>
            <a:r>
              <a:rPr lang="en-IN" dirty="0"/>
              <a:t>A company sets a 12-month budget for its sales department. At the end of each quarter, the budget is adjusted to include the next quarter, based on actual performance and updated forecasts. This way, the company always has a 12-month forward-looking budget.</a:t>
            </a:r>
          </a:p>
          <a:p>
            <a:r>
              <a:rPr lang="en-IN" b="1" dirty="0"/>
              <a:t>Use Case:</a:t>
            </a:r>
          </a:p>
          <a:p>
            <a:pPr>
              <a:buFont typeface="Arial" panose="020B0604020202020204" pitchFamily="34" charset="0"/>
              <a:buChar char="•"/>
            </a:pPr>
            <a:r>
              <a:rPr lang="en-IN" dirty="0"/>
              <a:t>Ideal for businesses in rapidly changing industries or those with unpredictable revenues.</a:t>
            </a:r>
          </a:p>
          <a:p>
            <a:pPr>
              <a:buFont typeface="Arial" panose="020B0604020202020204" pitchFamily="34" charset="0"/>
              <a:buChar char="•"/>
            </a:pPr>
            <a:r>
              <a:rPr lang="en-IN" dirty="0"/>
              <a:t>Common in dynamic sectors such as technology and startups, where flexibility is key.</a:t>
            </a:r>
          </a:p>
        </p:txBody>
      </p:sp>
    </p:spTree>
    <p:extLst>
      <p:ext uri="{BB962C8B-B14F-4D97-AF65-F5344CB8AC3E}">
        <p14:creationId xmlns:p14="http://schemas.microsoft.com/office/powerpoint/2010/main" val="1329918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969EDD-C2F8-9A4B-C396-477320141771}"/>
              </a:ext>
            </a:extLst>
          </p:cNvPr>
          <p:cNvSpPr txBox="1"/>
          <p:nvPr/>
        </p:nvSpPr>
        <p:spPr>
          <a:xfrm>
            <a:off x="858466" y="413585"/>
            <a:ext cx="6094378" cy="369332"/>
          </a:xfrm>
          <a:prstGeom prst="rect">
            <a:avLst/>
          </a:prstGeom>
          <a:noFill/>
        </p:spPr>
        <p:txBody>
          <a:bodyPr wrap="square">
            <a:spAutoFit/>
          </a:bodyPr>
          <a:lstStyle/>
          <a:p>
            <a:r>
              <a:rPr lang="en-IN" dirty="0"/>
              <a:t>Top-Down Budgeting</a:t>
            </a:r>
          </a:p>
        </p:txBody>
      </p:sp>
      <p:sp>
        <p:nvSpPr>
          <p:cNvPr id="7" name="TextBox 6">
            <a:extLst>
              <a:ext uri="{FF2B5EF4-FFF2-40B4-BE49-F238E27FC236}">
                <a16:creationId xmlns:a16="http://schemas.microsoft.com/office/drawing/2014/main" id="{19FADDBB-7D9A-FB12-DE32-8F783A111E7F}"/>
              </a:ext>
            </a:extLst>
          </p:cNvPr>
          <p:cNvSpPr txBox="1"/>
          <p:nvPr/>
        </p:nvSpPr>
        <p:spPr>
          <a:xfrm>
            <a:off x="428017" y="1305342"/>
            <a:ext cx="11430000" cy="2585323"/>
          </a:xfrm>
          <a:prstGeom prst="rect">
            <a:avLst/>
          </a:prstGeom>
          <a:noFill/>
        </p:spPr>
        <p:txBody>
          <a:bodyPr wrap="square">
            <a:spAutoFit/>
          </a:bodyPr>
          <a:lstStyle/>
          <a:p>
            <a:r>
              <a:rPr lang="en-IN" dirty="0"/>
              <a:t>Top-Down Budgeting is when senior management sets overall budget targets and financial goals, which are then distributed to departments. The department heads must then work within these assigned limits, allocating funds to specific projects or areas.</a:t>
            </a:r>
          </a:p>
          <a:p>
            <a:r>
              <a:rPr lang="en-IN" b="1" dirty="0"/>
              <a:t>Example:</a:t>
            </a:r>
          </a:p>
          <a:p>
            <a:r>
              <a:rPr lang="en-IN" dirty="0"/>
              <a:t>The CEO of a company decides the total budget for the next year is $5 million. Each department is given a specific portion (e.g., $1 million for marketing, $1.5 million for operations), and they must plan their expenses accordingly.</a:t>
            </a:r>
          </a:p>
          <a:p>
            <a:r>
              <a:rPr lang="en-IN" b="1" dirty="0"/>
              <a:t>Use Case:</a:t>
            </a:r>
          </a:p>
          <a:p>
            <a:pPr>
              <a:buFont typeface="Arial" panose="020B0604020202020204" pitchFamily="34" charset="0"/>
              <a:buChar char="•"/>
            </a:pPr>
            <a:r>
              <a:rPr lang="en-IN" dirty="0"/>
              <a:t>Useful for organizations with strong central leadership or when quick decision-making is necessary.</a:t>
            </a:r>
          </a:p>
          <a:p>
            <a:pPr>
              <a:buFont typeface="Arial" panose="020B0604020202020204" pitchFamily="34" charset="0"/>
              <a:buChar char="•"/>
            </a:pPr>
            <a:r>
              <a:rPr lang="en-IN" dirty="0"/>
              <a:t>Common in hierarchical organizations where control over financial resources is centralized.</a:t>
            </a:r>
          </a:p>
        </p:txBody>
      </p:sp>
    </p:spTree>
    <p:extLst>
      <p:ext uri="{BB962C8B-B14F-4D97-AF65-F5344CB8AC3E}">
        <p14:creationId xmlns:p14="http://schemas.microsoft.com/office/powerpoint/2010/main" val="670196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A601C6E-DE76-2407-AD4E-9477DEB7EC75}"/>
              </a:ext>
            </a:extLst>
          </p:cNvPr>
          <p:cNvSpPr txBox="1"/>
          <p:nvPr/>
        </p:nvSpPr>
        <p:spPr>
          <a:xfrm>
            <a:off x="751461" y="452495"/>
            <a:ext cx="6094378" cy="369332"/>
          </a:xfrm>
          <a:prstGeom prst="rect">
            <a:avLst/>
          </a:prstGeom>
          <a:noFill/>
        </p:spPr>
        <p:txBody>
          <a:bodyPr wrap="square">
            <a:spAutoFit/>
          </a:bodyPr>
          <a:lstStyle/>
          <a:p>
            <a:r>
              <a:rPr lang="en-IN" dirty="0"/>
              <a:t>Bottom-Up Budgeting</a:t>
            </a:r>
          </a:p>
        </p:txBody>
      </p:sp>
      <p:sp>
        <p:nvSpPr>
          <p:cNvPr id="7" name="TextBox 6">
            <a:extLst>
              <a:ext uri="{FF2B5EF4-FFF2-40B4-BE49-F238E27FC236}">
                <a16:creationId xmlns:a16="http://schemas.microsoft.com/office/drawing/2014/main" id="{B60778DF-62F1-E060-7C8D-1B917AA9E0E1}"/>
              </a:ext>
            </a:extLst>
          </p:cNvPr>
          <p:cNvSpPr txBox="1"/>
          <p:nvPr/>
        </p:nvSpPr>
        <p:spPr>
          <a:xfrm>
            <a:off x="408562" y="1028343"/>
            <a:ext cx="11585642" cy="2862322"/>
          </a:xfrm>
          <a:prstGeom prst="rect">
            <a:avLst/>
          </a:prstGeom>
          <a:noFill/>
        </p:spPr>
        <p:txBody>
          <a:bodyPr wrap="square">
            <a:spAutoFit/>
          </a:bodyPr>
          <a:lstStyle/>
          <a:p>
            <a:r>
              <a:rPr lang="en-IN" dirty="0"/>
              <a:t>In Bottom-Up Budgeting, the budgeting process begins at the department level, with each team or department preparing its own budget based on its needs and projections. These budgets are then consolidated into the overall company budget.</a:t>
            </a:r>
          </a:p>
          <a:p>
            <a:r>
              <a:rPr lang="en-IN" b="1" dirty="0"/>
              <a:t>Example:</a:t>
            </a:r>
          </a:p>
          <a:p>
            <a:r>
              <a:rPr lang="en-IN" dirty="0"/>
              <a:t>Each department of a company prepares a budget based on its own needs (e.g., the R&amp;D department needs $2 million for new projects, while the HR department requests $500,000 for employee development). These individual budgets are reviewed and combined to form the overall company budget.</a:t>
            </a:r>
          </a:p>
          <a:p>
            <a:r>
              <a:rPr lang="en-IN" b="1" dirty="0"/>
              <a:t>Use Case:</a:t>
            </a:r>
          </a:p>
          <a:p>
            <a:pPr>
              <a:buFont typeface="Arial" panose="020B0604020202020204" pitchFamily="34" charset="0"/>
              <a:buChar char="•"/>
            </a:pPr>
            <a:r>
              <a:rPr lang="en-IN" dirty="0"/>
              <a:t>Suitable for organizations that value input from all levels of management.</a:t>
            </a:r>
          </a:p>
          <a:p>
            <a:pPr>
              <a:buFont typeface="Arial" panose="020B0604020202020204" pitchFamily="34" charset="0"/>
              <a:buChar char="•"/>
            </a:pPr>
            <a:r>
              <a:rPr lang="en-IN" dirty="0"/>
              <a:t>Often used in decentralized organizations where individual departments have a high degree of autonomy.</a:t>
            </a:r>
          </a:p>
        </p:txBody>
      </p:sp>
    </p:spTree>
    <p:extLst>
      <p:ext uri="{BB962C8B-B14F-4D97-AF65-F5344CB8AC3E}">
        <p14:creationId xmlns:p14="http://schemas.microsoft.com/office/powerpoint/2010/main" val="37086286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C872C0-DFA6-7CD7-6FBB-786E332A3EBB}"/>
              </a:ext>
            </a:extLst>
          </p:cNvPr>
          <p:cNvSpPr txBox="1"/>
          <p:nvPr/>
        </p:nvSpPr>
        <p:spPr>
          <a:xfrm>
            <a:off x="751461" y="413585"/>
            <a:ext cx="6094378" cy="369332"/>
          </a:xfrm>
          <a:prstGeom prst="rect">
            <a:avLst/>
          </a:prstGeom>
          <a:noFill/>
        </p:spPr>
        <p:txBody>
          <a:bodyPr wrap="square">
            <a:spAutoFit/>
          </a:bodyPr>
          <a:lstStyle/>
          <a:p>
            <a:r>
              <a:rPr lang="en-IN" dirty="0"/>
              <a:t>Envelope Budgeting</a:t>
            </a:r>
          </a:p>
        </p:txBody>
      </p:sp>
      <p:sp>
        <p:nvSpPr>
          <p:cNvPr id="7" name="TextBox 6">
            <a:extLst>
              <a:ext uri="{FF2B5EF4-FFF2-40B4-BE49-F238E27FC236}">
                <a16:creationId xmlns:a16="http://schemas.microsoft.com/office/drawing/2014/main" id="{C970D85E-8F1D-1433-7099-167427241736}"/>
              </a:ext>
            </a:extLst>
          </p:cNvPr>
          <p:cNvSpPr txBox="1"/>
          <p:nvPr/>
        </p:nvSpPr>
        <p:spPr>
          <a:xfrm>
            <a:off x="428016" y="1166843"/>
            <a:ext cx="11342451" cy="2862322"/>
          </a:xfrm>
          <a:prstGeom prst="rect">
            <a:avLst/>
          </a:prstGeom>
          <a:noFill/>
        </p:spPr>
        <p:txBody>
          <a:bodyPr wrap="square">
            <a:spAutoFit/>
          </a:bodyPr>
          <a:lstStyle/>
          <a:p>
            <a:r>
              <a:rPr lang="en-IN" dirty="0"/>
              <a:t>Envelope budgeting is a personal finance technique where money is allocated to different "envelopes" (categories) based on spending priorities. Once the money in an envelope is used up, no more spending is allowed in that category until the next budget cycle.</a:t>
            </a:r>
          </a:p>
          <a:p>
            <a:r>
              <a:rPr lang="en-IN" b="1" dirty="0"/>
              <a:t>Example:</a:t>
            </a:r>
          </a:p>
          <a:p>
            <a:r>
              <a:rPr lang="en-IN" dirty="0"/>
              <a:t>An individual allocates $500 for groceries, $200 for entertainment, and $100 for transportation. Once the $200 for entertainment is spent, no further spending is allowed in that category until the next month, even if there is money left in other envelopes.</a:t>
            </a:r>
          </a:p>
          <a:p>
            <a:r>
              <a:rPr lang="en-IN" b="1" dirty="0"/>
              <a:t>Use Case:</a:t>
            </a:r>
          </a:p>
          <a:p>
            <a:pPr>
              <a:buFont typeface="Arial" panose="020B0604020202020204" pitchFamily="34" charset="0"/>
              <a:buChar char="•"/>
            </a:pPr>
            <a:r>
              <a:rPr lang="en-IN" dirty="0"/>
              <a:t>Common for personal or household budgeting to control discretionary spending.</a:t>
            </a:r>
          </a:p>
          <a:p>
            <a:pPr>
              <a:buFont typeface="Arial" panose="020B0604020202020204" pitchFamily="34" charset="0"/>
              <a:buChar char="•"/>
            </a:pPr>
            <a:r>
              <a:rPr lang="en-IN" dirty="0"/>
              <a:t>Suitable for those looking to manage their finances closely and avoid overspending.</a:t>
            </a:r>
          </a:p>
        </p:txBody>
      </p:sp>
    </p:spTree>
    <p:extLst>
      <p:ext uri="{BB962C8B-B14F-4D97-AF65-F5344CB8AC3E}">
        <p14:creationId xmlns:p14="http://schemas.microsoft.com/office/powerpoint/2010/main" val="322594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5124ABD-BD21-39BA-7F86-E6504D268B3F}"/>
              </a:ext>
            </a:extLst>
          </p:cNvPr>
          <p:cNvSpPr txBox="1"/>
          <p:nvPr/>
        </p:nvSpPr>
        <p:spPr>
          <a:xfrm>
            <a:off x="634729" y="326036"/>
            <a:ext cx="6094378" cy="369332"/>
          </a:xfrm>
          <a:prstGeom prst="rect">
            <a:avLst/>
          </a:prstGeom>
          <a:noFill/>
        </p:spPr>
        <p:txBody>
          <a:bodyPr wrap="square">
            <a:spAutoFit/>
          </a:bodyPr>
          <a:lstStyle/>
          <a:p>
            <a:r>
              <a:rPr lang="en-IN" dirty="0"/>
              <a:t>Capital Budgeting</a:t>
            </a:r>
          </a:p>
        </p:txBody>
      </p:sp>
      <p:sp>
        <p:nvSpPr>
          <p:cNvPr id="7" name="TextBox 6">
            <a:extLst>
              <a:ext uri="{FF2B5EF4-FFF2-40B4-BE49-F238E27FC236}">
                <a16:creationId xmlns:a16="http://schemas.microsoft.com/office/drawing/2014/main" id="{F920A5F1-258B-1F5E-4AD2-05D092C9FB5B}"/>
              </a:ext>
            </a:extLst>
          </p:cNvPr>
          <p:cNvSpPr txBox="1"/>
          <p:nvPr/>
        </p:nvSpPr>
        <p:spPr>
          <a:xfrm>
            <a:off x="379379" y="1166843"/>
            <a:ext cx="11605098" cy="2862322"/>
          </a:xfrm>
          <a:prstGeom prst="rect">
            <a:avLst/>
          </a:prstGeom>
          <a:noFill/>
        </p:spPr>
        <p:txBody>
          <a:bodyPr wrap="square">
            <a:spAutoFit/>
          </a:bodyPr>
          <a:lstStyle/>
          <a:p>
            <a:r>
              <a:rPr lang="en-IN" dirty="0"/>
              <a:t>Capital budgeting focuses on the planning and evaluation of investments in long-term assets, such as new machinery, buildings, or infrastructure. It assesses the potential return on investment (ROI) and whether the capital expenditure will provide value over time.</a:t>
            </a:r>
          </a:p>
          <a:p>
            <a:r>
              <a:rPr lang="en-IN" b="1" dirty="0"/>
              <a:t>Example:</a:t>
            </a:r>
          </a:p>
          <a:p>
            <a:r>
              <a:rPr lang="en-IN" dirty="0"/>
              <a:t>A company is considering purchasing a new production machine that costs $200,000. Capital budgeting involves calculating the potential savings from increased efficiency and comparing it to the cost of the machine to determine whether the investment is worthwhile.</a:t>
            </a:r>
          </a:p>
          <a:p>
            <a:r>
              <a:rPr lang="en-IN" b="1" dirty="0"/>
              <a:t>Use Case:</a:t>
            </a:r>
          </a:p>
          <a:p>
            <a:pPr>
              <a:buFont typeface="Arial" panose="020B0604020202020204" pitchFamily="34" charset="0"/>
              <a:buChar char="•"/>
            </a:pPr>
            <a:r>
              <a:rPr lang="en-IN" dirty="0"/>
              <a:t>Used in organizations planning significant investments in assets or infrastructure.</a:t>
            </a:r>
          </a:p>
          <a:p>
            <a:pPr>
              <a:buFont typeface="Arial" panose="020B0604020202020204" pitchFamily="34" charset="0"/>
              <a:buChar char="•"/>
            </a:pPr>
            <a:r>
              <a:rPr lang="en-IN" dirty="0"/>
              <a:t>Common in industries like construction, manufacturing, and utilities.</a:t>
            </a:r>
          </a:p>
        </p:txBody>
      </p:sp>
    </p:spTree>
    <p:extLst>
      <p:ext uri="{BB962C8B-B14F-4D97-AF65-F5344CB8AC3E}">
        <p14:creationId xmlns:p14="http://schemas.microsoft.com/office/powerpoint/2010/main" val="33336472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ED6519F-8774-B078-3C9F-E811283ABC2C}"/>
              </a:ext>
            </a:extLst>
          </p:cNvPr>
          <p:cNvSpPr txBox="1"/>
          <p:nvPr/>
        </p:nvSpPr>
        <p:spPr>
          <a:xfrm>
            <a:off x="466928" y="591204"/>
            <a:ext cx="10875523" cy="3764300"/>
          </a:xfrm>
          <a:prstGeom prst="rect">
            <a:avLst/>
          </a:prstGeom>
          <a:noFill/>
        </p:spPr>
        <p:txBody>
          <a:bodyPr wrap="square">
            <a:spAutoFit/>
          </a:bodyPr>
          <a:lstStyle/>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Incremental Budgeting: Adjusting the previous year's budget.</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Zero-Based Budgeting: Justifying all expenses from scratch.</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Activity-Based Budgeting: Focusing on activities and their costs.</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Performance-Based Budgeting: Linking budgets to performance targets.</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Rolling Budgeting: Continuous updating of the budget.</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Top-Down Budgeting: Senior management sets overall targets.</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Bottom-Up Budgeting: Departments create their own budgets.</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Envelope Budgeting: Allocating money to specific categories.</a:t>
            </a:r>
          </a:p>
          <a:p>
            <a:pPr>
              <a:lnSpc>
                <a:spcPct val="115000"/>
              </a:lnSpc>
              <a:spcAft>
                <a:spcPts val="800"/>
              </a:spcAft>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Capital Budgeting: Planning for long-term investments.</a:t>
            </a:r>
          </a:p>
        </p:txBody>
      </p:sp>
    </p:spTree>
    <p:extLst>
      <p:ext uri="{BB962C8B-B14F-4D97-AF65-F5344CB8AC3E}">
        <p14:creationId xmlns:p14="http://schemas.microsoft.com/office/powerpoint/2010/main" val="377978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DD20FBB-3E04-C2AC-28F5-B33ACA11E187}"/>
              </a:ext>
            </a:extLst>
          </p:cNvPr>
          <p:cNvSpPr txBox="1"/>
          <p:nvPr/>
        </p:nvSpPr>
        <p:spPr>
          <a:xfrm>
            <a:off x="515566" y="515566"/>
            <a:ext cx="10223770" cy="1477328"/>
          </a:xfrm>
          <a:prstGeom prst="rect">
            <a:avLst/>
          </a:prstGeom>
          <a:noFill/>
        </p:spPr>
        <p:txBody>
          <a:bodyPr wrap="square">
            <a:spAutoFit/>
          </a:bodyPr>
          <a:lstStyle/>
          <a:p>
            <a:r>
              <a:rPr lang="en-IN" b="1" dirty="0"/>
              <a:t>Budgetary Control</a:t>
            </a:r>
            <a:r>
              <a:rPr lang="en-IN" dirty="0"/>
              <a:t> is a financial management technique used to monitor and control the financial activities of an organization or project. It involves the process of comparing actual financial performance with the budgeted figures and taking corrective actions when necessary to ensure that financial objectives are met. Budgetary control is critical for maintaining financial discipline, improving efficiency, and ensuring that resources are used effectively.</a:t>
            </a:r>
          </a:p>
        </p:txBody>
      </p:sp>
    </p:spTree>
    <p:extLst>
      <p:ext uri="{BB962C8B-B14F-4D97-AF65-F5344CB8AC3E}">
        <p14:creationId xmlns:p14="http://schemas.microsoft.com/office/powerpoint/2010/main" val="1335645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270556A-B3E9-7164-C531-5C82676334BE}"/>
              </a:ext>
            </a:extLst>
          </p:cNvPr>
          <p:cNvSpPr txBox="1"/>
          <p:nvPr/>
        </p:nvSpPr>
        <p:spPr>
          <a:xfrm>
            <a:off x="466928" y="525294"/>
            <a:ext cx="4143983" cy="369332"/>
          </a:xfrm>
          <a:prstGeom prst="rect">
            <a:avLst/>
          </a:prstGeom>
          <a:noFill/>
        </p:spPr>
        <p:txBody>
          <a:bodyPr wrap="square" rtlCol="0">
            <a:spAutoFit/>
          </a:bodyPr>
          <a:lstStyle/>
          <a:p>
            <a:r>
              <a:rPr lang="en-IN" dirty="0"/>
              <a:t>Key Components of Budgetary Control</a:t>
            </a:r>
          </a:p>
        </p:txBody>
      </p:sp>
      <p:sp>
        <p:nvSpPr>
          <p:cNvPr id="10" name="TextBox 9">
            <a:extLst>
              <a:ext uri="{FF2B5EF4-FFF2-40B4-BE49-F238E27FC236}">
                <a16:creationId xmlns:a16="http://schemas.microsoft.com/office/drawing/2014/main" id="{98220843-18DA-4A5D-B239-73B00BA4A225}"/>
              </a:ext>
            </a:extLst>
          </p:cNvPr>
          <p:cNvSpPr txBox="1"/>
          <p:nvPr/>
        </p:nvSpPr>
        <p:spPr>
          <a:xfrm>
            <a:off x="984924" y="1039426"/>
            <a:ext cx="10571535" cy="1477328"/>
          </a:xfrm>
          <a:prstGeom prst="rect">
            <a:avLst/>
          </a:prstGeom>
          <a:noFill/>
        </p:spPr>
        <p:txBody>
          <a:bodyPr wrap="square">
            <a:spAutoFit/>
          </a:bodyPr>
          <a:lstStyle/>
          <a:p>
            <a:r>
              <a:rPr lang="en-IN" b="1" dirty="0"/>
              <a:t>Budget Preparation</a:t>
            </a:r>
            <a:r>
              <a:rPr lang="en-IN" dirty="0"/>
              <a:t>:</a:t>
            </a:r>
          </a:p>
          <a:p>
            <a:pPr>
              <a:buFont typeface="Arial" panose="020B0604020202020204" pitchFamily="34" charset="0"/>
              <a:buChar char="•"/>
            </a:pPr>
            <a:r>
              <a:rPr lang="en-IN" dirty="0"/>
              <a:t>The first step in budgetary control is creating a detailed budget. This involves estimating income, expenses, and capital expenditures for a specific period (e.g., monthly, quarterly, or annually).</a:t>
            </a:r>
          </a:p>
          <a:p>
            <a:pPr>
              <a:buFont typeface="Arial" panose="020B0604020202020204" pitchFamily="34" charset="0"/>
              <a:buChar char="•"/>
            </a:pPr>
            <a:r>
              <a:rPr lang="en-IN" dirty="0"/>
              <a:t>Budgets are typically prepared for different departments or activities and then consolidated into an overall budget for the organization.</a:t>
            </a:r>
          </a:p>
        </p:txBody>
      </p:sp>
      <p:sp>
        <p:nvSpPr>
          <p:cNvPr id="12" name="TextBox 11">
            <a:extLst>
              <a:ext uri="{FF2B5EF4-FFF2-40B4-BE49-F238E27FC236}">
                <a16:creationId xmlns:a16="http://schemas.microsoft.com/office/drawing/2014/main" id="{4B52A826-99B0-2C38-6DE4-51E67A29988D}"/>
              </a:ext>
            </a:extLst>
          </p:cNvPr>
          <p:cNvSpPr txBox="1"/>
          <p:nvPr/>
        </p:nvSpPr>
        <p:spPr>
          <a:xfrm>
            <a:off x="984925" y="3758067"/>
            <a:ext cx="10192156" cy="1477328"/>
          </a:xfrm>
          <a:prstGeom prst="rect">
            <a:avLst/>
          </a:prstGeom>
          <a:noFill/>
        </p:spPr>
        <p:txBody>
          <a:bodyPr wrap="square">
            <a:spAutoFit/>
          </a:bodyPr>
          <a:lstStyle/>
          <a:p>
            <a:r>
              <a:rPr lang="en-IN" b="1" dirty="0"/>
              <a:t>Monitoring and Comparing</a:t>
            </a:r>
            <a:r>
              <a:rPr lang="en-IN" dirty="0"/>
              <a:t>:</a:t>
            </a:r>
          </a:p>
          <a:p>
            <a:pPr>
              <a:buFont typeface="Arial" panose="020B0604020202020204" pitchFamily="34" charset="0"/>
              <a:buChar char="•"/>
            </a:pPr>
            <a:r>
              <a:rPr lang="en-IN" dirty="0"/>
              <a:t>Once the budget is in place, actual financial results (revenues, expenses, etc.) are monitored regularly.</a:t>
            </a:r>
          </a:p>
          <a:p>
            <a:pPr>
              <a:buFont typeface="Arial" panose="020B0604020202020204" pitchFamily="34" charset="0"/>
              <a:buChar char="•"/>
            </a:pPr>
            <a:r>
              <a:rPr lang="en-IN" dirty="0"/>
              <a:t>The actual performance is compared to the budgeted figures, allowing the organization to identify any deviations or variances.</a:t>
            </a:r>
          </a:p>
        </p:txBody>
      </p:sp>
    </p:spTree>
    <p:extLst>
      <p:ext uri="{BB962C8B-B14F-4D97-AF65-F5344CB8AC3E}">
        <p14:creationId xmlns:p14="http://schemas.microsoft.com/office/powerpoint/2010/main" val="6726682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B570C6-5FFF-FBE0-81B1-111D1E336D21}"/>
              </a:ext>
            </a:extLst>
          </p:cNvPr>
          <p:cNvSpPr txBox="1"/>
          <p:nvPr/>
        </p:nvSpPr>
        <p:spPr>
          <a:xfrm>
            <a:off x="778213" y="630864"/>
            <a:ext cx="10573966" cy="1477328"/>
          </a:xfrm>
          <a:prstGeom prst="rect">
            <a:avLst/>
          </a:prstGeom>
          <a:noFill/>
        </p:spPr>
        <p:txBody>
          <a:bodyPr wrap="square">
            <a:spAutoFit/>
          </a:bodyPr>
          <a:lstStyle/>
          <a:p>
            <a:r>
              <a:rPr lang="en-IN" b="1" dirty="0"/>
              <a:t>Variance Analysis</a:t>
            </a:r>
            <a:r>
              <a:rPr lang="en-IN" dirty="0"/>
              <a:t>:</a:t>
            </a:r>
          </a:p>
          <a:p>
            <a:pPr>
              <a:buFont typeface="Arial" panose="020B0604020202020204" pitchFamily="34" charset="0"/>
              <a:buChar char="•"/>
            </a:pPr>
            <a:r>
              <a:rPr lang="en-IN" dirty="0"/>
              <a:t>Variance analysis involves identifying differences between the actual results and the budgeted figures.</a:t>
            </a:r>
          </a:p>
          <a:p>
            <a:pPr>
              <a:buFont typeface="Arial" panose="020B0604020202020204" pitchFamily="34" charset="0"/>
              <a:buChar char="•"/>
            </a:pPr>
            <a:r>
              <a:rPr lang="en-IN" dirty="0"/>
              <a:t>Variances can be:</a:t>
            </a:r>
          </a:p>
          <a:p>
            <a:pPr marL="742950" lvl="1" indent="-285750">
              <a:buFont typeface="Arial" panose="020B0604020202020204" pitchFamily="34" charset="0"/>
              <a:buChar char="•"/>
            </a:pPr>
            <a:r>
              <a:rPr lang="en-IN" b="1" dirty="0" err="1"/>
              <a:t>Favorable</a:t>
            </a:r>
            <a:r>
              <a:rPr lang="en-IN" dirty="0"/>
              <a:t>: When actual revenues are higher or expenses are lower than budgeted.</a:t>
            </a:r>
          </a:p>
          <a:p>
            <a:pPr marL="742950" lvl="1" indent="-285750">
              <a:buFont typeface="Arial" panose="020B0604020202020204" pitchFamily="34" charset="0"/>
              <a:buChar char="•"/>
            </a:pPr>
            <a:r>
              <a:rPr lang="en-IN" b="1" dirty="0" err="1"/>
              <a:t>Unfavorable</a:t>
            </a:r>
            <a:r>
              <a:rPr lang="en-IN" dirty="0"/>
              <a:t>: When actual revenues are lower or expenses are higher than budgeted.</a:t>
            </a:r>
          </a:p>
        </p:txBody>
      </p:sp>
      <p:sp>
        <p:nvSpPr>
          <p:cNvPr id="7" name="TextBox 6">
            <a:extLst>
              <a:ext uri="{FF2B5EF4-FFF2-40B4-BE49-F238E27FC236}">
                <a16:creationId xmlns:a16="http://schemas.microsoft.com/office/drawing/2014/main" id="{74DBC316-0AF8-8410-9E78-069504E01D6F}"/>
              </a:ext>
            </a:extLst>
          </p:cNvPr>
          <p:cNvSpPr txBox="1"/>
          <p:nvPr/>
        </p:nvSpPr>
        <p:spPr>
          <a:xfrm>
            <a:off x="700391" y="2903150"/>
            <a:ext cx="10797703" cy="1477328"/>
          </a:xfrm>
          <a:prstGeom prst="rect">
            <a:avLst/>
          </a:prstGeom>
          <a:noFill/>
        </p:spPr>
        <p:txBody>
          <a:bodyPr wrap="square">
            <a:spAutoFit/>
          </a:bodyPr>
          <a:lstStyle/>
          <a:p>
            <a:r>
              <a:rPr lang="en-IN" b="1" dirty="0"/>
              <a:t>Corrective Actions</a:t>
            </a:r>
            <a:r>
              <a:rPr lang="en-IN" dirty="0"/>
              <a:t>:</a:t>
            </a:r>
          </a:p>
          <a:p>
            <a:pPr>
              <a:buFont typeface="Arial" panose="020B0604020202020204" pitchFamily="34" charset="0"/>
              <a:buChar char="•"/>
            </a:pPr>
            <a:r>
              <a:rPr lang="en-IN" dirty="0"/>
              <a:t>When significant variances are detected, management can take corrective actions to address the issue. These actions may include adjusting spending, revising operational plans, or taking measures to increase revenue.</a:t>
            </a:r>
          </a:p>
          <a:p>
            <a:pPr>
              <a:buFont typeface="Arial" panose="020B0604020202020204" pitchFamily="34" charset="0"/>
              <a:buChar char="•"/>
            </a:pPr>
            <a:r>
              <a:rPr lang="en-IN" dirty="0"/>
              <a:t>The goal is to align actual performance with budgeted targets.</a:t>
            </a:r>
          </a:p>
        </p:txBody>
      </p:sp>
      <p:sp>
        <p:nvSpPr>
          <p:cNvPr id="9" name="TextBox 8">
            <a:extLst>
              <a:ext uri="{FF2B5EF4-FFF2-40B4-BE49-F238E27FC236}">
                <a16:creationId xmlns:a16="http://schemas.microsoft.com/office/drawing/2014/main" id="{0247A153-DEE9-1F87-F23C-7B6CB787FF39}"/>
              </a:ext>
            </a:extLst>
          </p:cNvPr>
          <p:cNvSpPr txBox="1"/>
          <p:nvPr/>
        </p:nvSpPr>
        <p:spPr>
          <a:xfrm>
            <a:off x="593387" y="4679883"/>
            <a:ext cx="10680970" cy="1477328"/>
          </a:xfrm>
          <a:prstGeom prst="rect">
            <a:avLst/>
          </a:prstGeom>
          <a:noFill/>
        </p:spPr>
        <p:txBody>
          <a:bodyPr wrap="square">
            <a:spAutoFit/>
          </a:bodyPr>
          <a:lstStyle/>
          <a:p>
            <a:r>
              <a:rPr lang="en-IN" b="1" dirty="0"/>
              <a:t>Continuous Review</a:t>
            </a:r>
            <a:r>
              <a:rPr lang="en-IN" dirty="0"/>
              <a:t>:</a:t>
            </a:r>
          </a:p>
          <a:p>
            <a:pPr>
              <a:buFont typeface="Arial" panose="020B0604020202020204" pitchFamily="34" charset="0"/>
              <a:buChar char="•"/>
            </a:pPr>
            <a:r>
              <a:rPr lang="en-IN" dirty="0"/>
              <a:t>Budgetary control is an ongoing process. Regular reviews and adjustments ensure that the organization stays on track to meet its financial goals.</a:t>
            </a:r>
          </a:p>
          <a:p>
            <a:pPr>
              <a:buFont typeface="Arial" panose="020B0604020202020204" pitchFamily="34" charset="0"/>
              <a:buChar char="•"/>
            </a:pPr>
            <a:r>
              <a:rPr lang="en-IN" dirty="0"/>
              <a:t>Continuous monitoring helps organizations adapt to changing circumstances, such as market fluctuations or operational challenges.</a:t>
            </a:r>
          </a:p>
        </p:txBody>
      </p:sp>
    </p:spTree>
    <p:extLst>
      <p:ext uri="{BB962C8B-B14F-4D97-AF65-F5344CB8AC3E}">
        <p14:creationId xmlns:p14="http://schemas.microsoft.com/office/powerpoint/2010/main" val="386183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744F7-30A6-21EF-4B52-AFFEA0A547E0}"/>
              </a:ext>
            </a:extLst>
          </p:cNvPr>
          <p:cNvSpPr txBox="1"/>
          <p:nvPr/>
        </p:nvSpPr>
        <p:spPr>
          <a:xfrm>
            <a:off x="924128" y="843677"/>
            <a:ext cx="9591472" cy="2308324"/>
          </a:xfrm>
          <a:prstGeom prst="rect">
            <a:avLst/>
          </a:prstGeom>
          <a:noFill/>
        </p:spPr>
        <p:txBody>
          <a:bodyPr wrap="square">
            <a:spAutoFit/>
          </a:bodyPr>
          <a:lstStyle/>
          <a:p>
            <a:pPr algn="just"/>
            <a:r>
              <a:rPr lang="en-IN" b="1" dirty="0"/>
              <a:t>Importance of Budgeting:</a:t>
            </a:r>
          </a:p>
          <a:p>
            <a:pPr algn="just">
              <a:buFont typeface="Arial" panose="020B0604020202020204" pitchFamily="34" charset="0"/>
              <a:buChar char="•"/>
            </a:pPr>
            <a:r>
              <a:rPr lang="en-IN" b="1" dirty="0"/>
              <a:t>Financial Control</a:t>
            </a:r>
            <a:r>
              <a:rPr lang="en-IN" dirty="0"/>
              <a:t>: It helps track where money is going and ensures spending is within limits.</a:t>
            </a:r>
          </a:p>
          <a:p>
            <a:pPr algn="just">
              <a:buFont typeface="Arial" panose="020B0604020202020204" pitchFamily="34" charset="0"/>
              <a:buChar char="•"/>
            </a:pPr>
            <a:r>
              <a:rPr lang="en-IN" b="1" dirty="0"/>
              <a:t>Goal Setting</a:t>
            </a:r>
            <a:r>
              <a:rPr lang="en-IN" dirty="0"/>
              <a:t>: Budgets allow you to set financial goals, like saving for retirement, vacations, or a new home.</a:t>
            </a:r>
          </a:p>
          <a:p>
            <a:pPr algn="just">
              <a:buFont typeface="Arial" panose="020B0604020202020204" pitchFamily="34" charset="0"/>
              <a:buChar char="•"/>
            </a:pPr>
            <a:r>
              <a:rPr lang="en-IN" b="1" dirty="0"/>
              <a:t>Debt Management</a:t>
            </a:r>
            <a:r>
              <a:rPr lang="en-IN" dirty="0"/>
              <a:t>: A budget aids in planning debt repayment and prevents falling into unmanageable debt.</a:t>
            </a:r>
          </a:p>
          <a:p>
            <a:pPr algn="just">
              <a:buFont typeface="Arial" panose="020B0604020202020204" pitchFamily="34" charset="0"/>
              <a:buChar char="•"/>
            </a:pPr>
            <a:r>
              <a:rPr lang="en-IN" b="1" dirty="0"/>
              <a:t>Emergency Preparedness</a:t>
            </a:r>
            <a:r>
              <a:rPr lang="en-IN" dirty="0"/>
              <a:t>: It builds a safety net for unexpected expenses like medical emergencies or job loss.</a:t>
            </a:r>
          </a:p>
        </p:txBody>
      </p:sp>
      <p:sp>
        <p:nvSpPr>
          <p:cNvPr id="7" name="TextBox 6">
            <a:extLst>
              <a:ext uri="{FF2B5EF4-FFF2-40B4-BE49-F238E27FC236}">
                <a16:creationId xmlns:a16="http://schemas.microsoft.com/office/drawing/2014/main" id="{821FBF01-051B-227C-D82E-B6425BFFA9C9}"/>
              </a:ext>
            </a:extLst>
          </p:cNvPr>
          <p:cNvSpPr txBox="1"/>
          <p:nvPr/>
        </p:nvSpPr>
        <p:spPr>
          <a:xfrm>
            <a:off x="1021405" y="3705999"/>
            <a:ext cx="9708204" cy="1477328"/>
          </a:xfrm>
          <a:prstGeom prst="rect">
            <a:avLst/>
          </a:prstGeom>
          <a:noFill/>
        </p:spPr>
        <p:txBody>
          <a:bodyPr wrap="square">
            <a:spAutoFit/>
          </a:bodyPr>
          <a:lstStyle/>
          <a:p>
            <a:pPr algn="just"/>
            <a:r>
              <a:rPr lang="en-IN" b="1" dirty="0"/>
              <a:t>Types of Budgets:</a:t>
            </a:r>
          </a:p>
          <a:p>
            <a:pPr algn="just">
              <a:buFont typeface="Arial" panose="020B0604020202020204" pitchFamily="34" charset="0"/>
              <a:buChar char="•"/>
            </a:pPr>
            <a:r>
              <a:rPr lang="en-IN" b="1" dirty="0"/>
              <a:t>Personal Budgets</a:t>
            </a:r>
            <a:r>
              <a:rPr lang="en-IN" dirty="0"/>
              <a:t>: For individuals and households to manage personal finances.</a:t>
            </a:r>
          </a:p>
          <a:p>
            <a:pPr algn="just">
              <a:buFont typeface="Arial" panose="020B0604020202020204" pitchFamily="34" charset="0"/>
              <a:buChar char="•"/>
            </a:pPr>
            <a:r>
              <a:rPr lang="en-IN" b="1" dirty="0"/>
              <a:t>Business Budgets</a:t>
            </a:r>
            <a:r>
              <a:rPr lang="en-IN" dirty="0"/>
              <a:t>: Used by companies to plan revenue and operating expenses.</a:t>
            </a:r>
          </a:p>
          <a:p>
            <a:pPr algn="just">
              <a:buFont typeface="Arial" panose="020B0604020202020204" pitchFamily="34" charset="0"/>
              <a:buChar char="•"/>
            </a:pPr>
            <a:r>
              <a:rPr lang="en-IN" b="1" dirty="0"/>
              <a:t>Government Budgets</a:t>
            </a:r>
            <a:r>
              <a:rPr lang="en-IN" dirty="0"/>
              <a:t>: Public sector plans for revenue collection (taxes) and spending (public services, infrastructure).</a:t>
            </a:r>
          </a:p>
        </p:txBody>
      </p:sp>
    </p:spTree>
    <p:extLst>
      <p:ext uri="{BB962C8B-B14F-4D97-AF65-F5344CB8AC3E}">
        <p14:creationId xmlns:p14="http://schemas.microsoft.com/office/powerpoint/2010/main" val="1931896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854DD34-4015-1D0C-8555-465B6A7FF1A8}"/>
              </a:ext>
            </a:extLst>
          </p:cNvPr>
          <p:cNvSpPr txBox="1"/>
          <p:nvPr/>
        </p:nvSpPr>
        <p:spPr>
          <a:xfrm>
            <a:off x="350196" y="1028343"/>
            <a:ext cx="11498093" cy="3139321"/>
          </a:xfrm>
          <a:prstGeom prst="rect">
            <a:avLst/>
          </a:prstGeom>
          <a:noFill/>
        </p:spPr>
        <p:txBody>
          <a:bodyPr wrap="square">
            <a:spAutoFit/>
          </a:bodyPr>
          <a:lstStyle/>
          <a:p>
            <a:r>
              <a:rPr lang="en-IN" b="1" dirty="0"/>
              <a:t>Importance of Budgetary Control:</a:t>
            </a:r>
          </a:p>
          <a:p>
            <a:pPr>
              <a:buFont typeface="Arial" panose="020B0604020202020204" pitchFamily="34" charset="0"/>
              <a:buChar char="•"/>
            </a:pPr>
            <a:r>
              <a:rPr lang="en-IN" b="1" dirty="0"/>
              <a:t>Financial Discipline</a:t>
            </a:r>
            <a:r>
              <a:rPr lang="en-IN" dirty="0"/>
              <a:t>: It ensures that departments or managers do not exceed their allocated budgets, promoting responsible spending.</a:t>
            </a:r>
          </a:p>
          <a:p>
            <a:pPr>
              <a:buFont typeface="Arial" panose="020B0604020202020204" pitchFamily="34" charset="0"/>
              <a:buChar char="•"/>
            </a:pPr>
            <a:r>
              <a:rPr lang="en-IN" b="1" dirty="0"/>
              <a:t>Resource Optimization</a:t>
            </a:r>
            <a:r>
              <a:rPr lang="en-IN" dirty="0"/>
              <a:t>: Helps in the efficient allocation of resources by identifying underperforming areas and reallocating funds if necessary.</a:t>
            </a:r>
          </a:p>
          <a:p>
            <a:pPr>
              <a:buFont typeface="Arial" panose="020B0604020202020204" pitchFamily="34" charset="0"/>
              <a:buChar char="•"/>
            </a:pPr>
            <a:r>
              <a:rPr lang="en-IN" b="1" dirty="0"/>
              <a:t>Goal Alignment</a:t>
            </a:r>
            <a:r>
              <a:rPr lang="en-IN" dirty="0"/>
              <a:t>: Ensures that financial activities are aligned with the overall strategic objectives of the organization.</a:t>
            </a:r>
          </a:p>
          <a:p>
            <a:pPr>
              <a:buFont typeface="Arial" panose="020B0604020202020204" pitchFamily="34" charset="0"/>
              <a:buChar char="•"/>
            </a:pPr>
            <a:r>
              <a:rPr lang="en-IN" b="1" dirty="0"/>
              <a:t>Performance Evaluation</a:t>
            </a:r>
            <a:r>
              <a:rPr lang="en-IN" dirty="0"/>
              <a:t>: Variance analysis helps management evaluate the performance of departments, projects, or individuals based on their adherence to the budget.</a:t>
            </a:r>
          </a:p>
          <a:p>
            <a:pPr>
              <a:buFont typeface="Arial" panose="020B0604020202020204" pitchFamily="34" charset="0"/>
              <a:buChar char="•"/>
            </a:pPr>
            <a:r>
              <a:rPr lang="en-IN" b="1" dirty="0"/>
              <a:t>Early Problem Detection</a:t>
            </a:r>
            <a:r>
              <a:rPr lang="en-IN" dirty="0"/>
              <a:t>: By identifying variances early, organizations can take corrective measures before issues become critical.</a:t>
            </a:r>
          </a:p>
        </p:txBody>
      </p:sp>
    </p:spTree>
    <p:extLst>
      <p:ext uri="{BB962C8B-B14F-4D97-AF65-F5344CB8AC3E}">
        <p14:creationId xmlns:p14="http://schemas.microsoft.com/office/powerpoint/2010/main" val="38275902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A9FEAF-CE80-1AF5-099F-7E32E5837A6E}"/>
              </a:ext>
            </a:extLst>
          </p:cNvPr>
          <p:cNvSpPr txBox="1"/>
          <p:nvPr/>
        </p:nvSpPr>
        <p:spPr>
          <a:xfrm>
            <a:off x="994652" y="278356"/>
            <a:ext cx="10435347" cy="1754326"/>
          </a:xfrm>
          <a:prstGeom prst="rect">
            <a:avLst/>
          </a:prstGeom>
          <a:noFill/>
        </p:spPr>
        <p:txBody>
          <a:bodyPr wrap="square">
            <a:spAutoFit/>
          </a:bodyPr>
          <a:lstStyle/>
          <a:p>
            <a:r>
              <a:rPr lang="en-IN" b="1" dirty="0"/>
              <a:t>Example of Budgetary Control:</a:t>
            </a:r>
          </a:p>
          <a:p>
            <a:r>
              <a:rPr lang="en-IN" dirty="0"/>
              <a:t>A company sets an annual budget of $500,000 for its marketing department. Throughout the year, the department spends $450,000, resulting in a $50,000 </a:t>
            </a:r>
            <a:r>
              <a:rPr lang="en-IN" dirty="0" err="1"/>
              <a:t>favorable</a:t>
            </a:r>
            <a:r>
              <a:rPr lang="en-IN" dirty="0"/>
              <a:t> variance. Management reviews this and identifies that certain advertising campaigns were more cost-effective than anticipated. They decide to allocate part of the unused funds to other promotional activities, maximizing the overall impact of the marketing budget.</a:t>
            </a:r>
          </a:p>
        </p:txBody>
      </p:sp>
      <p:sp>
        <p:nvSpPr>
          <p:cNvPr id="7" name="TextBox 6">
            <a:extLst>
              <a:ext uri="{FF2B5EF4-FFF2-40B4-BE49-F238E27FC236}">
                <a16:creationId xmlns:a16="http://schemas.microsoft.com/office/drawing/2014/main" id="{FC585341-0DF7-A727-71CE-E32CC0C1D438}"/>
              </a:ext>
            </a:extLst>
          </p:cNvPr>
          <p:cNvSpPr txBox="1"/>
          <p:nvPr/>
        </p:nvSpPr>
        <p:spPr>
          <a:xfrm>
            <a:off x="1070043" y="3126248"/>
            <a:ext cx="10155676" cy="2308324"/>
          </a:xfrm>
          <a:prstGeom prst="rect">
            <a:avLst/>
          </a:prstGeom>
          <a:noFill/>
        </p:spPr>
        <p:txBody>
          <a:bodyPr wrap="square">
            <a:spAutoFit/>
          </a:bodyPr>
          <a:lstStyle/>
          <a:p>
            <a:r>
              <a:rPr lang="en-IN" b="1" dirty="0"/>
              <a:t>Tools Used in Budgetary Control:</a:t>
            </a:r>
          </a:p>
          <a:p>
            <a:pPr>
              <a:buFont typeface="Arial" panose="020B0604020202020204" pitchFamily="34" charset="0"/>
              <a:buChar char="•"/>
            </a:pPr>
            <a:r>
              <a:rPr lang="en-IN" b="1" dirty="0"/>
              <a:t>Variance Reports</a:t>
            </a:r>
            <a:r>
              <a:rPr lang="en-IN" dirty="0"/>
              <a:t>: Show the difference between actual performance and budgeted figures.</a:t>
            </a:r>
          </a:p>
          <a:p>
            <a:pPr>
              <a:buFont typeface="Arial" panose="020B0604020202020204" pitchFamily="34" charset="0"/>
              <a:buChar char="•"/>
            </a:pPr>
            <a:r>
              <a:rPr lang="en-IN" b="1" dirty="0"/>
              <a:t>Key Performance Indicators (KPIs)</a:t>
            </a:r>
            <a:r>
              <a:rPr lang="en-IN" dirty="0"/>
              <a:t>: Used to measure the efficiency and effectiveness of the budgetary control process.</a:t>
            </a:r>
          </a:p>
          <a:p>
            <a:pPr>
              <a:buFont typeface="Arial" panose="020B0604020202020204" pitchFamily="34" charset="0"/>
              <a:buChar char="•"/>
            </a:pPr>
            <a:r>
              <a:rPr lang="en-IN" b="1" dirty="0"/>
              <a:t>Forecasting Tools</a:t>
            </a:r>
            <a:r>
              <a:rPr lang="en-IN" dirty="0"/>
              <a:t>: Help predict future financial performance, enabling better control and decision-making.</a:t>
            </a:r>
          </a:p>
          <a:p>
            <a:pPr>
              <a:buFont typeface="Arial" panose="020B0604020202020204" pitchFamily="34" charset="0"/>
              <a:buChar char="•"/>
            </a:pPr>
            <a:r>
              <a:rPr lang="en-IN" b="1" dirty="0"/>
              <a:t>Financial Dashboards</a:t>
            </a:r>
            <a:r>
              <a:rPr lang="en-IN" dirty="0"/>
              <a:t>: Provide real-time updates on financial metrics, allowing for continuous monitoring.</a:t>
            </a:r>
          </a:p>
        </p:txBody>
      </p:sp>
    </p:spTree>
    <p:extLst>
      <p:ext uri="{BB962C8B-B14F-4D97-AF65-F5344CB8AC3E}">
        <p14:creationId xmlns:p14="http://schemas.microsoft.com/office/powerpoint/2010/main" val="7132344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6B1CB19-CFE1-9F52-C00A-138803C88A2D}"/>
              </a:ext>
            </a:extLst>
          </p:cNvPr>
          <p:cNvSpPr txBox="1"/>
          <p:nvPr/>
        </p:nvSpPr>
        <p:spPr>
          <a:xfrm>
            <a:off x="749030" y="791131"/>
            <a:ext cx="10622603" cy="1200329"/>
          </a:xfrm>
          <a:prstGeom prst="rect">
            <a:avLst/>
          </a:prstGeom>
          <a:noFill/>
        </p:spPr>
        <p:txBody>
          <a:bodyPr wrap="square">
            <a:spAutoFit/>
          </a:bodyPr>
          <a:lstStyle/>
          <a:p>
            <a:r>
              <a:rPr lang="en-IN" b="1" dirty="0"/>
              <a:t>Types of Budgetary Control:</a:t>
            </a:r>
          </a:p>
          <a:p>
            <a:pPr>
              <a:buFont typeface="+mj-lt"/>
              <a:buAutoNum type="arabicPeriod"/>
            </a:pPr>
            <a:r>
              <a:rPr lang="en-IN" b="1" dirty="0"/>
              <a:t>Top-Down Control</a:t>
            </a:r>
            <a:r>
              <a:rPr lang="en-IN" dirty="0"/>
              <a:t>: Where senior management oversees budget adherence and reviews variances.</a:t>
            </a:r>
          </a:p>
          <a:p>
            <a:pPr>
              <a:buFont typeface="+mj-lt"/>
              <a:buAutoNum type="arabicPeriod"/>
            </a:pPr>
            <a:r>
              <a:rPr lang="en-IN" b="1" dirty="0"/>
              <a:t>Bottom-Up Control</a:t>
            </a:r>
            <a:r>
              <a:rPr lang="en-IN" dirty="0"/>
              <a:t>: Where individual departments monitor their own budget adherence and report to higher management.</a:t>
            </a:r>
          </a:p>
        </p:txBody>
      </p:sp>
    </p:spTree>
    <p:extLst>
      <p:ext uri="{BB962C8B-B14F-4D97-AF65-F5344CB8AC3E}">
        <p14:creationId xmlns:p14="http://schemas.microsoft.com/office/powerpoint/2010/main" val="4223131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A5574E-40B0-82F5-15D8-A7907561020F}"/>
              </a:ext>
            </a:extLst>
          </p:cNvPr>
          <p:cNvSpPr txBox="1"/>
          <p:nvPr/>
        </p:nvSpPr>
        <p:spPr>
          <a:xfrm>
            <a:off x="865762" y="801336"/>
            <a:ext cx="10564238" cy="3416320"/>
          </a:xfrm>
          <a:prstGeom prst="rect">
            <a:avLst/>
          </a:prstGeom>
          <a:noFill/>
        </p:spPr>
        <p:txBody>
          <a:bodyPr wrap="square">
            <a:spAutoFit/>
          </a:bodyPr>
          <a:lstStyle/>
          <a:p>
            <a:pPr algn="just"/>
            <a:r>
              <a:rPr lang="en-IN" sz="2400" b="1" dirty="0"/>
              <a:t>Basic Steps in Budgeting:</a:t>
            </a:r>
          </a:p>
          <a:p>
            <a:pPr algn="just">
              <a:buFont typeface="+mj-lt"/>
              <a:buAutoNum type="arabicPeriod"/>
            </a:pPr>
            <a:r>
              <a:rPr lang="en-IN" sz="2400" b="1" dirty="0"/>
              <a:t>List Income Sources</a:t>
            </a:r>
            <a:r>
              <a:rPr lang="en-IN" sz="2400" dirty="0"/>
              <a:t>: Tally all sources of income.</a:t>
            </a:r>
          </a:p>
          <a:p>
            <a:pPr algn="just">
              <a:buFont typeface="+mj-lt"/>
              <a:buAutoNum type="arabicPeriod"/>
            </a:pPr>
            <a:r>
              <a:rPr lang="en-IN" sz="2400" b="1" dirty="0"/>
              <a:t>Track Expenses</a:t>
            </a:r>
            <a:r>
              <a:rPr lang="en-IN" sz="2400" dirty="0"/>
              <a:t>: Record all monthly expenses, both fixed (rent, utilities) and variable (groceries, entertainment).</a:t>
            </a:r>
          </a:p>
          <a:p>
            <a:pPr algn="just">
              <a:buFont typeface="+mj-lt"/>
              <a:buAutoNum type="arabicPeriod"/>
            </a:pPr>
            <a:r>
              <a:rPr lang="en-IN" sz="2400" b="1" dirty="0"/>
              <a:t>Set Goals</a:t>
            </a:r>
            <a:r>
              <a:rPr lang="en-IN" sz="2400" dirty="0"/>
              <a:t>: Define financial goals, such as saving for a car, vacation, or retirement.</a:t>
            </a:r>
          </a:p>
          <a:p>
            <a:pPr algn="just">
              <a:buFont typeface="+mj-lt"/>
              <a:buAutoNum type="arabicPeriod"/>
            </a:pPr>
            <a:r>
              <a:rPr lang="en-IN" sz="2400" b="1" dirty="0"/>
              <a:t>Plan for Savings</a:t>
            </a:r>
            <a:r>
              <a:rPr lang="en-IN" sz="2400" dirty="0"/>
              <a:t>: Allocate a portion of income towards savings.</a:t>
            </a:r>
          </a:p>
          <a:p>
            <a:pPr algn="just">
              <a:buFont typeface="+mj-lt"/>
              <a:buAutoNum type="arabicPeriod"/>
            </a:pPr>
            <a:r>
              <a:rPr lang="en-IN" sz="2400" b="1" dirty="0"/>
              <a:t>Monitor and Adjust</a:t>
            </a:r>
            <a:r>
              <a:rPr lang="en-IN" sz="2400" dirty="0"/>
              <a:t>: Regularly review the budget and adjust as necessary to stay on track.</a:t>
            </a:r>
          </a:p>
        </p:txBody>
      </p:sp>
    </p:spTree>
    <p:extLst>
      <p:ext uri="{BB962C8B-B14F-4D97-AF65-F5344CB8AC3E}">
        <p14:creationId xmlns:p14="http://schemas.microsoft.com/office/powerpoint/2010/main" val="314057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5E2680-885F-9E1A-2071-1C4CFCF4879E}"/>
              </a:ext>
            </a:extLst>
          </p:cNvPr>
          <p:cNvSpPr txBox="1"/>
          <p:nvPr/>
        </p:nvSpPr>
        <p:spPr>
          <a:xfrm>
            <a:off x="282103" y="-93526"/>
            <a:ext cx="11828834" cy="5632311"/>
          </a:xfrm>
          <a:prstGeom prst="rect">
            <a:avLst/>
          </a:prstGeom>
          <a:noFill/>
        </p:spPr>
        <p:txBody>
          <a:bodyPr wrap="square">
            <a:spAutoFit/>
          </a:bodyPr>
          <a:lstStyle/>
          <a:p>
            <a:r>
              <a:rPr lang="en-IN" b="1" dirty="0"/>
              <a:t>Fixed vs. Flexible Budgets</a:t>
            </a:r>
            <a:endParaRPr lang="en-IN" dirty="0"/>
          </a:p>
          <a:p>
            <a:r>
              <a:rPr lang="en-IN" b="1" dirty="0"/>
              <a:t>Fixed Budget</a:t>
            </a:r>
            <a:r>
              <a:rPr lang="en-IN" dirty="0"/>
              <a:t> and </a:t>
            </a:r>
            <a:r>
              <a:rPr lang="en-IN" b="1" dirty="0"/>
              <a:t>Flexible Budget</a:t>
            </a:r>
            <a:r>
              <a:rPr lang="en-IN" dirty="0"/>
              <a:t> are two approaches to budgeting that organizations and individuals use based on their financial needs and the variability of their operations.</a:t>
            </a:r>
          </a:p>
          <a:p>
            <a:r>
              <a:rPr lang="en-IN" b="1" dirty="0"/>
              <a:t>1. Fixed Budget:</a:t>
            </a:r>
          </a:p>
          <a:p>
            <a:r>
              <a:rPr lang="en-IN" dirty="0"/>
              <a:t>A fixed budget is a financial plan that remains constant regardless of changes in activity levels, sales volume, or other operational factors. It is set at the beginning of a period and does not change throughout the period.</a:t>
            </a:r>
          </a:p>
          <a:p>
            <a:r>
              <a:rPr lang="en-IN" b="1" dirty="0"/>
              <a:t>Characteristics:</a:t>
            </a:r>
          </a:p>
          <a:p>
            <a:pPr>
              <a:buFont typeface="Arial" panose="020B0604020202020204" pitchFamily="34" charset="0"/>
              <a:buChar char="•"/>
            </a:pPr>
            <a:r>
              <a:rPr lang="en-IN" b="1" dirty="0"/>
              <a:t>Static in Nature</a:t>
            </a:r>
            <a:r>
              <a:rPr lang="en-IN" dirty="0"/>
              <a:t>: A fixed budget is rigid and does not adjust to changes in revenue or expenses.</a:t>
            </a:r>
          </a:p>
          <a:p>
            <a:pPr>
              <a:buFont typeface="Arial" panose="020B0604020202020204" pitchFamily="34" charset="0"/>
              <a:buChar char="•"/>
            </a:pPr>
            <a:r>
              <a:rPr lang="en-IN" b="1" dirty="0"/>
              <a:t>Predictability</a:t>
            </a:r>
            <a:r>
              <a:rPr lang="en-IN" dirty="0"/>
              <a:t>: This type of budget works well in stable environments where costs and income are highly predictable.</a:t>
            </a:r>
          </a:p>
          <a:p>
            <a:pPr>
              <a:buFont typeface="Arial" panose="020B0604020202020204" pitchFamily="34" charset="0"/>
              <a:buChar char="•"/>
            </a:pPr>
            <a:r>
              <a:rPr lang="en-IN" b="1" dirty="0"/>
              <a:t>Control</a:t>
            </a:r>
            <a:r>
              <a:rPr lang="en-IN" dirty="0"/>
              <a:t>: It provides strict financial control by keeping spending within predetermined limits.</a:t>
            </a:r>
          </a:p>
          <a:p>
            <a:r>
              <a:rPr lang="en-IN" b="1" dirty="0"/>
              <a:t>Pros:</a:t>
            </a:r>
          </a:p>
          <a:p>
            <a:pPr>
              <a:buFont typeface="Arial" panose="020B0604020202020204" pitchFamily="34" charset="0"/>
              <a:buChar char="•"/>
            </a:pPr>
            <a:r>
              <a:rPr lang="en-IN" b="1" dirty="0"/>
              <a:t>Simplicity</a:t>
            </a:r>
            <a:r>
              <a:rPr lang="en-IN" dirty="0"/>
              <a:t>: It is straightforward to create and implement.</a:t>
            </a:r>
          </a:p>
          <a:p>
            <a:pPr>
              <a:buFont typeface="Arial" panose="020B0604020202020204" pitchFamily="34" charset="0"/>
              <a:buChar char="•"/>
            </a:pPr>
            <a:r>
              <a:rPr lang="en-IN" b="1" dirty="0"/>
              <a:t>Easy to Monitor</a:t>
            </a:r>
            <a:r>
              <a:rPr lang="en-IN" dirty="0"/>
              <a:t>: Since the budget doesn’t change, it’s easier to track performance against the set financial plan.</a:t>
            </a:r>
          </a:p>
          <a:p>
            <a:pPr>
              <a:buFont typeface="Arial" panose="020B0604020202020204" pitchFamily="34" charset="0"/>
              <a:buChar char="•"/>
            </a:pPr>
            <a:r>
              <a:rPr lang="en-IN" b="1" dirty="0"/>
              <a:t>Discipline</a:t>
            </a:r>
            <a:r>
              <a:rPr lang="en-IN" dirty="0"/>
              <a:t>: Encourages adherence to financial limits.</a:t>
            </a:r>
          </a:p>
          <a:p>
            <a:r>
              <a:rPr lang="en-IN" b="1" dirty="0"/>
              <a:t>Cons:</a:t>
            </a:r>
          </a:p>
          <a:p>
            <a:pPr>
              <a:buFont typeface="Arial" panose="020B0604020202020204" pitchFamily="34" charset="0"/>
              <a:buChar char="•"/>
            </a:pPr>
            <a:r>
              <a:rPr lang="en-IN" b="1" dirty="0"/>
              <a:t>Inflexibility</a:t>
            </a:r>
            <a:r>
              <a:rPr lang="en-IN" dirty="0"/>
              <a:t>: It may not adapt to unforeseen changes, such as fluctuations in sales or unexpected costs.</a:t>
            </a:r>
          </a:p>
          <a:p>
            <a:pPr>
              <a:buFont typeface="Arial" panose="020B0604020202020204" pitchFamily="34" charset="0"/>
              <a:buChar char="•"/>
            </a:pPr>
            <a:r>
              <a:rPr lang="en-IN" b="1" dirty="0"/>
              <a:t>Less Accurate in Dynamic Environments</a:t>
            </a:r>
            <a:r>
              <a:rPr lang="en-IN" dirty="0"/>
              <a:t>: In businesses or situations where revenue and expenses are variable, a fixed budget can become unrealistic over time.</a:t>
            </a:r>
          </a:p>
          <a:p>
            <a:r>
              <a:rPr lang="en-IN" b="1" dirty="0"/>
              <a:t>Example:</a:t>
            </a:r>
          </a:p>
          <a:p>
            <a:r>
              <a:rPr lang="en-IN" dirty="0"/>
              <a:t>A company sets a fixed marketing budget of $10,000 for the year, regardless of whether sales are high or low.</a:t>
            </a:r>
          </a:p>
        </p:txBody>
      </p:sp>
    </p:spTree>
    <p:extLst>
      <p:ext uri="{BB962C8B-B14F-4D97-AF65-F5344CB8AC3E}">
        <p14:creationId xmlns:p14="http://schemas.microsoft.com/office/powerpoint/2010/main" val="24540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21C829-B71E-CD99-2B48-4943C5D23A23}"/>
              </a:ext>
            </a:extLst>
          </p:cNvPr>
          <p:cNvSpPr txBox="1"/>
          <p:nvPr/>
        </p:nvSpPr>
        <p:spPr>
          <a:xfrm>
            <a:off x="74578" y="404418"/>
            <a:ext cx="12042843" cy="4247317"/>
          </a:xfrm>
          <a:prstGeom prst="rect">
            <a:avLst/>
          </a:prstGeom>
          <a:noFill/>
        </p:spPr>
        <p:txBody>
          <a:bodyPr wrap="square">
            <a:spAutoFit/>
          </a:bodyPr>
          <a:lstStyle/>
          <a:p>
            <a:r>
              <a:rPr lang="en-IN" b="1" dirty="0"/>
              <a:t>2. Flexible Budget:</a:t>
            </a:r>
          </a:p>
          <a:p>
            <a:r>
              <a:rPr lang="en-IN" dirty="0"/>
              <a:t>A flexible budget, also known as a variable or dynamic budget, adjusts based on changes in the volume of activity, production levels, or revenue. It is designed to change in response to actual conditions.</a:t>
            </a:r>
          </a:p>
          <a:p>
            <a:r>
              <a:rPr lang="en-IN" b="1" dirty="0"/>
              <a:t>Characteristics:</a:t>
            </a:r>
          </a:p>
          <a:p>
            <a:pPr>
              <a:buFont typeface="Arial" panose="020B0604020202020204" pitchFamily="34" charset="0"/>
              <a:buChar char="•"/>
            </a:pPr>
            <a:r>
              <a:rPr lang="en-IN" b="1" dirty="0"/>
              <a:t>Adaptable</a:t>
            </a:r>
            <a:r>
              <a:rPr lang="en-IN" dirty="0"/>
              <a:t>: It changes in real-time based on actual business performance or other financial factors.</a:t>
            </a:r>
          </a:p>
          <a:p>
            <a:pPr>
              <a:buFont typeface="Arial" panose="020B0604020202020204" pitchFamily="34" charset="0"/>
              <a:buChar char="•"/>
            </a:pPr>
            <a:r>
              <a:rPr lang="en-IN" b="1" dirty="0"/>
              <a:t>Responsive to Change</a:t>
            </a:r>
            <a:r>
              <a:rPr lang="en-IN" dirty="0"/>
              <a:t>: It is particularly useful in environments where costs or revenue are highly variable.</a:t>
            </a:r>
          </a:p>
          <a:p>
            <a:pPr>
              <a:buFont typeface="Arial" panose="020B0604020202020204" pitchFamily="34" charset="0"/>
              <a:buChar char="•"/>
            </a:pPr>
            <a:r>
              <a:rPr lang="en-IN" b="1" dirty="0"/>
              <a:t>Adjustable Projections</a:t>
            </a:r>
            <a:r>
              <a:rPr lang="en-IN" dirty="0"/>
              <a:t>: It recalculates budget amounts depending on the level of activity (e.g., more sales may allow for higher marketing expenses).</a:t>
            </a:r>
          </a:p>
          <a:p>
            <a:r>
              <a:rPr lang="en-IN" b="1" dirty="0"/>
              <a:t>Pros:</a:t>
            </a:r>
          </a:p>
          <a:p>
            <a:pPr>
              <a:buFont typeface="Arial" panose="020B0604020202020204" pitchFamily="34" charset="0"/>
              <a:buChar char="•"/>
            </a:pPr>
            <a:r>
              <a:rPr lang="en-IN" b="1" dirty="0"/>
              <a:t>More Accurate</a:t>
            </a:r>
            <a:r>
              <a:rPr lang="en-IN" dirty="0"/>
              <a:t>: It provides a more realistic view of financial performance as it adjusts for actual conditions.</a:t>
            </a:r>
          </a:p>
          <a:p>
            <a:pPr>
              <a:buFont typeface="Arial" panose="020B0604020202020204" pitchFamily="34" charset="0"/>
              <a:buChar char="•"/>
            </a:pPr>
            <a:r>
              <a:rPr lang="en-IN" b="1" dirty="0"/>
              <a:t>Better Decision Making</a:t>
            </a:r>
            <a:r>
              <a:rPr lang="en-IN" dirty="0"/>
              <a:t>: Managers can make better financial decisions as the budget reflects real-time operations.</a:t>
            </a:r>
          </a:p>
          <a:p>
            <a:pPr>
              <a:buFont typeface="Arial" panose="020B0604020202020204" pitchFamily="34" charset="0"/>
              <a:buChar char="•"/>
            </a:pPr>
            <a:r>
              <a:rPr lang="en-IN" b="1" dirty="0"/>
              <a:t>Suitable for Dynamic Environments</a:t>
            </a:r>
            <a:r>
              <a:rPr lang="en-IN" dirty="0"/>
              <a:t>: Works well for businesses with fluctuating revenues and expenses.</a:t>
            </a:r>
          </a:p>
          <a:p>
            <a:r>
              <a:rPr lang="en-IN" b="1" dirty="0"/>
              <a:t>Cons:</a:t>
            </a:r>
          </a:p>
          <a:p>
            <a:pPr>
              <a:buFont typeface="Arial" panose="020B0604020202020204" pitchFamily="34" charset="0"/>
              <a:buChar char="•"/>
            </a:pPr>
            <a:r>
              <a:rPr lang="en-IN" b="1" dirty="0"/>
              <a:t>Complexity</a:t>
            </a:r>
            <a:r>
              <a:rPr lang="en-IN" dirty="0"/>
              <a:t>: Flexible budgets require regular updates, making them more time-consuming to maintain.</a:t>
            </a:r>
          </a:p>
          <a:p>
            <a:pPr>
              <a:buFont typeface="Arial" panose="020B0604020202020204" pitchFamily="34" charset="0"/>
              <a:buChar char="•"/>
            </a:pPr>
            <a:r>
              <a:rPr lang="en-IN" b="1" dirty="0"/>
              <a:t>Harder to Implement</a:t>
            </a:r>
            <a:r>
              <a:rPr lang="en-IN" dirty="0"/>
              <a:t>: Because it constantly adjusts, it can be more difficult to set precise financial goals.</a:t>
            </a:r>
          </a:p>
        </p:txBody>
      </p:sp>
    </p:spTree>
    <p:extLst>
      <p:ext uri="{BB962C8B-B14F-4D97-AF65-F5344CB8AC3E}">
        <p14:creationId xmlns:p14="http://schemas.microsoft.com/office/powerpoint/2010/main" val="3490667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1">
            <a:extLst>
              <a:ext uri="{FF2B5EF4-FFF2-40B4-BE49-F238E27FC236}">
                <a16:creationId xmlns:a16="http://schemas.microsoft.com/office/drawing/2014/main" id="{EF2E2FD2-57EA-2E8E-3A73-C8D429428B63}"/>
              </a:ext>
            </a:extLst>
          </p:cNvPr>
          <p:cNvSpPr>
            <a:spLocks noChangeArrowheads="1"/>
          </p:cNvSpPr>
          <p:nvPr/>
        </p:nvSpPr>
        <p:spPr bwMode="auto">
          <a:xfrm>
            <a:off x="616533" y="1715986"/>
            <a:ext cx="4282984" cy="351194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Example: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0" i="0" u="none" strike="noStrike" cap="none" normalizeH="0" baseline="0" dirty="0">
                <a:ln>
                  <a:noFill/>
                </a:ln>
                <a:effectLst/>
              </a:rPr>
              <a:t>A company allocates 5% of its revenue to marketing. If revenue increases, the marketing budget automatically adjusts to a higher amount; if revenue decreases, the marketing budget reduces accordingly.</a:t>
            </a:r>
            <a:endParaRPr kumimoji="0" lang="en-US" altLang="en-US" b="1" i="0" u="none" strike="noStrike" cap="none" normalizeH="0" baseline="0" dirty="0">
              <a:ln>
                <a:noFill/>
              </a:ln>
              <a:effectLst/>
            </a:endParaRPr>
          </a:p>
          <a:p>
            <a:pPr marR="0" lvl="0" fontAlgn="base">
              <a:lnSpc>
                <a:spcPct val="90000"/>
              </a:lnSpc>
              <a:spcBef>
                <a:spcPct val="0"/>
              </a:spcBef>
              <a:spcAft>
                <a:spcPts val="600"/>
              </a:spcAft>
              <a:buClrTx/>
              <a:buSzTx/>
              <a:tabLst/>
            </a:pPr>
            <a:endParaRPr kumimoji="0" lang="en-US" altLang="en-US" b="0" i="0" u="none" strike="noStrike" cap="none" normalizeH="0" baseline="0" dirty="0">
              <a:ln>
                <a:noFill/>
              </a:ln>
              <a:effectLst/>
            </a:endParaRPr>
          </a:p>
        </p:txBody>
      </p:sp>
      <p:sp>
        <p:nvSpPr>
          <p:cNvPr id="14" name="Rectangle 13">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732A0DB6-DBD9-D084-0CDC-B727CA0751A3}"/>
              </a:ext>
            </a:extLst>
          </p:cNvPr>
          <p:cNvGraphicFramePr>
            <a:graphicFrameLocks noGrp="1"/>
          </p:cNvGraphicFramePr>
          <p:nvPr>
            <p:extLst>
              <p:ext uri="{D42A27DB-BD31-4B8C-83A1-F6EECF244321}">
                <p14:modId xmlns:p14="http://schemas.microsoft.com/office/powerpoint/2010/main" val="1019312287"/>
              </p:ext>
            </p:extLst>
          </p:nvPr>
        </p:nvGraphicFramePr>
        <p:xfrm>
          <a:off x="5987738" y="1517352"/>
          <a:ext cx="5628019" cy="3590428"/>
        </p:xfrm>
        <a:graphic>
          <a:graphicData uri="http://schemas.openxmlformats.org/drawingml/2006/table">
            <a:tbl>
              <a:tblPr>
                <a:solidFill>
                  <a:srgbClr val="F7F7F7"/>
                </a:solidFill>
              </a:tblPr>
              <a:tblGrid>
                <a:gridCol w="1488628">
                  <a:extLst>
                    <a:ext uri="{9D8B030D-6E8A-4147-A177-3AD203B41FA5}">
                      <a16:colId xmlns:a16="http://schemas.microsoft.com/office/drawing/2014/main" val="2700499118"/>
                    </a:ext>
                  </a:extLst>
                </a:gridCol>
                <a:gridCol w="2013515">
                  <a:extLst>
                    <a:ext uri="{9D8B030D-6E8A-4147-A177-3AD203B41FA5}">
                      <a16:colId xmlns:a16="http://schemas.microsoft.com/office/drawing/2014/main" val="946187559"/>
                    </a:ext>
                  </a:extLst>
                </a:gridCol>
                <a:gridCol w="2125876">
                  <a:extLst>
                    <a:ext uri="{9D8B030D-6E8A-4147-A177-3AD203B41FA5}">
                      <a16:colId xmlns:a16="http://schemas.microsoft.com/office/drawing/2014/main" val="772703802"/>
                    </a:ext>
                  </a:extLst>
                </a:gridCol>
              </a:tblGrid>
              <a:tr h="422222">
                <a:tc>
                  <a:txBody>
                    <a:bodyPr/>
                    <a:lstStyle/>
                    <a:p>
                      <a:r>
                        <a:rPr lang="en-IN" sz="1600" b="1" cap="none" spc="0">
                          <a:solidFill>
                            <a:schemeClr val="tx1"/>
                          </a:solidFill>
                        </a:rPr>
                        <a:t>Aspect</a:t>
                      </a:r>
                      <a:endParaRPr lang="en-IN" sz="1600" cap="none" spc="0">
                        <a:solidFill>
                          <a:schemeClr val="tx1"/>
                        </a:solidFill>
                      </a:endParaRPr>
                    </a:p>
                  </a:txBody>
                  <a:tcPr marL="92457" marR="92457" marT="46229" marB="92457"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r>
                        <a:rPr lang="en-IN" sz="1600" b="1" cap="none" spc="0">
                          <a:solidFill>
                            <a:schemeClr val="tx1"/>
                          </a:solidFill>
                        </a:rPr>
                        <a:t>Fixed Budget</a:t>
                      </a:r>
                      <a:endParaRPr lang="en-IN" sz="1600" cap="none" spc="0">
                        <a:solidFill>
                          <a:schemeClr val="tx1"/>
                        </a:solidFill>
                      </a:endParaRPr>
                    </a:p>
                  </a:txBody>
                  <a:tcPr marL="92457" marR="92457" marT="46229" marB="92457"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r>
                        <a:rPr lang="en-IN" sz="1600" b="1" cap="none" spc="0">
                          <a:solidFill>
                            <a:schemeClr val="tx1"/>
                          </a:solidFill>
                        </a:rPr>
                        <a:t>Flexible Budget</a:t>
                      </a:r>
                      <a:endParaRPr lang="en-IN" sz="1600" cap="none" spc="0">
                        <a:solidFill>
                          <a:schemeClr val="tx1"/>
                        </a:solidFill>
                      </a:endParaRPr>
                    </a:p>
                  </a:txBody>
                  <a:tcPr marL="92457" marR="92457" marT="46229" marB="92457"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extLst>
                  <a:ext uri="{0D108BD9-81ED-4DB2-BD59-A6C34878D82A}">
                    <a16:rowId xmlns:a16="http://schemas.microsoft.com/office/drawing/2014/main" val="2175965931"/>
                  </a:ext>
                </a:extLst>
              </a:tr>
              <a:tr h="668775">
                <a:tc>
                  <a:txBody>
                    <a:bodyPr/>
                    <a:lstStyle/>
                    <a:p>
                      <a:r>
                        <a:rPr lang="en-IN" sz="1600" b="1" cap="none" spc="0">
                          <a:solidFill>
                            <a:schemeClr val="tx1"/>
                          </a:solidFill>
                        </a:rPr>
                        <a:t>Adaptability</a:t>
                      </a:r>
                      <a:endParaRPr lang="en-IN" sz="1600" cap="none" spc="0">
                        <a:solidFill>
                          <a:schemeClr val="tx1"/>
                        </a:solidFill>
                      </a:endParaRPr>
                    </a:p>
                  </a:txBody>
                  <a:tcPr marL="92457" marR="92457" marT="46229" marB="9245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600" cap="none" spc="0">
                          <a:solidFill>
                            <a:schemeClr val="tx1"/>
                          </a:solidFill>
                        </a:rPr>
                        <a:t>Does not change with activity levels</a:t>
                      </a:r>
                    </a:p>
                  </a:txBody>
                  <a:tcPr marL="92457" marR="92457" marT="46229" marB="9245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600" cap="none" spc="0">
                          <a:solidFill>
                            <a:schemeClr val="tx1"/>
                          </a:solidFill>
                        </a:rPr>
                        <a:t>Adjusts based on actual activity levels</a:t>
                      </a:r>
                    </a:p>
                  </a:txBody>
                  <a:tcPr marL="92457" marR="92457" marT="46229" marB="9245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988480294"/>
                  </a:ext>
                </a:extLst>
              </a:tr>
              <a:tr h="915328">
                <a:tc>
                  <a:txBody>
                    <a:bodyPr/>
                    <a:lstStyle/>
                    <a:p>
                      <a:r>
                        <a:rPr lang="en-IN" sz="1600" b="1" cap="none" spc="0">
                          <a:solidFill>
                            <a:schemeClr val="tx1"/>
                          </a:solidFill>
                        </a:rPr>
                        <a:t>Complexity</a:t>
                      </a:r>
                      <a:endParaRPr lang="en-IN" sz="1600" cap="none" spc="0">
                        <a:solidFill>
                          <a:schemeClr val="tx1"/>
                        </a:solidFill>
                      </a:endParaRPr>
                    </a:p>
                  </a:txBody>
                  <a:tcPr marL="92457" marR="92457" marT="46229" marB="9245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600" cap="none" spc="0">
                          <a:solidFill>
                            <a:schemeClr val="tx1"/>
                          </a:solidFill>
                        </a:rPr>
                        <a:t>Simple to create and implement</a:t>
                      </a:r>
                    </a:p>
                  </a:txBody>
                  <a:tcPr marL="92457" marR="92457" marT="46229" marB="9245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600" cap="none" spc="0">
                          <a:solidFill>
                            <a:schemeClr val="tx1"/>
                          </a:solidFill>
                        </a:rPr>
                        <a:t>More complex, requires continuous adjustment</a:t>
                      </a:r>
                    </a:p>
                  </a:txBody>
                  <a:tcPr marL="92457" marR="92457" marT="46229" marB="9245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037189259"/>
                  </a:ext>
                </a:extLst>
              </a:tr>
              <a:tr h="915328">
                <a:tc>
                  <a:txBody>
                    <a:bodyPr/>
                    <a:lstStyle/>
                    <a:p>
                      <a:r>
                        <a:rPr lang="en-IN" sz="1600" b="1" cap="none" spc="0">
                          <a:solidFill>
                            <a:schemeClr val="tx1"/>
                          </a:solidFill>
                        </a:rPr>
                        <a:t>Usefulness</a:t>
                      </a:r>
                      <a:endParaRPr lang="en-IN" sz="1600" cap="none" spc="0">
                        <a:solidFill>
                          <a:schemeClr val="tx1"/>
                        </a:solidFill>
                      </a:endParaRPr>
                    </a:p>
                  </a:txBody>
                  <a:tcPr marL="92457" marR="92457" marT="46229" marB="9245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fr-FR" sz="1600" cap="none" spc="0">
                          <a:solidFill>
                            <a:schemeClr val="tx1"/>
                          </a:solidFill>
                        </a:rPr>
                        <a:t>Suitable for stable, predictable environments</a:t>
                      </a:r>
                    </a:p>
                  </a:txBody>
                  <a:tcPr marL="92457" marR="92457" marT="46229" marB="9245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600" cap="none" spc="0">
                          <a:solidFill>
                            <a:schemeClr val="tx1"/>
                          </a:solidFill>
                        </a:rPr>
                        <a:t>Best for dynamic, variable environments</a:t>
                      </a:r>
                    </a:p>
                  </a:txBody>
                  <a:tcPr marL="92457" marR="92457" marT="46229" marB="9245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4053383791"/>
                  </a:ext>
                </a:extLst>
              </a:tr>
              <a:tr h="668775">
                <a:tc>
                  <a:txBody>
                    <a:bodyPr/>
                    <a:lstStyle/>
                    <a:p>
                      <a:r>
                        <a:rPr lang="en-IN" sz="1600" b="1" cap="none" spc="0">
                          <a:solidFill>
                            <a:schemeClr val="tx1"/>
                          </a:solidFill>
                        </a:rPr>
                        <a:t>Control</a:t>
                      </a:r>
                      <a:endParaRPr lang="en-IN" sz="1600" cap="none" spc="0">
                        <a:solidFill>
                          <a:schemeClr val="tx1"/>
                        </a:solidFill>
                      </a:endParaRPr>
                    </a:p>
                  </a:txBody>
                  <a:tcPr marL="92457" marR="92457" marT="46229" marB="9245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IN" sz="1600" cap="none" spc="0">
                          <a:solidFill>
                            <a:schemeClr val="tx1"/>
                          </a:solidFill>
                        </a:rPr>
                        <a:t>Provides strict financial control</a:t>
                      </a:r>
                    </a:p>
                  </a:txBody>
                  <a:tcPr marL="92457" marR="92457" marT="46229" marB="9245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IN" sz="1600" cap="none" spc="0">
                          <a:solidFill>
                            <a:schemeClr val="tx1"/>
                          </a:solidFill>
                        </a:rPr>
                        <a:t>Provides realistic financial reflection</a:t>
                      </a:r>
                    </a:p>
                  </a:txBody>
                  <a:tcPr marL="92457" marR="92457" marT="46229" marB="9245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3240785077"/>
                  </a:ext>
                </a:extLst>
              </a:tr>
            </a:tbl>
          </a:graphicData>
        </a:graphic>
      </p:graphicFrame>
      <p:sp>
        <p:nvSpPr>
          <p:cNvPr id="7" name="TextBox 6">
            <a:extLst>
              <a:ext uri="{FF2B5EF4-FFF2-40B4-BE49-F238E27FC236}">
                <a16:creationId xmlns:a16="http://schemas.microsoft.com/office/drawing/2014/main" id="{5C035055-D3E1-B158-9C44-4BB9CAB668C3}"/>
              </a:ext>
            </a:extLst>
          </p:cNvPr>
          <p:cNvSpPr txBox="1"/>
          <p:nvPr/>
        </p:nvSpPr>
        <p:spPr>
          <a:xfrm>
            <a:off x="5987738" y="764538"/>
            <a:ext cx="6094378" cy="343235"/>
          </a:xfrm>
          <a:prstGeom prst="rect">
            <a:avLst/>
          </a:prstGeom>
          <a:noFill/>
        </p:spPr>
        <p:txBody>
          <a:bodyPr wrap="square">
            <a:sp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b="1" i="0" u="none" strike="noStrike" cap="none" normalizeH="0" baseline="0" dirty="0">
                <a:ln>
                  <a:noFill/>
                </a:ln>
                <a:effectLst/>
              </a:rPr>
              <a:t>Key Differences:</a:t>
            </a:r>
          </a:p>
        </p:txBody>
      </p:sp>
    </p:spTree>
    <p:extLst>
      <p:ext uri="{BB962C8B-B14F-4D97-AF65-F5344CB8AC3E}">
        <p14:creationId xmlns:p14="http://schemas.microsoft.com/office/powerpoint/2010/main" val="163167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663F2F9E-A703-930A-720E-5C762E64DF46}"/>
              </a:ext>
            </a:extLst>
          </p:cNvPr>
          <p:cNvSpPr>
            <a:spLocks noChangeArrowheads="1"/>
          </p:cNvSpPr>
          <p:nvPr/>
        </p:nvSpPr>
        <p:spPr bwMode="auto">
          <a:xfrm>
            <a:off x="0" y="1496145"/>
            <a:ext cx="1198447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Fixed budgets</a:t>
            </a:r>
            <a:r>
              <a:rPr kumimoji="0" lang="en-US" altLang="en-US" sz="1800" b="0" i="0" u="none" strike="noStrike" cap="none" normalizeH="0" baseline="0" dirty="0">
                <a:ln>
                  <a:noFill/>
                </a:ln>
                <a:solidFill>
                  <a:schemeClr val="tx1"/>
                </a:solidFill>
                <a:effectLst/>
                <a:latin typeface="Arial" panose="020B0604020202020204" pitchFamily="34" charset="0"/>
              </a:rPr>
              <a:t> are best for stable environments with predictable revenue and expenses, offering simplicity and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Flexible budgets</a:t>
            </a:r>
            <a:r>
              <a:rPr kumimoji="0" lang="en-US" altLang="en-US" sz="1800" b="0" i="0" u="none" strike="noStrike" cap="none" normalizeH="0" baseline="0" dirty="0">
                <a:ln>
                  <a:noFill/>
                </a:ln>
                <a:solidFill>
                  <a:schemeClr val="tx1"/>
                </a:solidFill>
                <a:effectLst/>
                <a:latin typeface="Arial" panose="020B0604020202020204" pitchFamily="34" charset="0"/>
              </a:rPr>
              <a:t> are ideal for businesses or individuals facing fluctuating income or costs, offering adaptability and real-time accuracy. </a:t>
            </a:r>
          </a:p>
        </p:txBody>
      </p:sp>
    </p:spTree>
    <p:extLst>
      <p:ext uri="{BB962C8B-B14F-4D97-AF65-F5344CB8AC3E}">
        <p14:creationId xmlns:p14="http://schemas.microsoft.com/office/powerpoint/2010/main" val="1329339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B76186-E506-22D5-7EB5-FC2CB3A47D08}"/>
              </a:ext>
            </a:extLst>
          </p:cNvPr>
          <p:cNvSpPr txBox="1"/>
          <p:nvPr/>
        </p:nvSpPr>
        <p:spPr>
          <a:xfrm>
            <a:off x="1001949" y="889844"/>
            <a:ext cx="9299642" cy="4524315"/>
          </a:xfrm>
          <a:prstGeom prst="rect">
            <a:avLst/>
          </a:prstGeom>
          <a:noFill/>
        </p:spPr>
        <p:txBody>
          <a:bodyPr wrap="square">
            <a:spAutoFit/>
          </a:bodyPr>
          <a:lstStyle/>
          <a:p>
            <a:r>
              <a:rPr lang="en-IN" b="1" dirty="0"/>
              <a:t>Problem: Fixed Budget</a:t>
            </a:r>
            <a:endParaRPr lang="en-IN" dirty="0"/>
          </a:p>
          <a:p>
            <a:r>
              <a:rPr lang="en-IN" dirty="0"/>
              <a:t>ABC Manufacturing sets a fixed budget for its production department at the beginning of the year. The budget is based on the expectation that they will produce 10,000 units of product. The fixed budget for the year is outlined as follows:</a:t>
            </a:r>
          </a:p>
          <a:p>
            <a:pPr>
              <a:buFont typeface="Arial" panose="020B0604020202020204" pitchFamily="34" charset="0"/>
              <a:buChar char="•"/>
            </a:pPr>
            <a:r>
              <a:rPr lang="en-IN" dirty="0"/>
              <a:t>Direct materials cost: $50,000</a:t>
            </a:r>
          </a:p>
          <a:p>
            <a:pPr>
              <a:buFont typeface="Arial" panose="020B0604020202020204" pitchFamily="34" charset="0"/>
              <a:buChar char="•"/>
            </a:pPr>
            <a:r>
              <a:rPr lang="en-IN" dirty="0"/>
              <a:t>Direct </a:t>
            </a:r>
            <a:r>
              <a:rPr lang="en-IN" dirty="0" err="1"/>
              <a:t>labor</a:t>
            </a:r>
            <a:r>
              <a:rPr lang="en-IN" dirty="0"/>
              <a:t> cost: $30,000</a:t>
            </a:r>
          </a:p>
          <a:p>
            <a:pPr>
              <a:buFont typeface="Arial" panose="020B0604020202020204" pitchFamily="34" charset="0"/>
              <a:buChar char="•"/>
            </a:pPr>
            <a:r>
              <a:rPr lang="en-IN" dirty="0"/>
              <a:t>Overhead (fixed): $20,000</a:t>
            </a:r>
          </a:p>
          <a:p>
            <a:r>
              <a:rPr lang="en-IN" dirty="0"/>
              <a:t>Total Fixed Budget: $100,000</a:t>
            </a:r>
          </a:p>
          <a:p>
            <a:r>
              <a:rPr lang="en-IN" dirty="0"/>
              <a:t>However, due to unexpected market demand, the company ends up producing 12,000 units instead of 10,000 units.</a:t>
            </a:r>
          </a:p>
          <a:p>
            <a:r>
              <a:rPr lang="en-IN" b="1" dirty="0"/>
              <a:t>Question:</a:t>
            </a:r>
            <a:endParaRPr lang="en-IN" dirty="0"/>
          </a:p>
          <a:p>
            <a:pPr>
              <a:buFont typeface="Arial" panose="020B0604020202020204" pitchFamily="34" charset="0"/>
              <a:buChar char="•"/>
            </a:pPr>
            <a:r>
              <a:rPr lang="en-IN" dirty="0"/>
              <a:t>Determine if ABC Manufacturing’s actual costs would exceed or fall short of the fixed budget if the actual costs for producing 12,000 units are:</a:t>
            </a:r>
          </a:p>
          <a:p>
            <a:pPr marL="742950" lvl="1" indent="-285750">
              <a:buFont typeface="Arial" panose="020B0604020202020204" pitchFamily="34" charset="0"/>
              <a:buChar char="•"/>
            </a:pPr>
            <a:r>
              <a:rPr lang="en-IN" dirty="0"/>
              <a:t>Direct materials cost: $60,000</a:t>
            </a:r>
          </a:p>
          <a:p>
            <a:pPr marL="742950" lvl="1" indent="-285750">
              <a:buFont typeface="Arial" panose="020B0604020202020204" pitchFamily="34" charset="0"/>
              <a:buChar char="•"/>
            </a:pPr>
            <a:r>
              <a:rPr lang="en-IN" dirty="0"/>
              <a:t>Direct </a:t>
            </a:r>
            <a:r>
              <a:rPr lang="en-IN" dirty="0" err="1"/>
              <a:t>labor</a:t>
            </a:r>
            <a:r>
              <a:rPr lang="en-IN" dirty="0"/>
              <a:t> cost: $36,000</a:t>
            </a:r>
          </a:p>
          <a:p>
            <a:pPr marL="742950" lvl="1" indent="-285750">
              <a:buFont typeface="Arial" panose="020B0604020202020204" pitchFamily="34" charset="0"/>
              <a:buChar char="•"/>
            </a:pPr>
            <a:r>
              <a:rPr lang="en-IN" dirty="0"/>
              <a:t>Overhead (fixed): $20,000</a:t>
            </a:r>
          </a:p>
        </p:txBody>
      </p:sp>
    </p:spTree>
    <p:extLst>
      <p:ext uri="{BB962C8B-B14F-4D97-AF65-F5344CB8AC3E}">
        <p14:creationId xmlns:p14="http://schemas.microsoft.com/office/powerpoint/2010/main" val="6438519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3835</Words>
  <Application>Microsoft Office PowerPoint</Application>
  <PresentationFormat>Widescreen</PresentationFormat>
  <Paragraphs>277</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Budget and Budgetary Control, Concept of Budgeting, Type of Budgets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Anurag Joshi [MU - Jaipur]</dc:creator>
  <cp:lastModifiedBy>Anurag Joshi [MU - Jaipur]</cp:lastModifiedBy>
  <cp:revision>1</cp:revision>
  <dcterms:created xsi:type="dcterms:W3CDTF">2024-09-10T07:52:58Z</dcterms:created>
  <dcterms:modified xsi:type="dcterms:W3CDTF">2024-09-10T09:17:59Z</dcterms:modified>
</cp:coreProperties>
</file>