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dp" ContentType="image/vnd.ms-photo"/>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 id="2147483708" r:id="rId2"/>
  </p:sldMasterIdLst>
  <p:notesMasterIdLst>
    <p:notesMasterId r:id="rId27"/>
  </p:notesMasterIdLst>
  <p:sldIdLst>
    <p:sldId id="313" r:id="rId3"/>
    <p:sldId id="333" r:id="rId4"/>
    <p:sldId id="337" r:id="rId5"/>
    <p:sldId id="336" r:id="rId6"/>
    <p:sldId id="334" r:id="rId7"/>
    <p:sldId id="338" r:id="rId8"/>
    <p:sldId id="335" r:id="rId9"/>
    <p:sldId id="339" r:id="rId10"/>
    <p:sldId id="346" r:id="rId11"/>
    <p:sldId id="345" r:id="rId12"/>
    <p:sldId id="344" r:id="rId13"/>
    <p:sldId id="343" r:id="rId14"/>
    <p:sldId id="342" r:id="rId15"/>
    <p:sldId id="341" r:id="rId16"/>
    <p:sldId id="340" r:id="rId17"/>
    <p:sldId id="354" r:id="rId18"/>
    <p:sldId id="353" r:id="rId19"/>
    <p:sldId id="352" r:id="rId20"/>
    <p:sldId id="351" r:id="rId21"/>
    <p:sldId id="350" r:id="rId22"/>
    <p:sldId id="355" r:id="rId23"/>
    <p:sldId id="356" r:id="rId24"/>
    <p:sldId id="359" r:id="rId25"/>
    <p:sldId id="332" r:id="rId2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346" autoAdjust="0"/>
  </p:normalViewPr>
  <p:slideViewPr>
    <p:cSldViewPr>
      <p:cViewPr varScale="1">
        <p:scale>
          <a:sx n="77" d="100"/>
          <a:sy n="77" d="100"/>
        </p:scale>
        <p:origin x="1618" y="58"/>
      </p:cViewPr>
      <p:guideLst>
        <p:guide orient="horz" pos="2160"/>
        <p:guide pos="2880"/>
      </p:guideLst>
    </p:cSldViewPr>
  </p:slideViewPr>
  <p:notesTextViewPr>
    <p:cViewPr>
      <p:scale>
        <a:sx n="125" d="100"/>
        <a:sy n="125"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0B2B831-928B-4903-9F42-C2C5685ED18F}" type="datetimeFigureOut">
              <a:rPr lang="en-US" smtClean="0"/>
              <a:t>7/20/2023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A47B1E6-E373-434C-B582-3DB43712AD7B}" type="slidenum">
              <a:rPr lang="en-US" smtClean="0"/>
              <a:t>‹#›</a:t>
            </a:fld>
            <a:endParaRPr lang="en-US"/>
          </a:p>
        </p:txBody>
      </p:sp>
    </p:spTree>
    <p:extLst>
      <p:ext uri="{BB962C8B-B14F-4D97-AF65-F5344CB8AC3E}">
        <p14:creationId xmlns:p14="http://schemas.microsoft.com/office/powerpoint/2010/main" val="59072943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p:cNvSpPr>
            <a:spLocks noGrp="1"/>
          </p:cNvSpPr>
          <p:nvPr>
            <p:ph type="subTitle" idx="1"/>
          </p:nvPr>
        </p:nvSpPr>
        <p:spPr>
          <a:xfrm>
            <a:off x="7010400" y="2052960"/>
            <a:ext cx="1981200" cy="1828800"/>
          </a:xfrm>
        </p:spPr>
        <p:txBody>
          <a:bodyPr anchor="ctr">
            <a:normAutofit/>
          </a:bodyPr>
          <a:lstStyle>
            <a:lvl1pPr marL="0" indent="0" algn="l">
              <a:buNone/>
              <a:defRPr sz="19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10" name="Date Placeholder 9"/>
          <p:cNvSpPr>
            <a:spLocks noGrp="1"/>
          </p:cNvSpPr>
          <p:nvPr>
            <p:ph type="dt" sz="half" idx="10"/>
          </p:nvPr>
        </p:nvSpPr>
        <p:spPr/>
        <p:txBody>
          <a:bodyPr/>
          <a:lstStyle>
            <a:lvl1pPr>
              <a:defRPr>
                <a:solidFill>
                  <a:schemeClr val="bg2"/>
                </a:solidFill>
              </a:defRPr>
            </a:lvl1pPr>
          </a:lstStyle>
          <a:p>
            <a:fld id="{6DCA885E-78CD-4696-AE1B-2EA4F13DCB94}" type="datetime1">
              <a:rPr lang="en-US" smtClean="0"/>
              <a:t>7/20/2023</a:t>
            </a:fld>
            <a:endParaRPr lang="en-US"/>
          </a:p>
        </p:txBody>
      </p:sp>
      <p:sp>
        <p:nvSpPr>
          <p:cNvPr id="11" name="Slide Number Placeholder 10"/>
          <p:cNvSpPr>
            <a:spLocks noGrp="1"/>
          </p:cNvSpPr>
          <p:nvPr>
            <p:ph type="sldNum" sz="quarter" idx="11"/>
          </p:nvPr>
        </p:nvSpPr>
        <p:spPr/>
        <p:txBody>
          <a:bodyPr/>
          <a:lstStyle>
            <a:lvl1pPr>
              <a:defRPr>
                <a:solidFill>
                  <a:srgbClr val="FFFFFF"/>
                </a:solidFill>
              </a:defRPr>
            </a:lvl1pPr>
          </a:lstStyle>
          <a:p>
            <a:fld id="{D0774C3E-4AC2-4496-A8E0-D089A243C1BF}" type="slidenum">
              <a:rPr lang="en-US" smtClean="0"/>
              <a:t>‹#›</a:t>
            </a:fld>
            <a:endParaRPr lang="en-US"/>
          </a:p>
        </p:txBody>
      </p:sp>
      <p:sp>
        <p:nvSpPr>
          <p:cNvPr id="12" name="Footer Placeholder 11"/>
          <p:cNvSpPr>
            <a:spLocks noGrp="1"/>
          </p:cNvSpPr>
          <p:nvPr>
            <p:ph type="ftr" sz="quarter" idx="12"/>
          </p:nvPr>
        </p:nvSpPr>
        <p:spPr/>
        <p:txBody>
          <a:bodyPr/>
          <a:lstStyle>
            <a:lvl1pPr>
              <a:defRPr>
                <a:solidFill>
                  <a:schemeClr val="bg2"/>
                </a:solidFill>
              </a:defRPr>
            </a:lvl1pPr>
          </a:lstStyle>
          <a:p>
            <a:endParaRPr lang="en-US"/>
          </a:p>
        </p:txBody>
      </p:sp>
      <p:sp>
        <p:nvSpPr>
          <p:cNvPr id="13" name="Title 12"/>
          <p:cNvSpPr>
            <a:spLocks noGrp="1"/>
          </p:cNvSpPr>
          <p:nvPr>
            <p:ph type="title"/>
          </p:nvPr>
        </p:nvSpPr>
        <p:spPr>
          <a:xfrm>
            <a:off x="457200" y="2052960"/>
            <a:ext cx="6324600" cy="182880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451CA2EF-8E66-4FCC-BEDF-AF062AE16674}"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67540471-26F2-44F5-81BA-784F39B98DA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81920009"/>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fld id="{21B0F32D-C9EA-4CFF-9C84-35B7DAEFC81D}"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7961C31B-7847-4FEB-B1BB-01E5BEB093C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02937111"/>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191000" y="13716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fld id="{F25E9B18-A8FF-40E4-9FAE-1C825805753E}" type="datetime1">
              <a:rPr lang="en-US" smtClean="0">
                <a:solidFill>
                  <a:srgbClr val="000000"/>
                </a:solidFill>
              </a:rPr>
              <a:t>7/20/2023</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22F150D9-2616-4B0F-AC1A-E96FAF1712A0}"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731141327"/>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fld id="{A6CAD02D-4188-42C1-89C7-46E9B9249998}" type="datetime1">
              <a:rPr lang="en-US" smtClean="0">
                <a:solidFill>
                  <a:srgbClr val="000000"/>
                </a:solidFill>
              </a:rPr>
              <a:t>7/20/2023</a:t>
            </a:fld>
            <a:endParaRPr 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7C25EEA4-F589-4247-80DF-67E2938FD0E7}"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592178505"/>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fld id="{1AB2B407-F6FD-4E3A-82B7-81CE08B8CB78}" type="datetime1">
              <a:rPr lang="en-US" smtClean="0">
                <a:solidFill>
                  <a:srgbClr val="000000"/>
                </a:solidFill>
              </a:rPr>
              <a:t>7/20/2023</a:t>
            </a:fld>
            <a:endParaRPr 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178BD2FB-2A4F-42EF-8CBA-24C452C6A7AA}"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95993929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fld id="{5C1A53B4-46A5-488B-BFDC-D8EA923B054D}" type="datetime1">
              <a:rPr lang="en-US" smtClean="0">
                <a:solidFill>
                  <a:srgbClr val="000000"/>
                </a:solidFill>
              </a:rPr>
              <a:t>7/20/2023</a:t>
            </a:fld>
            <a:endParaRPr 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B3F9175B-5D3C-4DE2-9A34-5882325F2A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848278641"/>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C6B78DF6-F88D-4155-B21C-A7EC4EFA8977}" type="datetime1">
              <a:rPr lang="en-US" smtClean="0">
                <a:solidFill>
                  <a:srgbClr val="000000"/>
                </a:solidFill>
              </a:rPr>
              <a:t>7/20/2023</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A44FC83B-3F00-459A-ABB8-0A360632F352}"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586613698"/>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fld id="{22EDE111-3971-4E29-B0BF-82ADE6A834C4}" type="datetime1">
              <a:rPr lang="en-US" smtClean="0">
                <a:solidFill>
                  <a:srgbClr val="000000"/>
                </a:solidFill>
              </a:rPr>
              <a:t>7/20/2023</a:t>
            </a:fld>
            <a:endParaRPr 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AD4D6980-0580-4DDB-96AD-365C4D6529C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840201721"/>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9F736AE8-3D11-4CA3-9A09-7805D319452D}"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13A5B50C-01A9-4543-A7DE-4C3448A2181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05332067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304800"/>
            <a:ext cx="2171700" cy="5592763"/>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304800"/>
            <a:ext cx="6362700" cy="5592763"/>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fld id="{E18BFE91-61FF-4153-8F92-B2919C4AE94D}"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59D06034-1665-4A30-A8C4-B17F4046212C}"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798263658"/>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4DB3E2-FDD8-4653-ABA2-8934C00BD4C2}"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4C3E-4AC2-4496-A8E0-D089A243C1BF}" type="slidenum">
              <a:rPr lang="en-US" smtClean="0"/>
              <a:t>‹#›</a:t>
            </a:fld>
            <a:endParaRPr lang="en-US"/>
          </a:p>
        </p:txBody>
      </p:sp>
      <p:sp>
        <p:nvSpPr>
          <p:cNvPr id="7" name="Title 6"/>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457200" y="304800"/>
            <a:ext cx="8229600" cy="1143000"/>
          </a:xfrm>
        </p:spPr>
        <p:txBody>
          <a:bodyPr/>
          <a:lstStyle/>
          <a:p>
            <a:r>
              <a:rPr lang="en-US"/>
              <a:t>Click to edit Master title style</a:t>
            </a:r>
          </a:p>
        </p:txBody>
      </p:sp>
      <p:sp>
        <p:nvSpPr>
          <p:cNvPr id="3" name="Table Placeholder 2"/>
          <p:cNvSpPr>
            <a:spLocks noGrp="1"/>
          </p:cNvSpPr>
          <p:nvPr>
            <p:ph type="tbl" idx="1"/>
          </p:nvPr>
        </p:nvSpPr>
        <p:spPr>
          <a:xfrm>
            <a:off x="0" y="1371600"/>
            <a:ext cx="8229600" cy="4525963"/>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fld id="{D46E380D-A1B2-473C-A8BF-7E461DF73A34}"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CFAB863A-95C1-4BFB-9B3E-BF23764E2754}"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14676554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7010400" y="152399"/>
            <a:ext cx="1981200"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400" y="153923"/>
            <a:ext cx="6705600" cy="6553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 Placeholder 2"/>
          <p:cNvSpPr>
            <a:spLocks noGrp="1"/>
          </p:cNvSpPr>
          <p:nvPr>
            <p:ph type="body" idx="1"/>
          </p:nvPr>
        </p:nvSpPr>
        <p:spPr>
          <a:xfrm>
            <a:off x="7162799" y="2892277"/>
            <a:ext cx="1600201" cy="1645920"/>
          </a:xfrm>
        </p:spPr>
        <p:txBody>
          <a:bodyPr anchor="ctr"/>
          <a:lstStyle>
            <a:lvl1pPr marL="0" indent="0">
              <a:buNone/>
              <a:defRPr sz="2000">
                <a:solidFill>
                  <a:schemeClr val="bg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9" name="Date Placeholder 8"/>
          <p:cNvSpPr>
            <a:spLocks noGrp="1"/>
          </p:cNvSpPr>
          <p:nvPr>
            <p:ph type="dt" sz="half" idx="10"/>
          </p:nvPr>
        </p:nvSpPr>
        <p:spPr/>
        <p:txBody>
          <a:bodyPr/>
          <a:lstStyle>
            <a:lvl1pPr>
              <a:defRPr>
                <a:solidFill>
                  <a:srgbClr val="FFFFFF"/>
                </a:solidFill>
              </a:defRPr>
            </a:lvl1pPr>
          </a:lstStyle>
          <a:p>
            <a:fld id="{D23A6824-35F5-439D-9435-1B086AFBB009}" type="datetime1">
              <a:rPr lang="en-US" smtClean="0"/>
              <a:t>7/20/2023</a:t>
            </a:fld>
            <a:endParaRPr lang="en-US"/>
          </a:p>
        </p:txBody>
      </p:sp>
      <p:sp>
        <p:nvSpPr>
          <p:cNvPr id="10" name="Slide Number Placeholder 9"/>
          <p:cNvSpPr>
            <a:spLocks noGrp="1"/>
          </p:cNvSpPr>
          <p:nvPr>
            <p:ph type="sldNum" sz="quarter" idx="11"/>
          </p:nvPr>
        </p:nvSpPr>
        <p:spPr/>
        <p:txBody>
          <a:bodyPr/>
          <a:lstStyle>
            <a:lvl1pPr>
              <a:defRPr>
                <a:solidFill>
                  <a:schemeClr val="bg2"/>
                </a:solidFill>
              </a:defRPr>
            </a:lvl1pPr>
          </a:lstStyle>
          <a:p>
            <a:fld id="{D0774C3E-4AC2-4496-A8E0-D089A243C1BF}" type="slidenum">
              <a:rPr lang="en-US" smtClean="0"/>
              <a:t>‹#›</a:t>
            </a:fld>
            <a:endParaRPr lang="en-US"/>
          </a:p>
        </p:txBody>
      </p:sp>
      <p:sp>
        <p:nvSpPr>
          <p:cNvPr id="11" name="Footer Placeholder 10"/>
          <p:cNvSpPr>
            <a:spLocks noGrp="1"/>
          </p:cNvSpPr>
          <p:nvPr>
            <p:ph type="ftr" sz="quarter" idx="12"/>
          </p:nvPr>
        </p:nvSpPr>
        <p:spPr/>
        <p:txBody>
          <a:bodyPr/>
          <a:lstStyle>
            <a:lvl1pPr>
              <a:defRPr>
                <a:solidFill>
                  <a:srgbClr val="FFFFFF"/>
                </a:solidFill>
              </a:defRPr>
            </a:lvl1pPr>
          </a:lstStyle>
          <a:p>
            <a:endParaRPr lang="en-US"/>
          </a:p>
        </p:txBody>
      </p:sp>
      <p:sp>
        <p:nvSpPr>
          <p:cNvPr id="12" name="Title 11"/>
          <p:cNvSpPr>
            <a:spLocks noGrp="1"/>
          </p:cNvSpPr>
          <p:nvPr>
            <p:ph type="title"/>
          </p:nvPr>
        </p:nvSpPr>
        <p:spPr>
          <a:xfrm>
            <a:off x="381000" y="2892277"/>
            <a:ext cx="6324600" cy="1645920"/>
          </a:xfrm>
        </p:spPr>
        <p:txBody>
          <a:bodyPr/>
          <a:lstStyle>
            <a:lvl1pPr algn="r">
              <a:defRPr sz="4200" spc="150" baseline="0"/>
            </a:lvl1pPr>
          </a:lstStyle>
          <a:p>
            <a:r>
              <a:rPr lang="en-US"/>
              <a:t>Click to edit Master title style</a:t>
            </a:r>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457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719072"/>
            <a:ext cx="4038600" cy="440740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5B56308-5AA2-4664-AAB6-27753DDB42D4}"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4C3E-4AC2-4496-A8E0-D089A243C1BF}" type="slidenum">
              <a:rPr lang="en-US" smtClean="0"/>
              <a:t>‹#›</a:t>
            </a:fld>
            <a:endParaRPr lang="en-US"/>
          </a:p>
        </p:txBody>
      </p:sp>
      <p:sp>
        <p:nvSpPr>
          <p:cNvPr id="8" name="Title 7"/>
          <p:cNvSpPr>
            <a:spLocks noGrp="1"/>
          </p:cNvSpPr>
          <p:nvPr>
            <p:ph type="title"/>
          </p:nvPr>
        </p:nvSpPr>
        <p:spPr/>
        <p:txBody>
          <a:bodyPr/>
          <a:lstStyle/>
          <a:p>
            <a:r>
              <a:rPr lang="en-US"/>
              <a:t>Click to edit Master title style</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0" y="0"/>
            <a:ext cx="9144000" cy="6858000"/>
          </a:xfrm>
          <a:prstGeom prst="rect">
            <a:avLst/>
          </a:prstGeom>
          <a:solidFill>
            <a:schemeClr val="bg2">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Date Placeholder 1"/>
          <p:cNvSpPr>
            <a:spLocks noGrp="1"/>
          </p:cNvSpPr>
          <p:nvPr>
            <p:ph type="dt" sz="half" idx="10"/>
          </p:nvPr>
        </p:nvSpPr>
        <p:spPr/>
        <p:txBody>
          <a:bodyPr/>
          <a:lstStyle/>
          <a:p>
            <a:fld id="{1C145ECA-8A74-46C4-8521-40593F67E7F3}" type="datetime1">
              <a:rPr lang="en-US" smtClean="0"/>
              <a:t>7/20/2023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0774C3E-4AC2-4496-A8E0-D089A243C1BF}"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8" name="Rectangle 7"/>
          <p:cNvSpPr/>
          <p:nvPr/>
        </p:nvSpPr>
        <p:spPr>
          <a:xfrm>
            <a:off x="0" y="0"/>
            <a:ext cx="9144000" cy="6858000"/>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9" name="Rectangle 8"/>
          <p:cNvSpPr/>
          <p:nvPr/>
        </p:nvSpPr>
        <p:spPr>
          <a:xfrm>
            <a:off x="7010400" y="150876"/>
            <a:ext cx="1981200" cy="6556248"/>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Picture Placeholder 2"/>
          <p:cNvSpPr>
            <a:spLocks noGrp="1"/>
          </p:cNvSpPr>
          <p:nvPr>
            <p:ph type="pic" idx="1"/>
          </p:nvPr>
        </p:nvSpPr>
        <p:spPr>
          <a:xfrm>
            <a:off x="152400" y="152400"/>
            <a:ext cx="6705600" cy="6553200"/>
          </a:xfrm>
        </p:spPr>
        <p:txBody>
          <a:bodyPr anchor="ctr"/>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162800" y="2133600"/>
            <a:ext cx="1676400" cy="2971800"/>
          </a:xfrm>
        </p:spPr>
        <p:txBody>
          <a:bodyPr tIns="0"/>
          <a:lstStyle>
            <a:lvl1pPr marL="0" indent="0">
              <a:buNone/>
              <a:defRPr sz="1400">
                <a:solidFill>
                  <a:schemeClr val="tx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E0332B-9618-498A-BBA1-CB4E7F2EF0C7}" type="datetime1">
              <a:rPr lang="en-US" smtClean="0"/>
              <a:t>7/20/2023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0774C3E-4AC2-4496-A8E0-D089A243C1BF}" type="slidenum">
              <a:rPr lang="en-US" smtClean="0"/>
              <a:t>‹#›</a:t>
            </a:fld>
            <a:endParaRPr lang="en-US"/>
          </a:p>
        </p:txBody>
      </p:sp>
      <p:sp>
        <p:nvSpPr>
          <p:cNvPr id="10" name="Title 9"/>
          <p:cNvSpPr>
            <a:spLocks noGrp="1"/>
          </p:cNvSpPr>
          <p:nvPr>
            <p:ph type="title"/>
          </p:nvPr>
        </p:nvSpPr>
        <p:spPr>
          <a:xfrm>
            <a:off x="7162800" y="460248"/>
            <a:ext cx="1676400" cy="1673352"/>
          </a:xfrm>
        </p:spPr>
        <p:txBody>
          <a:bodyPr anchor="b"/>
          <a:lstStyle>
            <a:lvl1pPr algn="l">
              <a:defRPr sz="2000" spc="150" baseline="0">
                <a:solidFill>
                  <a:schemeClr val="tx2"/>
                </a:solidFill>
              </a:defRPr>
            </a:lvl1pPr>
          </a:lstStyle>
          <a:p>
            <a:r>
              <a:rPr lang="en-US"/>
              <a:t>Click to edit Master title style</a:t>
            </a:r>
            <a:endParaRPr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FB5195C-9DC1-4DCC-A4EB-6A9779D0A536}"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0774C3E-4AC2-4496-A8E0-D089A243C1BF}"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152400" y="147319"/>
            <a:ext cx="6705600" cy="6556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7010400" y="147319"/>
            <a:ext cx="1956046" cy="6556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Vertical Title 1"/>
          <p:cNvSpPr>
            <a:spLocks noGrp="1"/>
          </p:cNvSpPr>
          <p:nvPr>
            <p:ph type="title" orient="vert"/>
          </p:nvPr>
        </p:nvSpPr>
        <p:spPr>
          <a:xfrm>
            <a:off x="7162800" y="274638"/>
            <a:ext cx="1676400" cy="585152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9C364A0-D623-4B7A-98E6-0ED7B71625F3}" type="datetime1">
              <a:rPr lang="en-US" smtClean="0"/>
              <a:t>7/20/2023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lvl1pPr>
              <a:defRPr>
                <a:solidFill>
                  <a:schemeClr val="bg2"/>
                </a:solidFill>
              </a:defRPr>
            </a:lvl1pPr>
          </a:lstStyle>
          <a:p>
            <a:fld id="{D0774C3E-4AC2-4496-A8E0-D089A243C1BF}"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p:cNvSpPr>
            <a:spLocks noGrp="1" noChangeArrowheads="1"/>
          </p:cNvSpPr>
          <p:nvPr>
            <p:ph type="dt" sz="half" idx="10"/>
          </p:nvPr>
        </p:nvSpPr>
        <p:spPr>
          <a:ln/>
        </p:spPr>
        <p:txBody>
          <a:bodyPr/>
          <a:lstStyle>
            <a:lvl1pPr>
              <a:defRPr/>
            </a:lvl1pPr>
          </a:lstStyle>
          <a:p>
            <a:pPr>
              <a:defRPr/>
            </a:pPr>
            <a:fld id="{27B3FB5B-26DF-4394-8B34-7DE64731BAE6}" type="datetime1">
              <a:rPr lang="en-US" smtClean="0">
                <a:solidFill>
                  <a:srgbClr val="000000"/>
                </a:solidFill>
              </a:rPr>
              <a:t>7/20/2023</a:t>
            </a:fld>
            <a:endParaRPr 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endParaRPr lang="en-US" altLang="en-US">
              <a:solidFill>
                <a:srgbClr val="000000"/>
              </a:solidFill>
            </a:endParaRPr>
          </a:p>
          <a:p>
            <a:pPr>
              <a:defRPr/>
            </a:pPr>
            <a:fld id="{9D8B14C8-B8F0-4BB6-ADC5-B64D251AA5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92780717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6.xml"/><Relationship Id="rId13" Type="http://schemas.openxmlformats.org/officeDocument/2006/relationships/theme" Target="../theme/theme2.xml"/><Relationship Id="rId3" Type="http://schemas.openxmlformats.org/officeDocument/2006/relationships/slideLayout" Target="../slideLayouts/slideLayout11.xml"/><Relationship Id="rId7" Type="http://schemas.openxmlformats.org/officeDocument/2006/relationships/slideLayout" Target="../slideLayouts/slideLayout15.xml"/><Relationship Id="rId12" Type="http://schemas.openxmlformats.org/officeDocument/2006/relationships/slideLayout" Target="../slideLayouts/slideLayout20.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slideLayout" Target="../slideLayouts/slideLayout14.xml"/><Relationship Id="rId11" Type="http://schemas.openxmlformats.org/officeDocument/2006/relationships/slideLayout" Target="../slideLayouts/slideLayout19.xml"/><Relationship Id="rId5" Type="http://schemas.openxmlformats.org/officeDocument/2006/relationships/slideLayout" Target="../slideLayouts/slideLayout13.xml"/><Relationship Id="rId10" Type="http://schemas.openxmlformats.org/officeDocument/2006/relationships/slideLayout" Target="../slideLayouts/slideLayout18.xml"/><Relationship Id="rId4" Type="http://schemas.openxmlformats.org/officeDocument/2006/relationships/slideLayout" Target="../slideLayouts/slideLayout12.xml"/><Relationship Id="rId9" Type="http://schemas.openxmlformats.org/officeDocument/2006/relationships/slideLayout" Target="../slideLayouts/slideLayout17.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9" name="Rectangle 8"/>
          <p:cNvSpPr/>
          <p:nvPr/>
        </p:nvSpPr>
        <p:spPr>
          <a:xfrm>
            <a:off x="152400" y="1634971"/>
            <a:ext cx="8831802" cy="5045476"/>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152399" y="152400"/>
            <a:ext cx="8814047" cy="134644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Placeholder 1"/>
          <p:cNvSpPr>
            <a:spLocks noGrp="1"/>
          </p:cNvSpPr>
          <p:nvPr>
            <p:ph type="title"/>
          </p:nvPr>
        </p:nvSpPr>
        <p:spPr>
          <a:xfrm>
            <a:off x="381000" y="355847"/>
            <a:ext cx="8381260" cy="1054394"/>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380999" y="1719071"/>
            <a:ext cx="8407893" cy="440740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370888" y="6356350"/>
            <a:ext cx="2133600" cy="274320"/>
          </a:xfrm>
          <a:prstGeom prst="rect">
            <a:avLst/>
          </a:prstGeom>
        </p:spPr>
        <p:txBody>
          <a:bodyPr vert="horz" lIns="91440" tIns="45720" rIns="91440" bIns="45720" rtlCol="0" anchor="ctr"/>
          <a:lstStyle>
            <a:lvl1pPr algn="l">
              <a:defRPr sz="1100">
                <a:solidFill>
                  <a:schemeClr val="tx2"/>
                </a:solidFill>
              </a:defRPr>
            </a:lvl1pPr>
          </a:lstStyle>
          <a:p>
            <a:fld id="{546A05E2-C400-4A4B-B7DF-31D1D64093A4}" type="datetime1">
              <a:rPr lang="en-US" smtClean="0"/>
              <a:t>7/20/2023</a:t>
            </a:fld>
            <a:endParaRPr lang="en-US"/>
          </a:p>
        </p:txBody>
      </p:sp>
      <p:sp>
        <p:nvSpPr>
          <p:cNvPr id="5" name="Footer Placeholder 4"/>
          <p:cNvSpPr>
            <a:spLocks noGrp="1"/>
          </p:cNvSpPr>
          <p:nvPr>
            <p:ph type="ftr" sz="quarter" idx="3"/>
          </p:nvPr>
        </p:nvSpPr>
        <p:spPr>
          <a:xfrm>
            <a:off x="3048000" y="6356350"/>
            <a:ext cx="3352800" cy="274320"/>
          </a:xfrm>
          <a:prstGeom prst="rect">
            <a:avLst/>
          </a:prstGeom>
        </p:spPr>
        <p:txBody>
          <a:bodyPr vert="horz" lIns="91440" tIns="45720" rIns="91440" bIns="45720" rtlCol="0" anchor="ctr"/>
          <a:lstStyle>
            <a:lvl1pPr algn="ctr">
              <a:defRPr sz="1100">
                <a:solidFill>
                  <a:schemeClr val="tx2"/>
                </a:solidFill>
              </a:defRPr>
            </a:lvl1pPr>
          </a:lstStyle>
          <a:p>
            <a:endParaRPr lang="en-US"/>
          </a:p>
        </p:txBody>
      </p:sp>
      <p:sp>
        <p:nvSpPr>
          <p:cNvPr id="6" name="Slide Number Placeholder 5"/>
          <p:cNvSpPr>
            <a:spLocks noGrp="1"/>
          </p:cNvSpPr>
          <p:nvPr>
            <p:ph type="sldNum" sz="quarter" idx="4"/>
          </p:nvPr>
        </p:nvSpPr>
        <p:spPr>
          <a:xfrm>
            <a:off x="8234680" y="6355080"/>
            <a:ext cx="582966" cy="274320"/>
          </a:xfrm>
          <a:prstGeom prst="rect">
            <a:avLst/>
          </a:prstGeom>
          <a:ln w="19050">
            <a:noFill/>
          </a:ln>
        </p:spPr>
        <p:txBody>
          <a:bodyPr vert="horz" lIns="91440" tIns="45720" rIns="91440" bIns="45720" rtlCol="0" anchor="ctr"/>
          <a:lstStyle>
            <a:lvl1pPr algn="ctr">
              <a:defRPr sz="1100">
                <a:solidFill>
                  <a:schemeClr val="tx2"/>
                </a:solidFill>
              </a:defRPr>
            </a:lvl1pPr>
          </a:lstStyle>
          <a:p>
            <a:fld id="{D0774C3E-4AC2-4496-A8E0-D089A243C1BF}"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3" r:id="rId5"/>
    <p:sldLayoutId id="2147483705" r:id="rId6"/>
    <p:sldLayoutId id="2147483706" r:id="rId7"/>
    <p:sldLayoutId id="2147483707" r:id="rId8"/>
  </p:sldLayoutIdLst>
  <p:hf hdr="0" ftr="0" dt="0"/>
  <p:txStyles>
    <p:title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p:titleStyle>
    <p:bodyStyle>
      <a:lvl1pPr marL="274320" indent="-228600" algn="l" defTabSz="914400" rtl="0" eaLnBrk="1" latinLnBrk="0" hangingPunct="1">
        <a:spcBef>
          <a:spcPct val="20000"/>
        </a:spcBef>
        <a:buClr>
          <a:schemeClr val="accent1"/>
        </a:buClr>
        <a:buFont typeface="Wingdings 2" pitchFamily="18" charset="2"/>
        <a:buChar char=""/>
        <a:defRPr sz="2000" kern="1200" spc="150" baseline="0">
          <a:solidFill>
            <a:schemeClr val="tx2"/>
          </a:solidFill>
          <a:latin typeface="+mn-lt"/>
          <a:ea typeface="+mn-ea"/>
          <a:cs typeface="+mn-cs"/>
        </a:defRPr>
      </a:lvl1pPr>
      <a:lvl2pPr marL="548640" indent="-182880" algn="l" defTabSz="914400" rtl="0" eaLnBrk="1" latinLnBrk="0" hangingPunct="1">
        <a:spcBef>
          <a:spcPct val="20000"/>
        </a:spcBef>
        <a:buClr>
          <a:schemeClr val="accent2"/>
        </a:buClr>
        <a:buFont typeface="Wingdings" pitchFamily="2" charset="2"/>
        <a:buChar char="§"/>
        <a:defRPr sz="1800" kern="1200" spc="100" baseline="0">
          <a:solidFill>
            <a:schemeClr val="tx2"/>
          </a:solidFill>
          <a:latin typeface="+mn-lt"/>
          <a:ea typeface="+mn-ea"/>
          <a:cs typeface="+mn-cs"/>
        </a:defRPr>
      </a:lvl2pPr>
      <a:lvl3pPr marL="822960" indent="-182880" algn="l" defTabSz="914400" rtl="0" eaLnBrk="1" latinLnBrk="0" hangingPunct="1">
        <a:spcBef>
          <a:spcPct val="20000"/>
        </a:spcBef>
        <a:buClr>
          <a:schemeClr val="accent3"/>
        </a:buClr>
        <a:buFont typeface="Wingdings" pitchFamily="2" charset="2"/>
        <a:buChar char="§"/>
        <a:defRPr sz="1600" kern="1200" spc="100" baseline="0">
          <a:solidFill>
            <a:schemeClr val="tx2"/>
          </a:solidFill>
          <a:latin typeface="+mn-lt"/>
          <a:ea typeface="+mn-ea"/>
          <a:cs typeface="+mn-cs"/>
        </a:defRPr>
      </a:lvl3pPr>
      <a:lvl4pPr marL="1097280" indent="-182880" algn="l" defTabSz="914400" rtl="0" eaLnBrk="1" latinLnBrk="0" hangingPunct="1">
        <a:spcBef>
          <a:spcPct val="20000"/>
        </a:spcBef>
        <a:buClr>
          <a:schemeClr val="accent4"/>
        </a:buClr>
        <a:buFont typeface="Wingdings" pitchFamily="2" charset="2"/>
        <a:buChar char="§"/>
        <a:defRPr sz="1400" kern="1200">
          <a:solidFill>
            <a:schemeClr val="tx2"/>
          </a:solidFill>
          <a:latin typeface="+mn-lt"/>
          <a:ea typeface="+mn-ea"/>
          <a:cs typeface="+mn-cs"/>
        </a:defRPr>
      </a:lvl4pPr>
      <a:lvl5pPr marL="1280160" indent="-182880" algn="l" defTabSz="914400" rtl="0" eaLnBrk="1" latinLnBrk="0" hangingPunct="1">
        <a:spcBef>
          <a:spcPct val="20000"/>
        </a:spcBef>
        <a:buClr>
          <a:schemeClr val="accent6"/>
        </a:buClr>
        <a:buFont typeface="Wingdings" pitchFamily="2" charset="2"/>
        <a:buChar char="§"/>
        <a:defRPr sz="1300" kern="1200" spc="100" baseline="0">
          <a:solidFill>
            <a:schemeClr val="tx2"/>
          </a:solidFill>
          <a:latin typeface="+mn-lt"/>
          <a:ea typeface="+mn-ea"/>
          <a:cs typeface="+mn-cs"/>
        </a:defRPr>
      </a:lvl5pPr>
      <a:lvl6pPr marL="1554480" indent="-182880" algn="l" defTabSz="914400" rtl="0" eaLnBrk="1" latinLnBrk="0" hangingPunct="1">
        <a:spcBef>
          <a:spcPct val="20000"/>
        </a:spcBef>
        <a:buClr>
          <a:schemeClr val="accent1"/>
        </a:buClr>
        <a:buFont typeface="Wingdings" pitchFamily="2" charset="2"/>
        <a:buChar char="§"/>
        <a:defRPr sz="1200" kern="1200">
          <a:solidFill>
            <a:schemeClr val="tx2"/>
          </a:solidFill>
          <a:latin typeface="+mn-lt"/>
          <a:ea typeface="+mn-ea"/>
          <a:cs typeface="+mn-cs"/>
        </a:defRPr>
      </a:lvl6pPr>
      <a:lvl7pPr marL="1828800" indent="-182880" algn="l" defTabSz="914400" rtl="0" eaLnBrk="1" latinLnBrk="0" hangingPunct="1">
        <a:spcBef>
          <a:spcPct val="20000"/>
        </a:spcBef>
        <a:buClr>
          <a:schemeClr val="accent2"/>
        </a:buClr>
        <a:buFont typeface="Wingdings" pitchFamily="2" charset="2"/>
        <a:buChar char="§"/>
        <a:defRPr sz="1200" kern="1200">
          <a:solidFill>
            <a:schemeClr val="tx2"/>
          </a:solidFill>
          <a:latin typeface="+mn-lt"/>
          <a:ea typeface="+mn-ea"/>
          <a:cs typeface="+mn-cs"/>
        </a:defRPr>
      </a:lvl7pPr>
      <a:lvl8pPr marL="2103120" indent="-182880" algn="l" defTabSz="914400" rtl="0" eaLnBrk="1" latinLnBrk="0" hangingPunct="1">
        <a:spcBef>
          <a:spcPct val="20000"/>
        </a:spcBef>
        <a:buClr>
          <a:schemeClr val="accent3"/>
        </a:buClr>
        <a:buFont typeface="Wingdings" pitchFamily="2" charset="2"/>
        <a:buChar char="§"/>
        <a:defRPr sz="1200" kern="1200">
          <a:solidFill>
            <a:schemeClr val="tx2"/>
          </a:solidFill>
          <a:latin typeface="+mn-lt"/>
          <a:ea typeface="+mn-ea"/>
          <a:cs typeface="+mn-cs"/>
        </a:defRPr>
      </a:lvl8pPr>
      <a:lvl9pPr marL="2377440" indent="-182880" algn="l" defTabSz="914400" rtl="0" eaLnBrk="1" latinLnBrk="0" hangingPunct="1">
        <a:spcBef>
          <a:spcPct val="20000"/>
        </a:spcBef>
        <a:buClr>
          <a:schemeClr val="accent5"/>
        </a:buClr>
        <a:buFont typeface="Wingdings" pitchFamily="2" charset="2"/>
        <a:buChar char="§"/>
        <a:defRPr sz="1200" kern="120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30480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a:t> </a:t>
            </a:r>
          </a:p>
        </p:txBody>
      </p:sp>
      <p:sp>
        <p:nvSpPr>
          <p:cNvPr id="1027" name="Rectangle 3"/>
          <p:cNvSpPr>
            <a:spLocks noGrp="1" noChangeArrowheads="1"/>
          </p:cNvSpPr>
          <p:nvPr>
            <p:ph type="body" idx="1"/>
          </p:nvPr>
        </p:nvSpPr>
        <p:spPr bwMode="auto">
          <a:xfrm>
            <a:off x="0" y="13716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457200" y="6381750"/>
            <a:ext cx="22860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eaLnBrk="1" hangingPunct="1">
              <a:defRPr sz="1200" i="0">
                <a:latin typeface="Arial" pitchFamily="34" charset="0"/>
              </a:defRPr>
            </a:lvl1pPr>
          </a:lstStyle>
          <a:p>
            <a:pPr fontAlgn="base">
              <a:spcBef>
                <a:spcPct val="0"/>
              </a:spcBef>
              <a:spcAft>
                <a:spcPct val="0"/>
              </a:spcAft>
              <a:defRPr/>
            </a:pPr>
            <a:fld id="{52C819D9-9149-4AEE-96AA-7315B561BC3A}" type="datetime1">
              <a:rPr lang="en-US" smtClean="0">
                <a:solidFill>
                  <a:srgbClr val="000000"/>
                </a:solidFill>
              </a:rPr>
              <a:t>7/20/2023</a:t>
            </a:fld>
            <a:endParaRPr lang="en-US">
              <a:solidFill>
                <a:srgbClr val="000000"/>
              </a:solidFill>
            </a:endParaRPr>
          </a:p>
        </p:txBody>
      </p:sp>
      <p:sp>
        <p:nvSpPr>
          <p:cNvPr id="1029" name="Rectangle 5"/>
          <p:cNvSpPr>
            <a:spLocks noGrp="1" noChangeArrowheads="1"/>
          </p:cNvSpPr>
          <p:nvPr>
            <p:ph type="ftr" sz="quarter" idx="3"/>
          </p:nvPr>
        </p:nvSpPr>
        <p:spPr bwMode="auto">
          <a:xfrm>
            <a:off x="2971800" y="6381750"/>
            <a:ext cx="2895600" cy="47625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ctr" eaLnBrk="1" hangingPunct="1">
              <a:defRPr sz="1400" i="0">
                <a:latin typeface="Arial" pitchFamily="34" charset="0"/>
              </a:defRPr>
            </a:lvl1pPr>
          </a:lstStyle>
          <a:p>
            <a:pPr fontAlgn="base">
              <a:spcBef>
                <a:spcPct val="0"/>
              </a:spcBef>
              <a:spcAft>
                <a:spcPct val="0"/>
              </a:spcAft>
              <a:defRPr/>
            </a:pPr>
            <a:endParaRPr lang="en-US">
              <a:solidFill>
                <a:srgbClr val="000000"/>
              </a:solidFill>
            </a:endParaRPr>
          </a:p>
        </p:txBody>
      </p:sp>
      <p:sp>
        <p:nvSpPr>
          <p:cNvPr id="1030" name="Rectangle 6"/>
          <p:cNvSpPr>
            <a:spLocks noGrp="1" noChangeArrowheads="1"/>
          </p:cNvSpPr>
          <p:nvPr>
            <p:ph type="sldNum" sz="quarter" idx="4"/>
          </p:nvPr>
        </p:nvSpPr>
        <p:spPr bwMode="auto">
          <a:xfrm>
            <a:off x="6324600" y="6324600"/>
            <a:ext cx="2286000" cy="5334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eaLnBrk="1" hangingPunct="1">
              <a:defRPr sz="1400" i="0"/>
            </a:lvl1pPr>
          </a:lstStyle>
          <a:p>
            <a:pPr fontAlgn="base">
              <a:spcBef>
                <a:spcPct val="0"/>
              </a:spcBef>
              <a:spcAft>
                <a:spcPct val="0"/>
              </a:spcAft>
              <a:defRPr/>
            </a:pPr>
            <a:endParaRPr lang="en-US" altLang="en-US">
              <a:solidFill>
                <a:srgbClr val="000000"/>
              </a:solidFill>
            </a:endParaRPr>
          </a:p>
          <a:p>
            <a:pPr fontAlgn="base">
              <a:spcBef>
                <a:spcPct val="0"/>
              </a:spcBef>
              <a:spcAft>
                <a:spcPct val="0"/>
              </a:spcAft>
              <a:defRPr/>
            </a:pPr>
            <a:fld id="{A2FC9054-5061-42F9-814A-067E283A2E95}"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Tree>
    <p:extLst>
      <p:ext uri="{BB962C8B-B14F-4D97-AF65-F5344CB8AC3E}">
        <p14:creationId xmlns:p14="http://schemas.microsoft.com/office/powerpoint/2010/main" val="1602514448"/>
      </p:ext>
    </p:extLst>
  </p:cSld>
  <p:clrMap bg1="lt1" tx1="dk1" bg2="lt2" tx2="dk2" accent1="accent1" accent2="accent2" accent3="accent3" accent4="accent4" accent5="accent5" accent6="accent6" hlink="hlink" folHlink="folHlink"/>
  <p:sldLayoutIdLst>
    <p:sldLayoutId id="2147483709" r:id="rId1"/>
    <p:sldLayoutId id="2147483710" r:id="rId2"/>
    <p:sldLayoutId id="2147483711" r:id="rId3"/>
    <p:sldLayoutId id="2147483712" r:id="rId4"/>
    <p:sldLayoutId id="2147483713" r:id="rId5"/>
    <p:sldLayoutId id="2147483714" r:id="rId6"/>
    <p:sldLayoutId id="2147483715" r:id="rId7"/>
    <p:sldLayoutId id="2147483716" r:id="rId8"/>
    <p:sldLayoutId id="2147483717" r:id="rId9"/>
    <p:sldLayoutId id="2147483718" r:id="rId10"/>
    <p:sldLayoutId id="2147483719" r:id="rId11"/>
    <p:sldLayoutId id="2147483720" r:id="rId12"/>
  </p:sldLayoutIdLst>
  <p:transition/>
  <p:hf hdr="0" ftr="0" dt="0"/>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8" Type="http://schemas.openxmlformats.org/officeDocument/2006/relationships/oleObject" Target="../embeddings/oleObject3.bin"/><Relationship Id="rId13" Type="http://schemas.openxmlformats.org/officeDocument/2006/relationships/image" Target="../media/image9.wmf"/><Relationship Id="rId3" Type="http://schemas.microsoft.com/office/2007/relationships/hdphoto" Target="../media/hdphoto1.wdp"/><Relationship Id="rId7" Type="http://schemas.openxmlformats.org/officeDocument/2006/relationships/image" Target="../media/image6.wmf"/><Relationship Id="rId12" Type="http://schemas.openxmlformats.org/officeDocument/2006/relationships/oleObject" Target="../embeddings/oleObject5.bin"/><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oleObject" Target="../embeddings/oleObject2.bin"/><Relationship Id="rId11" Type="http://schemas.openxmlformats.org/officeDocument/2006/relationships/image" Target="../media/image8.wmf"/><Relationship Id="rId5" Type="http://schemas.openxmlformats.org/officeDocument/2006/relationships/image" Target="../media/image5.wmf"/><Relationship Id="rId10" Type="http://schemas.openxmlformats.org/officeDocument/2006/relationships/oleObject" Target="../embeddings/oleObject4.bin"/><Relationship Id="rId4" Type="http://schemas.openxmlformats.org/officeDocument/2006/relationships/oleObject" Target="../embeddings/oleObject1.bin"/><Relationship Id="rId9" Type="http://schemas.openxmlformats.org/officeDocument/2006/relationships/image" Target="../media/image7.wmf"/></Relationships>
</file>

<file path=ppt/slides/_rels/slide14.xml.rels><?xml version="1.0" encoding="UTF-8" standalone="yes"?>
<Relationships xmlns="http://schemas.openxmlformats.org/package/2006/relationships"><Relationship Id="rId8" Type="http://schemas.openxmlformats.org/officeDocument/2006/relationships/image" Target="../media/image9.wmf"/><Relationship Id="rId13" Type="http://schemas.openxmlformats.org/officeDocument/2006/relationships/oleObject" Target="../embeddings/oleObject12.bin"/><Relationship Id="rId18" Type="http://schemas.openxmlformats.org/officeDocument/2006/relationships/image" Target="../media/image12.wmf"/><Relationship Id="rId3" Type="http://schemas.microsoft.com/office/2007/relationships/hdphoto" Target="../media/hdphoto1.wdp"/><Relationship Id="rId7" Type="http://schemas.openxmlformats.org/officeDocument/2006/relationships/oleObject" Target="../embeddings/oleObject8.bin"/><Relationship Id="rId12" Type="http://schemas.openxmlformats.org/officeDocument/2006/relationships/oleObject" Target="../embeddings/oleObject11.bin"/><Relationship Id="rId17" Type="http://schemas.openxmlformats.org/officeDocument/2006/relationships/oleObject" Target="../embeddings/oleObject15.bin"/><Relationship Id="rId2" Type="http://schemas.openxmlformats.org/officeDocument/2006/relationships/image" Target="../media/image4.png"/><Relationship Id="rId16" Type="http://schemas.openxmlformats.org/officeDocument/2006/relationships/image" Target="../media/image11.wmf"/><Relationship Id="rId20" Type="http://schemas.openxmlformats.org/officeDocument/2006/relationships/oleObject" Target="../embeddings/oleObject17.bin"/><Relationship Id="rId1" Type="http://schemas.openxmlformats.org/officeDocument/2006/relationships/slideLayout" Target="../slideLayouts/slideLayout5.xml"/><Relationship Id="rId6" Type="http://schemas.openxmlformats.org/officeDocument/2006/relationships/oleObject" Target="../embeddings/oleObject7.bin"/><Relationship Id="rId11" Type="http://schemas.openxmlformats.org/officeDocument/2006/relationships/oleObject" Target="../embeddings/oleObject10.bin"/><Relationship Id="rId5" Type="http://schemas.openxmlformats.org/officeDocument/2006/relationships/image" Target="../media/image8.wmf"/><Relationship Id="rId15" Type="http://schemas.openxmlformats.org/officeDocument/2006/relationships/oleObject" Target="../embeddings/oleObject14.bin"/><Relationship Id="rId10" Type="http://schemas.openxmlformats.org/officeDocument/2006/relationships/image" Target="../media/image10.wmf"/><Relationship Id="rId19" Type="http://schemas.openxmlformats.org/officeDocument/2006/relationships/oleObject" Target="../embeddings/oleObject16.bin"/><Relationship Id="rId4" Type="http://schemas.openxmlformats.org/officeDocument/2006/relationships/oleObject" Target="../embeddings/oleObject6.bin"/><Relationship Id="rId9" Type="http://schemas.openxmlformats.org/officeDocument/2006/relationships/oleObject" Target="../embeddings/oleObject9.bin"/><Relationship Id="rId14" Type="http://schemas.openxmlformats.org/officeDocument/2006/relationships/oleObject" Target="../embeddings/oleObject13.bin"/></Relationships>
</file>

<file path=ppt/slides/_rels/slide1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20.bin"/><Relationship Id="rId13" Type="http://schemas.openxmlformats.org/officeDocument/2006/relationships/oleObject" Target="../embeddings/oleObject23.bin"/><Relationship Id="rId3" Type="http://schemas.microsoft.com/office/2007/relationships/hdphoto" Target="../media/hdphoto1.wdp"/><Relationship Id="rId7" Type="http://schemas.openxmlformats.org/officeDocument/2006/relationships/image" Target="../media/image14.wmf"/><Relationship Id="rId12" Type="http://schemas.openxmlformats.org/officeDocument/2006/relationships/oleObject" Target="../embeddings/oleObject22.bin"/><Relationship Id="rId2" Type="http://schemas.openxmlformats.org/officeDocument/2006/relationships/image" Target="../media/image4.png"/><Relationship Id="rId1" Type="http://schemas.openxmlformats.org/officeDocument/2006/relationships/slideLayout" Target="../slideLayouts/slideLayout5.xml"/><Relationship Id="rId6" Type="http://schemas.openxmlformats.org/officeDocument/2006/relationships/oleObject" Target="../embeddings/oleObject19.bin"/><Relationship Id="rId11" Type="http://schemas.openxmlformats.org/officeDocument/2006/relationships/image" Target="../media/image15.wmf"/><Relationship Id="rId5" Type="http://schemas.openxmlformats.org/officeDocument/2006/relationships/image" Target="../media/image13.wmf"/><Relationship Id="rId10" Type="http://schemas.openxmlformats.org/officeDocument/2006/relationships/oleObject" Target="../embeddings/oleObject21.bin"/><Relationship Id="rId4" Type="http://schemas.openxmlformats.org/officeDocument/2006/relationships/oleObject" Target="../embeddings/oleObject18.bin"/><Relationship Id="rId9" Type="http://schemas.openxmlformats.org/officeDocument/2006/relationships/image" Target="../media/image9.wmf"/><Relationship Id="rId14" Type="http://schemas.openxmlformats.org/officeDocument/2006/relationships/image" Target="../media/image16.wmf"/></Relationships>
</file>

<file path=ppt/slides/_rels/slide1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8" Type="http://schemas.openxmlformats.org/officeDocument/2006/relationships/oleObject" Target="../embeddings/oleObject27.bin"/><Relationship Id="rId3" Type="http://schemas.openxmlformats.org/officeDocument/2006/relationships/image" Target="../media/image17.wmf"/><Relationship Id="rId7" Type="http://schemas.openxmlformats.org/officeDocument/2006/relationships/image" Target="../media/image19.wmf"/><Relationship Id="rId2" Type="http://schemas.openxmlformats.org/officeDocument/2006/relationships/oleObject" Target="../embeddings/oleObject24.bin"/><Relationship Id="rId1" Type="http://schemas.openxmlformats.org/officeDocument/2006/relationships/slideLayout" Target="../slideLayouts/slideLayout14.xml"/><Relationship Id="rId6" Type="http://schemas.openxmlformats.org/officeDocument/2006/relationships/oleObject" Target="../embeddings/oleObject26.bin"/><Relationship Id="rId11" Type="http://schemas.openxmlformats.org/officeDocument/2006/relationships/image" Target="../media/image21.wmf"/><Relationship Id="rId5" Type="http://schemas.openxmlformats.org/officeDocument/2006/relationships/image" Target="../media/image18.wmf"/><Relationship Id="rId10" Type="http://schemas.openxmlformats.org/officeDocument/2006/relationships/oleObject" Target="../embeddings/oleObject28.bin"/><Relationship Id="rId4" Type="http://schemas.openxmlformats.org/officeDocument/2006/relationships/oleObject" Target="../embeddings/oleObject25.bin"/><Relationship Id="rId9" Type="http://schemas.openxmlformats.org/officeDocument/2006/relationships/image" Target="../media/image20.wmf"/></Relationships>
</file>

<file path=ppt/slides/_rels/slide22.xml.rels><?xml version="1.0" encoding="UTF-8" standalone="yes"?>
<Relationships xmlns="http://schemas.openxmlformats.org/package/2006/relationships"><Relationship Id="rId8" Type="http://schemas.openxmlformats.org/officeDocument/2006/relationships/oleObject" Target="../embeddings/oleObject32.bin"/><Relationship Id="rId3" Type="http://schemas.openxmlformats.org/officeDocument/2006/relationships/image" Target="../media/image22.wmf"/><Relationship Id="rId7" Type="http://schemas.openxmlformats.org/officeDocument/2006/relationships/image" Target="../media/image24.wmf"/><Relationship Id="rId2" Type="http://schemas.openxmlformats.org/officeDocument/2006/relationships/oleObject" Target="../embeddings/oleObject29.bin"/><Relationship Id="rId1" Type="http://schemas.openxmlformats.org/officeDocument/2006/relationships/slideLayout" Target="../slideLayouts/slideLayout14.xml"/><Relationship Id="rId6" Type="http://schemas.openxmlformats.org/officeDocument/2006/relationships/oleObject" Target="../embeddings/oleObject31.bin"/><Relationship Id="rId5" Type="http://schemas.openxmlformats.org/officeDocument/2006/relationships/image" Target="../media/image23.wmf"/><Relationship Id="rId10" Type="http://schemas.openxmlformats.org/officeDocument/2006/relationships/image" Target="../media/image25.wmf"/><Relationship Id="rId4" Type="http://schemas.openxmlformats.org/officeDocument/2006/relationships/oleObject" Target="../embeddings/oleObject30.bin"/><Relationship Id="rId9" Type="http://schemas.openxmlformats.org/officeDocument/2006/relationships/oleObject" Target="../embeddings/oleObject33.bin"/></Relationships>
</file>

<file path=ppt/slides/_rels/slide2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US"/>
          </a:p>
        </p:txBody>
      </p:sp>
      <p:sp>
        <p:nvSpPr>
          <p:cNvPr id="3" name="Subtitle 2"/>
          <p:cNvSpPr>
            <a:spLocks noGrp="1"/>
          </p:cNvSpPr>
          <p:nvPr>
            <p:ph type="subTitle" idx="1"/>
          </p:nvPr>
        </p:nvSpPr>
        <p:spPr/>
        <p:txBody>
          <a:bodyPr/>
          <a:lstStyle/>
          <a:p>
            <a:endParaRPr lang="en-US"/>
          </a:p>
        </p:txBody>
      </p:sp>
      <p:pic>
        <p:nvPicPr>
          <p:cNvPr id="4" name="Picture 10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9169400" cy="6877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4" descr="F:\aadil-namaste-hands-small.png"/>
          <p:cNvPicPr>
            <a:picLocks noChangeAspect="1" noChangeArrowheads="1"/>
          </p:cNvPicPr>
          <p:nvPr/>
        </p:nvPicPr>
        <p:blipFill>
          <a:blip r:embed="rId3">
            <a:extLst>
              <a:ext uri="{28A0092B-C50C-407E-A947-70E740481C1C}">
                <a14:useLocalDpi xmlns:a14="http://schemas.microsoft.com/office/drawing/2010/main" val="0"/>
              </a:ext>
            </a:extLst>
          </a:blip>
          <a:srcRect l="12723" t="26637" r="9152" b="10715"/>
          <a:stretch>
            <a:fillRect/>
          </a:stretch>
        </p:blipFill>
        <p:spPr bwMode="auto">
          <a:xfrm>
            <a:off x="2857500" y="1219200"/>
            <a:ext cx="3314700"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3048000" y="5105400"/>
            <a:ext cx="2971800" cy="769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spcBef>
                <a:spcPct val="20000"/>
              </a:spcBef>
              <a:buFont typeface="Arial" charset="0"/>
              <a:buChar char="•"/>
              <a:defRPr sz="3200">
                <a:solidFill>
                  <a:schemeClr val="tx1"/>
                </a:solidFill>
                <a:latin typeface="Calibri" pitchFamily="34" charset="0"/>
              </a:defRPr>
            </a:lvl1pPr>
            <a:lvl2pPr marL="742950" indent="-285750" eaLnBrk="0" hangingPunct="0">
              <a:spcBef>
                <a:spcPct val="20000"/>
              </a:spcBef>
              <a:buFont typeface="Arial" charset="0"/>
              <a:buChar char="–"/>
              <a:defRPr sz="2800">
                <a:solidFill>
                  <a:schemeClr val="tx1"/>
                </a:solidFill>
                <a:latin typeface="Calibri" pitchFamily="34" charset="0"/>
              </a:defRPr>
            </a:lvl2pPr>
            <a:lvl3pPr marL="1143000" indent="-228600" eaLnBrk="0" hangingPunct="0">
              <a:spcBef>
                <a:spcPct val="20000"/>
              </a:spcBef>
              <a:buFont typeface="Arial" charset="0"/>
              <a:buChar char="•"/>
              <a:defRPr sz="2400">
                <a:solidFill>
                  <a:schemeClr val="tx1"/>
                </a:solidFill>
                <a:latin typeface="Calibri" pitchFamily="34" charset="0"/>
              </a:defRPr>
            </a:lvl3pPr>
            <a:lvl4pPr marL="1600200" indent="-228600" eaLnBrk="0" hangingPunct="0">
              <a:spcBef>
                <a:spcPct val="20000"/>
              </a:spcBef>
              <a:buFont typeface="Arial" charset="0"/>
              <a:buChar char="–"/>
              <a:defRPr sz="2000">
                <a:solidFill>
                  <a:schemeClr val="tx1"/>
                </a:solidFill>
                <a:latin typeface="Calibri" pitchFamily="34" charset="0"/>
              </a:defRPr>
            </a:lvl4pPr>
            <a:lvl5pPr marL="2057400" indent="-228600" eaLnBrk="0" hangingPunct="0">
              <a:spcBef>
                <a:spcPct val="20000"/>
              </a:spcBef>
              <a:buFont typeface="Arial" charset="0"/>
              <a:buChar char="»"/>
              <a:defRPr sz="2000">
                <a:solidFill>
                  <a:schemeClr val="tx1"/>
                </a:solidFill>
                <a:latin typeface="Calibri" pitchFamily="34" charset="0"/>
              </a:defRPr>
            </a:lvl5pPr>
            <a:lvl6pPr marL="2514600" indent="-228600" eaLnBrk="0" fontAlgn="base" hangingPunct="0">
              <a:spcBef>
                <a:spcPct val="20000"/>
              </a:spcBef>
              <a:spcAft>
                <a:spcPct val="0"/>
              </a:spcAft>
              <a:buFont typeface="Arial" charset="0"/>
              <a:buChar char="»"/>
              <a:defRPr sz="2000">
                <a:solidFill>
                  <a:schemeClr val="tx1"/>
                </a:solidFill>
                <a:latin typeface="Calibri" pitchFamily="34" charset="0"/>
              </a:defRPr>
            </a:lvl6pPr>
            <a:lvl7pPr marL="2971800" indent="-228600" eaLnBrk="0" fontAlgn="base" hangingPunct="0">
              <a:spcBef>
                <a:spcPct val="20000"/>
              </a:spcBef>
              <a:spcAft>
                <a:spcPct val="0"/>
              </a:spcAft>
              <a:buFont typeface="Arial" charset="0"/>
              <a:buChar char="»"/>
              <a:defRPr sz="2000">
                <a:solidFill>
                  <a:schemeClr val="tx1"/>
                </a:solidFill>
                <a:latin typeface="Calibri" pitchFamily="34" charset="0"/>
              </a:defRPr>
            </a:lvl7pPr>
            <a:lvl8pPr marL="3429000" indent="-228600" eaLnBrk="0" fontAlgn="base" hangingPunct="0">
              <a:spcBef>
                <a:spcPct val="20000"/>
              </a:spcBef>
              <a:spcAft>
                <a:spcPct val="0"/>
              </a:spcAft>
              <a:buFont typeface="Arial" charset="0"/>
              <a:buChar char="»"/>
              <a:defRPr sz="2000">
                <a:solidFill>
                  <a:schemeClr val="tx1"/>
                </a:solidFill>
                <a:latin typeface="Calibri" pitchFamily="34" charset="0"/>
              </a:defRPr>
            </a:lvl8pPr>
            <a:lvl9pPr marL="3886200" indent="-228600" eaLnBrk="0" fontAlgn="base" hangingPunct="0">
              <a:spcBef>
                <a:spcPct val="20000"/>
              </a:spcBef>
              <a:spcAft>
                <a:spcPct val="0"/>
              </a:spcAft>
              <a:buFont typeface="Arial" charset="0"/>
              <a:buChar char="»"/>
              <a:defRPr sz="2000">
                <a:solidFill>
                  <a:schemeClr val="tx1"/>
                </a:solidFill>
                <a:latin typeface="Calibri" pitchFamily="34" charset="0"/>
              </a:defRPr>
            </a:lvl9pPr>
          </a:lstStyle>
          <a:p>
            <a:pPr eaLnBrk="1" hangingPunct="1">
              <a:spcBef>
                <a:spcPct val="0"/>
              </a:spcBef>
              <a:buFontTx/>
              <a:buNone/>
            </a:pPr>
            <a:r>
              <a:rPr lang="en-US" altLang="en-US" sz="4400" dirty="0">
                <a:latin typeface="Arial" charset="0"/>
              </a:rPr>
              <a:t>NAMASTE</a:t>
            </a:r>
          </a:p>
        </p:txBody>
      </p:sp>
      <p:sp>
        <p:nvSpPr>
          <p:cNvPr id="8" name="Slide Number Placeholder 7"/>
          <p:cNvSpPr>
            <a:spLocks noGrp="1"/>
          </p:cNvSpPr>
          <p:nvPr>
            <p:ph type="sldNum" sz="quarter" idx="11"/>
          </p:nvPr>
        </p:nvSpPr>
        <p:spPr/>
        <p:txBody>
          <a:bodyPr/>
          <a:lstStyle/>
          <a:p>
            <a:fld id="{D0774C3E-4AC2-4496-A8E0-D089A243C1BF}" type="slidenum">
              <a:rPr lang="en-US" smtClean="0"/>
              <a:t>1</a:t>
            </a:fld>
            <a:endParaRPr lang="en-US"/>
          </a:p>
        </p:txBody>
      </p:sp>
    </p:spTree>
    <p:extLst>
      <p:ext uri="{BB962C8B-B14F-4D97-AF65-F5344CB8AC3E}">
        <p14:creationId xmlns:p14="http://schemas.microsoft.com/office/powerpoint/2010/main" val="1081155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circle(in)">
                                      <p:cBhvr>
                                        <p:cTn id="7" dur="1000"/>
                                        <p:tgtEl>
                                          <p:spTgt spid="5"/>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4"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 calcmode="lin" valueType="num">
                                      <p:cBhvr additive="base">
                                        <p:cTn id="12" dur="500" fill="hold"/>
                                        <p:tgtEl>
                                          <p:spTgt spid="6"/>
                                        </p:tgtEl>
                                        <p:attrNameLst>
                                          <p:attrName>ppt_x</p:attrName>
                                        </p:attrNameLst>
                                      </p:cBhvr>
                                      <p:tavLst>
                                        <p:tav tm="0">
                                          <p:val>
                                            <p:strVal val="#ppt_x"/>
                                          </p:val>
                                        </p:tav>
                                        <p:tav tm="100000">
                                          <p:val>
                                            <p:strVal val="#ppt_x"/>
                                          </p:val>
                                        </p:tav>
                                      </p:tavLst>
                                    </p:anim>
                                    <p:anim calcmode="lin" valueType="num">
                                      <p:cBhvr additive="base">
                                        <p:cTn id="13" dur="500" fill="hold"/>
                                        <p:tgtEl>
                                          <p:spTgt spid="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10</a:t>
            </a:fld>
            <a:endParaRPr lang="en-US">
              <a:solidFill>
                <a:srgbClr val="534949"/>
              </a:solidFill>
            </a:endParaRPr>
          </a:p>
        </p:txBody>
      </p:sp>
      <p:sp>
        <p:nvSpPr>
          <p:cNvPr id="2" name="Rectangle 1"/>
          <p:cNvSpPr/>
          <p:nvPr/>
        </p:nvSpPr>
        <p:spPr>
          <a:xfrm>
            <a:off x="3200400" y="314980"/>
            <a:ext cx="35052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Demand Schedule </a:t>
            </a:r>
            <a:endParaRPr kumimoji="0" lang="en-US" sz="3200" b="0" i="0" u="none" strike="noStrike" kern="0" cap="none" spc="0" normalizeH="0" baseline="0" noProof="0" dirty="0">
              <a:ln>
                <a:noFill/>
              </a:ln>
              <a:solidFill>
                <a:srgbClr val="0000FF"/>
              </a:solidFill>
              <a:effectLst/>
              <a:uLnTx/>
              <a:uFillTx/>
            </a:endParaRPr>
          </a:p>
        </p:txBody>
      </p:sp>
      <p:graphicFrame>
        <p:nvGraphicFramePr>
          <p:cNvPr id="9" name="Group 111"/>
          <p:cNvGraphicFramePr>
            <a:graphicFrameLocks noGrp="1"/>
          </p:cNvGraphicFramePr>
          <p:nvPr>
            <p:extLst>
              <p:ext uri="{D42A27DB-BD31-4B8C-83A1-F6EECF244321}">
                <p14:modId xmlns:p14="http://schemas.microsoft.com/office/powerpoint/2010/main" val="1459820063"/>
              </p:ext>
            </p:extLst>
          </p:nvPr>
        </p:nvGraphicFramePr>
        <p:xfrm>
          <a:off x="381000" y="2514600"/>
          <a:ext cx="3429000" cy="2255838"/>
        </p:xfrm>
        <a:graphic>
          <a:graphicData uri="http://schemas.openxmlformats.org/drawingml/2006/table">
            <a:tbl>
              <a:tblPr/>
              <a:tblGrid>
                <a:gridCol w="1600200">
                  <a:extLst>
                    <a:ext uri="{9D8B030D-6E8A-4147-A177-3AD203B41FA5}">
                      <a16:colId xmlns:a16="http://schemas.microsoft.com/office/drawing/2014/main" val="20000"/>
                    </a:ext>
                  </a:extLst>
                </a:gridCol>
                <a:gridCol w="1828800">
                  <a:extLst>
                    <a:ext uri="{9D8B030D-6E8A-4147-A177-3AD203B41FA5}">
                      <a16:colId xmlns:a16="http://schemas.microsoft.com/office/drawing/2014/main" val="20001"/>
                    </a:ext>
                  </a:extLst>
                </a:gridCol>
              </a:tblGrid>
              <a:tr h="73162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Price of Oranges</a:t>
                      </a:r>
                    </a:p>
                    <a:p>
                      <a:pPr marL="0" marR="0" lvl="0" indent="0" algn="ctr" defTabSz="914400" rtl="0" eaLnBrk="0" fontAlgn="base" latinLnBrk="0" hangingPunct="0">
                        <a:lnSpc>
                          <a:spcPct val="100000"/>
                        </a:lnSpc>
                        <a:spcBef>
                          <a:spcPct val="0"/>
                        </a:spcBef>
                        <a:spcAft>
                          <a:spcPct val="0"/>
                        </a:spcAft>
                        <a:buClrTx/>
                        <a:buSzTx/>
                        <a:buFontTx/>
                        <a:buNone/>
                        <a:tabLst>
                          <a:tab pos="46101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Rs</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Per dozen)</a:t>
                      </a:r>
                      <a:endParaRPr kumimoji="0" lang="en-US" sz="16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Qty. demanded of  Oranges (dozens)</a:t>
                      </a:r>
                      <a:endParaRPr kumimoji="0" lang="en-US" sz="16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25</a:t>
                      </a:r>
                      <a:endParaRPr kumimoji="0" lang="en-US" sz="18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843">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dirty="0">
                        <a:ln>
                          <a:noFill/>
                        </a:ln>
                        <a:solidFill>
                          <a:schemeClr val="tx1"/>
                        </a:solidFill>
                        <a:effectLst/>
                        <a:latin typeface="Arial" pitchFamily="34" charset="0"/>
                      </a:endParaRPr>
                    </a:p>
                  </a:txBody>
                  <a:tcPr marT="45726" marB="4572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10" name="Rectangle 100"/>
          <p:cNvSpPr>
            <a:spLocks noChangeArrowheads="1"/>
          </p:cNvSpPr>
          <p:nvPr/>
        </p:nvSpPr>
        <p:spPr bwMode="auto">
          <a:xfrm>
            <a:off x="76200" y="957947"/>
            <a:ext cx="89916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dirty="0">
                <a:cs typeface="Times New Roman" panose="02020603050405020304" pitchFamily="18" charset="0"/>
              </a:rPr>
              <a:t> </a:t>
            </a:r>
            <a:r>
              <a:rPr lang="en-US" altLang="en-US" sz="1800" i="0" dirty="0">
                <a:solidFill>
                  <a:srgbClr val="FF0000"/>
                </a:solidFill>
                <a:cs typeface="Times New Roman" panose="02020603050405020304" pitchFamily="18" charset="0"/>
              </a:rPr>
              <a:t>Demand Schedule </a:t>
            </a:r>
            <a:r>
              <a:rPr lang="en-US" altLang="en-US" sz="1800" i="0" dirty="0">
                <a:cs typeface="Times New Roman" panose="02020603050405020304" pitchFamily="18" charset="0"/>
              </a:rPr>
              <a:t>at any given time refers to the series of quantities the consumer is </a:t>
            </a:r>
          </a:p>
          <a:p>
            <a:pPr eaLnBrk="1" hangingPunct="1">
              <a:spcBef>
                <a:spcPct val="0"/>
              </a:spcBef>
              <a:buFontTx/>
              <a:buNone/>
            </a:pPr>
            <a:r>
              <a:rPr lang="en-US" altLang="en-US" sz="1800" i="0" dirty="0">
                <a:cs typeface="Times New Roman" panose="02020603050405020304" pitchFamily="18" charset="0"/>
              </a:rPr>
              <a:t> prepared to buy at different prices. </a:t>
            </a:r>
            <a:endParaRPr lang="en-US" altLang="en-US" sz="1800" i="0" dirty="0"/>
          </a:p>
        </p:txBody>
      </p:sp>
      <p:sp>
        <p:nvSpPr>
          <p:cNvPr id="11" name="Rectangle 127"/>
          <p:cNvSpPr>
            <a:spLocks noChangeArrowheads="1"/>
          </p:cNvSpPr>
          <p:nvPr/>
        </p:nvSpPr>
        <p:spPr bwMode="auto">
          <a:xfrm>
            <a:off x="152400" y="1582629"/>
            <a:ext cx="838200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0000FF"/>
                </a:solidFill>
                <a:cs typeface="Times New Roman" panose="02020603050405020304" pitchFamily="18" charset="0"/>
              </a:rPr>
              <a:t>Demand Curve  </a:t>
            </a:r>
          </a:p>
          <a:p>
            <a:pPr eaLnBrk="1" hangingPunct="1">
              <a:spcBef>
                <a:spcPct val="0"/>
              </a:spcBef>
              <a:buFontTx/>
              <a:buNone/>
            </a:pPr>
            <a:r>
              <a:rPr lang="en-US" altLang="en-US" sz="1800" i="0" dirty="0">
                <a:cs typeface="Times New Roman" panose="02020603050405020304" pitchFamily="18" charset="0"/>
              </a:rPr>
              <a:t>Demand Schedule when represented graphically, is known as “Demand Curve”.</a:t>
            </a:r>
            <a:endParaRPr lang="en-US" altLang="en-US" sz="1800" i="0" dirty="0"/>
          </a:p>
        </p:txBody>
      </p:sp>
      <p:sp>
        <p:nvSpPr>
          <p:cNvPr id="12" name="Text Box 130"/>
          <p:cNvSpPr txBox="1">
            <a:spLocks noChangeArrowheads="1"/>
          </p:cNvSpPr>
          <p:nvPr/>
        </p:nvSpPr>
        <p:spPr bwMode="auto">
          <a:xfrm>
            <a:off x="685800" y="2209800"/>
            <a:ext cx="2743200"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dirty="0"/>
              <a:t>Individual demand schedule</a:t>
            </a:r>
          </a:p>
        </p:txBody>
      </p:sp>
      <p:sp>
        <p:nvSpPr>
          <p:cNvPr id="13" name="Text Box 131"/>
          <p:cNvSpPr txBox="1">
            <a:spLocks noChangeArrowheads="1"/>
          </p:cNvSpPr>
          <p:nvPr/>
        </p:nvSpPr>
        <p:spPr bwMode="auto">
          <a:xfrm>
            <a:off x="533400" y="4953000"/>
            <a:ext cx="7924800" cy="1344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0000FF"/>
                </a:solidFill>
              </a:rPr>
              <a:t>Why demand curve slope downwards?</a:t>
            </a:r>
          </a:p>
          <a:p>
            <a:pPr eaLnBrk="1" hangingPunct="1">
              <a:spcBef>
                <a:spcPct val="0"/>
              </a:spcBef>
            </a:pPr>
            <a:r>
              <a:rPr lang="en-US" altLang="en-US" sz="1600" i="0" dirty="0"/>
              <a:t>  Substitution effect</a:t>
            </a:r>
          </a:p>
          <a:p>
            <a:pPr eaLnBrk="1" hangingPunct="1">
              <a:spcBef>
                <a:spcPct val="0"/>
              </a:spcBef>
            </a:pPr>
            <a:r>
              <a:rPr lang="en-US" altLang="en-US" sz="1600" i="0" dirty="0"/>
              <a:t>  Income effect</a:t>
            </a:r>
          </a:p>
          <a:p>
            <a:pPr eaLnBrk="1" hangingPunct="1">
              <a:spcBef>
                <a:spcPct val="0"/>
              </a:spcBef>
            </a:pPr>
            <a:r>
              <a:rPr lang="en-US" altLang="en-US" sz="1600" i="0" dirty="0"/>
              <a:t>  A commodity tends to be put to more use when it becomes cheaper because  old</a:t>
            </a:r>
          </a:p>
          <a:p>
            <a:pPr eaLnBrk="1" hangingPunct="1">
              <a:spcBef>
                <a:spcPct val="0"/>
              </a:spcBef>
              <a:buFontTx/>
              <a:buNone/>
            </a:pPr>
            <a:r>
              <a:rPr lang="en-US" altLang="en-US" sz="1600" i="0" dirty="0"/>
              <a:t>    buyers buy more and new buyers enter the market.</a:t>
            </a:r>
            <a:r>
              <a:rPr lang="en-US" altLang="en-US" sz="1600" dirty="0"/>
              <a:t> </a:t>
            </a:r>
          </a:p>
        </p:txBody>
      </p:sp>
      <p:grpSp>
        <p:nvGrpSpPr>
          <p:cNvPr id="14" name="Group 129"/>
          <p:cNvGrpSpPr>
            <a:grpSpLocks/>
          </p:cNvGrpSpPr>
          <p:nvPr/>
        </p:nvGrpSpPr>
        <p:grpSpPr bwMode="auto">
          <a:xfrm>
            <a:off x="4343400" y="2438400"/>
            <a:ext cx="3962400" cy="2324100"/>
            <a:chOff x="2544" y="1488"/>
            <a:chExt cx="2496" cy="1464"/>
          </a:xfrm>
        </p:grpSpPr>
        <p:sp>
          <p:nvSpPr>
            <p:cNvPr id="15" name="Line 120"/>
            <p:cNvSpPr>
              <a:spLocks noChangeShapeType="1"/>
            </p:cNvSpPr>
            <p:nvPr/>
          </p:nvSpPr>
          <p:spPr bwMode="auto">
            <a:xfrm flipV="1">
              <a:off x="3120" y="1488"/>
              <a:ext cx="0" cy="11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Freeform 118"/>
            <p:cNvSpPr>
              <a:spLocks/>
            </p:cNvSpPr>
            <p:nvPr/>
          </p:nvSpPr>
          <p:spPr bwMode="auto">
            <a:xfrm>
              <a:off x="3408" y="1632"/>
              <a:ext cx="1056" cy="864"/>
            </a:xfrm>
            <a:custGeom>
              <a:avLst/>
              <a:gdLst>
                <a:gd name="T0" fmla="*/ 0 w 1800"/>
                <a:gd name="T1" fmla="*/ 0 h 1800"/>
                <a:gd name="T2" fmla="*/ 15 w 1800"/>
                <a:gd name="T3" fmla="*/ 15 h 1800"/>
                <a:gd name="T4" fmla="*/ 74 w 1800"/>
                <a:gd name="T5" fmla="*/ 22 h 1800"/>
                <a:gd name="T6" fmla="*/ 0 60000 65536"/>
                <a:gd name="T7" fmla="*/ 0 60000 65536"/>
                <a:gd name="T8" fmla="*/ 0 60000 65536"/>
                <a:gd name="T9" fmla="*/ 0 w 1800"/>
                <a:gd name="T10" fmla="*/ 0 h 1800"/>
                <a:gd name="T11" fmla="*/ 1800 w 1800"/>
                <a:gd name="T12" fmla="*/ 1800 h 1800"/>
              </a:gdLst>
              <a:ahLst/>
              <a:cxnLst>
                <a:cxn ang="T6">
                  <a:pos x="T0" y="T1"/>
                </a:cxn>
                <a:cxn ang="T7">
                  <a:pos x="T2" y="T3"/>
                </a:cxn>
                <a:cxn ang="T8">
                  <a:pos x="T4" y="T5"/>
                </a:cxn>
              </a:cxnLst>
              <a:rect l="T9" t="T10" r="T11" b="T12"/>
              <a:pathLst>
                <a:path w="1800" h="1800">
                  <a:moveTo>
                    <a:pt x="0" y="0"/>
                  </a:moveTo>
                  <a:cubicBezTo>
                    <a:pt x="30" y="480"/>
                    <a:pt x="60" y="960"/>
                    <a:pt x="360" y="1260"/>
                  </a:cubicBezTo>
                  <a:cubicBezTo>
                    <a:pt x="660" y="1560"/>
                    <a:pt x="1230" y="1680"/>
                    <a:pt x="1800" y="18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Text Box 117"/>
            <p:cNvSpPr txBox="1">
              <a:spLocks noChangeArrowheads="1"/>
            </p:cNvSpPr>
            <p:nvPr/>
          </p:nvSpPr>
          <p:spPr bwMode="auto">
            <a:xfrm>
              <a:off x="2544" y="2016"/>
              <a:ext cx="528" cy="33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Price of good  X</a:t>
              </a:r>
              <a:endParaRPr lang="en-US" altLang="en-US" sz="1400" i="0"/>
            </a:p>
          </p:txBody>
        </p:sp>
        <p:sp>
          <p:nvSpPr>
            <p:cNvPr id="18" name="Text Box 116"/>
            <p:cNvSpPr txBox="1">
              <a:spLocks noChangeArrowheads="1"/>
            </p:cNvSpPr>
            <p:nvPr/>
          </p:nvSpPr>
          <p:spPr bwMode="auto">
            <a:xfrm>
              <a:off x="3264" y="2736"/>
              <a:ext cx="1488"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Qty. demanded of good  X</a:t>
              </a:r>
              <a:endParaRPr lang="en-US" altLang="en-US" sz="1400" i="0"/>
            </a:p>
          </p:txBody>
        </p:sp>
        <p:sp>
          <p:nvSpPr>
            <p:cNvPr id="19" name="Text Box 115"/>
            <p:cNvSpPr txBox="1">
              <a:spLocks noChangeArrowheads="1"/>
            </p:cNvSpPr>
            <p:nvPr/>
          </p:nvSpPr>
          <p:spPr bwMode="auto">
            <a:xfrm>
              <a:off x="3456" y="1536"/>
              <a:ext cx="216"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i="0">
                  <a:cs typeface="Times New Roman" panose="02020603050405020304" pitchFamily="18" charset="0"/>
                </a:rPr>
                <a:t>D</a:t>
              </a:r>
              <a:endParaRPr lang="en-US" altLang="en-US" sz="1800" i="0"/>
            </a:p>
          </p:txBody>
        </p:sp>
        <p:sp>
          <p:nvSpPr>
            <p:cNvPr id="20" name="Text Box 114"/>
            <p:cNvSpPr txBox="1">
              <a:spLocks noChangeArrowheads="1"/>
            </p:cNvSpPr>
            <p:nvPr/>
          </p:nvSpPr>
          <p:spPr bwMode="auto">
            <a:xfrm>
              <a:off x="4512" y="2400"/>
              <a:ext cx="216"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i="0">
                  <a:cs typeface="Times New Roman" panose="02020603050405020304" pitchFamily="18" charset="0"/>
                </a:rPr>
                <a:t>D</a:t>
              </a:r>
              <a:endParaRPr lang="en-US" altLang="en-US" sz="1800" i="0"/>
            </a:p>
          </p:txBody>
        </p:sp>
        <p:sp>
          <p:nvSpPr>
            <p:cNvPr id="21" name="Text Box 113"/>
            <p:cNvSpPr txBox="1">
              <a:spLocks noChangeArrowheads="1"/>
            </p:cNvSpPr>
            <p:nvPr/>
          </p:nvSpPr>
          <p:spPr bwMode="auto">
            <a:xfrm>
              <a:off x="3648" y="1776"/>
              <a:ext cx="1392" cy="240"/>
            </a:xfrm>
            <a:prstGeom prst="rect">
              <a:avLst/>
            </a:prstGeom>
            <a:solidFill>
              <a:schemeClr val="bg1">
                <a:lumMod val="85000"/>
              </a:schemeClr>
            </a:solidFill>
            <a:ln w="9525">
              <a:noFill/>
              <a:miter lim="800000"/>
              <a:headEnd/>
              <a:tailEnd/>
            </a:ln>
          </p:spPr>
          <p:txBody>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Individual Demand Curve</a:t>
              </a:r>
              <a:endParaRPr lang="en-US" altLang="en-US" sz="1800" i="0"/>
            </a:p>
          </p:txBody>
        </p:sp>
        <p:sp>
          <p:nvSpPr>
            <p:cNvPr id="22" name="Line 128"/>
            <p:cNvSpPr>
              <a:spLocks noChangeShapeType="1"/>
            </p:cNvSpPr>
            <p:nvPr/>
          </p:nvSpPr>
          <p:spPr bwMode="auto">
            <a:xfrm>
              <a:off x="3120" y="2640"/>
              <a:ext cx="177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Tree>
    <p:extLst>
      <p:ext uri="{BB962C8B-B14F-4D97-AF65-F5344CB8AC3E}">
        <p14:creationId xmlns:p14="http://schemas.microsoft.com/office/powerpoint/2010/main" val="329068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chemeClr val="tx1"/>
                                      </p:to>
                                    </p:animClr>
                                  </p:subTnLst>
                                </p:cTn>
                              </p:par>
                              <p:par>
                                <p:cTn id="7" presetID="1" presetClass="entr" presetSubtype="0" fill="hold" nodeType="withEffect">
                                  <p:stCondLst>
                                    <p:cond delay="0"/>
                                  </p:stCondLst>
                                  <p:childTnLst>
                                    <p:set>
                                      <p:cBhvr>
                                        <p:cTn id="8" dur="1" fill="hold">
                                          <p:stCondLst>
                                            <p:cond delay="0"/>
                                          </p:stCondLst>
                                        </p:cTn>
                                        <p:tgtEl>
                                          <p:spTgt spid="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1" end="1"/>
                                            </p:txEl>
                                          </p:spTgt>
                                        </p:tgtEl>
                                        <p:attrNameLst>
                                          <p:attrName>ppt_c</p:attrName>
                                        </p:attrNameLst>
                                      </p:cBhvr>
                                      <p:to>
                                        <a:schemeClr val="tx1"/>
                                      </p:to>
                                    </p:animClr>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 end="1"/>
                                            </p:txEl>
                                          </p:spTgt>
                                        </p:tgtEl>
                                        <p:attrNameLst>
                                          <p:attrName>ppt_c</p:attrName>
                                        </p:attrNameLst>
                                      </p:cBhvr>
                                      <p:to>
                                        <a:schemeClr val="tx1"/>
                                      </p:to>
                                    </p:animClr>
                                  </p:subTnLst>
                                </p:cTn>
                              </p:par>
                            </p:childTnLst>
                          </p:cTn>
                        </p:par>
                      </p:childTnLst>
                    </p:cTn>
                  </p:par>
                  <p:par>
                    <p:cTn id="17" fill="hold">
                      <p:stCondLst>
                        <p:cond delay="indefinite"/>
                      </p:stCondLst>
                      <p:childTnLst>
                        <p:par>
                          <p:cTn id="18" fill="hold">
                            <p:stCondLst>
                              <p:cond delay="0"/>
                            </p:stCondLst>
                            <p:childTnLst>
                              <p:par>
                                <p:cTn id="19" presetID="2" presetClass="entr" presetSubtype="8" fill="hold" grpId="0" nodeType="clickEffect">
                                  <p:stCondLst>
                                    <p:cond delay="0"/>
                                  </p:stCondLst>
                                  <p:childTnLst>
                                    <p:set>
                                      <p:cBhvr>
                                        <p:cTn id="20" dur="1" fill="hold">
                                          <p:stCondLst>
                                            <p:cond delay="0"/>
                                          </p:stCondLst>
                                        </p:cTn>
                                        <p:tgtEl>
                                          <p:spTgt spid="12"/>
                                        </p:tgtEl>
                                        <p:attrNameLst>
                                          <p:attrName>style.visibility</p:attrName>
                                        </p:attrNameLst>
                                      </p:cBhvr>
                                      <p:to>
                                        <p:strVal val="visible"/>
                                      </p:to>
                                    </p:set>
                                    <p:anim calcmode="lin" valueType="num">
                                      <p:cBhvr additive="base">
                                        <p:cTn id="21" dur="500" fill="hold"/>
                                        <p:tgtEl>
                                          <p:spTgt spid="12"/>
                                        </p:tgtEl>
                                        <p:attrNameLst>
                                          <p:attrName>ppt_x</p:attrName>
                                        </p:attrNameLst>
                                      </p:cBhvr>
                                      <p:tavLst>
                                        <p:tav tm="0">
                                          <p:val>
                                            <p:strVal val="0-#ppt_w/2"/>
                                          </p:val>
                                        </p:tav>
                                        <p:tav tm="100000">
                                          <p:val>
                                            <p:strVal val="#ppt_x"/>
                                          </p:val>
                                        </p:tav>
                                      </p:tavLst>
                                    </p:anim>
                                    <p:anim calcmode="lin" valueType="num">
                                      <p:cBhvr additive="base">
                                        <p:cTn id="22" dur="500" fill="hold"/>
                                        <p:tgtEl>
                                          <p:spTgt spid="12"/>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ntr" presetSubtype="8" fill="hold" nodeType="clickEffect">
                                  <p:stCondLst>
                                    <p:cond delay="0"/>
                                  </p:stCondLst>
                                  <p:childTnLst>
                                    <p:set>
                                      <p:cBhvr>
                                        <p:cTn id="26" dur="1" fill="hold">
                                          <p:stCondLst>
                                            <p:cond delay="0"/>
                                          </p:stCondLst>
                                        </p:cTn>
                                        <p:tgtEl>
                                          <p:spTgt spid="9"/>
                                        </p:tgtEl>
                                        <p:attrNameLst>
                                          <p:attrName>style.visibility</p:attrName>
                                        </p:attrNameLst>
                                      </p:cBhvr>
                                      <p:to>
                                        <p:strVal val="visible"/>
                                      </p:to>
                                    </p:set>
                                    <p:anim calcmode="lin" valueType="num">
                                      <p:cBhvr additive="base">
                                        <p:cTn id="27" dur="500" fill="hold"/>
                                        <p:tgtEl>
                                          <p:spTgt spid="9"/>
                                        </p:tgtEl>
                                        <p:attrNameLst>
                                          <p:attrName>ppt_x</p:attrName>
                                        </p:attrNameLst>
                                      </p:cBhvr>
                                      <p:tavLst>
                                        <p:tav tm="0">
                                          <p:val>
                                            <p:strVal val="0-#ppt_w/2"/>
                                          </p:val>
                                        </p:tav>
                                        <p:tav tm="100000">
                                          <p:val>
                                            <p:strVal val="#ppt_x"/>
                                          </p:val>
                                        </p:tav>
                                      </p:tavLst>
                                    </p:anim>
                                    <p:anim calcmode="lin" valueType="num">
                                      <p:cBhvr additive="base">
                                        <p:cTn id="28" dur="500" fill="hold"/>
                                        <p:tgtEl>
                                          <p:spTgt spid="9"/>
                                        </p:tgtEl>
                                        <p:attrNameLst>
                                          <p:attrName>ppt_y</p:attrName>
                                        </p:attrNameLst>
                                      </p:cBhvr>
                                      <p:tavLst>
                                        <p:tav tm="0">
                                          <p:val>
                                            <p:strVal val="#ppt_y"/>
                                          </p:val>
                                        </p:tav>
                                        <p:tav tm="100000">
                                          <p:val>
                                            <p:strVal val="#ppt_y"/>
                                          </p:val>
                                        </p:tav>
                                      </p:tavLst>
                                    </p:anim>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0" end="0"/>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1" end="1"/>
                                            </p:txEl>
                                          </p:spTgt>
                                        </p:tgtEl>
                                        <p:attrNameLst>
                                          <p:attrName>ppt_c</p:attrName>
                                        </p:attrNameLst>
                                      </p:cBhvr>
                                      <p:to>
                                        <a:schemeClr val="tx1"/>
                                      </p:to>
                                    </p:animClr>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2" end="2"/>
                                            </p:txEl>
                                          </p:spTgt>
                                        </p:tgtEl>
                                        <p:attrNameLst>
                                          <p:attrName>ppt_c</p:attrName>
                                        </p:attrNameLst>
                                      </p:cBhvr>
                                      <p:to>
                                        <a:schemeClr val="tx1"/>
                                      </p:to>
                                    </p:animClr>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13">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3" end="3"/>
                                            </p:txEl>
                                          </p:spTgt>
                                        </p:tgtEl>
                                        <p:attrNameLst>
                                          <p:attrName>ppt_c</p:attrName>
                                        </p:attrNameLst>
                                      </p:cBhvr>
                                      <p:to>
                                        <a:schemeClr val="tx1"/>
                                      </p:to>
                                    </p:animClr>
                                  </p:subTnLst>
                                </p:cTn>
                              </p:par>
                              <p:par>
                                <p:cTn id="49" presetID="1" presetClass="entr" presetSubtype="0" fill="hold" nodeType="withEffect">
                                  <p:stCondLst>
                                    <p:cond delay="0"/>
                                  </p:stCondLst>
                                  <p:childTnLst>
                                    <p:set>
                                      <p:cBhvr>
                                        <p:cTn id="50" dur="1" fill="hold">
                                          <p:stCondLst>
                                            <p:cond delay="0"/>
                                          </p:stCondLst>
                                        </p:cTn>
                                        <p:tgtEl>
                                          <p:spTgt spid="13">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4" end="4"/>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11</a:t>
            </a:fld>
            <a:endParaRPr lang="en-US">
              <a:solidFill>
                <a:srgbClr val="534949"/>
              </a:solidFill>
            </a:endParaRPr>
          </a:p>
        </p:txBody>
      </p:sp>
      <p:sp>
        <p:nvSpPr>
          <p:cNvPr id="2" name="Rectangle 1"/>
          <p:cNvSpPr/>
          <p:nvPr/>
        </p:nvSpPr>
        <p:spPr>
          <a:xfrm>
            <a:off x="3200400" y="228600"/>
            <a:ext cx="3810000" cy="584775"/>
          </a:xfrm>
          <a:prstGeom prst="rect">
            <a:avLst/>
          </a:prstGeom>
        </p:spPr>
        <p:txBody>
          <a:bodyPr wrap="square">
            <a:spAutoFit/>
          </a:bodyPr>
          <a:lstStyle/>
          <a:p>
            <a:pPr lvl="0">
              <a:defRPr/>
            </a:pPr>
            <a:r>
              <a:rPr lang="en-US" altLang="en-US" sz="3200" kern="0" dirty="0">
                <a:solidFill>
                  <a:srgbClr val="0000FF"/>
                </a:solidFill>
                <a:latin typeface="Arial"/>
                <a:ea typeface="+mj-ea"/>
                <a:cs typeface="+mj-cs"/>
              </a:rPr>
              <a:t>Demand Schedule </a:t>
            </a:r>
            <a:endParaRPr kumimoji="0" lang="en-US" sz="3200" b="0" i="0" u="none" strike="noStrike" kern="0" cap="none" spc="0" normalizeH="0" baseline="0" noProof="0" dirty="0">
              <a:ln>
                <a:noFill/>
              </a:ln>
              <a:solidFill>
                <a:srgbClr val="0000FF"/>
              </a:solidFill>
              <a:effectLst/>
              <a:uLnTx/>
              <a:uFillTx/>
            </a:endParaRPr>
          </a:p>
        </p:txBody>
      </p:sp>
      <p:sp>
        <p:nvSpPr>
          <p:cNvPr id="9" name="Rectangle 5"/>
          <p:cNvSpPr>
            <a:spLocks noChangeArrowheads="1"/>
          </p:cNvSpPr>
          <p:nvPr/>
        </p:nvSpPr>
        <p:spPr bwMode="auto">
          <a:xfrm>
            <a:off x="152400" y="1104900"/>
            <a:ext cx="28257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cs typeface="Times New Roman" panose="02020603050405020304" pitchFamily="18" charset="0"/>
              </a:rPr>
              <a:t>Market Demand Schedule</a:t>
            </a:r>
            <a:endParaRPr lang="en-US" altLang="en-US" sz="1800" i="0" dirty="0"/>
          </a:p>
        </p:txBody>
      </p:sp>
      <p:graphicFrame>
        <p:nvGraphicFramePr>
          <p:cNvPr id="10" name="Group 289"/>
          <p:cNvGraphicFramePr>
            <a:graphicFrameLocks noGrp="1"/>
          </p:cNvGraphicFramePr>
          <p:nvPr>
            <p:extLst>
              <p:ext uri="{D42A27DB-BD31-4B8C-83A1-F6EECF244321}">
                <p14:modId xmlns:p14="http://schemas.microsoft.com/office/powerpoint/2010/main" val="366143673"/>
              </p:ext>
            </p:extLst>
          </p:nvPr>
        </p:nvGraphicFramePr>
        <p:xfrm>
          <a:off x="152400" y="2324100"/>
          <a:ext cx="4648200" cy="3124201"/>
        </p:xfrm>
        <a:graphic>
          <a:graphicData uri="http://schemas.openxmlformats.org/drawingml/2006/table">
            <a:tbl>
              <a:tblPr/>
              <a:tblGrid>
                <a:gridCol w="1066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gridCol w="685800">
                  <a:extLst>
                    <a:ext uri="{9D8B030D-6E8A-4147-A177-3AD203B41FA5}">
                      <a16:colId xmlns:a16="http://schemas.microsoft.com/office/drawing/2014/main" val="20004"/>
                    </a:ext>
                  </a:extLst>
                </a:gridCol>
                <a:gridCol w="990600">
                  <a:extLst>
                    <a:ext uri="{9D8B030D-6E8A-4147-A177-3AD203B41FA5}">
                      <a16:colId xmlns:a16="http://schemas.microsoft.com/office/drawing/2014/main" val="20005"/>
                    </a:ext>
                  </a:extLst>
                </a:gridCol>
              </a:tblGrid>
              <a:tr h="715963">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endParaRPr kumimoji="0" lang="en-US" sz="14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Prices of Oranges</a:t>
                      </a:r>
                      <a:endParaRPr kumimoji="0" lang="en-US" sz="1000" b="0" i="0" u="none" strike="noStrike" cap="none" normalizeH="0" baseline="0">
                        <a:ln>
                          <a:noFill/>
                        </a:ln>
                        <a:solidFill>
                          <a:schemeClr val="tx1"/>
                        </a:solidFill>
                        <a:effectLst/>
                        <a:latin typeface="Times New Roman" pitchFamily="18" charset="0"/>
                        <a:cs typeface="Times New Roman" pitchFamily="18" charset="0"/>
                      </a:endParaRPr>
                    </a:p>
                    <a:p>
                      <a:pPr marL="0" marR="0" lvl="0" indent="0" algn="l" defTabSz="914400" rtl="0" eaLnBrk="0" fontAlgn="base" latinLnBrk="0" hangingPunct="0">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(Rs. Per dozen)</a:t>
                      </a:r>
                      <a:endParaRPr kumimoji="0" lang="en-US" sz="1800" b="0" i="0" u="none" strike="noStrike" cap="none" normalizeH="0" baseline="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4">
                  <a:txBody>
                    <a:body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Quantity demanded of Oranges by different consumers (Dozens)</a:t>
                      </a:r>
                      <a:endParaRPr kumimoji="0" lang="en-US" sz="1800" b="0" i="0" u="none" strike="noStrike" cap="none" normalizeH="0" baseline="0" dirty="0">
                        <a:ln>
                          <a:noFill/>
                        </a:ln>
                        <a:solidFill>
                          <a:schemeClr val="tx1"/>
                        </a:solidFill>
                        <a:effectLst/>
                        <a:latin typeface="Arial" pitchFamily="34" charset="0"/>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US"/>
                    </a:p>
                  </a:txBody>
                  <a:tcPr/>
                </a:tc>
                <a:tc hMerge="1">
                  <a:txBody>
                    <a:bodyPr/>
                    <a:lstStyle/>
                    <a:p>
                      <a:endParaRPr lang="en-US"/>
                    </a:p>
                  </a:txBody>
                  <a:tcPr/>
                </a:tc>
                <a:tc hMerge="1">
                  <a:txBody>
                    <a:bodyPr/>
                    <a:lstStyle/>
                    <a:p>
                      <a:endParaRPr lang="en-US"/>
                    </a:p>
                  </a:txBody>
                  <a:tcPr/>
                </a:tc>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Market Demand of Oranges (Dozens)</a:t>
                      </a:r>
                      <a:endParaRPr kumimoji="0" lang="en-US" sz="1800" b="0" i="0" u="none" strike="noStrike" cap="none" normalizeH="0" baseline="0" dirty="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630238">
                <a:tc vMerge="1">
                  <a:txBody>
                    <a:bodyPr/>
                    <a:lstStyle/>
                    <a:p>
                      <a:endParaRPr 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A</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B</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C</a:t>
                      </a:r>
                      <a:endParaRPr kumimoji="0" lang="en-US" sz="1800" b="0" i="0" u="none" strike="noStrike" cap="none" normalizeH="0" baseline="0" dirty="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D</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US"/>
                    </a:p>
                  </a:txBody>
                  <a:tcPr/>
                </a:tc>
                <a:extLst>
                  <a:ext uri="{0D108BD9-81ED-4DB2-BD59-A6C34878D82A}">
                    <a16:rowId xmlns:a16="http://schemas.microsoft.com/office/drawing/2014/main" val="10001"/>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25</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20</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06</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18</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11</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16</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55600">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12</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8</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tab pos="46101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26</a:t>
                      </a:r>
                      <a:endParaRPr kumimoji="0" lang="en-US" sz="1800" b="0" i="0" u="none" strike="noStrike" cap="none" normalizeH="0" baseline="0" dirty="0">
                        <a:ln>
                          <a:noFill/>
                        </a:ln>
                        <a:solidFill>
                          <a:schemeClr val="tx1"/>
                        </a:solidFill>
                        <a:effectLst/>
                        <a:latin typeface="Arial" pitchFamily="34" charset="0"/>
                      </a:endParaRPr>
                    </a:p>
                  </a:txBody>
                  <a:tcPr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11" name="Rectangle 262"/>
          <p:cNvSpPr>
            <a:spLocks noChangeArrowheads="1"/>
          </p:cNvSpPr>
          <p:nvPr/>
        </p:nvSpPr>
        <p:spPr bwMode="auto">
          <a:xfrm>
            <a:off x="152400" y="1530350"/>
            <a:ext cx="87010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a:cs typeface="Times New Roman" panose="02020603050405020304" pitchFamily="18" charset="0"/>
              </a:rPr>
              <a:t>When quantity demanded by all the consumers in the market is added then it is known as Market Demand Schedule.</a:t>
            </a:r>
            <a:endParaRPr lang="en-US" altLang="en-US" sz="1600" i="0"/>
          </a:p>
        </p:txBody>
      </p:sp>
      <p:grpSp>
        <p:nvGrpSpPr>
          <p:cNvPr id="12" name="Group 295"/>
          <p:cNvGrpSpPr>
            <a:grpSpLocks/>
          </p:cNvGrpSpPr>
          <p:nvPr/>
        </p:nvGrpSpPr>
        <p:grpSpPr bwMode="auto">
          <a:xfrm>
            <a:off x="5029200" y="2247900"/>
            <a:ext cx="3873500" cy="3543300"/>
            <a:chOff x="3224" y="1200"/>
            <a:chExt cx="2440" cy="2232"/>
          </a:xfrm>
        </p:grpSpPr>
        <p:sp>
          <p:nvSpPr>
            <p:cNvPr id="13" name="Text Box 288"/>
            <p:cNvSpPr txBox="1">
              <a:spLocks noChangeArrowheads="1"/>
            </p:cNvSpPr>
            <p:nvPr/>
          </p:nvSpPr>
          <p:spPr bwMode="auto">
            <a:xfrm>
              <a:off x="4080" y="1440"/>
              <a:ext cx="1584" cy="288"/>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600" i="0">
                  <a:latin typeface="Times New Roman" panose="02020603050405020304" pitchFamily="18" charset="0"/>
                  <a:ea typeface="MS Mincho" panose="02020609040205080304" pitchFamily="49" charset="-128"/>
                </a:rPr>
                <a:t>Market Demand Schedule</a:t>
              </a:r>
              <a:endParaRPr lang="en-US" altLang="en-US" sz="1600"/>
            </a:p>
          </p:txBody>
        </p:sp>
        <p:grpSp>
          <p:nvGrpSpPr>
            <p:cNvPr id="14" name="Group 294"/>
            <p:cNvGrpSpPr>
              <a:grpSpLocks/>
            </p:cNvGrpSpPr>
            <p:nvPr/>
          </p:nvGrpSpPr>
          <p:grpSpPr bwMode="auto">
            <a:xfrm>
              <a:off x="3408" y="1200"/>
              <a:ext cx="2208" cy="2232"/>
              <a:chOff x="3408" y="1200"/>
              <a:chExt cx="2208" cy="2232"/>
            </a:xfrm>
          </p:grpSpPr>
          <p:grpSp>
            <p:nvGrpSpPr>
              <p:cNvPr id="16" name="Group 272"/>
              <p:cNvGrpSpPr>
                <a:grpSpLocks/>
              </p:cNvGrpSpPr>
              <p:nvPr/>
            </p:nvGrpSpPr>
            <p:grpSpPr bwMode="auto">
              <a:xfrm>
                <a:off x="3408" y="1200"/>
                <a:ext cx="2208" cy="1944"/>
                <a:chOff x="1980" y="9540"/>
                <a:chExt cx="6660" cy="4140"/>
              </a:xfrm>
            </p:grpSpPr>
            <p:sp>
              <p:nvSpPr>
                <p:cNvPr id="30" name="Line 273"/>
                <p:cNvSpPr>
                  <a:spLocks noChangeShapeType="1"/>
                </p:cNvSpPr>
                <p:nvPr/>
              </p:nvSpPr>
              <p:spPr bwMode="auto">
                <a:xfrm flipV="1">
                  <a:off x="1980" y="9540"/>
                  <a:ext cx="0" cy="414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Line 274"/>
                <p:cNvSpPr>
                  <a:spLocks noChangeShapeType="1"/>
                </p:cNvSpPr>
                <p:nvPr/>
              </p:nvSpPr>
              <p:spPr bwMode="auto">
                <a:xfrm>
                  <a:off x="1980" y="13680"/>
                  <a:ext cx="6660"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17" name="Freeform 276"/>
              <p:cNvSpPr>
                <a:spLocks/>
              </p:cNvSpPr>
              <p:nvPr/>
            </p:nvSpPr>
            <p:spPr bwMode="auto">
              <a:xfrm>
                <a:off x="3604" y="1986"/>
                <a:ext cx="1292" cy="942"/>
              </a:xfrm>
              <a:custGeom>
                <a:avLst/>
                <a:gdLst>
                  <a:gd name="T0" fmla="*/ 0 w 3780"/>
                  <a:gd name="T1" fmla="*/ 0 h 2520"/>
                  <a:gd name="T2" fmla="*/ 2 w 3780"/>
                  <a:gd name="T3" fmla="*/ 5 h 2520"/>
                  <a:gd name="T4" fmla="*/ 6 w 3780"/>
                  <a:gd name="T5" fmla="*/ 7 h 2520"/>
                  <a:gd name="T6" fmla="*/ 0 60000 65536"/>
                  <a:gd name="T7" fmla="*/ 0 60000 65536"/>
                  <a:gd name="T8" fmla="*/ 0 60000 65536"/>
                  <a:gd name="T9" fmla="*/ 0 w 3780"/>
                  <a:gd name="T10" fmla="*/ 0 h 2520"/>
                  <a:gd name="T11" fmla="*/ 3780 w 3780"/>
                  <a:gd name="T12" fmla="*/ 2520 h 2520"/>
                </a:gdLst>
                <a:ahLst/>
                <a:cxnLst>
                  <a:cxn ang="T6">
                    <a:pos x="T0" y="T1"/>
                  </a:cxn>
                  <a:cxn ang="T7">
                    <a:pos x="T2" y="T3"/>
                  </a:cxn>
                  <a:cxn ang="T8">
                    <a:pos x="T4" y="T5"/>
                  </a:cxn>
                </a:cxnLst>
                <a:rect l="T9" t="T10" r="T11" b="T12"/>
                <a:pathLst>
                  <a:path w="3780" h="2520">
                    <a:moveTo>
                      <a:pt x="0" y="0"/>
                    </a:moveTo>
                    <a:cubicBezTo>
                      <a:pt x="405" y="690"/>
                      <a:pt x="810" y="1380"/>
                      <a:pt x="1440" y="1800"/>
                    </a:cubicBezTo>
                    <a:cubicBezTo>
                      <a:pt x="2070" y="2220"/>
                      <a:pt x="2925" y="2370"/>
                      <a:pt x="3780" y="2520"/>
                    </a:cubicBezTo>
                  </a:path>
                </a:pathLst>
              </a:custGeom>
              <a:noFill/>
              <a:ln w="190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8" name="Freeform 277"/>
              <p:cNvSpPr>
                <a:spLocks/>
              </p:cNvSpPr>
              <p:nvPr/>
            </p:nvSpPr>
            <p:spPr bwMode="auto">
              <a:xfrm>
                <a:off x="3604" y="1854"/>
                <a:ext cx="1436" cy="930"/>
              </a:xfrm>
              <a:custGeom>
                <a:avLst/>
                <a:gdLst>
                  <a:gd name="T0" fmla="*/ 0 w 4320"/>
                  <a:gd name="T1" fmla="*/ 0 h 2160"/>
                  <a:gd name="T2" fmla="*/ 3 w 4320"/>
                  <a:gd name="T3" fmla="*/ 12 h 2160"/>
                  <a:gd name="T4" fmla="*/ 6 w 4320"/>
                  <a:gd name="T5" fmla="*/ 14 h 2160"/>
                  <a:gd name="T6" fmla="*/ 0 60000 65536"/>
                  <a:gd name="T7" fmla="*/ 0 60000 65536"/>
                  <a:gd name="T8" fmla="*/ 0 60000 65536"/>
                  <a:gd name="T9" fmla="*/ 0 w 4320"/>
                  <a:gd name="T10" fmla="*/ 0 h 2160"/>
                  <a:gd name="T11" fmla="*/ 4320 w 4320"/>
                  <a:gd name="T12" fmla="*/ 2160 h 2160"/>
                </a:gdLst>
                <a:ahLst/>
                <a:cxnLst>
                  <a:cxn ang="T6">
                    <a:pos x="T0" y="T1"/>
                  </a:cxn>
                  <a:cxn ang="T7">
                    <a:pos x="T2" y="T3"/>
                  </a:cxn>
                  <a:cxn ang="T8">
                    <a:pos x="T4" y="T5"/>
                  </a:cxn>
                </a:cxnLst>
                <a:rect l="T9" t="T10" r="T11" b="T12"/>
                <a:pathLst>
                  <a:path w="4320" h="2160">
                    <a:moveTo>
                      <a:pt x="0" y="0"/>
                    </a:moveTo>
                    <a:cubicBezTo>
                      <a:pt x="720" y="720"/>
                      <a:pt x="1440" y="1440"/>
                      <a:pt x="2160" y="1800"/>
                    </a:cubicBezTo>
                    <a:cubicBezTo>
                      <a:pt x="2880" y="2160"/>
                      <a:pt x="3600" y="2160"/>
                      <a:pt x="4320" y="2160"/>
                    </a:cubicBezTo>
                  </a:path>
                </a:pathLst>
              </a:custGeom>
              <a:noFill/>
              <a:ln w="190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9" name="Freeform 278"/>
              <p:cNvSpPr>
                <a:spLocks/>
              </p:cNvSpPr>
              <p:nvPr/>
            </p:nvSpPr>
            <p:spPr bwMode="auto">
              <a:xfrm>
                <a:off x="3723" y="1872"/>
                <a:ext cx="1605" cy="816"/>
              </a:xfrm>
              <a:custGeom>
                <a:avLst/>
                <a:gdLst>
                  <a:gd name="T0" fmla="*/ 0 w 4500"/>
                  <a:gd name="T1" fmla="*/ 0 h 1800"/>
                  <a:gd name="T2" fmla="*/ 4 w 4500"/>
                  <a:gd name="T3" fmla="*/ 13 h 1800"/>
                  <a:gd name="T4" fmla="*/ 9 w 4500"/>
                  <a:gd name="T5" fmla="*/ 15 h 1800"/>
                  <a:gd name="T6" fmla="*/ 0 60000 65536"/>
                  <a:gd name="T7" fmla="*/ 0 60000 65536"/>
                  <a:gd name="T8" fmla="*/ 0 60000 65536"/>
                  <a:gd name="T9" fmla="*/ 0 w 4500"/>
                  <a:gd name="T10" fmla="*/ 0 h 1800"/>
                  <a:gd name="T11" fmla="*/ 4500 w 4500"/>
                  <a:gd name="T12" fmla="*/ 1800 h 1800"/>
                </a:gdLst>
                <a:ahLst/>
                <a:cxnLst>
                  <a:cxn ang="T6">
                    <a:pos x="T0" y="T1"/>
                  </a:cxn>
                  <a:cxn ang="T7">
                    <a:pos x="T2" y="T3"/>
                  </a:cxn>
                  <a:cxn ang="T8">
                    <a:pos x="T4" y="T5"/>
                  </a:cxn>
                </a:cxnLst>
                <a:rect l="T9" t="T10" r="T11" b="T12"/>
                <a:pathLst>
                  <a:path w="4500" h="1800">
                    <a:moveTo>
                      <a:pt x="0" y="0"/>
                    </a:moveTo>
                    <a:cubicBezTo>
                      <a:pt x="705" y="570"/>
                      <a:pt x="1410" y="1140"/>
                      <a:pt x="2160" y="1440"/>
                    </a:cubicBezTo>
                    <a:cubicBezTo>
                      <a:pt x="2910" y="1740"/>
                      <a:pt x="3705" y="1770"/>
                      <a:pt x="4500" y="1800"/>
                    </a:cubicBezTo>
                  </a:path>
                </a:pathLst>
              </a:custGeom>
              <a:noFill/>
              <a:ln w="190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0" name="Freeform 279"/>
              <p:cNvSpPr>
                <a:spLocks/>
              </p:cNvSpPr>
              <p:nvPr/>
            </p:nvSpPr>
            <p:spPr bwMode="auto">
              <a:xfrm>
                <a:off x="3744" y="1728"/>
                <a:ext cx="1632" cy="768"/>
              </a:xfrm>
              <a:custGeom>
                <a:avLst/>
                <a:gdLst>
                  <a:gd name="T0" fmla="*/ 0 w 4860"/>
                  <a:gd name="T1" fmla="*/ 0 h 2160"/>
                  <a:gd name="T2" fmla="*/ 3 w 4860"/>
                  <a:gd name="T3" fmla="*/ 3 h 2160"/>
                  <a:gd name="T4" fmla="*/ 7 w 4860"/>
                  <a:gd name="T5" fmla="*/ 4 h 2160"/>
                  <a:gd name="T6" fmla="*/ 0 60000 65536"/>
                  <a:gd name="T7" fmla="*/ 0 60000 65536"/>
                  <a:gd name="T8" fmla="*/ 0 60000 65536"/>
                  <a:gd name="T9" fmla="*/ 0 w 4860"/>
                  <a:gd name="T10" fmla="*/ 0 h 2160"/>
                  <a:gd name="T11" fmla="*/ 4860 w 4860"/>
                  <a:gd name="T12" fmla="*/ 2160 h 2160"/>
                </a:gdLst>
                <a:ahLst/>
                <a:cxnLst>
                  <a:cxn ang="T6">
                    <a:pos x="T0" y="T1"/>
                  </a:cxn>
                  <a:cxn ang="T7">
                    <a:pos x="T2" y="T3"/>
                  </a:cxn>
                  <a:cxn ang="T8">
                    <a:pos x="T4" y="T5"/>
                  </a:cxn>
                </a:cxnLst>
                <a:rect l="T9" t="T10" r="T11" b="T12"/>
                <a:pathLst>
                  <a:path w="4860" h="2160">
                    <a:moveTo>
                      <a:pt x="0" y="0"/>
                    </a:moveTo>
                    <a:cubicBezTo>
                      <a:pt x="675" y="540"/>
                      <a:pt x="1350" y="1080"/>
                      <a:pt x="2160" y="1440"/>
                    </a:cubicBezTo>
                    <a:cubicBezTo>
                      <a:pt x="2970" y="1800"/>
                      <a:pt x="3915" y="1980"/>
                      <a:pt x="4860" y="2160"/>
                    </a:cubicBezTo>
                  </a:path>
                </a:pathLst>
              </a:custGeom>
              <a:noFill/>
              <a:ln w="19050">
                <a:solidFill>
                  <a:srgbClr val="000000"/>
                </a:solidFill>
                <a:prstDash val="dash"/>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Text Box 280"/>
              <p:cNvSpPr txBox="1">
                <a:spLocks noChangeArrowheads="1"/>
              </p:cNvSpPr>
              <p:nvPr/>
            </p:nvSpPr>
            <p:spPr bwMode="auto">
              <a:xfrm>
                <a:off x="4906" y="2856"/>
                <a:ext cx="237"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200" b="1" i="0">
                    <a:latin typeface="Times New Roman" panose="02020603050405020304" pitchFamily="18" charset="0"/>
                    <a:ea typeface="MS Mincho" panose="02020609040205080304" pitchFamily="49" charset="-128"/>
                  </a:rPr>
                  <a:t>D</a:t>
                </a:r>
                <a:r>
                  <a:rPr lang="en-US" altLang="ja-JP" sz="1200" b="1" i="0" baseline="-25000">
                    <a:latin typeface="Times New Roman" panose="02020603050405020304" pitchFamily="18" charset="0"/>
                    <a:ea typeface="MS Mincho" panose="02020609040205080304" pitchFamily="49" charset="-128"/>
                  </a:rPr>
                  <a:t>B</a:t>
                </a:r>
                <a:endParaRPr lang="en-US" altLang="en-US" sz="1800"/>
              </a:p>
            </p:txBody>
          </p:sp>
          <p:sp>
            <p:nvSpPr>
              <p:cNvPr id="22" name="Text Box 281"/>
              <p:cNvSpPr txBox="1">
                <a:spLocks noChangeArrowheads="1"/>
              </p:cNvSpPr>
              <p:nvPr/>
            </p:nvSpPr>
            <p:spPr bwMode="auto">
              <a:xfrm>
                <a:off x="5084" y="2712"/>
                <a:ext cx="340"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200" b="1" i="0">
                    <a:latin typeface="Times New Roman" panose="02020603050405020304" pitchFamily="18" charset="0"/>
                    <a:ea typeface="MS Mincho" panose="02020609040205080304" pitchFamily="49" charset="-128"/>
                  </a:rPr>
                  <a:t>D</a:t>
                </a:r>
                <a:r>
                  <a:rPr lang="en-US" altLang="ja-JP" sz="800" b="1" i="0">
                    <a:latin typeface="Times New Roman" panose="02020603050405020304" pitchFamily="18" charset="0"/>
                    <a:ea typeface="MS Mincho" panose="02020609040205080304" pitchFamily="49" charset="-128"/>
                  </a:rPr>
                  <a:t>A</a:t>
                </a:r>
                <a:endParaRPr lang="en-US" altLang="en-US" sz="800" b="1"/>
              </a:p>
            </p:txBody>
          </p:sp>
          <p:sp>
            <p:nvSpPr>
              <p:cNvPr id="23" name="Text Box 282"/>
              <p:cNvSpPr txBox="1">
                <a:spLocks noChangeArrowheads="1"/>
              </p:cNvSpPr>
              <p:nvPr/>
            </p:nvSpPr>
            <p:spPr bwMode="auto">
              <a:xfrm>
                <a:off x="5320" y="2640"/>
                <a:ext cx="237"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200" b="1" i="0">
                    <a:latin typeface="Times New Roman" panose="02020603050405020304" pitchFamily="18" charset="0"/>
                    <a:ea typeface="MS Mincho" panose="02020609040205080304" pitchFamily="49" charset="-128"/>
                  </a:rPr>
                  <a:t>D</a:t>
                </a:r>
                <a:r>
                  <a:rPr lang="en-US" altLang="ja-JP" sz="1200" b="1" i="0" baseline="-25000">
                    <a:latin typeface="Times New Roman" panose="02020603050405020304" pitchFamily="18" charset="0"/>
                    <a:ea typeface="MS Mincho" panose="02020609040205080304" pitchFamily="49" charset="-128"/>
                  </a:rPr>
                  <a:t>D</a:t>
                </a:r>
                <a:endParaRPr lang="en-US" altLang="en-US" sz="1800"/>
              </a:p>
            </p:txBody>
          </p:sp>
          <p:sp>
            <p:nvSpPr>
              <p:cNvPr id="24" name="Text Box 283"/>
              <p:cNvSpPr txBox="1">
                <a:spLocks noChangeArrowheads="1"/>
              </p:cNvSpPr>
              <p:nvPr/>
            </p:nvSpPr>
            <p:spPr bwMode="auto">
              <a:xfrm>
                <a:off x="5320" y="2352"/>
                <a:ext cx="237"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200" b="1" i="0">
                    <a:latin typeface="Times New Roman" panose="02020603050405020304" pitchFamily="18" charset="0"/>
                    <a:ea typeface="MS Mincho" panose="02020609040205080304" pitchFamily="49" charset="-128"/>
                  </a:rPr>
                  <a:t>D</a:t>
                </a:r>
                <a:r>
                  <a:rPr lang="en-US" altLang="ja-JP" sz="1200" b="1" i="0" baseline="-25000">
                    <a:latin typeface="Times New Roman" panose="02020603050405020304" pitchFamily="18" charset="0"/>
                    <a:ea typeface="MS Mincho" panose="02020609040205080304" pitchFamily="49" charset="-128"/>
                  </a:rPr>
                  <a:t>C</a:t>
                </a:r>
                <a:endParaRPr lang="en-US" altLang="en-US" sz="1800"/>
              </a:p>
            </p:txBody>
          </p:sp>
          <p:sp>
            <p:nvSpPr>
              <p:cNvPr id="25" name="Line 284"/>
              <p:cNvSpPr>
                <a:spLocks noChangeShapeType="1"/>
              </p:cNvSpPr>
              <p:nvPr/>
            </p:nvSpPr>
            <p:spPr bwMode="auto">
              <a:xfrm>
                <a:off x="3664" y="1560"/>
                <a:ext cx="473" cy="21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85"/>
              <p:cNvSpPr>
                <a:spLocks noChangeShapeType="1"/>
              </p:cNvSpPr>
              <p:nvPr/>
            </p:nvSpPr>
            <p:spPr bwMode="auto">
              <a:xfrm>
                <a:off x="4137" y="1776"/>
                <a:ext cx="769" cy="144"/>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86"/>
              <p:cNvSpPr>
                <a:spLocks noChangeShapeType="1"/>
              </p:cNvSpPr>
              <p:nvPr/>
            </p:nvSpPr>
            <p:spPr bwMode="auto">
              <a:xfrm>
                <a:off x="4906" y="1920"/>
                <a:ext cx="296" cy="216"/>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87"/>
              <p:cNvSpPr>
                <a:spLocks noChangeShapeType="1"/>
              </p:cNvSpPr>
              <p:nvPr/>
            </p:nvSpPr>
            <p:spPr bwMode="auto">
              <a:xfrm>
                <a:off x="5202" y="2136"/>
                <a:ext cx="355" cy="72"/>
              </a:xfrm>
              <a:prstGeom prst="line">
                <a:avLst/>
              </a:prstGeom>
              <a:noFill/>
              <a:ln w="57150">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Text Box 290"/>
              <p:cNvSpPr txBox="1">
                <a:spLocks noChangeArrowheads="1"/>
              </p:cNvSpPr>
              <p:nvPr/>
            </p:nvSpPr>
            <p:spPr bwMode="auto">
              <a:xfrm>
                <a:off x="3552" y="3216"/>
                <a:ext cx="2016"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400" i="0">
                    <a:latin typeface="Times New Roman" panose="02020603050405020304" pitchFamily="18" charset="0"/>
                    <a:ea typeface="MS Mincho" panose="02020609040205080304" pitchFamily="49" charset="-128"/>
                  </a:rPr>
                  <a:t>Quantity of Oranges Demanded, Dozens</a:t>
                </a:r>
                <a:r>
                  <a:rPr lang="en-US" altLang="ja-JP" sz="1400" b="1" i="0">
                    <a:latin typeface="Times New Roman" panose="02020603050405020304" pitchFamily="18" charset="0"/>
                    <a:ea typeface="MS Mincho" panose="02020609040205080304" pitchFamily="49" charset="-128"/>
                  </a:rPr>
                  <a:t>.</a:t>
                </a:r>
                <a:endParaRPr lang="en-US" altLang="en-US" sz="1400"/>
              </a:p>
            </p:txBody>
          </p:sp>
        </p:grpSp>
        <p:sp>
          <p:nvSpPr>
            <p:cNvPr id="15" name="Text Box 293"/>
            <p:cNvSpPr txBox="1">
              <a:spLocks noChangeArrowheads="1"/>
            </p:cNvSpPr>
            <p:nvPr/>
          </p:nvSpPr>
          <p:spPr bwMode="auto">
            <a:xfrm rot="10800000">
              <a:off x="3224" y="1440"/>
              <a:ext cx="136" cy="1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i="0" dirty="0"/>
                <a:t>Price of oranges/dozen, P</a:t>
              </a:r>
            </a:p>
          </p:txBody>
        </p:sp>
      </p:grpSp>
    </p:spTree>
    <p:extLst>
      <p:ext uri="{BB962C8B-B14F-4D97-AF65-F5344CB8AC3E}">
        <p14:creationId xmlns:p14="http://schemas.microsoft.com/office/powerpoint/2010/main" val="1662231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12</a:t>
            </a:fld>
            <a:endParaRPr lang="en-US">
              <a:solidFill>
                <a:srgbClr val="534949"/>
              </a:solidFill>
            </a:endParaRPr>
          </a:p>
        </p:txBody>
      </p:sp>
      <p:sp>
        <p:nvSpPr>
          <p:cNvPr id="2" name="Rectangle 1"/>
          <p:cNvSpPr/>
          <p:nvPr/>
        </p:nvSpPr>
        <p:spPr>
          <a:xfrm>
            <a:off x="3200400" y="314980"/>
            <a:ext cx="35052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Elasticity of Demand</a:t>
            </a:r>
            <a:endParaRPr kumimoji="0" lang="en-US" sz="3200" b="0" i="0" u="none" strike="noStrike" kern="0" cap="none" spc="0" normalizeH="0" baseline="0" noProof="0" dirty="0">
              <a:ln>
                <a:noFill/>
              </a:ln>
              <a:solidFill>
                <a:srgbClr val="0000FF"/>
              </a:solidFill>
              <a:effectLst/>
              <a:uLnTx/>
              <a:uFillTx/>
            </a:endParaRPr>
          </a:p>
        </p:txBody>
      </p:sp>
      <p:sp>
        <p:nvSpPr>
          <p:cNvPr id="9" name="Rectangle 5"/>
          <p:cNvSpPr>
            <a:spLocks noChangeArrowheads="1"/>
          </p:cNvSpPr>
          <p:nvPr/>
        </p:nvSpPr>
        <p:spPr bwMode="auto">
          <a:xfrm>
            <a:off x="152400" y="1066800"/>
            <a:ext cx="8763000" cy="513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t>Elasticity of Demand </a:t>
            </a:r>
          </a:p>
          <a:p>
            <a:pPr eaLnBrk="1" hangingPunct="1">
              <a:spcBef>
                <a:spcPct val="0"/>
              </a:spcBef>
              <a:buFontTx/>
              <a:buNone/>
            </a:pPr>
            <a:endParaRPr lang="en-US" altLang="en-US" sz="1800" i="0" dirty="0"/>
          </a:p>
          <a:p>
            <a:pPr eaLnBrk="1" hangingPunct="1">
              <a:spcBef>
                <a:spcPct val="0"/>
              </a:spcBef>
              <a:buFontTx/>
              <a:buNone/>
            </a:pPr>
            <a:r>
              <a:rPr lang="en-US" altLang="en-US" sz="1600" b="1" i="0" dirty="0"/>
              <a:t>- </a:t>
            </a:r>
            <a:r>
              <a:rPr lang="en-US" altLang="en-US" sz="1600" i="0" dirty="0"/>
              <a:t> is the measure of relative responsiveness of the quantity demanded to a change in one of</a:t>
            </a:r>
          </a:p>
          <a:p>
            <a:pPr eaLnBrk="1" hangingPunct="1">
              <a:spcBef>
                <a:spcPct val="0"/>
              </a:spcBef>
              <a:buFontTx/>
              <a:buNone/>
            </a:pPr>
            <a:r>
              <a:rPr lang="en-US" altLang="en-US" sz="1600" i="0" dirty="0"/>
              <a:t>   the demand determinants, other determinants remaining unchanged.</a:t>
            </a:r>
          </a:p>
          <a:p>
            <a:pPr eaLnBrk="1" hangingPunct="1">
              <a:spcBef>
                <a:spcPct val="0"/>
              </a:spcBef>
              <a:buFontTx/>
              <a:buNone/>
            </a:pPr>
            <a:endParaRPr lang="en-US" altLang="en-US" sz="1600" i="0" dirty="0"/>
          </a:p>
          <a:p>
            <a:pPr eaLnBrk="1" hangingPunct="1">
              <a:spcBef>
                <a:spcPct val="0"/>
              </a:spcBef>
              <a:buFontTx/>
              <a:buNone/>
            </a:pPr>
            <a:r>
              <a:rPr lang="en-US" altLang="en-US" sz="1600" b="1" i="0" dirty="0"/>
              <a:t>-</a:t>
            </a:r>
            <a:r>
              <a:rPr lang="en-US" altLang="en-US" sz="1600" i="0" dirty="0"/>
              <a:t>  is defined as the ratio of percentage change in quantity demanded of good X  to the</a:t>
            </a:r>
          </a:p>
          <a:p>
            <a:pPr eaLnBrk="1" hangingPunct="1">
              <a:spcBef>
                <a:spcPct val="0"/>
              </a:spcBef>
              <a:buFontTx/>
              <a:buNone/>
            </a:pPr>
            <a:r>
              <a:rPr lang="en-US" altLang="en-US" sz="1600" i="0" dirty="0"/>
              <a:t>   percentage change in demand determinant under consideration.</a:t>
            </a:r>
          </a:p>
          <a:p>
            <a:pPr eaLnBrk="1" hangingPunct="1">
              <a:spcBef>
                <a:spcPct val="0"/>
              </a:spcBef>
              <a:buFontTx/>
              <a:buNone/>
            </a:pPr>
            <a:endParaRPr lang="en-US" altLang="en-US" sz="1600" i="0" dirty="0"/>
          </a:p>
          <a:p>
            <a:pPr eaLnBrk="1" hangingPunct="1">
              <a:spcBef>
                <a:spcPct val="0"/>
              </a:spcBef>
              <a:buFontTx/>
              <a:buNone/>
            </a:pPr>
            <a:r>
              <a:rPr lang="en-US" altLang="en-US" sz="1800" i="0" dirty="0"/>
              <a:t>                                       % change in </a:t>
            </a:r>
            <a:r>
              <a:rPr lang="en-US" altLang="en-US" sz="1800" i="0" dirty="0" err="1"/>
              <a:t>Qty</a:t>
            </a:r>
            <a:r>
              <a:rPr lang="en-US" altLang="en-US" sz="1800" i="0" dirty="0"/>
              <a:t> demanded of good X ( </a:t>
            </a:r>
            <a:r>
              <a:rPr lang="en-US" altLang="en-US" sz="1800" i="0" dirty="0" err="1"/>
              <a:t>Q</a:t>
            </a:r>
            <a:r>
              <a:rPr lang="en-US" altLang="en-US" sz="1400" i="0" dirty="0" err="1"/>
              <a:t>x</a:t>
            </a:r>
            <a:r>
              <a:rPr lang="en-US" altLang="en-US" sz="1800" i="0" dirty="0"/>
              <a:t> )		</a:t>
            </a:r>
          </a:p>
          <a:p>
            <a:pPr eaLnBrk="1" hangingPunct="1">
              <a:spcBef>
                <a:spcPct val="0"/>
              </a:spcBef>
              <a:buFontTx/>
              <a:buNone/>
            </a:pPr>
            <a:r>
              <a:rPr lang="en-US" altLang="en-US" sz="1800" i="0" dirty="0"/>
              <a:t>Elasticity of Demand = -------------------------------------------------------------</a:t>
            </a:r>
          </a:p>
          <a:p>
            <a:pPr eaLnBrk="1" hangingPunct="1">
              <a:spcBef>
                <a:spcPct val="0"/>
              </a:spcBef>
              <a:buFontTx/>
              <a:buNone/>
            </a:pPr>
            <a:r>
              <a:rPr lang="en-US" altLang="en-US" sz="1800" i="0" dirty="0"/>
              <a:t>                                       %  change in Demand determinant (A)</a:t>
            </a:r>
          </a:p>
          <a:p>
            <a:pPr eaLnBrk="1" hangingPunct="1">
              <a:spcBef>
                <a:spcPct val="0"/>
              </a:spcBef>
              <a:buFontTx/>
              <a:buNone/>
            </a:pPr>
            <a:endParaRPr lang="en-US" altLang="en-US" sz="1600" i="0" dirty="0"/>
          </a:p>
          <a:p>
            <a:pPr eaLnBrk="1" hangingPunct="1">
              <a:spcBef>
                <a:spcPct val="0"/>
              </a:spcBef>
              <a:buFontTx/>
              <a:buNone/>
            </a:pPr>
            <a:r>
              <a:rPr lang="en-US" altLang="en-US" sz="1600" i="0" dirty="0"/>
              <a:t>Where A may be</a:t>
            </a:r>
          </a:p>
          <a:p>
            <a:pPr eaLnBrk="1" hangingPunct="1">
              <a:spcBef>
                <a:spcPct val="0"/>
              </a:spcBef>
              <a:buFontTx/>
              <a:buNone/>
            </a:pPr>
            <a:endParaRPr lang="en-US" altLang="en-US" sz="1600" i="0" dirty="0"/>
          </a:p>
          <a:p>
            <a:pPr eaLnBrk="1" hangingPunct="1">
              <a:spcBef>
                <a:spcPct val="0"/>
              </a:spcBef>
              <a:buFontTx/>
              <a:buNone/>
            </a:pPr>
            <a:r>
              <a:rPr lang="en-US" altLang="en-US" sz="1600" i="0" dirty="0"/>
              <a:t> </a:t>
            </a:r>
            <a:r>
              <a:rPr lang="en-US" altLang="en-US" sz="1600" i="0" dirty="0" err="1"/>
              <a:t>P</a:t>
            </a:r>
            <a:r>
              <a:rPr lang="en-US" altLang="en-US" sz="1400" i="0" dirty="0" err="1"/>
              <a:t>x</a:t>
            </a:r>
            <a:r>
              <a:rPr lang="en-US" altLang="en-US" sz="1600" i="0" dirty="0"/>
              <a:t>  - Current Price of X </a:t>
            </a:r>
          </a:p>
          <a:p>
            <a:pPr eaLnBrk="1" hangingPunct="1">
              <a:spcBef>
                <a:spcPct val="0"/>
              </a:spcBef>
              <a:buFontTx/>
              <a:buNone/>
            </a:pPr>
            <a:r>
              <a:rPr lang="en-US" altLang="en-US" sz="1600" i="0" dirty="0"/>
              <a:t> </a:t>
            </a:r>
            <a:r>
              <a:rPr lang="en-US" altLang="en-US" sz="1600" i="0" dirty="0" err="1"/>
              <a:t>P</a:t>
            </a:r>
            <a:r>
              <a:rPr lang="en-US" altLang="en-US" sz="1400" i="0" dirty="0" err="1"/>
              <a:t>r</a:t>
            </a:r>
            <a:r>
              <a:rPr lang="en-US" altLang="en-US" sz="1600" i="0" dirty="0"/>
              <a:t>  - Price of related good </a:t>
            </a:r>
          </a:p>
          <a:p>
            <a:pPr eaLnBrk="1" hangingPunct="1">
              <a:spcBef>
                <a:spcPct val="0"/>
              </a:spcBef>
              <a:buFontTx/>
              <a:buNone/>
            </a:pPr>
            <a:r>
              <a:rPr lang="en-US" altLang="en-US" sz="1600" i="0" dirty="0"/>
              <a:t> Y   - Income of consumer.</a:t>
            </a:r>
          </a:p>
          <a:p>
            <a:pPr eaLnBrk="1" hangingPunct="1">
              <a:spcBef>
                <a:spcPct val="0"/>
              </a:spcBef>
              <a:buFontTx/>
              <a:buNone/>
            </a:pPr>
            <a:endParaRPr lang="en-US" altLang="en-US" sz="1600" i="0" dirty="0"/>
          </a:p>
          <a:p>
            <a:pPr eaLnBrk="1" hangingPunct="1">
              <a:spcBef>
                <a:spcPct val="0"/>
              </a:spcBef>
              <a:buFontTx/>
              <a:buNone/>
            </a:pPr>
            <a:r>
              <a:rPr lang="en-US" altLang="en-US" sz="1600" i="0" dirty="0"/>
              <a:t>The larger the value of this elasticity, the more responsive is the Quantity demanded to the changes in the determinant under consideration.</a:t>
            </a:r>
          </a:p>
        </p:txBody>
      </p:sp>
    </p:spTree>
    <p:extLst>
      <p:ext uri="{BB962C8B-B14F-4D97-AF65-F5344CB8AC3E}">
        <p14:creationId xmlns:p14="http://schemas.microsoft.com/office/powerpoint/2010/main" val="201308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2" end="2"/>
                                            </p:txEl>
                                          </p:spTgt>
                                        </p:tgtEl>
                                        <p:attrNameLst>
                                          <p:attrName>ppt_c</p:attrName>
                                        </p:attrNameLst>
                                      </p:cBhvr>
                                      <p:to>
                                        <a:schemeClr val="tx1"/>
                                      </p:to>
                                    </p:animClr>
                                  </p:sub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3" end="3"/>
                                            </p:txEl>
                                          </p:spTgt>
                                        </p:tgtEl>
                                        <p:attrNameLst>
                                          <p:attrName>ppt_c</p:attrName>
                                        </p:attrNameLst>
                                      </p:cBhvr>
                                      <p:to>
                                        <a:schemeClr val="tx1"/>
                                      </p:to>
                                    </p:animClr>
                                  </p:sub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5" end="5"/>
                                            </p:txEl>
                                          </p:spTgt>
                                        </p:tgtEl>
                                        <p:attrNameLst>
                                          <p:attrName>ppt_c</p:attrName>
                                        </p:attrNameLst>
                                      </p:cBhvr>
                                      <p:to>
                                        <a:schemeClr val="tx1"/>
                                      </p:to>
                                    </p:animClr>
                                  </p:subTnLst>
                                </p:cTn>
                              </p:par>
                              <p:par>
                                <p:cTn id="17" presetID="1" presetClass="entr" presetSubtype="0" fill="hold" nodeType="with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6" end="6"/>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8" end="8"/>
                                            </p:txEl>
                                          </p:spTgt>
                                        </p:tgtEl>
                                        <p:attrNameLst>
                                          <p:attrName>ppt_c</p:attrName>
                                        </p:attrNameLst>
                                      </p:cBhvr>
                                      <p:to>
                                        <a:schemeClr val="tx1"/>
                                      </p:to>
                                    </p:animClr>
                                  </p:subTnLst>
                                </p:cTn>
                              </p:par>
                              <p:par>
                                <p:cTn id="23" presetID="1" presetClass="entr" presetSubtype="0" fill="hold" nodeType="withEffect">
                                  <p:stCondLst>
                                    <p:cond delay="0"/>
                                  </p:stCondLst>
                                  <p:childTnLst>
                                    <p:set>
                                      <p:cBhvr>
                                        <p:cTn id="24" dur="1" fill="hold">
                                          <p:stCondLst>
                                            <p:cond delay="0"/>
                                          </p:stCondLst>
                                        </p:cTn>
                                        <p:tgtEl>
                                          <p:spTgt spid="9">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9" end="9"/>
                                            </p:txEl>
                                          </p:spTgt>
                                        </p:tgtEl>
                                        <p:attrNameLst>
                                          <p:attrName>ppt_c</p:attrName>
                                        </p:attrNameLst>
                                      </p:cBhvr>
                                      <p:to>
                                        <a:schemeClr val="tx1"/>
                                      </p:to>
                                    </p:animClr>
                                  </p:subTnLst>
                                </p:cTn>
                              </p:par>
                              <p:par>
                                <p:cTn id="25" presetID="1" presetClass="entr" presetSubtype="0" fill="hold" nodeType="withEffect">
                                  <p:stCondLst>
                                    <p:cond delay="0"/>
                                  </p:stCondLst>
                                  <p:childTnLst>
                                    <p:set>
                                      <p:cBhvr>
                                        <p:cTn id="26" dur="1" fill="hold">
                                          <p:stCondLst>
                                            <p:cond delay="0"/>
                                          </p:stCondLst>
                                        </p:cTn>
                                        <p:tgtEl>
                                          <p:spTgt spid="9">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0" end="10"/>
                                            </p:txEl>
                                          </p:spTgt>
                                        </p:tgtEl>
                                        <p:attrNameLst>
                                          <p:attrName>ppt_c</p:attrName>
                                        </p:attrNameLst>
                                      </p:cBhvr>
                                      <p:to>
                                        <a:schemeClr val="tx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2" end="12"/>
                                            </p:txEl>
                                          </p:spTgt>
                                        </p:tgtEl>
                                        <p:attrNameLst>
                                          <p:attrName>ppt_c</p:attrName>
                                        </p:attrNameLst>
                                      </p:cBhvr>
                                      <p:to>
                                        <a:schemeClr val="tx1"/>
                                      </p:to>
                                    </p:animClr>
                                  </p:sub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4" end="14"/>
                                            </p:txEl>
                                          </p:spTgt>
                                        </p:tgtEl>
                                        <p:attrNameLst>
                                          <p:attrName>ppt_c</p:attrName>
                                        </p:attrNameLst>
                                      </p:cBhvr>
                                      <p:to>
                                        <a:schemeClr val="tx1"/>
                                      </p:to>
                                    </p:animClr>
                                  </p:subTnLst>
                                </p:cTn>
                              </p:par>
                              <p:par>
                                <p:cTn id="33" presetID="1" presetClass="entr" presetSubtype="0" fill="hold" nodeType="withEffect">
                                  <p:stCondLst>
                                    <p:cond delay="0"/>
                                  </p:stCondLst>
                                  <p:childTnLst>
                                    <p:set>
                                      <p:cBhvr>
                                        <p:cTn id="34" dur="1" fill="hold">
                                          <p:stCondLst>
                                            <p:cond delay="0"/>
                                          </p:stCondLst>
                                        </p:cTn>
                                        <p:tgtEl>
                                          <p:spTgt spid="9">
                                            <p:txEl>
                                              <p:pRg st="15" end="15"/>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5" end="15"/>
                                            </p:txEl>
                                          </p:spTgt>
                                        </p:tgtEl>
                                        <p:attrNameLst>
                                          <p:attrName>ppt_c</p:attrName>
                                        </p:attrNameLst>
                                      </p:cBhvr>
                                      <p:to>
                                        <a:schemeClr val="tx1"/>
                                      </p:to>
                                    </p:animClr>
                                  </p:subTnLst>
                                </p:cTn>
                              </p:par>
                              <p:par>
                                <p:cTn id="35" presetID="1" presetClass="entr" presetSubtype="0" fill="hold" nodeType="withEffect">
                                  <p:stCondLst>
                                    <p:cond delay="0"/>
                                  </p:stCondLst>
                                  <p:childTnLst>
                                    <p:set>
                                      <p:cBhvr>
                                        <p:cTn id="36" dur="1" fill="hold">
                                          <p:stCondLst>
                                            <p:cond delay="0"/>
                                          </p:stCondLst>
                                        </p:cTn>
                                        <p:tgtEl>
                                          <p:spTgt spid="9">
                                            <p:txEl>
                                              <p:pRg st="16" end="16"/>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6" end="16"/>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9">
                                            <p:txEl>
                                              <p:pRg st="18" end="18"/>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18" end="18"/>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13</a:t>
            </a:fld>
            <a:endParaRPr lang="en-US">
              <a:solidFill>
                <a:srgbClr val="534949"/>
              </a:solidFill>
            </a:endParaRPr>
          </a:p>
        </p:txBody>
      </p:sp>
      <p:sp>
        <p:nvSpPr>
          <p:cNvPr id="2" name="Rectangle 1"/>
          <p:cNvSpPr/>
          <p:nvPr/>
        </p:nvSpPr>
        <p:spPr>
          <a:xfrm>
            <a:off x="2133600" y="314980"/>
            <a:ext cx="54102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Types of Elasticities of Demand</a:t>
            </a:r>
            <a:endParaRPr kumimoji="0" lang="en-US" sz="3200" b="0" i="0" u="none" strike="noStrike" kern="0" cap="none" spc="0" normalizeH="0" baseline="0" noProof="0" dirty="0">
              <a:ln>
                <a:noFill/>
              </a:ln>
              <a:solidFill>
                <a:srgbClr val="0000FF"/>
              </a:solidFill>
              <a:effectLst/>
              <a:uLnTx/>
              <a:uFillTx/>
            </a:endParaRPr>
          </a:p>
        </p:txBody>
      </p:sp>
      <p:sp>
        <p:nvSpPr>
          <p:cNvPr id="9" name="Rectangle 14"/>
          <p:cNvSpPr>
            <a:spLocks noChangeArrowheads="1"/>
          </p:cNvSpPr>
          <p:nvPr/>
        </p:nvSpPr>
        <p:spPr bwMode="auto">
          <a:xfrm>
            <a:off x="381000" y="866775"/>
            <a:ext cx="7696200" cy="1495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FF0000"/>
                </a:solidFill>
              </a:rPr>
              <a:t>Price Elasticity of Demand (</a:t>
            </a:r>
            <a:r>
              <a:rPr lang="en-US" altLang="en-US" sz="2000" i="0" dirty="0">
                <a:solidFill>
                  <a:srgbClr val="FF0000"/>
                </a:solidFill>
              </a:rPr>
              <a:t>e</a:t>
            </a:r>
            <a:r>
              <a:rPr lang="en-US" altLang="en-US" sz="1400" i="0" dirty="0">
                <a:solidFill>
                  <a:srgbClr val="FF0000"/>
                </a:solidFill>
              </a:rPr>
              <a:t>p</a:t>
            </a:r>
            <a:r>
              <a:rPr lang="en-US" altLang="en-US" sz="1800" i="0" dirty="0">
                <a:solidFill>
                  <a:srgbClr val="FF0000"/>
                </a:solidFill>
              </a:rPr>
              <a:t>)</a:t>
            </a:r>
          </a:p>
          <a:p>
            <a:pPr eaLnBrk="1" hangingPunct="1">
              <a:spcBef>
                <a:spcPct val="0"/>
              </a:spcBef>
              <a:buFontTx/>
              <a:buNone/>
            </a:pPr>
            <a:endParaRPr lang="en-US" altLang="en-US" sz="1800" i="0" dirty="0"/>
          </a:p>
          <a:p>
            <a:pPr eaLnBrk="1" hangingPunct="1">
              <a:spcBef>
                <a:spcPct val="0"/>
              </a:spcBef>
              <a:buFontTx/>
              <a:buNone/>
            </a:pPr>
            <a:r>
              <a:rPr lang="en-US" altLang="en-US" sz="1800" i="0" dirty="0"/>
              <a:t>               (%)  Proportionate change in </a:t>
            </a:r>
            <a:r>
              <a:rPr lang="en-US" altLang="en-US" sz="1800" i="0" dirty="0" err="1"/>
              <a:t>qty</a:t>
            </a:r>
            <a:r>
              <a:rPr lang="en-US" altLang="en-US" sz="1800" i="0" dirty="0"/>
              <a:t> demanded of commodity X</a:t>
            </a:r>
          </a:p>
          <a:p>
            <a:pPr eaLnBrk="1" hangingPunct="1">
              <a:spcBef>
                <a:spcPct val="0"/>
              </a:spcBef>
              <a:buFontTx/>
              <a:buNone/>
            </a:pPr>
            <a:r>
              <a:rPr lang="en-US" altLang="en-US" sz="1800" i="0" dirty="0"/>
              <a:t>      e</a:t>
            </a:r>
            <a:r>
              <a:rPr lang="en-US" altLang="en-US" sz="1400" i="0" dirty="0"/>
              <a:t>p</a:t>
            </a:r>
            <a:r>
              <a:rPr lang="en-US" altLang="en-US" sz="1800" dirty="0"/>
              <a:t> </a:t>
            </a:r>
            <a:r>
              <a:rPr lang="en-US" altLang="en-US" sz="1800" i="0" dirty="0"/>
              <a:t>=  ----------------------------------------------------------------------------------</a:t>
            </a:r>
          </a:p>
          <a:p>
            <a:pPr eaLnBrk="1" hangingPunct="1">
              <a:spcBef>
                <a:spcPct val="0"/>
              </a:spcBef>
              <a:buFontTx/>
              <a:buNone/>
            </a:pPr>
            <a:r>
              <a:rPr lang="en-US" altLang="en-US" sz="1800" i="0" dirty="0"/>
              <a:t>                     (%) Proportionate change in price of commodity X</a:t>
            </a:r>
          </a:p>
        </p:txBody>
      </p:sp>
      <p:grpSp>
        <p:nvGrpSpPr>
          <p:cNvPr id="10" name="Group 27"/>
          <p:cNvGrpSpPr>
            <a:grpSpLocks/>
          </p:cNvGrpSpPr>
          <p:nvPr/>
        </p:nvGrpSpPr>
        <p:grpSpPr bwMode="auto">
          <a:xfrm>
            <a:off x="609600" y="2428875"/>
            <a:ext cx="4102100" cy="771525"/>
            <a:chOff x="1828" y="1440"/>
            <a:chExt cx="2584" cy="486"/>
          </a:xfrm>
        </p:grpSpPr>
        <p:sp>
          <p:nvSpPr>
            <p:cNvPr id="11" name="Rectangle 20"/>
            <p:cNvSpPr>
              <a:spLocks noChangeArrowheads="1"/>
            </p:cNvSpPr>
            <p:nvPr/>
          </p:nvSpPr>
          <p:spPr bwMode="auto">
            <a:xfrm>
              <a:off x="3696" y="1584"/>
              <a:ext cx="223"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 </a:t>
              </a:r>
              <a:endParaRPr lang="en-US" altLang="en-US" sz="1800" i="0"/>
            </a:p>
          </p:txBody>
        </p:sp>
        <p:graphicFrame>
          <p:nvGraphicFramePr>
            <p:cNvPr id="12" name="Object 17"/>
            <p:cNvGraphicFramePr>
              <a:graphicFrameLocks noChangeAspect="1"/>
            </p:cNvGraphicFramePr>
            <p:nvPr/>
          </p:nvGraphicFramePr>
          <p:xfrm>
            <a:off x="3264" y="1488"/>
            <a:ext cx="306" cy="138"/>
          </p:xfrm>
          <a:graphic>
            <a:graphicData uri="http://schemas.openxmlformats.org/presentationml/2006/ole">
              <mc:AlternateContent xmlns:mc="http://schemas.openxmlformats.org/markup-compatibility/2006">
                <mc:Choice xmlns:v="urn:schemas-microsoft-com:vml" Requires="v">
                  <p:oleObj name="Equation" r:id="rId4" imgW="482181" imgH="215713" progId="Equation.3">
                    <p:embed/>
                  </p:oleObj>
                </mc:Choice>
                <mc:Fallback>
                  <p:oleObj name="Equation" r:id="rId4" imgW="482181" imgH="21571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488"/>
                          <a:ext cx="306"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3" name="Object 16"/>
            <p:cNvGraphicFramePr>
              <a:graphicFrameLocks noChangeAspect="1"/>
            </p:cNvGraphicFramePr>
            <p:nvPr/>
          </p:nvGraphicFramePr>
          <p:xfrm>
            <a:off x="3312" y="1714"/>
            <a:ext cx="274" cy="138"/>
          </p:xfrm>
          <a:graphic>
            <a:graphicData uri="http://schemas.openxmlformats.org/presentationml/2006/ole">
              <mc:AlternateContent xmlns:mc="http://schemas.openxmlformats.org/markup-compatibility/2006">
                <mc:Choice xmlns:v="urn:schemas-microsoft-com:vml" Requires="v">
                  <p:oleObj name="Equation" r:id="rId6" imgW="431613" imgH="215806" progId="Equation.3">
                    <p:embed/>
                  </p:oleObj>
                </mc:Choice>
                <mc:Fallback>
                  <p:oleObj name="Equation" r:id="rId6" imgW="431613" imgH="21580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312" y="1714"/>
                          <a:ext cx="274" cy="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Rectangle 18"/>
            <p:cNvSpPr>
              <a:spLocks noChangeArrowheads="1"/>
            </p:cNvSpPr>
            <p:nvPr/>
          </p:nvSpPr>
          <p:spPr bwMode="auto">
            <a:xfrm>
              <a:off x="2208" y="1440"/>
              <a:ext cx="864"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 (Q</a:t>
              </a:r>
              <a:r>
                <a:rPr lang="en-US" altLang="en-US" sz="1400" i="0" baseline="-30000">
                  <a:cs typeface="Times New Roman" panose="02020603050405020304" pitchFamily="18" charset="0"/>
                </a:rPr>
                <a:t>2</a:t>
              </a:r>
              <a:r>
                <a:rPr lang="en-US" altLang="en-US" sz="1400" i="0">
                  <a:cs typeface="Times New Roman" panose="02020603050405020304" pitchFamily="18" charset="0"/>
                </a:rPr>
                <a:t> – Q</a:t>
              </a:r>
              <a:r>
                <a:rPr lang="en-US" altLang="en-US" sz="1400" i="0" baseline="-30000">
                  <a:cs typeface="Times New Roman" panose="02020603050405020304" pitchFamily="18" charset="0"/>
                </a:rPr>
                <a:t>1</a:t>
              </a:r>
              <a:r>
                <a:rPr lang="en-US" altLang="en-US" sz="1400" i="0">
                  <a:cs typeface="Times New Roman" panose="02020603050405020304" pitchFamily="18" charset="0"/>
                </a:rPr>
                <a:t>) / Q</a:t>
              </a:r>
              <a:r>
                <a:rPr lang="en-US" altLang="en-US" sz="1400" i="0" baseline="-30000">
                  <a:cs typeface="Times New Roman" panose="02020603050405020304" pitchFamily="18" charset="0"/>
                </a:rPr>
                <a:t>1           </a:t>
              </a:r>
              <a:r>
                <a:rPr lang="en-US" altLang="en-US" sz="1400" i="0">
                  <a:cs typeface="Times New Roman" panose="02020603050405020304" pitchFamily="18" charset="0"/>
                </a:rPr>
                <a:t>    </a:t>
              </a:r>
              <a:endParaRPr lang="en-US" altLang="en-US" sz="1800" i="0"/>
            </a:p>
          </p:txBody>
        </p:sp>
        <p:sp>
          <p:nvSpPr>
            <p:cNvPr id="15" name="Rectangle 19"/>
            <p:cNvSpPr>
              <a:spLocks noChangeArrowheads="1"/>
            </p:cNvSpPr>
            <p:nvPr/>
          </p:nvSpPr>
          <p:spPr bwMode="auto">
            <a:xfrm>
              <a:off x="1828" y="1532"/>
              <a:ext cx="1868" cy="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b="1" i="0" dirty="0">
                  <a:cs typeface="Times New Roman" panose="02020603050405020304" pitchFamily="18" charset="0"/>
                </a:rPr>
                <a:t> </a:t>
              </a:r>
              <a:r>
                <a:rPr lang="en-US" altLang="en-US" sz="1800" b="1" i="0" dirty="0" err="1">
                  <a:cs typeface="Times New Roman" panose="02020603050405020304" pitchFamily="18" charset="0"/>
                </a:rPr>
                <a:t>e</a:t>
              </a:r>
              <a:r>
                <a:rPr lang="en-US" altLang="en-US" sz="1800" b="1" i="0" baseline="-30000" dirty="0" err="1">
                  <a:cs typeface="Times New Roman" panose="02020603050405020304" pitchFamily="18" charset="0"/>
                </a:rPr>
                <a:t>P</a:t>
              </a:r>
              <a:r>
                <a:rPr lang="en-US" altLang="en-US" sz="1400" i="0" dirty="0">
                  <a:cs typeface="Times New Roman" panose="02020603050405020304" pitchFamily="18" charset="0"/>
                </a:rPr>
                <a:t>  =  ---------------------   =  ----------      </a:t>
              </a:r>
              <a:endParaRPr lang="en-US" altLang="en-US" sz="1100" i="0" dirty="0"/>
            </a:p>
            <a:p>
              <a:pPr>
                <a:spcBef>
                  <a:spcPct val="0"/>
                </a:spcBef>
                <a:buFontTx/>
                <a:buNone/>
              </a:pPr>
              <a:r>
                <a:rPr lang="en-US" altLang="en-US" sz="1600" dirty="0"/>
                <a:t>             </a:t>
              </a:r>
              <a:endParaRPr lang="en-US" altLang="en-US" sz="1800" dirty="0"/>
            </a:p>
          </p:txBody>
        </p:sp>
        <p:sp>
          <p:nvSpPr>
            <p:cNvPr id="16" name="Rectangle 21"/>
            <p:cNvSpPr>
              <a:spLocks noChangeArrowheads="1"/>
            </p:cNvSpPr>
            <p:nvPr/>
          </p:nvSpPr>
          <p:spPr bwMode="auto">
            <a:xfrm>
              <a:off x="2256" y="1714"/>
              <a:ext cx="894"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a:t>(P</a:t>
              </a:r>
              <a:r>
                <a:rPr lang="en-US" altLang="en-US" sz="1400" i="0"/>
                <a:t>2</a:t>
              </a:r>
              <a:r>
                <a:rPr lang="en-US" altLang="en-US" sz="1600" i="0"/>
                <a:t> – P</a:t>
              </a:r>
              <a:r>
                <a:rPr lang="en-US" altLang="en-US" sz="1400" i="0"/>
                <a:t>1</a:t>
              </a:r>
              <a:r>
                <a:rPr lang="en-US" altLang="en-US" sz="1600" i="0"/>
                <a:t>) / P</a:t>
              </a:r>
              <a:r>
                <a:rPr lang="en-US" altLang="en-US" sz="1400" i="0"/>
                <a:t>1</a:t>
              </a:r>
            </a:p>
          </p:txBody>
        </p:sp>
        <p:graphicFrame>
          <p:nvGraphicFramePr>
            <p:cNvPr id="17" name="Object 23"/>
            <p:cNvGraphicFramePr>
              <a:graphicFrameLocks noChangeAspect="1"/>
            </p:cNvGraphicFramePr>
            <p:nvPr/>
          </p:nvGraphicFramePr>
          <p:xfrm>
            <a:off x="3936" y="1440"/>
            <a:ext cx="476" cy="418"/>
          </p:xfrm>
          <a:graphic>
            <a:graphicData uri="http://schemas.openxmlformats.org/presentationml/2006/ole">
              <mc:AlternateContent xmlns:mc="http://schemas.openxmlformats.org/markup-compatibility/2006">
                <mc:Choice xmlns:v="urn:schemas-microsoft-com:vml" Requires="v">
                  <p:oleObj name="Equation" r:id="rId8" imgW="622030" imgH="545863" progId="Equation.3">
                    <p:embed/>
                  </p:oleObj>
                </mc:Choice>
                <mc:Fallback>
                  <p:oleObj name="Equation" r:id="rId8" imgW="622030" imgH="545863"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6" y="1440"/>
                          <a:ext cx="476" cy="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pSp>
      <p:sp>
        <p:nvSpPr>
          <p:cNvPr id="18" name="Rectangle 30"/>
          <p:cNvSpPr>
            <a:spLocks noChangeArrowheads="1"/>
          </p:cNvSpPr>
          <p:nvPr/>
        </p:nvSpPr>
        <p:spPr bwMode="auto">
          <a:xfrm>
            <a:off x="155604" y="3276600"/>
            <a:ext cx="3806796"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marL="342900" indent="-342900">
              <a:spcBef>
                <a:spcPct val="20000"/>
              </a:spcBef>
              <a:buChar char="•"/>
              <a:tabLst>
                <a:tab pos="285750" algn="l"/>
                <a:tab pos="4610100" algn="l"/>
              </a:tabLst>
              <a:defRPr sz="3200">
                <a:solidFill>
                  <a:schemeClr val="tx1"/>
                </a:solidFill>
                <a:latin typeface="Arial" panose="020B0604020202020204" pitchFamily="34" charset="0"/>
              </a:defRPr>
            </a:lvl1pPr>
            <a:lvl2pPr marL="742950" indent="-285750">
              <a:spcBef>
                <a:spcPct val="20000"/>
              </a:spcBef>
              <a:buChar char="–"/>
              <a:tabLst>
                <a:tab pos="285750" algn="l"/>
                <a:tab pos="4610100" algn="l"/>
              </a:tabLst>
              <a:defRPr sz="2800">
                <a:solidFill>
                  <a:schemeClr val="tx1"/>
                </a:solidFill>
                <a:latin typeface="Arial" panose="020B0604020202020204" pitchFamily="34" charset="0"/>
              </a:defRPr>
            </a:lvl2pPr>
            <a:lvl3pPr marL="1143000" indent="-228600">
              <a:spcBef>
                <a:spcPct val="20000"/>
              </a:spcBef>
              <a:buChar char="•"/>
              <a:tabLst>
                <a:tab pos="285750" algn="l"/>
                <a:tab pos="4610100" algn="l"/>
              </a:tabLst>
              <a:defRPr sz="2400">
                <a:solidFill>
                  <a:schemeClr val="tx1"/>
                </a:solidFill>
                <a:latin typeface="Arial" panose="020B0604020202020204" pitchFamily="34" charset="0"/>
              </a:defRPr>
            </a:lvl3pPr>
            <a:lvl4pPr marL="1600200" indent="-228600">
              <a:spcBef>
                <a:spcPct val="20000"/>
              </a:spcBef>
              <a:buChar char="–"/>
              <a:tabLst>
                <a:tab pos="285750" algn="l"/>
                <a:tab pos="4610100" algn="l"/>
              </a:tabLst>
              <a:defRPr sz="2000">
                <a:solidFill>
                  <a:schemeClr val="tx1"/>
                </a:solidFill>
                <a:latin typeface="Arial" panose="020B0604020202020204" pitchFamily="34" charset="0"/>
              </a:defRPr>
            </a:lvl4pPr>
            <a:lvl5pPr marL="2057400" indent="-228600">
              <a:spcBef>
                <a:spcPct val="20000"/>
              </a:spcBef>
              <a:buChar char="»"/>
              <a:tabLst>
                <a:tab pos="285750" algn="l"/>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FF0000"/>
                </a:solidFill>
              </a:rPr>
              <a:t>Types of price elasticity of demand</a:t>
            </a:r>
            <a:r>
              <a:rPr lang="en-US" altLang="en-US" sz="1600" i="0" dirty="0">
                <a:cs typeface="Times New Roman" panose="02020603050405020304" pitchFamily="18" charset="0"/>
              </a:rPr>
              <a:t>   </a:t>
            </a:r>
            <a:endParaRPr lang="en-US" altLang="en-US" sz="1100" i="0" dirty="0"/>
          </a:p>
        </p:txBody>
      </p:sp>
      <p:sp>
        <p:nvSpPr>
          <p:cNvPr id="19" name="Rectangle 31"/>
          <p:cNvSpPr>
            <a:spLocks noChangeArrowheads="1"/>
          </p:cNvSpPr>
          <p:nvPr/>
        </p:nvSpPr>
        <p:spPr bwMode="auto">
          <a:xfrm>
            <a:off x="4572000" y="2895600"/>
            <a:ext cx="45720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where Q</a:t>
            </a:r>
            <a:r>
              <a:rPr lang="en-US" altLang="en-US" sz="1400" i="0" dirty="0"/>
              <a:t>1</a:t>
            </a:r>
            <a:r>
              <a:rPr lang="en-US" altLang="en-US" sz="1600" i="0" dirty="0"/>
              <a:t>  and  P</a:t>
            </a:r>
            <a:r>
              <a:rPr lang="en-US" altLang="en-US" sz="1400" i="0" dirty="0"/>
              <a:t>1</a:t>
            </a:r>
            <a:r>
              <a:rPr lang="en-US" altLang="en-US" sz="1600" i="0" dirty="0"/>
              <a:t> – Original quantity and Price</a:t>
            </a:r>
          </a:p>
          <a:p>
            <a:pPr eaLnBrk="1" hangingPunct="1">
              <a:spcBef>
                <a:spcPct val="0"/>
              </a:spcBef>
              <a:buFontTx/>
              <a:buNone/>
            </a:pPr>
            <a:r>
              <a:rPr lang="en-US" altLang="en-US" sz="1600" i="0" dirty="0"/>
              <a:t>           Q</a:t>
            </a:r>
            <a:r>
              <a:rPr lang="en-US" altLang="en-US" sz="1400" i="0" dirty="0"/>
              <a:t>2</a:t>
            </a:r>
            <a:r>
              <a:rPr lang="en-US" altLang="en-US" sz="1600" i="0" dirty="0"/>
              <a:t>  and  P</a:t>
            </a:r>
            <a:r>
              <a:rPr lang="en-US" altLang="en-US" sz="1400" i="0" dirty="0"/>
              <a:t>2 </a:t>
            </a:r>
            <a:r>
              <a:rPr lang="en-US" altLang="en-US" sz="1600" i="0" dirty="0"/>
              <a:t>– New quantity and Price</a:t>
            </a:r>
          </a:p>
        </p:txBody>
      </p:sp>
      <p:grpSp>
        <p:nvGrpSpPr>
          <p:cNvPr id="20" name="Group 274"/>
          <p:cNvGrpSpPr>
            <a:grpSpLocks/>
          </p:cNvGrpSpPr>
          <p:nvPr/>
        </p:nvGrpSpPr>
        <p:grpSpPr bwMode="auto">
          <a:xfrm>
            <a:off x="546100" y="3657600"/>
            <a:ext cx="2349500" cy="2074863"/>
            <a:chOff x="200" y="768"/>
            <a:chExt cx="1480" cy="1307"/>
          </a:xfrm>
        </p:grpSpPr>
        <p:grpSp>
          <p:nvGrpSpPr>
            <p:cNvPr id="21" name="Group 115"/>
            <p:cNvGrpSpPr>
              <a:grpSpLocks/>
            </p:cNvGrpSpPr>
            <p:nvPr/>
          </p:nvGrpSpPr>
          <p:grpSpPr bwMode="auto">
            <a:xfrm>
              <a:off x="384" y="768"/>
              <a:ext cx="1296" cy="1152"/>
              <a:chOff x="2340" y="2520"/>
              <a:chExt cx="3240" cy="2880"/>
            </a:xfrm>
          </p:grpSpPr>
          <p:sp>
            <p:nvSpPr>
              <p:cNvPr id="27" name="Line 118"/>
              <p:cNvSpPr>
                <a:spLocks noChangeShapeType="1"/>
              </p:cNvSpPr>
              <p:nvPr/>
            </p:nvSpPr>
            <p:spPr bwMode="auto">
              <a:xfrm flipV="1">
                <a:off x="2340" y="252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117"/>
              <p:cNvSpPr>
                <a:spLocks noChangeShapeType="1"/>
              </p:cNvSpPr>
              <p:nvPr/>
            </p:nvSpPr>
            <p:spPr bwMode="auto">
              <a:xfrm>
                <a:off x="2340" y="540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Line 116"/>
              <p:cNvSpPr>
                <a:spLocks noChangeShapeType="1"/>
              </p:cNvSpPr>
              <p:nvPr/>
            </p:nvSpPr>
            <p:spPr bwMode="auto">
              <a:xfrm>
                <a:off x="2340" y="3738"/>
                <a:ext cx="2608"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2" name="Text Box 106"/>
            <p:cNvSpPr txBox="1">
              <a:spLocks noChangeArrowheads="1"/>
            </p:cNvSpPr>
            <p:nvPr/>
          </p:nvSpPr>
          <p:spPr bwMode="auto">
            <a:xfrm>
              <a:off x="454" y="1944"/>
              <a:ext cx="1226" cy="131"/>
            </a:xfrm>
            <a:prstGeom prst="rect">
              <a:avLst/>
            </a:prstGeom>
            <a:solidFill>
              <a:schemeClr val="bg1">
                <a:lumMod val="85000"/>
              </a:schemeClr>
            </a:solidFill>
            <a:ln w="9525">
              <a:no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Quantity Demanded, Q</a:t>
              </a:r>
              <a:endParaRPr lang="en-US" altLang="en-US" sz="1400" i="0" dirty="0"/>
            </a:p>
          </p:txBody>
        </p:sp>
        <p:graphicFrame>
          <p:nvGraphicFramePr>
            <p:cNvPr id="24" name="Object 242"/>
            <p:cNvGraphicFramePr>
              <a:graphicFrameLocks noChangeAspect="1"/>
            </p:cNvGraphicFramePr>
            <p:nvPr>
              <p:extLst>
                <p:ext uri="{D42A27DB-BD31-4B8C-83A1-F6EECF244321}">
                  <p14:modId xmlns:p14="http://schemas.microsoft.com/office/powerpoint/2010/main" val="3127998865"/>
                </p:ext>
              </p:extLst>
            </p:nvPr>
          </p:nvGraphicFramePr>
          <p:xfrm>
            <a:off x="720" y="1104"/>
            <a:ext cx="168" cy="114"/>
          </p:xfrm>
          <a:graphic>
            <a:graphicData uri="http://schemas.openxmlformats.org/presentationml/2006/ole">
              <mc:AlternateContent xmlns:mc="http://schemas.openxmlformats.org/markup-compatibility/2006">
                <mc:Choice xmlns:v="urn:schemas-microsoft-com:vml" Requires="v">
                  <p:oleObj name="Equation" r:id="rId10" imgW="266353" imgH="177569" progId="Equation.3">
                    <p:embed/>
                  </p:oleObj>
                </mc:Choice>
                <mc:Fallback>
                  <p:oleObj name="Equation" r:id="rId10" imgW="266353" imgH="177569"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720" y="1104"/>
                          <a:ext cx="168" cy="114"/>
                        </a:xfrm>
                        <a:prstGeom prst="rect">
                          <a:avLst/>
                        </a:prstGeom>
                        <a:solidFill>
                          <a:schemeClr val="bg1">
                            <a:lumMod val="85000"/>
                          </a:schemeClr>
                        </a:solidFill>
                        <a:ln>
                          <a:noFill/>
                        </a:ln>
                      </p:spPr>
                    </p:pic>
                  </p:oleObj>
                </mc:Fallback>
              </mc:AlternateContent>
            </a:graphicData>
          </a:graphic>
        </p:graphicFrame>
        <p:sp>
          <p:nvSpPr>
            <p:cNvPr id="25" name="Text Box 244"/>
            <p:cNvSpPr txBox="1">
              <a:spLocks noChangeArrowheads="1"/>
            </p:cNvSpPr>
            <p:nvPr/>
          </p:nvSpPr>
          <p:spPr bwMode="auto">
            <a:xfrm>
              <a:off x="864" y="1056"/>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a:t>=</a:t>
              </a:r>
              <a:r>
                <a:rPr lang="en-US" altLang="en-US" sz="1400" i="0"/>
                <a:t>0</a:t>
              </a:r>
            </a:p>
          </p:txBody>
        </p:sp>
        <p:sp>
          <p:nvSpPr>
            <p:cNvPr id="26" name="Text Box 265"/>
            <p:cNvSpPr txBox="1">
              <a:spLocks noChangeArrowheads="1"/>
            </p:cNvSpPr>
            <p:nvPr/>
          </p:nvSpPr>
          <p:spPr bwMode="auto">
            <a:xfrm rot="10800000">
              <a:off x="200" y="1056"/>
              <a:ext cx="136"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dirty="0"/>
                <a:t>Price, P</a:t>
              </a:r>
            </a:p>
          </p:txBody>
        </p:sp>
      </p:grpSp>
      <p:grpSp>
        <p:nvGrpSpPr>
          <p:cNvPr id="30" name="Group 275"/>
          <p:cNvGrpSpPr>
            <a:grpSpLocks/>
          </p:cNvGrpSpPr>
          <p:nvPr/>
        </p:nvGrpSpPr>
        <p:grpSpPr bwMode="auto">
          <a:xfrm>
            <a:off x="5727700" y="3581400"/>
            <a:ext cx="2349500" cy="2337221"/>
            <a:chOff x="2120" y="768"/>
            <a:chExt cx="1480" cy="1339"/>
          </a:xfrm>
        </p:grpSpPr>
        <p:grpSp>
          <p:nvGrpSpPr>
            <p:cNvPr id="31" name="Group 109"/>
            <p:cNvGrpSpPr>
              <a:grpSpLocks/>
            </p:cNvGrpSpPr>
            <p:nvPr/>
          </p:nvGrpSpPr>
          <p:grpSpPr bwMode="auto">
            <a:xfrm>
              <a:off x="2304" y="768"/>
              <a:ext cx="1296" cy="1152"/>
              <a:chOff x="7380" y="2700"/>
              <a:chExt cx="3240" cy="2880"/>
            </a:xfrm>
          </p:grpSpPr>
          <p:sp>
            <p:nvSpPr>
              <p:cNvPr id="37" name="Line 112"/>
              <p:cNvSpPr>
                <a:spLocks noChangeShapeType="1"/>
              </p:cNvSpPr>
              <p:nvPr/>
            </p:nvSpPr>
            <p:spPr bwMode="auto">
              <a:xfrm flipV="1">
                <a:off x="7380" y="270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8" name="Line 111"/>
              <p:cNvSpPr>
                <a:spLocks noChangeShapeType="1"/>
              </p:cNvSpPr>
              <p:nvPr/>
            </p:nvSpPr>
            <p:spPr bwMode="auto">
              <a:xfrm>
                <a:off x="7380" y="558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9" name="Line 110"/>
              <p:cNvSpPr>
                <a:spLocks noChangeShapeType="1"/>
              </p:cNvSpPr>
              <p:nvPr/>
            </p:nvSpPr>
            <p:spPr bwMode="auto">
              <a:xfrm flipV="1">
                <a:off x="8802" y="2811"/>
                <a:ext cx="0" cy="2769"/>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32" name="Text Box 107"/>
            <p:cNvSpPr txBox="1">
              <a:spLocks noChangeArrowheads="1"/>
            </p:cNvSpPr>
            <p:nvPr/>
          </p:nvSpPr>
          <p:spPr bwMode="auto">
            <a:xfrm>
              <a:off x="2304" y="1968"/>
              <a:ext cx="1248" cy="139"/>
            </a:xfrm>
            <a:prstGeom prst="rect">
              <a:avLst/>
            </a:prstGeom>
            <a:solidFill>
              <a:schemeClr val="bg1">
                <a:lumMod val="85000"/>
              </a:schemeClr>
            </a:solidFill>
            <a:ln w="9525">
              <a:no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Quantity Demanded, Q</a:t>
              </a:r>
              <a:endParaRPr lang="en-US" altLang="en-US" sz="1400" i="0" dirty="0"/>
            </a:p>
          </p:txBody>
        </p:sp>
        <p:graphicFrame>
          <p:nvGraphicFramePr>
            <p:cNvPr id="34" name="Object 247"/>
            <p:cNvGraphicFramePr>
              <a:graphicFrameLocks noChangeAspect="1"/>
            </p:cNvGraphicFramePr>
            <p:nvPr>
              <p:extLst>
                <p:ext uri="{D42A27DB-BD31-4B8C-83A1-F6EECF244321}">
                  <p14:modId xmlns:p14="http://schemas.microsoft.com/office/powerpoint/2010/main" val="2714264506"/>
                </p:ext>
              </p:extLst>
            </p:nvPr>
          </p:nvGraphicFramePr>
          <p:xfrm>
            <a:off x="2928" y="1728"/>
            <a:ext cx="184" cy="144"/>
          </p:xfrm>
          <a:graphic>
            <a:graphicData uri="http://schemas.openxmlformats.org/presentationml/2006/ole">
              <mc:AlternateContent xmlns:mc="http://schemas.openxmlformats.org/markup-compatibility/2006">
                <mc:Choice xmlns:v="urn:schemas-microsoft-com:vml" Requires="v">
                  <p:oleObj name="Equation" r:id="rId12" imgW="291973" imgH="228501" progId="Equation.3">
                    <p:embed/>
                  </p:oleObj>
                </mc:Choice>
                <mc:Fallback>
                  <p:oleObj name="Equation" r:id="rId12" imgW="291973" imgH="228501" progId="Equation.3">
                    <p:embed/>
                    <p:pic>
                      <p:nvPicPr>
                        <p:cNvPr id="0" name=""/>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2928" y="1728"/>
                          <a:ext cx="184" cy="144"/>
                        </a:xfrm>
                        <a:prstGeom prst="rect">
                          <a:avLst/>
                        </a:prstGeom>
                        <a:solidFill>
                          <a:schemeClr val="bg1">
                            <a:lumMod val="85000"/>
                          </a:schemeClr>
                        </a:solidFill>
                        <a:ln>
                          <a:noFill/>
                        </a:ln>
                      </p:spPr>
                    </p:pic>
                  </p:oleObj>
                </mc:Fallback>
              </mc:AlternateContent>
            </a:graphicData>
          </a:graphic>
        </p:graphicFrame>
        <p:sp>
          <p:nvSpPr>
            <p:cNvPr id="35" name="Text Box 249"/>
            <p:cNvSpPr txBox="1">
              <a:spLocks noChangeArrowheads="1"/>
            </p:cNvSpPr>
            <p:nvPr/>
          </p:nvSpPr>
          <p:spPr bwMode="auto">
            <a:xfrm>
              <a:off x="3072" y="1680"/>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a:t>=</a:t>
              </a:r>
              <a:r>
                <a:rPr lang="en-US" altLang="en-US" sz="1400" i="0"/>
                <a:t>0</a:t>
              </a:r>
            </a:p>
          </p:txBody>
        </p:sp>
        <p:sp>
          <p:nvSpPr>
            <p:cNvPr id="36" name="Text Box 266"/>
            <p:cNvSpPr txBox="1">
              <a:spLocks noChangeArrowheads="1"/>
            </p:cNvSpPr>
            <p:nvPr/>
          </p:nvSpPr>
          <p:spPr bwMode="auto">
            <a:xfrm rot="10800000">
              <a:off x="2120" y="1152"/>
              <a:ext cx="136"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t>Price, P</a:t>
              </a:r>
            </a:p>
          </p:txBody>
        </p:sp>
      </p:grpSp>
      <p:sp>
        <p:nvSpPr>
          <p:cNvPr id="4" name="Rectangle 3"/>
          <p:cNvSpPr/>
          <p:nvPr/>
        </p:nvSpPr>
        <p:spPr>
          <a:xfrm>
            <a:off x="152400" y="5791200"/>
            <a:ext cx="3810000" cy="738664"/>
          </a:xfrm>
          <a:prstGeom prst="rect">
            <a:avLst/>
          </a:prstGeom>
        </p:spPr>
        <p:txBody>
          <a:bodyPr wrap="square" lIns="0" tIns="0" rIns="0" bIns="0">
            <a:spAutoFit/>
          </a:bodyPr>
          <a:lstStyle/>
          <a:p>
            <a:pPr lvl="0">
              <a:spcBef>
                <a:spcPct val="0"/>
              </a:spcBef>
            </a:pPr>
            <a:r>
              <a:rPr lang="en-US" altLang="en-US" sz="1600" dirty="0">
                <a:solidFill>
                  <a:prstClr val="black"/>
                </a:solidFill>
                <a:latin typeface="Arial" panose="020B0604020202020204" pitchFamily="34" charset="0"/>
                <a:cs typeface="Arial" panose="020B0604020202020204" pitchFamily="34" charset="0"/>
              </a:rPr>
              <a:t>1. Perfectly Elastic Demand, (e</a:t>
            </a:r>
            <a:r>
              <a:rPr lang="en-US" altLang="en-US" sz="1600" baseline="-25000" dirty="0">
                <a:solidFill>
                  <a:prstClr val="black"/>
                </a:solidFill>
                <a:latin typeface="Arial" panose="020B0604020202020204" pitchFamily="34" charset="0"/>
                <a:cs typeface="Arial" panose="020B0604020202020204" pitchFamily="34" charset="0"/>
              </a:rPr>
              <a:t>p</a:t>
            </a:r>
            <a:r>
              <a:rPr lang="en-US" altLang="en-US" sz="1600" dirty="0">
                <a:solidFill>
                  <a:prstClr val="black"/>
                </a:solidFill>
                <a:latin typeface="Arial" panose="020B0604020202020204" pitchFamily="34" charset="0"/>
                <a:cs typeface="Arial" panose="020B0604020202020204" pitchFamily="34" charset="0"/>
              </a:rPr>
              <a:t> =∞)  – No reduction in price is required to cause an increase in quantity.</a:t>
            </a:r>
          </a:p>
        </p:txBody>
      </p:sp>
      <p:sp>
        <p:nvSpPr>
          <p:cNvPr id="40" name="Rectangle 39"/>
          <p:cNvSpPr/>
          <p:nvPr/>
        </p:nvSpPr>
        <p:spPr>
          <a:xfrm>
            <a:off x="4343400" y="5943600"/>
            <a:ext cx="4800600" cy="492443"/>
          </a:xfrm>
          <a:prstGeom prst="rect">
            <a:avLst/>
          </a:prstGeom>
        </p:spPr>
        <p:txBody>
          <a:bodyPr wrap="square" lIns="0" tIns="0" rIns="0" bIns="0">
            <a:spAutoFit/>
          </a:bodyPr>
          <a:lstStyle/>
          <a:p>
            <a:pPr>
              <a:spcBef>
                <a:spcPct val="0"/>
              </a:spcBef>
              <a:buFontTx/>
              <a:buNone/>
            </a:pPr>
            <a:r>
              <a:rPr lang="en-US" altLang="en-US" sz="1600" dirty="0">
                <a:latin typeface="Arial" panose="020B0604020202020204" pitchFamily="34" charset="0"/>
                <a:cs typeface="Arial" panose="020B0604020202020204" pitchFamily="34" charset="0"/>
              </a:rPr>
              <a:t>2. Absolutely Inelastic Demand, (e</a:t>
            </a:r>
            <a:r>
              <a:rPr lang="en-US" altLang="en-US" sz="1600" baseline="-25000" dirty="0">
                <a:latin typeface="Arial" panose="020B0604020202020204" pitchFamily="34" charset="0"/>
                <a:cs typeface="Arial" panose="020B0604020202020204" pitchFamily="34" charset="0"/>
              </a:rPr>
              <a:t>p</a:t>
            </a:r>
            <a:r>
              <a:rPr lang="en-US" altLang="en-US" sz="1600" dirty="0">
                <a:latin typeface="Arial" panose="020B0604020202020204" pitchFamily="34" charset="0"/>
                <a:cs typeface="Arial" panose="020B0604020202020204" pitchFamily="34" charset="0"/>
              </a:rPr>
              <a:t> =0) – Change in price causes no change in the quantity demanded.</a:t>
            </a:r>
          </a:p>
        </p:txBody>
      </p:sp>
    </p:spTree>
    <p:extLst>
      <p:ext uri="{BB962C8B-B14F-4D97-AF65-F5344CB8AC3E}">
        <p14:creationId xmlns:p14="http://schemas.microsoft.com/office/powerpoint/2010/main" val="15189836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9">
                                            <p:txEl>
                                              <p:pRg st="0" end="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xEl>
                                              <p:pRg st="1" end="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8">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14</a:t>
            </a:fld>
            <a:endParaRPr lang="en-US">
              <a:solidFill>
                <a:srgbClr val="534949"/>
              </a:solidFill>
            </a:endParaRPr>
          </a:p>
        </p:txBody>
      </p:sp>
      <p:sp>
        <p:nvSpPr>
          <p:cNvPr id="2" name="Rectangle 1"/>
          <p:cNvSpPr/>
          <p:nvPr/>
        </p:nvSpPr>
        <p:spPr>
          <a:xfrm>
            <a:off x="838200" y="228600"/>
            <a:ext cx="73914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Types of price elasticity of demand - Graphs</a:t>
            </a:r>
            <a:endParaRPr kumimoji="0" lang="en-US" sz="3200" b="0" i="0" u="none" strike="noStrike" kern="0" cap="none" spc="0" normalizeH="0" baseline="0" noProof="0" dirty="0">
              <a:ln>
                <a:noFill/>
              </a:ln>
              <a:solidFill>
                <a:srgbClr val="0000FF"/>
              </a:solidFill>
              <a:effectLst/>
              <a:uLnTx/>
              <a:uFillTx/>
            </a:endParaRPr>
          </a:p>
        </p:txBody>
      </p:sp>
      <p:grpSp>
        <p:nvGrpSpPr>
          <p:cNvPr id="29" name="Group 276"/>
          <p:cNvGrpSpPr>
            <a:grpSpLocks/>
          </p:cNvGrpSpPr>
          <p:nvPr/>
        </p:nvGrpSpPr>
        <p:grpSpPr bwMode="auto">
          <a:xfrm>
            <a:off x="381000" y="2743200"/>
            <a:ext cx="2424113" cy="2011363"/>
            <a:chOff x="3993" y="768"/>
            <a:chExt cx="1527" cy="1267"/>
          </a:xfrm>
        </p:grpSpPr>
        <p:sp>
          <p:nvSpPr>
            <p:cNvPr id="30" name="Text Box 206"/>
            <p:cNvSpPr txBox="1">
              <a:spLocks noChangeArrowheads="1"/>
            </p:cNvSpPr>
            <p:nvPr/>
          </p:nvSpPr>
          <p:spPr bwMode="auto">
            <a:xfrm>
              <a:off x="4197" y="1943"/>
              <a:ext cx="1176" cy="92"/>
            </a:xfrm>
            <a:prstGeom prst="rect">
              <a:avLst/>
            </a:prstGeom>
            <a:solidFill>
              <a:schemeClr val="bg1">
                <a:lumMod val="85000"/>
              </a:schemeClr>
            </a:solidFill>
            <a:ln w="9525">
              <a:no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Quantity Demanded, Q</a:t>
              </a:r>
              <a:endParaRPr lang="en-US" altLang="en-US" sz="1400" i="0" dirty="0"/>
            </a:p>
          </p:txBody>
        </p:sp>
        <p:grpSp>
          <p:nvGrpSpPr>
            <p:cNvPr id="31" name="Group 207"/>
            <p:cNvGrpSpPr>
              <a:grpSpLocks/>
            </p:cNvGrpSpPr>
            <p:nvPr/>
          </p:nvGrpSpPr>
          <p:grpSpPr bwMode="auto">
            <a:xfrm>
              <a:off x="4224" y="768"/>
              <a:ext cx="1296" cy="1152"/>
              <a:chOff x="2340" y="6120"/>
              <a:chExt cx="3240" cy="2880"/>
            </a:xfrm>
          </p:grpSpPr>
          <p:sp>
            <p:nvSpPr>
              <p:cNvPr id="39" name="Line 208"/>
              <p:cNvSpPr>
                <a:spLocks noChangeShapeType="1"/>
              </p:cNvSpPr>
              <p:nvPr/>
            </p:nvSpPr>
            <p:spPr bwMode="auto">
              <a:xfrm flipV="1">
                <a:off x="2340" y="612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0" name="Line 209"/>
              <p:cNvSpPr>
                <a:spLocks noChangeShapeType="1"/>
              </p:cNvSpPr>
              <p:nvPr/>
            </p:nvSpPr>
            <p:spPr bwMode="auto">
              <a:xfrm>
                <a:off x="2340" y="900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1" name="Line 210"/>
              <p:cNvSpPr>
                <a:spLocks noChangeShapeType="1"/>
              </p:cNvSpPr>
              <p:nvPr/>
            </p:nvSpPr>
            <p:spPr bwMode="auto">
              <a:xfrm>
                <a:off x="2880" y="7020"/>
                <a:ext cx="0" cy="198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2" name="Line 211"/>
              <p:cNvSpPr>
                <a:spLocks noChangeShapeType="1"/>
              </p:cNvSpPr>
              <p:nvPr/>
            </p:nvSpPr>
            <p:spPr bwMode="auto">
              <a:xfrm flipH="1">
                <a:off x="2340" y="7020"/>
                <a:ext cx="54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3" name="Line 212"/>
              <p:cNvSpPr>
                <a:spLocks noChangeShapeType="1"/>
              </p:cNvSpPr>
              <p:nvPr/>
            </p:nvSpPr>
            <p:spPr bwMode="auto">
              <a:xfrm>
                <a:off x="2340" y="7560"/>
                <a:ext cx="108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213"/>
              <p:cNvSpPr>
                <a:spLocks noChangeShapeType="1"/>
              </p:cNvSpPr>
              <p:nvPr/>
            </p:nvSpPr>
            <p:spPr bwMode="auto">
              <a:xfrm>
                <a:off x="3420" y="7560"/>
                <a:ext cx="0" cy="14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Freeform 214"/>
              <p:cNvSpPr>
                <a:spLocks/>
              </p:cNvSpPr>
              <p:nvPr/>
            </p:nvSpPr>
            <p:spPr bwMode="auto">
              <a:xfrm>
                <a:off x="2700" y="6225"/>
                <a:ext cx="1800" cy="1800"/>
              </a:xfrm>
              <a:custGeom>
                <a:avLst/>
                <a:gdLst>
                  <a:gd name="T0" fmla="*/ 0 w 1800"/>
                  <a:gd name="T1" fmla="*/ 0 h 1800"/>
                  <a:gd name="T2" fmla="*/ 360 w 1800"/>
                  <a:gd name="T3" fmla="*/ 1080 h 1800"/>
                  <a:gd name="T4" fmla="*/ 1800 w 1800"/>
                  <a:gd name="T5" fmla="*/ 1800 h 1800"/>
                  <a:gd name="T6" fmla="*/ 0 60000 65536"/>
                  <a:gd name="T7" fmla="*/ 0 60000 65536"/>
                  <a:gd name="T8" fmla="*/ 0 60000 65536"/>
                  <a:gd name="T9" fmla="*/ 0 w 1800"/>
                  <a:gd name="T10" fmla="*/ 0 h 1800"/>
                  <a:gd name="T11" fmla="*/ 1800 w 1800"/>
                  <a:gd name="T12" fmla="*/ 1800 h 1800"/>
                </a:gdLst>
                <a:ahLst/>
                <a:cxnLst>
                  <a:cxn ang="T6">
                    <a:pos x="T0" y="T1"/>
                  </a:cxn>
                  <a:cxn ang="T7">
                    <a:pos x="T2" y="T3"/>
                  </a:cxn>
                  <a:cxn ang="T8">
                    <a:pos x="T4" y="T5"/>
                  </a:cxn>
                </a:cxnLst>
                <a:rect l="T9" t="T10" r="T11" b="T12"/>
                <a:pathLst>
                  <a:path w="1800" h="1800">
                    <a:moveTo>
                      <a:pt x="0" y="0"/>
                    </a:moveTo>
                    <a:cubicBezTo>
                      <a:pt x="30" y="390"/>
                      <a:pt x="60" y="780"/>
                      <a:pt x="360" y="1080"/>
                    </a:cubicBezTo>
                    <a:cubicBezTo>
                      <a:pt x="660" y="1380"/>
                      <a:pt x="1560" y="1680"/>
                      <a:pt x="1800" y="180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32" name="Object 215"/>
            <p:cNvGraphicFramePr>
              <a:graphicFrameLocks noChangeAspect="1"/>
            </p:cNvGraphicFramePr>
            <p:nvPr>
              <p:extLst>
                <p:ext uri="{D42A27DB-BD31-4B8C-83A1-F6EECF244321}">
                  <p14:modId xmlns:p14="http://schemas.microsoft.com/office/powerpoint/2010/main" val="166428289"/>
                </p:ext>
              </p:extLst>
            </p:nvPr>
          </p:nvGraphicFramePr>
          <p:xfrm>
            <a:off x="4032" y="1200"/>
            <a:ext cx="168" cy="114"/>
          </p:xfrm>
          <a:graphic>
            <a:graphicData uri="http://schemas.openxmlformats.org/presentationml/2006/ole">
              <mc:AlternateContent xmlns:mc="http://schemas.openxmlformats.org/markup-compatibility/2006">
                <mc:Choice xmlns:v="urn:schemas-microsoft-com:vml" Requires="v">
                  <p:oleObj name="Equation" r:id="rId4" imgW="266353" imgH="177569" progId="Equation.3">
                    <p:embed/>
                  </p:oleObj>
                </mc:Choice>
                <mc:Fallback>
                  <p:oleObj name="Equation" r:id="rId4" imgW="266353"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032" y="1200"/>
                          <a:ext cx="168" cy="114"/>
                        </a:xfrm>
                        <a:prstGeom prst="rect">
                          <a:avLst/>
                        </a:prstGeom>
                        <a:solidFill>
                          <a:schemeClr val="bg1">
                            <a:lumMod val="85000"/>
                          </a:schemeClr>
                        </a:solidFill>
                        <a:ln>
                          <a:noFill/>
                        </a:ln>
                      </p:spPr>
                    </p:pic>
                  </p:oleObj>
                </mc:Fallback>
              </mc:AlternateContent>
            </a:graphicData>
          </a:graphic>
        </p:graphicFrame>
        <p:graphicFrame>
          <p:nvGraphicFramePr>
            <p:cNvPr id="33" name="Object 217"/>
            <p:cNvGraphicFramePr>
              <a:graphicFrameLocks noChangeAspect="1"/>
            </p:cNvGraphicFramePr>
            <p:nvPr>
              <p:extLst>
                <p:ext uri="{D42A27DB-BD31-4B8C-83A1-F6EECF244321}">
                  <p14:modId xmlns:p14="http://schemas.microsoft.com/office/powerpoint/2010/main" val="844821821"/>
                </p:ext>
              </p:extLst>
            </p:nvPr>
          </p:nvGraphicFramePr>
          <p:xfrm>
            <a:off x="4512" y="1056"/>
            <a:ext cx="168" cy="114"/>
          </p:xfrm>
          <a:graphic>
            <a:graphicData uri="http://schemas.openxmlformats.org/presentationml/2006/ole">
              <mc:AlternateContent xmlns:mc="http://schemas.openxmlformats.org/markup-compatibility/2006">
                <mc:Choice xmlns:v="urn:schemas-microsoft-com:vml" Requires="v">
                  <p:oleObj name="Equation" r:id="rId6" imgW="266353" imgH="177569" progId="Equation.3">
                    <p:embed/>
                  </p:oleObj>
                </mc:Choice>
                <mc:Fallback>
                  <p:oleObj name="Equation" r:id="rId6" imgW="266353"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2" y="1056"/>
                          <a:ext cx="168" cy="114"/>
                        </a:xfrm>
                        <a:prstGeom prst="rect">
                          <a:avLst/>
                        </a:prstGeom>
                        <a:solidFill>
                          <a:schemeClr val="bg1">
                            <a:lumMod val="85000"/>
                          </a:schemeClr>
                        </a:solidFill>
                        <a:ln>
                          <a:noFill/>
                        </a:ln>
                      </p:spPr>
                    </p:pic>
                  </p:oleObj>
                </mc:Fallback>
              </mc:AlternateContent>
            </a:graphicData>
          </a:graphic>
        </p:graphicFrame>
        <p:graphicFrame>
          <p:nvGraphicFramePr>
            <p:cNvPr id="34" name="Object 221"/>
            <p:cNvGraphicFramePr>
              <a:graphicFrameLocks noChangeAspect="1"/>
            </p:cNvGraphicFramePr>
            <p:nvPr>
              <p:extLst>
                <p:ext uri="{D42A27DB-BD31-4B8C-83A1-F6EECF244321}">
                  <p14:modId xmlns:p14="http://schemas.microsoft.com/office/powerpoint/2010/main" val="2940151427"/>
                </p:ext>
              </p:extLst>
            </p:nvPr>
          </p:nvGraphicFramePr>
          <p:xfrm>
            <a:off x="4752" y="1056"/>
            <a:ext cx="192" cy="135"/>
          </p:xfrm>
          <a:graphic>
            <a:graphicData uri="http://schemas.openxmlformats.org/presentationml/2006/ole">
              <mc:AlternateContent xmlns:mc="http://schemas.openxmlformats.org/markup-compatibility/2006">
                <mc:Choice xmlns:v="urn:schemas-microsoft-com:vml" Requires="v">
                  <p:oleObj name="Equation" r:id="rId7" imgW="291973" imgH="228501" progId="Equation.3">
                    <p:embed/>
                  </p:oleObj>
                </mc:Choice>
                <mc:Fallback>
                  <p:oleObj name="Equation" r:id="rId7"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752" y="1056"/>
                          <a:ext cx="192" cy="135"/>
                        </a:xfrm>
                        <a:prstGeom prst="rect">
                          <a:avLst/>
                        </a:prstGeom>
                        <a:solidFill>
                          <a:schemeClr val="bg1">
                            <a:lumMod val="85000"/>
                          </a:schemeClr>
                        </a:solidFill>
                        <a:ln>
                          <a:noFill/>
                        </a:ln>
                      </p:spPr>
                    </p:pic>
                  </p:oleObj>
                </mc:Fallback>
              </mc:AlternateContent>
            </a:graphicData>
          </a:graphic>
        </p:graphicFrame>
        <p:sp>
          <p:nvSpPr>
            <p:cNvPr id="35" name="Rectangle 224"/>
            <p:cNvSpPr>
              <a:spLocks noChangeArrowheads="1"/>
            </p:cNvSpPr>
            <p:nvPr/>
          </p:nvSpPr>
          <p:spPr bwMode="auto">
            <a:xfrm>
              <a:off x="4608" y="1056"/>
              <a:ext cx="226"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i="0">
                  <a:cs typeface="Times New Roman" panose="02020603050405020304" pitchFamily="18" charset="0"/>
                </a:rPr>
                <a:t> = </a:t>
              </a:r>
              <a:endParaRPr lang="en-US" altLang="en-US" sz="1800" i="0"/>
            </a:p>
          </p:txBody>
        </p:sp>
        <p:graphicFrame>
          <p:nvGraphicFramePr>
            <p:cNvPr id="36" name="Object 227"/>
            <p:cNvGraphicFramePr>
              <a:graphicFrameLocks noChangeAspect="1"/>
            </p:cNvGraphicFramePr>
            <p:nvPr>
              <p:extLst>
                <p:ext uri="{D42A27DB-BD31-4B8C-83A1-F6EECF244321}">
                  <p14:modId xmlns:p14="http://schemas.microsoft.com/office/powerpoint/2010/main" val="2820634222"/>
                </p:ext>
              </p:extLst>
            </p:nvPr>
          </p:nvGraphicFramePr>
          <p:xfrm>
            <a:off x="4475" y="1398"/>
            <a:ext cx="140" cy="96"/>
          </p:xfrm>
          <a:graphic>
            <a:graphicData uri="http://schemas.openxmlformats.org/presentationml/2006/ole">
              <mc:AlternateContent xmlns:mc="http://schemas.openxmlformats.org/markup-compatibility/2006">
                <mc:Choice xmlns:v="urn:schemas-microsoft-com:vml" Requires="v">
                  <p:oleObj name="Equation" r:id="rId9" imgW="253800" imgH="203040" progId="Equation.3">
                    <p:embed/>
                  </p:oleObj>
                </mc:Choice>
                <mc:Fallback>
                  <p:oleObj name="Equation" r:id="rId9" imgW="253800" imgH="203040" progId="Equation.3">
                    <p:embed/>
                    <p:pic>
                      <p:nvPicPr>
                        <p:cNvPr id="0" name=""/>
                        <p:cNvPicPr>
                          <a:picLocks noChangeAspect="1" noChangeArrowheads="1"/>
                        </p:cNvPicPr>
                        <p:nvPr/>
                      </p:nvPicPr>
                      <p:blipFill>
                        <a:blip r:embed="rId10"/>
                        <a:srcRect/>
                        <a:stretch>
                          <a:fillRect/>
                        </a:stretch>
                      </p:blipFill>
                      <p:spPr bwMode="auto">
                        <a:xfrm>
                          <a:off x="4475" y="1398"/>
                          <a:ext cx="140" cy="96"/>
                        </a:xfrm>
                        <a:prstGeom prst="rect">
                          <a:avLst/>
                        </a:prstGeom>
                        <a:solidFill>
                          <a:schemeClr val="bg1">
                            <a:lumMod val="85000"/>
                          </a:schemeClr>
                        </a:solidFill>
                        <a:ln>
                          <a:noFill/>
                        </a:ln>
                      </p:spPr>
                    </p:pic>
                  </p:oleObj>
                </mc:Fallback>
              </mc:AlternateContent>
            </a:graphicData>
          </a:graphic>
        </p:graphicFrame>
        <p:sp>
          <p:nvSpPr>
            <p:cNvPr id="37" name="Rectangle 241"/>
            <p:cNvSpPr>
              <a:spLocks noChangeArrowheads="1"/>
            </p:cNvSpPr>
            <p:nvPr/>
          </p:nvSpPr>
          <p:spPr bwMode="auto">
            <a:xfrm>
              <a:off x="4563" y="824"/>
              <a:ext cx="285" cy="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t>ep=1</a:t>
              </a:r>
              <a:r>
                <a:rPr lang="en-US" altLang="en-US" sz="1400" dirty="0"/>
                <a:t> </a:t>
              </a:r>
            </a:p>
          </p:txBody>
        </p:sp>
        <p:sp>
          <p:nvSpPr>
            <p:cNvPr id="38" name="Text Box 267"/>
            <p:cNvSpPr txBox="1">
              <a:spLocks noChangeArrowheads="1"/>
            </p:cNvSpPr>
            <p:nvPr/>
          </p:nvSpPr>
          <p:spPr bwMode="auto">
            <a:xfrm rot="10800000">
              <a:off x="3993" y="1392"/>
              <a:ext cx="136" cy="5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t>Price, P</a:t>
              </a:r>
            </a:p>
          </p:txBody>
        </p:sp>
      </p:grpSp>
      <p:grpSp>
        <p:nvGrpSpPr>
          <p:cNvPr id="46" name="Group 277"/>
          <p:cNvGrpSpPr>
            <a:grpSpLocks/>
          </p:cNvGrpSpPr>
          <p:nvPr/>
        </p:nvGrpSpPr>
        <p:grpSpPr bwMode="auto">
          <a:xfrm>
            <a:off x="5943600" y="2790357"/>
            <a:ext cx="2709863" cy="2592388"/>
            <a:chOff x="149" y="2160"/>
            <a:chExt cx="1707" cy="1633"/>
          </a:xfrm>
        </p:grpSpPr>
        <p:grpSp>
          <p:nvGrpSpPr>
            <p:cNvPr id="47" name="Group 272"/>
            <p:cNvGrpSpPr>
              <a:grpSpLocks/>
            </p:cNvGrpSpPr>
            <p:nvPr/>
          </p:nvGrpSpPr>
          <p:grpSpPr bwMode="auto">
            <a:xfrm>
              <a:off x="149" y="2160"/>
              <a:ext cx="1707" cy="1633"/>
              <a:chOff x="192" y="2592"/>
              <a:chExt cx="1488" cy="1320"/>
            </a:xfrm>
          </p:grpSpPr>
          <p:graphicFrame>
            <p:nvGraphicFramePr>
              <p:cNvPr id="49" name="Object 230"/>
              <p:cNvGraphicFramePr>
                <a:graphicFrameLocks noChangeAspect="1"/>
              </p:cNvGraphicFramePr>
              <p:nvPr>
                <p:extLst>
                  <p:ext uri="{D42A27DB-BD31-4B8C-83A1-F6EECF244321}">
                    <p14:modId xmlns:p14="http://schemas.microsoft.com/office/powerpoint/2010/main" val="843271569"/>
                  </p:ext>
                </p:extLst>
              </p:nvPr>
            </p:nvGraphicFramePr>
            <p:xfrm>
              <a:off x="1094" y="2784"/>
              <a:ext cx="184" cy="144"/>
            </p:xfrm>
            <a:graphic>
              <a:graphicData uri="http://schemas.openxmlformats.org/presentationml/2006/ole">
                <mc:AlternateContent xmlns:mc="http://schemas.openxmlformats.org/markup-compatibility/2006">
                  <mc:Choice xmlns:v="urn:schemas-microsoft-com:vml" Requires="v">
                    <p:oleObj name="Equation" r:id="rId11" imgW="291973" imgH="228501" progId="Equation.3">
                      <p:embed/>
                    </p:oleObj>
                  </mc:Choice>
                  <mc:Fallback>
                    <p:oleObj name="Equation" r:id="rId11"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94" y="2784"/>
                            <a:ext cx="184" cy="144"/>
                          </a:xfrm>
                          <a:prstGeom prst="rect">
                            <a:avLst/>
                          </a:prstGeom>
                          <a:solidFill>
                            <a:schemeClr val="bg1">
                              <a:lumMod val="85000"/>
                            </a:schemeClr>
                          </a:solidFill>
                          <a:ln>
                            <a:noFill/>
                          </a:ln>
                        </p:spPr>
                      </p:pic>
                    </p:oleObj>
                  </mc:Fallback>
                </mc:AlternateContent>
              </a:graphicData>
            </a:graphic>
          </p:graphicFrame>
          <p:grpSp>
            <p:nvGrpSpPr>
              <p:cNvPr id="50" name="Group 197"/>
              <p:cNvGrpSpPr>
                <a:grpSpLocks/>
              </p:cNvGrpSpPr>
              <p:nvPr/>
            </p:nvGrpSpPr>
            <p:grpSpPr bwMode="auto">
              <a:xfrm>
                <a:off x="384" y="2592"/>
                <a:ext cx="1296" cy="1152"/>
                <a:chOff x="7380" y="6480"/>
                <a:chExt cx="3240" cy="2880"/>
              </a:xfrm>
            </p:grpSpPr>
            <p:grpSp>
              <p:nvGrpSpPr>
                <p:cNvPr id="58" name="Group 198"/>
                <p:cNvGrpSpPr>
                  <a:grpSpLocks/>
                </p:cNvGrpSpPr>
                <p:nvPr/>
              </p:nvGrpSpPr>
              <p:grpSpPr bwMode="auto">
                <a:xfrm>
                  <a:off x="7380" y="6480"/>
                  <a:ext cx="3240" cy="2880"/>
                  <a:chOff x="7380" y="6480"/>
                  <a:chExt cx="3240" cy="2880"/>
                </a:xfrm>
              </p:grpSpPr>
              <p:sp>
                <p:nvSpPr>
                  <p:cNvPr id="64" name="Line 199"/>
                  <p:cNvSpPr>
                    <a:spLocks noChangeShapeType="1"/>
                  </p:cNvSpPr>
                  <p:nvPr/>
                </p:nvSpPr>
                <p:spPr bwMode="auto">
                  <a:xfrm flipV="1">
                    <a:off x="7380" y="648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sp>
                <p:nvSpPr>
                  <p:cNvPr id="65" name="Line 200"/>
                  <p:cNvSpPr>
                    <a:spLocks noChangeShapeType="1"/>
                  </p:cNvSpPr>
                  <p:nvPr/>
                </p:nvSpPr>
                <p:spPr bwMode="auto">
                  <a:xfrm>
                    <a:off x="7380" y="936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lIns="0" tIns="0" rIns="0" bIns="0"/>
                  <a:lstStyle/>
                  <a:p>
                    <a:endParaRPr lang="en-US"/>
                  </a:p>
                </p:txBody>
              </p:sp>
            </p:grpSp>
            <p:sp>
              <p:nvSpPr>
                <p:cNvPr id="59" name="Line 201"/>
                <p:cNvSpPr>
                  <a:spLocks noChangeShapeType="1"/>
                </p:cNvSpPr>
                <p:nvPr/>
              </p:nvSpPr>
              <p:spPr bwMode="auto">
                <a:xfrm flipH="1">
                  <a:off x="7380" y="7200"/>
                  <a:ext cx="72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0" name="Line 202"/>
                <p:cNvSpPr>
                  <a:spLocks noChangeShapeType="1"/>
                </p:cNvSpPr>
                <p:nvPr/>
              </p:nvSpPr>
              <p:spPr bwMode="auto">
                <a:xfrm>
                  <a:off x="7380" y="7740"/>
                  <a:ext cx="18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1" name="Line 203"/>
                <p:cNvSpPr>
                  <a:spLocks noChangeShapeType="1"/>
                </p:cNvSpPr>
                <p:nvPr/>
              </p:nvSpPr>
              <p:spPr bwMode="auto">
                <a:xfrm>
                  <a:off x="8115" y="7200"/>
                  <a:ext cx="0" cy="216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sp>
              <p:nvSpPr>
                <p:cNvPr id="62" name="Freeform 204"/>
                <p:cNvSpPr>
                  <a:spLocks/>
                </p:cNvSpPr>
                <p:nvPr/>
              </p:nvSpPr>
              <p:spPr bwMode="auto">
                <a:xfrm>
                  <a:off x="7905" y="6585"/>
                  <a:ext cx="2340" cy="1440"/>
                </a:xfrm>
                <a:custGeom>
                  <a:avLst/>
                  <a:gdLst>
                    <a:gd name="T0" fmla="*/ 0 w 2340"/>
                    <a:gd name="T1" fmla="*/ 0 h 1440"/>
                    <a:gd name="T2" fmla="*/ 540 w 2340"/>
                    <a:gd name="T3" fmla="*/ 900 h 1440"/>
                    <a:gd name="T4" fmla="*/ 2340 w 2340"/>
                    <a:gd name="T5" fmla="*/ 1440 h 1440"/>
                    <a:gd name="T6" fmla="*/ 0 60000 65536"/>
                    <a:gd name="T7" fmla="*/ 0 60000 65536"/>
                    <a:gd name="T8" fmla="*/ 0 60000 65536"/>
                    <a:gd name="T9" fmla="*/ 0 w 2340"/>
                    <a:gd name="T10" fmla="*/ 0 h 1440"/>
                    <a:gd name="T11" fmla="*/ 2340 w 2340"/>
                    <a:gd name="T12" fmla="*/ 1440 h 1440"/>
                  </a:gdLst>
                  <a:ahLst/>
                  <a:cxnLst>
                    <a:cxn ang="T6">
                      <a:pos x="T0" y="T1"/>
                    </a:cxn>
                    <a:cxn ang="T7">
                      <a:pos x="T2" y="T3"/>
                    </a:cxn>
                    <a:cxn ang="T8">
                      <a:pos x="T4" y="T5"/>
                    </a:cxn>
                  </a:cxnLst>
                  <a:rect l="T9" t="T10" r="T11" b="T12"/>
                  <a:pathLst>
                    <a:path w="2340" h="1440">
                      <a:moveTo>
                        <a:pt x="0" y="0"/>
                      </a:moveTo>
                      <a:cubicBezTo>
                        <a:pt x="75" y="330"/>
                        <a:pt x="150" y="660"/>
                        <a:pt x="540" y="900"/>
                      </a:cubicBezTo>
                      <a:cubicBezTo>
                        <a:pt x="930" y="1140"/>
                        <a:pt x="2040" y="1350"/>
                        <a:pt x="2340" y="144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US"/>
                </a:p>
              </p:txBody>
            </p:sp>
            <p:sp>
              <p:nvSpPr>
                <p:cNvPr id="63" name="Line 205"/>
                <p:cNvSpPr>
                  <a:spLocks noChangeShapeType="1"/>
                </p:cNvSpPr>
                <p:nvPr/>
              </p:nvSpPr>
              <p:spPr bwMode="auto">
                <a:xfrm>
                  <a:off x="9120" y="7740"/>
                  <a:ext cx="0" cy="162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lIns="0" tIns="0" rIns="0" bIns="0"/>
                <a:lstStyle/>
                <a:p>
                  <a:endParaRPr lang="en-US"/>
                </a:p>
              </p:txBody>
            </p:sp>
          </p:grpSp>
          <p:graphicFrame>
            <p:nvGraphicFramePr>
              <p:cNvPr id="51" name="Object 222"/>
              <p:cNvGraphicFramePr>
                <a:graphicFrameLocks noChangeAspect="1"/>
              </p:cNvGraphicFramePr>
              <p:nvPr>
                <p:extLst>
                  <p:ext uri="{D42A27DB-BD31-4B8C-83A1-F6EECF244321}">
                    <p14:modId xmlns:p14="http://schemas.microsoft.com/office/powerpoint/2010/main" val="3694618074"/>
                  </p:ext>
                </p:extLst>
              </p:nvPr>
            </p:nvGraphicFramePr>
            <p:xfrm>
              <a:off x="192" y="2928"/>
              <a:ext cx="168" cy="114"/>
            </p:xfrm>
            <a:graphic>
              <a:graphicData uri="http://schemas.openxmlformats.org/presentationml/2006/ole">
                <mc:AlternateContent xmlns:mc="http://schemas.openxmlformats.org/markup-compatibility/2006">
                  <mc:Choice xmlns:v="urn:schemas-microsoft-com:vml" Requires="v">
                    <p:oleObj name="Equation" r:id="rId12" imgW="266353" imgH="177569" progId="Equation.3">
                      <p:embed/>
                    </p:oleObj>
                  </mc:Choice>
                  <mc:Fallback>
                    <p:oleObj name="Equation" r:id="rId12" imgW="266353"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92" y="2928"/>
                            <a:ext cx="168" cy="114"/>
                          </a:xfrm>
                          <a:prstGeom prst="rect">
                            <a:avLst/>
                          </a:prstGeom>
                          <a:solidFill>
                            <a:schemeClr val="bg1">
                              <a:lumMod val="85000"/>
                            </a:schemeClr>
                          </a:solidFill>
                          <a:ln>
                            <a:noFill/>
                          </a:ln>
                        </p:spPr>
                      </p:pic>
                    </p:oleObj>
                  </mc:Fallback>
                </mc:AlternateContent>
              </a:graphicData>
            </a:graphic>
          </p:graphicFrame>
          <p:graphicFrame>
            <p:nvGraphicFramePr>
              <p:cNvPr id="52" name="Object 220"/>
              <p:cNvGraphicFramePr>
                <a:graphicFrameLocks noChangeAspect="1"/>
              </p:cNvGraphicFramePr>
              <p:nvPr>
                <p:extLst>
                  <p:ext uri="{D42A27DB-BD31-4B8C-83A1-F6EECF244321}">
                    <p14:modId xmlns:p14="http://schemas.microsoft.com/office/powerpoint/2010/main" val="1473856641"/>
                  </p:ext>
                </p:extLst>
              </p:nvPr>
            </p:nvGraphicFramePr>
            <p:xfrm>
              <a:off x="843" y="2784"/>
              <a:ext cx="168" cy="114"/>
            </p:xfrm>
            <a:graphic>
              <a:graphicData uri="http://schemas.openxmlformats.org/presentationml/2006/ole">
                <mc:AlternateContent xmlns:mc="http://schemas.openxmlformats.org/markup-compatibility/2006">
                  <mc:Choice xmlns:v="urn:schemas-microsoft-com:vml" Requires="v">
                    <p:oleObj name="Equation" r:id="rId13" imgW="266353" imgH="177569" progId="Equation.3">
                      <p:embed/>
                    </p:oleObj>
                  </mc:Choice>
                  <mc:Fallback>
                    <p:oleObj name="Equation" r:id="rId13" imgW="266353"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3" y="2784"/>
                            <a:ext cx="168" cy="114"/>
                          </a:xfrm>
                          <a:prstGeom prst="rect">
                            <a:avLst/>
                          </a:prstGeom>
                          <a:solidFill>
                            <a:schemeClr val="bg1">
                              <a:lumMod val="85000"/>
                            </a:schemeClr>
                          </a:solidFill>
                          <a:ln>
                            <a:noFill/>
                          </a:ln>
                        </p:spPr>
                      </p:pic>
                    </p:oleObj>
                  </mc:Fallback>
                </mc:AlternateContent>
              </a:graphicData>
            </a:graphic>
          </p:graphicFrame>
          <p:graphicFrame>
            <p:nvGraphicFramePr>
              <p:cNvPr id="53" name="Object 219"/>
              <p:cNvGraphicFramePr>
                <a:graphicFrameLocks noChangeAspect="1"/>
              </p:cNvGraphicFramePr>
              <p:nvPr>
                <p:extLst>
                  <p:ext uri="{D42A27DB-BD31-4B8C-83A1-F6EECF244321}">
                    <p14:modId xmlns:p14="http://schemas.microsoft.com/office/powerpoint/2010/main" val="1374432169"/>
                  </p:ext>
                </p:extLst>
              </p:nvPr>
            </p:nvGraphicFramePr>
            <p:xfrm>
              <a:off x="768" y="3168"/>
              <a:ext cx="162" cy="108"/>
            </p:xfrm>
            <a:graphic>
              <a:graphicData uri="http://schemas.openxmlformats.org/presentationml/2006/ole">
                <mc:AlternateContent xmlns:mc="http://schemas.openxmlformats.org/markup-compatibility/2006">
                  <mc:Choice xmlns:v="urn:schemas-microsoft-com:vml" Requires="v">
                    <p:oleObj name="Equation" r:id="rId14" imgW="291973" imgH="228501" progId="Equation.3">
                      <p:embed/>
                    </p:oleObj>
                  </mc:Choice>
                  <mc:Fallback>
                    <p:oleObj name="Equation" r:id="rId14"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8" y="3168"/>
                            <a:ext cx="162" cy="108"/>
                          </a:xfrm>
                          <a:prstGeom prst="rect">
                            <a:avLst/>
                          </a:prstGeom>
                          <a:solidFill>
                            <a:schemeClr val="bg1">
                              <a:lumMod val="85000"/>
                            </a:schemeClr>
                          </a:solidFill>
                          <a:ln>
                            <a:noFill/>
                          </a:ln>
                        </p:spPr>
                      </p:pic>
                    </p:oleObj>
                  </mc:Fallback>
                </mc:AlternateContent>
              </a:graphicData>
            </a:graphic>
          </p:graphicFrame>
          <p:sp>
            <p:nvSpPr>
              <p:cNvPr id="54" name="Rectangle 225"/>
              <p:cNvSpPr>
                <a:spLocks noChangeArrowheads="1"/>
              </p:cNvSpPr>
              <p:nvPr/>
            </p:nvSpPr>
            <p:spPr bwMode="auto">
              <a:xfrm>
                <a:off x="1152" y="2775"/>
                <a:ext cx="192" cy="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i="0">
                    <a:cs typeface="Times New Roman" panose="02020603050405020304" pitchFamily="18" charset="0"/>
                  </a:rPr>
                  <a:t>                                                                                  </a:t>
                </a:r>
                <a:endParaRPr lang="en-US" altLang="en-US" sz="1800" i="0"/>
              </a:p>
            </p:txBody>
          </p:sp>
          <p:sp>
            <p:nvSpPr>
              <p:cNvPr id="55" name="Text Box 229"/>
              <p:cNvSpPr txBox="1">
                <a:spLocks noChangeArrowheads="1"/>
              </p:cNvSpPr>
              <p:nvPr/>
            </p:nvSpPr>
            <p:spPr bwMode="auto">
              <a:xfrm>
                <a:off x="1011" y="2805"/>
                <a:ext cx="121" cy="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a:t>&lt;</a:t>
                </a:r>
              </a:p>
            </p:txBody>
          </p:sp>
          <p:sp>
            <p:nvSpPr>
              <p:cNvPr id="56" name="Text Box 263"/>
              <p:cNvSpPr txBox="1">
                <a:spLocks noChangeArrowheads="1"/>
              </p:cNvSpPr>
              <p:nvPr/>
            </p:nvSpPr>
            <p:spPr bwMode="auto">
              <a:xfrm>
                <a:off x="383" y="3780"/>
                <a:ext cx="1064" cy="132"/>
              </a:xfrm>
              <a:prstGeom prst="rect">
                <a:avLst/>
              </a:prstGeom>
              <a:solidFill>
                <a:schemeClr val="bg1">
                  <a:lumMod val="85000"/>
                </a:schemeClr>
              </a:solidFill>
              <a:ln w="9525">
                <a:no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Quantity Demanded, Q</a:t>
                </a:r>
                <a:endParaRPr lang="en-US" altLang="en-US" sz="1400" i="0" dirty="0"/>
              </a:p>
            </p:txBody>
          </p:sp>
          <p:sp>
            <p:nvSpPr>
              <p:cNvPr id="57" name="Text Box 268"/>
              <p:cNvSpPr txBox="1">
                <a:spLocks noChangeArrowheads="1"/>
              </p:cNvSpPr>
              <p:nvPr/>
            </p:nvSpPr>
            <p:spPr bwMode="auto">
              <a:xfrm rot="10800000">
                <a:off x="242" y="3135"/>
                <a:ext cx="118" cy="3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t>Price, P</a:t>
                </a:r>
              </a:p>
            </p:txBody>
          </p:sp>
        </p:grpSp>
        <p:sp>
          <p:nvSpPr>
            <p:cNvPr id="48" name="Rectangle 270"/>
            <p:cNvSpPr>
              <a:spLocks noChangeArrowheads="1"/>
            </p:cNvSpPr>
            <p:nvPr/>
          </p:nvSpPr>
          <p:spPr bwMode="auto">
            <a:xfrm>
              <a:off x="868" y="2163"/>
              <a:ext cx="364"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 ep&gt;1</a:t>
              </a:r>
              <a:r>
                <a:rPr lang="en-US" altLang="en-US" sz="1600" dirty="0"/>
                <a:t> </a:t>
              </a:r>
            </a:p>
          </p:txBody>
        </p:sp>
      </p:grpSp>
      <p:grpSp>
        <p:nvGrpSpPr>
          <p:cNvPr id="66" name="Group 278"/>
          <p:cNvGrpSpPr>
            <a:grpSpLocks/>
          </p:cNvGrpSpPr>
          <p:nvPr/>
        </p:nvGrpSpPr>
        <p:grpSpPr bwMode="auto">
          <a:xfrm>
            <a:off x="3048000" y="4038600"/>
            <a:ext cx="3429000" cy="2514600"/>
            <a:chOff x="3144" y="2207"/>
            <a:chExt cx="2148" cy="1584"/>
          </a:xfrm>
        </p:grpSpPr>
        <p:sp>
          <p:nvSpPr>
            <p:cNvPr id="67" name="Line 104"/>
            <p:cNvSpPr>
              <a:spLocks noChangeShapeType="1"/>
            </p:cNvSpPr>
            <p:nvPr/>
          </p:nvSpPr>
          <p:spPr bwMode="auto">
            <a:xfrm>
              <a:off x="5292" y="2501"/>
              <a:ext cx="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68" name="Group 273"/>
            <p:cNvGrpSpPr>
              <a:grpSpLocks/>
            </p:cNvGrpSpPr>
            <p:nvPr/>
          </p:nvGrpSpPr>
          <p:grpSpPr bwMode="auto">
            <a:xfrm>
              <a:off x="3144" y="2207"/>
              <a:ext cx="1691" cy="1584"/>
              <a:chOff x="2696" y="2592"/>
              <a:chExt cx="1480" cy="1317"/>
            </a:xfrm>
          </p:grpSpPr>
          <p:grpSp>
            <p:nvGrpSpPr>
              <p:cNvPr id="70" name="Group 232"/>
              <p:cNvGrpSpPr>
                <a:grpSpLocks/>
              </p:cNvGrpSpPr>
              <p:nvPr/>
            </p:nvGrpSpPr>
            <p:grpSpPr bwMode="auto">
              <a:xfrm>
                <a:off x="2880" y="2592"/>
                <a:ext cx="1296" cy="1152"/>
                <a:chOff x="2340" y="10800"/>
                <a:chExt cx="3240" cy="2880"/>
              </a:xfrm>
            </p:grpSpPr>
            <p:grpSp>
              <p:nvGrpSpPr>
                <p:cNvPr id="78" name="Group 233"/>
                <p:cNvGrpSpPr>
                  <a:grpSpLocks/>
                </p:cNvGrpSpPr>
                <p:nvPr/>
              </p:nvGrpSpPr>
              <p:grpSpPr bwMode="auto">
                <a:xfrm>
                  <a:off x="2340" y="10800"/>
                  <a:ext cx="3240" cy="2880"/>
                  <a:chOff x="7380" y="6480"/>
                  <a:chExt cx="3240" cy="2880"/>
                </a:xfrm>
              </p:grpSpPr>
              <p:sp>
                <p:nvSpPr>
                  <p:cNvPr id="84" name="Line 234"/>
                  <p:cNvSpPr>
                    <a:spLocks noChangeShapeType="1"/>
                  </p:cNvSpPr>
                  <p:nvPr/>
                </p:nvSpPr>
                <p:spPr bwMode="auto">
                  <a:xfrm flipV="1">
                    <a:off x="7380" y="6480"/>
                    <a:ext cx="0" cy="288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85" name="Line 235"/>
                  <p:cNvSpPr>
                    <a:spLocks noChangeShapeType="1"/>
                  </p:cNvSpPr>
                  <p:nvPr/>
                </p:nvSpPr>
                <p:spPr bwMode="auto">
                  <a:xfrm>
                    <a:off x="7380" y="9360"/>
                    <a:ext cx="324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79" name="Line 236"/>
                <p:cNvSpPr>
                  <a:spLocks noChangeShapeType="1"/>
                </p:cNvSpPr>
                <p:nvPr/>
              </p:nvSpPr>
              <p:spPr bwMode="auto">
                <a:xfrm>
                  <a:off x="3600" y="11340"/>
                  <a:ext cx="0" cy="23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237"/>
                <p:cNvSpPr>
                  <a:spLocks noChangeShapeType="1"/>
                </p:cNvSpPr>
                <p:nvPr/>
              </p:nvSpPr>
              <p:spPr bwMode="auto">
                <a:xfrm>
                  <a:off x="4140" y="12240"/>
                  <a:ext cx="0" cy="144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1" name="Line 238"/>
                <p:cNvSpPr>
                  <a:spLocks noChangeShapeType="1"/>
                </p:cNvSpPr>
                <p:nvPr/>
              </p:nvSpPr>
              <p:spPr bwMode="auto">
                <a:xfrm>
                  <a:off x="2340" y="11340"/>
                  <a:ext cx="126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2" name="Line 239"/>
                <p:cNvSpPr>
                  <a:spLocks noChangeShapeType="1"/>
                </p:cNvSpPr>
                <p:nvPr/>
              </p:nvSpPr>
              <p:spPr bwMode="auto">
                <a:xfrm>
                  <a:off x="2340" y="12240"/>
                  <a:ext cx="1800" cy="0"/>
                </a:xfrm>
                <a:prstGeom prst="line">
                  <a:avLst/>
                </a:prstGeom>
                <a:noFill/>
                <a:ln w="9525">
                  <a:solidFill>
                    <a:srgbClr val="000000"/>
                  </a:solidFill>
                  <a:prstDash val="sysDot"/>
                  <a:round/>
                  <a:headEnd/>
                  <a:tailEnd/>
                </a:ln>
                <a:extLst>
                  <a:ext uri="{909E8E84-426E-40DD-AFC4-6F175D3DCCD1}">
                    <a14:hiddenFill xmlns:a14="http://schemas.microsoft.com/office/drawing/2010/main">
                      <a:noFill/>
                    </a14:hiddenFill>
                  </a:ext>
                </a:extLst>
              </p:spPr>
              <p:txBody>
                <a:bodyPr/>
                <a:lstStyle/>
                <a:p>
                  <a:endParaRPr lang="en-US"/>
                </a:p>
              </p:txBody>
            </p:sp>
            <p:sp>
              <p:nvSpPr>
                <p:cNvPr id="83" name="Freeform 240"/>
                <p:cNvSpPr>
                  <a:spLocks/>
                </p:cNvSpPr>
                <p:nvPr/>
              </p:nvSpPr>
              <p:spPr bwMode="auto">
                <a:xfrm>
                  <a:off x="3555" y="11175"/>
                  <a:ext cx="1260" cy="1260"/>
                </a:xfrm>
                <a:custGeom>
                  <a:avLst/>
                  <a:gdLst>
                    <a:gd name="T0" fmla="*/ 0 w 1260"/>
                    <a:gd name="T1" fmla="*/ 0 h 1260"/>
                    <a:gd name="T2" fmla="*/ 360 w 1260"/>
                    <a:gd name="T3" fmla="*/ 900 h 1260"/>
                    <a:gd name="T4" fmla="*/ 1260 w 1260"/>
                    <a:gd name="T5" fmla="*/ 1260 h 1260"/>
                    <a:gd name="T6" fmla="*/ 0 60000 65536"/>
                    <a:gd name="T7" fmla="*/ 0 60000 65536"/>
                    <a:gd name="T8" fmla="*/ 0 60000 65536"/>
                    <a:gd name="T9" fmla="*/ 0 w 1260"/>
                    <a:gd name="T10" fmla="*/ 0 h 1260"/>
                    <a:gd name="T11" fmla="*/ 1260 w 1260"/>
                    <a:gd name="T12" fmla="*/ 1260 h 1260"/>
                  </a:gdLst>
                  <a:ahLst/>
                  <a:cxnLst>
                    <a:cxn ang="T6">
                      <a:pos x="T0" y="T1"/>
                    </a:cxn>
                    <a:cxn ang="T7">
                      <a:pos x="T2" y="T3"/>
                    </a:cxn>
                    <a:cxn ang="T8">
                      <a:pos x="T4" y="T5"/>
                    </a:cxn>
                  </a:cxnLst>
                  <a:rect l="T9" t="T10" r="T11" b="T12"/>
                  <a:pathLst>
                    <a:path w="1260" h="1260">
                      <a:moveTo>
                        <a:pt x="0" y="0"/>
                      </a:moveTo>
                      <a:cubicBezTo>
                        <a:pt x="75" y="345"/>
                        <a:pt x="150" y="690"/>
                        <a:pt x="360" y="900"/>
                      </a:cubicBezTo>
                      <a:cubicBezTo>
                        <a:pt x="570" y="1110"/>
                        <a:pt x="1110" y="1200"/>
                        <a:pt x="1260" y="12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grpSp>
          <p:graphicFrame>
            <p:nvGraphicFramePr>
              <p:cNvPr id="71" name="Object 254"/>
              <p:cNvGraphicFramePr>
                <a:graphicFrameLocks noChangeAspect="1"/>
              </p:cNvGraphicFramePr>
              <p:nvPr>
                <p:extLst>
                  <p:ext uri="{D42A27DB-BD31-4B8C-83A1-F6EECF244321}">
                    <p14:modId xmlns:p14="http://schemas.microsoft.com/office/powerpoint/2010/main" val="2949518139"/>
                  </p:ext>
                </p:extLst>
              </p:nvPr>
            </p:nvGraphicFramePr>
            <p:xfrm>
              <a:off x="2696" y="2932"/>
              <a:ext cx="152" cy="106"/>
            </p:xfrm>
            <a:graphic>
              <a:graphicData uri="http://schemas.openxmlformats.org/presentationml/2006/ole">
                <mc:AlternateContent xmlns:mc="http://schemas.openxmlformats.org/markup-compatibility/2006">
                  <mc:Choice xmlns:v="urn:schemas-microsoft-com:vml" Requires="v">
                    <p:oleObj name="Equation" r:id="rId15" imgW="241200" imgH="164880" progId="Equation.3">
                      <p:embed/>
                    </p:oleObj>
                  </mc:Choice>
                  <mc:Fallback>
                    <p:oleObj name="Equation" r:id="rId15" imgW="241200" imgH="164880" progId="Equation.3">
                      <p:embed/>
                      <p:pic>
                        <p:nvPicPr>
                          <p:cNvPr id="0" name=""/>
                          <p:cNvPicPr>
                            <a:picLocks noChangeAspect="1" noChangeArrowheads="1"/>
                          </p:cNvPicPr>
                          <p:nvPr/>
                        </p:nvPicPr>
                        <p:blipFill>
                          <a:blip r:embed="rId16"/>
                          <a:srcRect/>
                          <a:stretch>
                            <a:fillRect/>
                          </a:stretch>
                        </p:blipFill>
                        <p:spPr bwMode="auto">
                          <a:xfrm>
                            <a:off x="2696" y="2932"/>
                            <a:ext cx="152" cy="106"/>
                          </a:xfrm>
                          <a:prstGeom prst="rect">
                            <a:avLst/>
                          </a:prstGeom>
                          <a:solidFill>
                            <a:schemeClr val="bg1">
                              <a:lumMod val="85000"/>
                            </a:schemeClr>
                          </a:solidFill>
                          <a:ln>
                            <a:noFill/>
                          </a:ln>
                        </p:spPr>
                      </p:pic>
                    </p:oleObj>
                  </mc:Fallback>
                </mc:AlternateContent>
              </a:graphicData>
            </a:graphic>
          </p:graphicFrame>
          <p:graphicFrame>
            <p:nvGraphicFramePr>
              <p:cNvPr id="72" name="Object 256"/>
              <p:cNvGraphicFramePr>
                <a:graphicFrameLocks noChangeAspect="1"/>
              </p:cNvGraphicFramePr>
              <p:nvPr>
                <p:extLst>
                  <p:ext uri="{D42A27DB-BD31-4B8C-83A1-F6EECF244321}">
                    <p14:modId xmlns:p14="http://schemas.microsoft.com/office/powerpoint/2010/main" val="2541347509"/>
                  </p:ext>
                </p:extLst>
              </p:nvPr>
            </p:nvGraphicFramePr>
            <p:xfrm>
              <a:off x="3408" y="3552"/>
              <a:ext cx="162" cy="150"/>
            </p:xfrm>
            <a:graphic>
              <a:graphicData uri="http://schemas.openxmlformats.org/presentationml/2006/ole">
                <mc:AlternateContent xmlns:mc="http://schemas.openxmlformats.org/markup-compatibility/2006">
                  <mc:Choice xmlns:v="urn:schemas-microsoft-com:vml" Requires="v">
                    <p:oleObj name="Equation" r:id="rId17" imgW="291973" imgH="228501" progId="Equation.3">
                      <p:embed/>
                    </p:oleObj>
                  </mc:Choice>
                  <mc:Fallback>
                    <p:oleObj name="Equation" r:id="rId17" imgW="291973" imgH="228501" progId="Equation.3">
                      <p:embed/>
                      <p:pic>
                        <p:nvPicPr>
                          <p:cNvPr id="0" name=""/>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408" y="3552"/>
                            <a:ext cx="162" cy="150"/>
                          </a:xfrm>
                          <a:prstGeom prst="rect">
                            <a:avLst/>
                          </a:prstGeom>
                          <a:solidFill>
                            <a:schemeClr val="bg1">
                              <a:lumMod val="85000"/>
                            </a:schemeClr>
                          </a:solidFill>
                          <a:ln>
                            <a:noFill/>
                          </a:ln>
                        </p:spPr>
                      </p:pic>
                    </p:oleObj>
                  </mc:Fallback>
                </mc:AlternateContent>
              </a:graphicData>
            </a:graphic>
          </p:graphicFrame>
          <p:graphicFrame>
            <p:nvGraphicFramePr>
              <p:cNvPr id="73" name="Object 258"/>
              <p:cNvGraphicFramePr>
                <a:graphicFrameLocks noChangeAspect="1"/>
              </p:cNvGraphicFramePr>
              <p:nvPr>
                <p:extLst>
                  <p:ext uri="{D42A27DB-BD31-4B8C-83A1-F6EECF244321}">
                    <p14:modId xmlns:p14="http://schemas.microsoft.com/office/powerpoint/2010/main" val="2251552592"/>
                  </p:ext>
                </p:extLst>
              </p:nvPr>
            </p:nvGraphicFramePr>
            <p:xfrm>
              <a:off x="3504" y="2880"/>
              <a:ext cx="168" cy="114"/>
            </p:xfrm>
            <a:graphic>
              <a:graphicData uri="http://schemas.openxmlformats.org/presentationml/2006/ole">
                <mc:AlternateContent xmlns:mc="http://schemas.openxmlformats.org/markup-compatibility/2006">
                  <mc:Choice xmlns:v="urn:schemas-microsoft-com:vml" Requires="v">
                    <p:oleObj name="Equation" r:id="rId19" imgW="266353" imgH="177569" progId="Equation.3">
                      <p:embed/>
                    </p:oleObj>
                  </mc:Choice>
                  <mc:Fallback>
                    <p:oleObj name="Equation" r:id="rId19" imgW="266353" imgH="177569"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04" y="2880"/>
                            <a:ext cx="168" cy="114"/>
                          </a:xfrm>
                          <a:prstGeom prst="rect">
                            <a:avLst/>
                          </a:prstGeom>
                          <a:solidFill>
                            <a:schemeClr val="bg1">
                              <a:lumMod val="85000"/>
                            </a:schemeClr>
                          </a:solidFill>
                          <a:ln>
                            <a:noFill/>
                          </a:ln>
                        </p:spPr>
                      </p:pic>
                    </p:oleObj>
                  </mc:Fallback>
                </mc:AlternateContent>
              </a:graphicData>
            </a:graphic>
          </p:graphicFrame>
          <p:graphicFrame>
            <p:nvGraphicFramePr>
              <p:cNvPr id="74" name="Object 260"/>
              <p:cNvGraphicFramePr>
                <a:graphicFrameLocks noChangeAspect="1"/>
              </p:cNvGraphicFramePr>
              <p:nvPr>
                <p:extLst>
                  <p:ext uri="{D42A27DB-BD31-4B8C-83A1-F6EECF244321}">
                    <p14:modId xmlns:p14="http://schemas.microsoft.com/office/powerpoint/2010/main" val="4254095167"/>
                  </p:ext>
                </p:extLst>
              </p:nvPr>
            </p:nvGraphicFramePr>
            <p:xfrm>
              <a:off x="3792" y="2880"/>
              <a:ext cx="162" cy="108"/>
            </p:xfrm>
            <a:graphic>
              <a:graphicData uri="http://schemas.openxmlformats.org/presentationml/2006/ole">
                <mc:AlternateContent xmlns:mc="http://schemas.openxmlformats.org/markup-compatibility/2006">
                  <mc:Choice xmlns:v="urn:schemas-microsoft-com:vml" Requires="v">
                    <p:oleObj name="Equation" r:id="rId20" imgW="291973" imgH="228501" progId="Equation.3">
                      <p:embed/>
                    </p:oleObj>
                  </mc:Choice>
                  <mc:Fallback>
                    <p:oleObj name="Equation" r:id="rId20" imgW="291973" imgH="228501" progId="Equation.3">
                      <p:embed/>
                      <p:pic>
                        <p:nvPicPr>
                          <p:cNvPr id="0" name=""/>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92" y="2880"/>
                            <a:ext cx="162" cy="108"/>
                          </a:xfrm>
                          <a:prstGeom prst="rect">
                            <a:avLst/>
                          </a:prstGeom>
                          <a:solidFill>
                            <a:schemeClr val="bg1">
                              <a:lumMod val="85000"/>
                            </a:schemeClr>
                          </a:solidFill>
                          <a:ln>
                            <a:noFill/>
                          </a:ln>
                        </p:spPr>
                      </p:pic>
                    </p:oleObj>
                  </mc:Fallback>
                </mc:AlternateContent>
              </a:graphicData>
            </a:graphic>
          </p:graphicFrame>
          <p:sp>
            <p:nvSpPr>
              <p:cNvPr id="75" name="Text Box 262"/>
              <p:cNvSpPr txBox="1">
                <a:spLocks noChangeArrowheads="1"/>
              </p:cNvSpPr>
              <p:nvPr/>
            </p:nvSpPr>
            <p:spPr bwMode="auto">
              <a:xfrm>
                <a:off x="3648" y="2832"/>
                <a:ext cx="240" cy="16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dirty="0"/>
                  <a:t>&gt;</a:t>
                </a:r>
              </a:p>
            </p:txBody>
          </p:sp>
          <p:sp>
            <p:nvSpPr>
              <p:cNvPr id="76" name="Text Box 264"/>
              <p:cNvSpPr txBox="1">
                <a:spLocks noChangeArrowheads="1"/>
              </p:cNvSpPr>
              <p:nvPr/>
            </p:nvSpPr>
            <p:spPr bwMode="auto">
              <a:xfrm>
                <a:off x="3006" y="3783"/>
                <a:ext cx="1024" cy="126"/>
              </a:xfrm>
              <a:prstGeom prst="rect">
                <a:avLst/>
              </a:prstGeom>
              <a:solidFill>
                <a:schemeClr val="bg1">
                  <a:lumMod val="85000"/>
                </a:schemeClr>
              </a:solidFill>
              <a:ln w="9525">
                <a:noFill/>
                <a:miter lim="800000"/>
                <a:headEnd/>
                <a:tailEnd/>
              </a:ln>
            </p:spPr>
            <p:txBody>
              <a:bodyPr lIns="0" tIns="0" rIns="0" bIns="0"/>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Quantity Demanded, Q</a:t>
                </a:r>
                <a:endParaRPr lang="en-US" altLang="en-US" sz="1400" i="0" dirty="0"/>
              </a:p>
            </p:txBody>
          </p:sp>
          <p:sp>
            <p:nvSpPr>
              <p:cNvPr id="77" name="Text Box 269"/>
              <p:cNvSpPr txBox="1">
                <a:spLocks noChangeArrowheads="1"/>
              </p:cNvSpPr>
              <p:nvPr/>
            </p:nvSpPr>
            <p:spPr bwMode="auto">
              <a:xfrm rot="10800000">
                <a:off x="2735" y="3232"/>
                <a:ext cx="119" cy="3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wrap="square" lIns="0" tIns="0" rIns="0" bIns="0">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t>Price, P</a:t>
                </a:r>
              </a:p>
            </p:txBody>
          </p:sp>
        </p:grpSp>
        <p:sp>
          <p:nvSpPr>
            <p:cNvPr id="69" name="Rectangle 271"/>
            <p:cNvSpPr>
              <a:spLocks noChangeArrowheads="1"/>
            </p:cNvSpPr>
            <p:nvPr/>
          </p:nvSpPr>
          <p:spPr bwMode="auto">
            <a:xfrm>
              <a:off x="4082" y="2287"/>
              <a:ext cx="361" cy="1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 ep&lt;1</a:t>
              </a:r>
              <a:r>
                <a:rPr lang="en-US" altLang="en-US" sz="1600" dirty="0"/>
                <a:t> </a:t>
              </a:r>
            </a:p>
          </p:txBody>
        </p:sp>
      </p:grpSp>
      <p:sp>
        <p:nvSpPr>
          <p:cNvPr id="86" name="Rectangle 30"/>
          <p:cNvSpPr>
            <a:spLocks noChangeArrowheads="1"/>
          </p:cNvSpPr>
          <p:nvPr/>
        </p:nvSpPr>
        <p:spPr bwMode="auto">
          <a:xfrm>
            <a:off x="131064" y="914400"/>
            <a:ext cx="8839200" cy="17235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har char="•"/>
              <a:tabLst>
                <a:tab pos="285750" algn="l"/>
                <a:tab pos="4610100" algn="l"/>
              </a:tabLst>
              <a:defRPr sz="3200">
                <a:solidFill>
                  <a:schemeClr val="tx1"/>
                </a:solidFill>
                <a:latin typeface="Arial" panose="020B0604020202020204" pitchFamily="34" charset="0"/>
              </a:defRPr>
            </a:lvl1pPr>
            <a:lvl2pPr marL="742950" indent="-285750">
              <a:spcBef>
                <a:spcPct val="20000"/>
              </a:spcBef>
              <a:buChar char="–"/>
              <a:tabLst>
                <a:tab pos="285750" algn="l"/>
                <a:tab pos="4610100" algn="l"/>
              </a:tabLst>
              <a:defRPr sz="2800">
                <a:solidFill>
                  <a:schemeClr val="tx1"/>
                </a:solidFill>
                <a:latin typeface="Arial" panose="020B0604020202020204" pitchFamily="34" charset="0"/>
              </a:defRPr>
            </a:lvl2pPr>
            <a:lvl3pPr marL="1143000" indent="-228600">
              <a:spcBef>
                <a:spcPct val="20000"/>
              </a:spcBef>
              <a:buChar char="•"/>
              <a:tabLst>
                <a:tab pos="285750" algn="l"/>
                <a:tab pos="4610100" algn="l"/>
              </a:tabLst>
              <a:defRPr sz="2400">
                <a:solidFill>
                  <a:schemeClr val="tx1"/>
                </a:solidFill>
                <a:latin typeface="Arial" panose="020B0604020202020204" pitchFamily="34" charset="0"/>
              </a:defRPr>
            </a:lvl3pPr>
            <a:lvl4pPr marL="1600200" indent="-228600">
              <a:spcBef>
                <a:spcPct val="20000"/>
              </a:spcBef>
              <a:buChar char="–"/>
              <a:tabLst>
                <a:tab pos="285750" algn="l"/>
                <a:tab pos="4610100" algn="l"/>
              </a:tabLst>
              <a:defRPr sz="2000">
                <a:solidFill>
                  <a:schemeClr val="tx1"/>
                </a:solidFill>
                <a:latin typeface="Arial" panose="020B0604020202020204" pitchFamily="34" charset="0"/>
              </a:defRPr>
            </a:lvl4pPr>
            <a:lvl5pPr marL="2057400" indent="-228600">
              <a:spcBef>
                <a:spcPct val="20000"/>
              </a:spcBef>
              <a:buChar char="»"/>
              <a:tabLst>
                <a:tab pos="285750" algn="l"/>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285750" algn="l"/>
                <a:tab pos="4610100" algn="l"/>
              </a:tabLst>
              <a:defRPr sz="2000">
                <a:solidFill>
                  <a:schemeClr val="tx1"/>
                </a:solidFill>
                <a:latin typeface="Arial" panose="020B0604020202020204" pitchFamily="34" charset="0"/>
              </a:defRPr>
            </a:lvl9pPr>
          </a:lstStyle>
          <a:p>
            <a:pPr>
              <a:spcBef>
                <a:spcPct val="0"/>
              </a:spcBef>
              <a:buFontTx/>
              <a:buNone/>
            </a:pPr>
            <a:r>
              <a:rPr lang="en-US" altLang="en-US" sz="1600" i="0" dirty="0">
                <a:cs typeface="Times New Roman" panose="02020603050405020304" pitchFamily="18" charset="0"/>
              </a:rPr>
              <a:t>3.   </a:t>
            </a:r>
            <a:r>
              <a:rPr lang="en-US" altLang="en-US" sz="1600" i="0" dirty="0">
                <a:solidFill>
                  <a:srgbClr val="FF0000"/>
                </a:solidFill>
                <a:cs typeface="Times New Roman" panose="02020603050405020304" pitchFamily="18" charset="0"/>
              </a:rPr>
              <a:t>Unit Elasticity of Demand, (e</a:t>
            </a:r>
            <a:r>
              <a:rPr lang="en-US" altLang="en-US" sz="1600" i="0" baseline="-25000" dirty="0">
                <a:solidFill>
                  <a:srgbClr val="FF0000"/>
                </a:solidFill>
                <a:cs typeface="Times New Roman" panose="02020603050405020304" pitchFamily="18" charset="0"/>
              </a:rPr>
              <a:t>p</a:t>
            </a:r>
            <a:r>
              <a:rPr lang="en-US" altLang="en-US" sz="1600" i="0" dirty="0">
                <a:solidFill>
                  <a:srgbClr val="FF0000"/>
                </a:solidFill>
                <a:cs typeface="Times New Roman" panose="02020603050405020304" pitchFamily="18" charset="0"/>
              </a:rPr>
              <a:t> =1) – </a:t>
            </a:r>
            <a:r>
              <a:rPr lang="en-US" altLang="en-US" sz="1600" i="0" dirty="0">
                <a:cs typeface="Times New Roman" panose="02020603050405020304" pitchFamily="18" charset="0"/>
              </a:rPr>
              <a:t>Proportionate change in the price causes equally proportionate change in the quantity demanded.</a:t>
            </a:r>
            <a:endParaRPr lang="en-US" altLang="en-US" sz="1600" i="0" dirty="0"/>
          </a:p>
          <a:p>
            <a:pPr>
              <a:spcBef>
                <a:spcPts val="600"/>
              </a:spcBef>
              <a:buFontTx/>
              <a:buNone/>
            </a:pPr>
            <a:r>
              <a:rPr lang="en-US" altLang="en-US" sz="1600" i="0" dirty="0">
                <a:cs typeface="Times New Roman" panose="02020603050405020304" pitchFamily="18" charset="0"/>
              </a:rPr>
              <a:t>4.   </a:t>
            </a:r>
            <a:r>
              <a:rPr lang="en-US" altLang="en-US" sz="1600" i="0" dirty="0">
                <a:solidFill>
                  <a:srgbClr val="0000FF"/>
                </a:solidFill>
                <a:cs typeface="Times New Roman" panose="02020603050405020304" pitchFamily="18" charset="0"/>
              </a:rPr>
              <a:t>Relatively Elastic Demand, (</a:t>
            </a:r>
            <a:r>
              <a:rPr lang="en-US" altLang="en-US" sz="1600" dirty="0">
                <a:solidFill>
                  <a:srgbClr val="0000FF"/>
                </a:solidFill>
                <a:latin typeface="Franklin Gothic Medium"/>
                <a:cs typeface="Times New Roman" panose="02020603050405020304" pitchFamily="18" charset="0"/>
              </a:rPr>
              <a:t>e</a:t>
            </a:r>
            <a:r>
              <a:rPr lang="en-US" altLang="en-US" sz="1600" baseline="-25000" dirty="0">
                <a:solidFill>
                  <a:srgbClr val="0000FF"/>
                </a:solidFill>
                <a:latin typeface="Franklin Gothic Medium"/>
                <a:cs typeface="Times New Roman" panose="02020603050405020304" pitchFamily="18" charset="0"/>
              </a:rPr>
              <a:t>p</a:t>
            </a:r>
            <a:r>
              <a:rPr lang="en-US" altLang="en-US" sz="1600" dirty="0">
                <a:solidFill>
                  <a:srgbClr val="FF0000"/>
                </a:solidFill>
                <a:latin typeface="Franklin Gothic Medium"/>
                <a:cs typeface="Times New Roman" panose="02020603050405020304" pitchFamily="18" charset="0"/>
              </a:rPr>
              <a:t> </a:t>
            </a:r>
            <a:r>
              <a:rPr lang="en-US" altLang="en-US" sz="1600" i="0" dirty="0">
                <a:solidFill>
                  <a:srgbClr val="0000FF"/>
                </a:solidFill>
                <a:cs typeface="Times New Roman" panose="02020603050405020304" pitchFamily="18" charset="0"/>
              </a:rPr>
              <a:t>&gt;1) – </a:t>
            </a:r>
            <a:r>
              <a:rPr lang="en-US" altLang="en-US" sz="1600" i="0" dirty="0">
                <a:cs typeface="Times New Roman" panose="02020603050405020304" pitchFamily="18" charset="0"/>
              </a:rPr>
              <a:t>Change in the price causes more than proportionate change in the Quantity demanded.</a:t>
            </a:r>
          </a:p>
          <a:p>
            <a:pPr>
              <a:spcBef>
                <a:spcPts val="600"/>
              </a:spcBef>
              <a:buFontTx/>
              <a:buNone/>
            </a:pPr>
            <a:r>
              <a:rPr lang="en-US" altLang="en-US" sz="1600" i="0" dirty="0">
                <a:cs typeface="Times New Roman" panose="02020603050405020304" pitchFamily="18" charset="0"/>
              </a:rPr>
              <a:t>5.   </a:t>
            </a:r>
            <a:r>
              <a:rPr lang="en-US" altLang="en-US" sz="1600" i="0" dirty="0">
                <a:solidFill>
                  <a:srgbClr val="FF0000"/>
                </a:solidFill>
                <a:cs typeface="Times New Roman" panose="02020603050405020304" pitchFamily="18" charset="0"/>
              </a:rPr>
              <a:t>Relatively Inelastic Demand, (</a:t>
            </a:r>
            <a:r>
              <a:rPr lang="en-US" altLang="en-US" sz="1600" dirty="0">
                <a:solidFill>
                  <a:srgbClr val="FF0000"/>
                </a:solidFill>
                <a:latin typeface="Franklin Gothic Medium"/>
                <a:cs typeface="Times New Roman" panose="02020603050405020304" pitchFamily="18" charset="0"/>
              </a:rPr>
              <a:t>e</a:t>
            </a:r>
            <a:r>
              <a:rPr lang="en-US" altLang="en-US" sz="1600" baseline="-25000" dirty="0">
                <a:solidFill>
                  <a:srgbClr val="FF0000"/>
                </a:solidFill>
                <a:latin typeface="Franklin Gothic Medium"/>
                <a:cs typeface="Times New Roman" panose="02020603050405020304" pitchFamily="18" charset="0"/>
              </a:rPr>
              <a:t>p</a:t>
            </a:r>
            <a:r>
              <a:rPr lang="en-US" altLang="en-US" sz="1600" dirty="0">
                <a:solidFill>
                  <a:srgbClr val="FF0000"/>
                </a:solidFill>
                <a:latin typeface="Franklin Gothic Medium"/>
                <a:cs typeface="Times New Roman" panose="02020603050405020304" pitchFamily="18" charset="0"/>
              </a:rPr>
              <a:t> </a:t>
            </a:r>
            <a:r>
              <a:rPr lang="en-US" altLang="en-US" sz="1600" i="0" dirty="0">
                <a:solidFill>
                  <a:srgbClr val="FF0000"/>
                </a:solidFill>
                <a:cs typeface="Times New Roman" panose="02020603050405020304" pitchFamily="18" charset="0"/>
              </a:rPr>
              <a:t>&lt;1) - </a:t>
            </a:r>
            <a:r>
              <a:rPr lang="en-US" altLang="en-US" sz="1600" i="0" dirty="0">
                <a:cs typeface="Times New Roman" panose="02020603050405020304" pitchFamily="18" charset="0"/>
              </a:rPr>
              <a:t>Change in the price causes less than proportionate change in the Quantity demanded</a:t>
            </a:r>
            <a:r>
              <a:rPr lang="en-US" altLang="en-US" sz="1400" i="0" dirty="0">
                <a:cs typeface="Times New Roman" panose="02020603050405020304" pitchFamily="18" charset="0"/>
              </a:rPr>
              <a:t>.</a:t>
            </a:r>
            <a:r>
              <a:rPr lang="en-US" altLang="en-US" sz="1100" i="0" dirty="0"/>
              <a:t> </a:t>
            </a:r>
          </a:p>
        </p:txBody>
      </p:sp>
    </p:spTree>
    <p:extLst>
      <p:ext uri="{BB962C8B-B14F-4D97-AF65-F5344CB8AC3E}">
        <p14:creationId xmlns:p14="http://schemas.microsoft.com/office/powerpoint/2010/main" val="19575648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 presetClass="entr" presetSubtype="8" fill="hold" nodeType="clickEffect">
                                  <p:stCondLst>
                                    <p:cond delay="0"/>
                                  </p:stCondLst>
                                  <p:childTnLst>
                                    <p:set>
                                      <p:cBhvr>
                                        <p:cTn id="10" dur="1" fill="hold">
                                          <p:stCondLst>
                                            <p:cond delay="0"/>
                                          </p:stCondLst>
                                        </p:cTn>
                                        <p:tgtEl>
                                          <p:spTgt spid="29"/>
                                        </p:tgtEl>
                                        <p:attrNameLst>
                                          <p:attrName>style.visibility</p:attrName>
                                        </p:attrNameLst>
                                      </p:cBhvr>
                                      <p:to>
                                        <p:strVal val="visible"/>
                                      </p:to>
                                    </p:set>
                                    <p:anim calcmode="lin" valueType="num">
                                      <p:cBhvr additive="base">
                                        <p:cTn id="11" dur="500" fill="hold"/>
                                        <p:tgtEl>
                                          <p:spTgt spid="29"/>
                                        </p:tgtEl>
                                        <p:attrNameLst>
                                          <p:attrName>ppt_x</p:attrName>
                                        </p:attrNameLst>
                                      </p:cBhvr>
                                      <p:tavLst>
                                        <p:tav tm="0">
                                          <p:val>
                                            <p:strVal val="0-#ppt_w/2"/>
                                          </p:val>
                                        </p:tav>
                                        <p:tav tm="100000">
                                          <p:val>
                                            <p:strVal val="#ppt_x"/>
                                          </p:val>
                                        </p:tav>
                                      </p:tavLst>
                                    </p:anim>
                                    <p:anim calcmode="lin" valueType="num">
                                      <p:cBhvr additive="base">
                                        <p:cTn id="12" dur="500" fill="hold"/>
                                        <p:tgtEl>
                                          <p:spTgt spid="29"/>
                                        </p:tgtEl>
                                        <p:attrNameLst>
                                          <p:attrName>ppt_y</p:attrName>
                                        </p:attrNameLst>
                                      </p:cBhvr>
                                      <p:tavLst>
                                        <p:tav tm="0">
                                          <p:val>
                                            <p:strVal val="#ppt_y"/>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86">
                                            <p:txEl>
                                              <p:pRg st="1" end="1"/>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2" presetClass="entr" presetSubtype="2" fill="hold" nodeType="clickEffect">
                                  <p:stCondLst>
                                    <p:cond delay="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1+#ppt_w/2"/>
                                          </p:val>
                                        </p:tav>
                                        <p:tav tm="100000">
                                          <p:val>
                                            <p:strVal val="#ppt_x"/>
                                          </p:val>
                                        </p:tav>
                                      </p:tavLst>
                                    </p:anim>
                                    <p:anim calcmode="lin" valueType="num">
                                      <p:cBhvr additive="base">
                                        <p:cTn id="22" dur="500" fill="hold"/>
                                        <p:tgtEl>
                                          <p:spTgt spid="46"/>
                                        </p:tgtEl>
                                        <p:attrNameLst>
                                          <p:attrName>ppt_y</p:attrName>
                                        </p:attrNameLst>
                                      </p:cBhvr>
                                      <p:tavLst>
                                        <p:tav tm="0">
                                          <p:val>
                                            <p:strVal val="#ppt_y"/>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8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66"/>
                                        </p:tgtEl>
                                        <p:attrNameLst>
                                          <p:attrName>style.visibility</p:attrName>
                                        </p:attrNameLst>
                                      </p:cBhvr>
                                      <p:to>
                                        <p:strVal val="visible"/>
                                      </p:to>
                                    </p:set>
                                    <p:anim calcmode="lin" valueType="num">
                                      <p:cBhvr additive="base">
                                        <p:cTn id="31" dur="500" fill="hold"/>
                                        <p:tgtEl>
                                          <p:spTgt spid="66"/>
                                        </p:tgtEl>
                                        <p:attrNameLst>
                                          <p:attrName>ppt_x</p:attrName>
                                        </p:attrNameLst>
                                      </p:cBhvr>
                                      <p:tavLst>
                                        <p:tav tm="0">
                                          <p:val>
                                            <p:strVal val="#ppt_x"/>
                                          </p:val>
                                        </p:tav>
                                        <p:tav tm="100000">
                                          <p:val>
                                            <p:strVal val="#ppt_x"/>
                                          </p:val>
                                        </p:tav>
                                      </p:tavLst>
                                    </p:anim>
                                    <p:anim calcmode="lin" valueType="num">
                                      <p:cBhvr additive="base">
                                        <p:cTn id="32" dur="500" fill="hold"/>
                                        <p:tgtEl>
                                          <p:spTgt spid="6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15</a:t>
            </a:fld>
            <a:endParaRPr lang="en-US">
              <a:solidFill>
                <a:srgbClr val="534949"/>
              </a:solidFill>
            </a:endParaRPr>
          </a:p>
        </p:txBody>
      </p:sp>
      <p:sp>
        <p:nvSpPr>
          <p:cNvPr id="9" name="Rectangle 4"/>
          <p:cNvSpPr txBox="1">
            <a:spLocks noChangeArrowheads="1"/>
          </p:cNvSpPr>
          <p:nvPr/>
        </p:nvSpPr>
        <p:spPr bwMode="auto">
          <a:xfrm>
            <a:off x="2352675" y="266701"/>
            <a:ext cx="4953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FF"/>
                </a:solidFill>
                <a:effectLst/>
                <a:uLnTx/>
                <a:uFillTx/>
                <a:latin typeface="Arial"/>
                <a:ea typeface="+mj-ea"/>
                <a:cs typeface="+mj-cs"/>
              </a:rPr>
              <a:t>Income Elasticity of demand</a:t>
            </a:r>
          </a:p>
        </p:txBody>
      </p:sp>
      <p:sp>
        <p:nvSpPr>
          <p:cNvPr id="10" name="Rectangle 5"/>
          <p:cNvSpPr>
            <a:spLocks noChangeArrowheads="1"/>
          </p:cNvSpPr>
          <p:nvPr/>
        </p:nvSpPr>
        <p:spPr bwMode="auto">
          <a:xfrm>
            <a:off x="152400" y="1249363"/>
            <a:ext cx="44005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Effect of Price Elasticity of demand on TR</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graphicFrame>
        <p:nvGraphicFramePr>
          <p:cNvPr id="11" name="Group 111"/>
          <p:cNvGraphicFramePr>
            <a:graphicFrameLocks noGrp="1"/>
          </p:cNvGraphicFramePr>
          <p:nvPr>
            <p:extLst>
              <p:ext uri="{D42A27DB-BD31-4B8C-83A1-F6EECF244321}">
                <p14:modId xmlns:p14="http://schemas.microsoft.com/office/powerpoint/2010/main" val="1608843531"/>
              </p:ext>
            </p:extLst>
          </p:nvPr>
        </p:nvGraphicFramePr>
        <p:xfrm>
          <a:off x="533400" y="1720850"/>
          <a:ext cx="5486400" cy="1046192"/>
        </p:xfrm>
        <a:graphic>
          <a:graphicData uri="http://schemas.openxmlformats.org/drawingml/2006/table">
            <a:tbl>
              <a:tblPr/>
              <a:tblGrid>
                <a:gridCol w="1524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143000">
                  <a:extLst>
                    <a:ext uri="{9D8B030D-6E8A-4147-A177-3AD203B41FA5}">
                      <a16:colId xmlns:a16="http://schemas.microsoft.com/office/drawing/2014/main" val="20003"/>
                    </a:ext>
                  </a:extLst>
                </a:gridCol>
              </a:tblGrid>
              <a:tr h="375832">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dirty="0">
                          <a:ln>
                            <a:noFill/>
                          </a:ln>
                          <a:solidFill>
                            <a:schemeClr val="tx1"/>
                          </a:solidFill>
                          <a:effectLst/>
                          <a:latin typeface="Arial" pitchFamily="34" charset="0"/>
                          <a:cs typeface="Times New Roman" pitchFamily="18" charset="0"/>
                        </a:rPr>
                        <a:t>Price change</a:t>
                      </a:r>
                      <a:endParaRPr kumimoji="0" lang="en-US" sz="1600" b="0" i="0" u="none" strike="noStrike" cap="none" normalizeH="0" baseline="0" dirty="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e</a:t>
                      </a:r>
                      <a:r>
                        <a:rPr kumimoji="0" lang="en-US" sz="1600" b="0" i="0" u="none" strike="noStrike" cap="none" normalizeH="0" baseline="-30000">
                          <a:ln>
                            <a:noFill/>
                          </a:ln>
                          <a:solidFill>
                            <a:schemeClr val="tx1"/>
                          </a:solidFill>
                          <a:effectLst/>
                          <a:latin typeface="Arial" pitchFamily="34" charset="0"/>
                          <a:cs typeface="Times New Roman" pitchFamily="18" charset="0"/>
                        </a:rPr>
                        <a:t>p </a:t>
                      </a:r>
                      <a:r>
                        <a:rPr kumimoji="0" lang="en-US" sz="1600" b="0" i="0" u="none" strike="noStrike" cap="none" normalizeH="0" baseline="0">
                          <a:ln>
                            <a:noFill/>
                          </a:ln>
                          <a:solidFill>
                            <a:schemeClr val="tx1"/>
                          </a:solidFill>
                          <a:effectLst/>
                          <a:latin typeface="Arial" pitchFamily="34" charset="0"/>
                          <a:cs typeface="Times New Roman" pitchFamily="18" charset="0"/>
                        </a:rPr>
                        <a:t>&lt; 1</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e</a:t>
                      </a:r>
                      <a:r>
                        <a:rPr kumimoji="0" lang="en-US" sz="1600" b="0" i="0" u="none" strike="noStrike" cap="none" normalizeH="0" baseline="-30000">
                          <a:ln>
                            <a:noFill/>
                          </a:ln>
                          <a:solidFill>
                            <a:schemeClr val="tx1"/>
                          </a:solidFill>
                          <a:effectLst/>
                          <a:latin typeface="Arial" pitchFamily="34" charset="0"/>
                          <a:cs typeface="Times New Roman" pitchFamily="18" charset="0"/>
                        </a:rPr>
                        <a:t>p  </a:t>
                      </a:r>
                      <a:r>
                        <a:rPr kumimoji="0" lang="en-US" sz="1600" b="0" i="0" u="none" strike="noStrike" cap="none" normalizeH="0" baseline="0">
                          <a:ln>
                            <a:noFill/>
                          </a:ln>
                          <a:solidFill>
                            <a:schemeClr val="tx1"/>
                          </a:solidFill>
                          <a:effectLst/>
                          <a:latin typeface="Arial" pitchFamily="34" charset="0"/>
                          <a:cs typeface="Times New Roman" pitchFamily="18" charset="0"/>
                        </a:rPr>
                        <a:t>= 1</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e</a:t>
                      </a:r>
                      <a:r>
                        <a:rPr kumimoji="0" lang="en-US" sz="1600" b="0" i="0" u="none" strike="noStrike" cap="none" normalizeH="0" baseline="-30000">
                          <a:ln>
                            <a:noFill/>
                          </a:ln>
                          <a:solidFill>
                            <a:schemeClr val="tx1"/>
                          </a:solidFill>
                          <a:effectLst/>
                          <a:latin typeface="Arial" pitchFamily="34" charset="0"/>
                          <a:cs typeface="Times New Roman" pitchFamily="18" charset="0"/>
                        </a:rPr>
                        <a:t>p  </a:t>
                      </a:r>
                      <a:r>
                        <a:rPr kumimoji="0" lang="en-US" sz="1600" b="0" i="0" u="none" strike="noStrike" cap="none" normalizeH="0" baseline="0">
                          <a:ln>
                            <a:noFill/>
                          </a:ln>
                          <a:solidFill>
                            <a:schemeClr val="tx1"/>
                          </a:solidFill>
                          <a:effectLst/>
                          <a:latin typeface="Arial" pitchFamily="34" charset="0"/>
                          <a:cs typeface="Times New Roman" pitchFamily="18" charset="0"/>
                        </a:rPr>
                        <a:t>&gt; 1</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3516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Price rise </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TR  rises</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TR unchanged</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TR falls</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35165">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Price fall</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TR  falls</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a:ln>
                            <a:noFill/>
                          </a:ln>
                          <a:solidFill>
                            <a:schemeClr val="tx1"/>
                          </a:solidFill>
                          <a:effectLst/>
                          <a:latin typeface="Arial" pitchFamily="34" charset="0"/>
                          <a:cs typeface="Times New Roman" pitchFamily="18" charset="0"/>
                        </a:rPr>
                        <a:t>TR unchanged</a:t>
                      </a:r>
                      <a:endParaRPr kumimoji="0" lang="en-US" sz="1600" b="0" i="0" u="none" strike="noStrike" cap="none" normalizeH="0" baseline="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defRPr sz="1800" kern="1200">
                          <a:solidFill>
                            <a:schemeClr val="tx1"/>
                          </a:solidFill>
                          <a:latin typeface="Arial"/>
                        </a:defRPr>
                      </a:lvl1pPr>
                      <a:lvl2pPr marL="457200" algn="l" defTabSz="914400" rtl="0" eaLnBrk="1" latinLnBrk="0" hangingPunct="1">
                        <a:defRPr sz="1800" kern="1200">
                          <a:solidFill>
                            <a:schemeClr val="tx1"/>
                          </a:solidFill>
                          <a:latin typeface="Arial"/>
                        </a:defRPr>
                      </a:lvl2pPr>
                      <a:lvl3pPr marL="914400" algn="l" defTabSz="914400" rtl="0" eaLnBrk="1" latinLnBrk="0" hangingPunct="1">
                        <a:defRPr sz="1800" kern="1200">
                          <a:solidFill>
                            <a:schemeClr val="tx1"/>
                          </a:solidFill>
                          <a:latin typeface="Arial"/>
                        </a:defRPr>
                      </a:lvl3pPr>
                      <a:lvl4pPr marL="1371600" algn="l" defTabSz="914400" rtl="0" eaLnBrk="1" latinLnBrk="0" hangingPunct="1">
                        <a:defRPr sz="1800" kern="1200">
                          <a:solidFill>
                            <a:schemeClr val="tx1"/>
                          </a:solidFill>
                          <a:latin typeface="Arial"/>
                        </a:defRPr>
                      </a:lvl4pPr>
                      <a:lvl5pPr marL="1828800" algn="l" defTabSz="914400" rtl="0" eaLnBrk="1" latinLnBrk="0" hangingPunct="1">
                        <a:defRPr sz="1800" kern="1200">
                          <a:solidFill>
                            <a:schemeClr val="tx1"/>
                          </a:solidFill>
                          <a:latin typeface="Arial"/>
                        </a:defRPr>
                      </a:lvl5pPr>
                      <a:lvl6pPr marL="2286000" algn="l" defTabSz="914400" rtl="0" eaLnBrk="1" latinLnBrk="0" hangingPunct="1">
                        <a:defRPr sz="1800" kern="1200">
                          <a:solidFill>
                            <a:schemeClr val="tx1"/>
                          </a:solidFill>
                          <a:latin typeface="Arial"/>
                        </a:defRPr>
                      </a:lvl6pPr>
                      <a:lvl7pPr marL="2743200" algn="l" defTabSz="914400" rtl="0" eaLnBrk="1" latinLnBrk="0" hangingPunct="1">
                        <a:defRPr sz="1800" kern="1200">
                          <a:solidFill>
                            <a:schemeClr val="tx1"/>
                          </a:solidFill>
                          <a:latin typeface="Arial"/>
                        </a:defRPr>
                      </a:lvl7pPr>
                      <a:lvl8pPr marL="3200400" algn="l" defTabSz="914400" rtl="0" eaLnBrk="1" latinLnBrk="0" hangingPunct="1">
                        <a:defRPr sz="1800" kern="1200">
                          <a:solidFill>
                            <a:schemeClr val="tx1"/>
                          </a:solidFill>
                          <a:latin typeface="Arial"/>
                        </a:defRPr>
                      </a:lvl8pPr>
                      <a:lvl9pPr marL="3657600" algn="l" defTabSz="914400" rtl="0" eaLnBrk="1" latinLnBrk="0" hangingPunct="1">
                        <a:defRPr sz="1800" kern="1200">
                          <a:solidFill>
                            <a:schemeClr val="tx1"/>
                          </a:solidFill>
                          <a:latin typeface="Arial"/>
                        </a:defRPr>
                      </a:lvl9pPr>
                    </a:lstStyle>
                    <a:p>
                      <a:pPr marL="0" marR="0" lvl="0" indent="0" algn="l" defTabSz="914400" rtl="0" eaLnBrk="1" fontAlgn="base" latinLnBrk="0" hangingPunct="1">
                        <a:lnSpc>
                          <a:spcPct val="100000"/>
                        </a:lnSpc>
                        <a:spcBef>
                          <a:spcPct val="0"/>
                        </a:spcBef>
                        <a:spcAft>
                          <a:spcPct val="0"/>
                        </a:spcAft>
                        <a:buClrTx/>
                        <a:buSzTx/>
                        <a:buFontTx/>
                        <a:buNone/>
                        <a:tabLst>
                          <a:tab pos="4610100" algn="l"/>
                        </a:tabLst>
                      </a:pPr>
                      <a:r>
                        <a:rPr kumimoji="0" lang="en-US" sz="1600" b="0" i="0" u="none" strike="noStrike" cap="none" normalizeH="0" baseline="0" dirty="0">
                          <a:ln>
                            <a:noFill/>
                          </a:ln>
                          <a:solidFill>
                            <a:schemeClr val="tx1"/>
                          </a:solidFill>
                          <a:effectLst/>
                          <a:latin typeface="Arial" pitchFamily="34" charset="0"/>
                          <a:cs typeface="Times New Roman" pitchFamily="18" charset="0"/>
                        </a:rPr>
                        <a:t>TR  rises</a:t>
                      </a:r>
                      <a:endParaRPr kumimoji="0" lang="en-US" sz="1600" b="0" i="0" u="none" strike="noStrike" cap="none" normalizeH="0" baseline="0" dirty="0">
                        <a:ln>
                          <a:noFill/>
                        </a:ln>
                        <a:solidFill>
                          <a:schemeClr val="tx1"/>
                        </a:solidFill>
                        <a:effectLst/>
                        <a:latin typeface="Arial" pitchFamily="34" charset="0"/>
                      </a:endParaRPr>
                    </a:p>
                  </a:txBody>
                  <a:tcPr marT="45670" marB="4567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
        <p:nvSpPr>
          <p:cNvPr id="12" name="Rectangle 119"/>
          <p:cNvSpPr>
            <a:spLocks noChangeArrowheads="1"/>
          </p:cNvSpPr>
          <p:nvPr/>
        </p:nvSpPr>
        <p:spPr bwMode="auto">
          <a:xfrm>
            <a:off x="152400" y="3702050"/>
            <a:ext cx="658495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change in Quantity demanded of X ( 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X</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e</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  change in Consumer’s Income ( Y</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 )</a:t>
            </a:r>
          </a:p>
        </p:txBody>
      </p:sp>
      <p:sp>
        <p:nvSpPr>
          <p:cNvPr id="13" name="Rectangle 120"/>
          <p:cNvSpPr>
            <a:spLocks noChangeArrowheads="1"/>
          </p:cNvSpPr>
          <p:nvPr/>
        </p:nvSpPr>
        <p:spPr bwMode="auto">
          <a:xfrm>
            <a:off x="152400" y="3168650"/>
            <a:ext cx="3041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Income Elasticity of demand</a:t>
            </a:r>
          </a:p>
        </p:txBody>
      </p:sp>
      <p:sp>
        <p:nvSpPr>
          <p:cNvPr id="14" name="Rectangle 129"/>
          <p:cNvSpPr>
            <a:spLocks noChangeArrowheads="1"/>
          </p:cNvSpPr>
          <p:nvPr/>
        </p:nvSpPr>
        <p:spPr bwMode="auto">
          <a:xfrm>
            <a:off x="152400" y="4768850"/>
            <a:ext cx="5029200" cy="85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2</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 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 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Δ</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Q / 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cs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cs typeface="Arial" panose="020B0604020202020204" pitchFamily="34" charset="0"/>
              </a:rPr>
              <a:t>              </a:t>
            </a:r>
            <a:r>
              <a:rPr kumimoji="0" lang="el-GR" altLang="en-US" sz="16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Q</a:t>
            </a:r>
            <a:r>
              <a:rPr kumimoji="0" lang="en-US" altLang="en-US" sz="1600" b="0" i="1" u="none" strike="noStrike" kern="0" cap="none" spc="0" normalizeH="0" baseline="0" noProof="0">
                <a:ln>
                  <a:noFill/>
                </a:ln>
                <a:solidFill>
                  <a:srgbClr val="000000"/>
                </a:solidFill>
                <a:effectLst/>
                <a:uLnTx/>
                <a:uFillTx/>
                <a:latin typeface="Arial" panose="020B0604020202020204" pitchFamily="34" charset="0"/>
              </a:rPr>
              <a:t> . </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Y</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endParaRPr kumimoji="0" lang="el-GR" altLang="en-US" sz="1600" b="0" i="0" u="none" strike="noStrike" kern="0" cap="none" spc="0" normalizeH="0" baseline="-2500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e</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   --------------------  =  ---------------  =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Y</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2</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 Y</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 Y</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Y / Y</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Y</a:t>
            </a:r>
            <a:r>
              <a:rPr kumimoji="0" lang="en-US" altLang="en-US" sz="1600" b="0" i="1" u="none" strike="noStrike" kern="0" cap="none" spc="0" normalizeH="0" baseline="0" noProof="0">
                <a:ln>
                  <a:noFill/>
                </a:ln>
                <a:solidFill>
                  <a:srgbClr val="000000"/>
                </a:solidFill>
                <a:effectLst/>
                <a:uLnTx/>
                <a:uFillTx/>
                <a:latin typeface="Arial" panose="020B0604020202020204" pitchFamily="34" charset="0"/>
              </a:rPr>
              <a:t> . </a:t>
            </a:r>
            <a:r>
              <a:rPr kumimoji="0" lang="en-US" altLang="en-US" sz="1600" b="0" i="0" u="none" strike="noStrike" kern="0" cap="none" spc="0" normalizeH="0" baseline="0" noProof="0">
                <a:ln>
                  <a:noFill/>
                </a:ln>
                <a:solidFill>
                  <a:srgbClr val="000000"/>
                </a:solidFill>
                <a:effectLst/>
                <a:uLnTx/>
                <a:uFillTx/>
                <a:latin typeface="Arial" panose="020B0604020202020204" pitchFamily="34" charset="0"/>
              </a:rPr>
              <a:t>Q</a:t>
            </a:r>
            <a:r>
              <a:rPr kumimoji="0" lang="en-US" altLang="en-US" sz="1600" b="0" i="0" u="none" strike="noStrike" kern="0" cap="none" spc="0" normalizeH="0" baseline="-25000" noProof="0">
                <a:ln>
                  <a:noFill/>
                </a:ln>
                <a:solidFill>
                  <a:srgbClr val="000000"/>
                </a:solidFill>
                <a:effectLst/>
                <a:uLnTx/>
                <a:uFillTx/>
                <a:latin typeface="Arial" panose="020B0604020202020204" pitchFamily="34" charset="0"/>
              </a:rPr>
              <a:t>1</a:t>
            </a:r>
          </a:p>
        </p:txBody>
      </p:sp>
      <p:sp>
        <p:nvSpPr>
          <p:cNvPr id="15" name="Rectangle 130"/>
          <p:cNvSpPr>
            <a:spLocks noChangeArrowheads="1"/>
          </p:cNvSpPr>
          <p:nvPr/>
        </p:nvSpPr>
        <p:spPr bwMode="auto">
          <a:xfrm>
            <a:off x="152400" y="5759450"/>
            <a:ext cx="8763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e</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  Positive for Normal goods as income and demand are directly proportional.</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e</a:t>
            </a:r>
            <a:r>
              <a:rPr kumimoji="0" lang="en-US" altLang="en-US" sz="1800" b="0"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  Negative for inferior goods as income and demand are inversely proportional.</a:t>
            </a:r>
          </a:p>
        </p:txBody>
      </p:sp>
    </p:spTree>
    <p:extLst>
      <p:ext uri="{BB962C8B-B14F-4D97-AF65-F5344CB8AC3E}">
        <p14:creationId xmlns:p14="http://schemas.microsoft.com/office/powerpoint/2010/main" val="6648714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2">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2">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4">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4">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xEl>
                                              <p:pRg st="0" end="0"/>
                                            </p:txEl>
                                          </p:spTgt>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16</a:t>
            </a:fld>
            <a:endParaRPr lang="en-US"/>
          </a:p>
        </p:txBody>
      </p:sp>
      <p:sp>
        <p:nvSpPr>
          <p:cNvPr id="9" name="Rectangle 4"/>
          <p:cNvSpPr txBox="1">
            <a:spLocks noChangeArrowheads="1"/>
          </p:cNvSpPr>
          <p:nvPr/>
        </p:nvSpPr>
        <p:spPr>
          <a:xfrm>
            <a:off x="1295400" y="152400"/>
            <a:ext cx="7391400" cy="457200"/>
          </a:xfrm>
          <a:prstGeom prst="rect">
            <a:avLst/>
          </a:prstGeom>
        </p:spPr>
        <p:txBody>
          <a:bodyPr/>
          <a:lstStyle>
            <a:lvl1pPr algn="ctr" defTabSz="914400" rtl="0" eaLnBrk="1" latinLnBrk="0" hangingPunct="1">
              <a:spcBef>
                <a:spcPct val="0"/>
              </a:spcBef>
              <a:buNone/>
              <a:defRPr sz="3200" kern="1200" cap="all" spc="200" baseline="0">
                <a:ln>
                  <a:noFill/>
                </a:ln>
                <a:solidFill>
                  <a:schemeClr val="bg1"/>
                </a:solidFill>
                <a:effectLst/>
                <a:latin typeface="+mj-lt"/>
                <a:ea typeface="+mj-ea"/>
                <a:cs typeface="+mj-cs"/>
              </a:defRPr>
            </a:lvl1pPr>
          </a:lstStyle>
          <a:p>
            <a:r>
              <a:rPr lang="en-US" altLang="en-US" sz="2800" cap="none" dirty="0">
                <a:solidFill>
                  <a:srgbClr val="0000FF"/>
                </a:solidFill>
                <a:latin typeface="Arial" panose="020B0604020202020204" pitchFamily="34" charset="0"/>
                <a:cs typeface="Arial" panose="020B0604020202020204" pitchFamily="34" charset="0"/>
              </a:rPr>
              <a:t>Types of Income Elasticity of Demand</a:t>
            </a:r>
            <a:endParaRPr lang="en-US" altLang="en-US" sz="2800" dirty="0">
              <a:solidFill>
                <a:srgbClr val="0000FF"/>
              </a:solidFill>
              <a:latin typeface="Arial" panose="020B0604020202020204" pitchFamily="34" charset="0"/>
              <a:cs typeface="Arial" panose="020B0604020202020204" pitchFamily="34" charset="0"/>
            </a:endParaRPr>
          </a:p>
        </p:txBody>
      </p:sp>
      <p:grpSp>
        <p:nvGrpSpPr>
          <p:cNvPr id="82" name="Group 81"/>
          <p:cNvGrpSpPr/>
          <p:nvPr/>
        </p:nvGrpSpPr>
        <p:grpSpPr>
          <a:xfrm>
            <a:off x="2819400" y="876300"/>
            <a:ext cx="2971800" cy="2933700"/>
            <a:chOff x="2819400" y="876300"/>
            <a:chExt cx="2971800" cy="2933700"/>
          </a:xfrm>
        </p:grpSpPr>
        <p:sp>
          <p:nvSpPr>
            <p:cNvPr id="10" name="Rectangle 40"/>
            <p:cNvSpPr>
              <a:spLocks noChangeArrowheads="1"/>
            </p:cNvSpPr>
            <p:nvPr/>
          </p:nvSpPr>
          <p:spPr bwMode="auto">
            <a:xfrm>
              <a:off x="3200400" y="876300"/>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cs typeface="Times New Roman" panose="02020603050405020304" pitchFamily="18" charset="0"/>
                </a:rPr>
                <a:t>Unit  Income Elasticity of Demand  (  </a:t>
              </a:r>
              <a:r>
                <a:rPr lang="en-US" altLang="en-US" sz="1600" i="0" dirty="0" err="1">
                  <a:cs typeface="Times New Roman" panose="02020603050405020304" pitchFamily="18" charset="0"/>
                </a:rPr>
                <a:t>e</a:t>
              </a:r>
              <a:r>
                <a:rPr lang="en-US" altLang="en-US" sz="1600" i="0" baseline="-30000" dirty="0" err="1">
                  <a:cs typeface="Times New Roman" panose="02020603050405020304" pitchFamily="18" charset="0"/>
                </a:rPr>
                <a:t>Y</a:t>
              </a:r>
              <a:r>
                <a:rPr lang="en-US" altLang="en-US" sz="1600" i="0" baseline="-30000" dirty="0">
                  <a:cs typeface="Times New Roman" panose="02020603050405020304" pitchFamily="18" charset="0"/>
                </a:rPr>
                <a:t> </a:t>
              </a:r>
              <a:r>
                <a:rPr lang="en-US" altLang="en-US" sz="1600" i="0" dirty="0">
                  <a:cs typeface="Times New Roman" panose="02020603050405020304" pitchFamily="18" charset="0"/>
                </a:rPr>
                <a:t>= 1 ) </a:t>
              </a:r>
              <a:endParaRPr lang="en-US" altLang="en-US" sz="1600" i="0" dirty="0"/>
            </a:p>
          </p:txBody>
        </p:sp>
        <p:grpSp>
          <p:nvGrpSpPr>
            <p:cNvPr id="22" name="Group 46"/>
            <p:cNvGrpSpPr>
              <a:grpSpLocks/>
            </p:cNvGrpSpPr>
            <p:nvPr/>
          </p:nvGrpSpPr>
          <p:grpSpPr bwMode="auto">
            <a:xfrm>
              <a:off x="2819400" y="1409700"/>
              <a:ext cx="2895600" cy="2400300"/>
              <a:chOff x="2976" y="1056"/>
              <a:chExt cx="1752" cy="1416"/>
            </a:xfrm>
          </p:grpSpPr>
          <p:graphicFrame>
            <p:nvGraphicFramePr>
              <p:cNvPr id="23" name="Object 9"/>
              <p:cNvGraphicFramePr>
                <a:graphicFrameLocks noChangeAspect="1"/>
              </p:cNvGraphicFramePr>
              <p:nvPr>
                <p:extLst>
                  <p:ext uri="{D42A27DB-BD31-4B8C-83A1-F6EECF244321}">
                    <p14:modId xmlns:p14="http://schemas.microsoft.com/office/powerpoint/2010/main" val="544702480"/>
                  </p:ext>
                </p:extLst>
              </p:nvPr>
            </p:nvGraphicFramePr>
            <p:xfrm>
              <a:off x="3264" y="1536"/>
              <a:ext cx="174" cy="114"/>
            </p:xfrm>
            <a:graphic>
              <a:graphicData uri="http://schemas.openxmlformats.org/presentationml/2006/ole">
                <mc:AlternateContent xmlns:mc="http://schemas.openxmlformats.org/markup-compatibility/2006">
                  <mc:Choice xmlns:v="urn:schemas-microsoft-com:vml" Requires="v">
                    <p:oleObj name="Equation" r:id="rId4" imgW="279158" imgH="177646" progId="Equation.3">
                      <p:embed/>
                    </p:oleObj>
                  </mc:Choice>
                  <mc:Fallback>
                    <p:oleObj name="Equation" r:id="rId4" imgW="279158"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264" y="1536"/>
                            <a:ext cx="174" cy="114"/>
                          </a:xfrm>
                          <a:prstGeom prst="rect">
                            <a:avLst/>
                          </a:prstGeom>
                          <a:solidFill>
                            <a:schemeClr val="bg1">
                              <a:lumMod val="85000"/>
                            </a:schemeClr>
                          </a:solidFill>
                          <a:ln>
                            <a:noFill/>
                          </a:ln>
                        </p:spPr>
                      </p:pic>
                    </p:oleObj>
                  </mc:Fallback>
                </mc:AlternateContent>
              </a:graphicData>
            </a:graphic>
          </p:graphicFrame>
          <p:graphicFrame>
            <p:nvGraphicFramePr>
              <p:cNvPr id="24" name="Object 8"/>
              <p:cNvGraphicFramePr>
                <a:graphicFrameLocks noChangeAspect="1"/>
              </p:cNvGraphicFramePr>
              <p:nvPr>
                <p:extLst>
                  <p:ext uri="{D42A27DB-BD31-4B8C-83A1-F6EECF244321}">
                    <p14:modId xmlns:p14="http://schemas.microsoft.com/office/powerpoint/2010/main" val="3153448519"/>
                  </p:ext>
                </p:extLst>
              </p:nvPr>
            </p:nvGraphicFramePr>
            <p:xfrm>
              <a:off x="4032" y="1680"/>
              <a:ext cx="174" cy="114"/>
            </p:xfrm>
            <a:graphic>
              <a:graphicData uri="http://schemas.openxmlformats.org/presentationml/2006/ole">
                <mc:AlternateContent xmlns:mc="http://schemas.openxmlformats.org/markup-compatibility/2006">
                  <mc:Choice xmlns:v="urn:schemas-microsoft-com:vml" Requires="v">
                    <p:oleObj name="Equation" r:id="rId6" imgW="279158" imgH="177646" progId="Equation.3">
                      <p:embed/>
                    </p:oleObj>
                  </mc:Choice>
                  <mc:Fallback>
                    <p:oleObj name="Equation" r:id="rId6" imgW="279158" imgH="177646"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32" y="1680"/>
                            <a:ext cx="174" cy="114"/>
                          </a:xfrm>
                          <a:prstGeom prst="rect">
                            <a:avLst/>
                          </a:prstGeom>
                          <a:solidFill>
                            <a:schemeClr val="bg1">
                              <a:lumMod val="85000"/>
                            </a:schemeClr>
                          </a:solidFill>
                          <a:ln>
                            <a:noFill/>
                          </a:ln>
                        </p:spPr>
                      </p:pic>
                    </p:oleObj>
                  </mc:Fallback>
                </mc:AlternateContent>
              </a:graphicData>
            </a:graphic>
          </p:graphicFrame>
          <p:graphicFrame>
            <p:nvGraphicFramePr>
              <p:cNvPr id="25" name="Object 7"/>
              <p:cNvGraphicFramePr>
                <a:graphicFrameLocks noChangeAspect="1"/>
              </p:cNvGraphicFramePr>
              <p:nvPr>
                <p:extLst>
                  <p:ext uri="{D42A27DB-BD31-4B8C-83A1-F6EECF244321}">
                    <p14:modId xmlns:p14="http://schemas.microsoft.com/office/powerpoint/2010/main" val="2265187872"/>
                  </p:ext>
                </p:extLst>
              </p:nvPr>
            </p:nvGraphicFramePr>
            <p:xfrm>
              <a:off x="4368" y="1680"/>
              <a:ext cx="240" cy="160"/>
            </p:xfrm>
            <a:graphic>
              <a:graphicData uri="http://schemas.openxmlformats.org/presentationml/2006/ole">
                <mc:AlternateContent xmlns:mc="http://schemas.openxmlformats.org/markup-compatibility/2006">
                  <mc:Choice xmlns:v="urn:schemas-microsoft-com:vml" Requires="v">
                    <p:oleObj name="Equation" r:id="rId8" imgW="291973" imgH="228501" progId="Equation.3">
                      <p:embed/>
                    </p:oleObj>
                  </mc:Choice>
                  <mc:Fallback>
                    <p:oleObj name="Equation" r:id="rId8" imgW="291973" imgH="228501"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368" y="1680"/>
                            <a:ext cx="240" cy="160"/>
                          </a:xfrm>
                          <a:prstGeom prst="rect">
                            <a:avLst/>
                          </a:prstGeom>
                          <a:solidFill>
                            <a:schemeClr val="bg1">
                              <a:lumMod val="85000"/>
                            </a:schemeClr>
                          </a:solidFill>
                          <a:ln>
                            <a:noFill/>
                          </a:ln>
                        </p:spPr>
                      </p:pic>
                    </p:oleObj>
                  </mc:Fallback>
                </mc:AlternateContent>
              </a:graphicData>
            </a:graphic>
          </p:graphicFrame>
          <p:graphicFrame>
            <p:nvGraphicFramePr>
              <p:cNvPr id="26" name="Object 5"/>
              <p:cNvGraphicFramePr>
                <a:graphicFrameLocks noChangeAspect="1"/>
              </p:cNvGraphicFramePr>
              <p:nvPr>
                <p:extLst>
                  <p:ext uri="{D42A27DB-BD31-4B8C-83A1-F6EECF244321}">
                    <p14:modId xmlns:p14="http://schemas.microsoft.com/office/powerpoint/2010/main" val="1041061303"/>
                  </p:ext>
                </p:extLst>
              </p:nvPr>
            </p:nvGraphicFramePr>
            <p:xfrm>
              <a:off x="3840" y="2064"/>
              <a:ext cx="144" cy="136"/>
            </p:xfrm>
            <a:graphic>
              <a:graphicData uri="http://schemas.openxmlformats.org/presentationml/2006/ole">
                <mc:AlternateContent xmlns:mc="http://schemas.openxmlformats.org/markup-compatibility/2006">
                  <mc:Choice xmlns:v="urn:schemas-microsoft-com:vml" Requires="v">
                    <p:oleObj name="Equation" r:id="rId10" imgW="291973" imgH="228501" progId="Equation.3">
                      <p:embed/>
                    </p:oleObj>
                  </mc:Choice>
                  <mc:Fallback>
                    <p:oleObj name="Equation" r:id="rId10" imgW="291973" imgH="228501"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3840" y="2064"/>
                            <a:ext cx="144" cy="136"/>
                          </a:xfrm>
                          <a:prstGeom prst="rect">
                            <a:avLst/>
                          </a:prstGeom>
                          <a:solidFill>
                            <a:schemeClr val="bg1">
                              <a:lumMod val="85000"/>
                            </a:schemeClr>
                          </a:solidFill>
                          <a:ln>
                            <a:noFill/>
                          </a:ln>
                        </p:spPr>
                      </p:pic>
                    </p:oleObj>
                  </mc:Fallback>
                </mc:AlternateContent>
              </a:graphicData>
            </a:graphic>
          </p:graphicFrame>
          <p:sp>
            <p:nvSpPr>
              <p:cNvPr id="27" name="Line 21"/>
              <p:cNvSpPr>
                <a:spLocks noChangeShapeType="1"/>
              </p:cNvSpPr>
              <p:nvPr/>
            </p:nvSpPr>
            <p:spPr bwMode="auto">
              <a:xfrm flipV="1">
                <a:off x="3264" y="1056"/>
                <a:ext cx="0" cy="11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8" name="Line 20"/>
              <p:cNvSpPr>
                <a:spLocks noChangeShapeType="1"/>
              </p:cNvSpPr>
              <p:nvPr/>
            </p:nvSpPr>
            <p:spPr bwMode="auto">
              <a:xfrm>
                <a:off x="3264" y="2208"/>
                <a:ext cx="12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9" name="Text Box 19"/>
              <p:cNvSpPr txBox="1">
                <a:spLocks noChangeArrowheads="1"/>
              </p:cNvSpPr>
              <p:nvPr/>
            </p:nvSpPr>
            <p:spPr bwMode="auto">
              <a:xfrm>
                <a:off x="3264" y="2256"/>
                <a:ext cx="1464"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dirty="0">
                    <a:cs typeface="Times New Roman" panose="02020603050405020304" pitchFamily="18" charset="0"/>
                  </a:rPr>
                  <a:t>Quantity Demanded, Q</a:t>
                </a:r>
                <a:endParaRPr lang="en-US" altLang="en-US" sz="1400" i="0" dirty="0"/>
              </a:p>
            </p:txBody>
          </p:sp>
          <p:sp>
            <p:nvSpPr>
              <p:cNvPr id="30" name="Line 18"/>
              <p:cNvSpPr>
                <a:spLocks noChangeShapeType="1"/>
              </p:cNvSpPr>
              <p:nvPr/>
            </p:nvSpPr>
            <p:spPr bwMode="auto">
              <a:xfrm>
                <a:off x="3792" y="1704"/>
                <a:ext cx="0" cy="504"/>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7"/>
              <p:cNvSpPr>
                <a:spLocks noChangeShapeType="1"/>
              </p:cNvSpPr>
              <p:nvPr/>
            </p:nvSpPr>
            <p:spPr bwMode="auto">
              <a:xfrm>
                <a:off x="4008" y="1488"/>
                <a:ext cx="0" cy="72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6"/>
              <p:cNvSpPr>
                <a:spLocks noChangeShapeType="1"/>
              </p:cNvSpPr>
              <p:nvPr/>
            </p:nvSpPr>
            <p:spPr bwMode="auto">
              <a:xfrm flipV="1">
                <a:off x="3498" y="1200"/>
                <a:ext cx="792" cy="79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5"/>
              <p:cNvSpPr>
                <a:spLocks noChangeShapeType="1"/>
              </p:cNvSpPr>
              <p:nvPr/>
            </p:nvSpPr>
            <p:spPr bwMode="auto">
              <a:xfrm flipH="1">
                <a:off x="3270" y="1704"/>
                <a:ext cx="522"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4"/>
              <p:cNvSpPr>
                <a:spLocks noChangeShapeType="1"/>
              </p:cNvSpPr>
              <p:nvPr/>
            </p:nvSpPr>
            <p:spPr bwMode="auto">
              <a:xfrm flipH="1">
                <a:off x="3270" y="1488"/>
                <a:ext cx="720"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Rectangle 37"/>
              <p:cNvSpPr>
                <a:spLocks noChangeArrowheads="1"/>
              </p:cNvSpPr>
              <p:nvPr/>
            </p:nvSpPr>
            <p:spPr bwMode="auto">
              <a:xfrm>
                <a:off x="4176" y="1688"/>
                <a:ext cx="217" cy="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200" i="0">
                    <a:cs typeface="Times New Roman" panose="02020603050405020304" pitchFamily="18" charset="0"/>
                  </a:rPr>
                  <a:t> = </a:t>
                </a:r>
                <a:endParaRPr lang="en-US" altLang="en-US" sz="1800" i="0"/>
              </a:p>
            </p:txBody>
          </p:sp>
          <p:sp>
            <p:nvSpPr>
              <p:cNvPr id="36" name="Text Box 43"/>
              <p:cNvSpPr txBox="1">
                <a:spLocks noChangeArrowheads="1"/>
              </p:cNvSpPr>
              <p:nvPr/>
            </p:nvSpPr>
            <p:spPr bwMode="auto">
              <a:xfrm rot="10800000">
                <a:off x="2976" y="1392"/>
                <a:ext cx="240" cy="6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Income, Y</a:t>
                </a:r>
              </a:p>
            </p:txBody>
          </p:sp>
        </p:grpSp>
      </p:grpSp>
      <p:grpSp>
        <p:nvGrpSpPr>
          <p:cNvPr id="81" name="Group 80"/>
          <p:cNvGrpSpPr/>
          <p:nvPr/>
        </p:nvGrpSpPr>
        <p:grpSpPr>
          <a:xfrm>
            <a:off x="228600" y="876300"/>
            <a:ext cx="2665413" cy="2857500"/>
            <a:chOff x="228600" y="876300"/>
            <a:chExt cx="2665413" cy="2857500"/>
          </a:xfrm>
        </p:grpSpPr>
        <p:grpSp>
          <p:nvGrpSpPr>
            <p:cNvPr id="11" name="Group 45"/>
            <p:cNvGrpSpPr>
              <a:grpSpLocks/>
            </p:cNvGrpSpPr>
            <p:nvPr/>
          </p:nvGrpSpPr>
          <p:grpSpPr bwMode="auto">
            <a:xfrm>
              <a:off x="228600" y="1485900"/>
              <a:ext cx="2665413" cy="2247900"/>
              <a:chOff x="865" y="1079"/>
              <a:chExt cx="1727" cy="1393"/>
            </a:xfrm>
          </p:grpSpPr>
          <p:graphicFrame>
            <p:nvGraphicFramePr>
              <p:cNvPr id="12" name="Object 10"/>
              <p:cNvGraphicFramePr>
                <a:graphicFrameLocks noChangeAspect="1"/>
              </p:cNvGraphicFramePr>
              <p:nvPr>
                <p:extLst>
                  <p:ext uri="{D42A27DB-BD31-4B8C-83A1-F6EECF244321}">
                    <p14:modId xmlns:p14="http://schemas.microsoft.com/office/powerpoint/2010/main" val="2835435593"/>
                  </p:ext>
                </p:extLst>
              </p:nvPr>
            </p:nvGraphicFramePr>
            <p:xfrm>
              <a:off x="1008" y="1488"/>
              <a:ext cx="174" cy="114"/>
            </p:xfrm>
            <a:graphic>
              <a:graphicData uri="http://schemas.openxmlformats.org/presentationml/2006/ole">
                <mc:AlternateContent xmlns:mc="http://schemas.openxmlformats.org/markup-compatibility/2006">
                  <mc:Choice xmlns:v="urn:schemas-microsoft-com:vml" Requires="v">
                    <p:oleObj name="Equation" r:id="rId12" imgW="279158" imgH="177646" progId="Equation.3">
                      <p:embed/>
                    </p:oleObj>
                  </mc:Choice>
                  <mc:Fallback>
                    <p:oleObj name="Equation" r:id="rId12" imgW="279158" imgH="177646"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008" y="1488"/>
                            <a:ext cx="174" cy="114"/>
                          </a:xfrm>
                          <a:prstGeom prst="rect">
                            <a:avLst/>
                          </a:prstGeom>
                          <a:solidFill>
                            <a:schemeClr val="bg1">
                              <a:lumMod val="85000"/>
                            </a:schemeClr>
                          </a:solidFill>
                          <a:ln>
                            <a:noFill/>
                          </a:ln>
                        </p:spPr>
                      </p:pic>
                    </p:oleObj>
                  </mc:Fallback>
                </mc:AlternateContent>
              </a:graphicData>
            </a:graphic>
          </p:graphicFrame>
          <p:graphicFrame>
            <p:nvGraphicFramePr>
              <p:cNvPr id="13" name="Object 6"/>
              <p:cNvGraphicFramePr>
                <a:graphicFrameLocks noChangeAspect="1"/>
              </p:cNvGraphicFramePr>
              <p:nvPr/>
            </p:nvGraphicFramePr>
            <p:xfrm>
              <a:off x="1872" y="2016"/>
              <a:ext cx="186" cy="144"/>
            </p:xfrm>
            <a:graphic>
              <a:graphicData uri="http://schemas.openxmlformats.org/presentationml/2006/ole">
                <mc:AlternateContent xmlns:mc="http://schemas.openxmlformats.org/markup-compatibility/2006">
                  <mc:Choice xmlns:v="urn:schemas-microsoft-com:vml" Requires="v">
                    <p:oleObj name="Equation" r:id="rId13" imgW="291973" imgH="228501" progId="Equation.3">
                      <p:embed/>
                    </p:oleObj>
                  </mc:Choice>
                  <mc:Fallback>
                    <p:oleObj name="Equation" r:id="rId13" imgW="291973" imgH="228501" progId="Equation.3">
                      <p:embed/>
                      <p:pic>
                        <p:nvPicPr>
                          <p:cNvPr id="0" name=""/>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872" y="2016"/>
                            <a:ext cx="186" cy="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4" name="Line 28"/>
              <p:cNvSpPr>
                <a:spLocks noChangeShapeType="1"/>
              </p:cNvSpPr>
              <p:nvPr/>
            </p:nvSpPr>
            <p:spPr bwMode="auto">
              <a:xfrm flipV="1">
                <a:off x="1176" y="1079"/>
                <a:ext cx="0" cy="11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5" name="Line 27"/>
              <p:cNvSpPr>
                <a:spLocks noChangeShapeType="1"/>
              </p:cNvSpPr>
              <p:nvPr/>
            </p:nvSpPr>
            <p:spPr bwMode="auto">
              <a:xfrm>
                <a:off x="1176" y="2231"/>
                <a:ext cx="129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6" name="Text Box 25"/>
              <p:cNvSpPr txBox="1">
                <a:spLocks noChangeArrowheads="1"/>
              </p:cNvSpPr>
              <p:nvPr/>
            </p:nvSpPr>
            <p:spPr bwMode="auto">
              <a:xfrm>
                <a:off x="1200" y="2256"/>
                <a:ext cx="1392"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dirty="0">
                    <a:cs typeface="Times New Roman" panose="02020603050405020304" pitchFamily="18" charset="0"/>
                  </a:rPr>
                  <a:t>Quantity Demanded, Q</a:t>
                </a:r>
                <a:endParaRPr lang="en-US" altLang="en-US" sz="1400" i="0" dirty="0"/>
              </a:p>
            </p:txBody>
          </p:sp>
          <p:sp>
            <p:nvSpPr>
              <p:cNvPr id="17" name="Line 24"/>
              <p:cNvSpPr>
                <a:spLocks noChangeShapeType="1"/>
              </p:cNvSpPr>
              <p:nvPr/>
            </p:nvSpPr>
            <p:spPr bwMode="auto">
              <a:xfrm flipV="1">
                <a:off x="1824" y="1121"/>
                <a:ext cx="0" cy="1107"/>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8" name="Line 23"/>
              <p:cNvSpPr>
                <a:spLocks noChangeShapeType="1"/>
              </p:cNvSpPr>
              <p:nvPr/>
            </p:nvSpPr>
            <p:spPr bwMode="auto">
              <a:xfrm>
                <a:off x="1176" y="1439"/>
                <a:ext cx="6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22"/>
              <p:cNvSpPr>
                <a:spLocks noChangeShapeType="1"/>
              </p:cNvSpPr>
              <p:nvPr/>
            </p:nvSpPr>
            <p:spPr bwMode="auto">
              <a:xfrm>
                <a:off x="1176" y="1727"/>
                <a:ext cx="648" cy="0"/>
              </a:xfrm>
              <a:prstGeom prst="line">
                <a:avLst/>
              </a:prstGeom>
              <a:noFill/>
              <a:ln w="9525">
                <a:solidFill>
                  <a:srgbClr val="000000"/>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Rectangle 39"/>
              <p:cNvSpPr>
                <a:spLocks noChangeArrowheads="1"/>
              </p:cNvSpPr>
              <p:nvPr/>
            </p:nvSpPr>
            <p:spPr bwMode="auto">
              <a:xfrm>
                <a:off x="2016" y="1968"/>
                <a:ext cx="288" cy="1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 0                                                         </a:t>
                </a:r>
                <a:endParaRPr lang="en-US" altLang="en-US" sz="1800" i="0"/>
              </a:p>
            </p:txBody>
          </p:sp>
          <p:sp>
            <p:nvSpPr>
              <p:cNvPr id="21" name="Text Box 42"/>
              <p:cNvSpPr txBox="1">
                <a:spLocks noChangeArrowheads="1"/>
              </p:cNvSpPr>
              <p:nvPr/>
            </p:nvSpPr>
            <p:spPr bwMode="auto">
              <a:xfrm rot="10800000">
                <a:off x="865" y="1586"/>
                <a:ext cx="257" cy="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dirty="0"/>
                  <a:t>Income, Y</a:t>
                </a:r>
              </a:p>
            </p:txBody>
          </p:sp>
        </p:grpSp>
        <p:sp>
          <p:nvSpPr>
            <p:cNvPr id="37" name="Rectangle 44"/>
            <p:cNvSpPr>
              <a:spLocks noChangeArrowheads="1"/>
            </p:cNvSpPr>
            <p:nvPr/>
          </p:nvSpPr>
          <p:spPr bwMode="auto">
            <a:xfrm>
              <a:off x="381000" y="876300"/>
              <a:ext cx="2209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Zero Income Elasticity of Demand (</a:t>
              </a:r>
              <a:r>
                <a:rPr lang="en-US" altLang="en-US" sz="1600" i="0" dirty="0" err="1"/>
                <a:t>e</a:t>
              </a:r>
              <a:r>
                <a:rPr lang="en-US" altLang="en-US" sz="1600" i="0" baseline="-25000" dirty="0" err="1"/>
                <a:t>Y</a:t>
              </a:r>
              <a:r>
                <a:rPr lang="en-US" altLang="en-US" sz="1600" i="0" dirty="0"/>
                <a:t> = 0)</a:t>
              </a:r>
            </a:p>
          </p:txBody>
        </p:sp>
      </p:grpSp>
      <p:grpSp>
        <p:nvGrpSpPr>
          <p:cNvPr id="2" name="Group 1"/>
          <p:cNvGrpSpPr/>
          <p:nvPr/>
        </p:nvGrpSpPr>
        <p:grpSpPr>
          <a:xfrm>
            <a:off x="4800600" y="3748087"/>
            <a:ext cx="4138613" cy="2728913"/>
            <a:chOff x="4876800" y="3657600"/>
            <a:chExt cx="4138613" cy="2728913"/>
          </a:xfrm>
        </p:grpSpPr>
        <p:grpSp>
          <p:nvGrpSpPr>
            <p:cNvPr id="39" name="Group 158"/>
            <p:cNvGrpSpPr>
              <a:grpSpLocks/>
            </p:cNvGrpSpPr>
            <p:nvPr/>
          </p:nvGrpSpPr>
          <p:grpSpPr bwMode="auto">
            <a:xfrm>
              <a:off x="5486400" y="3657600"/>
              <a:ext cx="2971800" cy="2438400"/>
              <a:chOff x="3456" y="2304"/>
              <a:chExt cx="1872" cy="1536"/>
            </a:xfrm>
          </p:grpSpPr>
          <p:sp>
            <p:nvSpPr>
              <p:cNvPr id="40" name="Line 121"/>
              <p:cNvSpPr>
                <a:spLocks noChangeShapeType="1"/>
              </p:cNvSpPr>
              <p:nvPr/>
            </p:nvSpPr>
            <p:spPr bwMode="auto">
              <a:xfrm>
                <a:off x="3984" y="2544"/>
                <a:ext cx="1012" cy="89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1" name="Line 122"/>
              <p:cNvSpPr>
                <a:spLocks noChangeShapeType="1"/>
              </p:cNvSpPr>
              <p:nvPr/>
            </p:nvSpPr>
            <p:spPr bwMode="auto">
              <a:xfrm>
                <a:off x="3744" y="3648"/>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2" name="Line 123"/>
              <p:cNvSpPr>
                <a:spLocks noChangeShapeType="1"/>
              </p:cNvSpPr>
              <p:nvPr/>
            </p:nvSpPr>
            <p:spPr bwMode="auto">
              <a:xfrm flipV="1">
                <a:off x="3744" y="2304"/>
                <a:ext cx="0" cy="134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3" name="Line 126"/>
              <p:cNvSpPr>
                <a:spLocks noChangeShapeType="1"/>
              </p:cNvSpPr>
              <p:nvPr/>
            </p:nvSpPr>
            <p:spPr bwMode="auto">
              <a:xfrm>
                <a:off x="3744" y="3110"/>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Text Box 140"/>
              <p:cNvSpPr txBox="1">
                <a:spLocks noChangeArrowheads="1"/>
              </p:cNvSpPr>
              <p:nvPr/>
            </p:nvSpPr>
            <p:spPr bwMode="auto">
              <a:xfrm>
                <a:off x="3792" y="3648"/>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Quantity demanded Q</a:t>
                </a:r>
              </a:p>
            </p:txBody>
          </p:sp>
          <p:sp>
            <p:nvSpPr>
              <p:cNvPr id="45" name="Text Box 144"/>
              <p:cNvSpPr txBox="1">
                <a:spLocks noChangeArrowheads="1"/>
              </p:cNvSpPr>
              <p:nvPr/>
            </p:nvSpPr>
            <p:spPr bwMode="auto">
              <a:xfrm rot="10800000">
                <a:off x="3456" y="2832"/>
                <a:ext cx="2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Income , Y</a:t>
                </a:r>
              </a:p>
            </p:txBody>
          </p:sp>
        </p:grpSp>
        <p:sp>
          <p:nvSpPr>
            <p:cNvPr id="47" name="Rectangle 146"/>
            <p:cNvSpPr>
              <a:spLocks noChangeArrowheads="1"/>
            </p:cNvSpPr>
            <p:nvPr/>
          </p:nvSpPr>
          <p:spPr bwMode="auto">
            <a:xfrm>
              <a:off x="4876800" y="6019800"/>
              <a:ext cx="41386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dirty="0"/>
                <a:t>Negative  Income Elasticity of Demand (</a:t>
              </a:r>
              <a:r>
                <a:rPr lang="en-US" altLang="en-US" sz="1400" b="1" i="0" dirty="0" err="1"/>
                <a:t>e</a:t>
              </a:r>
              <a:r>
                <a:rPr lang="en-US" altLang="en-US" sz="1400" b="1" i="0" baseline="-25000" dirty="0" err="1"/>
                <a:t>Y</a:t>
              </a:r>
              <a:r>
                <a:rPr lang="en-US" altLang="en-US" sz="1400" b="1" i="0" dirty="0"/>
                <a:t> &lt; 0)</a:t>
              </a:r>
              <a:r>
                <a:rPr lang="en-US" altLang="en-US" sz="1800" dirty="0"/>
                <a:t> </a:t>
              </a:r>
            </a:p>
          </p:txBody>
        </p:sp>
      </p:grpSp>
      <p:grpSp>
        <p:nvGrpSpPr>
          <p:cNvPr id="83" name="Group 82"/>
          <p:cNvGrpSpPr/>
          <p:nvPr/>
        </p:nvGrpSpPr>
        <p:grpSpPr>
          <a:xfrm>
            <a:off x="5943600" y="866775"/>
            <a:ext cx="2895600" cy="2790825"/>
            <a:chOff x="5943600" y="866775"/>
            <a:chExt cx="2895600" cy="2790825"/>
          </a:xfrm>
        </p:grpSpPr>
        <p:sp>
          <p:nvSpPr>
            <p:cNvPr id="38" name="Rectangle 129"/>
            <p:cNvSpPr>
              <a:spLocks noChangeArrowheads="1"/>
            </p:cNvSpPr>
            <p:nvPr/>
          </p:nvSpPr>
          <p:spPr bwMode="auto">
            <a:xfrm>
              <a:off x="6019800" y="866775"/>
              <a:ext cx="259080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cs typeface="Times New Roman" panose="02020603050405020304" pitchFamily="18" charset="0"/>
                </a:rPr>
                <a:t>High  Income Elasticity of Demand  (  </a:t>
              </a:r>
              <a:r>
                <a:rPr lang="en-US" altLang="en-US" sz="1600" i="0" dirty="0" err="1">
                  <a:cs typeface="Times New Roman" panose="02020603050405020304" pitchFamily="18" charset="0"/>
                </a:rPr>
                <a:t>e</a:t>
              </a:r>
              <a:r>
                <a:rPr lang="en-US" altLang="en-US" sz="1600" i="0" baseline="-30000" dirty="0" err="1">
                  <a:cs typeface="Times New Roman" panose="02020603050405020304" pitchFamily="18" charset="0"/>
                </a:rPr>
                <a:t>Y</a:t>
              </a:r>
              <a:r>
                <a:rPr lang="en-US" altLang="en-US" sz="1600" i="0" baseline="-30000" dirty="0">
                  <a:cs typeface="Times New Roman" panose="02020603050405020304" pitchFamily="18" charset="0"/>
                </a:rPr>
                <a:t> </a:t>
              </a:r>
              <a:r>
                <a:rPr lang="en-US" altLang="en-US" sz="1600" i="0" dirty="0">
                  <a:cs typeface="Times New Roman" panose="02020603050405020304" pitchFamily="18" charset="0"/>
                </a:rPr>
                <a:t>&gt; 1 ) </a:t>
              </a:r>
              <a:endParaRPr lang="en-US" altLang="en-US" sz="1600" i="0" dirty="0"/>
            </a:p>
          </p:txBody>
        </p:sp>
        <p:grpSp>
          <p:nvGrpSpPr>
            <p:cNvPr id="48" name="Group 156"/>
            <p:cNvGrpSpPr>
              <a:grpSpLocks/>
            </p:cNvGrpSpPr>
            <p:nvPr/>
          </p:nvGrpSpPr>
          <p:grpSpPr bwMode="auto">
            <a:xfrm>
              <a:off x="5943600" y="1447800"/>
              <a:ext cx="2895600" cy="2209800"/>
              <a:chOff x="3792" y="816"/>
              <a:chExt cx="1824" cy="1392"/>
            </a:xfrm>
          </p:grpSpPr>
          <p:sp>
            <p:nvSpPr>
              <p:cNvPr id="49" name="Line 90"/>
              <p:cNvSpPr>
                <a:spLocks noChangeShapeType="1"/>
              </p:cNvSpPr>
              <p:nvPr/>
            </p:nvSpPr>
            <p:spPr bwMode="auto">
              <a:xfrm flipV="1">
                <a:off x="4032" y="816"/>
                <a:ext cx="0" cy="12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0" name="Line 91"/>
              <p:cNvSpPr>
                <a:spLocks noChangeShapeType="1"/>
              </p:cNvSpPr>
              <p:nvPr/>
            </p:nvSpPr>
            <p:spPr bwMode="auto">
              <a:xfrm>
                <a:off x="4032" y="2016"/>
                <a:ext cx="15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1" name="Line 92"/>
              <p:cNvSpPr>
                <a:spLocks noChangeShapeType="1"/>
              </p:cNvSpPr>
              <p:nvPr/>
            </p:nvSpPr>
            <p:spPr bwMode="auto">
              <a:xfrm flipV="1">
                <a:off x="4272" y="1152"/>
                <a:ext cx="1152"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2" name="Line 93"/>
              <p:cNvSpPr>
                <a:spLocks noChangeShapeType="1"/>
              </p:cNvSpPr>
              <p:nvPr/>
            </p:nvSpPr>
            <p:spPr bwMode="auto">
              <a:xfrm>
                <a:off x="4032" y="1584"/>
                <a:ext cx="52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3" name="Line 94"/>
              <p:cNvSpPr>
                <a:spLocks noChangeShapeType="1"/>
              </p:cNvSpPr>
              <p:nvPr/>
            </p:nvSpPr>
            <p:spPr bwMode="auto">
              <a:xfrm>
                <a:off x="4560" y="158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4" name="Line 95"/>
              <p:cNvSpPr>
                <a:spLocks noChangeShapeType="1"/>
              </p:cNvSpPr>
              <p:nvPr/>
            </p:nvSpPr>
            <p:spPr bwMode="auto">
              <a:xfrm>
                <a:off x="4032" y="1296"/>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5" name="Line 96"/>
              <p:cNvSpPr>
                <a:spLocks noChangeShapeType="1"/>
              </p:cNvSpPr>
              <p:nvPr/>
            </p:nvSpPr>
            <p:spPr bwMode="auto">
              <a:xfrm>
                <a:off x="4032" y="1344"/>
                <a:ext cx="1008"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6" name="Line 97"/>
              <p:cNvSpPr>
                <a:spLocks noChangeShapeType="1"/>
              </p:cNvSpPr>
              <p:nvPr/>
            </p:nvSpPr>
            <p:spPr bwMode="auto">
              <a:xfrm>
                <a:off x="5040" y="1344"/>
                <a:ext cx="0" cy="67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57" name="Text Box 135"/>
              <p:cNvSpPr txBox="1">
                <a:spLocks noChangeArrowheads="1"/>
              </p:cNvSpPr>
              <p:nvPr/>
            </p:nvSpPr>
            <p:spPr bwMode="auto">
              <a:xfrm>
                <a:off x="4032" y="1344"/>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Y</a:t>
                </a:r>
                <a:r>
                  <a:rPr lang="en-US" altLang="en-US" sz="1600" i="0">
                    <a:cs typeface="Arial" panose="020B0604020202020204" pitchFamily="34" charset="0"/>
                  </a:rPr>
                  <a:t> </a:t>
                </a:r>
                <a:endParaRPr lang="el-GR" altLang="en-US" sz="1600" i="0">
                  <a:cs typeface="Arial" panose="020B0604020202020204" pitchFamily="34" charset="0"/>
                </a:endParaRPr>
              </a:p>
            </p:txBody>
          </p:sp>
          <p:sp>
            <p:nvSpPr>
              <p:cNvPr id="58" name="Text Box 137"/>
              <p:cNvSpPr txBox="1">
                <a:spLocks noChangeArrowheads="1"/>
              </p:cNvSpPr>
              <p:nvPr/>
            </p:nvSpPr>
            <p:spPr bwMode="auto">
              <a:xfrm>
                <a:off x="4656" y="1824"/>
                <a:ext cx="33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Q</a:t>
                </a:r>
                <a:endParaRPr lang="el-GR" altLang="en-US" sz="1400" i="0">
                  <a:cs typeface="Arial" panose="020B0604020202020204" pitchFamily="34" charset="0"/>
                </a:endParaRPr>
              </a:p>
            </p:txBody>
          </p:sp>
          <p:sp>
            <p:nvSpPr>
              <p:cNvPr id="59" name="Text Box 139"/>
              <p:cNvSpPr txBox="1">
                <a:spLocks noChangeArrowheads="1"/>
              </p:cNvSpPr>
              <p:nvPr/>
            </p:nvSpPr>
            <p:spPr bwMode="auto">
              <a:xfrm>
                <a:off x="4080" y="2016"/>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dirty="0"/>
                  <a:t>Quantity demanded Q</a:t>
                </a:r>
              </a:p>
            </p:txBody>
          </p:sp>
          <p:sp>
            <p:nvSpPr>
              <p:cNvPr id="60" name="Text Box 143"/>
              <p:cNvSpPr txBox="1">
                <a:spLocks noChangeArrowheads="1"/>
              </p:cNvSpPr>
              <p:nvPr/>
            </p:nvSpPr>
            <p:spPr bwMode="auto">
              <a:xfrm rot="10800000">
                <a:off x="3792" y="1152"/>
                <a:ext cx="2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Income , Y</a:t>
                </a:r>
              </a:p>
            </p:txBody>
          </p:sp>
          <p:sp>
            <p:nvSpPr>
              <p:cNvPr id="61" name="Text Box 148"/>
              <p:cNvSpPr txBox="1">
                <a:spLocks noChangeArrowheads="1"/>
              </p:cNvSpPr>
              <p:nvPr/>
            </p:nvSpPr>
            <p:spPr bwMode="auto">
              <a:xfrm>
                <a:off x="4752" y="1008"/>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Y</a:t>
                </a:r>
                <a:r>
                  <a:rPr lang="en-US" altLang="en-US" sz="1600" i="0">
                    <a:cs typeface="Arial" panose="020B0604020202020204" pitchFamily="34" charset="0"/>
                  </a:rPr>
                  <a:t> </a:t>
                </a:r>
                <a:endParaRPr lang="el-GR" altLang="en-US" sz="1600" i="0">
                  <a:cs typeface="Arial" panose="020B0604020202020204" pitchFamily="34" charset="0"/>
                </a:endParaRPr>
              </a:p>
            </p:txBody>
          </p:sp>
          <p:sp>
            <p:nvSpPr>
              <p:cNvPr id="62" name="Text Box 152"/>
              <p:cNvSpPr txBox="1">
                <a:spLocks noChangeArrowheads="1"/>
              </p:cNvSpPr>
              <p:nvPr/>
            </p:nvSpPr>
            <p:spPr bwMode="auto">
              <a:xfrm>
                <a:off x="5088" y="1008"/>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Q</a:t>
                </a:r>
                <a:endParaRPr lang="el-GR" altLang="en-US" sz="1400" i="0">
                  <a:cs typeface="Arial" panose="020B0604020202020204" pitchFamily="34" charset="0"/>
                </a:endParaRPr>
              </a:p>
            </p:txBody>
          </p:sp>
          <p:sp>
            <p:nvSpPr>
              <p:cNvPr id="63" name="Text Box 153"/>
              <p:cNvSpPr txBox="1">
                <a:spLocks noChangeArrowheads="1"/>
              </p:cNvSpPr>
              <p:nvPr/>
            </p:nvSpPr>
            <p:spPr bwMode="auto">
              <a:xfrm>
                <a:off x="4944" y="1008"/>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a:t>&lt;</a:t>
                </a:r>
              </a:p>
            </p:txBody>
          </p:sp>
        </p:grpSp>
      </p:grpSp>
      <p:grpSp>
        <p:nvGrpSpPr>
          <p:cNvPr id="4" name="Group 3"/>
          <p:cNvGrpSpPr/>
          <p:nvPr/>
        </p:nvGrpSpPr>
        <p:grpSpPr>
          <a:xfrm>
            <a:off x="228600" y="3748087"/>
            <a:ext cx="3733800" cy="2728913"/>
            <a:chOff x="76200" y="3748087"/>
            <a:chExt cx="3733800" cy="2728913"/>
          </a:xfrm>
        </p:grpSpPr>
        <p:sp>
          <p:nvSpPr>
            <p:cNvPr id="46" name="Rectangle 145"/>
            <p:cNvSpPr>
              <a:spLocks noChangeArrowheads="1"/>
            </p:cNvSpPr>
            <p:nvPr/>
          </p:nvSpPr>
          <p:spPr bwMode="auto">
            <a:xfrm>
              <a:off x="76200" y="6110287"/>
              <a:ext cx="37338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dirty="0"/>
                <a:t>Low Income Elasticity of Demand (</a:t>
              </a:r>
              <a:r>
                <a:rPr lang="en-US" altLang="en-US" sz="1400" b="1" i="0" dirty="0" err="1"/>
                <a:t>e</a:t>
              </a:r>
              <a:r>
                <a:rPr lang="en-US" altLang="en-US" sz="1400" b="1" i="0" baseline="-25000" dirty="0" err="1"/>
                <a:t>Y</a:t>
              </a:r>
              <a:r>
                <a:rPr lang="en-US" altLang="en-US" sz="1400" b="1" i="0" dirty="0"/>
                <a:t> &lt; 1)</a:t>
              </a:r>
              <a:r>
                <a:rPr lang="en-US" altLang="en-US" sz="1800" dirty="0"/>
                <a:t> </a:t>
              </a:r>
            </a:p>
          </p:txBody>
        </p:sp>
        <p:grpSp>
          <p:nvGrpSpPr>
            <p:cNvPr id="64" name="Group 157"/>
            <p:cNvGrpSpPr>
              <a:grpSpLocks/>
            </p:cNvGrpSpPr>
            <p:nvPr/>
          </p:nvGrpSpPr>
          <p:grpSpPr bwMode="auto">
            <a:xfrm>
              <a:off x="304800" y="3748087"/>
              <a:ext cx="3048000" cy="2438400"/>
              <a:chOff x="432" y="2304"/>
              <a:chExt cx="1920" cy="1536"/>
            </a:xfrm>
          </p:grpSpPr>
          <p:grpSp>
            <p:nvGrpSpPr>
              <p:cNvPr id="65" name="Group 130"/>
              <p:cNvGrpSpPr>
                <a:grpSpLocks/>
              </p:cNvGrpSpPr>
              <p:nvPr/>
            </p:nvGrpSpPr>
            <p:grpSpPr bwMode="auto">
              <a:xfrm>
                <a:off x="720" y="2304"/>
                <a:ext cx="1632" cy="1344"/>
                <a:chOff x="432" y="2352"/>
                <a:chExt cx="1872" cy="1536"/>
              </a:xfrm>
            </p:grpSpPr>
            <p:sp>
              <p:nvSpPr>
                <p:cNvPr id="73" name="Line 99"/>
                <p:cNvSpPr>
                  <a:spLocks noChangeShapeType="1"/>
                </p:cNvSpPr>
                <p:nvPr/>
              </p:nvSpPr>
              <p:spPr bwMode="auto">
                <a:xfrm flipV="1">
                  <a:off x="432" y="2352"/>
                  <a:ext cx="0" cy="1536"/>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4" name="Line 100"/>
                <p:cNvSpPr>
                  <a:spLocks noChangeShapeType="1"/>
                </p:cNvSpPr>
                <p:nvPr/>
              </p:nvSpPr>
              <p:spPr bwMode="auto">
                <a:xfrm>
                  <a:off x="432" y="3888"/>
                  <a:ext cx="187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75" name="Line 101"/>
                <p:cNvSpPr>
                  <a:spLocks noChangeShapeType="1"/>
                </p:cNvSpPr>
                <p:nvPr/>
              </p:nvSpPr>
              <p:spPr bwMode="auto">
                <a:xfrm flipV="1">
                  <a:off x="960" y="2592"/>
                  <a:ext cx="480" cy="91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6" name="Line 103"/>
                <p:cNvSpPr>
                  <a:spLocks noChangeShapeType="1"/>
                </p:cNvSpPr>
                <p:nvPr/>
              </p:nvSpPr>
              <p:spPr bwMode="auto">
                <a:xfrm>
                  <a:off x="432" y="3312"/>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7" name="Line 104"/>
                <p:cNvSpPr>
                  <a:spLocks noChangeShapeType="1"/>
                </p:cNvSpPr>
                <p:nvPr/>
              </p:nvSpPr>
              <p:spPr bwMode="auto">
                <a:xfrm>
                  <a:off x="432" y="3312"/>
                  <a:ext cx="62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8" name="Line 105"/>
                <p:cNvSpPr>
                  <a:spLocks noChangeShapeType="1"/>
                </p:cNvSpPr>
                <p:nvPr/>
              </p:nvSpPr>
              <p:spPr bwMode="auto">
                <a:xfrm>
                  <a:off x="1056" y="3312"/>
                  <a:ext cx="0" cy="57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79" name="Line 106"/>
                <p:cNvSpPr>
                  <a:spLocks noChangeShapeType="1"/>
                </p:cNvSpPr>
                <p:nvPr/>
              </p:nvSpPr>
              <p:spPr bwMode="auto">
                <a:xfrm>
                  <a:off x="432" y="2880"/>
                  <a:ext cx="86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80" name="Line 107"/>
                <p:cNvSpPr>
                  <a:spLocks noChangeShapeType="1"/>
                </p:cNvSpPr>
                <p:nvPr/>
              </p:nvSpPr>
              <p:spPr bwMode="auto">
                <a:xfrm>
                  <a:off x="1296" y="2880"/>
                  <a:ext cx="0" cy="100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66" name="Text Box 132"/>
              <p:cNvSpPr txBox="1">
                <a:spLocks noChangeArrowheads="1"/>
              </p:cNvSpPr>
              <p:nvPr/>
            </p:nvSpPr>
            <p:spPr bwMode="auto">
              <a:xfrm>
                <a:off x="720" y="2832"/>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Y</a:t>
                </a:r>
                <a:r>
                  <a:rPr lang="en-US" altLang="en-US" sz="1600" i="0">
                    <a:cs typeface="Arial" panose="020B0604020202020204" pitchFamily="34" charset="0"/>
                  </a:rPr>
                  <a:t> </a:t>
                </a:r>
                <a:endParaRPr lang="el-GR" altLang="en-US" sz="1600" i="0">
                  <a:cs typeface="Arial" panose="020B0604020202020204" pitchFamily="34" charset="0"/>
                </a:endParaRPr>
              </a:p>
            </p:txBody>
          </p:sp>
          <p:sp>
            <p:nvSpPr>
              <p:cNvPr id="67" name="Text Box 133"/>
              <p:cNvSpPr txBox="1">
                <a:spLocks noChangeArrowheads="1"/>
              </p:cNvSpPr>
              <p:nvPr/>
            </p:nvSpPr>
            <p:spPr bwMode="auto">
              <a:xfrm>
                <a:off x="1248" y="3456"/>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Q</a:t>
                </a:r>
                <a:endParaRPr lang="el-GR" altLang="en-US" sz="1400" i="0">
                  <a:cs typeface="Arial" panose="020B0604020202020204" pitchFamily="34" charset="0"/>
                </a:endParaRPr>
              </a:p>
            </p:txBody>
          </p:sp>
          <p:sp>
            <p:nvSpPr>
              <p:cNvPr id="68" name="Text Box 138"/>
              <p:cNvSpPr txBox="1">
                <a:spLocks noChangeArrowheads="1"/>
              </p:cNvSpPr>
              <p:nvPr/>
            </p:nvSpPr>
            <p:spPr bwMode="auto">
              <a:xfrm>
                <a:off x="816" y="3648"/>
                <a:ext cx="129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dirty="0"/>
                  <a:t>Quantity demanded Q</a:t>
                </a:r>
              </a:p>
            </p:txBody>
          </p:sp>
          <p:sp>
            <p:nvSpPr>
              <p:cNvPr id="69" name="Text Box 142"/>
              <p:cNvSpPr txBox="1">
                <a:spLocks noChangeArrowheads="1"/>
              </p:cNvSpPr>
              <p:nvPr/>
            </p:nvSpPr>
            <p:spPr bwMode="auto">
              <a:xfrm rot="10800000">
                <a:off x="432" y="2784"/>
                <a:ext cx="250" cy="6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eaVert">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Income , Y</a:t>
                </a:r>
              </a:p>
            </p:txBody>
          </p:sp>
          <p:sp>
            <p:nvSpPr>
              <p:cNvPr id="70" name="Text Box 147"/>
              <p:cNvSpPr txBox="1">
                <a:spLocks noChangeArrowheads="1"/>
              </p:cNvSpPr>
              <p:nvPr/>
            </p:nvSpPr>
            <p:spPr bwMode="auto">
              <a:xfrm>
                <a:off x="1536" y="2880"/>
                <a:ext cx="2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Y</a:t>
                </a:r>
                <a:r>
                  <a:rPr lang="en-US" altLang="en-US" sz="1600" i="0">
                    <a:cs typeface="Arial" panose="020B0604020202020204" pitchFamily="34" charset="0"/>
                  </a:rPr>
                  <a:t> </a:t>
                </a:r>
                <a:endParaRPr lang="el-GR" altLang="en-US" sz="1600" i="0">
                  <a:cs typeface="Arial" panose="020B0604020202020204" pitchFamily="34" charset="0"/>
                </a:endParaRPr>
              </a:p>
            </p:txBody>
          </p:sp>
          <p:sp>
            <p:nvSpPr>
              <p:cNvPr id="71" name="Text Box 150"/>
              <p:cNvSpPr txBox="1">
                <a:spLocks noChangeArrowheads="1"/>
              </p:cNvSpPr>
              <p:nvPr/>
            </p:nvSpPr>
            <p:spPr bwMode="auto">
              <a:xfrm>
                <a:off x="1872" y="2880"/>
                <a:ext cx="288"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l-GR" altLang="en-US" sz="1400" i="0">
                    <a:cs typeface="Arial" panose="020B0604020202020204" pitchFamily="34" charset="0"/>
                  </a:rPr>
                  <a:t>Δ</a:t>
                </a:r>
                <a:r>
                  <a:rPr lang="en-US" altLang="en-US" sz="1400" i="0">
                    <a:cs typeface="Arial" panose="020B0604020202020204" pitchFamily="34" charset="0"/>
                  </a:rPr>
                  <a:t>Q</a:t>
                </a:r>
                <a:endParaRPr lang="el-GR" altLang="en-US" sz="1400" i="0">
                  <a:cs typeface="Arial" panose="020B0604020202020204" pitchFamily="34" charset="0"/>
                </a:endParaRPr>
              </a:p>
            </p:txBody>
          </p:sp>
          <p:sp>
            <p:nvSpPr>
              <p:cNvPr id="72" name="Text Box 154"/>
              <p:cNvSpPr txBox="1">
                <a:spLocks noChangeArrowheads="1"/>
              </p:cNvSpPr>
              <p:nvPr/>
            </p:nvSpPr>
            <p:spPr bwMode="auto">
              <a:xfrm>
                <a:off x="1728" y="2880"/>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a:t>&gt;</a:t>
                </a:r>
              </a:p>
            </p:txBody>
          </p:sp>
        </p:grpSp>
      </p:grpSp>
    </p:spTree>
    <p:extLst>
      <p:ext uri="{BB962C8B-B14F-4D97-AF65-F5344CB8AC3E}">
        <p14:creationId xmlns:p14="http://schemas.microsoft.com/office/powerpoint/2010/main" val="667722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17</a:t>
            </a:fld>
            <a:endParaRPr lang="en-US"/>
          </a:p>
        </p:txBody>
      </p:sp>
      <p:sp>
        <p:nvSpPr>
          <p:cNvPr id="9" name="Rectangle 2"/>
          <p:cNvSpPr txBox="1">
            <a:spLocks noChangeArrowheads="1"/>
          </p:cNvSpPr>
          <p:nvPr/>
        </p:nvSpPr>
        <p:spPr bwMode="auto">
          <a:xfrm>
            <a:off x="2095500" y="285487"/>
            <a:ext cx="45720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FF"/>
                </a:solidFill>
                <a:effectLst/>
                <a:uLnTx/>
                <a:uFillTx/>
                <a:latin typeface="Arial"/>
                <a:ea typeface="+mj-ea"/>
                <a:cs typeface="+mj-cs"/>
              </a:rPr>
              <a:t>Cross Elasticity of Demand</a:t>
            </a:r>
          </a:p>
        </p:txBody>
      </p:sp>
      <p:sp>
        <p:nvSpPr>
          <p:cNvPr id="10" name="Rectangle 9"/>
          <p:cNvSpPr>
            <a:spLocks noChangeArrowheads="1"/>
          </p:cNvSpPr>
          <p:nvPr/>
        </p:nvSpPr>
        <p:spPr bwMode="auto">
          <a:xfrm>
            <a:off x="228600" y="838200"/>
            <a:ext cx="8615363" cy="1465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1"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It is the responsiveness of the demand for a commodity X to a change in price of commodity Y. It is given by</a:t>
            </a: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change in Quantity demanded of X ( Q</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endParaRPr kumimoji="0" lang="en-US" altLang="en-US" sz="1100" b="0" i="0" u="none" strike="noStrike" kern="0" cap="none" spc="0" normalizeH="0" baseline="0" noProof="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100" b="0" i="0" u="none" strike="noStrike" kern="0" cap="none" spc="0" normalizeH="0" baseline="0" noProof="0">
                <a:ln>
                  <a:noFill/>
                </a:ln>
                <a:solidFill>
                  <a:srgbClr val="000000"/>
                </a:solidFill>
                <a:effectLst/>
                <a:uLnTx/>
                <a:uFillTx/>
                <a:latin typeface="Arial" panose="020B0604020202020204" pitchFamily="34"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1"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 -------------------------------------------------------------</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change in price of Commodity Y.</a:t>
            </a: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1" name="Rectangle 10"/>
          <p:cNvSpPr>
            <a:spLocks noChangeArrowheads="1"/>
          </p:cNvSpPr>
          <p:nvPr/>
        </p:nvSpPr>
        <p:spPr bwMode="auto">
          <a:xfrm>
            <a:off x="228600" y="2362200"/>
            <a:ext cx="4191000" cy="9159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4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l-GR" altLang="en-US" sz="18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Δ</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Q</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x</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 Q</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x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ea typeface="Times New Roman" panose="02020603050405020304" pitchFamily="18" charset="0"/>
                <a:cs typeface="Arial" panose="020B0604020202020204" pitchFamily="34" charset="0"/>
              </a:rPr>
              <a:t>              </a:t>
            </a:r>
            <a:r>
              <a:rPr kumimoji="0" lang="el-GR" altLang="en-US" sz="18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Q</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x </a:t>
            </a:r>
            <a:r>
              <a:rPr kumimoji="0" lang="en-US" altLang="en-US" sz="1800" b="1" i="1" u="none" strike="noStrike" kern="0" cap="none" spc="0" normalizeH="0" baseline="-25000" noProof="0">
                <a:ln>
                  <a:noFill/>
                </a:ln>
                <a:solidFill>
                  <a:srgbClr val="000000"/>
                </a:solidFill>
                <a:effectLst/>
                <a:uLnTx/>
                <a:uFillTx/>
                <a:latin typeface="Arial" panose="020B0604020202020204" pitchFamily="34" charset="0"/>
              </a:rPr>
              <a:t> </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P</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Y</a:t>
            </a:r>
            <a:endParaRPr kumimoji="0" lang="el-GR" altLang="en-US" sz="1800" b="1" i="0" u="none" strike="noStrike" kern="0" cap="none" spc="0" normalizeH="0" baseline="-25000" noProof="0">
              <a:ln>
                <a:noFill/>
              </a:ln>
              <a:solidFill>
                <a:srgbClr val="000000"/>
              </a:solidFill>
              <a:effectLst/>
              <a:uLnTx/>
              <a:uFillTx/>
              <a:latin typeface="Arial" panose="020B0604020202020204" pitchFamily="34" charset="0"/>
              <a:cs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e</a:t>
            </a:r>
            <a:r>
              <a:rPr kumimoji="0" lang="en-US" altLang="en-US" sz="1800" b="1"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 ---------------   =   ------------------  </a:t>
            </a: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l-GR" altLang="en-US" sz="18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P</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 P</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              </a:t>
            </a:r>
            <a:r>
              <a:rPr kumimoji="0" lang="el-GR" altLang="en-US" sz="1800" b="0" i="0" u="none" strike="noStrike" kern="0" cap="none" spc="0" normalizeH="0" baseline="0" noProof="0">
                <a:ln>
                  <a:noFill/>
                </a:ln>
                <a:solidFill>
                  <a:srgbClr val="000000"/>
                </a:solidFill>
                <a:effectLst/>
                <a:uLnTx/>
                <a:uFillTx/>
                <a:latin typeface="Arial" panose="020B0604020202020204" pitchFamily="34" charset="0"/>
              </a:rPr>
              <a:t>Δ</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P</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Y</a:t>
            </a:r>
            <a:r>
              <a:rPr kumimoji="0" lang="en-US" altLang="en-US" sz="1800" b="0" i="1" u="none" strike="noStrike" kern="0" cap="none" spc="0" normalizeH="0" baseline="0" noProof="0">
                <a:ln>
                  <a:noFill/>
                </a:ln>
                <a:solidFill>
                  <a:srgbClr val="000000"/>
                </a:solidFill>
                <a:effectLst/>
                <a:uLnTx/>
                <a:uFillTx/>
                <a:latin typeface="Arial" panose="020B0604020202020204" pitchFamily="34" charset="0"/>
              </a:rPr>
              <a:t>  .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rPr>
              <a:t>Q</a:t>
            </a:r>
            <a:r>
              <a:rPr kumimoji="0" lang="en-US" altLang="en-US" sz="1800" b="1" i="0" u="none" strike="noStrike" kern="0" cap="none" spc="0" normalizeH="0" baseline="-25000" noProof="0">
                <a:ln>
                  <a:noFill/>
                </a:ln>
                <a:solidFill>
                  <a:srgbClr val="000000"/>
                </a:solidFill>
                <a:effectLst/>
                <a:uLnTx/>
                <a:uFillTx/>
                <a:latin typeface="Arial" panose="020B0604020202020204" pitchFamily="34" charset="0"/>
              </a:rPr>
              <a:t>X</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  </a:t>
            </a:r>
          </a:p>
        </p:txBody>
      </p:sp>
      <p:sp>
        <p:nvSpPr>
          <p:cNvPr id="12" name="Rectangle 12"/>
          <p:cNvSpPr>
            <a:spLocks noChangeArrowheads="1"/>
          </p:cNvSpPr>
          <p:nvPr/>
        </p:nvSpPr>
        <p:spPr bwMode="auto">
          <a:xfrm>
            <a:off x="4343400" y="2362200"/>
            <a:ext cx="4648200" cy="173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 Positive for substitutes as price and demand are in direct proportion.</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XY</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 – Negative for Complementary goods as income and demand are inversely  proportional.</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XY –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Zero</a:t>
            </a:r>
            <a:r>
              <a:rPr kumimoji="0" lang="en-US" altLang="en-US" sz="1800" b="0" i="0" u="none" strike="noStrike" kern="0" cap="none" spc="0" normalizeH="0" baseline="-30000" noProof="0">
                <a:ln>
                  <a:noFill/>
                </a:ln>
                <a:solidFill>
                  <a:srgbClr val="000000"/>
                </a:solidFill>
                <a:effectLst/>
                <a:uLnTx/>
                <a:uFillTx/>
                <a:latin typeface="Arial" panose="020B0604020202020204" pitchFamily="34" charset="0"/>
                <a:cs typeface="Times New Roman" panose="02020603050405020304" pitchFamily="18" charset="0"/>
              </a:rPr>
              <a:t> </a:t>
            </a:r>
            <a:r>
              <a:rPr kumimoji="0" lang="en-US" altLang="en-US" sz="1800" b="0" i="0" u="none" strike="noStrike" kern="0" cap="none" spc="0" normalizeH="0" baseline="0" noProof="0">
                <a:ln>
                  <a:noFill/>
                </a:ln>
                <a:solidFill>
                  <a:srgbClr val="000000"/>
                </a:solidFill>
                <a:effectLst/>
                <a:uLnTx/>
                <a:uFillTx/>
                <a:latin typeface="Arial" panose="020B0604020202020204" pitchFamily="34" charset="0"/>
                <a:cs typeface="Times New Roman" panose="02020603050405020304" pitchFamily="18" charset="0"/>
              </a:rPr>
              <a:t>for unrelated goods.</a:t>
            </a:r>
            <a:endParaRPr kumimoji="0" lang="en-US" altLang="en-US" sz="1800" b="0" i="0" u="none" strike="noStrike" kern="0" cap="none" spc="0" normalizeH="0" baseline="0" noProof="0">
              <a:ln>
                <a:noFill/>
              </a:ln>
              <a:solidFill>
                <a:srgbClr val="000000"/>
              </a:solidFill>
              <a:effectLst/>
              <a:uLnTx/>
              <a:uFillTx/>
              <a:latin typeface="Arial" panose="020B0604020202020204" pitchFamily="34" charset="0"/>
            </a:endParaRPr>
          </a:p>
        </p:txBody>
      </p:sp>
      <p:sp>
        <p:nvSpPr>
          <p:cNvPr id="13" name="Rectangle 19"/>
          <p:cNvSpPr>
            <a:spLocks noChangeArrowheads="1"/>
          </p:cNvSpPr>
          <p:nvPr/>
        </p:nvSpPr>
        <p:spPr bwMode="auto">
          <a:xfrm>
            <a:off x="152400" y="4144963"/>
            <a:ext cx="8382000" cy="2289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cs typeface="Times New Roman" panose="02020603050405020304" pitchFamily="18" charset="0"/>
              </a:rPr>
              <a:t>The expansion of demand by means of advertisement and other promotional efforts is measured by promotional elasticity of demand.</a:t>
            </a: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Times New Roman" panose="02020603050405020304" pitchFamily="18" charset="0"/>
              </a:rPr>
              <a:t>              %  Change in commodity X     </a:t>
            </a:r>
            <a:endParaRPr kumimoji="0" lang="en-US" altLang="en-US" sz="11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0" i="0" u="none" strike="noStrike" kern="0" cap="none" spc="0" normalizeH="0" baseline="-30000" noProof="0" dirty="0" err="1">
                <a:ln>
                  <a:noFill/>
                </a:ln>
                <a:solidFill>
                  <a:srgbClr val="000000"/>
                </a:solidFill>
                <a:effectLst/>
                <a:uLnTx/>
                <a:uFillTx/>
                <a:latin typeface="Arial" panose="020B0604020202020204" pitchFamily="34" charset="0"/>
                <a:cs typeface="Times New Roman" panose="02020603050405020304" pitchFamily="18" charset="0"/>
              </a:rPr>
              <a:t>A</a:t>
            </a: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Times New Roman" panose="02020603050405020304" pitchFamily="18" charset="0"/>
              </a:rPr>
              <a:t> =   -----------------------------------------------------------</a:t>
            </a:r>
            <a:endParaRPr kumimoji="0" lang="en-US" altLang="en-US" sz="11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Times New Roman" panose="02020603050405020304" pitchFamily="18" charset="0"/>
              </a:rPr>
              <a:t>             %  Change in Advertisement Expenses, A.                           </a:t>
            </a:r>
            <a:endParaRPr kumimoji="0" lang="en-US" altLang="en-US" sz="11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dirty="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Q / Q</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dirty="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Q</a:t>
            </a:r>
            <a:r>
              <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600" b="1" i="1"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600" b="0" i="1"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A</a:t>
            </a:r>
            <a:endParaRPr kumimoji="0" lang="en-US" altLang="en-US" sz="11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cs typeface="Times New Roman" panose="02020603050405020304" pitchFamily="18" charset="0"/>
              </a:rPr>
              <a:t>e</a:t>
            </a:r>
            <a:r>
              <a:rPr kumimoji="0" lang="en-US" altLang="en-US" sz="1800" b="0" i="0" u="none" strike="noStrike" kern="0" cap="none" spc="0" normalizeH="0" baseline="-30000" noProof="0" dirty="0" err="1">
                <a:ln>
                  <a:noFill/>
                </a:ln>
                <a:solidFill>
                  <a:srgbClr val="000000"/>
                </a:solidFill>
                <a:effectLst/>
                <a:uLnTx/>
                <a:uFillTx/>
                <a:latin typeface="Arial" panose="020B0604020202020204" pitchFamily="34" charset="0"/>
                <a:cs typeface="Times New Roman" panose="02020603050405020304" pitchFamily="18" charset="0"/>
              </a:rPr>
              <a:t>A</a:t>
            </a:r>
            <a:r>
              <a:rPr kumimoji="0" lang="en-US" altLang="en-US" sz="1400" b="0" i="0" u="none" strike="noStrike" kern="0" cap="none" spc="0" normalizeH="0" baseline="0" noProof="0" dirty="0">
                <a:ln>
                  <a:noFill/>
                </a:ln>
                <a:solidFill>
                  <a:srgbClr val="000000"/>
                </a:solidFill>
                <a:effectLst/>
                <a:uLnTx/>
                <a:uFillTx/>
                <a:latin typeface="Arial" panose="020B0604020202020204" pitchFamily="34" charset="0"/>
                <a:cs typeface="Times New Roman" panose="02020603050405020304" pitchFamily="18" charset="0"/>
              </a:rPr>
              <a:t>   =  -------------------     =    -----------------</a:t>
            </a:r>
          </a:p>
          <a:p>
            <a:pPr marL="0" marR="0" lvl="0" indent="0" defTabSz="914400" eaLnBrk="0" fontAlgn="base" latinLnBrk="0" hangingPunct="0">
              <a:lnSpc>
                <a:spcPct val="100000"/>
              </a:lnSpc>
              <a:spcBef>
                <a:spcPct val="0"/>
              </a:spcBef>
              <a:spcAft>
                <a:spcPct val="0"/>
              </a:spcAft>
              <a:buClrTx/>
              <a:buSzTx/>
              <a:buFontTx/>
              <a:buNone/>
              <a:tabLst>
                <a:tab pos="4610100" algn="l"/>
              </a:tabLst>
              <a:defRPr/>
            </a:pP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             </a:t>
            </a:r>
            <a:r>
              <a:rPr kumimoji="0" lang="el-GR" altLang="en-US" sz="1600" b="0" i="0" u="none" strike="noStrike" kern="0" cap="none" spc="0" normalizeH="0" baseline="0" noProof="0" dirty="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A / A                   </a:t>
            </a:r>
            <a:r>
              <a:rPr kumimoji="0" lang="el-GR" altLang="en-US" sz="1600" b="0" i="0" u="none" strike="noStrike" kern="0" cap="none" spc="0" normalizeH="0" baseline="0" noProof="0" dirty="0">
                <a:ln>
                  <a:noFill/>
                </a:ln>
                <a:solidFill>
                  <a:srgbClr val="000000"/>
                </a:solidFill>
                <a:effectLst/>
                <a:uLnTx/>
                <a:uFillTx/>
                <a:latin typeface="Arial" panose="020B0604020202020204" pitchFamily="34" charset="0"/>
              </a:rPr>
              <a:t>Δ</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A</a:t>
            </a:r>
            <a:r>
              <a:rPr kumimoji="0" lang="en-US" altLang="en-US" sz="1600" b="0" i="1" u="none" strike="noStrike" kern="0" cap="none" spc="0" normalizeH="0" baseline="0" noProof="0" dirty="0">
                <a:ln>
                  <a:noFill/>
                </a:ln>
                <a:solidFill>
                  <a:srgbClr val="000000"/>
                </a:solidFill>
                <a:effectLst/>
                <a:uLnTx/>
                <a:uFillTx/>
                <a:latin typeface="Arial" panose="020B0604020202020204" pitchFamily="34" charset="0"/>
              </a:rPr>
              <a:t>  . </a:t>
            </a:r>
            <a:r>
              <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rPr>
              <a:t>Q</a:t>
            </a:r>
            <a:endParaRPr kumimoji="0" lang="en-US" altLang="en-US" sz="1600" b="1" i="0" u="none" strike="noStrike" kern="0" cap="none" spc="0" normalizeH="0" baseline="0" noProof="0" dirty="0">
              <a:ln>
                <a:noFill/>
              </a:ln>
              <a:solidFill>
                <a:srgbClr val="000000"/>
              </a:solidFill>
              <a:effectLst/>
              <a:uLnTx/>
              <a:uFillTx/>
              <a:latin typeface="Arial" panose="020B0604020202020204" pitchFamily="34" charset="0"/>
            </a:endParaRPr>
          </a:p>
        </p:txBody>
      </p:sp>
      <p:sp>
        <p:nvSpPr>
          <p:cNvPr id="14" name="Text Box 21"/>
          <p:cNvSpPr txBox="1">
            <a:spLocks noChangeArrowheads="1"/>
          </p:cNvSpPr>
          <p:nvPr/>
        </p:nvSpPr>
        <p:spPr bwMode="auto">
          <a:xfrm>
            <a:off x="0" y="3810000"/>
            <a:ext cx="39624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spcBef>
                <a:spcPct val="20000"/>
              </a:spcBef>
              <a:buChar char="•"/>
              <a:defRPr sz="3200">
                <a:solidFill>
                  <a:schemeClr val="tx1"/>
                </a:solidFill>
                <a:latin typeface="Arial" panose="020B0604020202020204" pitchFamily="34" charset="0"/>
              </a:defRPr>
            </a:lvl1pPr>
            <a:lvl2pPr>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1" indent="0" defTabSz="914400" eaLnBrk="1" fontAlgn="base" latinLnBrk="0" hangingPunct="1">
              <a:lnSpc>
                <a:spcPct val="100000"/>
              </a:lnSpc>
              <a:spcBef>
                <a:spcPct val="0"/>
              </a:spcBef>
              <a:spcAft>
                <a:spcPct val="0"/>
              </a:spcAft>
              <a:buClrTx/>
              <a:buSzTx/>
              <a:buFontTx/>
              <a:buNone/>
              <a:tabLst/>
              <a:defRPr/>
            </a:pPr>
            <a:r>
              <a:rPr kumimoji="0" lang="en-US" altLang="en-US" sz="1600" b="1" i="0" u="none" strike="noStrike" kern="0" cap="none" spc="0" normalizeH="0" baseline="0" noProof="0">
                <a:ln>
                  <a:noFill/>
                </a:ln>
                <a:solidFill>
                  <a:srgbClr val="000000"/>
                </a:solidFill>
                <a:effectLst/>
                <a:uLnTx/>
                <a:uFillTx/>
                <a:latin typeface="Arial" panose="020B0604020202020204" pitchFamily="34" charset="0"/>
              </a:rPr>
              <a:t>Promotional Elasticity of Demand</a:t>
            </a:r>
            <a:endParaRPr kumimoji="0" lang="en-US" altLang="en-US" sz="1600" b="0" i="1" u="none" strike="noStrike" kern="0" cap="none" spc="0" normalizeH="0" baseline="0" noProof="0">
              <a:ln>
                <a:noFill/>
              </a:ln>
              <a:solidFill>
                <a:srgbClr val="000000"/>
              </a:solidFill>
              <a:effectLst/>
              <a:uLnTx/>
              <a:uFillTx/>
              <a:latin typeface="Arial" panose="020B0604020202020204" pitchFamily="34" charset="0"/>
            </a:endParaRPr>
          </a:p>
        </p:txBody>
      </p:sp>
    </p:spTree>
    <p:extLst>
      <p:ext uri="{BB962C8B-B14F-4D97-AF65-F5344CB8AC3E}">
        <p14:creationId xmlns:p14="http://schemas.microsoft.com/office/powerpoint/2010/main" val="25505020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13">
                                            <p:txEl>
                                              <p:pRg st="1" end="1"/>
                                            </p:txEl>
                                          </p:spTgt>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3">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13">
                                            <p:txEl>
                                              <p:pRg st="3" end="3"/>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3">
                                            <p:txEl>
                                              <p:pRg st="5" end="5"/>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13">
                                            <p:txEl>
                                              <p:pRg st="6" end="6"/>
                                            </p:txEl>
                                          </p:spTgt>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18</a:t>
            </a:fld>
            <a:endParaRPr lang="en-US"/>
          </a:p>
        </p:txBody>
      </p:sp>
      <p:sp>
        <p:nvSpPr>
          <p:cNvPr id="9" name="Rectangle 4"/>
          <p:cNvSpPr txBox="1">
            <a:spLocks noChangeArrowheads="1"/>
          </p:cNvSpPr>
          <p:nvPr/>
        </p:nvSpPr>
        <p:spPr bwMode="auto">
          <a:xfrm>
            <a:off x="1587500" y="355601"/>
            <a:ext cx="59436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FF"/>
                </a:solidFill>
                <a:effectLst/>
                <a:uLnTx/>
                <a:uFillTx/>
                <a:latin typeface="Arial"/>
                <a:ea typeface="+mj-ea"/>
                <a:cs typeface="+mj-cs"/>
              </a:rPr>
              <a:t>Significance of Elasticity of Demand</a:t>
            </a:r>
          </a:p>
        </p:txBody>
      </p:sp>
      <p:sp>
        <p:nvSpPr>
          <p:cNvPr id="10" name="Text Box 5"/>
          <p:cNvSpPr txBox="1">
            <a:spLocks noChangeArrowheads="1"/>
          </p:cNvSpPr>
          <p:nvPr/>
        </p:nvSpPr>
        <p:spPr bwMode="auto">
          <a:xfrm>
            <a:off x="609600" y="1371600"/>
            <a:ext cx="8153400" cy="27238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Level of Output and Price</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Fixation of rewards for Factors of Production –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rPr>
              <a:t>e.g</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if the demand for workers is inelastic, the effort of trade unions to raise wages of workers will meet with success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Govt. Policies – Elasticity of demand helps to control the statutory price of goods, to stabilize prices of agricultural goods, taxation policy, </a:t>
            </a:r>
          </a:p>
          <a:p>
            <a:pPr marL="0" marR="0" lvl="0" indent="0" defTabSz="914400" eaLnBrk="1" fontAlgn="base" latinLnBrk="0" hangingPunct="1">
              <a:lnSpc>
                <a:spcPct val="100000"/>
              </a:lnSpc>
              <a:spcBef>
                <a:spcPct val="5000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Demand forecasting –  Price and Cross elasticities  are useful for pricing policy to maximize revenue. Income elasticity can be used for forecasting. </a:t>
            </a:r>
          </a:p>
        </p:txBody>
      </p:sp>
    </p:spTree>
    <p:extLst>
      <p:ext uri="{BB962C8B-B14F-4D97-AF65-F5344CB8AC3E}">
        <p14:creationId xmlns:p14="http://schemas.microsoft.com/office/powerpoint/2010/main" val="408792724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19</a:t>
            </a:fld>
            <a:endParaRPr lang="en-US"/>
          </a:p>
        </p:txBody>
      </p:sp>
      <p:sp>
        <p:nvSpPr>
          <p:cNvPr id="9" name="Rectangle 4"/>
          <p:cNvSpPr txBox="1">
            <a:spLocks noChangeArrowheads="1"/>
          </p:cNvSpPr>
          <p:nvPr/>
        </p:nvSpPr>
        <p:spPr bwMode="auto">
          <a:xfrm>
            <a:off x="2438400" y="3048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FF"/>
                </a:solidFill>
                <a:effectLst/>
                <a:uLnTx/>
                <a:uFillTx/>
                <a:latin typeface="Arial"/>
                <a:ea typeface="+mj-ea"/>
                <a:cs typeface="+mj-cs"/>
              </a:rPr>
              <a:t>Demand Problems</a:t>
            </a:r>
          </a:p>
        </p:txBody>
      </p:sp>
      <p:sp>
        <p:nvSpPr>
          <p:cNvPr id="10" name="Rectangle 5"/>
          <p:cNvSpPr>
            <a:spLocks noChangeArrowheads="1"/>
          </p:cNvSpPr>
          <p:nvPr/>
        </p:nvSpPr>
        <p:spPr bwMode="auto">
          <a:xfrm>
            <a:off x="152400" y="998537"/>
            <a:ext cx="8839200" cy="5554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Problem # 1</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Calculate price elasticity of demand if</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r>
              <a:rPr kumimoji="0" lang="fr-FR" altLang="en-US" sz="1800" b="0" i="0" u="none" strike="noStrike" kern="0" cap="none" spc="0" normalizeH="0" baseline="0" noProof="0" dirty="0">
                <a:ln>
                  <a:noFill/>
                </a:ln>
                <a:solidFill>
                  <a:srgbClr val="000000"/>
                </a:solidFill>
                <a:effectLst/>
                <a:uLnTx/>
                <a:uFillTx/>
                <a:latin typeface="Arial" panose="020B0604020202020204" pitchFamily="34" charset="0"/>
              </a:rPr>
              <a:t>Q1 = 4000,	P1 = Rs.20</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fr-FR" altLang="en-US" sz="1800" b="0" i="0" u="none" strike="noStrike" kern="0" cap="none" spc="0" normalizeH="0" baseline="0" noProof="0" dirty="0">
                <a:ln>
                  <a:noFill/>
                </a:ln>
                <a:solidFill>
                  <a:srgbClr val="000000"/>
                </a:solidFill>
                <a:effectLst/>
                <a:uLnTx/>
                <a:uFillTx/>
                <a:latin typeface="Arial" panose="020B0604020202020204" pitchFamily="34" charset="0"/>
              </a:rPr>
              <a:t>	Q2 = 5000,           P2  = Rs.19</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endParaRPr kumimoji="0" lang="fr-FR" altLang="en-US" sz="1800" b="1" i="0" u="sng"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fr-FR" altLang="en-US" sz="1800" b="0" i="0" u="sng" strike="noStrike" kern="0" cap="none" spc="0" normalizeH="0" baseline="0" noProof="0" dirty="0">
                <a:ln>
                  <a:noFill/>
                </a:ln>
                <a:solidFill>
                  <a:srgbClr val="000000"/>
                </a:solidFill>
                <a:effectLst/>
                <a:uLnTx/>
                <a:uFillTx/>
                <a:latin typeface="Arial" panose="020B0604020202020204" pitchFamily="34" charset="0"/>
              </a:rPr>
              <a:t>Solution</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fr-FR" altLang="en-US" sz="1800" b="0"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Proportionate change in quantity demanded of commodity X</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e</a:t>
            </a:r>
            <a:r>
              <a:rPr kumimoji="0" lang="en-US" altLang="en-US" sz="1400" b="1" i="0" u="none" strike="noStrike" kern="0" cap="none" spc="0" normalizeH="0" baseline="0" noProof="0" dirty="0">
                <a:ln>
                  <a:noFill/>
                </a:ln>
                <a:solidFill>
                  <a:srgbClr val="000000"/>
                </a:solidFill>
                <a:effectLst/>
                <a:uLnTx/>
                <a:uFillTx/>
                <a:latin typeface="Arial" panose="020B0604020202020204" pitchFamily="34" charset="0"/>
              </a:rPr>
              <a:t>p</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Proportionate change in price of commodity X</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(Q2 – Q1) / Q1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e</a:t>
            </a:r>
            <a:r>
              <a:rPr kumimoji="0" lang="en-US" altLang="en-US" sz="1400" b="1" i="0" u="none" strike="noStrike" kern="0" cap="none" spc="0" normalizeH="0" baseline="0" noProof="0" dirty="0">
                <a:ln>
                  <a:noFill/>
                </a:ln>
                <a:solidFill>
                  <a:srgbClr val="000000"/>
                </a:solidFill>
                <a:effectLst/>
                <a:uLnTx/>
                <a:uFillTx/>
                <a:latin typeface="Arial" panose="020B0604020202020204" pitchFamily="34" charset="0"/>
              </a:rPr>
              <a:t>p</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(P2 – P1) / P1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(5000 – 4000)         20           </a:t>
            </a: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   x  ----------   =   </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rPr>
              <a:t>- 5</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(19 – 20)             4000                      </a:t>
            </a:r>
          </a:p>
          <a:p>
            <a:pPr marL="0" marR="0" lvl="0" indent="0" algn="ctr"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p:txBody>
      </p:sp>
    </p:spTree>
    <p:extLst>
      <p:ext uri="{BB962C8B-B14F-4D97-AF65-F5344CB8AC3E}">
        <p14:creationId xmlns:p14="http://schemas.microsoft.com/office/powerpoint/2010/main" val="210772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0">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0">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xEl>
                                              <p:pRg st="9" end="9"/>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0">
                                            <p:txEl>
                                              <p:pRg st="10" end="10"/>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xEl>
                                              <p:pRg st="11" end="11"/>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0">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0">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0">
                                            <p:txEl>
                                              <p:pRg st="14" end="14"/>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0">
                                            <p:txEl>
                                              <p:pRg st="15" end="1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0">
                                            <p:txEl>
                                              <p:pRg st="16" end="16"/>
                                            </p:txEl>
                                          </p:spTgt>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0">
                                            <p:txEl>
                                              <p:pRg st="17" end="17"/>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10">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2</a:t>
            </a:fld>
            <a:endParaRPr lang="en-US">
              <a:solidFill>
                <a:srgbClr val="534949"/>
              </a:solidFill>
            </a:endParaRPr>
          </a:p>
        </p:txBody>
      </p:sp>
      <p:sp>
        <p:nvSpPr>
          <p:cNvPr id="10" name="Rectangle 2"/>
          <p:cNvSpPr txBox="1">
            <a:spLocks noChangeArrowheads="1"/>
          </p:cNvSpPr>
          <p:nvPr/>
        </p:nvSpPr>
        <p:spPr bwMode="auto">
          <a:xfrm>
            <a:off x="2819400" y="304800"/>
            <a:ext cx="38100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charset="0"/>
              </a:defRPr>
            </a:lvl2pPr>
            <a:lvl3pPr algn="ctr" rtl="0" eaLnBrk="0" fontAlgn="base" hangingPunct="0">
              <a:spcBef>
                <a:spcPct val="0"/>
              </a:spcBef>
              <a:spcAft>
                <a:spcPct val="0"/>
              </a:spcAft>
              <a:defRPr sz="4400">
                <a:solidFill>
                  <a:schemeClr val="tx2"/>
                </a:solidFill>
                <a:latin typeface="Arial" charset="0"/>
              </a:defRPr>
            </a:lvl3pPr>
            <a:lvl4pPr algn="ctr" rtl="0" eaLnBrk="0" fontAlgn="base" hangingPunct="0">
              <a:spcBef>
                <a:spcPct val="0"/>
              </a:spcBef>
              <a:spcAft>
                <a:spcPct val="0"/>
              </a:spcAft>
              <a:defRPr sz="4400">
                <a:solidFill>
                  <a:schemeClr val="tx2"/>
                </a:solidFill>
                <a:latin typeface="Arial" charset="0"/>
              </a:defRPr>
            </a:lvl4pPr>
            <a:lvl5pPr algn="ctr" rtl="0" eaLnBrk="0" fontAlgn="base" hangingPunct="0">
              <a:spcBef>
                <a:spcPct val="0"/>
              </a:spcBef>
              <a:spcAft>
                <a:spcPct val="0"/>
              </a:spcAft>
              <a:defRPr sz="4400">
                <a:solidFill>
                  <a:schemeClr val="tx2"/>
                </a:solidFill>
                <a:latin typeface="Arial" charset="0"/>
              </a:defRPr>
            </a:lvl5pPr>
            <a:lvl6pPr marL="457200" algn="ctr" rtl="0" fontAlgn="base">
              <a:spcBef>
                <a:spcPct val="0"/>
              </a:spcBef>
              <a:spcAft>
                <a:spcPct val="0"/>
              </a:spcAft>
              <a:defRPr sz="4400">
                <a:solidFill>
                  <a:schemeClr val="tx2"/>
                </a:solidFill>
                <a:latin typeface="Arial" charset="0"/>
              </a:defRPr>
            </a:lvl6pPr>
            <a:lvl7pPr marL="914400" algn="ctr" rtl="0" fontAlgn="base">
              <a:spcBef>
                <a:spcPct val="0"/>
              </a:spcBef>
              <a:spcAft>
                <a:spcPct val="0"/>
              </a:spcAft>
              <a:defRPr sz="4400">
                <a:solidFill>
                  <a:schemeClr val="tx2"/>
                </a:solidFill>
                <a:latin typeface="Arial" charset="0"/>
              </a:defRPr>
            </a:lvl7pPr>
            <a:lvl8pPr marL="1371600" algn="ctr" rtl="0" fontAlgn="base">
              <a:spcBef>
                <a:spcPct val="0"/>
              </a:spcBef>
              <a:spcAft>
                <a:spcPct val="0"/>
              </a:spcAft>
              <a:defRPr sz="4400">
                <a:solidFill>
                  <a:schemeClr val="tx2"/>
                </a:solidFill>
                <a:latin typeface="Arial" charset="0"/>
              </a:defRPr>
            </a:lvl8pPr>
            <a:lvl9pPr marL="1828800" algn="ctr" rtl="0" fontAlgn="base">
              <a:spcBef>
                <a:spcPct val="0"/>
              </a:spcBef>
              <a:spcAft>
                <a:spcPct val="0"/>
              </a:spcAft>
              <a:defRPr sz="4400">
                <a:solidFill>
                  <a:schemeClr val="tx2"/>
                </a:solidFill>
                <a:latin typeface="Arial" charset="0"/>
              </a:defRPr>
            </a:lvl9pPr>
          </a:lstStyle>
          <a:p>
            <a:pPr lvl="0" eaLnBrk="1" hangingPunct="1">
              <a:defRPr/>
            </a:pPr>
            <a:r>
              <a:rPr lang="en-US" altLang="en-US" sz="3200" kern="0" dirty="0">
                <a:solidFill>
                  <a:srgbClr val="0000FF"/>
                </a:solidFill>
                <a:latin typeface="Arial"/>
              </a:rPr>
              <a:t>Demand Analysis</a:t>
            </a:r>
            <a:endParaRPr kumimoji="0" lang="en-US" altLang="en-US" sz="3200" b="0" i="0" u="none" strike="noStrike" kern="0" cap="none" spc="0" normalizeH="0" baseline="0" noProof="0" dirty="0">
              <a:ln>
                <a:noFill/>
              </a:ln>
              <a:solidFill>
                <a:srgbClr val="0000FF"/>
              </a:solidFill>
              <a:effectLst/>
              <a:uLnTx/>
              <a:uFillTx/>
              <a:latin typeface="Arial"/>
            </a:endParaRPr>
          </a:p>
        </p:txBody>
      </p:sp>
      <p:sp>
        <p:nvSpPr>
          <p:cNvPr id="11" name="Rectangle 5"/>
          <p:cNvSpPr>
            <a:spLocks noChangeArrowheads="1"/>
          </p:cNvSpPr>
          <p:nvPr/>
        </p:nvSpPr>
        <p:spPr bwMode="auto">
          <a:xfrm>
            <a:off x="152400" y="990600"/>
            <a:ext cx="8839200" cy="5524589"/>
          </a:xfrm>
          <a:prstGeom prst="rect">
            <a:avLst/>
          </a:prstGeom>
          <a:noFill/>
          <a:ln w="9525">
            <a:noFill/>
            <a:miter lim="800000"/>
            <a:headEnd/>
            <a:tailEnd/>
          </a:ln>
          <a:extLst>
            <a:ext uri="{909E8E84-426E-40DD-AFC4-6F175D3DCCD1}">
              <a14:hiddenFill xmlns:a14="http://schemas.microsoft.com/office/drawing/2010/main">
                <a:solidFill>
                  <a:srgbClr val="FFFFFF"/>
                </a:solidFill>
              </a14:hiddenFill>
            </a:ext>
          </a:extLst>
        </p:spPr>
        <p:txBody>
          <a:bodyPr tIns="0" bIns="0" anchor="ctr">
            <a:spAutoFit/>
          </a:bodyPr>
          <a:lstStyle>
            <a:lvl1pPr>
              <a:spcBef>
                <a:spcPct val="20000"/>
              </a:spcBef>
              <a:buChar char="•"/>
              <a:tabLst>
                <a:tab pos="914400" algn="l"/>
                <a:tab pos="1143000" algn="l"/>
              </a:tabLst>
              <a:defRPr sz="3200">
                <a:solidFill>
                  <a:schemeClr val="tx1"/>
                </a:solidFill>
                <a:latin typeface="Arial" panose="020B0604020202020204" pitchFamily="34" charset="0"/>
              </a:defRPr>
            </a:lvl1pPr>
            <a:lvl2pPr marL="742950" indent="-285750">
              <a:spcBef>
                <a:spcPct val="20000"/>
              </a:spcBef>
              <a:buChar char="–"/>
              <a:tabLst>
                <a:tab pos="914400" algn="l"/>
                <a:tab pos="1143000" algn="l"/>
              </a:tabLst>
              <a:defRPr sz="2800">
                <a:solidFill>
                  <a:schemeClr val="tx1"/>
                </a:solidFill>
                <a:latin typeface="Arial" panose="020B0604020202020204" pitchFamily="34" charset="0"/>
              </a:defRPr>
            </a:lvl2pPr>
            <a:lvl3pPr marL="1143000" indent="-228600">
              <a:spcBef>
                <a:spcPct val="20000"/>
              </a:spcBef>
              <a:buChar char="•"/>
              <a:tabLst>
                <a:tab pos="914400" algn="l"/>
                <a:tab pos="1143000" algn="l"/>
              </a:tabLst>
              <a:defRPr sz="2400">
                <a:solidFill>
                  <a:schemeClr val="tx1"/>
                </a:solidFill>
                <a:latin typeface="Arial" panose="020B0604020202020204" pitchFamily="34" charset="0"/>
              </a:defRPr>
            </a:lvl3pPr>
            <a:lvl4pPr marL="1600200" indent="-228600">
              <a:spcBef>
                <a:spcPct val="20000"/>
              </a:spcBef>
              <a:buChar char="–"/>
              <a:tabLst>
                <a:tab pos="914400" algn="l"/>
                <a:tab pos="1143000" algn="l"/>
              </a:tabLst>
              <a:defRPr sz="2000">
                <a:solidFill>
                  <a:schemeClr val="tx1"/>
                </a:solidFill>
                <a:latin typeface="Arial" panose="020B0604020202020204" pitchFamily="34" charset="0"/>
              </a:defRPr>
            </a:lvl4pPr>
            <a:lvl5pPr marL="2057400" indent="-228600">
              <a:spcBef>
                <a:spcPct val="20000"/>
              </a:spcBef>
              <a:buChar char="»"/>
              <a:tabLst>
                <a:tab pos="914400" algn="l"/>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914400" algn="l"/>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914400" algn="l"/>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914400" algn="l"/>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914400" algn="l"/>
                <a:tab pos="11430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Demand for a commodity or service refers to “various quantities which consumers would buy in one market in a given period of time at all possible alternative prices, other things being constant”.</a:t>
            </a:r>
          </a:p>
          <a:p>
            <a:pPr eaLnBrk="1" hangingPunct="1">
              <a:spcBef>
                <a:spcPct val="0"/>
              </a:spcBef>
              <a:buFontTx/>
              <a:buNone/>
            </a:pPr>
            <a:endParaRPr lang="en-US" altLang="en-US" sz="1600" i="0" dirty="0"/>
          </a:p>
          <a:p>
            <a:pPr eaLnBrk="1" hangingPunct="1">
              <a:spcBef>
                <a:spcPct val="0"/>
              </a:spcBef>
              <a:buFontTx/>
              <a:buNone/>
            </a:pPr>
            <a:r>
              <a:rPr lang="en-US" altLang="en-US" sz="1600" i="0" dirty="0"/>
              <a:t>It implies that</a:t>
            </a:r>
          </a:p>
          <a:p>
            <a:pPr eaLnBrk="1" hangingPunct="1">
              <a:spcBef>
                <a:spcPct val="0"/>
              </a:spcBef>
              <a:buFontTx/>
              <a:buNone/>
            </a:pPr>
            <a:endParaRPr lang="en-US" altLang="en-US" sz="1600" i="0" dirty="0"/>
          </a:p>
          <a:p>
            <a:pPr eaLnBrk="1" hangingPunct="1">
              <a:spcBef>
                <a:spcPct val="0"/>
              </a:spcBef>
            </a:pPr>
            <a:r>
              <a:rPr lang="en-US" altLang="en-US" sz="1600" i="0" dirty="0"/>
              <a:t>  It is the desire / need of the consumer to buy.</a:t>
            </a:r>
          </a:p>
          <a:p>
            <a:pPr eaLnBrk="1" hangingPunct="1">
              <a:spcBef>
                <a:spcPct val="0"/>
              </a:spcBef>
            </a:pPr>
            <a:r>
              <a:rPr lang="en-US" altLang="en-US" sz="1600" i="0" dirty="0"/>
              <a:t>  Consumer should be willing and able to pay the price.</a:t>
            </a:r>
          </a:p>
          <a:p>
            <a:pPr eaLnBrk="1" hangingPunct="1">
              <a:spcBef>
                <a:spcPct val="0"/>
              </a:spcBef>
            </a:pPr>
            <a:r>
              <a:rPr lang="en-US" altLang="en-US" sz="1600" i="0" dirty="0"/>
              <a:t>  Demand is always per unit of time i.e. per day, week, month and year.</a:t>
            </a:r>
          </a:p>
          <a:p>
            <a:pPr eaLnBrk="1" hangingPunct="1">
              <a:spcBef>
                <a:spcPct val="0"/>
              </a:spcBef>
            </a:pPr>
            <a:r>
              <a:rPr lang="en-US" altLang="en-US" sz="1600" i="0" dirty="0"/>
              <a:t>  Quantity.</a:t>
            </a:r>
          </a:p>
          <a:p>
            <a:pPr eaLnBrk="1" hangingPunct="1">
              <a:spcBef>
                <a:spcPct val="0"/>
              </a:spcBef>
              <a:buFontTx/>
              <a:buNone/>
            </a:pPr>
            <a:endParaRPr lang="en-US" altLang="en-US" sz="1600" i="0" dirty="0"/>
          </a:p>
          <a:p>
            <a:pPr eaLnBrk="1" hangingPunct="1">
              <a:spcBef>
                <a:spcPct val="0"/>
              </a:spcBef>
              <a:buFontTx/>
              <a:buNone/>
            </a:pPr>
            <a:r>
              <a:rPr lang="en-US" altLang="en-US" sz="1600" i="0" dirty="0"/>
              <a:t>Quantity demanded by a consumer for a good / service depends upon various </a:t>
            </a:r>
            <a:r>
              <a:rPr lang="en-US" altLang="en-US" sz="1600" b="1" i="0" dirty="0"/>
              <a:t>factors / determinants</a:t>
            </a:r>
            <a:r>
              <a:rPr lang="en-US" altLang="en-US" sz="1600" i="0" dirty="0"/>
              <a:t> which is denoted by the function</a:t>
            </a:r>
          </a:p>
          <a:p>
            <a:pPr eaLnBrk="1" hangingPunct="1">
              <a:spcBef>
                <a:spcPct val="0"/>
              </a:spcBef>
              <a:buFontTx/>
              <a:buNone/>
            </a:pPr>
            <a:endParaRPr lang="en-US" altLang="en-US" sz="1600" i="0" dirty="0"/>
          </a:p>
          <a:p>
            <a:pPr eaLnBrk="1" hangingPunct="1">
              <a:spcBef>
                <a:spcPct val="0"/>
              </a:spcBef>
              <a:buFontTx/>
              <a:buNone/>
            </a:pPr>
            <a:r>
              <a:rPr lang="en-US" altLang="en-US" sz="1600" i="0" dirty="0" err="1"/>
              <a:t>D</a:t>
            </a:r>
            <a:r>
              <a:rPr lang="en-US" altLang="en-US" sz="1400" i="0" dirty="0" err="1"/>
              <a:t>x</a:t>
            </a:r>
            <a:r>
              <a:rPr lang="en-US" altLang="en-US" sz="1400" i="0" dirty="0"/>
              <a:t> </a:t>
            </a:r>
            <a:r>
              <a:rPr lang="en-US" altLang="en-US" sz="1600" i="0" dirty="0"/>
              <a:t>= </a:t>
            </a:r>
            <a:r>
              <a:rPr lang="en-US" altLang="en-US" sz="1600" b="1" i="0" dirty="0"/>
              <a:t>f</a:t>
            </a:r>
            <a:r>
              <a:rPr lang="en-US" altLang="en-US" sz="1600" i="0" dirty="0"/>
              <a:t> (</a:t>
            </a:r>
            <a:r>
              <a:rPr lang="en-US" altLang="en-US" sz="1600" i="0" dirty="0" err="1"/>
              <a:t>P</a:t>
            </a:r>
            <a:r>
              <a:rPr lang="en-US" altLang="en-US" sz="1400" i="0" dirty="0" err="1"/>
              <a:t>x</a:t>
            </a:r>
            <a:r>
              <a:rPr lang="en-US" altLang="en-US" sz="1600" i="0" dirty="0"/>
              <a:t>,</a:t>
            </a:r>
            <a:r>
              <a:rPr lang="en-US" altLang="en-US" sz="1600" dirty="0"/>
              <a:t> </a:t>
            </a:r>
            <a:r>
              <a:rPr lang="en-US" altLang="en-US" sz="1600" i="0" dirty="0"/>
              <a:t>I, </a:t>
            </a:r>
            <a:r>
              <a:rPr lang="en-US" altLang="en-US" sz="1600" i="0" dirty="0" err="1"/>
              <a:t>P</a:t>
            </a:r>
            <a:r>
              <a:rPr lang="en-US" altLang="en-US" sz="1400" i="0" dirty="0" err="1"/>
              <a:t>r</a:t>
            </a:r>
            <a:r>
              <a:rPr lang="en-US" altLang="en-US" sz="1600" i="0" dirty="0"/>
              <a:t>, N, T, U), where</a:t>
            </a:r>
          </a:p>
          <a:p>
            <a:pPr eaLnBrk="1" hangingPunct="1">
              <a:spcBef>
                <a:spcPct val="0"/>
              </a:spcBef>
              <a:buFontTx/>
              <a:buNone/>
            </a:pPr>
            <a:r>
              <a:rPr lang="en-US" altLang="en-US" sz="1600" i="0" dirty="0" err="1"/>
              <a:t>D</a:t>
            </a:r>
            <a:r>
              <a:rPr lang="en-US" altLang="en-US" sz="1400" i="0" dirty="0" err="1"/>
              <a:t>x</a:t>
            </a:r>
            <a:r>
              <a:rPr lang="en-US" altLang="en-US" sz="1600" dirty="0"/>
              <a:t>  </a:t>
            </a:r>
            <a:r>
              <a:rPr lang="en-US" altLang="en-US" sz="1600" i="0" dirty="0"/>
              <a:t>- Qty. demanded for the good (x)</a:t>
            </a:r>
            <a:r>
              <a:rPr lang="en-US" altLang="en-US" sz="1800" dirty="0"/>
              <a:t> </a:t>
            </a:r>
            <a:r>
              <a:rPr lang="en-US" altLang="en-US" sz="1600" i="0" dirty="0"/>
              <a:t>under consideration</a:t>
            </a:r>
          </a:p>
          <a:p>
            <a:pPr eaLnBrk="1" hangingPunct="1">
              <a:spcBef>
                <a:spcPct val="0"/>
              </a:spcBef>
              <a:buFontTx/>
              <a:buNone/>
            </a:pPr>
            <a:r>
              <a:rPr lang="en-US" altLang="en-US" sz="1600" i="0" dirty="0" err="1"/>
              <a:t>P</a:t>
            </a:r>
            <a:r>
              <a:rPr lang="en-US" altLang="en-US" sz="1400" i="0" dirty="0" err="1"/>
              <a:t>x</a:t>
            </a:r>
            <a:r>
              <a:rPr lang="en-US" altLang="en-US" sz="1600" b="1" dirty="0"/>
              <a:t> </a:t>
            </a:r>
            <a:r>
              <a:rPr lang="en-US" altLang="en-US" sz="1600" dirty="0"/>
              <a:t> </a:t>
            </a:r>
            <a:r>
              <a:rPr lang="en-US" altLang="en-US" sz="1600" i="0" dirty="0"/>
              <a:t>- Price of the good (x) under consideration </a:t>
            </a:r>
            <a:r>
              <a:rPr lang="en-US" altLang="en-US" sz="1800" dirty="0"/>
              <a:t> </a:t>
            </a:r>
            <a:endParaRPr lang="en-US" altLang="en-US" sz="1600" dirty="0"/>
          </a:p>
          <a:p>
            <a:pPr eaLnBrk="1" hangingPunct="1">
              <a:spcBef>
                <a:spcPct val="0"/>
              </a:spcBef>
              <a:buFontTx/>
              <a:buNone/>
            </a:pPr>
            <a:r>
              <a:rPr lang="en-US" altLang="en-US" sz="1600" i="0" dirty="0"/>
              <a:t>I     - Consumer’s Income   </a:t>
            </a:r>
          </a:p>
          <a:p>
            <a:pPr eaLnBrk="1" hangingPunct="1">
              <a:spcBef>
                <a:spcPct val="0"/>
              </a:spcBef>
              <a:buFontTx/>
              <a:buNone/>
            </a:pPr>
            <a:r>
              <a:rPr lang="en-US" altLang="en-US" sz="1600" i="0" dirty="0" err="1"/>
              <a:t>P</a:t>
            </a:r>
            <a:r>
              <a:rPr lang="en-US" altLang="en-US" sz="1400" i="0" dirty="0" err="1"/>
              <a:t>r</a:t>
            </a:r>
            <a:r>
              <a:rPr lang="en-US" altLang="en-US" sz="1600" i="0" dirty="0"/>
              <a:t>  - Price of related goods (Substitutes / Complimentary goods)</a:t>
            </a:r>
          </a:p>
          <a:p>
            <a:pPr eaLnBrk="1" hangingPunct="1">
              <a:spcBef>
                <a:spcPct val="0"/>
              </a:spcBef>
              <a:buFontTx/>
              <a:buNone/>
            </a:pPr>
            <a:r>
              <a:rPr lang="en-US" altLang="en-US" sz="1600" i="0" dirty="0"/>
              <a:t>N   - No. of consumers   </a:t>
            </a:r>
          </a:p>
          <a:p>
            <a:pPr eaLnBrk="1" hangingPunct="1">
              <a:spcBef>
                <a:spcPct val="0"/>
              </a:spcBef>
              <a:buFontTx/>
              <a:buNone/>
            </a:pPr>
            <a:r>
              <a:rPr lang="en-US" altLang="en-US" sz="1600" i="0" dirty="0"/>
              <a:t>T   - Tastes &amp; Preferences</a:t>
            </a:r>
          </a:p>
          <a:p>
            <a:pPr eaLnBrk="1" hangingPunct="1">
              <a:spcBef>
                <a:spcPct val="0"/>
              </a:spcBef>
              <a:buFontTx/>
              <a:buNone/>
            </a:pPr>
            <a:r>
              <a:rPr lang="en-US" altLang="en-US" sz="1600" i="0" dirty="0"/>
              <a:t>U   - Any other determinant of demand.</a:t>
            </a:r>
          </a:p>
        </p:txBody>
      </p:sp>
    </p:spTree>
    <p:extLst>
      <p:ext uri="{BB962C8B-B14F-4D97-AF65-F5344CB8AC3E}">
        <p14:creationId xmlns:p14="http://schemas.microsoft.com/office/powerpoint/2010/main" val="368740142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20</a:t>
            </a:fld>
            <a:endParaRPr lang="en-US"/>
          </a:p>
        </p:txBody>
      </p:sp>
      <p:sp>
        <p:nvSpPr>
          <p:cNvPr id="9" name="Rectangle 5"/>
          <p:cNvSpPr>
            <a:spLocks noChangeArrowheads="1"/>
          </p:cNvSpPr>
          <p:nvPr/>
        </p:nvSpPr>
        <p:spPr bwMode="auto">
          <a:xfrm>
            <a:off x="152400" y="1411287"/>
            <a:ext cx="8839200" cy="4760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Problem # 2</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When the price of a commodity increases from Rs.10 per unit to Rs.12 per unit, its demand falls from 96 units to 80 units. Find the price elasticity of demand for the product.</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sng" strike="noStrike" kern="0" cap="none" spc="0" normalizeH="0" baseline="0" noProof="0" dirty="0">
                <a:ln>
                  <a:noFill/>
                </a:ln>
                <a:solidFill>
                  <a:srgbClr val="000000"/>
                </a:solidFill>
                <a:effectLst/>
                <a:uLnTx/>
                <a:uFillTx/>
                <a:latin typeface="Arial" panose="020B0604020202020204" pitchFamily="34" charset="0"/>
              </a:rPr>
              <a:t>Solution</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Q1 = 96 units,   Q2 = 80 units,     P1 =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rPr>
              <a:t>Rs</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10 per unit ,    P2 = </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rPr>
              <a:t>Rs</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12 per unit </a:t>
            </a:r>
          </a:p>
          <a:p>
            <a:pPr marL="0" marR="0" lvl="0" indent="0" defTabSz="914400" eaLnBrk="1" fontAlgn="base" latinLnBrk="0" hangingPunct="1">
              <a:lnSpc>
                <a:spcPct val="100000"/>
              </a:lnSpc>
              <a:spcBef>
                <a:spcPct val="0"/>
              </a:spcBef>
              <a:spcAft>
                <a:spcPct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(Q2 – Q1) / Q1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e</a:t>
            </a:r>
            <a:r>
              <a:rPr kumimoji="0" lang="en-US" altLang="en-US" sz="1400" b="1" i="0" u="none" strike="noStrike" kern="0" cap="none" spc="0" normalizeH="0" baseline="0" noProof="0" dirty="0">
                <a:ln>
                  <a:noFill/>
                </a:ln>
                <a:solidFill>
                  <a:srgbClr val="000000"/>
                </a:solidFill>
                <a:effectLst/>
                <a:uLnTx/>
                <a:uFillTx/>
                <a:latin typeface="Arial" panose="020B0604020202020204" pitchFamily="34" charset="0"/>
              </a:rPr>
              <a:t>p</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(P2 – P1) / P1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( 80 – 96 )             10           </a:t>
            </a: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 -------------------   x  ----------   =   </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rPr>
              <a:t>- 0.833</a:t>
            </a: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base" latinLnBrk="0" hangingPunct="1">
              <a:lnSpc>
                <a:spcPct val="100000"/>
              </a:lnSpc>
              <a:spcBef>
                <a:spcPct val="0"/>
              </a:spcBef>
              <a:spcAft>
                <a:spcPct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(12 – 10)               96                       	</a:t>
            </a:r>
          </a:p>
        </p:txBody>
      </p:sp>
      <p:sp>
        <p:nvSpPr>
          <p:cNvPr id="10" name="Rectangle 4"/>
          <p:cNvSpPr txBox="1">
            <a:spLocks noChangeArrowheads="1"/>
          </p:cNvSpPr>
          <p:nvPr/>
        </p:nvSpPr>
        <p:spPr bwMode="auto">
          <a:xfrm>
            <a:off x="2438400" y="304800"/>
            <a:ext cx="3581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dirty="0">
                <a:ln>
                  <a:noFill/>
                </a:ln>
                <a:solidFill>
                  <a:srgbClr val="0000FF"/>
                </a:solidFill>
                <a:effectLst/>
                <a:uLnTx/>
                <a:uFillTx/>
                <a:latin typeface="Arial"/>
                <a:ea typeface="+mj-ea"/>
                <a:cs typeface="+mj-cs"/>
              </a:rPr>
              <a:t>Demand Problems</a:t>
            </a:r>
          </a:p>
        </p:txBody>
      </p:sp>
    </p:spTree>
    <p:extLst>
      <p:ext uri="{BB962C8B-B14F-4D97-AF65-F5344CB8AC3E}">
        <p14:creationId xmlns:p14="http://schemas.microsoft.com/office/powerpoint/2010/main" val="101706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9">
                                            <p:txEl>
                                              <p:pRg st="8" end="8"/>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xEl>
                                              <p:pRg st="9" end="9"/>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9">
                                            <p:txEl>
                                              <p:pRg st="10" end="1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9">
                                            <p:txEl>
                                              <p:pRg st="12" end="1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9">
                                            <p:txEl>
                                              <p:pRg st="13" end="13"/>
                                            </p:txEl>
                                          </p:spTgt>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9">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2"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solidFill>
                <a:srgbClr val="000000"/>
              </a:solidFill>
            </a:endParaRPr>
          </a:p>
          <a:p>
            <a:pPr>
              <a:spcBef>
                <a:spcPct val="0"/>
              </a:spcBef>
              <a:buFontTx/>
              <a:buNone/>
            </a:pPr>
            <a:fld id="{7199FD3E-8C10-4A86-9A7D-348845B0D22B}" type="slidenum">
              <a:rPr lang="en-US" altLang="en-US" sz="1400" smtClean="0">
                <a:solidFill>
                  <a:srgbClr val="000000"/>
                </a:solidFill>
              </a:rPr>
              <a:pPr>
                <a:spcBef>
                  <a:spcPct val="0"/>
                </a:spcBef>
                <a:buFontTx/>
                <a:buNone/>
              </a:pPr>
              <a:t>21</a:t>
            </a:fld>
            <a:endParaRPr lang="en-US" altLang="en-US" sz="1400">
              <a:solidFill>
                <a:srgbClr val="000000"/>
              </a:solidFill>
            </a:endParaRPr>
          </a:p>
        </p:txBody>
      </p:sp>
      <p:sp>
        <p:nvSpPr>
          <p:cNvPr id="22533" name="Rectangle 4"/>
          <p:cNvSpPr>
            <a:spLocks noGrp="1" noChangeArrowheads="1"/>
          </p:cNvSpPr>
          <p:nvPr>
            <p:ph type="title"/>
          </p:nvPr>
        </p:nvSpPr>
        <p:spPr>
          <a:xfrm>
            <a:off x="457200" y="152400"/>
            <a:ext cx="8229600" cy="533400"/>
          </a:xfrm>
        </p:spPr>
        <p:txBody>
          <a:bodyPr/>
          <a:lstStyle/>
          <a:p>
            <a:pPr eaLnBrk="1" hangingPunct="1"/>
            <a:r>
              <a:rPr lang="en-US" altLang="en-US" sz="2800" dirty="0">
                <a:solidFill>
                  <a:srgbClr val="0000FF"/>
                </a:solidFill>
              </a:rPr>
              <a:t>Demand Problems</a:t>
            </a:r>
          </a:p>
        </p:txBody>
      </p:sp>
      <p:graphicFrame>
        <p:nvGraphicFramePr>
          <p:cNvPr id="113673" name="Object 9"/>
          <p:cNvGraphicFramePr>
            <a:graphicFrameLocks noChangeAspect="1"/>
          </p:cNvGraphicFramePr>
          <p:nvPr/>
        </p:nvGraphicFramePr>
        <p:xfrm>
          <a:off x="1524000" y="2286000"/>
          <a:ext cx="733425" cy="504825"/>
        </p:xfrm>
        <a:graphic>
          <a:graphicData uri="http://schemas.openxmlformats.org/presentationml/2006/ole">
            <mc:AlternateContent xmlns:mc="http://schemas.openxmlformats.org/markup-compatibility/2006">
              <mc:Choice xmlns:v="urn:schemas-microsoft-com:vml" Requires="v">
                <p:oleObj name="Equation" r:id="rId2" imgW="736600" imgH="508000" progId="Equation.3">
                  <p:embed/>
                </p:oleObj>
              </mc:Choice>
              <mc:Fallback>
                <p:oleObj name="Equation" r:id="rId2" imgW="736600" imgH="508000"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24000" y="2286000"/>
                        <a:ext cx="73342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72" name="Object 8"/>
          <p:cNvGraphicFramePr>
            <a:graphicFrameLocks noChangeAspect="1"/>
          </p:cNvGraphicFramePr>
          <p:nvPr/>
        </p:nvGraphicFramePr>
        <p:xfrm>
          <a:off x="3657600" y="2209800"/>
          <a:ext cx="647700" cy="542925"/>
        </p:xfrm>
        <a:graphic>
          <a:graphicData uri="http://schemas.openxmlformats.org/presentationml/2006/ole">
            <mc:AlternateContent xmlns:mc="http://schemas.openxmlformats.org/markup-compatibility/2006">
              <mc:Choice xmlns:v="urn:schemas-microsoft-com:vml" Requires="v">
                <p:oleObj name="Equation" r:id="rId4" imgW="647419" imgH="545863" progId="Equation.3">
                  <p:embed/>
                </p:oleObj>
              </mc:Choice>
              <mc:Fallback>
                <p:oleObj name="Equation" r:id="rId4" imgW="647419" imgH="545863"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57600" y="2209800"/>
                        <a:ext cx="6477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71" name="Object 7"/>
          <p:cNvGraphicFramePr>
            <a:graphicFrameLocks noChangeAspect="1"/>
          </p:cNvGraphicFramePr>
          <p:nvPr/>
        </p:nvGraphicFramePr>
        <p:xfrm>
          <a:off x="2133600" y="3276600"/>
          <a:ext cx="752475" cy="504825"/>
        </p:xfrm>
        <a:graphic>
          <a:graphicData uri="http://schemas.openxmlformats.org/presentationml/2006/ole">
            <mc:AlternateContent xmlns:mc="http://schemas.openxmlformats.org/markup-compatibility/2006">
              <mc:Choice xmlns:v="urn:schemas-microsoft-com:vml" Requires="v">
                <p:oleObj name="Equation" r:id="rId6" imgW="749300" imgH="508000" progId="Equation.3">
                  <p:embed/>
                </p:oleObj>
              </mc:Choice>
              <mc:Fallback>
                <p:oleObj name="Equation" r:id="rId6" imgW="749300" imgH="508000"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2133600" y="3276600"/>
                        <a:ext cx="752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70" name="Object 6"/>
          <p:cNvGraphicFramePr>
            <a:graphicFrameLocks noChangeAspect="1"/>
          </p:cNvGraphicFramePr>
          <p:nvPr/>
        </p:nvGraphicFramePr>
        <p:xfrm>
          <a:off x="2209800" y="4267200"/>
          <a:ext cx="752475" cy="504825"/>
        </p:xfrm>
        <a:graphic>
          <a:graphicData uri="http://schemas.openxmlformats.org/presentationml/2006/ole">
            <mc:AlternateContent xmlns:mc="http://schemas.openxmlformats.org/markup-compatibility/2006">
              <mc:Choice xmlns:v="urn:schemas-microsoft-com:vml" Requires="v">
                <p:oleObj name="Equation" r:id="rId8" imgW="749300" imgH="508000" progId="Equation.3">
                  <p:embed/>
                </p:oleObj>
              </mc:Choice>
              <mc:Fallback>
                <p:oleObj name="Equation" r:id="rId8" imgW="749300" imgH="508000" progId="Equation.3">
                  <p:embed/>
                  <p:pic>
                    <p:nvPicPr>
                      <p:cNvPr id="0" name=""/>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209800" y="4267200"/>
                        <a:ext cx="752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113669" name="Object 5"/>
          <p:cNvGraphicFramePr>
            <a:graphicFrameLocks noChangeAspect="1"/>
          </p:cNvGraphicFramePr>
          <p:nvPr/>
        </p:nvGraphicFramePr>
        <p:xfrm>
          <a:off x="2209800" y="5410200"/>
          <a:ext cx="752475" cy="504825"/>
        </p:xfrm>
        <a:graphic>
          <a:graphicData uri="http://schemas.openxmlformats.org/presentationml/2006/ole">
            <mc:AlternateContent xmlns:mc="http://schemas.openxmlformats.org/markup-compatibility/2006">
              <mc:Choice xmlns:v="urn:schemas-microsoft-com:vml" Requires="v">
                <p:oleObj name="Equation" r:id="rId10" imgW="749300" imgH="508000" progId="Equation.3">
                  <p:embed/>
                </p:oleObj>
              </mc:Choice>
              <mc:Fallback>
                <p:oleObj name="Equation" r:id="rId10" imgW="749300" imgH="508000" progId="Equation.3">
                  <p:embed/>
                  <p:pic>
                    <p:nvPicPr>
                      <p:cNvPr id="0" name=""/>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2209800" y="5410200"/>
                        <a:ext cx="752475"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3674" name="Rectangle 10"/>
          <p:cNvSpPr>
            <a:spLocks noChangeArrowheads="1"/>
          </p:cNvSpPr>
          <p:nvPr/>
        </p:nvSpPr>
        <p:spPr bwMode="auto">
          <a:xfrm>
            <a:off x="152400" y="549275"/>
            <a:ext cx="8686800" cy="1617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dirty="0">
                <a:solidFill>
                  <a:srgbClr val="000000"/>
                </a:solidFill>
                <a:cs typeface="Times New Roman" panose="02020603050405020304" pitchFamily="18" charset="0"/>
              </a:rPr>
              <a:t>Problem # 3</a:t>
            </a:r>
          </a:p>
          <a:p>
            <a:pPr fontAlgn="base">
              <a:spcBef>
                <a:spcPct val="0"/>
              </a:spcBef>
              <a:spcAft>
                <a:spcPct val="0"/>
              </a:spcAft>
              <a:buFontTx/>
              <a:buNone/>
            </a:pPr>
            <a:endParaRPr lang="en-US" altLang="en-US" sz="1800" dirty="0">
              <a:solidFill>
                <a:srgbClr val="000000"/>
              </a:solidFill>
              <a:cs typeface="Times New Roman" panose="02020603050405020304" pitchFamily="18" charset="0"/>
            </a:endParaRPr>
          </a:p>
          <a:p>
            <a:pPr fontAlgn="base">
              <a:spcBef>
                <a:spcPct val="0"/>
              </a:spcBef>
              <a:spcAft>
                <a:spcPct val="0"/>
              </a:spcAft>
              <a:buFontTx/>
              <a:buNone/>
            </a:pPr>
            <a:r>
              <a:rPr lang="en-US" altLang="en-US" sz="1600" dirty="0">
                <a:solidFill>
                  <a:srgbClr val="000000"/>
                </a:solidFill>
                <a:cs typeface="Times New Roman" panose="02020603050405020304" pitchFamily="18" charset="0"/>
              </a:rPr>
              <a:t>Given the demand equation, Q = - 6P + 400, find the price elasticity of demand if   </a:t>
            </a:r>
          </a:p>
          <a:p>
            <a:pPr eaLnBrk="0" fontAlgn="base" hangingPunct="0">
              <a:spcBef>
                <a:spcPct val="0"/>
              </a:spcBef>
              <a:spcAft>
                <a:spcPct val="0"/>
              </a:spcAft>
              <a:buFontTx/>
              <a:buNone/>
            </a:pPr>
            <a:r>
              <a:rPr lang="en-US" altLang="en-US" sz="1600" dirty="0">
                <a:solidFill>
                  <a:srgbClr val="000000"/>
                </a:solidFill>
                <a:cs typeface="Times New Roman" panose="02020603050405020304" pitchFamily="18" charset="0"/>
              </a:rPr>
              <a:t>P = Rs.4, Rs.10 and Rs.15 per unit.</a:t>
            </a:r>
            <a:endParaRPr lang="en-US" altLang="en-US" sz="1600" dirty="0">
              <a:solidFill>
                <a:srgbClr val="000000"/>
              </a:solidFill>
            </a:endParaRPr>
          </a:p>
          <a:p>
            <a:pPr eaLnBrk="0" fontAlgn="base" hangingPunct="0">
              <a:spcBef>
                <a:spcPct val="0"/>
              </a:spcBef>
              <a:spcAft>
                <a:spcPct val="0"/>
              </a:spcAft>
              <a:buFontTx/>
              <a:buNone/>
            </a:pPr>
            <a:endParaRPr lang="en-US" altLang="en-US" sz="1400" b="1" i="1" u="sng" dirty="0">
              <a:solidFill>
                <a:srgbClr val="000000"/>
              </a:solidFill>
              <a:cs typeface="Times New Roman" panose="02020603050405020304" pitchFamily="18" charset="0"/>
            </a:endParaRPr>
          </a:p>
          <a:p>
            <a:pPr eaLnBrk="0" fontAlgn="base" hangingPunct="0">
              <a:spcBef>
                <a:spcPct val="0"/>
              </a:spcBef>
              <a:spcAft>
                <a:spcPct val="0"/>
              </a:spcAft>
              <a:buFontTx/>
              <a:buNone/>
            </a:pPr>
            <a:r>
              <a:rPr lang="en-US" altLang="en-US" sz="1800" u="sng" dirty="0">
                <a:solidFill>
                  <a:srgbClr val="000000"/>
                </a:solidFill>
                <a:cs typeface="Times New Roman" panose="02020603050405020304" pitchFamily="18" charset="0"/>
              </a:rPr>
              <a:t>Solution</a:t>
            </a:r>
            <a:r>
              <a:rPr lang="en-US" altLang="en-US" sz="1400" b="1" i="1" dirty="0">
                <a:solidFill>
                  <a:srgbClr val="000000"/>
                </a:solidFill>
                <a:cs typeface="Times New Roman" panose="02020603050405020304" pitchFamily="18" charset="0"/>
              </a:rPr>
              <a:t> </a:t>
            </a:r>
            <a:r>
              <a:rPr lang="en-US" altLang="en-US" sz="1400" i="1" dirty="0">
                <a:solidFill>
                  <a:srgbClr val="000000"/>
                </a:solidFill>
                <a:cs typeface="Times New Roman" panose="02020603050405020304" pitchFamily="18" charset="0"/>
              </a:rPr>
              <a:t>     </a:t>
            </a:r>
            <a:r>
              <a:rPr lang="en-US" altLang="en-US" sz="1400" dirty="0">
                <a:solidFill>
                  <a:srgbClr val="000000"/>
                </a:solidFill>
                <a:cs typeface="Times New Roman" panose="02020603050405020304" pitchFamily="18" charset="0"/>
              </a:rPr>
              <a:t>Q = - 6P + 400                                  </a:t>
            </a:r>
            <a:endParaRPr lang="en-US" altLang="en-US" sz="1800" dirty="0">
              <a:solidFill>
                <a:srgbClr val="000000"/>
              </a:solidFill>
            </a:endParaRPr>
          </a:p>
        </p:txBody>
      </p:sp>
      <p:sp>
        <p:nvSpPr>
          <p:cNvPr id="113675" name="Rectangle 11"/>
          <p:cNvSpPr>
            <a:spLocks noChangeArrowheads="1"/>
          </p:cNvSpPr>
          <p:nvPr/>
        </p:nvSpPr>
        <p:spPr bwMode="auto">
          <a:xfrm>
            <a:off x="2819400" y="2286000"/>
            <a:ext cx="838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dirty="0">
                <a:solidFill>
                  <a:srgbClr val="000000"/>
                </a:solidFill>
                <a:cs typeface="Times New Roman" panose="02020603050405020304" pitchFamily="18" charset="0"/>
              </a:rPr>
              <a:t> e</a:t>
            </a:r>
            <a:r>
              <a:rPr lang="en-US" altLang="en-US" sz="1400" b="1" baseline="-30000" dirty="0">
                <a:solidFill>
                  <a:srgbClr val="000000"/>
                </a:solidFill>
                <a:cs typeface="Times New Roman" panose="02020603050405020304" pitchFamily="18" charset="0"/>
              </a:rPr>
              <a:t>p</a:t>
            </a:r>
            <a:r>
              <a:rPr lang="en-US" altLang="en-US" sz="1400" dirty="0">
                <a:solidFill>
                  <a:srgbClr val="000000"/>
                </a:solidFill>
                <a:cs typeface="Times New Roman" panose="02020603050405020304" pitchFamily="18" charset="0"/>
              </a:rPr>
              <a:t>  =   </a:t>
            </a:r>
            <a:endParaRPr lang="en-US" altLang="en-US" sz="1800" dirty="0">
              <a:solidFill>
                <a:srgbClr val="000000"/>
              </a:solidFill>
            </a:endParaRPr>
          </a:p>
        </p:txBody>
      </p:sp>
      <p:sp>
        <p:nvSpPr>
          <p:cNvPr id="113676" name="Rectangle 12"/>
          <p:cNvSpPr>
            <a:spLocks noChangeArrowheads="1"/>
          </p:cNvSpPr>
          <p:nvPr/>
        </p:nvSpPr>
        <p:spPr bwMode="auto">
          <a:xfrm>
            <a:off x="0" y="2895600"/>
            <a:ext cx="5172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dirty="0">
                <a:solidFill>
                  <a:srgbClr val="000000"/>
                </a:solidFill>
                <a:cs typeface="Times New Roman" panose="02020603050405020304" pitchFamily="18" charset="0"/>
              </a:rPr>
              <a:t>  (</a:t>
            </a:r>
            <a:r>
              <a:rPr lang="en-US" altLang="en-US" sz="1400" dirty="0" err="1">
                <a:solidFill>
                  <a:srgbClr val="000000"/>
                </a:solidFill>
                <a:cs typeface="Times New Roman" panose="02020603050405020304" pitchFamily="18" charset="0"/>
              </a:rPr>
              <a:t>i</a:t>
            </a:r>
            <a:r>
              <a:rPr lang="en-US" altLang="en-US" sz="1400" dirty="0">
                <a:solidFill>
                  <a:srgbClr val="000000"/>
                </a:solidFill>
                <a:cs typeface="Times New Roman" panose="02020603050405020304" pitchFamily="18" charset="0"/>
              </a:rPr>
              <a:t>) When P = </a:t>
            </a:r>
            <a:r>
              <a:rPr lang="en-US" altLang="en-US" sz="1400" dirty="0" err="1">
                <a:solidFill>
                  <a:srgbClr val="000000"/>
                </a:solidFill>
                <a:cs typeface="Times New Roman" panose="02020603050405020304" pitchFamily="18" charset="0"/>
              </a:rPr>
              <a:t>Rs</a:t>
            </a:r>
            <a:r>
              <a:rPr lang="en-US" altLang="en-US" sz="1400" dirty="0">
                <a:solidFill>
                  <a:srgbClr val="000000"/>
                </a:solidFill>
                <a:cs typeface="Times New Roman" panose="02020603050405020304" pitchFamily="18" charset="0"/>
              </a:rPr>
              <a:t>. 4 per unit,  Q = - 6 x 4 + 400  =  376 units.</a:t>
            </a:r>
            <a:endParaRPr lang="en-US" altLang="en-US" sz="1800" dirty="0">
              <a:solidFill>
                <a:srgbClr val="000000"/>
              </a:solidFill>
            </a:endParaRPr>
          </a:p>
        </p:txBody>
      </p:sp>
      <p:sp>
        <p:nvSpPr>
          <p:cNvPr id="113677" name="Rectangle 13"/>
          <p:cNvSpPr>
            <a:spLocks noChangeArrowheads="1"/>
          </p:cNvSpPr>
          <p:nvPr/>
        </p:nvSpPr>
        <p:spPr bwMode="auto">
          <a:xfrm>
            <a:off x="0" y="3886200"/>
            <a:ext cx="55530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a:solidFill>
                  <a:srgbClr val="000000"/>
                </a:solidFill>
                <a:cs typeface="Times New Roman" panose="02020603050405020304" pitchFamily="18" charset="0"/>
              </a:rPr>
              <a:t>  (ii) When P = Rs. 10 per unit,  Q = - 6 x 20 + 400  =  340 units.</a:t>
            </a:r>
            <a:endParaRPr lang="en-US" altLang="en-US" sz="1800">
              <a:solidFill>
                <a:srgbClr val="000000"/>
              </a:solidFill>
            </a:endParaRPr>
          </a:p>
        </p:txBody>
      </p:sp>
      <p:sp>
        <p:nvSpPr>
          <p:cNvPr id="113678" name="Rectangle 14"/>
          <p:cNvSpPr>
            <a:spLocks noChangeArrowheads="1"/>
          </p:cNvSpPr>
          <p:nvPr/>
        </p:nvSpPr>
        <p:spPr bwMode="auto">
          <a:xfrm>
            <a:off x="0" y="5013325"/>
            <a:ext cx="56705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a:solidFill>
                  <a:srgbClr val="000000"/>
                </a:solidFill>
                <a:cs typeface="Times New Roman" panose="02020603050405020304" pitchFamily="18" charset="0"/>
              </a:rPr>
              <a:t>  (iii) When P = Rs. 15 per unit,  Q = - 6 x 15 + 400  =  310 units.	</a:t>
            </a:r>
            <a:endParaRPr lang="en-US" altLang="en-US" sz="1800">
              <a:solidFill>
                <a:srgbClr val="000000"/>
              </a:solidFill>
            </a:endParaRPr>
          </a:p>
        </p:txBody>
      </p:sp>
      <p:sp>
        <p:nvSpPr>
          <p:cNvPr id="113679" name="Rectangle 15"/>
          <p:cNvSpPr>
            <a:spLocks noChangeArrowheads="1"/>
          </p:cNvSpPr>
          <p:nvPr/>
        </p:nvSpPr>
        <p:spPr bwMode="auto">
          <a:xfrm>
            <a:off x="2971800" y="5486400"/>
            <a:ext cx="107791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400">
                <a:solidFill>
                  <a:srgbClr val="000000"/>
                </a:solidFill>
                <a:cs typeface="Times New Roman" panose="02020603050405020304" pitchFamily="18" charset="0"/>
              </a:rPr>
              <a:t> </a:t>
            </a:r>
            <a:r>
              <a:rPr lang="en-US" altLang="en-US" sz="1800">
                <a:solidFill>
                  <a:srgbClr val="000000"/>
                </a:solidFill>
                <a:cs typeface="Times New Roman" panose="02020603050405020304" pitchFamily="18" charset="0"/>
              </a:rPr>
              <a:t>=  </a:t>
            </a:r>
            <a:r>
              <a:rPr lang="en-US" altLang="en-US" sz="1800" u="sng">
                <a:solidFill>
                  <a:srgbClr val="000000"/>
                </a:solidFill>
                <a:cs typeface="Times New Roman" panose="02020603050405020304" pitchFamily="18" charset="0"/>
              </a:rPr>
              <a:t>- 0.29</a:t>
            </a:r>
            <a:endParaRPr lang="en-US" altLang="en-US" sz="1800">
              <a:solidFill>
                <a:srgbClr val="000000"/>
              </a:solidFill>
            </a:endParaRPr>
          </a:p>
        </p:txBody>
      </p:sp>
      <p:sp>
        <p:nvSpPr>
          <p:cNvPr id="113680" name="Rectangle 16"/>
          <p:cNvSpPr>
            <a:spLocks noChangeArrowheads="1"/>
          </p:cNvSpPr>
          <p:nvPr/>
        </p:nvSpPr>
        <p:spPr bwMode="auto">
          <a:xfrm>
            <a:off x="1371600" y="33528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dirty="0">
                <a:solidFill>
                  <a:srgbClr val="000000"/>
                </a:solidFill>
              </a:rPr>
              <a:t>e</a:t>
            </a:r>
            <a:r>
              <a:rPr lang="en-US" altLang="en-US" sz="1400" b="1" dirty="0">
                <a:solidFill>
                  <a:srgbClr val="000000"/>
                </a:solidFill>
              </a:rPr>
              <a:t>p</a:t>
            </a:r>
            <a:r>
              <a:rPr lang="en-US" altLang="en-US" sz="1800" dirty="0">
                <a:solidFill>
                  <a:srgbClr val="000000"/>
                </a:solidFill>
              </a:rPr>
              <a:t>  =</a:t>
            </a:r>
          </a:p>
        </p:txBody>
      </p:sp>
      <p:sp>
        <p:nvSpPr>
          <p:cNvPr id="113681" name="Rectangle 17"/>
          <p:cNvSpPr>
            <a:spLocks noChangeArrowheads="1"/>
          </p:cNvSpPr>
          <p:nvPr/>
        </p:nvSpPr>
        <p:spPr bwMode="auto">
          <a:xfrm>
            <a:off x="2971800" y="3352800"/>
            <a:ext cx="109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a:t>
            </a:r>
            <a:r>
              <a:rPr lang="en-US" altLang="en-US" sz="1800" u="sng">
                <a:solidFill>
                  <a:srgbClr val="000000"/>
                </a:solidFill>
              </a:rPr>
              <a:t>- 0.064</a:t>
            </a:r>
          </a:p>
        </p:txBody>
      </p:sp>
      <p:sp>
        <p:nvSpPr>
          <p:cNvPr id="113682" name="Rectangle 18"/>
          <p:cNvSpPr>
            <a:spLocks noChangeArrowheads="1"/>
          </p:cNvSpPr>
          <p:nvPr/>
        </p:nvSpPr>
        <p:spPr bwMode="auto">
          <a:xfrm>
            <a:off x="1371600" y="43434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e</a:t>
            </a:r>
            <a:r>
              <a:rPr lang="en-US" altLang="en-US" sz="1400" b="1">
                <a:solidFill>
                  <a:srgbClr val="000000"/>
                </a:solidFill>
              </a:rPr>
              <a:t>p</a:t>
            </a:r>
            <a:r>
              <a:rPr lang="en-US" altLang="en-US" sz="1800">
                <a:solidFill>
                  <a:srgbClr val="000000"/>
                </a:solidFill>
              </a:rPr>
              <a:t>  =</a:t>
            </a:r>
          </a:p>
        </p:txBody>
      </p:sp>
      <p:sp>
        <p:nvSpPr>
          <p:cNvPr id="113683" name="Rectangle 19"/>
          <p:cNvSpPr>
            <a:spLocks noChangeArrowheads="1"/>
          </p:cNvSpPr>
          <p:nvPr/>
        </p:nvSpPr>
        <p:spPr bwMode="auto">
          <a:xfrm>
            <a:off x="2971800" y="4343400"/>
            <a:ext cx="1092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 </a:t>
            </a:r>
            <a:r>
              <a:rPr lang="en-US" altLang="en-US" sz="1800" u="sng">
                <a:solidFill>
                  <a:srgbClr val="000000"/>
                </a:solidFill>
              </a:rPr>
              <a:t>- 0.176</a:t>
            </a:r>
          </a:p>
        </p:txBody>
      </p:sp>
      <p:sp>
        <p:nvSpPr>
          <p:cNvPr id="113684" name="Rectangle 20"/>
          <p:cNvSpPr>
            <a:spLocks noChangeArrowheads="1"/>
          </p:cNvSpPr>
          <p:nvPr/>
        </p:nvSpPr>
        <p:spPr bwMode="auto">
          <a:xfrm>
            <a:off x="1371600" y="5486400"/>
            <a:ext cx="6794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fontAlgn="base">
              <a:spcBef>
                <a:spcPct val="0"/>
              </a:spcBef>
              <a:spcAft>
                <a:spcPct val="0"/>
              </a:spcAft>
              <a:buFontTx/>
              <a:buNone/>
            </a:pPr>
            <a:r>
              <a:rPr lang="en-US" altLang="en-US" sz="1800">
                <a:solidFill>
                  <a:srgbClr val="000000"/>
                </a:solidFill>
              </a:rPr>
              <a:t>e</a:t>
            </a:r>
            <a:r>
              <a:rPr lang="en-US" altLang="en-US" sz="1400" b="1">
                <a:solidFill>
                  <a:srgbClr val="000000"/>
                </a:solidFill>
              </a:rPr>
              <a:t>p</a:t>
            </a:r>
            <a:r>
              <a:rPr lang="en-US" altLang="en-US" sz="1800">
                <a:solidFill>
                  <a:srgbClr val="000000"/>
                </a:solidFill>
              </a:rPr>
              <a:t>  =</a:t>
            </a:r>
          </a:p>
        </p:txBody>
      </p:sp>
    </p:spTree>
    <p:extLst>
      <p:ext uri="{BB962C8B-B14F-4D97-AF65-F5344CB8AC3E}">
        <p14:creationId xmlns:p14="http://schemas.microsoft.com/office/powerpoint/2010/main" val="256544759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367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3674">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3674">
                                            <p:txEl>
                                              <p:pRg st="3" end="3"/>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113674">
                                            <p:txEl>
                                              <p:pRg st="5" end="5"/>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113673"/>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1367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3672"/>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3676"/>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1" nodeType="clickEffect">
                                  <p:stCondLst>
                                    <p:cond delay="0"/>
                                  </p:stCondLst>
                                  <p:childTnLst>
                                    <p:set>
                                      <p:cBhvr>
                                        <p:cTn id="32" dur="1" fill="hold">
                                          <p:stCondLst>
                                            <p:cond delay="0"/>
                                          </p:stCondLst>
                                        </p:cTn>
                                        <p:tgtEl>
                                          <p:spTgt spid="11367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1368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1367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13681"/>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3677"/>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368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3670"/>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3683"/>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3678"/>
                                        </p:tgtEl>
                                        <p:attrNameLst>
                                          <p:attrName>style.visibility</p:attrName>
                                        </p:attrNameLst>
                                      </p:cBhvr>
                                      <p:to>
                                        <p:strVal val="visible"/>
                                      </p:to>
                                    </p:set>
                                  </p:childTnLst>
                                </p:cTn>
                              </p:par>
                            </p:childTnLst>
                          </p:cTn>
                        </p:par>
                      </p:childTnLst>
                    </p:cTn>
                  </p:par>
                  <p:par>
                    <p:cTn id="55" fill="hold" nodeType="clickPar">
                      <p:stCondLst>
                        <p:cond delay="indefinite"/>
                      </p:stCondLst>
                      <p:childTnLst>
                        <p:par>
                          <p:cTn id="56" fill="hold" nodeType="withGroup">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3684"/>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11366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1367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3675" grpId="0"/>
      <p:bldP spid="113676" grpId="0"/>
      <p:bldP spid="113676" grpId="1"/>
      <p:bldP spid="113677" grpId="0"/>
      <p:bldP spid="113678" grpId="0"/>
      <p:bldP spid="113679" grpId="0"/>
      <p:bldP spid="113680" grpId="0"/>
      <p:bldP spid="113681" grpId="0"/>
      <p:bldP spid="113682" grpId="0"/>
      <p:bldP spid="113683" grpId="0"/>
      <p:bldP spid="113684"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Slide Number Placeholder 4"/>
          <p:cNvSpPr>
            <a:spLocks noGrp="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0"/>
              </a:spcBef>
              <a:buFontTx/>
              <a:buNone/>
            </a:pPr>
            <a:endParaRPr lang="en-US" altLang="en-US" sz="1400"/>
          </a:p>
          <a:p>
            <a:pPr>
              <a:spcBef>
                <a:spcPct val="0"/>
              </a:spcBef>
              <a:buFontTx/>
              <a:buNone/>
            </a:pPr>
            <a:fld id="{C09F8277-DA41-47C0-839D-10004DCE8F85}" type="slidenum">
              <a:rPr lang="en-US" altLang="en-US" sz="1400" smtClean="0"/>
              <a:pPr>
                <a:spcBef>
                  <a:spcPct val="0"/>
                </a:spcBef>
                <a:buFontTx/>
                <a:buNone/>
              </a:pPr>
              <a:t>22</a:t>
            </a:fld>
            <a:endParaRPr lang="en-US" altLang="en-US" sz="1400"/>
          </a:p>
        </p:txBody>
      </p:sp>
      <p:sp>
        <p:nvSpPr>
          <p:cNvPr id="23557" name="Rectangle 4"/>
          <p:cNvSpPr>
            <a:spLocks noGrp="1" noChangeArrowheads="1"/>
          </p:cNvSpPr>
          <p:nvPr>
            <p:ph type="title"/>
          </p:nvPr>
        </p:nvSpPr>
        <p:spPr>
          <a:xfrm>
            <a:off x="457200" y="140208"/>
            <a:ext cx="8229600" cy="533400"/>
          </a:xfrm>
        </p:spPr>
        <p:txBody>
          <a:bodyPr/>
          <a:lstStyle/>
          <a:p>
            <a:pPr eaLnBrk="1" hangingPunct="1"/>
            <a:r>
              <a:rPr lang="en-US" altLang="en-US" sz="2800" dirty="0">
                <a:solidFill>
                  <a:srgbClr val="0000FF"/>
                </a:solidFill>
              </a:rPr>
              <a:t>Demand Problems</a:t>
            </a:r>
          </a:p>
        </p:txBody>
      </p:sp>
      <p:sp>
        <p:nvSpPr>
          <p:cNvPr id="115717" name="Rectangle 5"/>
          <p:cNvSpPr>
            <a:spLocks noChangeArrowheads="1"/>
          </p:cNvSpPr>
          <p:nvPr/>
        </p:nvSpPr>
        <p:spPr bwMode="auto">
          <a:xfrm>
            <a:off x="228600" y="762000"/>
            <a:ext cx="6172200" cy="20780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t>Problem # 4</a:t>
            </a:r>
          </a:p>
          <a:p>
            <a:pPr eaLnBrk="1" hangingPunct="1">
              <a:spcBef>
                <a:spcPct val="0"/>
              </a:spcBef>
              <a:buFontTx/>
              <a:buNone/>
            </a:pPr>
            <a:r>
              <a:rPr lang="en-US" altLang="en-US" sz="1600" i="0" dirty="0"/>
              <a:t>Demand schedule for two products have been estimated as under:</a:t>
            </a:r>
          </a:p>
          <a:p>
            <a:pPr eaLnBrk="1" hangingPunct="1">
              <a:spcBef>
                <a:spcPct val="0"/>
              </a:spcBef>
              <a:buFontTx/>
              <a:buNone/>
            </a:pPr>
            <a:r>
              <a:rPr lang="en-US" altLang="en-US" sz="1600" i="0" dirty="0"/>
              <a:t>Q1 = 200 - 2P1 - 3P2</a:t>
            </a:r>
          </a:p>
          <a:p>
            <a:pPr eaLnBrk="1" hangingPunct="1">
              <a:spcBef>
                <a:spcPct val="0"/>
              </a:spcBef>
              <a:buFontTx/>
              <a:buNone/>
            </a:pPr>
            <a:r>
              <a:rPr lang="en-US" altLang="en-US" sz="1600" i="0" dirty="0"/>
              <a:t>Q2 = 450 + 6P1 - 2P2</a:t>
            </a:r>
          </a:p>
          <a:p>
            <a:pPr eaLnBrk="1" hangingPunct="1">
              <a:spcBef>
                <a:spcPct val="0"/>
              </a:spcBef>
              <a:buFontTx/>
              <a:buNone/>
            </a:pPr>
            <a:r>
              <a:rPr lang="en-US" altLang="en-US" sz="1600" i="0" dirty="0"/>
              <a:t>Compute the following elasticities at P1 = P2  = 4 </a:t>
            </a:r>
          </a:p>
          <a:p>
            <a:pPr eaLnBrk="1" hangingPunct="1">
              <a:spcBef>
                <a:spcPct val="0"/>
              </a:spcBef>
              <a:buFontTx/>
              <a:buNone/>
            </a:pPr>
            <a:r>
              <a:rPr lang="en-US" altLang="en-US" sz="1600" i="0" dirty="0"/>
              <a:t>(</a:t>
            </a:r>
            <a:r>
              <a:rPr lang="en-US" altLang="en-US" sz="1600" i="0" dirty="0" err="1"/>
              <a:t>i</a:t>
            </a:r>
            <a:r>
              <a:rPr lang="en-US" altLang="en-US" sz="1600" i="0" dirty="0"/>
              <a:t>)   Elasticity of Q1   with respect to  P1</a:t>
            </a:r>
          </a:p>
          <a:p>
            <a:pPr eaLnBrk="1" hangingPunct="1">
              <a:spcBef>
                <a:spcPct val="0"/>
              </a:spcBef>
              <a:buFontTx/>
              <a:buNone/>
            </a:pPr>
            <a:r>
              <a:rPr lang="en-US" altLang="en-US" sz="1600" i="0" dirty="0"/>
              <a:t>(ii)  Elasticity of Q1   with respect to  P2</a:t>
            </a:r>
          </a:p>
          <a:p>
            <a:pPr eaLnBrk="1" hangingPunct="1">
              <a:spcBef>
                <a:spcPct val="0"/>
              </a:spcBef>
              <a:buFontTx/>
              <a:buNone/>
            </a:pPr>
            <a:r>
              <a:rPr lang="en-US" altLang="en-US" sz="1600" i="0" dirty="0"/>
              <a:t>(iii) Elasticity of Q2   with respect to  P1</a:t>
            </a:r>
          </a:p>
        </p:txBody>
      </p:sp>
      <p:sp>
        <p:nvSpPr>
          <p:cNvPr id="115731" name="Rectangle 19"/>
          <p:cNvSpPr>
            <a:spLocks noChangeArrowheads="1"/>
          </p:cNvSpPr>
          <p:nvPr/>
        </p:nvSpPr>
        <p:spPr bwMode="auto">
          <a:xfrm>
            <a:off x="152400" y="3048000"/>
            <a:ext cx="100965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u="sng"/>
              <a:t>Solution</a:t>
            </a:r>
            <a:endParaRPr lang="en-US" altLang="en-US" sz="1800"/>
          </a:p>
        </p:txBody>
      </p:sp>
      <p:sp>
        <p:nvSpPr>
          <p:cNvPr id="115733" name="Rectangle 21"/>
          <p:cNvSpPr>
            <a:spLocks noChangeArrowheads="1"/>
          </p:cNvSpPr>
          <p:nvPr/>
        </p:nvSpPr>
        <p:spPr bwMode="auto">
          <a:xfrm>
            <a:off x="1219200" y="3048000"/>
            <a:ext cx="512763"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b="1" i="0">
                <a:cs typeface="Times New Roman" panose="02020603050405020304" pitchFamily="18" charset="0"/>
              </a:rPr>
              <a:t>(i)</a:t>
            </a:r>
            <a:r>
              <a:rPr lang="en-US" altLang="en-US" sz="1400" i="0">
                <a:cs typeface="Times New Roman" panose="02020603050405020304" pitchFamily="18" charset="0"/>
              </a:rPr>
              <a:t>  </a:t>
            </a:r>
            <a:r>
              <a:rPr lang="en-US" altLang="en-US" sz="1800" i="0">
                <a:cs typeface="Times New Roman" panose="02020603050405020304" pitchFamily="18" charset="0"/>
              </a:rPr>
              <a:t> </a:t>
            </a:r>
            <a:endParaRPr lang="en-US" altLang="en-US" sz="1800" i="0"/>
          </a:p>
        </p:txBody>
      </p:sp>
      <p:graphicFrame>
        <p:nvGraphicFramePr>
          <p:cNvPr id="115732" name="Object 20"/>
          <p:cNvGraphicFramePr>
            <a:graphicFrameLocks noChangeAspect="1"/>
          </p:cNvGraphicFramePr>
          <p:nvPr/>
        </p:nvGraphicFramePr>
        <p:xfrm>
          <a:off x="1828800" y="3071813"/>
          <a:ext cx="457200" cy="357187"/>
        </p:xfrm>
        <a:graphic>
          <a:graphicData uri="http://schemas.openxmlformats.org/presentationml/2006/ole">
            <mc:AlternateContent xmlns:mc="http://schemas.openxmlformats.org/markup-compatibility/2006">
              <mc:Choice xmlns:v="urn:schemas-microsoft-com:vml" Requires="v">
                <p:oleObj name="Equation" r:id="rId2" imgW="393359" imgH="304536" progId="Equation.3">
                  <p:embed/>
                </p:oleObj>
              </mc:Choice>
              <mc:Fallback>
                <p:oleObj name="Equation" r:id="rId2" imgW="393359" imgH="304536" progId="Equation.3">
                  <p:embed/>
                  <p:pic>
                    <p:nvPicPr>
                      <p:cNvPr id="0" name=""/>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8800" y="3071813"/>
                        <a:ext cx="457200"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4" name="Rectangle 22"/>
          <p:cNvSpPr>
            <a:spLocks noChangeArrowheads="1"/>
          </p:cNvSpPr>
          <p:nvPr/>
        </p:nvSpPr>
        <p:spPr bwMode="auto">
          <a:xfrm>
            <a:off x="2133600" y="3108325"/>
            <a:ext cx="3505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 </a:t>
            </a:r>
            <a:r>
              <a:rPr lang="en-US" altLang="en-US" sz="1600" i="0" dirty="0">
                <a:cs typeface="Times New Roman" panose="02020603050405020304" pitchFamily="18" charset="0"/>
              </a:rPr>
              <a:t>=  dQ</a:t>
            </a:r>
            <a:r>
              <a:rPr lang="en-US" altLang="en-US" sz="1600" i="0" baseline="-30000" dirty="0">
                <a:cs typeface="Times New Roman" panose="02020603050405020304" pitchFamily="18" charset="0"/>
              </a:rPr>
              <a:t>1</a:t>
            </a:r>
            <a:r>
              <a:rPr lang="en-US" altLang="en-US" sz="1600" i="0" dirty="0">
                <a:cs typeface="Times New Roman" panose="02020603050405020304" pitchFamily="18" charset="0"/>
              </a:rPr>
              <a:t>/dP</a:t>
            </a:r>
            <a:r>
              <a:rPr lang="en-US" altLang="en-US" sz="1600" i="0" baseline="-30000" dirty="0">
                <a:cs typeface="Times New Roman" panose="02020603050405020304" pitchFamily="18" charset="0"/>
              </a:rPr>
              <a:t>1</a:t>
            </a:r>
            <a:r>
              <a:rPr lang="en-US" altLang="en-US" sz="1600" i="0" dirty="0">
                <a:cs typeface="Times New Roman" panose="02020603050405020304" pitchFamily="18" charset="0"/>
              </a:rPr>
              <a:t> x</a:t>
            </a:r>
            <a:r>
              <a:rPr lang="en-US" altLang="en-US" sz="1600" i="0" baseline="-30000" dirty="0">
                <a:cs typeface="Times New Roman" panose="02020603050405020304" pitchFamily="18" charset="0"/>
              </a:rPr>
              <a:t>  </a:t>
            </a:r>
            <a:r>
              <a:rPr lang="en-US" altLang="en-US" sz="1600" i="0" dirty="0">
                <a:cs typeface="Times New Roman" panose="02020603050405020304" pitchFamily="18" charset="0"/>
              </a:rPr>
              <a:t>P</a:t>
            </a:r>
            <a:r>
              <a:rPr lang="en-US" altLang="en-US" sz="1600" i="0" baseline="-30000" dirty="0">
                <a:cs typeface="Times New Roman" panose="02020603050405020304" pitchFamily="18" charset="0"/>
              </a:rPr>
              <a:t>1</a:t>
            </a:r>
            <a:r>
              <a:rPr lang="en-US" altLang="en-US" sz="1600" i="0" dirty="0">
                <a:cs typeface="Times New Roman" panose="02020603050405020304" pitchFamily="18" charset="0"/>
              </a:rPr>
              <a:t>/Q</a:t>
            </a:r>
            <a:r>
              <a:rPr lang="en-US" altLang="en-US" sz="1600" i="0" baseline="-30000" dirty="0">
                <a:cs typeface="Times New Roman" panose="02020603050405020304" pitchFamily="18" charset="0"/>
              </a:rPr>
              <a:t>1 </a:t>
            </a:r>
            <a:r>
              <a:rPr lang="en-US" altLang="en-US" sz="1600" i="0" dirty="0">
                <a:cs typeface="Times New Roman" panose="02020603050405020304" pitchFamily="18" charset="0"/>
              </a:rPr>
              <a:t> = - 2  x  P</a:t>
            </a:r>
            <a:r>
              <a:rPr lang="en-US" altLang="en-US" sz="1600" i="0" baseline="-30000" dirty="0">
                <a:cs typeface="Times New Roman" panose="02020603050405020304" pitchFamily="18" charset="0"/>
              </a:rPr>
              <a:t>1</a:t>
            </a:r>
            <a:r>
              <a:rPr lang="en-US" altLang="en-US" sz="1600" i="0" dirty="0">
                <a:cs typeface="Times New Roman" panose="02020603050405020304" pitchFamily="18" charset="0"/>
              </a:rPr>
              <a:t>/Q</a:t>
            </a:r>
            <a:r>
              <a:rPr lang="en-US" altLang="en-US" sz="1600" i="0" baseline="-30000" dirty="0">
                <a:cs typeface="Times New Roman" panose="02020603050405020304" pitchFamily="18" charset="0"/>
              </a:rPr>
              <a:t>1</a:t>
            </a:r>
            <a:r>
              <a:rPr lang="en-US" altLang="en-US" sz="1400" i="0" dirty="0">
                <a:cs typeface="Times New Roman" panose="02020603050405020304" pitchFamily="18" charset="0"/>
              </a:rPr>
              <a:t> </a:t>
            </a:r>
            <a:endParaRPr lang="en-US" altLang="en-US" sz="1800" i="0" dirty="0"/>
          </a:p>
        </p:txBody>
      </p:sp>
      <p:sp>
        <p:nvSpPr>
          <p:cNvPr id="115735" name="Rectangle 23"/>
          <p:cNvSpPr>
            <a:spLocks noChangeArrowheads="1"/>
          </p:cNvSpPr>
          <p:nvPr/>
        </p:nvSpPr>
        <p:spPr bwMode="auto">
          <a:xfrm>
            <a:off x="304800" y="3505200"/>
            <a:ext cx="769620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At  P1 =  P2 = 4,      Q1 =   200 -  2x4 - 3x4     =   200 – 8 – 12     </a:t>
            </a:r>
            <a:r>
              <a:rPr lang="fr-FR" altLang="en-US" sz="1600" i="0" dirty="0"/>
              <a:t>= 180 </a:t>
            </a:r>
            <a:r>
              <a:rPr lang="fr-FR" altLang="en-US" sz="1600" i="0" dirty="0" err="1"/>
              <a:t>Units</a:t>
            </a:r>
            <a:r>
              <a:rPr lang="fr-FR" altLang="en-US" sz="1600" i="0" dirty="0"/>
              <a:t>.</a:t>
            </a:r>
          </a:p>
        </p:txBody>
      </p:sp>
      <p:sp>
        <p:nvSpPr>
          <p:cNvPr id="115736" name="Rectangle 24"/>
          <p:cNvSpPr>
            <a:spLocks noChangeArrowheads="1"/>
          </p:cNvSpPr>
          <p:nvPr/>
        </p:nvSpPr>
        <p:spPr bwMode="auto">
          <a:xfrm>
            <a:off x="1371600" y="3886200"/>
            <a:ext cx="4445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b="1" i="0">
                <a:sym typeface="Symbol" panose="05050102010706020507" pitchFamily="18" charset="2"/>
              </a:rPr>
              <a:t></a:t>
            </a:r>
            <a:r>
              <a:rPr lang="en-US" altLang="en-US" sz="1800"/>
              <a:t> </a:t>
            </a:r>
          </a:p>
        </p:txBody>
      </p:sp>
      <p:graphicFrame>
        <p:nvGraphicFramePr>
          <p:cNvPr id="115737" name="Object 25"/>
          <p:cNvGraphicFramePr>
            <a:graphicFrameLocks noChangeAspect="1"/>
          </p:cNvGraphicFramePr>
          <p:nvPr/>
        </p:nvGraphicFramePr>
        <p:xfrm>
          <a:off x="1828800" y="3925888"/>
          <a:ext cx="457200" cy="350837"/>
        </p:xfrm>
        <a:graphic>
          <a:graphicData uri="http://schemas.openxmlformats.org/presentationml/2006/ole">
            <mc:AlternateContent xmlns:mc="http://schemas.openxmlformats.org/markup-compatibility/2006">
              <mc:Choice xmlns:v="urn:schemas-microsoft-com:vml" Requires="v">
                <p:oleObj name="Equation" r:id="rId4" imgW="406048" imgH="317225" progId="Equation.3">
                  <p:embed/>
                </p:oleObj>
              </mc:Choice>
              <mc:Fallback>
                <p:oleObj name="Equation" r:id="rId4" imgW="406048" imgH="317225" progId="Equation.3">
                  <p:embed/>
                  <p:pic>
                    <p:nvPicPr>
                      <p:cNvPr id="0" name=""/>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828800" y="3925888"/>
                        <a:ext cx="457200" cy="350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39" name="Rectangle 27"/>
          <p:cNvSpPr>
            <a:spLocks noChangeArrowheads="1"/>
          </p:cNvSpPr>
          <p:nvPr/>
        </p:nvSpPr>
        <p:spPr bwMode="auto">
          <a:xfrm>
            <a:off x="2286000" y="3962400"/>
            <a:ext cx="19748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400" i="0">
                <a:cs typeface="Times New Roman" panose="02020603050405020304" pitchFamily="18" charset="0"/>
              </a:rPr>
              <a:t> = -2  x 4/180 = </a:t>
            </a:r>
            <a:r>
              <a:rPr lang="fr-FR" altLang="en-US" sz="1400" b="1" i="0" u="sng">
                <a:cs typeface="Times New Roman" panose="02020603050405020304" pitchFamily="18" charset="0"/>
              </a:rPr>
              <a:t>- 0.04</a:t>
            </a:r>
            <a:r>
              <a:rPr lang="fr-FR" altLang="en-US" sz="1400" i="0">
                <a:cs typeface="Times New Roman" panose="02020603050405020304" pitchFamily="18" charset="0"/>
              </a:rPr>
              <a:t>  </a:t>
            </a:r>
            <a:endParaRPr lang="fr-FR" altLang="en-US" sz="1800" i="0"/>
          </a:p>
        </p:txBody>
      </p:sp>
      <p:sp>
        <p:nvSpPr>
          <p:cNvPr id="115744" name="Rectangle 32"/>
          <p:cNvSpPr>
            <a:spLocks noChangeArrowheads="1"/>
          </p:cNvSpPr>
          <p:nvPr/>
        </p:nvSpPr>
        <p:spPr bwMode="auto">
          <a:xfrm>
            <a:off x="1143000" y="4343400"/>
            <a:ext cx="400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400" b="1" i="0">
                <a:cs typeface="Times New Roman" panose="02020603050405020304" pitchFamily="18" charset="0"/>
              </a:rPr>
              <a:t>(ii)</a:t>
            </a:r>
            <a:endParaRPr lang="fr-FR" altLang="en-US" sz="1800" i="0"/>
          </a:p>
        </p:txBody>
      </p:sp>
      <p:graphicFrame>
        <p:nvGraphicFramePr>
          <p:cNvPr id="115743" name="Object 31"/>
          <p:cNvGraphicFramePr>
            <a:graphicFrameLocks noChangeAspect="1"/>
          </p:cNvGraphicFramePr>
          <p:nvPr/>
        </p:nvGraphicFramePr>
        <p:xfrm>
          <a:off x="1752600" y="4343400"/>
          <a:ext cx="609600" cy="331788"/>
        </p:xfrm>
        <a:graphic>
          <a:graphicData uri="http://schemas.openxmlformats.org/presentationml/2006/ole">
            <mc:AlternateContent xmlns:mc="http://schemas.openxmlformats.org/markup-compatibility/2006">
              <mc:Choice xmlns:v="urn:schemas-microsoft-com:vml" Requires="v">
                <p:oleObj name="Equation" r:id="rId6" imgW="431425" imgH="317225" progId="Equation.3">
                  <p:embed/>
                </p:oleObj>
              </mc:Choice>
              <mc:Fallback>
                <p:oleObj name="Equation" r:id="rId6" imgW="431425" imgH="3172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752600" y="4343400"/>
                        <a:ext cx="609600" cy="331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5" name="Rectangle 33"/>
          <p:cNvSpPr>
            <a:spLocks noChangeArrowheads="1"/>
          </p:cNvSpPr>
          <p:nvPr/>
        </p:nvSpPr>
        <p:spPr bwMode="auto">
          <a:xfrm>
            <a:off x="2209800" y="4419600"/>
            <a:ext cx="2090738"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400" i="0">
                <a:cs typeface="Times New Roman" panose="02020603050405020304" pitchFamily="18" charset="0"/>
              </a:rPr>
              <a:t>  =    dQ</a:t>
            </a:r>
            <a:r>
              <a:rPr lang="fr-FR" altLang="en-US" sz="1400" i="0" baseline="-30000">
                <a:cs typeface="Times New Roman" panose="02020603050405020304" pitchFamily="18" charset="0"/>
              </a:rPr>
              <a:t>1</a:t>
            </a:r>
            <a:r>
              <a:rPr lang="fr-FR" altLang="en-US" sz="1400" i="0">
                <a:cs typeface="Times New Roman" panose="02020603050405020304" pitchFamily="18" charset="0"/>
              </a:rPr>
              <a:t>/dP</a:t>
            </a:r>
            <a:r>
              <a:rPr lang="fr-FR" altLang="en-US" sz="1400" i="0" baseline="-30000">
                <a:cs typeface="Times New Roman" panose="02020603050405020304" pitchFamily="18" charset="0"/>
              </a:rPr>
              <a:t>2     </a:t>
            </a:r>
            <a:r>
              <a:rPr lang="fr-FR" altLang="en-US" sz="1400" i="0">
                <a:cs typeface="Times New Roman" panose="02020603050405020304" pitchFamily="18" charset="0"/>
              </a:rPr>
              <a:t>x    P</a:t>
            </a:r>
            <a:r>
              <a:rPr lang="fr-FR" altLang="en-US" sz="1400" i="0" baseline="-30000">
                <a:cs typeface="Times New Roman" panose="02020603050405020304" pitchFamily="18" charset="0"/>
              </a:rPr>
              <a:t>2</a:t>
            </a:r>
            <a:r>
              <a:rPr lang="fr-FR" altLang="en-US" sz="1400" i="0">
                <a:cs typeface="Times New Roman" panose="02020603050405020304" pitchFamily="18" charset="0"/>
              </a:rPr>
              <a:t>/Q</a:t>
            </a:r>
            <a:r>
              <a:rPr lang="fr-FR" altLang="en-US" sz="1400" i="0" baseline="-30000">
                <a:cs typeface="Times New Roman" panose="02020603050405020304" pitchFamily="18" charset="0"/>
              </a:rPr>
              <a:t>1</a:t>
            </a:r>
            <a:endParaRPr lang="fr-FR" altLang="en-US" sz="1800" i="0"/>
          </a:p>
        </p:txBody>
      </p:sp>
      <p:sp>
        <p:nvSpPr>
          <p:cNvPr id="115746" name="Rectangle 34"/>
          <p:cNvSpPr>
            <a:spLocks noChangeArrowheads="1"/>
          </p:cNvSpPr>
          <p:nvPr/>
        </p:nvSpPr>
        <p:spPr bwMode="auto">
          <a:xfrm>
            <a:off x="2209800" y="4724400"/>
            <a:ext cx="33559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800" dirty="0"/>
              <a:t>    </a:t>
            </a:r>
            <a:r>
              <a:rPr lang="fr-FR" altLang="en-US" sz="1600" i="0" dirty="0"/>
              <a:t>=  - 3 x P2 / Q      =  - 3  x  4/180</a:t>
            </a:r>
          </a:p>
        </p:txBody>
      </p:sp>
      <p:sp>
        <p:nvSpPr>
          <p:cNvPr id="23571" name="Rectangle 36"/>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graphicFrame>
        <p:nvGraphicFramePr>
          <p:cNvPr id="115747" name="Object 35"/>
          <p:cNvGraphicFramePr>
            <a:graphicFrameLocks noChangeAspect="1"/>
          </p:cNvGraphicFramePr>
          <p:nvPr/>
        </p:nvGraphicFramePr>
        <p:xfrm>
          <a:off x="1828800" y="4800600"/>
          <a:ext cx="457200" cy="334963"/>
        </p:xfrm>
        <a:graphic>
          <a:graphicData uri="http://schemas.openxmlformats.org/presentationml/2006/ole">
            <mc:AlternateContent xmlns:mc="http://schemas.openxmlformats.org/markup-compatibility/2006">
              <mc:Choice xmlns:v="urn:schemas-microsoft-com:vml" Requires="v">
                <p:oleObj name="Equation" r:id="rId8" imgW="431425" imgH="317225" progId="Equation.3">
                  <p:embed/>
                </p:oleObj>
              </mc:Choice>
              <mc:Fallback>
                <p:oleObj name="Equation" r:id="rId8" imgW="431425" imgH="317225" progId="Equation.3">
                  <p:embed/>
                  <p:pic>
                    <p:nvPicPr>
                      <p:cNvPr id="0" name=""/>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828800" y="4800600"/>
                        <a:ext cx="457200" cy="334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49" name="Rectangle 37"/>
          <p:cNvSpPr>
            <a:spLocks noChangeArrowheads="1"/>
          </p:cNvSpPr>
          <p:nvPr/>
        </p:nvSpPr>
        <p:spPr bwMode="auto">
          <a:xfrm>
            <a:off x="5486400" y="4724400"/>
            <a:ext cx="881063"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600" i="0">
                <a:cs typeface="Times New Roman" panose="02020603050405020304" pitchFamily="18" charset="0"/>
              </a:rPr>
              <a:t>= </a:t>
            </a:r>
            <a:r>
              <a:rPr lang="fr-FR" altLang="en-US" sz="1600" b="1" i="0" u="sng">
                <a:cs typeface="Times New Roman" panose="02020603050405020304" pitchFamily="18" charset="0"/>
              </a:rPr>
              <a:t>- 0.07</a:t>
            </a:r>
            <a:endParaRPr lang="fr-FR" altLang="en-US" sz="1600" i="0"/>
          </a:p>
        </p:txBody>
      </p:sp>
      <p:sp>
        <p:nvSpPr>
          <p:cNvPr id="115751" name="Rectangle 39"/>
          <p:cNvSpPr>
            <a:spLocks noChangeArrowheads="1"/>
          </p:cNvSpPr>
          <p:nvPr/>
        </p:nvSpPr>
        <p:spPr bwMode="auto">
          <a:xfrm>
            <a:off x="1143000" y="5257800"/>
            <a:ext cx="5191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400" i="0">
                <a:cs typeface="Times New Roman" panose="02020603050405020304" pitchFamily="18" charset="0"/>
              </a:rPr>
              <a:t>(iii)  </a:t>
            </a:r>
            <a:endParaRPr lang="fr-FR" altLang="en-US" sz="1800" i="0"/>
          </a:p>
        </p:txBody>
      </p:sp>
      <p:graphicFrame>
        <p:nvGraphicFramePr>
          <p:cNvPr id="115750" name="Object 38"/>
          <p:cNvGraphicFramePr>
            <a:graphicFrameLocks noChangeAspect="1"/>
          </p:cNvGraphicFramePr>
          <p:nvPr/>
        </p:nvGraphicFramePr>
        <p:xfrm>
          <a:off x="1752600" y="5200650"/>
          <a:ext cx="609600" cy="447675"/>
        </p:xfrm>
        <a:graphic>
          <a:graphicData uri="http://schemas.openxmlformats.org/presentationml/2006/ole">
            <mc:AlternateContent xmlns:mc="http://schemas.openxmlformats.org/markup-compatibility/2006">
              <mc:Choice xmlns:v="urn:schemas-microsoft-com:vml" Requires="v">
                <p:oleObj name="Equation" r:id="rId9" imgW="431425" imgH="317225" progId="Equation.3">
                  <p:embed/>
                </p:oleObj>
              </mc:Choice>
              <mc:Fallback>
                <p:oleObj name="Equation" r:id="rId9" imgW="431425" imgH="317225" progId="Equation.3">
                  <p:embed/>
                  <p:pic>
                    <p:nvPicPr>
                      <p:cNvPr id="0" name=""/>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752600" y="5200650"/>
                        <a:ext cx="6096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5752" name="Rectangle 40"/>
          <p:cNvSpPr>
            <a:spLocks noChangeArrowheads="1"/>
          </p:cNvSpPr>
          <p:nvPr/>
        </p:nvSpPr>
        <p:spPr bwMode="auto">
          <a:xfrm>
            <a:off x="2362200" y="5334000"/>
            <a:ext cx="2093913"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400" i="0">
                <a:cs typeface="Times New Roman" panose="02020603050405020304" pitchFamily="18" charset="0"/>
              </a:rPr>
              <a:t>  =  dQ</a:t>
            </a:r>
            <a:r>
              <a:rPr lang="fr-FR" altLang="en-US" sz="1400" i="0" baseline="-30000">
                <a:cs typeface="Times New Roman" panose="02020603050405020304" pitchFamily="18" charset="0"/>
              </a:rPr>
              <a:t>2</a:t>
            </a:r>
            <a:r>
              <a:rPr lang="fr-FR" altLang="en-US" sz="1400" i="0">
                <a:cs typeface="Times New Roman" panose="02020603050405020304" pitchFamily="18" charset="0"/>
              </a:rPr>
              <a:t> / dP</a:t>
            </a:r>
            <a:r>
              <a:rPr lang="fr-FR" altLang="en-US" sz="1400" i="0" baseline="-30000">
                <a:cs typeface="Times New Roman" panose="02020603050405020304" pitchFamily="18" charset="0"/>
              </a:rPr>
              <a:t>1  </a:t>
            </a:r>
            <a:r>
              <a:rPr lang="fr-FR" altLang="en-US" sz="1400" i="0">
                <a:cs typeface="Times New Roman" panose="02020603050405020304" pitchFamily="18" charset="0"/>
              </a:rPr>
              <a:t> x   P</a:t>
            </a:r>
            <a:r>
              <a:rPr lang="fr-FR" altLang="en-US" sz="1400" i="0" baseline="-30000">
                <a:cs typeface="Times New Roman" panose="02020603050405020304" pitchFamily="18" charset="0"/>
              </a:rPr>
              <a:t>1</a:t>
            </a:r>
            <a:r>
              <a:rPr lang="fr-FR" altLang="en-US" sz="1400" i="0">
                <a:cs typeface="Times New Roman" panose="02020603050405020304" pitchFamily="18" charset="0"/>
              </a:rPr>
              <a:t> / Q</a:t>
            </a:r>
            <a:r>
              <a:rPr lang="fr-FR" altLang="en-US" sz="1400" i="0" baseline="-30000">
                <a:cs typeface="Times New Roman" panose="02020603050405020304" pitchFamily="18" charset="0"/>
              </a:rPr>
              <a:t>2</a:t>
            </a:r>
            <a:endParaRPr lang="fr-FR" altLang="en-US" sz="1800" i="0"/>
          </a:p>
        </p:txBody>
      </p:sp>
      <p:sp>
        <p:nvSpPr>
          <p:cNvPr id="115753" name="Rectangle 41"/>
          <p:cNvSpPr>
            <a:spLocks noChangeArrowheads="1"/>
          </p:cNvSpPr>
          <p:nvPr/>
        </p:nvSpPr>
        <p:spPr bwMode="auto">
          <a:xfrm>
            <a:off x="2057400" y="5715000"/>
            <a:ext cx="34702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fr-FR" altLang="en-US" sz="1800" dirty="0"/>
              <a:t>      </a:t>
            </a:r>
            <a:r>
              <a:rPr lang="en-US" altLang="en-US" sz="1600" i="0" dirty="0"/>
              <a:t>=  6 x 4 / (450  +  6 x 4   -  2 x 4)</a:t>
            </a:r>
          </a:p>
        </p:txBody>
      </p:sp>
      <p:sp>
        <p:nvSpPr>
          <p:cNvPr id="115754" name="Rectangle 42"/>
          <p:cNvSpPr>
            <a:spLocks noChangeArrowheads="1"/>
          </p:cNvSpPr>
          <p:nvPr/>
        </p:nvSpPr>
        <p:spPr bwMode="auto">
          <a:xfrm>
            <a:off x="2057400" y="6019800"/>
            <a:ext cx="1806575"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a:t>      </a:t>
            </a:r>
            <a:r>
              <a:rPr lang="en-US" altLang="en-US" sz="1600" i="0"/>
              <a:t>= 6  x  4 / 466</a:t>
            </a:r>
          </a:p>
        </p:txBody>
      </p:sp>
      <p:sp>
        <p:nvSpPr>
          <p:cNvPr id="23579" name="Rectangle 44"/>
          <p:cNvSpPr>
            <a:spLocks noChangeArrowheads="1"/>
          </p:cNvSpPr>
          <p:nvPr/>
        </p:nvSpPr>
        <p:spPr bwMode="auto">
          <a:xfrm>
            <a:off x="0" y="3119438"/>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endParaRPr lang="en-US" altLang="en-US" sz="1800"/>
          </a:p>
        </p:txBody>
      </p:sp>
      <p:sp>
        <p:nvSpPr>
          <p:cNvPr id="115757" name="Rectangle 45"/>
          <p:cNvSpPr>
            <a:spLocks noChangeArrowheads="1"/>
          </p:cNvSpPr>
          <p:nvPr/>
        </p:nvSpPr>
        <p:spPr bwMode="auto">
          <a:xfrm>
            <a:off x="3733800" y="6003925"/>
            <a:ext cx="981075"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a:cs typeface="Times New Roman" panose="02020603050405020304" pitchFamily="18" charset="0"/>
              </a:rPr>
              <a:t> </a:t>
            </a:r>
            <a:r>
              <a:rPr lang="en-US" altLang="en-US" sz="1600" i="0">
                <a:cs typeface="Times New Roman" panose="02020603050405020304" pitchFamily="18" charset="0"/>
              </a:rPr>
              <a:t>= </a:t>
            </a:r>
            <a:r>
              <a:rPr lang="en-US" altLang="en-US" sz="1600" b="1" i="0" u="sng">
                <a:cs typeface="Times New Roman" panose="02020603050405020304" pitchFamily="18" charset="0"/>
              </a:rPr>
              <a:t>+ 0.05</a:t>
            </a:r>
            <a:endParaRPr lang="en-US" altLang="en-US" sz="1600" i="0"/>
          </a:p>
        </p:txBody>
      </p:sp>
    </p:spTree>
    <p:extLst>
      <p:ext uri="{BB962C8B-B14F-4D97-AF65-F5344CB8AC3E}">
        <p14:creationId xmlns:p14="http://schemas.microsoft.com/office/powerpoint/2010/main" val="416233897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115717">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15717">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5717">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5717">
                                            <p:txEl>
                                              <p:pRg st="3" end="3"/>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15717">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15717">
                                            <p:txEl>
                                              <p:pRg st="5" end="5"/>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5717">
                                            <p:txEl>
                                              <p:pRg st="6" end="6"/>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5717">
                                            <p:txEl>
                                              <p:pRg st="7" end="7"/>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573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1573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573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15732"/>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5735"/>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5736"/>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1573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115739"/>
                                        </p:tgtEl>
                                        <p:attrNameLst>
                                          <p:attrName>style.visibility</p:attrName>
                                        </p:attrNameLst>
                                      </p:cBhvr>
                                      <p:to>
                                        <p:strVal val="visible"/>
                                      </p:to>
                                    </p:set>
                                  </p:childTnLst>
                                </p:cTn>
                              </p:par>
                            </p:childTnLst>
                          </p:cTn>
                        </p:par>
                      </p:childTnLst>
                    </p:cTn>
                  </p:par>
                  <p:par>
                    <p:cTn id="43" fill="hold" nodeType="clickPar">
                      <p:stCondLst>
                        <p:cond delay="indefinite"/>
                      </p:stCondLst>
                      <p:childTnLst>
                        <p:par>
                          <p:cTn id="44" fill="hold" nodeType="withGroup">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574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1574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15745"/>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1" presetClass="entr" presetSubtype="0" fill="hold" nodeType="clickEffect">
                                  <p:stCondLst>
                                    <p:cond delay="0"/>
                                  </p:stCondLst>
                                  <p:childTnLst>
                                    <p:set>
                                      <p:cBhvr>
                                        <p:cTn id="54" dur="1" fill="hold">
                                          <p:stCondLst>
                                            <p:cond delay="0"/>
                                          </p:stCondLst>
                                        </p:cTn>
                                        <p:tgtEl>
                                          <p:spTgt spid="115747"/>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15746"/>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115749"/>
                                        </p:tgtEl>
                                        <p:attrNameLst>
                                          <p:attrName>style.visibility</p:attrName>
                                        </p:attrNameLst>
                                      </p:cBhvr>
                                      <p:to>
                                        <p:strVal val="visible"/>
                                      </p:to>
                                    </p:set>
                                  </p:childTnLst>
                                </p:cTn>
                              </p:par>
                            </p:childTnLst>
                          </p:cTn>
                        </p:par>
                      </p:childTnLst>
                    </p:cTn>
                  </p:par>
                  <p:par>
                    <p:cTn id="59" fill="hold" nodeType="clickPar">
                      <p:stCondLst>
                        <p:cond delay="indefinite"/>
                      </p:stCondLst>
                      <p:childTnLst>
                        <p:par>
                          <p:cTn id="60" fill="hold" nodeType="withGroup">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5751"/>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15750"/>
                                        </p:tgtEl>
                                        <p:attrNameLst>
                                          <p:attrName>style.visibility</p:attrName>
                                        </p:attrNameLst>
                                      </p:cBhvr>
                                      <p:to>
                                        <p:strVal val="visible"/>
                                      </p:to>
                                    </p:set>
                                  </p:childTnLst>
                                </p:cTn>
                              </p:par>
                              <p:par>
                                <p:cTn id="65" presetID="1" presetClass="entr" presetSubtype="0" fill="hold" grpId="0" nodeType="withEffect">
                                  <p:stCondLst>
                                    <p:cond delay="0"/>
                                  </p:stCondLst>
                                  <p:childTnLst>
                                    <p:set>
                                      <p:cBhvr>
                                        <p:cTn id="66" dur="1" fill="hold">
                                          <p:stCondLst>
                                            <p:cond delay="0"/>
                                          </p:stCondLst>
                                        </p:cTn>
                                        <p:tgtEl>
                                          <p:spTgt spid="115752"/>
                                        </p:tgtEl>
                                        <p:attrNameLst>
                                          <p:attrName>style.visibility</p:attrName>
                                        </p:attrNameLst>
                                      </p:cBhvr>
                                      <p:to>
                                        <p:strVal val="visible"/>
                                      </p:to>
                                    </p:set>
                                  </p:childTnLst>
                                </p:cTn>
                              </p:par>
                            </p:childTnLst>
                          </p:cTn>
                        </p:par>
                      </p:childTnLst>
                    </p:cTn>
                  </p:par>
                  <p:par>
                    <p:cTn id="67" fill="hold" nodeType="clickPar">
                      <p:stCondLst>
                        <p:cond delay="indefinite"/>
                      </p:stCondLst>
                      <p:childTnLst>
                        <p:par>
                          <p:cTn id="68" fill="hold" nodeType="withGroup">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15753"/>
                                        </p:tgtEl>
                                        <p:attrNameLst>
                                          <p:attrName>style.visibility</p:attrName>
                                        </p:attrNameLst>
                                      </p:cBhvr>
                                      <p:to>
                                        <p:strVal val="visible"/>
                                      </p:to>
                                    </p:set>
                                  </p:childTnLst>
                                </p:cTn>
                              </p:par>
                            </p:childTnLst>
                          </p:cTn>
                        </p:par>
                      </p:childTnLst>
                    </p:cTn>
                  </p:par>
                  <p:par>
                    <p:cTn id="71" fill="hold" nodeType="clickPar">
                      <p:stCondLst>
                        <p:cond delay="indefinite"/>
                      </p:stCondLst>
                      <p:childTnLst>
                        <p:par>
                          <p:cTn id="72" fill="hold" nodeType="withGroup">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115754"/>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1157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31" grpId="0"/>
      <p:bldP spid="115733" grpId="0"/>
      <p:bldP spid="115734" grpId="0"/>
      <p:bldP spid="115735" grpId="0"/>
      <p:bldP spid="115736" grpId="0"/>
      <p:bldP spid="115739" grpId="0"/>
      <p:bldP spid="115744" grpId="0"/>
      <p:bldP spid="115745" grpId="0"/>
      <p:bldP spid="115746" grpId="0"/>
      <p:bldP spid="115749" grpId="0"/>
      <p:bldP spid="115751" grpId="0"/>
      <p:bldP spid="115752" grpId="0"/>
      <p:bldP spid="115753" grpId="0"/>
      <p:bldP spid="115754" grpId="0"/>
      <p:bldP spid="115757"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23</a:t>
            </a:fld>
            <a:endParaRPr lang="en-US">
              <a:solidFill>
                <a:srgbClr val="534949"/>
              </a:solidFill>
            </a:endParaRPr>
          </a:p>
        </p:txBody>
      </p:sp>
      <p:sp>
        <p:nvSpPr>
          <p:cNvPr id="9" name="Rectangle 4"/>
          <p:cNvSpPr txBox="1">
            <a:spLocks noChangeArrowheads="1"/>
          </p:cNvSpPr>
          <p:nvPr/>
        </p:nvSpPr>
        <p:spPr bwMode="auto">
          <a:xfrm>
            <a:off x="2718816" y="334963"/>
            <a:ext cx="3962400" cy="53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Arial" pitchFamily="34" charset="0"/>
              </a:defRPr>
            </a:lvl2pPr>
            <a:lvl3pPr algn="ctr" rtl="0" eaLnBrk="0" fontAlgn="base" hangingPunct="0">
              <a:spcBef>
                <a:spcPct val="0"/>
              </a:spcBef>
              <a:spcAft>
                <a:spcPct val="0"/>
              </a:spcAft>
              <a:defRPr sz="4400">
                <a:solidFill>
                  <a:schemeClr val="tx2"/>
                </a:solidFill>
                <a:latin typeface="Arial" pitchFamily="34" charset="0"/>
              </a:defRPr>
            </a:lvl3pPr>
            <a:lvl4pPr algn="ctr" rtl="0" eaLnBrk="0" fontAlgn="base" hangingPunct="0">
              <a:spcBef>
                <a:spcPct val="0"/>
              </a:spcBef>
              <a:spcAft>
                <a:spcPct val="0"/>
              </a:spcAft>
              <a:defRPr sz="4400">
                <a:solidFill>
                  <a:schemeClr val="tx2"/>
                </a:solidFill>
                <a:latin typeface="Arial" pitchFamily="34" charset="0"/>
              </a:defRPr>
            </a:lvl4pPr>
            <a:lvl5pPr algn="ctr" rtl="0" eaLnBrk="0" fontAlgn="base" hangingPunct="0">
              <a:spcBef>
                <a:spcPct val="0"/>
              </a:spcBef>
              <a:spcAft>
                <a:spcPct val="0"/>
              </a:spcAft>
              <a:defRPr sz="4400">
                <a:solidFill>
                  <a:schemeClr val="tx2"/>
                </a:solidFill>
                <a:latin typeface="Arial" pitchFamily="34" charset="0"/>
              </a:defRPr>
            </a:lvl5pPr>
            <a:lvl6pPr marL="457200" algn="ctr" rtl="0" fontAlgn="base">
              <a:spcBef>
                <a:spcPct val="0"/>
              </a:spcBef>
              <a:spcAft>
                <a:spcPct val="0"/>
              </a:spcAft>
              <a:defRPr sz="4400">
                <a:solidFill>
                  <a:schemeClr val="tx2"/>
                </a:solidFill>
                <a:latin typeface="Arial" pitchFamily="34" charset="0"/>
              </a:defRPr>
            </a:lvl6pPr>
            <a:lvl7pPr marL="914400" algn="ctr" rtl="0" fontAlgn="base">
              <a:spcBef>
                <a:spcPct val="0"/>
              </a:spcBef>
              <a:spcAft>
                <a:spcPct val="0"/>
              </a:spcAft>
              <a:defRPr sz="4400">
                <a:solidFill>
                  <a:schemeClr val="tx2"/>
                </a:solidFill>
                <a:latin typeface="Arial" pitchFamily="34" charset="0"/>
              </a:defRPr>
            </a:lvl7pPr>
            <a:lvl8pPr marL="1371600" algn="ctr" rtl="0" fontAlgn="base">
              <a:spcBef>
                <a:spcPct val="0"/>
              </a:spcBef>
              <a:spcAft>
                <a:spcPct val="0"/>
              </a:spcAft>
              <a:defRPr sz="4400">
                <a:solidFill>
                  <a:schemeClr val="tx2"/>
                </a:solidFill>
                <a:latin typeface="Arial" pitchFamily="34" charset="0"/>
              </a:defRPr>
            </a:lvl8pPr>
            <a:lvl9pPr marL="1828800" algn="ctr" rtl="0" fontAlgn="base">
              <a:spcBef>
                <a:spcPct val="0"/>
              </a:spcBef>
              <a:spcAft>
                <a:spcPct val="0"/>
              </a:spcAft>
              <a:defRPr sz="4400">
                <a:solidFill>
                  <a:schemeClr val="tx2"/>
                </a:solidFill>
                <a:latin typeface="Arial" pitchFamily="34" charset="0"/>
              </a:defRPr>
            </a:lvl9pPr>
          </a:lstStyle>
          <a:p>
            <a:pPr marL="0" marR="0" lvl="0" indent="0" algn="ctr" defTabSz="914400" rtl="0" eaLnBrk="1" fontAlgn="base" latinLnBrk="0" hangingPunct="1">
              <a:lnSpc>
                <a:spcPct val="100000"/>
              </a:lnSpc>
              <a:spcBef>
                <a:spcPct val="0"/>
              </a:spcBef>
              <a:spcAft>
                <a:spcPct val="0"/>
              </a:spcAft>
              <a:buClrTx/>
              <a:buSzTx/>
              <a:buFontTx/>
              <a:buNone/>
              <a:tabLst/>
              <a:defRPr/>
            </a:pPr>
            <a:r>
              <a:rPr kumimoji="0" lang="en-US" altLang="en-US" sz="2800" b="0" i="0" u="none" strike="noStrike" kern="0" cap="none" spc="0" normalizeH="0" baseline="0" noProof="0">
                <a:ln>
                  <a:noFill/>
                </a:ln>
                <a:solidFill>
                  <a:srgbClr val="0000FF"/>
                </a:solidFill>
                <a:effectLst/>
                <a:uLnTx/>
                <a:uFillTx/>
                <a:latin typeface="Arial"/>
                <a:ea typeface="+mj-ea"/>
                <a:cs typeface="+mj-cs"/>
              </a:rPr>
              <a:t>Demand Problems</a:t>
            </a:r>
            <a:endParaRPr kumimoji="0" lang="en-US" altLang="en-US" sz="2800" b="0" i="0" u="none" strike="noStrike" kern="0" cap="none" spc="0" normalizeH="0" baseline="0" noProof="0" dirty="0">
              <a:ln>
                <a:noFill/>
              </a:ln>
              <a:solidFill>
                <a:srgbClr val="0000FF"/>
              </a:solidFill>
              <a:effectLst/>
              <a:uLnTx/>
              <a:uFillTx/>
              <a:latin typeface="Arial"/>
              <a:ea typeface="+mj-ea"/>
              <a:cs typeface="+mj-cs"/>
            </a:endParaRPr>
          </a:p>
        </p:txBody>
      </p:sp>
      <p:sp>
        <p:nvSpPr>
          <p:cNvPr id="10" name="Rectangle 5"/>
          <p:cNvSpPr>
            <a:spLocks noChangeArrowheads="1"/>
          </p:cNvSpPr>
          <p:nvPr/>
        </p:nvSpPr>
        <p:spPr bwMode="auto">
          <a:xfrm>
            <a:off x="152400" y="895350"/>
            <a:ext cx="8686800" cy="283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Problem # 5</a:t>
            </a:r>
          </a:p>
          <a:p>
            <a:pPr marL="0" marR="0" lvl="0" indent="0" defTabSz="914400" eaLnBrk="1" fontAlgn="auto" latinLnBrk="0" hangingPunct="1">
              <a:lnSpc>
                <a:spcPct val="100000"/>
              </a:lnSpc>
              <a:spcBef>
                <a:spcPct val="0"/>
              </a:spcBef>
              <a:spcAft>
                <a:spcPts val="0"/>
              </a:spcAft>
              <a:buClrTx/>
              <a:buSzTx/>
              <a:buFontTx/>
              <a:buNone/>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A departmental store conducted a study of the demand for a certain product. It found that the average daily demand D1 in terms of price P, is given by the equation </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D = 80 – 5P</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a:t>
            </a:r>
            <a:r>
              <a:rPr kumimoji="0" lang="en-US" altLang="en-US" sz="1800" b="0" i="0" u="none" strike="noStrike" kern="0" cap="none" spc="0" normalizeH="0" baseline="0" noProof="0" dirty="0" err="1">
                <a:ln>
                  <a:noFill/>
                </a:ln>
                <a:solidFill>
                  <a:srgbClr val="000000"/>
                </a:solidFill>
                <a:effectLst/>
                <a:uLnTx/>
                <a:uFillTx/>
                <a:latin typeface="Arial" panose="020B0604020202020204" pitchFamily="34" charset="0"/>
              </a:rPr>
              <a:t>i</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How many units of the product per day can the store expect to sell at a price of Rs.10 per product?</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(ii) If the store wants to sell 50 units of the product per day, what price should it charge? </a:t>
            </a:r>
          </a:p>
          <a:p>
            <a:pPr marL="0" marR="0" lvl="0" indent="0" defTabSz="914400" eaLnBrk="1" fontAlgn="auto" latinLnBrk="0" hangingPunct="1">
              <a:lnSpc>
                <a:spcPct val="100000"/>
              </a:lnSpc>
              <a:spcBef>
                <a:spcPct val="0"/>
              </a:spcBef>
              <a:spcAft>
                <a:spcPts val="0"/>
              </a:spcAft>
              <a:buClrTx/>
              <a:buSzTx/>
              <a:buFontTx/>
              <a:buNone/>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(iii) What is the highest price any one would be willing to pay?</a:t>
            </a:r>
          </a:p>
        </p:txBody>
      </p:sp>
      <p:sp>
        <p:nvSpPr>
          <p:cNvPr id="11" name="Rectangle 6"/>
          <p:cNvSpPr>
            <a:spLocks noChangeArrowheads="1"/>
          </p:cNvSpPr>
          <p:nvPr/>
        </p:nvSpPr>
        <p:spPr bwMode="auto">
          <a:xfrm>
            <a:off x="685800" y="3760787"/>
            <a:ext cx="7391400" cy="25638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71475" indent="-371475">
              <a:spcBef>
                <a:spcPct val="20000"/>
              </a:spcBef>
              <a:buChar char="•"/>
              <a:tabLst>
                <a:tab pos="914400" algn="l"/>
              </a:tabLst>
              <a:defRPr sz="3200">
                <a:solidFill>
                  <a:schemeClr val="tx1"/>
                </a:solidFill>
                <a:latin typeface="Arial" panose="020B0604020202020204" pitchFamily="34" charset="0"/>
              </a:defRPr>
            </a:lvl1pPr>
            <a:lvl2pPr marL="742950" indent="-285750">
              <a:spcBef>
                <a:spcPct val="20000"/>
              </a:spcBef>
              <a:buChar char="–"/>
              <a:tabLst>
                <a:tab pos="914400" algn="l"/>
              </a:tabLst>
              <a:defRPr sz="2800">
                <a:solidFill>
                  <a:schemeClr val="tx1"/>
                </a:solidFill>
                <a:latin typeface="Arial" panose="020B0604020202020204" pitchFamily="34" charset="0"/>
              </a:defRPr>
            </a:lvl2pPr>
            <a:lvl3pPr marL="1143000" indent="-228600">
              <a:spcBef>
                <a:spcPct val="20000"/>
              </a:spcBef>
              <a:buChar char="•"/>
              <a:tabLst>
                <a:tab pos="914400" algn="l"/>
              </a:tabLst>
              <a:defRPr sz="2400">
                <a:solidFill>
                  <a:schemeClr val="tx1"/>
                </a:solidFill>
                <a:latin typeface="Arial" panose="020B0604020202020204" pitchFamily="34" charset="0"/>
              </a:defRPr>
            </a:lvl3pPr>
            <a:lvl4pPr marL="1600200" indent="-228600">
              <a:spcBef>
                <a:spcPct val="20000"/>
              </a:spcBef>
              <a:buChar char="–"/>
              <a:tabLst>
                <a:tab pos="914400" algn="l"/>
              </a:tabLst>
              <a:defRPr sz="2000">
                <a:solidFill>
                  <a:schemeClr val="tx1"/>
                </a:solidFill>
                <a:latin typeface="Arial" panose="020B0604020202020204" pitchFamily="34" charset="0"/>
              </a:defRPr>
            </a:lvl4pPr>
            <a:lvl5pPr marL="2057400" indent="-228600">
              <a:spcBef>
                <a:spcPct val="20000"/>
              </a:spcBef>
              <a:buChar char="»"/>
              <a:tabLst>
                <a:tab pos="9144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914400" algn="l"/>
              </a:tabLst>
              <a:defRPr sz="2000">
                <a:solidFill>
                  <a:schemeClr val="tx1"/>
                </a:solidFill>
                <a:latin typeface="Arial" panose="020B0604020202020204" pitchFamily="34" charset="0"/>
              </a:defRPr>
            </a:lvl9pPr>
          </a:lstStyle>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r>
              <a:rPr kumimoji="0" lang="en-US" altLang="en-US" sz="1800" b="0" i="0" u="sng" strike="noStrike" kern="0" cap="none" spc="0" normalizeH="0" baseline="0" noProof="0" dirty="0">
                <a:ln>
                  <a:noFill/>
                </a:ln>
                <a:solidFill>
                  <a:srgbClr val="000000"/>
                </a:solidFill>
                <a:effectLst/>
                <a:uLnTx/>
                <a:uFillTx/>
                <a:latin typeface="Arial" panose="020B0604020202020204" pitchFamily="34" charset="0"/>
              </a:rPr>
              <a:t>Solution</a:t>
            </a:r>
          </a:p>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371475" marR="0" lvl="0" indent="-371475" defTabSz="914400" eaLnBrk="1" fontAlgn="auto" latinLnBrk="0" hangingPunct="1">
              <a:lnSpc>
                <a:spcPct val="100000"/>
              </a:lnSpc>
              <a:spcBef>
                <a:spcPct val="0"/>
              </a:spcBef>
              <a:spcAft>
                <a:spcPts val="0"/>
              </a:spcAft>
              <a:buClrTx/>
              <a:buSzTx/>
              <a:buFontTx/>
              <a:buAutoNum type="romanLcPeriod"/>
              <a:tabLst>
                <a:tab pos="9144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D = 80 – 5x P = 80 – 5 x 10    = </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rPr>
              <a:t>30 units</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371475" marR="0" lvl="0" indent="-371475" defTabSz="914400" eaLnBrk="1" fontAlgn="auto" latinLnBrk="0" hangingPunct="1">
              <a:lnSpc>
                <a:spcPct val="100000"/>
              </a:lnSpc>
              <a:spcBef>
                <a:spcPct val="0"/>
              </a:spcBef>
              <a:spcAft>
                <a:spcPts val="0"/>
              </a:spcAft>
              <a:buClrTx/>
              <a:buSzTx/>
              <a:buFontTx/>
              <a:buAutoNum type="romanLcPeriod"/>
              <a:tabLst>
                <a:tab pos="914400" algn="l"/>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371475" marR="0" lvl="0" indent="-371475" defTabSz="914400" eaLnBrk="1" fontAlgn="auto" latinLnBrk="0" hangingPunct="1">
              <a:lnSpc>
                <a:spcPct val="100000"/>
              </a:lnSpc>
              <a:spcBef>
                <a:spcPct val="0"/>
              </a:spcBef>
              <a:spcAft>
                <a:spcPts val="0"/>
              </a:spcAft>
              <a:buClrTx/>
              <a:buSzTx/>
              <a:buFontTx/>
              <a:buAutoNum type="romanLcPeriod"/>
              <a:tabLst>
                <a:tab pos="9144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D = 80 – 5x P</a:t>
            </a:r>
          </a:p>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50 = 80 –  5 x P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P = </a:t>
            </a:r>
            <a:r>
              <a:rPr kumimoji="0" lang="en-US" altLang="en-US" sz="1800" b="1" i="0" u="sng" strike="noStrike" kern="0" cap="none" spc="0" normalizeH="0" baseline="0" noProof="0" dirty="0" err="1">
                <a:ln>
                  <a:noFill/>
                </a:ln>
                <a:solidFill>
                  <a:srgbClr val="000000"/>
                </a:solidFill>
                <a:effectLst/>
                <a:uLnTx/>
                <a:uFillTx/>
                <a:latin typeface="Arial" panose="020B0604020202020204" pitchFamily="34" charset="0"/>
                <a:sym typeface="Symbol" panose="05050102010706020507" pitchFamily="18" charset="2"/>
              </a:rPr>
              <a:t>Rs</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 6  per unit.</a:t>
            </a:r>
          </a:p>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endParaRPr>
          </a:p>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iii.           D = 80 – 5 x P  </a:t>
            </a:r>
          </a:p>
          <a:p>
            <a:pPr marL="371475" marR="0" lvl="0" indent="-371475" defTabSz="914400" eaLnBrk="1" fontAlgn="auto" latinLnBrk="0" hangingPunct="1">
              <a:lnSpc>
                <a:spcPct val="100000"/>
              </a:lnSpc>
              <a:spcBef>
                <a:spcPct val="0"/>
              </a:spcBef>
              <a:spcAft>
                <a:spcPts val="0"/>
              </a:spcAft>
              <a:buClrTx/>
              <a:buSzTx/>
              <a:buFontTx/>
              <a:buNone/>
              <a:tabLst>
                <a:tab pos="9144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              1  = 80 – 5x P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P = </a:t>
            </a:r>
            <a:r>
              <a:rPr kumimoji="0" lang="en-US" altLang="en-US" sz="1800" b="1" i="0" u="sng" strike="noStrike" kern="0" cap="none" spc="0" normalizeH="0" baseline="0" noProof="0" dirty="0" err="1">
                <a:ln>
                  <a:noFill/>
                </a:ln>
                <a:solidFill>
                  <a:srgbClr val="000000"/>
                </a:solidFill>
                <a:effectLst/>
                <a:uLnTx/>
                <a:uFillTx/>
                <a:latin typeface="Arial" panose="020B0604020202020204" pitchFamily="34" charset="0"/>
                <a:sym typeface="Symbol" panose="05050102010706020507" pitchFamily="18" charset="2"/>
              </a:rPr>
              <a:t>Rs</a:t>
            </a:r>
            <a:r>
              <a:rPr kumimoji="0" lang="en-US" altLang="en-US" sz="1800" b="1" i="0" u="sng" strike="noStrike" kern="0" cap="none" spc="0" normalizeH="0" baseline="0" noProof="0" dirty="0">
                <a:ln>
                  <a:noFill/>
                </a:ln>
                <a:solidFill>
                  <a:srgbClr val="000000"/>
                </a:solidFill>
                <a:effectLst/>
                <a:uLnTx/>
                <a:uFillTx/>
                <a:latin typeface="Arial" panose="020B0604020202020204" pitchFamily="34" charset="0"/>
                <a:sym typeface="Symbol" panose="05050102010706020507" pitchFamily="18" charset="2"/>
              </a:rPr>
              <a:t>. 15.80  per unit.</a:t>
            </a:r>
          </a:p>
        </p:txBody>
      </p:sp>
    </p:spTree>
    <p:extLst>
      <p:ext uri="{BB962C8B-B14F-4D97-AF65-F5344CB8AC3E}">
        <p14:creationId xmlns:p14="http://schemas.microsoft.com/office/powerpoint/2010/main" val="20457608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1">
                                            <p:txEl>
                                              <p:pRg st="7" end="7"/>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t>24</a:t>
            </a:fld>
            <a:endParaRPr lang="en-US"/>
          </a:p>
        </p:txBody>
      </p:sp>
      <p:sp>
        <p:nvSpPr>
          <p:cNvPr id="2" name="TextBox 1"/>
          <p:cNvSpPr txBox="1"/>
          <p:nvPr/>
        </p:nvSpPr>
        <p:spPr>
          <a:xfrm>
            <a:off x="2806700" y="2819400"/>
            <a:ext cx="3505200" cy="769441"/>
          </a:xfrm>
          <a:prstGeom prst="rect">
            <a:avLst/>
          </a:prstGeom>
          <a:noFill/>
        </p:spPr>
        <p:txBody>
          <a:bodyPr wrap="square" rtlCol="0">
            <a:spAutoFit/>
          </a:bodyPr>
          <a:lstStyle/>
          <a:p>
            <a:r>
              <a:rPr lang="en-US" sz="4400" dirty="0">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34009064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3</a:t>
            </a:fld>
            <a:endParaRPr lang="en-US">
              <a:solidFill>
                <a:srgbClr val="534949"/>
              </a:solidFill>
            </a:endParaRPr>
          </a:p>
        </p:txBody>
      </p:sp>
      <p:sp>
        <p:nvSpPr>
          <p:cNvPr id="4" name="Rectangle 3"/>
          <p:cNvSpPr/>
          <p:nvPr/>
        </p:nvSpPr>
        <p:spPr>
          <a:xfrm>
            <a:off x="2057400" y="314980"/>
            <a:ext cx="5410200" cy="523220"/>
          </a:xfrm>
          <a:prstGeom prst="rect">
            <a:avLst/>
          </a:prstGeom>
        </p:spPr>
        <p:txBody>
          <a:bodyPr wrap="square">
            <a:spAutoFit/>
          </a:bodyPr>
          <a:lstStyle/>
          <a:p>
            <a:pPr lvl="0">
              <a:defRPr/>
            </a:pPr>
            <a:r>
              <a:rPr lang="en-US" altLang="en-US" sz="2800" dirty="0">
                <a:solidFill>
                  <a:srgbClr val="0000FF"/>
                </a:solidFill>
                <a:latin typeface="Arial" panose="020B0604020202020204" pitchFamily="34" charset="0"/>
                <a:cs typeface="Arial" panose="020B0604020202020204" pitchFamily="34" charset="0"/>
              </a:rPr>
              <a:t>Theory of consumer </a:t>
            </a:r>
            <a:r>
              <a:rPr lang="en-US" altLang="en-US" sz="2800" dirty="0" err="1">
                <a:solidFill>
                  <a:srgbClr val="0000FF"/>
                </a:solidFill>
                <a:latin typeface="Arial" panose="020B0604020202020204" pitchFamily="34" charset="0"/>
                <a:cs typeface="Arial" panose="020B0604020202020204" pitchFamily="34" charset="0"/>
              </a:rPr>
              <a:t>behaviour</a:t>
            </a:r>
            <a:endParaRPr kumimoji="0" lang="en-US" sz="1800" i="0" u="none" strike="noStrike" kern="0" cap="none" spc="0" normalizeH="0" baseline="0" noProof="0" dirty="0">
              <a:ln>
                <a:noFill/>
              </a:ln>
              <a:solidFill>
                <a:srgbClr val="0000FF"/>
              </a:solidFill>
              <a:effectLst/>
              <a:uLnTx/>
              <a:uFillTx/>
              <a:latin typeface="Arial" panose="020B0604020202020204" pitchFamily="34" charset="0"/>
              <a:cs typeface="Arial" panose="020B0604020202020204" pitchFamily="34" charset="0"/>
            </a:endParaRPr>
          </a:p>
        </p:txBody>
      </p:sp>
      <p:sp>
        <p:nvSpPr>
          <p:cNvPr id="10" name="Rectangle 5"/>
          <p:cNvSpPr>
            <a:spLocks noChangeArrowheads="1"/>
          </p:cNvSpPr>
          <p:nvPr/>
        </p:nvSpPr>
        <p:spPr bwMode="auto">
          <a:xfrm>
            <a:off x="152400" y="1074737"/>
            <a:ext cx="7543800" cy="88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t>Demand is analyzed in two ways</a:t>
            </a:r>
          </a:p>
          <a:p>
            <a:pPr eaLnBrk="1" hangingPunct="1">
              <a:spcBef>
                <a:spcPct val="0"/>
              </a:spcBef>
            </a:pPr>
            <a:r>
              <a:rPr lang="en-US" altLang="en-US" sz="1800" i="0" dirty="0"/>
              <a:t>  </a:t>
            </a:r>
            <a:r>
              <a:rPr lang="en-US" altLang="en-US" sz="1600" i="0" dirty="0"/>
              <a:t>Individual / Household Demand (Theory of Consumer Behavior).</a:t>
            </a:r>
          </a:p>
          <a:p>
            <a:pPr eaLnBrk="1" hangingPunct="1">
              <a:spcBef>
                <a:spcPct val="0"/>
              </a:spcBef>
            </a:pPr>
            <a:r>
              <a:rPr lang="en-US" altLang="en-US" sz="1600" i="0" dirty="0"/>
              <a:t>   Market or Aggregate Demand.</a:t>
            </a:r>
          </a:p>
        </p:txBody>
      </p:sp>
      <p:sp>
        <p:nvSpPr>
          <p:cNvPr id="11" name="Rectangle 6"/>
          <p:cNvSpPr>
            <a:spLocks noChangeArrowheads="1"/>
          </p:cNvSpPr>
          <p:nvPr/>
        </p:nvSpPr>
        <p:spPr bwMode="auto">
          <a:xfrm>
            <a:off x="152400" y="2262554"/>
            <a:ext cx="8839200" cy="40934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342900" indent="-342900">
              <a:spcBef>
                <a:spcPct val="20000"/>
              </a:spcBef>
              <a:buChar char="•"/>
              <a:tabLst>
                <a:tab pos="457200" algn="l"/>
                <a:tab pos="1143000" algn="l"/>
              </a:tabLst>
              <a:defRPr sz="3200">
                <a:solidFill>
                  <a:schemeClr val="tx1"/>
                </a:solidFill>
                <a:latin typeface="Arial" panose="020B0604020202020204" pitchFamily="34" charset="0"/>
              </a:defRPr>
            </a:lvl1pPr>
            <a:lvl2pPr marL="742950" indent="-285750">
              <a:spcBef>
                <a:spcPct val="20000"/>
              </a:spcBef>
              <a:buChar char="–"/>
              <a:tabLst>
                <a:tab pos="457200" algn="l"/>
                <a:tab pos="1143000" algn="l"/>
              </a:tabLst>
              <a:defRPr sz="2800">
                <a:solidFill>
                  <a:schemeClr val="tx1"/>
                </a:solidFill>
                <a:latin typeface="Arial" panose="020B0604020202020204" pitchFamily="34" charset="0"/>
              </a:defRPr>
            </a:lvl2pPr>
            <a:lvl3pPr marL="1143000" indent="-228600">
              <a:spcBef>
                <a:spcPct val="20000"/>
              </a:spcBef>
              <a:buChar char="•"/>
              <a:tabLst>
                <a:tab pos="457200" algn="l"/>
                <a:tab pos="1143000" algn="l"/>
              </a:tabLst>
              <a:defRPr sz="2400">
                <a:solidFill>
                  <a:schemeClr val="tx1"/>
                </a:solidFill>
                <a:latin typeface="Arial" panose="020B0604020202020204" pitchFamily="34" charset="0"/>
              </a:defRPr>
            </a:lvl3pPr>
            <a:lvl4pPr marL="1600200" indent="-228600">
              <a:spcBef>
                <a:spcPct val="20000"/>
              </a:spcBef>
              <a:buChar char="–"/>
              <a:tabLst>
                <a:tab pos="457200" algn="l"/>
                <a:tab pos="1143000" algn="l"/>
              </a:tabLst>
              <a:defRPr sz="2000">
                <a:solidFill>
                  <a:schemeClr val="tx1"/>
                </a:solidFill>
                <a:latin typeface="Arial" panose="020B0604020202020204" pitchFamily="34" charset="0"/>
              </a:defRPr>
            </a:lvl4pPr>
            <a:lvl5pPr marL="2057400" indent="-228600">
              <a:spcBef>
                <a:spcPct val="20000"/>
              </a:spcBef>
              <a:buChar char="»"/>
              <a:tabLst>
                <a:tab pos="457200" algn="l"/>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 pos="11430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t>Utility -  </a:t>
            </a:r>
            <a:r>
              <a:rPr lang="en-US" altLang="en-US" sz="1600" i="0" dirty="0"/>
              <a:t>refers to satisfaction a consumer gets from goods and services consumed.</a:t>
            </a:r>
          </a:p>
          <a:p>
            <a:pPr eaLnBrk="1" hangingPunct="1">
              <a:spcBef>
                <a:spcPct val="0"/>
              </a:spcBef>
              <a:buFontTx/>
              <a:buNone/>
            </a:pPr>
            <a:r>
              <a:rPr lang="en-US" altLang="en-US" sz="1800" i="0" dirty="0"/>
              <a:t>Total utility -</a:t>
            </a:r>
            <a:r>
              <a:rPr lang="en-US" altLang="en-US" sz="1800" b="1" i="0" dirty="0"/>
              <a:t> </a:t>
            </a:r>
            <a:r>
              <a:rPr lang="en-US" altLang="en-US" sz="1600" i="0" dirty="0"/>
              <a:t>refers to the entire amount of satisfaction which a consumer receives by </a:t>
            </a:r>
          </a:p>
          <a:p>
            <a:pPr eaLnBrk="1" hangingPunct="1">
              <a:spcBef>
                <a:spcPct val="0"/>
              </a:spcBef>
              <a:buFontTx/>
              <a:buNone/>
            </a:pPr>
            <a:r>
              <a:rPr lang="en-US" altLang="en-US" sz="1600" i="0" dirty="0"/>
              <a:t> consuming the commodity at various rates.</a:t>
            </a:r>
          </a:p>
          <a:p>
            <a:pPr eaLnBrk="1" hangingPunct="1">
              <a:spcBef>
                <a:spcPct val="0"/>
              </a:spcBef>
              <a:buFontTx/>
              <a:buNone/>
            </a:pPr>
            <a:r>
              <a:rPr lang="en-US" altLang="en-US" sz="1800" i="0" dirty="0"/>
              <a:t>Marginal Utility -  </a:t>
            </a:r>
            <a:r>
              <a:rPr lang="en-US" altLang="en-US" sz="1600" i="0" dirty="0"/>
              <a:t>is the change in utility resulting from one unit change in the consumption of  the commodity. </a:t>
            </a:r>
            <a:r>
              <a:rPr lang="en-US" altLang="en-US" sz="1800" i="0" dirty="0"/>
              <a:t>     </a:t>
            </a:r>
            <a:r>
              <a:rPr lang="en-US" altLang="en-US" sz="1600" i="0" dirty="0" err="1"/>
              <a:t>MUn</a:t>
            </a:r>
            <a:r>
              <a:rPr lang="en-US" altLang="en-US" sz="1600" i="0" dirty="0"/>
              <a:t> = </a:t>
            </a:r>
            <a:r>
              <a:rPr lang="en-US" altLang="en-US" sz="1600" i="0" dirty="0" err="1"/>
              <a:t>TUn</a:t>
            </a:r>
            <a:r>
              <a:rPr lang="en-US" altLang="en-US" sz="1600" i="0" dirty="0"/>
              <a:t> – TUn-</a:t>
            </a:r>
            <a:r>
              <a:rPr lang="en-US" altLang="en-US" sz="1400" i="0" dirty="0"/>
              <a:t>1</a:t>
            </a:r>
            <a:r>
              <a:rPr lang="en-US" altLang="en-US" sz="1600" i="0" dirty="0"/>
              <a:t>   ;   </a:t>
            </a:r>
            <a:r>
              <a:rPr lang="en-US" altLang="en-US" sz="1600" i="0" dirty="0" err="1"/>
              <a:t>MUx</a:t>
            </a:r>
            <a:r>
              <a:rPr lang="en-US" altLang="en-US" sz="1600" i="0" dirty="0"/>
              <a:t> =</a:t>
            </a:r>
            <a:r>
              <a:rPr lang="en-US" altLang="en-US" sz="1600" dirty="0"/>
              <a:t> </a:t>
            </a:r>
            <a:r>
              <a:rPr lang="en-US" altLang="en-US" sz="1600" i="0" dirty="0"/>
              <a:t> </a:t>
            </a:r>
          </a:p>
          <a:p>
            <a:pPr eaLnBrk="1" hangingPunct="1">
              <a:spcBef>
                <a:spcPct val="0"/>
              </a:spcBef>
              <a:buFontTx/>
              <a:buNone/>
            </a:pPr>
            <a:endParaRPr lang="en-US" altLang="en-US" sz="1600" i="0" dirty="0"/>
          </a:p>
          <a:p>
            <a:pPr eaLnBrk="1" hangingPunct="1">
              <a:spcBef>
                <a:spcPct val="0"/>
              </a:spcBef>
              <a:buFontTx/>
              <a:buNone/>
            </a:pPr>
            <a:r>
              <a:rPr lang="en-US" altLang="en-US" sz="1800" i="0" dirty="0"/>
              <a:t>Cardinal utility theory - Assumptions </a:t>
            </a:r>
          </a:p>
          <a:p>
            <a:pPr eaLnBrk="1" hangingPunct="1">
              <a:spcBef>
                <a:spcPct val="0"/>
              </a:spcBef>
            </a:pPr>
            <a:r>
              <a:rPr lang="en-US" altLang="en-US" sz="1800" i="0" dirty="0"/>
              <a:t>The consumer is rational</a:t>
            </a:r>
          </a:p>
          <a:p>
            <a:pPr eaLnBrk="1" hangingPunct="1">
              <a:spcBef>
                <a:spcPct val="0"/>
              </a:spcBef>
              <a:buFontTx/>
              <a:buNone/>
            </a:pPr>
            <a:r>
              <a:rPr lang="en-US" altLang="en-US" sz="1600" i="0" dirty="0"/>
              <a:t>       </a:t>
            </a:r>
            <a:r>
              <a:rPr lang="en-US" altLang="en-US" sz="1600" b="1" i="0" dirty="0"/>
              <a:t>-</a:t>
            </a:r>
            <a:r>
              <a:rPr lang="en-US" altLang="en-US" sz="1600" i="0" dirty="0"/>
              <a:t> he aims at maximization of his utility subject to income </a:t>
            </a:r>
          </a:p>
          <a:p>
            <a:pPr eaLnBrk="1" hangingPunct="1">
              <a:spcBef>
                <a:spcPct val="0"/>
              </a:spcBef>
              <a:buFontTx/>
              <a:buNone/>
            </a:pPr>
            <a:r>
              <a:rPr lang="en-US" altLang="en-US" sz="1600" i="0" dirty="0"/>
              <a:t>       </a:t>
            </a:r>
            <a:r>
              <a:rPr lang="en-US" altLang="en-US" sz="1600" b="1" i="0" dirty="0"/>
              <a:t>-</a:t>
            </a:r>
            <a:r>
              <a:rPr lang="en-US" altLang="en-US" sz="1600" i="0" dirty="0"/>
              <a:t> he has full knowledge and information relevant to his decision </a:t>
            </a:r>
            <a:r>
              <a:rPr lang="en-US" altLang="en-US" sz="1600" i="0" dirty="0" err="1"/>
              <a:t>i.e</a:t>
            </a:r>
            <a:r>
              <a:rPr lang="en-US" altLang="en-US" sz="1600" i="0" dirty="0"/>
              <a:t>, number &amp; nature of all </a:t>
            </a:r>
          </a:p>
          <a:p>
            <a:pPr eaLnBrk="1" hangingPunct="1">
              <a:spcBef>
                <a:spcPct val="0"/>
              </a:spcBef>
              <a:buFontTx/>
              <a:buNone/>
            </a:pPr>
            <a:r>
              <a:rPr lang="en-US" altLang="en-US" sz="1600" i="0" dirty="0"/>
              <a:t>         available goods and their prices.</a:t>
            </a:r>
          </a:p>
          <a:p>
            <a:pPr eaLnBrk="1" hangingPunct="1">
              <a:spcBef>
                <a:spcPct val="0"/>
              </a:spcBef>
            </a:pPr>
            <a:r>
              <a:rPr lang="en-US" altLang="en-US" sz="1800" i="0" dirty="0"/>
              <a:t>Utility is measurable – </a:t>
            </a:r>
            <a:r>
              <a:rPr lang="en-US" altLang="en-US" sz="1600" i="0" dirty="0"/>
              <a:t>can be measured in monetary units.</a:t>
            </a:r>
          </a:p>
          <a:p>
            <a:pPr eaLnBrk="1" hangingPunct="1">
              <a:spcBef>
                <a:spcPct val="0"/>
              </a:spcBef>
            </a:pPr>
            <a:r>
              <a:rPr lang="en-US" altLang="en-US" sz="1800" i="0" dirty="0"/>
              <a:t>Marginal utility of money is constant.</a:t>
            </a:r>
          </a:p>
          <a:p>
            <a:pPr eaLnBrk="1" hangingPunct="1">
              <a:spcBef>
                <a:spcPct val="0"/>
              </a:spcBef>
            </a:pPr>
            <a:r>
              <a:rPr lang="en-US" altLang="en-US" sz="1800" i="0" dirty="0"/>
              <a:t>Marginal utility derived from every additional unit of good is less than the    marginal utility of its earlier units. (Law of Diminishing Marginal Utility - LDMU)</a:t>
            </a:r>
          </a:p>
        </p:txBody>
      </p:sp>
    </p:spTree>
    <p:extLst>
      <p:ext uri="{BB962C8B-B14F-4D97-AF65-F5344CB8AC3E}">
        <p14:creationId xmlns:p14="http://schemas.microsoft.com/office/powerpoint/2010/main" val="3648429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2" end="2"/>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 end="1"/>
                                            </p:txEl>
                                          </p:spTgt>
                                        </p:tgtEl>
                                        <p:attrNameLst>
                                          <p:attrName>ppt_c</p:attrName>
                                        </p:attrNameLst>
                                      </p:cBhvr>
                                      <p:to>
                                        <a:schemeClr val="tx1"/>
                                      </p:to>
                                    </p:animClr>
                                  </p:subTnLst>
                                </p:cTn>
                              </p:par>
                              <p:par>
                                <p:cTn id="23" presetID="1" presetClass="entr" presetSubtype="0" fill="hold" nodeType="withEffect">
                                  <p:stCondLst>
                                    <p:cond delay="0"/>
                                  </p:stCondLst>
                                  <p:childTnLst>
                                    <p:set>
                                      <p:cBhvr>
                                        <p:cTn id="24" dur="1" fill="hold">
                                          <p:stCondLst>
                                            <p:cond delay="0"/>
                                          </p:stCondLst>
                                        </p:cTn>
                                        <p:tgtEl>
                                          <p:spTgt spid="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2" end="2"/>
                                            </p:txEl>
                                          </p:spTgt>
                                        </p:tgtEl>
                                        <p:attrNameLst>
                                          <p:attrName>ppt_c</p:attrName>
                                        </p:attrNameLst>
                                      </p:cBhvr>
                                      <p:to>
                                        <a:schemeClr val="tx1"/>
                                      </p:to>
                                    </p:animClr>
                                  </p:sub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3" end="3"/>
                                            </p:txEl>
                                          </p:spTgt>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1">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5" end="5"/>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1">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6" end="6"/>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1">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7" end="7"/>
                                            </p:txEl>
                                          </p:spTgt>
                                        </p:tgtEl>
                                        <p:attrNameLst>
                                          <p:attrName>ppt_c</p:attrName>
                                        </p:attrNameLst>
                                      </p:cBhvr>
                                      <p:to>
                                        <a:schemeClr val="tx1"/>
                                      </p:to>
                                    </p:animClr>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11">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8" end="8"/>
                                            </p:txEl>
                                          </p:spTgt>
                                        </p:tgtEl>
                                        <p:attrNameLst>
                                          <p:attrName>ppt_c</p:attrName>
                                        </p:attrNameLst>
                                      </p:cBhvr>
                                      <p:to>
                                        <a:schemeClr val="tx1"/>
                                      </p:to>
                                    </p:animClr>
                                  </p:subTnLst>
                                </p:cTn>
                              </p:par>
                              <p:par>
                                <p:cTn id="45" presetID="1" presetClass="entr" presetSubtype="0" fill="hold" nodeType="withEffect">
                                  <p:stCondLst>
                                    <p:cond delay="0"/>
                                  </p:stCondLst>
                                  <p:childTnLst>
                                    <p:set>
                                      <p:cBhvr>
                                        <p:cTn id="46" dur="1" fill="hold">
                                          <p:stCondLst>
                                            <p:cond delay="0"/>
                                          </p:stCondLst>
                                        </p:cTn>
                                        <p:tgtEl>
                                          <p:spTgt spid="11">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9" end="9"/>
                                            </p:txEl>
                                          </p:spTgt>
                                        </p:tgtEl>
                                        <p:attrNameLst>
                                          <p:attrName>ppt_c</p:attrName>
                                        </p:attrNameLst>
                                      </p:cBhvr>
                                      <p:to>
                                        <a:schemeClr val="tx1"/>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1">
                                            <p:txEl>
                                              <p:pRg st="10" end="1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0" end="10"/>
                                            </p:txEl>
                                          </p:spTgt>
                                        </p:tgtEl>
                                        <p:attrNameLst>
                                          <p:attrName>ppt_c</p:attrName>
                                        </p:attrNameLst>
                                      </p:cBhvr>
                                      <p:to>
                                        <a:schemeClr val="tx1"/>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11">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1" end="11"/>
                                            </p:txEl>
                                          </p:spTgt>
                                        </p:tgtEl>
                                        <p:attrNameLst>
                                          <p:attrName>ppt_c</p:attrName>
                                        </p:attrNameLst>
                                      </p:cBhvr>
                                      <p:to>
                                        <a:schemeClr val="tx1"/>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11">
                                            <p:txEl>
                                              <p:pRg st="12" end="12"/>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12" end="12"/>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4</a:t>
            </a:fld>
            <a:endParaRPr lang="en-US">
              <a:solidFill>
                <a:srgbClr val="534949"/>
              </a:solidFill>
            </a:endParaRPr>
          </a:p>
        </p:txBody>
      </p:sp>
      <p:sp>
        <p:nvSpPr>
          <p:cNvPr id="2" name="Rectangle 1"/>
          <p:cNvSpPr/>
          <p:nvPr/>
        </p:nvSpPr>
        <p:spPr>
          <a:xfrm>
            <a:off x="1295400" y="265093"/>
            <a:ext cx="732028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Law of Diminishing Marginal Utility (LDMU)</a:t>
            </a:r>
            <a:endParaRPr kumimoji="0" lang="en-US" sz="1800" b="0" i="0" u="none" strike="noStrike" kern="0" cap="none" spc="0" normalizeH="0" baseline="0" noProof="0" dirty="0">
              <a:ln>
                <a:noFill/>
              </a:ln>
              <a:solidFill>
                <a:srgbClr val="0000FF"/>
              </a:solidFill>
              <a:effectLst/>
              <a:uLnTx/>
              <a:uFillTx/>
            </a:endParaRPr>
          </a:p>
        </p:txBody>
      </p:sp>
      <p:sp>
        <p:nvSpPr>
          <p:cNvPr id="10" name="Rectangle 5"/>
          <p:cNvSpPr>
            <a:spLocks noChangeArrowheads="1"/>
          </p:cNvSpPr>
          <p:nvPr/>
        </p:nvSpPr>
        <p:spPr bwMode="auto">
          <a:xfrm>
            <a:off x="152400" y="927100"/>
            <a:ext cx="8763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just" eaLnBrk="1" hangingPunct="1">
              <a:spcBef>
                <a:spcPct val="0"/>
              </a:spcBef>
              <a:buFontTx/>
              <a:buNone/>
            </a:pPr>
            <a:r>
              <a:rPr lang="en-US" altLang="en-US" sz="1800" i="0" dirty="0">
                <a:solidFill>
                  <a:srgbClr val="FF0000"/>
                </a:solidFill>
              </a:rPr>
              <a:t>LDMU - </a:t>
            </a:r>
            <a:r>
              <a:rPr lang="en-US" altLang="en-US" sz="1800" dirty="0"/>
              <a:t>f</a:t>
            </a:r>
            <a:r>
              <a:rPr lang="en-US" altLang="en-US" sz="1800" i="0" dirty="0"/>
              <a:t>or any individual consumer, the utility of successive units of a particular commodity will diminish steadily as his total consumption of that commodity increases, the consumption of all other goods being held constant.</a:t>
            </a:r>
          </a:p>
        </p:txBody>
      </p:sp>
      <p:sp>
        <p:nvSpPr>
          <p:cNvPr id="11" name="Rectangle 6"/>
          <p:cNvSpPr>
            <a:spLocks noChangeArrowheads="1"/>
          </p:cNvSpPr>
          <p:nvPr/>
        </p:nvSpPr>
        <p:spPr bwMode="auto">
          <a:xfrm>
            <a:off x="76200" y="1992868"/>
            <a:ext cx="4495800"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1143000" algn="l"/>
              </a:tabLst>
              <a:defRPr sz="3200">
                <a:solidFill>
                  <a:schemeClr val="tx1"/>
                </a:solidFill>
                <a:latin typeface="Arial" panose="020B0604020202020204" pitchFamily="34" charset="0"/>
              </a:defRPr>
            </a:lvl1pPr>
            <a:lvl2pPr marL="742950" indent="-285750">
              <a:spcBef>
                <a:spcPct val="20000"/>
              </a:spcBef>
              <a:buChar char="–"/>
              <a:tabLst>
                <a:tab pos="1143000" algn="l"/>
              </a:tabLst>
              <a:defRPr sz="2800">
                <a:solidFill>
                  <a:schemeClr val="tx1"/>
                </a:solidFill>
                <a:latin typeface="Arial" panose="020B0604020202020204" pitchFamily="34" charset="0"/>
              </a:defRPr>
            </a:lvl2pPr>
            <a:lvl3pPr marL="1143000" indent="-228600">
              <a:spcBef>
                <a:spcPct val="20000"/>
              </a:spcBef>
              <a:buChar char="•"/>
              <a:tabLst>
                <a:tab pos="1143000" algn="l"/>
              </a:tabLst>
              <a:defRPr sz="2400">
                <a:solidFill>
                  <a:schemeClr val="tx1"/>
                </a:solidFill>
                <a:latin typeface="Arial" panose="020B0604020202020204" pitchFamily="34" charset="0"/>
              </a:defRPr>
            </a:lvl3pPr>
            <a:lvl4pPr marL="1600200" indent="-228600">
              <a:spcBef>
                <a:spcPct val="20000"/>
              </a:spcBef>
              <a:buChar char="–"/>
              <a:tabLst>
                <a:tab pos="1143000" algn="l"/>
              </a:tabLst>
              <a:defRPr sz="2000">
                <a:solidFill>
                  <a:schemeClr val="tx1"/>
                </a:solidFill>
                <a:latin typeface="Arial" panose="020B0604020202020204" pitchFamily="34" charset="0"/>
              </a:defRPr>
            </a:lvl4pPr>
            <a:lvl5pPr marL="2057400" indent="-228600">
              <a:spcBef>
                <a:spcPct val="20000"/>
              </a:spcBef>
              <a:buChar char="»"/>
              <a:tabLst>
                <a:tab pos="11430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11430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0000FF"/>
                </a:solidFill>
              </a:rPr>
              <a:t>Utility Schedule of a consumer for good X</a:t>
            </a:r>
          </a:p>
        </p:txBody>
      </p:sp>
      <p:graphicFrame>
        <p:nvGraphicFramePr>
          <p:cNvPr id="12" name="Group 204"/>
          <p:cNvGraphicFramePr>
            <a:graphicFrameLocks/>
          </p:cNvGraphicFramePr>
          <p:nvPr>
            <p:extLst>
              <p:ext uri="{D42A27DB-BD31-4B8C-83A1-F6EECF244321}">
                <p14:modId xmlns:p14="http://schemas.microsoft.com/office/powerpoint/2010/main" val="369129400"/>
              </p:ext>
            </p:extLst>
          </p:nvPr>
        </p:nvGraphicFramePr>
        <p:xfrm>
          <a:off x="304800" y="2362200"/>
          <a:ext cx="3905249" cy="2882480"/>
        </p:xfrm>
        <a:graphic>
          <a:graphicData uri="http://schemas.openxmlformats.org/drawingml/2006/table">
            <a:tbl>
              <a:tblPr/>
              <a:tblGrid>
                <a:gridCol w="1085849">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600200">
                  <a:extLst>
                    <a:ext uri="{9D8B030D-6E8A-4147-A177-3AD203B41FA5}">
                      <a16:colId xmlns:a16="http://schemas.microsoft.com/office/drawing/2014/main" val="20002"/>
                    </a:ext>
                  </a:extLst>
                </a:gridCol>
              </a:tblGrid>
              <a:tr h="749076">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1430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Units</a:t>
                      </a:r>
                    </a:p>
                    <a:p>
                      <a:pPr marL="342900" marR="0" lvl="0" indent="-342900" algn="l" defTabSz="914400" rtl="0" eaLnBrk="1" fontAlgn="base" latinLnBrk="0" hangingPunct="1">
                        <a:lnSpc>
                          <a:spcPct val="100000"/>
                        </a:lnSpc>
                        <a:spcBef>
                          <a:spcPct val="0"/>
                        </a:spcBef>
                        <a:spcAft>
                          <a:spcPct val="0"/>
                        </a:spcAft>
                        <a:buClrTx/>
                        <a:buSzTx/>
                        <a:buFontTx/>
                        <a:buNone/>
                        <a:tabLst>
                          <a:tab pos="11430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consumed</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91440" marR="0" lvl="0" indent="-342900" algn="l" defTabSz="914400" rtl="0" eaLnBrk="1" fontAlgn="base" latinLnBrk="0" hangingPunct="1">
                        <a:lnSpc>
                          <a:spcPct val="100000"/>
                        </a:lnSpc>
                        <a:spcBef>
                          <a:spcPct val="0"/>
                        </a:spcBef>
                        <a:spcAft>
                          <a:spcPct val="0"/>
                        </a:spcAft>
                        <a:buClrTx/>
                        <a:buSzTx/>
                        <a:buFontTx/>
                        <a:buNone/>
                        <a:tabLst>
                          <a:tab pos="1143000" algn="l"/>
                        </a:tabLst>
                      </a:pP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Total Utility,         Tu</a:t>
                      </a:r>
                      <a:r>
                        <a:rPr kumimoji="0" lang="en-US" sz="1600" b="0" i="0" u="none" strike="noStrike" cap="none" normalizeH="0" baseline="-25000" dirty="0">
                          <a:ln>
                            <a:noFill/>
                          </a:ln>
                          <a:solidFill>
                            <a:schemeClr val="tx1"/>
                          </a:solidFill>
                          <a:effectLst/>
                          <a:latin typeface="Times New Roman" panose="02020603050405020304" pitchFamily="18" charset="0"/>
                          <a:cs typeface="Times New Roman" panose="02020603050405020304" pitchFamily="18" charset="0"/>
                        </a:rPr>
                        <a:t>x </a:t>
                      </a: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Rs</a:t>
                      </a:r>
                      <a:r>
                        <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sz="1600" b="0" i="0" u="none" strike="noStrike" cap="none" normalizeH="0" baseline="-25000" dirty="0">
                          <a:ln>
                            <a:noFill/>
                          </a:ln>
                          <a:solidFill>
                            <a:schemeClr val="tx1"/>
                          </a:solidFill>
                          <a:effectLst/>
                          <a:latin typeface="Times New Roman" panose="02020603050405020304" pitchFamily="18" charset="0"/>
                          <a:cs typeface="Times New Roman" panose="02020603050405020304" pitchFamily="18" charset="0"/>
                        </a:rPr>
                        <a:t>  </a:t>
                      </a:r>
                      <a:endParaRPr kumimoji="0" lang="en-US" sz="16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endParaRP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l" defTabSz="914400" rtl="0" eaLnBrk="1" fontAlgn="base" latinLnBrk="0" hangingPunct="1">
                        <a:lnSpc>
                          <a:spcPct val="100000"/>
                        </a:lnSpc>
                        <a:spcBef>
                          <a:spcPct val="0"/>
                        </a:spcBef>
                        <a:spcAft>
                          <a:spcPct val="0"/>
                        </a:spcAft>
                        <a:buClrTx/>
                        <a:buSzTx/>
                        <a:buFontTx/>
                        <a:buNone/>
                        <a:tabLst>
                          <a:tab pos="11430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Marginal</a:t>
                      </a:r>
                    </a:p>
                    <a:p>
                      <a:pPr marL="342900" marR="0" lvl="0" indent="-342900" algn="l" defTabSz="914400" rtl="0" eaLnBrk="1" fontAlgn="base" latinLnBrk="0" hangingPunct="1">
                        <a:lnSpc>
                          <a:spcPct val="100000"/>
                        </a:lnSpc>
                        <a:spcBef>
                          <a:spcPct val="0"/>
                        </a:spcBef>
                        <a:spcAft>
                          <a:spcPct val="0"/>
                        </a:spcAft>
                        <a:buClrTx/>
                        <a:buSzTx/>
                        <a:buFontTx/>
                        <a:buNone/>
                        <a:tabLst>
                          <a:tab pos="1143000" algn="l"/>
                        </a:tabLst>
                      </a:pP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Utility,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MU</a:t>
                      </a:r>
                      <a:r>
                        <a:rPr kumimoji="0" lang="en-US" sz="1600" b="0" i="0" u="none" strike="noStrike" cap="none" normalizeH="0" baseline="-30000" dirty="0" err="1">
                          <a:ln>
                            <a:noFill/>
                          </a:ln>
                          <a:solidFill>
                            <a:schemeClr val="tx1"/>
                          </a:solidFill>
                          <a:effectLst/>
                          <a:latin typeface="Times New Roman" pitchFamily="18" charset="0"/>
                          <a:cs typeface="Times New Roman" pitchFamily="18" charset="0"/>
                        </a:rPr>
                        <a:t>x</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 (</a:t>
                      </a:r>
                      <a:r>
                        <a:rPr kumimoji="0" lang="en-US" sz="1600" b="0" i="0" u="none" strike="noStrike" cap="none" normalizeH="0" baseline="0" dirty="0" err="1">
                          <a:ln>
                            <a:noFill/>
                          </a:ln>
                          <a:solidFill>
                            <a:schemeClr val="tx1"/>
                          </a:solidFill>
                          <a:effectLst/>
                          <a:latin typeface="Times New Roman" pitchFamily="18" charset="0"/>
                          <a:cs typeface="Times New Roman" pitchFamily="18" charset="0"/>
                        </a:rPr>
                        <a:t>Rs</a:t>
                      </a:r>
                      <a:r>
                        <a:rPr kumimoji="0" lang="en-US" sz="1600" b="0" i="0" u="none" strike="noStrike" cap="none" normalizeH="0" baseline="0" dirty="0">
                          <a:ln>
                            <a:noFill/>
                          </a:ln>
                          <a:solidFill>
                            <a:schemeClr val="tx1"/>
                          </a:solidFill>
                          <a:effectLst/>
                          <a:latin typeface="Times New Roman" pitchFamily="18" charset="0"/>
                          <a:cs typeface="Times New Roman" pitchFamily="18" charset="0"/>
                        </a:rPr>
                        <a:t>)</a:t>
                      </a:r>
                    </a:p>
                  </a:txBody>
                  <a:tcPr marL="0" marR="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15</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25</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10</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31</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4</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34</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3</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5</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1</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6</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35</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a:ln>
                            <a:noFill/>
                          </a:ln>
                          <a:solidFill>
                            <a:schemeClr val="tx1"/>
                          </a:solidFill>
                          <a:effectLst/>
                          <a:latin typeface="Times New Roman" pitchFamily="18" charset="0"/>
                          <a:cs typeface="Times New Roman" pitchFamily="18" charset="0"/>
                        </a:rPr>
                        <a:t>0</a:t>
                      </a:r>
                      <a:endParaRPr kumimoji="0" lang="en-US" sz="1800" b="0" i="0" u="none" strike="noStrike" cap="none" normalizeH="0" baseline="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304764">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7</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33</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342900" marR="0" lvl="0" indent="-342900" algn="ctr" defTabSz="914400" rtl="0" eaLnBrk="1" fontAlgn="base" latinLnBrk="0" hangingPunct="1">
                        <a:lnSpc>
                          <a:spcPct val="100000"/>
                        </a:lnSpc>
                        <a:spcBef>
                          <a:spcPct val="0"/>
                        </a:spcBef>
                        <a:spcAft>
                          <a:spcPct val="0"/>
                        </a:spcAft>
                        <a:buClrTx/>
                        <a:buSzTx/>
                        <a:buFontTx/>
                        <a:buNone/>
                        <a:tabLst>
                          <a:tab pos="1143000" algn="l"/>
                        </a:tabLst>
                      </a:pPr>
                      <a:r>
                        <a:rPr kumimoji="0" lang="en-US" sz="1400" b="0" i="0" u="none" strike="noStrike" cap="none" normalizeH="0" baseline="0" dirty="0">
                          <a:ln>
                            <a:noFill/>
                          </a:ln>
                          <a:solidFill>
                            <a:schemeClr val="tx1"/>
                          </a:solidFill>
                          <a:effectLst/>
                          <a:latin typeface="Times New Roman" pitchFamily="18" charset="0"/>
                          <a:cs typeface="Times New Roman" pitchFamily="18" charset="0"/>
                        </a:rPr>
                        <a:t>-2</a:t>
                      </a:r>
                      <a:endParaRPr kumimoji="0" lang="en-US" sz="1800" b="0" i="0" u="none" strike="noStrike" cap="none" normalizeH="0" baseline="0" dirty="0">
                        <a:ln>
                          <a:noFill/>
                        </a:ln>
                        <a:solidFill>
                          <a:schemeClr val="tx1"/>
                        </a:solidFill>
                        <a:effectLst/>
                        <a:latin typeface="Arial" pitchFamily="34" charset="0"/>
                      </a:endParaRPr>
                    </a:p>
                  </a:txBody>
                  <a:tcPr marT="45706" marB="45706"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bl>
          </a:graphicData>
        </a:graphic>
      </p:graphicFrame>
      <p:sp>
        <p:nvSpPr>
          <p:cNvPr id="13" name="Rectangle 201"/>
          <p:cNvSpPr>
            <a:spLocks noChangeArrowheads="1"/>
          </p:cNvSpPr>
          <p:nvPr/>
        </p:nvSpPr>
        <p:spPr bwMode="auto">
          <a:xfrm>
            <a:off x="228600" y="5529074"/>
            <a:ext cx="8763000" cy="8925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457200" algn="l"/>
                <a:tab pos="4295775" algn="l"/>
              </a:tabLst>
              <a:defRPr sz="3200">
                <a:solidFill>
                  <a:schemeClr val="tx1"/>
                </a:solidFill>
                <a:latin typeface="Arial" panose="020B0604020202020204" pitchFamily="34" charset="0"/>
              </a:defRPr>
            </a:lvl1pPr>
            <a:lvl2pPr marL="742950" indent="-285750">
              <a:spcBef>
                <a:spcPct val="20000"/>
              </a:spcBef>
              <a:buChar char="–"/>
              <a:tabLst>
                <a:tab pos="457200" algn="l"/>
                <a:tab pos="4295775" algn="l"/>
              </a:tabLst>
              <a:defRPr sz="2800">
                <a:solidFill>
                  <a:schemeClr val="tx1"/>
                </a:solidFill>
                <a:latin typeface="Arial" panose="020B0604020202020204" pitchFamily="34" charset="0"/>
              </a:defRPr>
            </a:lvl2pPr>
            <a:lvl3pPr marL="1143000" indent="-228600">
              <a:spcBef>
                <a:spcPct val="20000"/>
              </a:spcBef>
              <a:buChar char="•"/>
              <a:tabLst>
                <a:tab pos="457200" algn="l"/>
                <a:tab pos="4295775" algn="l"/>
              </a:tabLst>
              <a:defRPr sz="2400">
                <a:solidFill>
                  <a:schemeClr val="tx1"/>
                </a:solidFill>
                <a:latin typeface="Arial" panose="020B0604020202020204" pitchFamily="34" charset="0"/>
              </a:defRPr>
            </a:lvl3pPr>
            <a:lvl4pPr marL="1600200" indent="-228600">
              <a:spcBef>
                <a:spcPct val="20000"/>
              </a:spcBef>
              <a:buChar char="–"/>
              <a:tabLst>
                <a:tab pos="457200" algn="l"/>
                <a:tab pos="4295775" algn="l"/>
              </a:tabLst>
              <a:defRPr sz="2000">
                <a:solidFill>
                  <a:schemeClr val="tx1"/>
                </a:solidFill>
                <a:latin typeface="Arial" panose="020B0604020202020204" pitchFamily="34" charset="0"/>
              </a:defRPr>
            </a:lvl4pPr>
            <a:lvl5pPr marL="2057400" indent="-228600">
              <a:spcBef>
                <a:spcPct val="20000"/>
              </a:spcBef>
              <a:buChar char="»"/>
              <a:tabLst>
                <a:tab pos="457200" algn="l"/>
                <a:tab pos="42957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57200" algn="l"/>
                <a:tab pos="42957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57200" algn="l"/>
                <a:tab pos="42957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57200" algn="l"/>
                <a:tab pos="42957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57200" algn="l"/>
                <a:tab pos="4295775"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b="1" i="0" dirty="0">
                <a:solidFill>
                  <a:srgbClr val="FF0000"/>
                </a:solidFill>
              </a:rPr>
              <a:t>Assumptions of LDMU</a:t>
            </a:r>
            <a:endParaRPr lang="en-US" altLang="en-US" sz="1600" i="0" dirty="0">
              <a:solidFill>
                <a:srgbClr val="FF0000"/>
              </a:solidFill>
            </a:endParaRPr>
          </a:p>
          <a:p>
            <a:pPr eaLnBrk="1" hangingPunct="1">
              <a:spcBef>
                <a:spcPct val="0"/>
              </a:spcBef>
              <a:buFontTx/>
              <a:buNone/>
            </a:pPr>
            <a:r>
              <a:rPr lang="en-US" altLang="en-US" sz="1800" i="0" dirty="0"/>
              <a:t>Various units of the commodity are homogenous. No time gap between consumption of different units. Tastes and preferences of consumer remain unchanged.</a:t>
            </a:r>
          </a:p>
        </p:txBody>
      </p:sp>
      <p:grpSp>
        <p:nvGrpSpPr>
          <p:cNvPr id="14" name="Group 205"/>
          <p:cNvGrpSpPr>
            <a:grpSpLocks/>
          </p:cNvGrpSpPr>
          <p:nvPr/>
        </p:nvGrpSpPr>
        <p:grpSpPr bwMode="auto">
          <a:xfrm>
            <a:off x="4381500" y="1919287"/>
            <a:ext cx="4533900" cy="3643313"/>
            <a:chOff x="2472" y="1536"/>
            <a:chExt cx="2856" cy="2295"/>
          </a:xfrm>
        </p:grpSpPr>
        <p:sp>
          <p:nvSpPr>
            <p:cNvPr id="15" name="Text Box 194"/>
            <p:cNvSpPr txBox="1">
              <a:spLocks noChangeArrowheads="1"/>
            </p:cNvSpPr>
            <p:nvPr/>
          </p:nvSpPr>
          <p:spPr bwMode="auto">
            <a:xfrm>
              <a:off x="2472" y="3024"/>
              <a:ext cx="360"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400" i="0" dirty="0">
                  <a:ea typeface="MS Mincho" panose="02020609040205080304" pitchFamily="49" charset="-128"/>
                </a:rPr>
                <a:t>MU</a:t>
              </a:r>
              <a:r>
                <a:rPr lang="en-US" altLang="ja-JP" sz="1400" i="0" baseline="-25000" dirty="0">
                  <a:ea typeface="MS Mincho" panose="02020609040205080304" pitchFamily="49" charset="-128"/>
                </a:rPr>
                <a:t>X</a:t>
              </a:r>
              <a:endParaRPr lang="en-US" altLang="en-US" sz="1400" dirty="0"/>
            </a:p>
          </p:txBody>
        </p:sp>
        <p:sp>
          <p:nvSpPr>
            <p:cNvPr id="16" name="Rectangle 198"/>
            <p:cNvSpPr>
              <a:spLocks noChangeArrowheads="1"/>
            </p:cNvSpPr>
            <p:nvPr/>
          </p:nvSpPr>
          <p:spPr bwMode="auto">
            <a:xfrm>
              <a:off x="2592" y="3408"/>
              <a:ext cx="2736"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a:t>    </a:t>
              </a:r>
              <a:r>
                <a:rPr lang="en-US" altLang="en-US" sz="1600" i="0"/>
                <a:t>0       1      2       3     4       5      6      7      8</a:t>
              </a:r>
              <a:r>
                <a:rPr lang="en-US" altLang="en-US" sz="1600"/>
                <a:t> </a:t>
              </a:r>
            </a:p>
          </p:txBody>
        </p:sp>
        <p:grpSp>
          <p:nvGrpSpPr>
            <p:cNvPr id="17" name="Group 200"/>
            <p:cNvGrpSpPr>
              <a:grpSpLocks/>
            </p:cNvGrpSpPr>
            <p:nvPr/>
          </p:nvGrpSpPr>
          <p:grpSpPr bwMode="auto">
            <a:xfrm>
              <a:off x="2544" y="1536"/>
              <a:ext cx="2784" cy="2295"/>
              <a:chOff x="2496" y="1392"/>
              <a:chExt cx="2784" cy="2295"/>
            </a:xfrm>
          </p:grpSpPr>
          <p:sp>
            <p:nvSpPr>
              <p:cNvPr id="18" name="Line 181"/>
              <p:cNvSpPr>
                <a:spLocks noChangeShapeType="1"/>
              </p:cNvSpPr>
              <p:nvPr/>
            </p:nvSpPr>
            <p:spPr bwMode="auto">
              <a:xfrm>
                <a:off x="2832" y="1392"/>
                <a:ext cx="0" cy="218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nvGrpSpPr>
              <p:cNvPr id="19" name="Group 182"/>
              <p:cNvGrpSpPr>
                <a:grpSpLocks/>
              </p:cNvGrpSpPr>
              <p:nvPr/>
            </p:nvGrpSpPr>
            <p:grpSpPr bwMode="auto">
              <a:xfrm>
                <a:off x="2544" y="3216"/>
                <a:ext cx="2736" cy="72"/>
                <a:chOff x="1800" y="13320"/>
                <a:chExt cx="6840" cy="180"/>
              </a:xfrm>
            </p:grpSpPr>
            <p:sp>
              <p:nvSpPr>
                <p:cNvPr id="26" name="Line 183"/>
                <p:cNvSpPr>
                  <a:spLocks noChangeShapeType="1"/>
                </p:cNvSpPr>
                <p:nvPr/>
              </p:nvSpPr>
              <p:spPr bwMode="auto">
                <a:xfrm>
                  <a:off x="1800" y="13320"/>
                  <a:ext cx="684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184"/>
                <p:cNvSpPr>
                  <a:spLocks noChangeShapeType="1"/>
                </p:cNvSpPr>
                <p:nvPr/>
              </p:nvSpPr>
              <p:spPr bwMode="auto">
                <a:xfrm>
                  <a:off x="324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185"/>
                <p:cNvSpPr>
                  <a:spLocks noChangeShapeType="1"/>
                </p:cNvSpPr>
                <p:nvPr/>
              </p:nvSpPr>
              <p:spPr bwMode="auto">
                <a:xfrm>
                  <a:off x="396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186"/>
                <p:cNvSpPr>
                  <a:spLocks noChangeShapeType="1"/>
                </p:cNvSpPr>
                <p:nvPr/>
              </p:nvSpPr>
              <p:spPr bwMode="auto">
                <a:xfrm>
                  <a:off x="468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0" name="Line 187"/>
                <p:cNvSpPr>
                  <a:spLocks noChangeShapeType="1"/>
                </p:cNvSpPr>
                <p:nvPr/>
              </p:nvSpPr>
              <p:spPr bwMode="auto">
                <a:xfrm>
                  <a:off x="5355"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1" name="Line 188"/>
                <p:cNvSpPr>
                  <a:spLocks noChangeShapeType="1"/>
                </p:cNvSpPr>
                <p:nvPr/>
              </p:nvSpPr>
              <p:spPr bwMode="auto">
                <a:xfrm>
                  <a:off x="606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2" name="Line 189"/>
                <p:cNvSpPr>
                  <a:spLocks noChangeShapeType="1"/>
                </p:cNvSpPr>
                <p:nvPr/>
              </p:nvSpPr>
              <p:spPr bwMode="auto">
                <a:xfrm>
                  <a:off x="6795"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190"/>
                <p:cNvSpPr>
                  <a:spLocks noChangeShapeType="1"/>
                </p:cNvSpPr>
                <p:nvPr/>
              </p:nvSpPr>
              <p:spPr bwMode="auto">
                <a:xfrm>
                  <a:off x="756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191"/>
                <p:cNvSpPr>
                  <a:spLocks noChangeShapeType="1"/>
                </p:cNvSpPr>
                <p:nvPr/>
              </p:nvSpPr>
              <p:spPr bwMode="auto">
                <a:xfrm>
                  <a:off x="8280" y="13320"/>
                  <a:ext cx="0" cy="18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grpSp>
          <p:sp>
            <p:nvSpPr>
              <p:cNvPr id="20" name="Line 192"/>
              <p:cNvSpPr>
                <a:spLocks noChangeShapeType="1"/>
              </p:cNvSpPr>
              <p:nvPr/>
            </p:nvSpPr>
            <p:spPr bwMode="auto">
              <a:xfrm>
                <a:off x="2832" y="2856"/>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1" name="Line 193"/>
              <p:cNvSpPr>
                <a:spLocks noChangeShapeType="1"/>
              </p:cNvSpPr>
              <p:nvPr/>
            </p:nvSpPr>
            <p:spPr bwMode="auto">
              <a:xfrm>
                <a:off x="2976" y="1488"/>
                <a:ext cx="1872" cy="2064"/>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2" name="Line 195"/>
              <p:cNvSpPr>
                <a:spLocks noChangeShapeType="1"/>
              </p:cNvSpPr>
              <p:nvPr/>
            </p:nvSpPr>
            <p:spPr bwMode="auto">
              <a:xfrm flipV="1">
                <a:off x="2592" y="2448"/>
                <a:ext cx="0" cy="360"/>
              </a:xfrm>
              <a:prstGeom prst="line">
                <a:avLst/>
              </a:prstGeom>
              <a:noFill/>
              <a:ln w="222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3" name="Line 196"/>
              <p:cNvSpPr>
                <a:spLocks noChangeShapeType="1"/>
              </p:cNvSpPr>
              <p:nvPr/>
            </p:nvSpPr>
            <p:spPr bwMode="auto">
              <a:xfrm>
                <a:off x="3336" y="3687"/>
                <a:ext cx="936"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Rectangle 197"/>
              <p:cNvSpPr>
                <a:spLocks noChangeArrowheads="1"/>
              </p:cNvSpPr>
              <p:nvPr/>
            </p:nvSpPr>
            <p:spPr bwMode="auto">
              <a:xfrm>
                <a:off x="3216" y="3456"/>
                <a:ext cx="136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295775" algn="l"/>
                  </a:tabLst>
                  <a:defRPr sz="3200">
                    <a:solidFill>
                      <a:schemeClr val="tx1"/>
                    </a:solidFill>
                    <a:latin typeface="Arial" panose="020B0604020202020204" pitchFamily="34" charset="0"/>
                  </a:defRPr>
                </a:lvl1pPr>
                <a:lvl2pPr marL="742950" indent="-285750">
                  <a:spcBef>
                    <a:spcPct val="20000"/>
                  </a:spcBef>
                  <a:buChar char="–"/>
                  <a:tabLst>
                    <a:tab pos="4295775" algn="l"/>
                  </a:tabLst>
                  <a:defRPr sz="2800">
                    <a:solidFill>
                      <a:schemeClr val="tx1"/>
                    </a:solidFill>
                    <a:latin typeface="Arial" panose="020B0604020202020204" pitchFamily="34" charset="0"/>
                  </a:defRPr>
                </a:lvl2pPr>
                <a:lvl3pPr marL="1143000" indent="-228600">
                  <a:spcBef>
                    <a:spcPct val="20000"/>
                  </a:spcBef>
                  <a:buChar char="•"/>
                  <a:tabLst>
                    <a:tab pos="4295775" algn="l"/>
                  </a:tabLst>
                  <a:defRPr sz="2400">
                    <a:solidFill>
                      <a:schemeClr val="tx1"/>
                    </a:solidFill>
                    <a:latin typeface="Arial" panose="020B0604020202020204" pitchFamily="34" charset="0"/>
                  </a:defRPr>
                </a:lvl3pPr>
                <a:lvl4pPr marL="1600200" indent="-228600">
                  <a:spcBef>
                    <a:spcPct val="20000"/>
                  </a:spcBef>
                  <a:buChar char="–"/>
                  <a:tabLst>
                    <a:tab pos="4295775" algn="l"/>
                  </a:tabLst>
                  <a:defRPr sz="2000">
                    <a:solidFill>
                      <a:schemeClr val="tx1"/>
                    </a:solidFill>
                    <a:latin typeface="Arial" panose="020B0604020202020204" pitchFamily="34" charset="0"/>
                  </a:defRPr>
                </a:lvl4pPr>
                <a:lvl5pPr marL="2057400" indent="-228600">
                  <a:spcBef>
                    <a:spcPct val="20000"/>
                  </a:spcBef>
                  <a:buChar char="»"/>
                  <a:tabLst>
                    <a:tab pos="42957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t>Units consumed</a:t>
                </a:r>
              </a:p>
            </p:txBody>
          </p:sp>
          <p:sp>
            <p:nvSpPr>
              <p:cNvPr id="25" name="Rectangle 199"/>
              <p:cNvSpPr>
                <a:spLocks noChangeArrowheads="1"/>
              </p:cNvSpPr>
              <p:nvPr/>
            </p:nvSpPr>
            <p:spPr bwMode="auto">
              <a:xfrm>
                <a:off x="2496" y="1728"/>
                <a:ext cx="396" cy="9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lgn="ctr" eaLnBrk="1" hangingPunct="1">
                  <a:spcBef>
                    <a:spcPct val="0"/>
                  </a:spcBef>
                  <a:buFontTx/>
                  <a:buNone/>
                </a:pPr>
                <a:r>
                  <a:rPr lang="en-US" altLang="en-US" sz="1800" i="0" dirty="0"/>
                  <a:t>10_</a:t>
                </a:r>
              </a:p>
              <a:p>
                <a:pPr algn="ctr" eaLnBrk="1" hangingPunct="1">
                  <a:spcBef>
                    <a:spcPct val="0"/>
                  </a:spcBef>
                  <a:buFontTx/>
                  <a:buNone/>
                </a:pPr>
                <a:endParaRPr lang="en-US" altLang="en-US" sz="1800" i="0" dirty="0"/>
              </a:p>
              <a:p>
                <a:pPr algn="ctr" eaLnBrk="1" hangingPunct="1">
                  <a:spcBef>
                    <a:spcPct val="0"/>
                  </a:spcBef>
                  <a:buFontTx/>
                  <a:buNone/>
                </a:pPr>
                <a:r>
                  <a:rPr lang="en-US" altLang="en-US" sz="1800" i="0" dirty="0"/>
                  <a:t>   </a:t>
                </a:r>
              </a:p>
              <a:p>
                <a:pPr algn="ctr" eaLnBrk="1" hangingPunct="1">
                  <a:spcBef>
                    <a:spcPct val="0"/>
                  </a:spcBef>
                  <a:buFontTx/>
                  <a:buNone/>
                </a:pPr>
                <a:r>
                  <a:rPr lang="en-US" altLang="en-US" sz="1800" i="0" dirty="0"/>
                  <a:t>  5 _</a:t>
                </a:r>
              </a:p>
              <a:p>
                <a:pPr algn="ctr">
                  <a:spcBef>
                    <a:spcPct val="0"/>
                  </a:spcBef>
                  <a:buFontTx/>
                  <a:buNone/>
                </a:pPr>
                <a:r>
                  <a:rPr lang="en-US" altLang="en-US" sz="1800" dirty="0"/>
                  <a:t>       </a:t>
                </a:r>
              </a:p>
            </p:txBody>
          </p:sp>
        </p:grpSp>
      </p:grpSp>
    </p:spTree>
    <p:extLst>
      <p:ext uri="{BB962C8B-B14F-4D97-AF65-F5344CB8AC3E}">
        <p14:creationId xmlns:p14="http://schemas.microsoft.com/office/powerpoint/2010/main" val="21872331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1">
                                            <p:txEl>
                                              <p:pRg st="0" end="0"/>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
                                        </p:tgtEl>
                                        <p:attrNameLst>
                                          <p:attrName>style.visibility</p:attrName>
                                        </p:attrNameLst>
                                      </p:cBhvr>
                                      <p:to>
                                        <p:strVal val="visible"/>
                                      </p:to>
                                    </p:set>
                                  </p:childTnLst>
                                  <p:subTnLst>
                                    <p:animClr clrSpc="rgb" dir="cw">
                                      <p:cBhvr override="childStyle">
                                        <p:cTn dur="1" fill="hold" display="0" masterRel="nextClick" afterEffect="1"/>
                                        <p:tgtEl>
                                          <p:spTgt spid="12"/>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4"/>
                                        </p:tgtEl>
                                        <p:attrNameLst>
                                          <p:attrName>style.visibility</p:attrName>
                                        </p:attrNameLst>
                                      </p:cBhvr>
                                      <p:to>
                                        <p:strVal val="visible"/>
                                      </p:to>
                                    </p:set>
                                  </p:childTnLst>
                                  <p:subTnLst>
                                    <p:animClr clrSpc="rgb" dir="cw">
                                      <p:cBhvr override="childStyle">
                                        <p:cTn dur="1" fill="hold" display="0" masterRel="nextClick" afterEffect="1"/>
                                        <p:tgtEl>
                                          <p:spTgt spid="14"/>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0" end="0"/>
                                            </p:txEl>
                                          </p:spTgt>
                                        </p:tgtEl>
                                        <p:attrNameLst>
                                          <p:attrName>ppt_c</p:attrName>
                                        </p:attrNameLst>
                                      </p:cBhvr>
                                      <p:to>
                                        <a:schemeClr val="tx1"/>
                                      </p:to>
                                    </p:animClr>
                                  </p:subTnLst>
                                </p:cTn>
                              </p:par>
                              <p:par>
                                <p:cTn id="23" presetID="1" presetClass="entr" presetSubtype="0" fill="hold" nodeType="withEffect">
                                  <p:stCondLst>
                                    <p:cond delay="0"/>
                                  </p:stCondLst>
                                  <p:childTnLst>
                                    <p:set>
                                      <p:cBhvr>
                                        <p:cTn id="24" dur="1" fill="hold">
                                          <p:stCondLst>
                                            <p:cond delay="0"/>
                                          </p:stCondLst>
                                        </p:cTn>
                                        <p:tgtEl>
                                          <p:spTgt spid="1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1" end="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5</a:t>
            </a:fld>
            <a:endParaRPr lang="en-US">
              <a:solidFill>
                <a:srgbClr val="534949"/>
              </a:solidFill>
            </a:endParaRPr>
          </a:p>
        </p:txBody>
      </p:sp>
      <p:sp>
        <p:nvSpPr>
          <p:cNvPr id="2" name="Rectangle 1"/>
          <p:cNvSpPr/>
          <p:nvPr/>
        </p:nvSpPr>
        <p:spPr>
          <a:xfrm>
            <a:off x="762000" y="238780"/>
            <a:ext cx="82296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Equilibrium of the consumer or Utility Maximization</a:t>
            </a:r>
            <a:endParaRPr kumimoji="0" lang="en-US" sz="1800" b="0" i="0" u="none" strike="noStrike" kern="0" cap="none" spc="0" normalizeH="0" baseline="0" noProof="0" dirty="0">
              <a:ln>
                <a:noFill/>
              </a:ln>
              <a:solidFill>
                <a:srgbClr val="0000FF"/>
              </a:solidFill>
              <a:effectLst/>
              <a:uLnTx/>
              <a:uFillTx/>
            </a:endParaRPr>
          </a:p>
        </p:txBody>
      </p:sp>
      <p:sp>
        <p:nvSpPr>
          <p:cNvPr id="12" name="Text Box 53"/>
          <p:cNvSpPr txBox="1">
            <a:spLocks noChangeArrowheads="1"/>
          </p:cNvSpPr>
          <p:nvPr/>
        </p:nvSpPr>
        <p:spPr bwMode="auto">
          <a:xfrm>
            <a:off x="152400" y="914400"/>
            <a:ext cx="54102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dirty="0">
                <a:solidFill>
                  <a:srgbClr val="FF0000"/>
                </a:solidFill>
              </a:rPr>
              <a:t>MU curve of a single good in terms of money units </a:t>
            </a:r>
          </a:p>
        </p:txBody>
      </p:sp>
      <p:sp>
        <p:nvSpPr>
          <p:cNvPr id="13" name="Text Box 54"/>
          <p:cNvSpPr txBox="1">
            <a:spLocks noChangeArrowheads="1"/>
          </p:cNvSpPr>
          <p:nvPr/>
        </p:nvSpPr>
        <p:spPr bwMode="auto">
          <a:xfrm>
            <a:off x="76200" y="1295400"/>
            <a:ext cx="5181600" cy="2292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 typeface="Wingdings" panose="05000000000000000000" pitchFamily="2" charset="2"/>
              <a:buChar char="ü"/>
            </a:pPr>
            <a:r>
              <a:rPr lang="en-US" altLang="en-US" sz="1600" i="0" dirty="0"/>
              <a:t>   All units consumed have same  price   P.</a:t>
            </a:r>
          </a:p>
          <a:p>
            <a:pPr algn="just" eaLnBrk="1" hangingPunct="1">
              <a:spcBef>
                <a:spcPct val="50000"/>
              </a:spcBef>
              <a:buFont typeface="Wingdings" panose="05000000000000000000" pitchFamily="2" charset="2"/>
              <a:buChar char="ü"/>
            </a:pPr>
            <a:r>
              <a:rPr lang="en-US" altLang="en-US" sz="1600" i="0" dirty="0"/>
              <a:t>  Consumer buys the first unit of good as MU           (in money units) is higher than the price he pays for it, similarly 2, 3 &amp; 4 etc., until he reaches a unit where the MU equals the price.  Any consumption beyond this unit MU &lt; Price of the good, hence stops consumption.</a:t>
            </a:r>
          </a:p>
          <a:p>
            <a:pPr eaLnBrk="1" hangingPunct="1">
              <a:spcBef>
                <a:spcPct val="50000"/>
              </a:spcBef>
              <a:buFont typeface="Wingdings" panose="05000000000000000000" pitchFamily="2" charset="2"/>
              <a:buChar char="ü"/>
            </a:pPr>
            <a:r>
              <a:rPr lang="en-US" altLang="en-US" sz="1600" i="0" dirty="0"/>
              <a:t> The consumer attains equilibrium where MU of the good equal the market price.</a:t>
            </a:r>
            <a:endParaRPr lang="en-US" altLang="en-US" sz="1600" dirty="0"/>
          </a:p>
        </p:txBody>
      </p:sp>
      <p:sp>
        <p:nvSpPr>
          <p:cNvPr id="14" name="Text Box 59"/>
          <p:cNvSpPr txBox="1">
            <a:spLocks noChangeArrowheads="1"/>
          </p:cNvSpPr>
          <p:nvPr/>
        </p:nvSpPr>
        <p:spPr bwMode="auto">
          <a:xfrm>
            <a:off x="152400" y="3549650"/>
            <a:ext cx="571500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dirty="0">
                <a:solidFill>
                  <a:srgbClr val="0000FF"/>
                </a:solidFill>
              </a:rPr>
              <a:t>Law of </a:t>
            </a:r>
            <a:r>
              <a:rPr lang="en-US" altLang="en-US" sz="1800" i="0" dirty="0" err="1">
                <a:solidFill>
                  <a:srgbClr val="0000FF"/>
                </a:solidFill>
              </a:rPr>
              <a:t>equi</a:t>
            </a:r>
            <a:r>
              <a:rPr lang="en-US" altLang="en-US" sz="1800" i="0" dirty="0">
                <a:solidFill>
                  <a:srgbClr val="0000FF"/>
                </a:solidFill>
              </a:rPr>
              <a:t>-marginal utility (equilibrium in more than one commodity)</a:t>
            </a:r>
          </a:p>
        </p:txBody>
      </p:sp>
      <p:sp>
        <p:nvSpPr>
          <p:cNvPr id="15" name="Text Box 123"/>
          <p:cNvSpPr txBox="1">
            <a:spLocks noChangeArrowheads="1"/>
          </p:cNvSpPr>
          <p:nvPr/>
        </p:nvSpPr>
        <p:spPr bwMode="auto">
          <a:xfrm>
            <a:off x="228600" y="4478337"/>
            <a:ext cx="1905000" cy="703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a:t>Let   P</a:t>
            </a:r>
            <a:r>
              <a:rPr lang="en-US" altLang="en-US" sz="1600" b="1" i="0" baseline="-25000"/>
              <a:t>X</a:t>
            </a:r>
            <a:r>
              <a:rPr lang="en-US" altLang="en-US" sz="1600" b="1" i="0"/>
              <a:t> </a:t>
            </a:r>
            <a:r>
              <a:rPr lang="en-US" altLang="en-US" sz="1600" i="0"/>
              <a:t>= P</a:t>
            </a:r>
            <a:r>
              <a:rPr lang="en-US" altLang="en-US" sz="1600" b="1" i="0" baseline="-25000"/>
              <a:t>Y </a:t>
            </a:r>
            <a:r>
              <a:rPr lang="en-US" altLang="en-US" sz="1600" i="0"/>
              <a:t>= 10</a:t>
            </a:r>
          </a:p>
          <a:p>
            <a:pPr eaLnBrk="1" hangingPunct="1">
              <a:spcBef>
                <a:spcPct val="50000"/>
              </a:spcBef>
              <a:buFontTx/>
              <a:buNone/>
            </a:pPr>
            <a:r>
              <a:rPr lang="en-US" altLang="en-US" sz="1600" i="0"/>
              <a:t>Income = Rs. 120</a:t>
            </a:r>
          </a:p>
        </p:txBody>
      </p:sp>
      <p:grpSp>
        <p:nvGrpSpPr>
          <p:cNvPr id="4" name="Group 3"/>
          <p:cNvGrpSpPr/>
          <p:nvPr/>
        </p:nvGrpSpPr>
        <p:grpSpPr>
          <a:xfrm>
            <a:off x="2286000" y="3902006"/>
            <a:ext cx="3352800" cy="2574994"/>
            <a:chOff x="2286000" y="3902006"/>
            <a:chExt cx="3352800" cy="2574994"/>
          </a:xfrm>
        </p:grpSpPr>
        <p:graphicFrame>
          <p:nvGraphicFramePr>
            <p:cNvPr id="17" name="Group 203"/>
            <p:cNvGraphicFramePr>
              <a:graphicFrameLocks/>
            </p:cNvGraphicFramePr>
            <p:nvPr>
              <p:extLst>
                <p:ext uri="{D42A27DB-BD31-4B8C-83A1-F6EECF244321}">
                  <p14:modId xmlns:p14="http://schemas.microsoft.com/office/powerpoint/2010/main" val="4228447235"/>
                </p:ext>
              </p:extLst>
            </p:nvPr>
          </p:nvGraphicFramePr>
          <p:xfrm>
            <a:off x="2286000" y="3902006"/>
            <a:ext cx="3352800" cy="2574994"/>
          </p:xfrm>
          <a:graphic>
            <a:graphicData uri="http://schemas.openxmlformats.org/drawingml/2006/table">
              <a:tbl>
                <a:tblPr/>
                <a:tblGrid>
                  <a:gridCol w="874713">
                    <a:extLst>
                      <a:ext uri="{9D8B030D-6E8A-4147-A177-3AD203B41FA5}">
                        <a16:colId xmlns:a16="http://schemas.microsoft.com/office/drawing/2014/main" val="20000"/>
                      </a:ext>
                    </a:extLst>
                  </a:gridCol>
                  <a:gridCol w="1258887">
                    <a:extLst>
                      <a:ext uri="{9D8B030D-6E8A-4147-A177-3AD203B41FA5}">
                        <a16:colId xmlns:a16="http://schemas.microsoft.com/office/drawing/2014/main" val="20001"/>
                      </a:ext>
                    </a:extLst>
                  </a:gridCol>
                  <a:gridCol w="1219200">
                    <a:extLst>
                      <a:ext uri="{9D8B030D-6E8A-4147-A177-3AD203B41FA5}">
                        <a16:colId xmlns:a16="http://schemas.microsoft.com/office/drawing/2014/main" val="20002"/>
                      </a:ext>
                    </a:extLst>
                  </a:gridCol>
                </a:tblGrid>
                <a:tr h="380802">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No. Units  </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a:ln>
                              <a:noFill/>
                            </a:ln>
                            <a:solidFill>
                              <a:schemeClr val="tx1"/>
                            </a:solidFill>
                            <a:effectLst/>
                            <a:latin typeface="Arial" pitchFamily="34" charset="0"/>
                          </a:rPr>
                          <a:t>MU of  good X</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1" i="0" u="none" strike="noStrike" cap="none" normalizeH="0" baseline="0" dirty="0">
                            <a:ln>
                              <a:noFill/>
                            </a:ln>
                            <a:solidFill>
                              <a:schemeClr val="tx1"/>
                            </a:solidFill>
                            <a:effectLst/>
                            <a:latin typeface="Arial" pitchFamily="34" charset="0"/>
                          </a:rPr>
                          <a:t>MU of  good Y</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1</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80</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68</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72</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64</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3</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64</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56</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54</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50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6</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40      </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46</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7</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24</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42</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7"/>
                    </a:ext>
                  </a:extLst>
                </a:tr>
                <a:tr h="274265">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8</a:t>
                        </a:r>
                      </a:p>
                    </a:txBody>
                    <a:tcPr marT="45697" marB="45697"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a:ln>
                              <a:noFill/>
                            </a:ln>
                            <a:solidFill>
                              <a:schemeClr val="tx1"/>
                            </a:solidFill>
                            <a:effectLst/>
                            <a:latin typeface="Arial" pitchFamily="34" charset="0"/>
                          </a:rPr>
                          <a:t>08</a:t>
                        </a:r>
                      </a:p>
                    </a:txBody>
                    <a:tcPr marT="45697" marB="45697"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Tx/>
                          <a:buSzTx/>
                          <a:buFontTx/>
                          <a:buNone/>
                          <a:tabLst/>
                        </a:pPr>
                        <a:r>
                          <a:rPr kumimoji="0" lang="en-US" sz="1200" b="0" i="0" u="none" strike="noStrike" cap="none" normalizeH="0" baseline="0" dirty="0">
                            <a:ln>
                              <a:noFill/>
                            </a:ln>
                            <a:solidFill>
                              <a:schemeClr val="tx1"/>
                            </a:solidFill>
                            <a:effectLst/>
                            <a:latin typeface="Arial" pitchFamily="34" charset="0"/>
                          </a:rPr>
                          <a:t>40</a:t>
                        </a:r>
                      </a:p>
                    </a:txBody>
                    <a:tcPr marT="45697" marB="45697"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8"/>
                    </a:ext>
                  </a:extLst>
                </a:tr>
              </a:tbl>
            </a:graphicData>
          </a:graphic>
        </p:graphicFrame>
        <p:sp>
          <p:nvSpPr>
            <p:cNvPr id="18" name="Rectangle 198"/>
            <p:cNvSpPr>
              <a:spLocks noChangeArrowheads="1"/>
            </p:cNvSpPr>
            <p:nvPr/>
          </p:nvSpPr>
          <p:spPr bwMode="auto">
            <a:xfrm>
              <a:off x="3581400" y="4283006"/>
              <a:ext cx="1828800" cy="2133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buFontTx/>
                <a:buNone/>
              </a:pPr>
              <a:r>
                <a:rPr lang="en-US" altLang="en-US" sz="1400" i="0" dirty="0"/>
                <a:t>    (1)	   (3)</a:t>
              </a:r>
            </a:p>
            <a:p>
              <a:pPr eaLnBrk="1" hangingPunct="1">
                <a:buFontTx/>
                <a:buNone/>
              </a:pPr>
              <a:r>
                <a:rPr lang="en-US" altLang="en-US" sz="1400" i="0" dirty="0"/>
                <a:t>    (2)	   (5)</a:t>
              </a:r>
            </a:p>
            <a:p>
              <a:pPr eaLnBrk="1" hangingPunct="1">
                <a:buFontTx/>
                <a:buNone/>
              </a:pPr>
              <a:r>
                <a:rPr lang="en-US" altLang="en-US" sz="1400" i="0" dirty="0"/>
                <a:t>    (4)             (6)</a:t>
              </a:r>
            </a:p>
            <a:p>
              <a:pPr eaLnBrk="1" hangingPunct="1">
                <a:buFontTx/>
                <a:buNone/>
              </a:pPr>
              <a:r>
                <a:rPr lang="en-US" altLang="en-US" sz="1400" i="0" dirty="0"/>
                <a:t>    (7)	   (8)</a:t>
              </a:r>
            </a:p>
            <a:p>
              <a:pPr eaLnBrk="1" hangingPunct="1">
                <a:buFontTx/>
                <a:buNone/>
              </a:pPr>
              <a:r>
                <a:rPr lang="en-US" altLang="en-US" sz="1400" i="0" dirty="0"/>
                <a:t>    (10)	   (9)</a:t>
              </a:r>
            </a:p>
            <a:p>
              <a:pPr eaLnBrk="1" hangingPunct="1">
                <a:buFontTx/>
                <a:buNone/>
              </a:pPr>
              <a:r>
                <a:rPr lang="en-US" altLang="en-US" sz="1400" i="0" dirty="0"/>
                <a:t> 		   (11)</a:t>
              </a:r>
            </a:p>
            <a:p>
              <a:pPr eaLnBrk="1" hangingPunct="1">
                <a:buFontTx/>
                <a:buNone/>
              </a:pPr>
              <a:r>
                <a:rPr lang="en-US" altLang="en-US" sz="1400" i="0" dirty="0"/>
                <a:t>		   (12)</a:t>
              </a:r>
            </a:p>
          </p:txBody>
        </p:sp>
      </p:grpSp>
      <p:grpSp>
        <p:nvGrpSpPr>
          <p:cNvPr id="19" name="Group 58"/>
          <p:cNvGrpSpPr>
            <a:grpSpLocks/>
          </p:cNvGrpSpPr>
          <p:nvPr/>
        </p:nvGrpSpPr>
        <p:grpSpPr bwMode="auto">
          <a:xfrm>
            <a:off x="5334000" y="990600"/>
            <a:ext cx="3581400" cy="2941638"/>
            <a:chOff x="3360" y="816"/>
            <a:chExt cx="2256" cy="1853"/>
          </a:xfrm>
        </p:grpSpPr>
        <p:sp>
          <p:nvSpPr>
            <p:cNvPr id="20" name="Text Box 15"/>
            <p:cNvSpPr txBox="1">
              <a:spLocks noChangeArrowheads="1"/>
            </p:cNvSpPr>
            <p:nvPr/>
          </p:nvSpPr>
          <p:spPr bwMode="auto">
            <a:xfrm>
              <a:off x="3360" y="1440"/>
              <a:ext cx="384" cy="33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400" b="1" i="0" dirty="0">
                  <a:ea typeface="MS Mincho" panose="02020609040205080304" pitchFamily="49" charset="-128"/>
                </a:rPr>
                <a:t>MU</a:t>
              </a:r>
              <a:r>
                <a:rPr lang="en-US" altLang="ja-JP" sz="1400" b="1" i="0" baseline="-25000" dirty="0">
                  <a:ea typeface="MS Mincho" panose="02020609040205080304" pitchFamily="49" charset="-128"/>
                </a:rPr>
                <a:t>X   </a:t>
              </a:r>
              <a:r>
                <a:rPr lang="en-US" altLang="ja-JP" sz="1400" b="1" i="0" dirty="0">
                  <a:ea typeface="MS Mincho" panose="02020609040205080304" pitchFamily="49" charset="-128"/>
                </a:rPr>
                <a:t>(</a:t>
              </a:r>
              <a:r>
                <a:rPr lang="en-US" altLang="ja-JP" sz="1400" b="1" i="0" dirty="0" err="1">
                  <a:ea typeface="MS Mincho" panose="02020609040205080304" pitchFamily="49" charset="-128"/>
                </a:rPr>
                <a:t>Rs</a:t>
              </a:r>
              <a:r>
                <a:rPr lang="en-US" altLang="ja-JP" sz="1400" b="1" i="0" dirty="0">
                  <a:ea typeface="MS Mincho" panose="02020609040205080304" pitchFamily="49" charset="-128"/>
                </a:rPr>
                <a:t>.)</a:t>
              </a:r>
              <a:endParaRPr lang="en-US" altLang="en-US" sz="1400" b="1" dirty="0"/>
            </a:p>
          </p:txBody>
        </p:sp>
        <p:sp>
          <p:nvSpPr>
            <p:cNvPr id="21" name="Rectangle 16"/>
            <p:cNvSpPr>
              <a:spLocks noChangeArrowheads="1"/>
            </p:cNvSpPr>
            <p:nvPr/>
          </p:nvSpPr>
          <p:spPr bwMode="auto">
            <a:xfrm>
              <a:off x="3408" y="2304"/>
              <a:ext cx="196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a:t>    </a:t>
              </a:r>
              <a:r>
                <a:rPr lang="en-US" altLang="en-US" sz="1600" i="0"/>
                <a:t>0       1      2      3      4        5</a:t>
              </a:r>
              <a:endParaRPr lang="en-US" altLang="en-US" sz="1600"/>
            </a:p>
          </p:txBody>
        </p:sp>
        <p:sp>
          <p:nvSpPr>
            <p:cNvPr id="22" name="Line 18"/>
            <p:cNvSpPr>
              <a:spLocks noChangeShapeType="1"/>
            </p:cNvSpPr>
            <p:nvPr/>
          </p:nvSpPr>
          <p:spPr bwMode="auto">
            <a:xfrm>
              <a:off x="3696" y="816"/>
              <a:ext cx="0" cy="144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20"/>
            <p:cNvSpPr>
              <a:spLocks noChangeShapeType="1"/>
            </p:cNvSpPr>
            <p:nvPr/>
          </p:nvSpPr>
          <p:spPr bwMode="auto">
            <a:xfrm>
              <a:off x="3696" y="2256"/>
              <a:ext cx="1824"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21"/>
            <p:cNvSpPr>
              <a:spLocks noChangeShapeType="1"/>
            </p:cNvSpPr>
            <p:nvPr/>
          </p:nvSpPr>
          <p:spPr bwMode="auto">
            <a:xfrm>
              <a:off x="3984" y="2256"/>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22"/>
            <p:cNvSpPr>
              <a:spLocks noChangeShapeType="1"/>
            </p:cNvSpPr>
            <p:nvPr/>
          </p:nvSpPr>
          <p:spPr bwMode="auto">
            <a:xfrm>
              <a:off x="4272" y="2256"/>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23"/>
            <p:cNvSpPr>
              <a:spLocks noChangeShapeType="1"/>
            </p:cNvSpPr>
            <p:nvPr/>
          </p:nvSpPr>
          <p:spPr bwMode="auto">
            <a:xfrm>
              <a:off x="4560" y="2256"/>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Line 24"/>
            <p:cNvSpPr>
              <a:spLocks noChangeShapeType="1"/>
            </p:cNvSpPr>
            <p:nvPr/>
          </p:nvSpPr>
          <p:spPr bwMode="auto">
            <a:xfrm>
              <a:off x="4848" y="2256"/>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8" name="Line 29"/>
            <p:cNvSpPr>
              <a:spLocks noChangeShapeType="1"/>
            </p:cNvSpPr>
            <p:nvPr/>
          </p:nvSpPr>
          <p:spPr bwMode="auto">
            <a:xfrm>
              <a:off x="3696" y="1512"/>
              <a:ext cx="0" cy="72"/>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9" name="Line 31"/>
            <p:cNvSpPr>
              <a:spLocks noChangeShapeType="1"/>
            </p:cNvSpPr>
            <p:nvPr/>
          </p:nvSpPr>
          <p:spPr bwMode="auto">
            <a:xfrm flipV="1">
              <a:off x="3552" y="864"/>
              <a:ext cx="0" cy="552"/>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32"/>
            <p:cNvSpPr>
              <a:spLocks noChangeShapeType="1"/>
            </p:cNvSpPr>
            <p:nvPr/>
          </p:nvSpPr>
          <p:spPr bwMode="auto">
            <a:xfrm>
              <a:off x="4992" y="2544"/>
              <a:ext cx="48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1" name="Rectangle 33"/>
            <p:cNvSpPr>
              <a:spLocks noChangeArrowheads="1"/>
            </p:cNvSpPr>
            <p:nvPr/>
          </p:nvSpPr>
          <p:spPr bwMode="auto">
            <a:xfrm>
              <a:off x="3840" y="2457"/>
              <a:ext cx="120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295775" algn="l"/>
                </a:tabLst>
                <a:defRPr sz="3200">
                  <a:solidFill>
                    <a:schemeClr val="tx1"/>
                  </a:solidFill>
                  <a:latin typeface="Arial" panose="020B0604020202020204" pitchFamily="34" charset="0"/>
                </a:defRPr>
              </a:lvl1pPr>
              <a:lvl2pPr marL="742950" indent="-285750">
                <a:spcBef>
                  <a:spcPct val="20000"/>
                </a:spcBef>
                <a:buChar char="–"/>
                <a:tabLst>
                  <a:tab pos="4295775" algn="l"/>
                </a:tabLst>
                <a:defRPr sz="2800">
                  <a:solidFill>
                    <a:schemeClr val="tx1"/>
                  </a:solidFill>
                  <a:latin typeface="Arial" panose="020B0604020202020204" pitchFamily="34" charset="0"/>
                </a:defRPr>
              </a:lvl2pPr>
              <a:lvl3pPr marL="1143000" indent="-228600">
                <a:spcBef>
                  <a:spcPct val="20000"/>
                </a:spcBef>
                <a:buChar char="•"/>
                <a:tabLst>
                  <a:tab pos="4295775" algn="l"/>
                </a:tabLst>
                <a:defRPr sz="2400">
                  <a:solidFill>
                    <a:schemeClr val="tx1"/>
                  </a:solidFill>
                  <a:latin typeface="Arial" panose="020B0604020202020204" pitchFamily="34" charset="0"/>
                </a:defRPr>
              </a:lvl3pPr>
              <a:lvl4pPr marL="1600200" indent="-228600">
                <a:spcBef>
                  <a:spcPct val="20000"/>
                </a:spcBef>
                <a:buChar char="–"/>
                <a:tabLst>
                  <a:tab pos="4295775" algn="l"/>
                </a:tabLst>
                <a:defRPr sz="2000">
                  <a:solidFill>
                    <a:schemeClr val="tx1"/>
                  </a:solidFill>
                  <a:latin typeface="Arial" panose="020B0604020202020204" pitchFamily="34" charset="0"/>
                </a:defRPr>
              </a:lvl4pPr>
              <a:lvl5pPr marL="2057400" indent="-228600">
                <a:spcBef>
                  <a:spcPct val="20000"/>
                </a:spcBef>
                <a:buChar char="»"/>
                <a:tabLst>
                  <a:tab pos="42957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b="1" i="0"/>
                <a:t>Units of good X</a:t>
              </a:r>
            </a:p>
          </p:txBody>
        </p:sp>
        <p:sp>
          <p:nvSpPr>
            <p:cNvPr id="32" name="Line 36"/>
            <p:cNvSpPr>
              <a:spLocks noChangeShapeType="1"/>
            </p:cNvSpPr>
            <p:nvPr/>
          </p:nvSpPr>
          <p:spPr bwMode="auto">
            <a:xfrm flipV="1">
              <a:off x="3984" y="1392"/>
              <a:ext cx="0" cy="86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3" name="Line 38"/>
            <p:cNvSpPr>
              <a:spLocks noChangeShapeType="1"/>
            </p:cNvSpPr>
            <p:nvPr/>
          </p:nvSpPr>
          <p:spPr bwMode="auto">
            <a:xfrm flipV="1">
              <a:off x="4272" y="1728"/>
              <a:ext cx="0" cy="52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4" name="Line 39"/>
            <p:cNvSpPr>
              <a:spLocks noChangeShapeType="1"/>
            </p:cNvSpPr>
            <p:nvPr/>
          </p:nvSpPr>
          <p:spPr bwMode="auto">
            <a:xfrm flipV="1">
              <a:off x="4560" y="1872"/>
              <a:ext cx="0" cy="384"/>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40"/>
            <p:cNvSpPr>
              <a:spLocks noChangeShapeType="1"/>
            </p:cNvSpPr>
            <p:nvPr/>
          </p:nvSpPr>
          <p:spPr bwMode="auto">
            <a:xfrm flipH="1">
              <a:off x="3696" y="1968"/>
              <a:ext cx="168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41"/>
            <p:cNvSpPr>
              <a:spLocks noChangeShapeType="1"/>
            </p:cNvSpPr>
            <p:nvPr/>
          </p:nvSpPr>
          <p:spPr bwMode="auto">
            <a:xfrm flipV="1">
              <a:off x="4848" y="1968"/>
              <a:ext cx="0" cy="288"/>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Text Box 42"/>
            <p:cNvSpPr txBox="1">
              <a:spLocks noChangeArrowheads="1"/>
            </p:cNvSpPr>
            <p:nvPr/>
          </p:nvSpPr>
          <p:spPr bwMode="auto">
            <a:xfrm>
              <a:off x="3504" y="1872"/>
              <a:ext cx="19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400" b="1" i="0"/>
                <a:t>P</a:t>
              </a:r>
            </a:p>
          </p:txBody>
        </p:sp>
        <p:sp>
          <p:nvSpPr>
            <p:cNvPr id="38" name="Text Box 43"/>
            <p:cNvSpPr txBox="1">
              <a:spLocks noChangeArrowheads="1"/>
            </p:cNvSpPr>
            <p:nvPr/>
          </p:nvSpPr>
          <p:spPr bwMode="auto">
            <a:xfrm>
              <a:off x="3936" y="1200"/>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b="1" i="0"/>
                <a:t>MU &gt; P</a:t>
              </a:r>
            </a:p>
          </p:txBody>
        </p:sp>
        <p:sp>
          <p:nvSpPr>
            <p:cNvPr id="39" name="Text Box 44"/>
            <p:cNvSpPr txBox="1">
              <a:spLocks noChangeArrowheads="1"/>
            </p:cNvSpPr>
            <p:nvPr/>
          </p:nvSpPr>
          <p:spPr bwMode="auto">
            <a:xfrm>
              <a:off x="4128" y="148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b="1" i="0"/>
                <a:t>MU &gt; P</a:t>
              </a:r>
            </a:p>
          </p:txBody>
        </p:sp>
        <p:sp>
          <p:nvSpPr>
            <p:cNvPr id="40" name="Text Box 45"/>
            <p:cNvSpPr txBox="1">
              <a:spLocks noChangeArrowheads="1"/>
            </p:cNvSpPr>
            <p:nvPr/>
          </p:nvSpPr>
          <p:spPr bwMode="auto">
            <a:xfrm>
              <a:off x="4416" y="1680"/>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b="1" i="0"/>
                <a:t>MU &gt; P</a:t>
              </a:r>
            </a:p>
          </p:txBody>
        </p:sp>
        <p:sp>
          <p:nvSpPr>
            <p:cNvPr id="41" name="Text Box 46"/>
            <p:cNvSpPr txBox="1">
              <a:spLocks noChangeArrowheads="1"/>
            </p:cNvSpPr>
            <p:nvPr/>
          </p:nvSpPr>
          <p:spPr bwMode="auto">
            <a:xfrm>
              <a:off x="4704" y="1824"/>
              <a:ext cx="528"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b="1" i="0"/>
                <a:t>MU = P</a:t>
              </a:r>
            </a:p>
          </p:txBody>
        </p:sp>
        <p:sp>
          <p:nvSpPr>
            <p:cNvPr id="42" name="Freeform 48"/>
            <p:cNvSpPr>
              <a:spLocks/>
            </p:cNvSpPr>
            <p:nvPr/>
          </p:nvSpPr>
          <p:spPr bwMode="auto">
            <a:xfrm>
              <a:off x="3792" y="912"/>
              <a:ext cx="1536" cy="1200"/>
            </a:xfrm>
            <a:custGeom>
              <a:avLst/>
              <a:gdLst>
                <a:gd name="T0" fmla="*/ 0 w 2520"/>
                <a:gd name="T1" fmla="*/ 0 h 2160"/>
                <a:gd name="T2" fmla="*/ 37 w 2520"/>
                <a:gd name="T3" fmla="*/ 42 h 2160"/>
                <a:gd name="T4" fmla="*/ 129 w 2520"/>
                <a:gd name="T5" fmla="*/ 63 h 2160"/>
                <a:gd name="T6" fmla="*/ 0 60000 65536"/>
                <a:gd name="T7" fmla="*/ 0 60000 65536"/>
                <a:gd name="T8" fmla="*/ 0 60000 65536"/>
                <a:gd name="T9" fmla="*/ 0 w 2520"/>
                <a:gd name="T10" fmla="*/ 0 h 2160"/>
                <a:gd name="T11" fmla="*/ 2520 w 2520"/>
                <a:gd name="T12" fmla="*/ 2160 h 2160"/>
              </a:gdLst>
              <a:ahLst/>
              <a:cxnLst>
                <a:cxn ang="T6">
                  <a:pos x="T0" y="T1"/>
                </a:cxn>
                <a:cxn ang="T7">
                  <a:pos x="T2" y="T3"/>
                </a:cxn>
                <a:cxn ang="T8">
                  <a:pos x="T4" y="T5"/>
                </a:cxn>
              </a:cxnLst>
              <a:rect l="T9" t="T10" r="T11" b="T12"/>
              <a:pathLst>
                <a:path w="2520" h="2160">
                  <a:moveTo>
                    <a:pt x="0" y="0"/>
                  </a:moveTo>
                  <a:cubicBezTo>
                    <a:pt x="150" y="540"/>
                    <a:pt x="300" y="1080"/>
                    <a:pt x="720" y="1440"/>
                  </a:cubicBezTo>
                  <a:cubicBezTo>
                    <a:pt x="1140" y="1800"/>
                    <a:pt x="2220" y="2040"/>
                    <a:pt x="2520" y="21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43" name="Line 55"/>
            <p:cNvSpPr>
              <a:spLocks noChangeShapeType="1"/>
            </p:cNvSpPr>
            <p:nvPr/>
          </p:nvSpPr>
          <p:spPr bwMode="auto">
            <a:xfrm flipV="1">
              <a:off x="5184" y="2064"/>
              <a:ext cx="0" cy="192"/>
            </a:xfrm>
            <a:prstGeom prst="line">
              <a:avLst/>
            </a:prstGeom>
            <a:noFill/>
            <a:ln w="9525">
              <a:solidFill>
                <a:schemeClr val="tx1"/>
              </a:solidFill>
              <a:prstDash val="dash"/>
              <a:round/>
              <a:headEnd/>
              <a:tailEnd/>
            </a:ln>
            <a:extLst>
              <a:ext uri="{909E8E84-426E-40DD-AFC4-6F175D3DCCD1}">
                <a14:hiddenFill xmlns:a14="http://schemas.microsoft.com/office/drawing/2010/main">
                  <a:noFill/>
                </a14:hiddenFill>
              </a:ext>
            </a:extLst>
          </p:spPr>
          <p:txBody>
            <a:bodyPr/>
            <a:lstStyle/>
            <a:p>
              <a:endParaRPr lang="en-US"/>
            </a:p>
          </p:txBody>
        </p:sp>
        <p:sp>
          <p:nvSpPr>
            <p:cNvPr id="44" name="Line 56"/>
            <p:cNvSpPr>
              <a:spLocks noChangeShapeType="1"/>
            </p:cNvSpPr>
            <p:nvPr/>
          </p:nvSpPr>
          <p:spPr bwMode="auto">
            <a:xfrm>
              <a:off x="5184" y="2256"/>
              <a:ext cx="0" cy="48"/>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45" name="Text Box 57"/>
            <p:cNvSpPr txBox="1">
              <a:spLocks noChangeArrowheads="1"/>
            </p:cNvSpPr>
            <p:nvPr/>
          </p:nvSpPr>
          <p:spPr bwMode="auto">
            <a:xfrm>
              <a:off x="5136" y="1968"/>
              <a:ext cx="480" cy="1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200" b="1" i="0"/>
                <a:t>MU &lt; P</a:t>
              </a:r>
            </a:p>
          </p:txBody>
        </p:sp>
      </p:grpSp>
    </p:spTree>
    <p:extLst>
      <p:ext uri="{BB962C8B-B14F-4D97-AF65-F5344CB8AC3E}">
        <p14:creationId xmlns:p14="http://schemas.microsoft.com/office/powerpoint/2010/main" val="5634633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0" end="0"/>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
                                        </p:tgtEl>
                                        <p:attrNameLst>
                                          <p:attrName>style.visibility</p:attrName>
                                        </p:attrNameLst>
                                      </p:cBhvr>
                                      <p:to>
                                        <p:strVal val="visible"/>
                                      </p:to>
                                    </p:set>
                                  </p:childTnLst>
                                  <p:subTnLst>
                                    <p:animClr clrSpc="rgb" dir="cw">
                                      <p:cBhvr override="childStyle">
                                        <p:cTn dur="1" fill="hold" display="0" masterRel="nextClick" afterEffect="1"/>
                                        <p:tgtEl>
                                          <p:spTgt spid="19"/>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1" end="1"/>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2" end="2"/>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
                                            <p:txEl>
                                              <p:pRg st="0" end="0"/>
                                            </p:txEl>
                                          </p:spTgt>
                                        </p:tgtEl>
                                        <p:attrNameLst>
                                          <p:attrName>ppt_c</p:attrName>
                                        </p:attrNameLst>
                                      </p:cBhvr>
                                      <p:to>
                                        <a:schemeClr val="tx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0" end="0"/>
                                            </p:txEl>
                                          </p:spTgt>
                                        </p:tgtEl>
                                        <p:attrNameLst>
                                          <p:attrName>ppt_c</p:attrName>
                                        </p:attrNameLst>
                                      </p:cBhvr>
                                      <p:to>
                                        <a:schemeClr val="tx1"/>
                                      </p:to>
                                    </p:animClr>
                                  </p:subTnLst>
                                </p:cTn>
                              </p:par>
                              <p:par>
                                <p:cTn id="31" presetID="1" presetClass="entr" presetSubtype="0" fill="hold" nodeType="withEffect">
                                  <p:stCondLst>
                                    <p:cond delay="0"/>
                                  </p:stCondLst>
                                  <p:childTnLst>
                                    <p:set>
                                      <p:cBhvr>
                                        <p:cTn id="32" dur="1" fill="hold">
                                          <p:stCondLst>
                                            <p:cond delay="0"/>
                                          </p:stCondLst>
                                        </p:cTn>
                                        <p:tgtEl>
                                          <p:spTgt spid="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1" end="1"/>
                                            </p:txEl>
                                          </p:spTgt>
                                        </p:tgtEl>
                                        <p:attrNameLst>
                                          <p:attrName>ppt_c</p:attrName>
                                        </p:attrNameLst>
                                      </p:cBhvr>
                                      <p:to>
                                        <a:schemeClr val="tx1"/>
                                      </p:to>
                                    </p:animClr>
                                  </p:subTnLst>
                                </p:cTn>
                              </p:par>
                            </p:childTnLst>
                          </p:cTn>
                        </p:par>
                      </p:childTnLst>
                    </p:cTn>
                  </p:par>
                  <p:par>
                    <p:cTn id="33" fill="hold">
                      <p:stCondLst>
                        <p:cond delay="indefinite"/>
                      </p:stCondLst>
                      <p:childTnLst>
                        <p:par>
                          <p:cTn id="34" fill="hold">
                            <p:stCondLst>
                              <p:cond delay="0"/>
                            </p:stCondLst>
                            <p:childTnLst>
                              <p:par>
                                <p:cTn id="35" presetID="42" presetClass="entr" presetSubtype="0"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Effect transition="in" filter="fade">
                                      <p:cBhvr>
                                        <p:cTn id="37" dur="1000"/>
                                        <p:tgtEl>
                                          <p:spTgt spid="4"/>
                                        </p:tgtEl>
                                      </p:cBhvr>
                                    </p:animEffect>
                                    <p:anim calcmode="lin" valueType="num">
                                      <p:cBhvr>
                                        <p:cTn id="38" dur="1000" fill="hold"/>
                                        <p:tgtEl>
                                          <p:spTgt spid="4"/>
                                        </p:tgtEl>
                                        <p:attrNameLst>
                                          <p:attrName>ppt_x</p:attrName>
                                        </p:attrNameLst>
                                      </p:cBhvr>
                                      <p:tavLst>
                                        <p:tav tm="0">
                                          <p:val>
                                            <p:strVal val="#ppt_x"/>
                                          </p:val>
                                        </p:tav>
                                        <p:tav tm="100000">
                                          <p:val>
                                            <p:strVal val="#ppt_x"/>
                                          </p:val>
                                        </p:tav>
                                      </p:tavLst>
                                    </p:anim>
                                    <p:anim calcmode="lin" valueType="num">
                                      <p:cBhvr>
                                        <p:cTn id="39"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6</a:t>
            </a:fld>
            <a:endParaRPr lang="en-US">
              <a:solidFill>
                <a:srgbClr val="534949"/>
              </a:solidFill>
            </a:endParaRPr>
          </a:p>
        </p:txBody>
      </p:sp>
      <p:sp>
        <p:nvSpPr>
          <p:cNvPr id="2" name="Rectangle 1"/>
          <p:cNvSpPr/>
          <p:nvPr/>
        </p:nvSpPr>
        <p:spPr>
          <a:xfrm>
            <a:off x="3276600" y="253425"/>
            <a:ext cx="3505200" cy="584775"/>
          </a:xfrm>
          <a:prstGeom prst="rect">
            <a:avLst/>
          </a:prstGeom>
        </p:spPr>
        <p:txBody>
          <a:bodyPr wrap="square">
            <a:spAutoFit/>
          </a:bodyPr>
          <a:lstStyle/>
          <a:p>
            <a:r>
              <a:rPr lang="en-US" altLang="en-US" sz="3200" dirty="0">
                <a:latin typeface="Arial" panose="020B0604020202020204" pitchFamily="34" charset="0"/>
                <a:cs typeface="Arial" panose="020B0604020202020204" pitchFamily="34" charset="0"/>
              </a:rPr>
              <a:t>Types of Demand</a:t>
            </a:r>
            <a:endParaRPr lang="en-US" sz="3200" kern="0" dirty="0">
              <a:solidFill>
                <a:sysClr val="windowText" lastClr="000000"/>
              </a:solidFill>
              <a:latin typeface="Arial" panose="020B0604020202020204" pitchFamily="34" charset="0"/>
              <a:cs typeface="Arial" panose="020B0604020202020204" pitchFamily="34" charset="0"/>
            </a:endParaRPr>
          </a:p>
        </p:txBody>
      </p:sp>
      <p:sp>
        <p:nvSpPr>
          <p:cNvPr id="12" name="Rectangle 13"/>
          <p:cNvSpPr>
            <a:spLocks noChangeArrowheads="1"/>
          </p:cNvSpPr>
          <p:nvPr/>
        </p:nvSpPr>
        <p:spPr bwMode="auto">
          <a:xfrm>
            <a:off x="76200" y="879475"/>
            <a:ext cx="8991600" cy="1787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marL="342900" indent="-342900">
              <a:spcBef>
                <a:spcPct val="20000"/>
              </a:spcBef>
              <a:buChar char="•"/>
              <a:tabLst>
                <a:tab pos="4295775" algn="l"/>
              </a:tabLst>
              <a:defRPr sz="3200">
                <a:solidFill>
                  <a:schemeClr val="tx1"/>
                </a:solidFill>
                <a:latin typeface="Arial" panose="020B0604020202020204" pitchFamily="34" charset="0"/>
              </a:defRPr>
            </a:lvl1pPr>
            <a:lvl2pPr marL="800100" indent="-342900">
              <a:spcBef>
                <a:spcPct val="20000"/>
              </a:spcBef>
              <a:buChar char="–"/>
              <a:tabLst>
                <a:tab pos="4295775" algn="l"/>
              </a:tabLst>
              <a:defRPr sz="2800">
                <a:solidFill>
                  <a:schemeClr val="tx1"/>
                </a:solidFill>
                <a:latin typeface="Arial" panose="020B0604020202020204" pitchFamily="34" charset="0"/>
              </a:defRPr>
            </a:lvl2pPr>
            <a:lvl3pPr marL="1143000" indent="-228600">
              <a:spcBef>
                <a:spcPct val="20000"/>
              </a:spcBef>
              <a:buChar char="•"/>
              <a:tabLst>
                <a:tab pos="4295775" algn="l"/>
              </a:tabLst>
              <a:defRPr sz="2400">
                <a:solidFill>
                  <a:schemeClr val="tx1"/>
                </a:solidFill>
                <a:latin typeface="Arial" panose="020B0604020202020204" pitchFamily="34" charset="0"/>
              </a:defRPr>
            </a:lvl3pPr>
            <a:lvl4pPr marL="1600200" indent="-228600">
              <a:spcBef>
                <a:spcPct val="20000"/>
              </a:spcBef>
              <a:buChar char="–"/>
              <a:tabLst>
                <a:tab pos="4295775" algn="l"/>
              </a:tabLst>
              <a:defRPr sz="2000">
                <a:solidFill>
                  <a:schemeClr val="tx1"/>
                </a:solidFill>
                <a:latin typeface="Arial" panose="020B0604020202020204" pitchFamily="34" charset="0"/>
              </a:defRPr>
            </a:lvl4pPr>
            <a:lvl5pPr marL="2057400" indent="-228600">
              <a:spcBef>
                <a:spcPct val="20000"/>
              </a:spcBef>
              <a:buChar char="»"/>
              <a:tabLst>
                <a:tab pos="4295775"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295775" algn="l"/>
              </a:tabLst>
              <a:defRPr sz="2000">
                <a:solidFill>
                  <a:schemeClr val="tx1"/>
                </a:solidFill>
                <a:latin typeface="Arial" panose="020B0604020202020204" pitchFamily="34" charset="0"/>
              </a:defRPr>
            </a:lvl9pPr>
          </a:lstStyle>
          <a:p>
            <a:pPr marL="274320" lvl="1">
              <a:spcBef>
                <a:spcPct val="0"/>
              </a:spcBef>
              <a:buFontTx/>
              <a:buAutoNum type="arabicPeriod"/>
            </a:pPr>
            <a:r>
              <a:rPr lang="en-US" altLang="en-US" sz="1800" i="0" dirty="0">
                <a:cs typeface="Times New Roman" panose="02020603050405020304" pitchFamily="18" charset="0"/>
              </a:rPr>
              <a:t>Price demand - </a:t>
            </a:r>
            <a:r>
              <a:rPr lang="en-US" altLang="en-US" sz="1600" i="0" dirty="0">
                <a:cs typeface="Times New Roman" panose="02020603050405020304" pitchFamily="18" charset="0"/>
              </a:rPr>
              <a:t>refers various quantities of a commodities/ service that a consumer would purchase at a given time in a given market at various hypothetical prices, other things being constant (Income, price of related goods, tastes &amp; preferences etc.</a:t>
            </a:r>
          </a:p>
          <a:p>
            <a:pPr marL="274320" lvl="1">
              <a:spcBef>
                <a:spcPct val="0"/>
              </a:spcBef>
              <a:buFontTx/>
              <a:buAutoNum type="arabicPeriod"/>
            </a:pPr>
            <a:endParaRPr lang="en-US" altLang="en-US" sz="1100" i="0" dirty="0"/>
          </a:p>
          <a:p>
            <a:pPr marL="274320" lvl="1">
              <a:spcBef>
                <a:spcPct val="0"/>
              </a:spcBef>
              <a:buFontTx/>
              <a:buAutoNum type="arabicPeriod"/>
            </a:pPr>
            <a:r>
              <a:rPr lang="en-US" altLang="en-US" sz="1800" i="0" dirty="0">
                <a:cs typeface="Times New Roman" panose="02020603050405020304" pitchFamily="18" charset="0"/>
              </a:rPr>
              <a:t>Income demand - </a:t>
            </a:r>
            <a:r>
              <a:rPr lang="en-US" altLang="en-US" sz="1600" i="0" dirty="0">
                <a:cs typeface="Times New Roman" panose="02020603050405020304" pitchFamily="18" charset="0"/>
              </a:rPr>
              <a:t>refers various quantities of a commodities or service that a consumer would purchase at a given time in a given market at various levels of Income, other things being constant (Price of goods &amp; related goods, tastes &amp; preferences etc.)</a:t>
            </a:r>
          </a:p>
        </p:txBody>
      </p:sp>
      <p:sp>
        <p:nvSpPr>
          <p:cNvPr id="13" name="Rectangle 20"/>
          <p:cNvSpPr>
            <a:spLocks noChangeArrowheads="1"/>
          </p:cNvSpPr>
          <p:nvPr/>
        </p:nvSpPr>
        <p:spPr bwMode="auto">
          <a:xfrm>
            <a:off x="0" y="3471862"/>
            <a:ext cx="4800600" cy="611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a:spcBef>
                <a:spcPct val="50000"/>
              </a:spcBef>
              <a:buFontTx/>
              <a:buNone/>
            </a:pPr>
            <a:r>
              <a:rPr lang="en-US" altLang="en-US" sz="1800" i="0"/>
              <a:t>oa - Normal Goods - </a:t>
            </a:r>
            <a:r>
              <a:rPr lang="en-US" altLang="en-US" sz="1600" i="0"/>
              <a:t> where quantity demanded &amp; income move in the same direction.</a:t>
            </a:r>
          </a:p>
        </p:txBody>
      </p:sp>
      <p:sp>
        <p:nvSpPr>
          <p:cNvPr id="14" name="Rectangle 21"/>
          <p:cNvSpPr>
            <a:spLocks noChangeArrowheads="1"/>
          </p:cNvSpPr>
          <p:nvPr/>
        </p:nvSpPr>
        <p:spPr bwMode="auto">
          <a:xfrm>
            <a:off x="76200" y="2679700"/>
            <a:ext cx="9067800" cy="825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With an increase in income a consumer buys increased amount of most of the commodities in his consumption bundle. Similarly, if the price of commodity decreases consumer tends to buy more of it and vice versa.</a:t>
            </a:r>
          </a:p>
        </p:txBody>
      </p:sp>
      <p:sp>
        <p:nvSpPr>
          <p:cNvPr id="15" name="Rectangle 22"/>
          <p:cNvSpPr>
            <a:spLocks noChangeArrowheads="1"/>
          </p:cNvSpPr>
          <p:nvPr/>
        </p:nvSpPr>
        <p:spPr bwMode="auto">
          <a:xfrm>
            <a:off x="0" y="4081462"/>
            <a:ext cx="4572000" cy="11001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a:t>oc-  Inferior Goods - </a:t>
            </a:r>
            <a:r>
              <a:rPr lang="en-US" altLang="en-US" sz="1600" i="0"/>
              <a:t>demand increase with an increase in income and further increase in income reduces the demand.</a:t>
            </a:r>
          </a:p>
          <a:p>
            <a:pPr eaLnBrk="1" hangingPunct="1">
              <a:spcBef>
                <a:spcPct val="0"/>
              </a:spcBef>
              <a:buFontTx/>
              <a:buNone/>
            </a:pPr>
            <a:r>
              <a:rPr lang="en-US" altLang="en-US" sz="1600" i="0"/>
              <a:t>Eg.: Edible oils, potatoes, barley etc.</a:t>
            </a:r>
          </a:p>
        </p:txBody>
      </p:sp>
      <p:sp>
        <p:nvSpPr>
          <p:cNvPr id="16" name="Rectangle 23"/>
          <p:cNvSpPr>
            <a:spLocks noChangeArrowheads="1"/>
          </p:cNvSpPr>
          <p:nvPr/>
        </p:nvSpPr>
        <p:spPr bwMode="auto">
          <a:xfrm>
            <a:off x="0" y="5208588"/>
            <a:ext cx="5334000" cy="1344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t>In certain goods like fruits, food, vegetables etc. the amount demanded increases with an increase in income, but after certain level of income is attained, any further increase in income, the demand remains unchanged, as shown by the curve </a:t>
            </a:r>
            <a:r>
              <a:rPr lang="en-US" altLang="en-US" sz="1800" i="0" dirty="0"/>
              <a:t>ob</a:t>
            </a:r>
            <a:r>
              <a:rPr lang="en-US" altLang="en-US" sz="1600" i="0" dirty="0"/>
              <a:t>.</a:t>
            </a:r>
          </a:p>
        </p:txBody>
      </p:sp>
      <p:grpSp>
        <p:nvGrpSpPr>
          <p:cNvPr id="17" name="Group 27"/>
          <p:cNvGrpSpPr>
            <a:grpSpLocks/>
          </p:cNvGrpSpPr>
          <p:nvPr/>
        </p:nvGrpSpPr>
        <p:grpSpPr bwMode="auto">
          <a:xfrm>
            <a:off x="4598988" y="3200400"/>
            <a:ext cx="4316413" cy="3276600"/>
            <a:chOff x="2897" y="2064"/>
            <a:chExt cx="2719" cy="2064"/>
          </a:xfrm>
        </p:grpSpPr>
        <p:sp>
          <p:nvSpPr>
            <p:cNvPr id="18" name="Line 8"/>
            <p:cNvSpPr>
              <a:spLocks noChangeShapeType="1"/>
            </p:cNvSpPr>
            <p:nvPr/>
          </p:nvSpPr>
          <p:spPr bwMode="auto">
            <a:xfrm>
              <a:off x="3456" y="2112"/>
              <a:ext cx="0" cy="1728"/>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19" name="Line 7"/>
            <p:cNvSpPr>
              <a:spLocks noChangeShapeType="1"/>
            </p:cNvSpPr>
            <p:nvPr/>
          </p:nvSpPr>
          <p:spPr bwMode="auto">
            <a:xfrm>
              <a:off x="3456" y="3840"/>
              <a:ext cx="2160" cy="0"/>
            </a:xfrm>
            <a:prstGeom prst="line">
              <a:avLst/>
            </a:prstGeom>
            <a:noFill/>
            <a:ln w="9525">
              <a:solidFill>
                <a:srgbClr val="000000"/>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0" name="Freeform 12"/>
            <p:cNvSpPr>
              <a:spLocks/>
            </p:cNvSpPr>
            <p:nvPr/>
          </p:nvSpPr>
          <p:spPr bwMode="auto">
            <a:xfrm>
              <a:off x="3456" y="2400"/>
              <a:ext cx="1872" cy="1440"/>
            </a:xfrm>
            <a:custGeom>
              <a:avLst/>
              <a:gdLst>
                <a:gd name="T0" fmla="*/ 0 w 4680"/>
                <a:gd name="T1" fmla="*/ 15 h 3600"/>
                <a:gd name="T2" fmla="*/ 13 w 4680"/>
                <a:gd name="T3" fmla="*/ 9 h 3600"/>
                <a:gd name="T4" fmla="*/ 19 w 4680"/>
                <a:gd name="T5" fmla="*/ 0 h 3600"/>
                <a:gd name="T6" fmla="*/ 0 60000 65536"/>
                <a:gd name="T7" fmla="*/ 0 60000 65536"/>
                <a:gd name="T8" fmla="*/ 0 60000 65536"/>
                <a:gd name="T9" fmla="*/ 0 w 4680"/>
                <a:gd name="T10" fmla="*/ 0 h 3600"/>
                <a:gd name="T11" fmla="*/ 4680 w 4680"/>
                <a:gd name="T12" fmla="*/ 3600 h 3600"/>
              </a:gdLst>
              <a:ahLst/>
              <a:cxnLst>
                <a:cxn ang="T6">
                  <a:pos x="T0" y="T1"/>
                </a:cxn>
                <a:cxn ang="T7">
                  <a:pos x="T2" y="T3"/>
                </a:cxn>
                <a:cxn ang="T8">
                  <a:pos x="T4" y="T5"/>
                </a:cxn>
              </a:cxnLst>
              <a:rect l="T9" t="T10" r="T11" b="T12"/>
              <a:pathLst>
                <a:path w="4680" h="3600">
                  <a:moveTo>
                    <a:pt x="0" y="3600"/>
                  </a:moveTo>
                  <a:cubicBezTo>
                    <a:pt x="1230" y="3180"/>
                    <a:pt x="2460" y="2760"/>
                    <a:pt x="3240" y="2160"/>
                  </a:cubicBezTo>
                  <a:cubicBezTo>
                    <a:pt x="4020" y="1560"/>
                    <a:pt x="4440" y="360"/>
                    <a:pt x="468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1" name="Freeform 9"/>
            <p:cNvSpPr>
              <a:spLocks/>
            </p:cNvSpPr>
            <p:nvPr/>
          </p:nvSpPr>
          <p:spPr bwMode="auto">
            <a:xfrm>
              <a:off x="3456" y="2184"/>
              <a:ext cx="1152" cy="1656"/>
            </a:xfrm>
            <a:custGeom>
              <a:avLst/>
              <a:gdLst>
                <a:gd name="T0" fmla="*/ 0 w 2880"/>
                <a:gd name="T1" fmla="*/ 17 h 4140"/>
                <a:gd name="T2" fmla="*/ 10 w 2880"/>
                <a:gd name="T3" fmla="*/ 10 h 4140"/>
                <a:gd name="T4" fmla="*/ 12 w 2880"/>
                <a:gd name="T5" fmla="*/ 0 h 4140"/>
                <a:gd name="T6" fmla="*/ 0 60000 65536"/>
                <a:gd name="T7" fmla="*/ 0 60000 65536"/>
                <a:gd name="T8" fmla="*/ 0 60000 65536"/>
                <a:gd name="T9" fmla="*/ 0 w 2880"/>
                <a:gd name="T10" fmla="*/ 0 h 4140"/>
                <a:gd name="T11" fmla="*/ 2880 w 2880"/>
                <a:gd name="T12" fmla="*/ 4140 h 4140"/>
              </a:gdLst>
              <a:ahLst/>
              <a:cxnLst>
                <a:cxn ang="T6">
                  <a:pos x="T0" y="T1"/>
                </a:cxn>
                <a:cxn ang="T7">
                  <a:pos x="T2" y="T3"/>
                </a:cxn>
                <a:cxn ang="T8">
                  <a:pos x="T4" y="T5"/>
                </a:cxn>
              </a:cxnLst>
              <a:rect l="T9" t="T10" r="T11" b="T12"/>
              <a:pathLst>
                <a:path w="2880" h="4140">
                  <a:moveTo>
                    <a:pt x="0" y="4140"/>
                  </a:moveTo>
                  <a:cubicBezTo>
                    <a:pt x="930" y="3585"/>
                    <a:pt x="1860" y="3030"/>
                    <a:pt x="2340" y="2340"/>
                  </a:cubicBezTo>
                  <a:cubicBezTo>
                    <a:pt x="2820" y="1650"/>
                    <a:pt x="2790" y="390"/>
                    <a:pt x="288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Freeform 10"/>
            <p:cNvSpPr>
              <a:spLocks/>
            </p:cNvSpPr>
            <p:nvPr/>
          </p:nvSpPr>
          <p:spPr bwMode="auto">
            <a:xfrm>
              <a:off x="3456" y="2184"/>
              <a:ext cx="792" cy="1656"/>
            </a:xfrm>
            <a:custGeom>
              <a:avLst/>
              <a:gdLst>
                <a:gd name="T0" fmla="*/ 0 w 1980"/>
                <a:gd name="T1" fmla="*/ 17 h 4140"/>
                <a:gd name="T2" fmla="*/ 7 w 1980"/>
                <a:gd name="T3" fmla="*/ 6 h 4140"/>
                <a:gd name="T4" fmla="*/ 4 w 1980"/>
                <a:gd name="T5" fmla="*/ 0 h 4140"/>
                <a:gd name="T6" fmla="*/ 0 60000 65536"/>
                <a:gd name="T7" fmla="*/ 0 60000 65536"/>
                <a:gd name="T8" fmla="*/ 0 60000 65536"/>
                <a:gd name="T9" fmla="*/ 0 w 1980"/>
                <a:gd name="T10" fmla="*/ 0 h 4140"/>
                <a:gd name="T11" fmla="*/ 1980 w 1980"/>
                <a:gd name="T12" fmla="*/ 4140 h 4140"/>
              </a:gdLst>
              <a:ahLst/>
              <a:cxnLst>
                <a:cxn ang="T6">
                  <a:pos x="T0" y="T1"/>
                </a:cxn>
                <a:cxn ang="T7">
                  <a:pos x="T2" y="T3"/>
                </a:cxn>
                <a:cxn ang="T8">
                  <a:pos x="T4" y="T5"/>
                </a:cxn>
              </a:cxnLst>
              <a:rect l="T9" t="T10" r="T11" b="T12"/>
              <a:pathLst>
                <a:path w="1980" h="4140">
                  <a:moveTo>
                    <a:pt x="0" y="4140"/>
                  </a:moveTo>
                  <a:cubicBezTo>
                    <a:pt x="810" y="3135"/>
                    <a:pt x="1620" y="2130"/>
                    <a:pt x="1800" y="1440"/>
                  </a:cubicBezTo>
                  <a:cubicBezTo>
                    <a:pt x="1980" y="750"/>
                    <a:pt x="1200" y="240"/>
                    <a:pt x="108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3" name="Line 5"/>
            <p:cNvSpPr>
              <a:spLocks noChangeShapeType="1"/>
            </p:cNvSpPr>
            <p:nvPr/>
          </p:nvSpPr>
          <p:spPr bwMode="auto">
            <a:xfrm>
              <a:off x="4368" y="4128"/>
              <a:ext cx="648" cy="0"/>
            </a:xfrm>
            <a:prstGeom prst="line">
              <a:avLst/>
            </a:prstGeom>
            <a:noFill/>
            <a:ln w="19050">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24" name="Line 11"/>
            <p:cNvSpPr>
              <a:spLocks noChangeShapeType="1"/>
            </p:cNvSpPr>
            <p:nvPr/>
          </p:nvSpPr>
          <p:spPr bwMode="auto">
            <a:xfrm flipV="1">
              <a:off x="3168" y="2229"/>
              <a:ext cx="0" cy="507"/>
            </a:xfrm>
            <a:prstGeom prst="line">
              <a:avLst/>
            </a:prstGeom>
            <a:noFill/>
            <a:ln w="19050">
              <a:solidFill>
                <a:srgbClr val="000000"/>
              </a:solidFill>
              <a:round/>
              <a:headEnd/>
              <a:tailEnd type="triangle" w="med" len="lg"/>
            </a:ln>
            <a:extLst>
              <a:ext uri="{909E8E84-426E-40DD-AFC4-6F175D3DCCD1}">
                <a14:hiddenFill xmlns:a14="http://schemas.microsoft.com/office/drawing/2010/main">
                  <a:noFill/>
                </a14:hiddenFill>
              </a:ext>
            </a:extLst>
          </p:spPr>
          <p:txBody>
            <a:bodyPr/>
            <a:lstStyle/>
            <a:p>
              <a:endParaRPr lang="en-US"/>
            </a:p>
          </p:txBody>
        </p:sp>
        <p:sp>
          <p:nvSpPr>
            <p:cNvPr id="25" name="Text Box 6"/>
            <p:cNvSpPr txBox="1">
              <a:spLocks noChangeArrowheads="1"/>
            </p:cNvSpPr>
            <p:nvPr/>
          </p:nvSpPr>
          <p:spPr bwMode="auto">
            <a:xfrm>
              <a:off x="2897" y="2784"/>
              <a:ext cx="528" cy="538"/>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400" i="0" dirty="0">
                  <a:cs typeface="Times New Roman" panose="02020603050405020304" pitchFamily="18" charset="0"/>
                </a:rPr>
                <a:t>Income per month</a:t>
              </a:r>
              <a:endParaRPr lang="en-US" altLang="en-US" sz="1800" i="0" dirty="0"/>
            </a:p>
          </p:txBody>
        </p:sp>
        <p:sp>
          <p:nvSpPr>
            <p:cNvPr id="26" name="Rectangle 16"/>
            <p:cNvSpPr>
              <a:spLocks noChangeArrowheads="1"/>
            </p:cNvSpPr>
            <p:nvPr/>
          </p:nvSpPr>
          <p:spPr bwMode="auto">
            <a:xfrm>
              <a:off x="2976" y="3792"/>
              <a:ext cx="55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indent="457200">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a:cs typeface="Times New Roman" panose="02020603050405020304" pitchFamily="18" charset="0"/>
                </a:rPr>
                <a:t>O</a:t>
              </a:r>
              <a:endParaRPr lang="en-US" altLang="en-US" sz="1800" i="0"/>
            </a:p>
          </p:txBody>
        </p:sp>
        <p:sp>
          <p:nvSpPr>
            <p:cNvPr id="27" name="Rectangle 18"/>
            <p:cNvSpPr>
              <a:spLocks noChangeArrowheads="1"/>
            </p:cNvSpPr>
            <p:nvPr/>
          </p:nvSpPr>
          <p:spPr bwMode="auto">
            <a:xfrm>
              <a:off x="3504" y="3888"/>
              <a:ext cx="151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600" i="0"/>
                <a:t>Units demanded of good</a:t>
              </a:r>
            </a:p>
          </p:txBody>
        </p:sp>
        <p:sp>
          <p:nvSpPr>
            <p:cNvPr id="28" name="Text Box 24"/>
            <p:cNvSpPr txBox="1">
              <a:spLocks noChangeArrowheads="1"/>
            </p:cNvSpPr>
            <p:nvPr/>
          </p:nvSpPr>
          <p:spPr bwMode="auto">
            <a:xfrm>
              <a:off x="3696" y="2064"/>
              <a:ext cx="19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c</a:t>
              </a:r>
            </a:p>
          </p:txBody>
        </p:sp>
        <p:sp>
          <p:nvSpPr>
            <p:cNvPr id="29" name="Text Box 25"/>
            <p:cNvSpPr txBox="1">
              <a:spLocks noChangeArrowheads="1"/>
            </p:cNvSpPr>
            <p:nvPr/>
          </p:nvSpPr>
          <p:spPr bwMode="auto">
            <a:xfrm>
              <a:off x="4416" y="2112"/>
              <a:ext cx="19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i="0"/>
                <a:t>b</a:t>
              </a:r>
            </a:p>
          </p:txBody>
        </p:sp>
        <p:sp>
          <p:nvSpPr>
            <p:cNvPr id="30" name="Text Box 26"/>
            <p:cNvSpPr txBox="1">
              <a:spLocks noChangeArrowheads="1"/>
            </p:cNvSpPr>
            <p:nvPr/>
          </p:nvSpPr>
          <p:spPr bwMode="auto">
            <a:xfrm>
              <a:off x="5136" y="225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b="1" i="0"/>
                <a:t>a</a:t>
              </a:r>
            </a:p>
          </p:txBody>
        </p:sp>
      </p:grpSp>
    </p:spTree>
    <p:extLst>
      <p:ext uri="{BB962C8B-B14F-4D97-AF65-F5344CB8AC3E}">
        <p14:creationId xmlns:p14="http://schemas.microsoft.com/office/powerpoint/2010/main" val="3718565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2">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4">
                                            <p:txEl>
                                              <p:pRg st="0" end="0"/>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3">
                                            <p:txEl>
                                              <p:pRg st="0" end="0"/>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7"/>
                                        </p:tgtEl>
                                        <p:attrNameLst>
                                          <p:attrName>style.visibility</p:attrName>
                                        </p:attrNameLst>
                                      </p:cBhvr>
                                      <p:to>
                                        <p:strVal val="visible"/>
                                      </p:to>
                                    </p:set>
                                  </p:childTnLst>
                                  <p:subTnLst>
                                    <p:animClr clrSpc="rgb" dir="cw">
                                      <p:cBhvr override="childStyle">
                                        <p:cTn dur="1" fill="hold" display="0" masterRel="nextClick" afterEffect="1"/>
                                        <p:tgtEl>
                                          <p:spTgt spid="17"/>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5">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0" end="0"/>
                                            </p:txEl>
                                          </p:spTgt>
                                        </p:tgtEl>
                                        <p:attrNameLst>
                                          <p:attrName>ppt_c</p:attrName>
                                        </p:attrNameLst>
                                      </p:cBhvr>
                                      <p:to>
                                        <a:schemeClr val="tx1"/>
                                      </p:to>
                                    </p:animClr>
                                  </p:subTnLst>
                                </p:cTn>
                              </p:par>
                              <p:par>
                                <p:cTn id="27" presetID="1" presetClass="entr" presetSubtype="0" fill="hold" nodeType="withEffect">
                                  <p:stCondLst>
                                    <p:cond delay="0"/>
                                  </p:stCondLst>
                                  <p:childTnLst>
                                    <p:set>
                                      <p:cBhvr>
                                        <p:cTn id="28" dur="1" fill="hold">
                                          <p:stCondLst>
                                            <p:cond delay="0"/>
                                          </p:stCondLst>
                                        </p:cTn>
                                        <p:tgtEl>
                                          <p:spTgt spid="15">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5">
                                            <p:txEl>
                                              <p:pRg st="1" end="1"/>
                                            </p:txEl>
                                          </p:spTgt>
                                        </p:tgtEl>
                                        <p:attrNameLst>
                                          <p:attrName>ppt_c</p:attrName>
                                        </p:attrNameLst>
                                      </p:cBhvr>
                                      <p:to>
                                        <a:schemeClr val="tx1"/>
                                      </p:to>
                                    </p:animClr>
                                  </p:sub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6"/>
                                        </p:tgtEl>
                                        <p:attrNameLst>
                                          <p:attrName>style.visibility</p:attrName>
                                        </p:attrNameLst>
                                      </p:cBhvr>
                                      <p:to>
                                        <p:strVal val="visible"/>
                                      </p:to>
                                    </p:set>
                                  </p:childTnLst>
                                  <p:subTnLst>
                                    <p:animClr clrSpc="rgb" dir="cw">
                                      <p:cBhvr override="childStyle">
                                        <p:cTn dur="1" fill="hold" display="0" masterRel="nextClick" afterEffect="1"/>
                                        <p:tgtEl>
                                          <p:spTgt spid="16"/>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7</a:t>
            </a:fld>
            <a:endParaRPr lang="en-US">
              <a:solidFill>
                <a:srgbClr val="534949"/>
              </a:solidFill>
            </a:endParaRPr>
          </a:p>
        </p:txBody>
      </p:sp>
      <p:sp>
        <p:nvSpPr>
          <p:cNvPr id="2" name="Rectangle 1"/>
          <p:cNvSpPr/>
          <p:nvPr/>
        </p:nvSpPr>
        <p:spPr>
          <a:xfrm>
            <a:off x="3200400" y="228600"/>
            <a:ext cx="3505200" cy="584775"/>
          </a:xfrm>
          <a:prstGeom prst="rect">
            <a:avLst/>
          </a:prstGeom>
        </p:spPr>
        <p:txBody>
          <a:bodyPr wrap="square">
            <a:spAutoFit/>
          </a:bodyPr>
          <a:lstStyle/>
          <a:p>
            <a:pPr lvl="0">
              <a:defRPr/>
            </a:pPr>
            <a:r>
              <a:rPr lang="en-US" altLang="en-US" sz="3200" kern="0" dirty="0">
                <a:solidFill>
                  <a:srgbClr val="0000FF"/>
                </a:solidFill>
                <a:latin typeface="Arial"/>
                <a:ea typeface="+mj-ea"/>
                <a:cs typeface="+mj-cs"/>
              </a:rPr>
              <a:t>Cross Demand </a:t>
            </a:r>
            <a:endParaRPr kumimoji="0" lang="en-US" sz="3200" b="0" i="0" u="none" strike="noStrike" kern="0" cap="none" spc="0" normalizeH="0" baseline="0" noProof="0" dirty="0">
              <a:ln>
                <a:noFill/>
              </a:ln>
              <a:solidFill>
                <a:srgbClr val="0000FF"/>
              </a:solidFill>
              <a:effectLst/>
              <a:uLnTx/>
              <a:uFillTx/>
            </a:endParaRPr>
          </a:p>
        </p:txBody>
      </p:sp>
      <p:sp>
        <p:nvSpPr>
          <p:cNvPr id="10" name="Rectangle 19"/>
          <p:cNvSpPr>
            <a:spLocks noChangeArrowheads="1"/>
          </p:cNvSpPr>
          <p:nvPr/>
        </p:nvSpPr>
        <p:spPr bwMode="auto">
          <a:xfrm>
            <a:off x="152400" y="866453"/>
            <a:ext cx="8839200" cy="26930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algn="just" eaLnBrk="1" hangingPunct="1">
              <a:spcBef>
                <a:spcPct val="0"/>
              </a:spcBef>
              <a:buFontTx/>
              <a:buNone/>
            </a:pPr>
            <a:r>
              <a:rPr lang="en-US" altLang="en-US" sz="1600" i="0" dirty="0"/>
              <a:t>It is the change in quantity demanded of the commodity under consideration as a result of change in price of the related commodities. These goods are called Related Goods which can be either “Substitutes Goods or Complimentary Goods”. </a:t>
            </a:r>
          </a:p>
          <a:p>
            <a:pPr algn="just" eaLnBrk="1" hangingPunct="1">
              <a:spcBef>
                <a:spcPts val="600"/>
              </a:spcBef>
              <a:buFontTx/>
              <a:buNone/>
            </a:pPr>
            <a:r>
              <a:rPr lang="en-US" altLang="en-US" sz="1800" i="0" dirty="0">
                <a:solidFill>
                  <a:srgbClr val="0000FF"/>
                </a:solidFill>
              </a:rPr>
              <a:t>Substitute Goods -  </a:t>
            </a:r>
            <a:r>
              <a:rPr lang="en-US" altLang="en-US" sz="1600" i="0" dirty="0"/>
              <a:t>price of one commodity and the quantity demanded of another commodity increase or decrease together, then the two goods are called “Substitute Goods”.</a:t>
            </a:r>
          </a:p>
          <a:p>
            <a:pPr algn="just" eaLnBrk="1" hangingPunct="1">
              <a:spcBef>
                <a:spcPct val="0"/>
              </a:spcBef>
              <a:buFontTx/>
              <a:buNone/>
            </a:pPr>
            <a:r>
              <a:rPr lang="en-US" altLang="en-US" sz="1600" i="0" dirty="0"/>
              <a:t>e.g. Tea &amp; Coffee, Apple &amp; Oranges, Rail &amp; Road transport</a:t>
            </a:r>
          </a:p>
          <a:p>
            <a:pPr eaLnBrk="1" hangingPunct="1">
              <a:spcBef>
                <a:spcPct val="0"/>
              </a:spcBef>
              <a:buFontTx/>
              <a:buNone/>
            </a:pPr>
            <a:endParaRPr lang="en-US" altLang="en-US" sz="1600" i="0" dirty="0">
              <a:solidFill>
                <a:srgbClr val="FF0000"/>
              </a:solidFill>
            </a:endParaRPr>
          </a:p>
          <a:p>
            <a:pPr eaLnBrk="1" hangingPunct="1">
              <a:spcBef>
                <a:spcPct val="0"/>
              </a:spcBef>
              <a:buFontTx/>
              <a:buNone/>
            </a:pPr>
            <a:r>
              <a:rPr lang="en-US" altLang="en-US" sz="1800" i="0" dirty="0">
                <a:solidFill>
                  <a:srgbClr val="FF0000"/>
                </a:solidFill>
              </a:rPr>
              <a:t>Complementary Goods </a:t>
            </a:r>
            <a:r>
              <a:rPr lang="en-US" altLang="en-US" sz="1800" i="0" dirty="0"/>
              <a:t>- </a:t>
            </a:r>
            <a:r>
              <a:rPr lang="en-US" altLang="en-US" sz="1600" i="0" dirty="0"/>
              <a:t>increase in price of one commodity results in decrease in the quantity demanded of another commodity, then the two goods are called “Complementary Goods”. E.g. Bread &amp; Butter, Petrol &amp; Automobile, Tea &amp; Sugar</a:t>
            </a:r>
          </a:p>
        </p:txBody>
      </p:sp>
      <p:grpSp>
        <p:nvGrpSpPr>
          <p:cNvPr id="11" name="Group 99"/>
          <p:cNvGrpSpPr>
            <a:grpSpLocks/>
          </p:cNvGrpSpPr>
          <p:nvPr/>
        </p:nvGrpSpPr>
        <p:grpSpPr bwMode="auto">
          <a:xfrm>
            <a:off x="152400" y="3619500"/>
            <a:ext cx="3657600" cy="2933700"/>
            <a:chOff x="96" y="2160"/>
            <a:chExt cx="2304" cy="1848"/>
          </a:xfrm>
        </p:grpSpPr>
        <p:grpSp>
          <p:nvGrpSpPr>
            <p:cNvPr id="12" name="Group 86"/>
            <p:cNvGrpSpPr>
              <a:grpSpLocks/>
            </p:cNvGrpSpPr>
            <p:nvPr/>
          </p:nvGrpSpPr>
          <p:grpSpPr bwMode="auto">
            <a:xfrm>
              <a:off x="336" y="2160"/>
              <a:ext cx="2064" cy="1488"/>
              <a:chOff x="240" y="2400"/>
              <a:chExt cx="2064" cy="1488"/>
            </a:xfrm>
          </p:grpSpPr>
          <p:grpSp>
            <p:nvGrpSpPr>
              <p:cNvPr id="20" name="Group 60"/>
              <p:cNvGrpSpPr>
                <a:grpSpLocks/>
              </p:cNvGrpSpPr>
              <p:nvPr/>
            </p:nvGrpSpPr>
            <p:grpSpPr bwMode="auto">
              <a:xfrm>
                <a:off x="576" y="2400"/>
                <a:ext cx="1728" cy="1464"/>
                <a:chOff x="2340" y="9000"/>
                <a:chExt cx="3420" cy="3060"/>
              </a:xfrm>
            </p:grpSpPr>
            <p:sp>
              <p:nvSpPr>
                <p:cNvPr id="29" name="Line 61"/>
                <p:cNvSpPr>
                  <a:spLocks noChangeShapeType="1"/>
                </p:cNvSpPr>
                <p:nvPr/>
              </p:nvSpPr>
              <p:spPr bwMode="auto">
                <a:xfrm flipV="1">
                  <a:off x="2340" y="900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30" name="Line 62"/>
                <p:cNvSpPr>
                  <a:spLocks noChangeShapeType="1"/>
                </p:cNvSpPr>
                <p:nvPr/>
              </p:nvSpPr>
              <p:spPr bwMode="auto">
                <a:xfrm>
                  <a:off x="2340" y="12060"/>
                  <a:ext cx="3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21" name="Freeform 63"/>
              <p:cNvSpPr>
                <a:spLocks/>
              </p:cNvSpPr>
              <p:nvPr/>
            </p:nvSpPr>
            <p:spPr bwMode="auto">
              <a:xfrm>
                <a:off x="816" y="2592"/>
                <a:ext cx="1200" cy="1008"/>
              </a:xfrm>
              <a:custGeom>
                <a:avLst/>
                <a:gdLst>
                  <a:gd name="T0" fmla="*/ 0 w 2520"/>
                  <a:gd name="T1" fmla="*/ 35 h 1980"/>
                  <a:gd name="T2" fmla="*/ 17 w 2520"/>
                  <a:gd name="T3" fmla="*/ 25 h 1980"/>
                  <a:gd name="T4" fmla="*/ 30 w 2520"/>
                  <a:gd name="T5" fmla="*/ 0 h 1980"/>
                  <a:gd name="T6" fmla="*/ 0 60000 65536"/>
                  <a:gd name="T7" fmla="*/ 0 60000 65536"/>
                  <a:gd name="T8" fmla="*/ 0 60000 65536"/>
                  <a:gd name="T9" fmla="*/ 0 w 2520"/>
                  <a:gd name="T10" fmla="*/ 0 h 1980"/>
                  <a:gd name="T11" fmla="*/ 2520 w 2520"/>
                  <a:gd name="T12" fmla="*/ 1980 h 1980"/>
                </a:gdLst>
                <a:ahLst/>
                <a:cxnLst>
                  <a:cxn ang="T6">
                    <a:pos x="T0" y="T1"/>
                  </a:cxn>
                  <a:cxn ang="T7">
                    <a:pos x="T2" y="T3"/>
                  </a:cxn>
                  <a:cxn ang="T8">
                    <a:pos x="T4" y="T5"/>
                  </a:cxn>
                </a:cxnLst>
                <a:rect l="T9" t="T10" r="T11" b="T12"/>
                <a:pathLst>
                  <a:path w="2520" h="1980">
                    <a:moveTo>
                      <a:pt x="0" y="1980"/>
                    </a:moveTo>
                    <a:cubicBezTo>
                      <a:pt x="510" y="1875"/>
                      <a:pt x="1020" y="1770"/>
                      <a:pt x="1440" y="1440"/>
                    </a:cubicBezTo>
                    <a:cubicBezTo>
                      <a:pt x="1860" y="1110"/>
                      <a:pt x="2340" y="240"/>
                      <a:pt x="2520" y="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22" name="Line 68"/>
              <p:cNvSpPr>
                <a:spLocks noChangeShapeType="1"/>
              </p:cNvSpPr>
              <p:nvPr/>
            </p:nvSpPr>
            <p:spPr bwMode="auto">
              <a:xfrm>
                <a:off x="576" y="3408"/>
                <a:ext cx="81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3" name="Line 69"/>
              <p:cNvSpPr>
                <a:spLocks noChangeShapeType="1"/>
              </p:cNvSpPr>
              <p:nvPr/>
            </p:nvSpPr>
            <p:spPr bwMode="auto">
              <a:xfrm>
                <a:off x="576" y="2832"/>
                <a:ext cx="1296"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4" name="Line 71"/>
              <p:cNvSpPr>
                <a:spLocks noChangeShapeType="1"/>
              </p:cNvSpPr>
              <p:nvPr/>
            </p:nvSpPr>
            <p:spPr bwMode="auto">
              <a:xfrm>
                <a:off x="1392" y="3408"/>
                <a:ext cx="0" cy="48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5" name="Line 72"/>
              <p:cNvSpPr>
                <a:spLocks noChangeShapeType="1"/>
              </p:cNvSpPr>
              <p:nvPr/>
            </p:nvSpPr>
            <p:spPr bwMode="auto">
              <a:xfrm>
                <a:off x="1872" y="2832"/>
                <a:ext cx="0"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6" name="Line 73"/>
              <p:cNvSpPr>
                <a:spLocks noChangeShapeType="1"/>
              </p:cNvSpPr>
              <p:nvPr/>
            </p:nvSpPr>
            <p:spPr bwMode="auto">
              <a:xfrm>
                <a:off x="1872" y="2832"/>
                <a:ext cx="0" cy="1056"/>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27" name="Text Box 78"/>
              <p:cNvSpPr txBox="1">
                <a:spLocks noChangeArrowheads="1"/>
              </p:cNvSpPr>
              <p:nvPr/>
            </p:nvSpPr>
            <p:spPr bwMode="auto">
              <a:xfrm>
                <a:off x="240" y="2736"/>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P</a:t>
                </a:r>
                <a:r>
                  <a:rPr lang="en-US" altLang="en-US" sz="1200" i="0"/>
                  <a:t>2</a:t>
                </a:r>
                <a:endParaRPr lang="en-US" altLang="en-US" sz="1800" i="0"/>
              </a:p>
            </p:txBody>
          </p:sp>
          <p:sp>
            <p:nvSpPr>
              <p:cNvPr id="28" name="Text Box 79"/>
              <p:cNvSpPr txBox="1">
                <a:spLocks noChangeArrowheads="1"/>
              </p:cNvSpPr>
              <p:nvPr/>
            </p:nvSpPr>
            <p:spPr bwMode="auto">
              <a:xfrm>
                <a:off x="240" y="3312"/>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P</a:t>
                </a:r>
                <a:r>
                  <a:rPr lang="en-US" altLang="en-US" sz="1200" i="0"/>
                  <a:t>1</a:t>
                </a:r>
                <a:endParaRPr lang="en-US" altLang="en-US" sz="1800" i="0"/>
              </a:p>
            </p:txBody>
          </p:sp>
        </p:grpSp>
        <p:sp>
          <p:nvSpPr>
            <p:cNvPr id="13" name="Text Box 82"/>
            <p:cNvSpPr txBox="1">
              <a:spLocks noChangeArrowheads="1"/>
            </p:cNvSpPr>
            <p:nvPr/>
          </p:nvSpPr>
          <p:spPr bwMode="auto">
            <a:xfrm>
              <a:off x="1344" y="36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Q</a:t>
              </a:r>
              <a:r>
                <a:rPr lang="en-US" altLang="en-US" sz="1200" i="0"/>
                <a:t>1</a:t>
              </a:r>
              <a:endParaRPr lang="en-US" altLang="en-US" sz="1800" i="0"/>
            </a:p>
          </p:txBody>
        </p:sp>
        <p:sp>
          <p:nvSpPr>
            <p:cNvPr id="14" name="Text Box 85"/>
            <p:cNvSpPr txBox="1">
              <a:spLocks noChangeArrowheads="1"/>
            </p:cNvSpPr>
            <p:nvPr/>
          </p:nvSpPr>
          <p:spPr bwMode="auto">
            <a:xfrm>
              <a:off x="1824" y="360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Q</a:t>
              </a:r>
              <a:r>
                <a:rPr lang="en-US" altLang="en-US" sz="1200" i="0"/>
                <a:t>2</a:t>
              </a:r>
              <a:endParaRPr lang="en-US" altLang="en-US" sz="1800" i="0"/>
            </a:p>
          </p:txBody>
        </p:sp>
        <p:sp>
          <p:nvSpPr>
            <p:cNvPr id="15" name="Text Box 88"/>
            <p:cNvSpPr txBox="1">
              <a:spLocks noChangeArrowheads="1"/>
            </p:cNvSpPr>
            <p:nvPr/>
          </p:nvSpPr>
          <p:spPr bwMode="auto">
            <a:xfrm>
              <a:off x="624" y="3792"/>
              <a:ext cx="1440"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600" i="0">
                  <a:latin typeface="Times New Roman" panose="02020603050405020304" pitchFamily="18" charset="0"/>
                  <a:ea typeface="MS Mincho" panose="02020609040205080304" pitchFamily="49" charset="-128"/>
                </a:rPr>
                <a:t>Quantity Demanded of X</a:t>
              </a:r>
              <a:endParaRPr lang="en-US" altLang="en-US" sz="1600"/>
            </a:p>
          </p:txBody>
        </p:sp>
        <p:sp>
          <p:nvSpPr>
            <p:cNvPr id="16" name="Text Box 90"/>
            <p:cNvSpPr txBox="1">
              <a:spLocks noChangeArrowheads="1"/>
            </p:cNvSpPr>
            <p:nvPr/>
          </p:nvSpPr>
          <p:spPr bwMode="auto">
            <a:xfrm>
              <a:off x="96" y="2688"/>
              <a:ext cx="528" cy="384"/>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latin typeface="Times New Roman" panose="02020603050405020304" pitchFamily="18" charset="0"/>
                  <a:ea typeface="MS Mincho" panose="02020609040205080304" pitchFamily="49" charset="-128"/>
                </a:rPr>
                <a:t>Price  of   Y</a:t>
              </a:r>
              <a:endParaRPr lang="en-US" altLang="en-US" sz="1600" dirty="0"/>
            </a:p>
          </p:txBody>
        </p:sp>
        <p:sp>
          <p:nvSpPr>
            <p:cNvPr id="17" name="Line 92"/>
            <p:cNvSpPr>
              <a:spLocks noChangeShapeType="1"/>
            </p:cNvSpPr>
            <p:nvPr/>
          </p:nvSpPr>
          <p:spPr bwMode="auto">
            <a:xfrm>
              <a:off x="2064" y="3888"/>
              <a:ext cx="336"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8" name="Line 95"/>
            <p:cNvSpPr>
              <a:spLocks noChangeShapeType="1"/>
            </p:cNvSpPr>
            <p:nvPr/>
          </p:nvSpPr>
          <p:spPr bwMode="auto">
            <a:xfrm flipV="1">
              <a:off x="288" y="2352"/>
              <a:ext cx="0" cy="384"/>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19" name="Rectangle 97"/>
            <p:cNvSpPr>
              <a:spLocks noChangeArrowheads="1"/>
            </p:cNvSpPr>
            <p:nvPr/>
          </p:nvSpPr>
          <p:spPr bwMode="auto">
            <a:xfrm>
              <a:off x="816" y="2160"/>
              <a:ext cx="115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Substitute Goods</a:t>
              </a:r>
              <a:r>
                <a:rPr lang="en-US" altLang="en-US" sz="1800"/>
                <a:t>                                                                    </a:t>
              </a:r>
            </a:p>
          </p:txBody>
        </p:sp>
      </p:grpSp>
      <p:grpSp>
        <p:nvGrpSpPr>
          <p:cNvPr id="31" name="Group 100"/>
          <p:cNvGrpSpPr>
            <a:grpSpLocks/>
          </p:cNvGrpSpPr>
          <p:nvPr/>
        </p:nvGrpSpPr>
        <p:grpSpPr bwMode="auto">
          <a:xfrm>
            <a:off x="4572000" y="3543300"/>
            <a:ext cx="4038600" cy="3009900"/>
            <a:chOff x="2880" y="2160"/>
            <a:chExt cx="2544" cy="1896"/>
          </a:xfrm>
        </p:grpSpPr>
        <p:grpSp>
          <p:nvGrpSpPr>
            <p:cNvPr id="32" name="Group 64"/>
            <p:cNvGrpSpPr>
              <a:grpSpLocks/>
            </p:cNvGrpSpPr>
            <p:nvPr/>
          </p:nvGrpSpPr>
          <p:grpSpPr bwMode="auto">
            <a:xfrm>
              <a:off x="3408" y="2208"/>
              <a:ext cx="2016" cy="1488"/>
              <a:chOff x="2340" y="9000"/>
              <a:chExt cx="3420" cy="3060"/>
            </a:xfrm>
          </p:grpSpPr>
          <p:sp>
            <p:nvSpPr>
              <p:cNvPr id="47" name="Line 65"/>
              <p:cNvSpPr>
                <a:spLocks noChangeShapeType="1"/>
              </p:cNvSpPr>
              <p:nvPr/>
            </p:nvSpPr>
            <p:spPr bwMode="auto">
              <a:xfrm flipV="1">
                <a:off x="2340" y="9000"/>
                <a:ext cx="0" cy="306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8" name="Line 66"/>
              <p:cNvSpPr>
                <a:spLocks noChangeShapeType="1"/>
              </p:cNvSpPr>
              <p:nvPr/>
            </p:nvSpPr>
            <p:spPr bwMode="auto">
              <a:xfrm>
                <a:off x="2340" y="12060"/>
                <a:ext cx="3420" cy="0"/>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grpSp>
        <p:sp>
          <p:nvSpPr>
            <p:cNvPr id="33" name="Freeform 67"/>
            <p:cNvSpPr>
              <a:spLocks/>
            </p:cNvSpPr>
            <p:nvPr/>
          </p:nvSpPr>
          <p:spPr bwMode="auto">
            <a:xfrm>
              <a:off x="3696" y="2256"/>
              <a:ext cx="1488" cy="1200"/>
            </a:xfrm>
            <a:custGeom>
              <a:avLst/>
              <a:gdLst>
                <a:gd name="T0" fmla="*/ 0 w 2520"/>
                <a:gd name="T1" fmla="*/ 0 h 2160"/>
                <a:gd name="T2" fmla="*/ 30 w 2520"/>
                <a:gd name="T3" fmla="*/ 42 h 2160"/>
                <a:gd name="T4" fmla="*/ 107 w 2520"/>
                <a:gd name="T5" fmla="*/ 63 h 2160"/>
                <a:gd name="T6" fmla="*/ 0 60000 65536"/>
                <a:gd name="T7" fmla="*/ 0 60000 65536"/>
                <a:gd name="T8" fmla="*/ 0 60000 65536"/>
                <a:gd name="T9" fmla="*/ 0 w 2520"/>
                <a:gd name="T10" fmla="*/ 0 h 2160"/>
                <a:gd name="T11" fmla="*/ 2520 w 2520"/>
                <a:gd name="T12" fmla="*/ 2160 h 2160"/>
              </a:gdLst>
              <a:ahLst/>
              <a:cxnLst>
                <a:cxn ang="T6">
                  <a:pos x="T0" y="T1"/>
                </a:cxn>
                <a:cxn ang="T7">
                  <a:pos x="T2" y="T3"/>
                </a:cxn>
                <a:cxn ang="T8">
                  <a:pos x="T4" y="T5"/>
                </a:cxn>
              </a:cxnLst>
              <a:rect l="T9" t="T10" r="T11" b="T12"/>
              <a:pathLst>
                <a:path w="2520" h="2160">
                  <a:moveTo>
                    <a:pt x="0" y="0"/>
                  </a:moveTo>
                  <a:cubicBezTo>
                    <a:pt x="150" y="540"/>
                    <a:pt x="300" y="1080"/>
                    <a:pt x="720" y="1440"/>
                  </a:cubicBezTo>
                  <a:cubicBezTo>
                    <a:pt x="1140" y="1800"/>
                    <a:pt x="2220" y="2040"/>
                    <a:pt x="2520" y="216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34" name="Line 74"/>
            <p:cNvSpPr>
              <a:spLocks noChangeShapeType="1"/>
            </p:cNvSpPr>
            <p:nvPr/>
          </p:nvSpPr>
          <p:spPr bwMode="auto">
            <a:xfrm>
              <a:off x="3408" y="2544"/>
              <a:ext cx="384"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5" name="Line 75"/>
            <p:cNvSpPr>
              <a:spLocks noChangeShapeType="1"/>
            </p:cNvSpPr>
            <p:nvPr/>
          </p:nvSpPr>
          <p:spPr bwMode="auto">
            <a:xfrm>
              <a:off x="3792" y="2544"/>
              <a:ext cx="0" cy="115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6" name="Line 76"/>
            <p:cNvSpPr>
              <a:spLocks noChangeShapeType="1"/>
            </p:cNvSpPr>
            <p:nvPr/>
          </p:nvSpPr>
          <p:spPr bwMode="auto">
            <a:xfrm>
              <a:off x="3408" y="3264"/>
              <a:ext cx="1152" cy="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7" name="Line 77"/>
            <p:cNvSpPr>
              <a:spLocks noChangeShapeType="1"/>
            </p:cNvSpPr>
            <p:nvPr/>
          </p:nvSpPr>
          <p:spPr bwMode="auto">
            <a:xfrm>
              <a:off x="4560" y="3264"/>
              <a:ext cx="0" cy="432"/>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en-US"/>
            </a:p>
          </p:txBody>
        </p:sp>
        <p:sp>
          <p:nvSpPr>
            <p:cNvPr id="38" name="Text Box 80"/>
            <p:cNvSpPr txBox="1">
              <a:spLocks noChangeArrowheads="1"/>
            </p:cNvSpPr>
            <p:nvPr/>
          </p:nvSpPr>
          <p:spPr bwMode="auto">
            <a:xfrm>
              <a:off x="3168" y="24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P</a:t>
              </a:r>
              <a:r>
                <a:rPr lang="en-US" altLang="en-US" sz="1200" i="0"/>
                <a:t>2</a:t>
              </a:r>
              <a:endParaRPr lang="en-US" altLang="en-US" sz="1800" i="0"/>
            </a:p>
          </p:txBody>
        </p:sp>
        <p:sp>
          <p:nvSpPr>
            <p:cNvPr id="39" name="Text Box 81"/>
            <p:cNvSpPr txBox="1">
              <a:spLocks noChangeArrowheads="1"/>
            </p:cNvSpPr>
            <p:nvPr/>
          </p:nvSpPr>
          <p:spPr bwMode="auto">
            <a:xfrm>
              <a:off x="3168" y="3120"/>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P</a:t>
              </a:r>
              <a:r>
                <a:rPr lang="en-US" altLang="en-US" sz="1200" i="0"/>
                <a:t>1</a:t>
              </a:r>
              <a:endParaRPr lang="en-US" altLang="en-US" sz="1800" i="0"/>
            </a:p>
          </p:txBody>
        </p:sp>
        <p:sp>
          <p:nvSpPr>
            <p:cNvPr id="40" name="Text Box 83"/>
            <p:cNvSpPr txBox="1">
              <a:spLocks noChangeArrowheads="1"/>
            </p:cNvSpPr>
            <p:nvPr/>
          </p:nvSpPr>
          <p:spPr bwMode="auto">
            <a:xfrm>
              <a:off x="4416" y="36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Q</a:t>
              </a:r>
              <a:r>
                <a:rPr lang="en-US" altLang="en-US" sz="1200" i="0"/>
                <a:t>1</a:t>
              </a:r>
              <a:endParaRPr lang="en-US" altLang="en-US" sz="1800" i="0"/>
            </a:p>
          </p:txBody>
        </p:sp>
        <p:sp>
          <p:nvSpPr>
            <p:cNvPr id="41" name="Text Box 84"/>
            <p:cNvSpPr txBox="1">
              <a:spLocks noChangeArrowheads="1"/>
            </p:cNvSpPr>
            <p:nvPr/>
          </p:nvSpPr>
          <p:spPr bwMode="auto">
            <a:xfrm>
              <a:off x="3648" y="3648"/>
              <a:ext cx="2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800" i="0"/>
                <a:t>Q</a:t>
              </a:r>
              <a:r>
                <a:rPr lang="en-US" altLang="en-US" sz="1200" i="0"/>
                <a:t>2</a:t>
              </a:r>
              <a:endParaRPr lang="en-US" altLang="en-US" sz="1800" i="0"/>
            </a:p>
          </p:txBody>
        </p:sp>
        <p:sp>
          <p:nvSpPr>
            <p:cNvPr id="42" name="Text Box 89"/>
            <p:cNvSpPr txBox="1">
              <a:spLocks noChangeArrowheads="1"/>
            </p:cNvSpPr>
            <p:nvPr/>
          </p:nvSpPr>
          <p:spPr bwMode="auto">
            <a:xfrm>
              <a:off x="3408" y="3840"/>
              <a:ext cx="1440" cy="21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ja-JP" sz="1600" i="0">
                  <a:latin typeface="Times New Roman" panose="02020603050405020304" pitchFamily="18" charset="0"/>
                  <a:ea typeface="MS Mincho" panose="02020609040205080304" pitchFamily="49" charset="-128"/>
                </a:rPr>
                <a:t>Quantity Demanded of X</a:t>
              </a:r>
              <a:endParaRPr lang="en-US" altLang="en-US" sz="1600"/>
            </a:p>
          </p:txBody>
        </p:sp>
        <p:sp>
          <p:nvSpPr>
            <p:cNvPr id="43" name="Text Box 91"/>
            <p:cNvSpPr txBox="1">
              <a:spLocks noChangeArrowheads="1"/>
            </p:cNvSpPr>
            <p:nvPr/>
          </p:nvSpPr>
          <p:spPr bwMode="auto">
            <a:xfrm>
              <a:off x="2880" y="2688"/>
              <a:ext cx="480" cy="336"/>
            </a:xfrm>
            <a:prstGeom prst="rect">
              <a:avLst/>
            </a:prstGeom>
            <a:solidFill>
              <a:schemeClr val="bg1">
                <a:lumMod val="85000"/>
              </a:schemeClr>
            </a:solidFill>
            <a:ln w="9525">
              <a:noFill/>
              <a:miter lim="800000"/>
              <a:headEnd/>
              <a:tailEnd/>
            </a:ln>
          </p:spPr>
          <p:txBody>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dirty="0">
                  <a:latin typeface="Times New Roman" panose="02020603050405020304" pitchFamily="18" charset="0"/>
                  <a:ea typeface="MS Mincho" panose="02020609040205080304" pitchFamily="49" charset="-128"/>
                </a:rPr>
                <a:t>Price  of   Y</a:t>
              </a:r>
              <a:endParaRPr lang="en-US" altLang="en-US" sz="1600" dirty="0"/>
            </a:p>
          </p:txBody>
        </p:sp>
        <p:sp>
          <p:nvSpPr>
            <p:cNvPr id="44" name="Line 93"/>
            <p:cNvSpPr>
              <a:spLocks noChangeShapeType="1"/>
            </p:cNvSpPr>
            <p:nvPr/>
          </p:nvSpPr>
          <p:spPr bwMode="auto">
            <a:xfrm>
              <a:off x="4896" y="3936"/>
              <a:ext cx="432"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5" name="Line 96"/>
            <p:cNvSpPr>
              <a:spLocks noChangeShapeType="1"/>
            </p:cNvSpPr>
            <p:nvPr/>
          </p:nvSpPr>
          <p:spPr bwMode="auto">
            <a:xfrm flipV="1">
              <a:off x="3024" y="220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46" name="Rectangle 98"/>
            <p:cNvSpPr>
              <a:spLocks noChangeArrowheads="1"/>
            </p:cNvSpPr>
            <p:nvPr/>
          </p:nvSpPr>
          <p:spPr bwMode="auto">
            <a:xfrm>
              <a:off x="3936" y="2160"/>
              <a:ext cx="1488"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a:t>Complementary Goods</a:t>
              </a:r>
              <a:r>
                <a:rPr lang="en-US" altLang="en-US" sz="1800"/>
                <a:t>                                                                    </a:t>
              </a:r>
            </a:p>
          </p:txBody>
        </p:sp>
      </p:grpSp>
    </p:spTree>
    <p:extLst>
      <p:ext uri="{BB962C8B-B14F-4D97-AF65-F5344CB8AC3E}">
        <p14:creationId xmlns:p14="http://schemas.microsoft.com/office/powerpoint/2010/main" val="601677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1" end="1"/>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subTnLst>
                                    <p:animClr clrSpc="rgb" dir="cw">
                                      <p:cBhvr override="childStyle">
                                        <p:cTn dur="1" fill="hold" display="0" masterRel="nextClick" afterEffect="1"/>
                                        <p:tgtEl>
                                          <p:spTgt spid="11"/>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0">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2" end="2"/>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10">
                                            <p:txEl>
                                              <p:pRg st="4" end="4"/>
                                            </p:txEl>
                                          </p:spTgt>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1"/>
                                        </p:tgtEl>
                                        <p:attrNameLst>
                                          <p:attrName>style.visibility</p:attrName>
                                        </p:attrNameLst>
                                      </p:cBhvr>
                                      <p:to>
                                        <p:strVal val="visible"/>
                                      </p:to>
                                    </p:set>
                                  </p:childTnLst>
                                  <p:subTnLst>
                                    <p:animClr clrSpc="rgb" dir="cw">
                                      <p:cBhvr override="childStyle">
                                        <p:cTn dur="1" fill="hold" display="0" masterRel="nextClick" afterEffect="1"/>
                                        <p:tgtEl>
                                          <p:spTgt spid="31"/>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8</a:t>
            </a:fld>
            <a:endParaRPr lang="en-US">
              <a:solidFill>
                <a:srgbClr val="534949"/>
              </a:solidFill>
            </a:endParaRPr>
          </a:p>
        </p:txBody>
      </p:sp>
      <p:sp>
        <p:nvSpPr>
          <p:cNvPr id="2" name="Rectangle 1"/>
          <p:cNvSpPr/>
          <p:nvPr/>
        </p:nvSpPr>
        <p:spPr>
          <a:xfrm>
            <a:off x="3200400" y="228600"/>
            <a:ext cx="3505200" cy="584775"/>
          </a:xfrm>
          <a:prstGeom prst="rect">
            <a:avLst/>
          </a:prstGeom>
        </p:spPr>
        <p:txBody>
          <a:bodyPr wrap="square">
            <a:spAutoFit/>
          </a:bodyPr>
          <a:lstStyle/>
          <a:p>
            <a:pPr lvl="0">
              <a:defRPr/>
            </a:pPr>
            <a:r>
              <a:rPr lang="en-US" altLang="en-US" sz="3200" kern="0" dirty="0">
                <a:solidFill>
                  <a:srgbClr val="0000FF"/>
                </a:solidFill>
                <a:latin typeface="Arial"/>
                <a:ea typeface="+mj-ea"/>
                <a:cs typeface="+mj-cs"/>
              </a:rPr>
              <a:t>Law of Demand </a:t>
            </a:r>
            <a:endParaRPr kumimoji="0" lang="en-US" sz="3200" b="0" i="0" u="none" strike="noStrike" kern="0" cap="none" spc="0" normalizeH="0" baseline="0" noProof="0" dirty="0">
              <a:ln>
                <a:noFill/>
              </a:ln>
              <a:solidFill>
                <a:srgbClr val="0000FF"/>
              </a:solidFill>
              <a:effectLst/>
              <a:uLnTx/>
              <a:uFillTx/>
            </a:endParaRPr>
          </a:p>
        </p:txBody>
      </p:sp>
      <p:sp>
        <p:nvSpPr>
          <p:cNvPr id="49" name="Rectangle 5"/>
          <p:cNvSpPr>
            <a:spLocks noChangeArrowheads="1"/>
          </p:cNvSpPr>
          <p:nvPr/>
        </p:nvSpPr>
        <p:spPr bwMode="auto">
          <a:xfrm>
            <a:off x="152400" y="966787"/>
            <a:ext cx="8991600" cy="1863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eaLnBrk="1" hangingPunct="1">
              <a:spcBef>
                <a:spcPct val="0"/>
              </a:spcBef>
              <a:buFontTx/>
              <a:buNone/>
            </a:pPr>
            <a:r>
              <a:rPr lang="en-US" altLang="en-US" sz="1800" dirty="0"/>
              <a:t>Law of Demand </a:t>
            </a:r>
            <a:r>
              <a:rPr lang="en-US" altLang="en-US" sz="1600" dirty="0"/>
              <a:t>states that, “the quantity demanded of a commodity or service and its price are inversely related, others things remaining constant”. It is based on the Law of Diminishing Marginal Utility.</a:t>
            </a:r>
          </a:p>
          <a:p>
            <a:pPr eaLnBrk="1" hangingPunct="1">
              <a:spcBef>
                <a:spcPct val="0"/>
              </a:spcBef>
              <a:buFontTx/>
              <a:buNone/>
            </a:pPr>
            <a:endParaRPr lang="en-US" altLang="en-US" sz="1600" i="0" dirty="0"/>
          </a:p>
          <a:p>
            <a:pPr eaLnBrk="1" hangingPunct="1">
              <a:spcBef>
                <a:spcPct val="0"/>
              </a:spcBef>
              <a:buFontTx/>
              <a:buNone/>
            </a:pPr>
            <a:r>
              <a:rPr lang="en-US" altLang="en-US" sz="1800" i="0" dirty="0"/>
              <a:t>Law operates due to the following effects</a:t>
            </a:r>
          </a:p>
          <a:p>
            <a:pPr eaLnBrk="1" hangingPunct="1">
              <a:spcBef>
                <a:spcPct val="0"/>
              </a:spcBef>
            </a:pPr>
            <a:r>
              <a:rPr lang="en-US" altLang="en-US" sz="1600" i="0" dirty="0"/>
              <a:t>   Substitution effect of a price change.</a:t>
            </a:r>
          </a:p>
          <a:p>
            <a:pPr eaLnBrk="1" hangingPunct="1">
              <a:spcBef>
                <a:spcPct val="0"/>
              </a:spcBef>
            </a:pPr>
            <a:r>
              <a:rPr lang="en-US" altLang="en-US" sz="1600" i="0" dirty="0"/>
              <a:t>   Income effect of price change.</a:t>
            </a:r>
            <a:endParaRPr lang="en-US" altLang="en-US" sz="1800" i="0" dirty="0"/>
          </a:p>
        </p:txBody>
      </p:sp>
      <p:sp>
        <p:nvSpPr>
          <p:cNvPr id="50" name="Rectangle 6"/>
          <p:cNvSpPr>
            <a:spLocks noChangeArrowheads="1"/>
          </p:cNvSpPr>
          <p:nvPr/>
        </p:nvSpPr>
        <p:spPr bwMode="auto">
          <a:xfrm>
            <a:off x="0" y="3048000"/>
            <a:ext cx="4953000" cy="3300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800" i="0" dirty="0">
                <a:solidFill>
                  <a:srgbClr val="FF0000"/>
                </a:solidFill>
              </a:rPr>
              <a:t>Reasons for shift in Demand curve</a:t>
            </a:r>
          </a:p>
          <a:p>
            <a:pPr eaLnBrk="1" hangingPunct="1">
              <a:spcBef>
                <a:spcPct val="0"/>
              </a:spcBef>
              <a:buFontTx/>
              <a:buNone/>
            </a:pPr>
            <a:r>
              <a:rPr lang="en-US" altLang="en-US" sz="1600" dirty="0"/>
              <a:t>Decrease in the demand shifts demand curve to left</a:t>
            </a:r>
          </a:p>
          <a:p>
            <a:pPr eaLnBrk="1" hangingPunct="1">
              <a:spcBef>
                <a:spcPct val="0"/>
              </a:spcBef>
              <a:buFontTx/>
              <a:buNone/>
            </a:pPr>
            <a:endParaRPr lang="en-US" altLang="en-US" sz="1600" dirty="0"/>
          </a:p>
          <a:p>
            <a:pPr eaLnBrk="1" hangingPunct="1">
              <a:spcBef>
                <a:spcPct val="0"/>
              </a:spcBef>
            </a:pPr>
            <a:r>
              <a:rPr lang="en-US" altLang="en-US" sz="1600" i="0" dirty="0"/>
              <a:t>  Consumer tastes shift in favor of a competing</a:t>
            </a:r>
          </a:p>
          <a:p>
            <a:pPr eaLnBrk="1" hangingPunct="1">
              <a:spcBef>
                <a:spcPct val="0"/>
              </a:spcBef>
              <a:buFontTx/>
              <a:buNone/>
            </a:pPr>
            <a:r>
              <a:rPr lang="en-US" altLang="en-US" sz="1600" i="0" dirty="0"/>
              <a:t>    product.</a:t>
            </a:r>
          </a:p>
          <a:p>
            <a:pPr eaLnBrk="1" hangingPunct="1">
              <a:spcBef>
                <a:spcPct val="0"/>
              </a:spcBef>
            </a:pPr>
            <a:r>
              <a:rPr lang="en-US" altLang="en-US" sz="1600" i="0" dirty="0"/>
              <a:t>  Consumer switches purchase to a related less</a:t>
            </a:r>
          </a:p>
          <a:p>
            <a:pPr eaLnBrk="1" hangingPunct="1">
              <a:spcBef>
                <a:spcPct val="0"/>
              </a:spcBef>
              <a:buFontTx/>
              <a:buNone/>
            </a:pPr>
            <a:r>
              <a:rPr lang="en-US" altLang="en-US" sz="1600" i="0" dirty="0"/>
              <a:t>    expensive substitute product.</a:t>
            </a:r>
          </a:p>
          <a:p>
            <a:pPr eaLnBrk="1" hangingPunct="1">
              <a:spcBef>
                <a:spcPct val="0"/>
              </a:spcBef>
            </a:pPr>
            <a:r>
              <a:rPr lang="en-US" altLang="en-US" sz="1600" i="0" dirty="0"/>
              <a:t>  Number of possible consumers have decreased.</a:t>
            </a:r>
          </a:p>
          <a:p>
            <a:pPr eaLnBrk="1" hangingPunct="1">
              <a:spcBef>
                <a:spcPct val="0"/>
              </a:spcBef>
            </a:pPr>
            <a:r>
              <a:rPr lang="en-US" altLang="en-US" sz="1600" i="0" dirty="0"/>
              <a:t>  Expectations of lower prices in future.</a:t>
            </a:r>
          </a:p>
          <a:p>
            <a:pPr eaLnBrk="1" hangingPunct="1">
              <a:spcBef>
                <a:spcPct val="0"/>
              </a:spcBef>
            </a:pPr>
            <a:r>
              <a:rPr lang="en-US" altLang="en-US" sz="1600" i="0" dirty="0"/>
              <a:t>  Decrease in buyer’s income.</a:t>
            </a:r>
          </a:p>
          <a:p>
            <a:pPr eaLnBrk="1" hangingPunct="1">
              <a:spcBef>
                <a:spcPct val="0"/>
              </a:spcBef>
              <a:buFontTx/>
              <a:buNone/>
            </a:pPr>
            <a:endParaRPr lang="en-US" altLang="en-US" sz="1600" i="0" dirty="0"/>
          </a:p>
          <a:p>
            <a:pPr eaLnBrk="1" hangingPunct="1">
              <a:spcBef>
                <a:spcPct val="0"/>
              </a:spcBef>
              <a:buFontTx/>
              <a:buNone/>
            </a:pPr>
            <a:r>
              <a:rPr lang="en-US" altLang="en-US" sz="1600" i="0" dirty="0"/>
              <a:t>Reversal of above conditions could result in shift of demand curve to the right.</a:t>
            </a:r>
          </a:p>
        </p:txBody>
      </p:sp>
      <p:grpSp>
        <p:nvGrpSpPr>
          <p:cNvPr id="51" name="Group 7"/>
          <p:cNvGrpSpPr>
            <a:grpSpLocks/>
          </p:cNvGrpSpPr>
          <p:nvPr/>
        </p:nvGrpSpPr>
        <p:grpSpPr bwMode="auto">
          <a:xfrm>
            <a:off x="4724400" y="2971800"/>
            <a:ext cx="4191000" cy="3308350"/>
            <a:chOff x="1104" y="624"/>
            <a:chExt cx="2640" cy="2084"/>
          </a:xfrm>
        </p:grpSpPr>
        <p:sp>
          <p:nvSpPr>
            <p:cNvPr id="52" name="Freeform 8"/>
            <p:cNvSpPr>
              <a:spLocks/>
            </p:cNvSpPr>
            <p:nvPr/>
          </p:nvSpPr>
          <p:spPr bwMode="auto">
            <a:xfrm>
              <a:off x="1872" y="936"/>
              <a:ext cx="1368" cy="1152"/>
            </a:xfrm>
            <a:custGeom>
              <a:avLst/>
              <a:gdLst>
                <a:gd name="T0" fmla="*/ 0 w 3420"/>
                <a:gd name="T1" fmla="*/ 0 h 2880"/>
                <a:gd name="T2" fmla="*/ 3 w 3420"/>
                <a:gd name="T3" fmla="*/ 8 h 2880"/>
                <a:gd name="T4" fmla="*/ 14 w 3420"/>
                <a:gd name="T5" fmla="*/ 12 h 2880"/>
                <a:gd name="T6" fmla="*/ 0 60000 65536"/>
                <a:gd name="T7" fmla="*/ 0 60000 65536"/>
                <a:gd name="T8" fmla="*/ 0 60000 65536"/>
                <a:gd name="T9" fmla="*/ 0 w 3420"/>
                <a:gd name="T10" fmla="*/ 0 h 2880"/>
                <a:gd name="T11" fmla="*/ 3420 w 3420"/>
                <a:gd name="T12" fmla="*/ 2880 h 2880"/>
              </a:gdLst>
              <a:ahLst/>
              <a:cxnLst>
                <a:cxn ang="T6">
                  <a:pos x="T0" y="T1"/>
                </a:cxn>
                <a:cxn ang="T7">
                  <a:pos x="T2" y="T3"/>
                </a:cxn>
                <a:cxn ang="T8">
                  <a:pos x="T4" y="T5"/>
                </a:cxn>
              </a:cxnLst>
              <a:rect l="T9" t="T10" r="T11" b="T12"/>
              <a:pathLst>
                <a:path w="3420" h="2880">
                  <a:moveTo>
                    <a:pt x="0" y="0"/>
                  </a:moveTo>
                  <a:cubicBezTo>
                    <a:pt x="75" y="750"/>
                    <a:pt x="150" y="1500"/>
                    <a:pt x="720" y="1980"/>
                  </a:cubicBezTo>
                  <a:cubicBezTo>
                    <a:pt x="1290" y="2460"/>
                    <a:pt x="2355" y="2670"/>
                    <a:pt x="3420" y="28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3" name="Freeform 9"/>
            <p:cNvSpPr>
              <a:spLocks/>
            </p:cNvSpPr>
            <p:nvPr/>
          </p:nvSpPr>
          <p:spPr bwMode="auto">
            <a:xfrm>
              <a:off x="2016" y="792"/>
              <a:ext cx="1368" cy="1152"/>
            </a:xfrm>
            <a:custGeom>
              <a:avLst/>
              <a:gdLst>
                <a:gd name="T0" fmla="*/ 0 w 3420"/>
                <a:gd name="T1" fmla="*/ 0 h 2880"/>
                <a:gd name="T2" fmla="*/ 3 w 3420"/>
                <a:gd name="T3" fmla="*/ 8 h 2880"/>
                <a:gd name="T4" fmla="*/ 14 w 3420"/>
                <a:gd name="T5" fmla="*/ 12 h 2880"/>
                <a:gd name="T6" fmla="*/ 0 60000 65536"/>
                <a:gd name="T7" fmla="*/ 0 60000 65536"/>
                <a:gd name="T8" fmla="*/ 0 60000 65536"/>
                <a:gd name="T9" fmla="*/ 0 w 3420"/>
                <a:gd name="T10" fmla="*/ 0 h 2880"/>
                <a:gd name="T11" fmla="*/ 3420 w 3420"/>
                <a:gd name="T12" fmla="*/ 2880 h 2880"/>
              </a:gdLst>
              <a:ahLst/>
              <a:cxnLst>
                <a:cxn ang="T6">
                  <a:pos x="T0" y="T1"/>
                </a:cxn>
                <a:cxn ang="T7">
                  <a:pos x="T2" y="T3"/>
                </a:cxn>
                <a:cxn ang="T8">
                  <a:pos x="T4" y="T5"/>
                </a:cxn>
              </a:cxnLst>
              <a:rect l="T9" t="T10" r="T11" b="T12"/>
              <a:pathLst>
                <a:path w="3420" h="2880">
                  <a:moveTo>
                    <a:pt x="0" y="0"/>
                  </a:moveTo>
                  <a:cubicBezTo>
                    <a:pt x="75" y="750"/>
                    <a:pt x="150" y="1500"/>
                    <a:pt x="720" y="1980"/>
                  </a:cubicBezTo>
                  <a:cubicBezTo>
                    <a:pt x="1290" y="2460"/>
                    <a:pt x="2355" y="2670"/>
                    <a:pt x="3420" y="28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4" name="Freeform 10"/>
            <p:cNvSpPr>
              <a:spLocks/>
            </p:cNvSpPr>
            <p:nvPr/>
          </p:nvSpPr>
          <p:spPr bwMode="auto">
            <a:xfrm>
              <a:off x="1728" y="1080"/>
              <a:ext cx="1368" cy="1152"/>
            </a:xfrm>
            <a:custGeom>
              <a:avLst/>
              <a:gdLst>
                <a:gd name="T0" fmla="*/ 0 w 3420"/>
                <a:gd name="T1" fmla="*/ 0 h 2880"/>
                <a:gd name="T2" fmla="*/ 3 w 3420"/>
                <a:gd name="T3" fmla="*/ 8 h 2880"/>
                <a:gd name="T4" fmla="*/ 14 w 3420"/>
                <a:gd name="T5" fmla="*/ 12 h 2880"/>
                <a:gd name="T6" fmla="*/ 0 60000 65536"/>
                <a:gd name="T7" fmla="*/ 0 60000 65536"/>
                <a:gd name="T8" fmla="*/ 0 60000 65536"/>
                <a:gd name="T9" fmla="*/ 0 w 3420"/>
                <a:gd name="T10" fmla="*/ 0 h 2880"/>
                <a:gd name="T11" fmla="*/ 3420 w 3420"/>
                <a:gd name="T12" fmla="*/ 2880 h 2880"/>
              </a:gdLst>
              <a:ahLst/>
              <a:cxnLst>
                <a:cxn ang="T6">
                  <a:pos x="T0" y="T1"/>
                </a:cxn>
                <a:cxn ang="T7">
                  <a:pos x="T2" y="T3"/>
                </a:cxn>
                <a:cxn ang="T8">
                  <a:pos x="T4" y="T5"/>
                </a:cxn>
              </a:cxnLst>
              <a:rect l="T9" t="T10" r="T11" b="T12"/>
              <a:pathLst>
                <a:path w="3420" h="2880">
                  <a:moveTo>
                    <a:pt x="0" y="0"/>
                  </a:moveTo>
                  <a:cubicBezTo>
                    <a:pt x="75" y="750"/>
                    <a:pt x="150" y="1500"/>
                    <a:pt x="720" y="1980"/>
                  </a:cubicBezTo>
                  <a:cubicBezTo>
                    <a:pt x="1290" y="2460"/>
                    <a:pt x="2355" y="2670"/>
                    <a:pt x="3420" y="2880"/>
                  </a:cubicBezTo>
                </a:path>
              </a:pathLst>
            </a:custGeom>
            <a:noFill/>
            <a:ln w="9525">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55" name="Line 11"/>
            <p:cNvSpPr>
              <a:spLocks noChangeShapeType="1"/>
            </p:cNvSpPr>
            <p:nvPr/>
          </p:nvSpPr>
          <p:spPr bwMode="auto">
            <a:xfrm flipV="1">
              <a:off x="1536" y="624"/>
              <a:ext cx="0" cy="1776"/>
            </a:xfrm>
            <a:prstGeom prst="line">
              <a:avLst/>
            </a:prstGeom>
            <a:noFill/>
            <a:ln w="9525">
              <a:solidFill>
                <a:srgbClr val="000000"/>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6" name="Line 12"/>
            <p:cNvSpPr>
              <a:spLocks noChangeShapeType="1"/>
            </p:cNvSpPr>
            <p:nvPr/>
          </p:nvSpPr>
          <p:spPr bwMode="auto">
            <a:xfrm>
              <a:off x="1632" y="2304"/>
              <a:ext cx="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7" name="Line 13"/>
            <p:cNvSpPr>
              <a:spLocks noChangeShapeType="1"/>
            </p:cNvSpPr>
            <p:nvPr/>
          </p:nvSpPr>
          <p:spPr bwMode="auto">
            <a:xfrm>
              <a:off x="1536" y="2400"/>
              <a:ext cx="216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58" name="Text Box 14"/>
            <p:cNvSpPr txBox="1">
              <a:spLocks noChangeArrowheads="1"/>
            </p:cNvSpPr>
            <p:nvPr/>
          </p:nvSpPr>
          <p:spPr bwMode="auto">
            <a:xfrm>
              <a:off x="1680" y="768"/>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a:t>D</a:t>
              </a:r>
            </a:p>
          </p:txBody>
        </p:sp>
        <p:sp>
          <p:nvSpPr>
            <p:cNvPr id="59" name="Text Box 15"/>
            <p:cNvSpPr txBox="1">
              <a:spLocks noChangeArrowheads="1"/>
            </p:cNvSpPr>
            <p:nvPr/>
          </p:nvSpPr>
          <p:spPr bwMode="auto">
            <a:xfrm>
              <a:off x="3216" y="2016"/>
              <a:ext cx="2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a:t>D</a:t>
              </a:r>
            </a:p>
          </p:txBody>
        </p:sp>
        <p:sp>
          <p:nvSpPr>
            <p:cNvPr id="60" name="Line 16"/>
            <p:cNvSpPr>
              <a:spLocks noChangeShapeType="1"/>
            </p:cNvSpPr>
            <p:nvPr/>
          </p:nvSpPr>
          <p:spPr bwMode="auto">
            <a:xfrm>
              <a:off x="2160" y="1728"/>
              <a:ext cx="288"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1" name="Line 17"/>
            <p:cNvSpPr>
              <a:spLocks noChangeShapeType="1"/>
            </p:cNvSpPr>
            <p:nvPr/>
          </p:nvSpPr>
          <p:spPr bwMode="auto">
            <a:xfrm flipH="1">
              <a:off x="1944" y="1728"/>
              <a:ext cx="216" cy="0"/>
            </a:xfrm>
            <a:prstGeom prst="line">
              <a:avLst/>
            </a:prstGeom>
            <a:noFill/>
            <a:ln w="9525">
              <a:solidFill>
                <a:srgbClr val="000000"/>
              </a:solidFill>
              <a:prstDash val="dash"/>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2" name="Text Box 18"/>
            <p:cNvSpPr txBox="1">
              <a:spLocks noChangeArrowheads="1"/>
            </p:cNvSpPr>
            <p:nvPr/>
          </p:nvSpPr>
          <p:spPr bwMode="auto">
            <a:xfrm>
              <a:off x="1584" y="2496"/>
              <a:ext cx="1632"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a:t>No. of Units demanded, Q</a:t>
              </a:r>
            </a:p>
          </p:txBody>
        </p:sp>
        <p:sp>
          <p:nvSpPr>
            <p:cNvPr id="63" name="Text Box 19"/>
            <p:cNvSpPr txBox="1">
              <a:spLocks noChangeArrowheads="1"/>
            </p:cNvSpPr>
            <p:nvPr/>
          </p:nvSpPr>
          <p:spPr bwMode="auto">
            <a:xfrm>
              <a:off x="1104" y="1248"/>
              <a:ext cx="432" cy="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0"/>
                </a:spcBef>
                <a:buFontTx/>
                <a:buNone/>
              </a:pPr>
              <a:r>
                <a:rPr lang="en-US" altLang="en-US" sz="1600" i="0"/>
                <a:t>Unit Price</a:t>
              </a:r>
            </a:p>
            <a:p>
              <a:pPr eaLnBrk="1" hangingPunct="1">
                <a:spcBef>
                  <a:spcPct val="0"/>
                </a:spcBef>
                <a:buFontTx/>
                <a:buNone/>
              </a:pPr>
              <a:r>
                <a:rPr lang="en-US" altLang="en-US" sz="1600" i="0"/>
                <a:t>   P</a:t>
              </a:r>
            </a:p>
          </p:txBody>
        </p:sp>
        <p:sp>
          <p:nvSpPr>
            <p:cNvPr id="64" name="Line 20"/>
            <p:cNvSpPr>
              <a:spLocks noChangeShapeType="1"/>
            </p:cNvSpPr>
            <p:nvPr/>
          </p:nvSpPr>
          <p:spPr bwMode="auto">
            <a:xfrm flipV="1">
              <a:off x="1296" y="768"/>
              <a:ext cx="0" cy="432"/>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5" name="Line 21"/>
            <p:cNvSpPr>
              <a:spLocks noChangeShapeType="1"/>
            </p:cNvSpPr>
            <p:nvPr/>
          </p:nvSpPr>
          <p:spPr bwMode="auto">
            <a:xfrm>
              <a:off x="3264" y="2592"/>
              <a:ext cx="384"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en-US"/>
            </a:p>
          </p:txBody>
        </p:sp>
        <p:sp>
          <p:nvSpPr>
            <p:cNvPr id="66" name="Text Box 22"/>
            <p:cNvSpPr txBox="1">
              <a:spLocks noChangeArrowheads="1"/>
            </p:cNvSpPr>
            <p:nvPr/>
          </p:nvSpPr>
          <p:spPr bwMode="auto">
            <a:xfrm>
              <a:off x="2256" y="1008"/>
              <a:ext cx="1488"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defRPr>
              </a:lvl1pPr>
              <a:lvl2pPr marL="742950" indent="-285750">
                <a:spcBef>
                  <a:spcPct val="20000"/>
                </a:spcBef>
                <a:buChar char="–"/>
                <a:defRPr sz="2800">
                  <a:solidFill>
                    <a:schemeClr val="tx1"/>
                  </a:solidFill>
                  <a:latin typeface="Arial" panose="020B0604020202020204" pitchFamily="34" charset="0"/>
                </a:defRPr>
              </a:lvl2pPr>
              <a:lvl3pPr marL="1143000" indent="-228600">
                <a:spcBef>
                  <a:spcPct val="20000"/>
                </a:spcBef>
                <a:buChar char="•"/>
                <a:defRPr sz="2400">
                  <a:solidFill>
                    <a:schemeClr val="tx1"/>
                  </a:solidFill>
                  <a:latin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defRPr>
              </a:lvl9pPr>
            </a:lstStyle>
            <a:p>
              <a:pPr eaLnBrk="1" hangingPunct="1">
                <a:spcBef>
                  <a:spcPct val="50000"/>
                </a:spcBef>
                <a:buFontTx/>
                <a:buNone/>
              </a:pPr>
              <a:r>
                <a:rPr lang="en-US" altLang="en-US" sz="1600" i="0"/>
                <a:t>DD – Demand curve</a:t>
              </a:r>
            </a:p>
          </p:txBody>
        </p:sp>
      </p:grpSp>
    </p:spTree>
    <p:extLst>
      <p:ext uri="{BB962C8B-B14F-4D97-AF65-F5344CB8AC3E}">
        <p14:creationId xmlns:p14="http://schemas.microsoft.com/office/powerpoint/2010/main" val="42267280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49">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49">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49">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49">
                                            <p:txEl>
                                              <p:pRg st="3" end="3"/>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49">
                                            <p:txEl>
                                              <p:pRg st="4" end="4"/>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51"/>
                                        </p:tgtEl>
                                        <p:attrNameLst>
                                          <p:attrName>style.visibility</p:attrName>
                                        </p:attrNameLst>
                                      </p:cBhvr>
                                      <p:to>
                                        <p:strVal val="visible"/>
                                      </p:to>
                                    </p:set>
                                  </p:childTnLst>
                                  <p:subTnLst>
                                    <p:animClr clrSpc="rgb" dir="cw">
                                      <p:cBhvr override="childStyle">
                                        <p:cTn dur="1" fill="hold" display="0" masterRel="nextClick" afterEffect="1"/>
                                        <p:tgtEl>
                                          <p:spTgt spid="51"/>
                                        </p:tgtEl>
                                        <p:attrNameLst>
                                          <p:attrName>ppt_c</p:attrName>
                                        </p:attrNameLst>
                                      </p:cBhvr>
                                      <p:to>
                                        <a:schemeClr val="tx1"/>
                                      </p:to>
                                    </p:animClr>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50">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0" end="0"/>
                                            </p:txEl>
                                          </p:spTgt>
                                        </p:tgtEl>
                                        <p:attrNameLst>
                                          <p:attrName>ppt_c</p:attrName>
                                        </p:attrNameLst>
                                      </p:cBhvr>
                                      <p:to>
                                        <a:schemeClr val="tx1"/>
                                      </p:to>
                                    </p:animClr>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0">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1" end="1"/>
                                            </p:txEl>
                                          </p:spTgt>
                                        </p:tgtEl>
                                        <p:attrNameLst>
                                          <p:attrName>ppt_c</p:attrName>
                                        </p:attrNameLst>
                                      </p:cBhvr>
                                      <p:to>
                                        <a:schemeClr val="tx1"/>
                                      </p:to>
                                    </p:animClr>
                                  </p:sub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0">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3" end="3"/>
                                            </p:txEl>
                                          </p:spTgt>
                                        </p:tgtEl>
                                        <p:attrNameLst>
                                          <p:attrName>ppt_c</p:attrName>
                                        </p:attrNameLst>
                                      </p:cBhvr>
                                      <p:to>
                                        <a:schemeClr val="tx1"/>
                                      </p:to>
                                    </p:animClr>
                                  </p:subTnLst>
                                </p:cTn>
                              </p:par>
                              <p:par>
                                <p:cTn id="35" presetID="1" presetClass="entr" presetSubtype="0" fill="hold" nodeType="withEffect">
                                  <p:stCondLst>
                                    <p:cond delay="0"/>
                                  </p:stCondLst>
                                  <p:childTnLst>
                                    <p:set>
                                      <p:cBhvr>
                                        <p:cTn id="36" dur="1" fill="hold">
                                          <p:stCondLst>
                                            <p:cond delay="0"/>
                                          </p:stCondLst>
                                        </p:cTn>
                                        <p:tgtEl>
                                          <p:spTgt spid="50">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4" end="4"/>
                                            </p:txEl>
                                          </p:spTgt>
                                        </p:tgtEl>
                                        <p:attrNameLst>
                                          <p:attrName>ppt_c</p:attrName>
                                        </p:attrNameLst>
                                      </p:cBhvr>
                                      <p:to>
                                        <a:schemeClr val="tx1"/>
                                      </p:to>
                                    </p:animClr>
                                  </p:sub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50">
                                            <p:txEl>
                                              <p:pRg st="5" end="5"/>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5" end="5"/>
                                            </p:txEl>
                                          </p:spTgt>
                                        </p:tgtEl>
                                        <p:attrNameLst>
                                          <p:attrName>ppt_c</p:attrName>
                                        </p:attrNameLst>
                                      </p:cBhvr>
                                      <p:to>
                                        <a:schemeClr val="tx1"/>
                                      </p:to>
                                    </p:animClr>
                                  </p:subTnLst>
                                </p:cTn>
                              </p:par>
                              <p:par>
                                <p:cTn id="41" presetID="1" presetClass="entr" presetSubtype="0" fill="hold" nodeType="withEffect">
                                  <p:stCondLst>
                                    <p:cond delay="0"/>
                                  </p:stCondLst>
                                  <p:childTnLst>
                                    <p:set>
                                      <p:cBhvr>
                                        <p:cTn id="42" dur="1" fill="hold">
                                          <p:stCondLst>
                                            <p:cond delay="0"/>
                                          </p:stCondLst>
                                        </p:cTn>
                                        <p:tgtEl>
                                          <p:spTgt spid="50">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6" end="6"/>
                                            </p:txEl>
                                          </p:spTgt>
                                        </p:tgtEl>
                                        <p:attrNameLst>
                                          <p:attrName>ppt_c</p:attrName>
                                        </p:attrNameLst>
                                      </p:cBhvr>
                                      <p:to>
                                        <a:schemeClr val="tx1"/>
                                      </p:to>
                                    </p:animClr>
                                  </p:sub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0">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7" end="7"/>
                                            </p:txEl>
                                          </p:spTgt>
                                        </p:tgtEl>
                                        <p:attrNameLst>
                                          <p:attrName>ppt_c</p:attrName>
                                        </p:attrNameLst>
                                      </p:cBhvr>
                                      <p:to>
                                        <a:schemeClr val="tx1"/>
                                      </p:to>
                                    </p:animClr>
                                  </p:sub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50">
                                            <p:txEl>
                                              <p:pRg st="8" end="8"/>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8" end="8"/>
                                            </p:txEl>
                                          </p:spTgt>
                                        </p:tgtEl>
                                        <p:attrNameLst>
                                          <p:attrName>ppt_c</p:attrName>
                                        </p:attrNameLst>
                                      </p:cBhvr>
                                      <p:to>
                                        <a:schemeClr val="tx1"/>
                                      </p:to>
                                    </p:animClr>
                                  </p:sub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50">
                                            <p:txEl>
                                              <p:pRg st="9" end="9"/>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9" end="9"/>
                                            </p:txEl>
                                          </p:spTgt>
                                        </p:tgtEl>
                                        <p:attrNameLst>
                                          <p:attrName>ppt_c</p:attrName>
                                        </p:attrNameLst>
                                      </p:cBhvr>
                                      <p:to>
                                        <a:schemeClr val="tx1"/>
                                      </p:to>
                                    </p:animClr>
                                  </p:sub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50">
                                            <p:txEl>
                                              <p:pRg st="11" end="11"/>
                                            </p:txEl>
                                          </p:spTgt>
                                        </p:tgtEl>
                                        <p:attrNameLst>
                                          <p:attrName>style.visibility</p:attrName>
                                        </p:attrNameLst>
                                      </p:cBhvr>
                                      <p:to>
                                        <p:strVal val="visible"/>
                                      </p:to>
                                    </p:set>
                                  </p:childTnLst>
                                  <p:subTnLst>
                                    <p:animClr clrSpc="rgb" dir="cw">
                                      <p:cBhvr override="childStyle">
                                        <p:cTn dur="1" fill="hold" display="0" masterRel="nextClick" afterEffect="1"/>
                                        <p:tgtEl>
                                          <p:spTgt spid="50">
                                            <p:txEl>
                                              <p:pRg st="11" end="11"/>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2"/>
          <p:cNvSpPr>
            <a:spLocks noChangeShapeType="1"/>
          </p:cNvSpPr>
          <p:nvPr/>
        </p:nvSpPr>
        <p:spPr bwMode="auto">
          <a:xfrm>
            <a:off x="-25400" y="838200"/>
            <a:ext cx="9169400" cy="0"/>
          </a:xfrm>
          <a:prstGeom prst="line">
            <a:avLst/>
          </a:prstGeom>
          <a:noFill/>
          <a:ln w="57150" cmpd="thinThick">
            <a:solidFill>
              <a:srgbClr val="E8AB00"/>
            </a:solidFill>
            <a:round/>
            <a:headEnd/>
            <a:tailEnd/>
          </a:ln>
          <a:extLst>
            <a:ext uri="{909E8E84-426E-40DD-AFC4-6F175D3DCCD1}">
              <a14:hiddenFill xmlns:a14="http://schemas.microsoft.com/office/drawing/2010/main">
                <a:noFill/>
              </a14:hiddenFill>
            </a:ext>
          </a:extLst>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endParaRPr lang="en-US">
              <a:solidFill>
                <a:prstClr val="black"/>
              </a:solidFill>
            </a:endParaRPr>
          </a:p>
        </p:txBody>
      </p:sp>
      <p:pic>
        <p:nvPicPr>
          <p:cNvPr id="8" name="Picture 7"/>
          <p:cNvPicPr/>
          <p:nvPr/>
        </p:nvPicPr>
        <p:blipFill rotWithShape="1">
          <a:blip r:embed="rId2" cstate="print">
            <a:extLst>
              <a:ext uri="{BEBA8EAE-BF5A-486C-A8C5-ECC9F3942E4B}">
                <a14:imgProps xmlns:a14="http://schemas.microsoft.com/office/drawing/2010/main">
                  <a14:imgLayer r:embed="rId3">
                    <a14:imgEffect>
                      <a14:brightnessContrast bright="20000" contrast="-40000"/>
                    </a14:imgEffect>
                  </a14:imgLayer>
                </a14:imgProps>
              </a:ext>
              <a:ext uri="{28A0092B-C50C-407E-A947-70E740481C1C}">
                <a14:useLocalDpi xmlns:a14="http://schemas.microsoft.com/office/drawing/2010/main" val="0"/>
              </a:ext>
            </a:extLst>
          </a:blip>
          <a:srcRect l="39064" t="25301" r="40749" b="34160"/>
          <a:stretch/>
        </p:blipFill>
        <p:spPr bwMode="auto">
          <a:xfrm>
            <a:off x="0" y="1"/>
            <a:ext cx="609600" cy="762000"/>
          </a:xfrm>
          <a:prstGeom prst="rect">
            <a:avLst/>
          </a:prstGeom>
          <a:ln>
            <a:noFill/>
          </a:ln>
          <a:extLst>
            <a:ext uri="{53640926-AAD7-44D8-BBD7-CCE9431645EC}">
              <a14:shadowObscured xmlns:a14="http://schemas.microsoft.com/office/drawing/2010/main"/>
            </a:ext>
          </a:extLst>
        </p:spPr>
      </p:pic>
      <p:sp>
        <p:nvSpPr>
          <p:cNvPr id="7" name="Slide Number Placeholder 6"/>
          <p:cNvSpPr>
            <a:spLocks noGrp="1"/>
          </p:cNvSpPr>
          <p:nvPr>
            <p:ph type="sldNum" sz="quarter" idx="12"/>
          </p:nvPr>
        </p:nvSpPr>
        <p:spPr>
          <a:xfrm>
            <a:off x="8615680" y="6629400"/>
            <a:ext cx="375920" cy="198120"/>
          </a:xfrm>
        </p:spPr>
        <p:txBody>
          <a:bodyPr/>
          <a:lstStyle/>
          <a:p>
            <a:fld id="{D0774C3E-4AC2-4496-A8E0-D089A243C1BF}" type="slidenum">
              <a:rPr lang="en-US" smtClean="0">
                <a:solidFill>
                  <a:srgbClr val="534949"/>
                </a:solidFill>
              </a:rPr>
              <a:pPr/>
              <a:t>9</a:t>
            </a:fld>
            <a:endParaRPr lang="en-US">
              <a:solidFill>
                <a:srgbClr val="534949"/>
              </a:solidFill>
            </a:endParaRPr>
          </a:p>
        </p:txBody>
      </p:sp>
      <p:sp>
        <p:nvSpPr>
          <p:cNvPr id="2" name="Rectangle 1"/>
          <p:cNvSpPr/>
          <p:nvPr/>
        </p:nvSpPr>
        <p:spPr>
          <a:xfrm>
            <a:off x="1371600" y="228600"/>
            <a:ext cx="7162800" cy="523220"/>
          </a:xfrm>
          <a:prstGeom prst="rect">
            <a:avLst/>
          </a:prstGeom>
        </p:spPr>
        <p:txBody>
          <a:bodyPr wrap="square">
            <a:spAutoFit/>
          </a:bodyPr>
          <a:lstStyle/>
          <a:p>
            <a:pPr lvl="0">
              <a:defRPr/>
            </a:pPr>
            <a:r>
              <a:rPr lang="en-US" altLang="en-US" sz="2800" kern="0" dirty="0">
                <a:solidFill>
                  <a:srgbClr val="0000FF"/>
                </a:solidFill>
                <a:latin typeface="Arial"/>
                <a:ea typeface="+mj-ea"/>
                <a:cs typeface="+mj-cs"/>
              </a:rPr>
              <a:t>Exceptions to law of demand or Limitations</a:t>
            </a:r>
            <a:endParaRPr kumimoji="0" lang="en-US" sz="3200" b="0" i="0" u="none" strike="noStrike" kern="0" cap="none" spc="0" normalizeH="0" baseline="0" noProof="0" dirty="0">
              <a:ln>
                <a:noFill/>
              </a:ln>
              <a:solidFill>
                <a:srgbClr val="0000FF"/>
              </a:solidFill>
              <a:effectLst/>
              <a:uLnTx/>
              <a:uFillTx/>
            </a:endParaRPr>
          </a:p>
        </p:txBody>
      </p:sp>
      <p:sp>
        <p:nvSpPr>
          <p:cNvPr id="9" name="Rectangle 5"/>
          <p:cNvSpPr>
            <a:spLocks noChangeArrowheads="1"/>
          </p:cNvSpPr>
          <p:nvPr/>
        </p:nvSpPr>
        <p:spPr bwMode="auto">
          <a:xfrm>
            <a:off x="152400" y="1089883"/>
            <a:ext cx="8915400" cy="4924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chor="ctr">
            <a:spAutoFit/>
          </a:bodyPr>
          <a:lstStyle>
            <a:lvl1pPr>
              <a:spcBef>
                <a:spcPct val="20000"/>
              </a:spcBef>
              <a:buChar char="•"/>
              <a:tabLst>
                <a:tab pos="4610100" algn="l"/>
              </a:tabLst>
              <a:defRPr sz="3200">
                <a:solidFill>
                  <a:schemeClr val="tx1"/>
                </a:solidFill>
                <a:latin typeface="Arial" panose="020B0604020202020204" pitchFamily="34" charset="0"/>
              </a:defRPr>
            </a:lvl1pPr>
            <a:lvl2pPr marL="742950" indent="-285750">
              <a:spcBef>
                <a:spcPct val="20000"/>
              </a:spcBef>
              <a:buChar char="–"/>
              <a:tabLst>
                <a:tab pos="4610100" algn="l"/>
              </a:tabLst>
              <a:defRPr sz="2800">
                <a:solidFill>
                  <a:schemeClr val="tx1"/>
                </a:solidFill>
                <a:latin typeface="Arial" panose="020B0604020202020204" pitchFamily="34" charset="0"/>
              </a:defRPr>
            </a:lvl2pPr>
            <a:lvl3pPr marL="1143000" indent="-228600">
              <a:spcBef>
                <a:spcPct val="20000"/>
              </a:spcBef>
              <a:buChar char="•"/>
              <a:tabLst>
                <a:tab pos="4610100" algn="l"/>
              </a:tabLst>
              <a:defRPr sz="2400">
                <a:solidFill>
                  <a:schemeClr val="tx1"/>
                </a:solidFill>
                <a:latin typeface="Arial" panose="020B0604020202020204" pitchFamily="34" charset="0"/>
              </a:defRPr>
            </a:lvl3pPr>
            <a:lvl4pPr marL="1600200" indent="-228600">
              <a:spcBef>
                <a:spcPct val="20000"/>
              </a:spcBef>
              <a:buChar char="–"/>
              <a:tabLst>
                <a:tab pos="4610100" algn="l"/>
              </a:tabLst>
              <a:defRPr sz="2000">
                <a:solidFill>
                  <a:schemeClr val="tx1"/>
                </a:solidFill>
                <a:latin typeface="Arial" panose="020B0604020202020204" pitchFamily="34" charset="0"/>
              </a:defRPr>
            </a:lvl4pPr>
            <a:lvl5pPr marL="2057400" indent="-228600">
              <a:spcBef>
                <a:spcPct val="20000"/>
              </a:spcBef>
              <a:buChar char="»"/>
              <a:tabLst>
                <a:tab pos="4610100" algn="l"/>
              </a:tabLst>
              <a:defRPr sz="2000">
                <a:solidFill>
                  <a:schemeClr val="tx1"/>
                </a:solidFill>
                <a:latin typeface="Arial" panose="020B0604020202020204" pitchFamily="34" charset="0"/>
              </a:defRPr>
            </a:lvl5pPr>
            <a:lvl6pPr marL="25146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6pPr>
            <a:lvl7pPr marL="29718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7pPr>
            <a:lvl8pPr marL="34290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8pPr>
            <a:lvl9pPr marL="3886200" indent="-228600" eaLnBrk="0" fontAlgn="base" hangingPunct="0">
              <a:spcBef>
                <a:spcPct val="20000"/>
              </a:spcBef>
              <a:spcAft>
                <a:spcPct val="0"/>
              </a:spcAft>
              <a:buChar char="»"/>
              <a:tabLst>
                <a:tab pos="4610100" algn="l"/>
              </a:tabLst>
              <a:defRPr sz="2000">
                <a:solidFill>
                  <a:schemeClr val="tx1"/>
                </a:solidFill>
                <a:latin typeface="Arial" panose="020B0604020202020204" pitchFamily="34" charset="0"/>
              </a:defRPr>
            </a:lvl9pPr>
          </a:lstStyle>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err="1">
                <a:ln>
                  <a:noFill/>
                </a:ln>
                <a:solidFill>
                  <a:srgbClr val="FF0000"/>
                </a:solidFill>
                <a:effectLst/>
                <a:uLnTx/>
                <a:uFillTx/>
                <a:latin typeface="Arial" panose="020B0604020202020204" pitchFamily="34" charset="0"/>
              </a:rPr>
              <a:t>Giffen</a:t>
            </a: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rPr>
              <a:t> Goods -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The inferior good, in which the positive income effect is greater than the negative substitution effect, the law of Demand does not hold good.</a:t>
            </a: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endPar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Ex.: When the price of the maize decreases significantly (main food of poor families), the consumer may like to buy superior goods like rice, fruits etc. out of the savings occurred because of the decrease in the price of maize. Hence, the demand for maize decreases and the consumption of superior good increases.</a:t>
            </a: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endParaRPr kumimoji="0" lang="en-US" altLang="en-US" sz="1600" b="0" i="0" u="none" strike="noStrike" kern="0" cap="none" spc="0" normalizeH="0" baseline="0" noProof="0" dirty="0">
              <a:ln>
                <a:noFill/>
              </a:ln>
              <a:solidFill>
                <a:srgbClr val="000000"/>
              </a:solidFill>
              <a:effectLst/>
              <a:uLnTx/>
              <a:uFillTx/>
              <a:latin typeface="Arial" panose="020B0604020202020204" pitchFamily="34" charset="0"/>
            </a:endParaRP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FF"/>
                </a:solidFill>
                <a:effectLst/>
                <a:uLnTx/>
                <a:uFillTx/>
                <a:latin typeface="Arial" panose="020B0604020202020204" pitchFamily="34" charset="0"/>
              </a:rPr>
              <a:t>Commodities used as Status Symbols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Some expensive commodities like diamonds, Customized AC cars etc. are used as status symbols to display one’s wealth. The more expensive these commodities become, greater will be their demand.</a:t>
            </a: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 </a:t>
            </a:r>
          </a:p>
          <a:p>
            <a:pPr marL="0" marR="0" lvl="0" indent="0" algn="just" defTabSz="914400" eaLnBrk="1" fontAlgn="base" latinLnBrk="0" hangingPunct="1">
              <a:lnSpc>
                <a:spcPct val="100000"/>
              </a:lnSpc>
              <a:spcBef>
                <a:spcPct val="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FF0000"/>
                </a:solidFill>
                <a:effectLst/>
                <a:uLnTx/>
                <a:uFillTx/>
                <a:latin typeface="Arial" panose="020B0604020202020204" pitchFamily="34" charset="0"/>
              </a:rPr>
              <a:t>Expectations of change in price - </a:t>
            </a: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If a consumer speculates the price of a commodity to increase further, he may start purchasing greater amounts even at this increased price. Similarly, postponing its purchase when the price of a commodity is expected to decrease further.</a:t>
            </a:r>
          </a:p>
          <a:p>
            <a:pPr marL="0" marR="0" lvl="0" indent="0" algn="just" defTabSz="914400" eaLnBrk="1" fontAlgn="base" latinLnBrk="0" hangingPunct="1">
              <a:lnSpc>
                <a:spcPct val="100000"/>
              </a:lnSpc>
              <a:spcBef>
                <a:spcPts val="1200"/>
              </a:spcBef>
              <a:spcAft>
                <a:spcPct val="0"/>
              </a:spcAft>
              <a:buClrTx/>
              <a:buSzTx/>
              <a:buFontTx/>
              <a:buNone/>
              <a:tabLst>
                <a:tab pos="4610100" algn="l"/>
              </a:tabLst>
              <a:defRPr/>
            </a:pPr>
            <a:r>
              <a:rPr kumimoji="0" lang="en-US" altLang="en-US" sz="1800" b="0" i="0" u="none" strike="noStrike" kern="0" cap="none" spc="0" normalizeH="0" baseline="0" noProof="0" dirty="0">
                <a:ln>
                  <a:noFill/>
                </a:ln>
                <a:solidFill>
                  <a:srgbClr val="000000"/>
                </a:solidFill>
                <a:effectLst/>
                <a:uLnTx/>
                <a:uFillTx/>
                <a:latin typeface="Arial" panose="020B0604020202020204" pitchFamily="34" charset="0"/>
              </a:rPr>
              <a:t>Ex.: Purchase of shares based on speculation of prices.</a:t>
            </a:r>
          </a:p>
        </p:txBody>
      </p:sp>
    </p:spTree>
    <p:extLst>
      <p:ext uri="{BB962C8B-B14F-4D97-AF65-F5344CB8AC3E}">
        <p14:creationId xmlns:p14="http://schemas.microsoft.com/office/powerpoint/2010/main" val="10191270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0" end="0"/>
                                            </p:txEl>
                                          </p:spTgt>
                                        </p:tgtEl>
                                        <p:attrNameLst>
                                          <p:attrName>ppt_c</p:attrName>
                                        </p:attrNameLst>
                                      </p:cBhvr>
                                      <p:to>
                                        <a:schemeClr val="tx1"/>
                                      </p:to>
                                    </p:animClr>
                                  </p:sub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2" end="2"/>
                                            </p:txEl>
                                          </p:spTgt>
                                        </p:tgtEl>
                                        <p:attrNameLst>
                                          <p:attrName>ppt_c</p:attrName>
                                        </p:attrNameLst>
                                      </p:cBhvr>
                                      <p:to>
                                        <a:schemeClr val="tx1"/>
                                      </p:to>
                                    </p:animClr>
                                  </p:sub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4" end="4"/>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4" end="4"/>
                                            </p:txEl>
                                          </p:spTgt>
                                        </p:tgtEl>
                                        <p:attrNameLst>
                                          <p:attrName>ppt_c</p:attrName>
                                        </p:attrNameLst>
                                      </p:cBhvr>
                                      <p:to>
                                        <a:schemeClr val="tx1"/>
                                      </p:to>
                                    </p:animClr>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6" end="6"/>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6" end="6"/>
                                            </p:txEl>
                                          </p:spTgt>
                                        </p:tgtEl>
                                        <p:attrNameLst>
                                          <p:attrName>ppt_c</p:attrName>
                                        </p:attrNameLst>
                                      </p:cBhvr>
                                      <p:to>
                                        <a:schemeClr val="tx1"/>
                                      </p:to>
                                    </p:animClr>
                                  </p:sub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7" end="7"/>
                                            </p:txEl>
                                          </p:spTgt>
                                        </p:tgtEl>
                                        <p:attrNameLst>
                                          <p:attrName>style.visibility</p:attrName>
                                        </p:attrNameLst>
                                      </p:cBhvr>
                                      <p:to>
                                        <p:strVal val="visible"/>
                                      </p:to>
                                    </p:set>
                                  </p:childTnLst>
                                  <p:subTnLst>
                                    <p:animClr clrSpc="rgb" dir="cw">
                                      <p:cBhvr override="childStyle">
                                        <p:cTn dur="1" fill="hold" display="0" masterRel="nextClick" afterEffect="1"/>
                                        <p:tgtEl>
                                          <p:spTgt spid="9">
                                            <p:txEl>
                                              <p:pRg st="7" end="7"/>
                                            </p:txEl>
                                          </p:spTgt>
                                        </p:tgtEl>
                                        <p:attrNameLst>
                                          <p:attrName>ppt_c</p:attrName>
                                        </p:attrNameLst>
                                      </p:cBhvr>
                                      <p:to>
                                        <a:schemeClr val="tx1"/>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Grid">
  <a:themeElements>
    <a:clrScheme name="Grid">
      <a:dk1>
        <a:sysClr val="windowText" lastClr="000000"/>
      </a:dk1>
      <a:lt1>
        <a:sysClr val="window" lastClr="FFFFFF"/>
      </a:lt1>
      <a:dk2>
        <a:srgbClr val="534949"/>
      </a:dk2>
      <a:lt2>
        <a:srgbClr val="CCD1B9"/>
      </a:lt2>
      <a:accent1>
        <a:srgbClr val="C66951"/>
      </a:accent1>
      <a:accent2>
        <a:srgbClr val="BF974D"/>
      </a:accent2>
      <a:accent3>
        <a:srgbClr val="928B70"/>
      </a:accent3>
      <a:accent4>
        <a:srgbClr val="87706B"/>
      </a:accent4>
      <a:accent5>
        <a:srgbClr val="94734E"/>
      </a:accent5>
      <a:accent6>
        <a:srgbClr val="6F777D"/>
      </a:accent6>
      <a:hlink>
        <a:srgbClr val="CC9900"/>
      </a:hlink>
      <a:folHlink>
        <a:srgbClr val="C0C0C0"/>
      </a:folHlink>
    </a:clrScheme>
    <a:fontScheme name="Grid">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inorFont>
    </a:fontScheme>
    <a:fmtScheme name="Grid">
      <a:fillStyleLst>
        <a:solidFill>
          <a:schemeClr val="phClr"/>
        </a:solidFill>
        <a:solidFill>
          <a:schemeClr val="phClr">
            <a:tint val="50000"/>
          </a:schemeClr>
        </a:solidFill>
        <a:gradFill rotWithShape="1">
          <a:gsLst>
            <a:gs pos="0">
              <a:schemeClr val="phClr"/>
            </a:gs>
            <a:gs pos="90000">
              <a:schemeClr val="phClr">
                <a:shade val="100000"/>
              </a:schemeClr>
            </a:gs>
            <a:gs pos="100000">
              <a:schemeClr val="phClr">
                <a:shade val="85000"/>
              </a:schemeClr>
            </a:gs>
          </a:gsLst>
          <a:path path="circle">
            <a:fillToRect l="100000" t="100000" r="100000" b="100000"/>
          </a:path>
        </a:gra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effectStyle>
        <a:effectStyle>
          <a:effectLst>
            <a:outerShdw blurRad="31750" dist="25400" dir="5400000" rotWithShape="0">
              <a:srgbClr val="000000">
                <a:alpha val="50000"/>
              </a:srgbClr>
            </a:outerShdw>
          </a:effectLst>
        </a:effectStyle>
        <a:effectStyle>
          <a:effectLst>
            <a:outerShdw blurRad="38100" dist="25400" dir="5400000" rotWithShape="0">
              <a:srgbClr val="000000">
                <a:alpha val="45000"/>
              </a:srgbClr>
            </a:outerShdw>
          </a:effectLst>
          <a:scene3d>
            <a:camera prst="orthographicFront">
              <a:rot lat="0" lon="0" rev="0"/>
            </a:camera>
            <a:lightRig rig="brightRoom" dir="t"/>
          </a:scene3d>
          <a:sp3d extrusionH="12700" contourW="25400" prstMaterial="flat">
            <a:bevelT w="63500" h="152400" prst="angle"/>
            <a:contourClr>
              <a:schemeClr val="phClr">
                <a:shade val="30000"/>
              </a:schemeClr>
            </a:contourClr>
          </a:sp3d>
        </a:effectStyle>
      </a:effectStyleLst>
      <a:bgFillStyleLst>
        <a:solidFill>
          <a:schemeClr val="phClr"/>
        </a:solidFill>
        <a:solidFill>
          <a:schemeClr val="phClr">
            <a:tint val="90000"/>
            <a:shade val="93000"/>
            <a:satMod val="150000"/>
          </a:schemeClr>
        </a:solidFill>
        <a:blipFill rotWithShape="1">
          <a:blip xmlns:r="http://schemas.openxmlformats.org/officeDocument/2006/relationships" r:embed="rId1">
            <a:duotone>
              <a:schemeClr val="phClr">
                <a:tint val="95000"/>
              </a:schemeClr>
              <a:schemeClr val="phClr">
                <a:shade val="93000"/>
                <a:satMod val="110000"/>
              </a:schemeClr>
            </a:duotone>
          </a:blip>
          <a:tile tx="0" ty="0" sx="100000" sy="100000" flip="none" algn="tl"/>
        </a:blipFill>
      </a:bgFillStyleLst>
    </a:fmtScheme>
  </a:themeElements>
  <a:objectDefaults/>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1" u="none" strike="noStrike" cap="none" normalizeH="0" baseline="0" smtClean="0">
            <a:ln>
              <a:noFill/>
            </a:ln>
            <a:solidFill>
              <a:schemeClr val="tx1"/>
            </a:solidFill>
            <a:effectLst/>
            <a:latin typeface="Arial" pitchFamily="34"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Grid</Template>
  <TotalTime>10787</TotalTime>
  <Words>3429</Words>
  <Application>Microsoft Office PowerPoint</Application>
  <PresentationFormat>On-screen Show (4:3)</PresentationFormat>
  <Paragraphs>531</Paragraphs>
  <Slides>24</Slides>
  <Notes>0</Notes>
  <HiddenSlides>0</HiddenSlides>
  <MMClips>0</MMClips>
  <ScaleCrop>false</ScaleCrop>
  <HeadingPairs>
    <vt:vector size="8" baseType="variant">
      <vt:variant>
        <vt:lpstr>Fonts Used</vt:lpstr>
      </vt:variant>
      <vt:variant>
        <vt:i4>6</vt:i4>
      </vt:variant>
      <vt:variant>
        <vt:lpstr>Theme</vt:lpstr>
      </vt:variant>
      <vt:variant>
        <vt:i4>2</vt:i4>
      </vt:variant>
      <vt:variant>
        <vt:lpstr>Embedded OLE Servers</vt:lpstr>
      </vt:variant>
      <vt:variant>
        <vt:i4>1</vt:i4>
      </vt:variant>
      <vt:variant>
        <vt:lpstr>Slide Titles</vt:lpstr>
      </vt:variant>
      <vt:variant>
        <vt:i4>24</vt:i4>
      </vt:variant>
    </vt:vector>
  </HeadingPairs>
  <TitlesOfParts>
    <vt:vector size="33" baseType="lpstr">
      <vt:lpstr>Arial</vt:lpstr>
      <vt:lpstr>Calibri</vt:lpstr>
      <vt:lpstr>Franklin Gothic Medium</vt:lpstr>
      <vt:lpstr>Times New Roman</vt:lpstr>
      <vt:lpstr>Wingdings</vt:lpstr>
      <vt:lpstr>Wingdings 2</vt:lpstr>
      <vt:lpstr>Grid</vt:lpstr>
      <vt:lpstr>Default Design</vt:lpstr>
      <vt:lpstr>Equation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Demand Problems</vt:lpstr>
      <vt:lpstr>Demand Problems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Department of Electronics and Communication Engineering</dc:title>
  <dc:creator>Prof. Rajesh Solanki [MU - Jaipur]</dc:creator>
  <cp:lastModifiedBy>Anurag Joshi [MU - Jaipur]</cp:lastModifiedBy>
  <cp:revision>445</cp:revision>
  <dcterms:created xsi:type="dcterms:W3CDTF">2016-01-07T11:49:54Z</dcterms:created>
  <dcterms:modified xsi:type="dcterms:W3CDTF">2023-07-20T07:51:51Z</dcterms:modified>
</cp:coreProperties>
</file>