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49"/>
  </p:notesMasterIdLst>
  <p:handoutMasterIdLst>
    <p:handoutMasterId r:id="rId50"/>
  </p:handoutMasterIdLst>
  <p:sldIdLst>
    <p:sldId id="268" r:id="rId5"/>
    <p:sldId id="270" r:id="rId6"/>
    <p:sldId id="271" r:id="rId7"/>
    <p:sldId id="272" r:id="rId8"/>
    <p:sldId id="273" r:id="rId9"/>
    <p:sldId id="274" r:id="rId10"/>
    <p:sldId id="712" r:id="rId11"/>
    <p:sldId id="279" r:id="rId12"/>
    <p:sldId id="705" r:id="rId13"/>
    <p:sldId id="706" r:id="rId14"/>
    <p:sldId id="579" r:id="rId15"/>
    <p:sldId id="704" r:id="rId16"/>
    <p:sldId id="707" r:id="rId17"/>
    <p:sldId id="709" r:id="rId18"/>
    <p:sldId id="275" r:id="rId19"/>
    <p:sldId id="276" r:id="rId20"/>
    <p:sldId id="277" r:id="rId21"/>
    <p:sldId id="280" r:id="rId22"/>
    <p:sldId id="714" r:id="rId23"/>
    <p:sldId id="716" r:id="rId24"/>
    <p:sldId id="717" r:id="rId25"/>
    <p:sldId id="720" r:id="rId26"/>
    <p:sldId id="721" r:id="rId27"/>
    <p:sldId id="726" r:id="rId28"/>
    <p:sldId id="718" r:id="rId29"/>
    <p:sldId id="719" r:id="rId30"/>
    <p:sldId id="724" r:id="rId31"/>
    <p:sldId id="731" r:id="rId32"/>
    <p:sldId id="732" r:id="rId33"/>
    <p:sldId id="733" r:id="rId34"/>
    <p:sldId id="734" r:id="rId35"/>
    <p:sldId id="292" r:id="rId36"/>
    <p:sldId id="727" r:id="rId37"/>
    <p:sldId id="728" r:id="rId38"/>
    <p:sldId id="729" r:id="rId39"/>
    <p:sldId id="730" r:id="rId40"/>
    <p:sldId id="281" r:id="rId41"/>
    <p:sldId id="282" r:id="rId42"/>
    <p:sldId id="283" r:id="rId43"/>
    <p:sldId id="258" r:id="rId44"/>
    <p:sldId id="290" r:id="rId45"/>
    <p:sldId id="284" r:id="rId46"/>
    <p:sldId id="285" r:id="rId47"/>
    <p:sldId id="291" r:id="rId4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000"/>
    <a:srgbClr val="FF0066"/>
    <a:srgbClr val="E75419"/>
    <a:srgbClr val="FAD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849" autoAdjust="0"/>
  </p:normalViewPr>
  <p:slideViewPr>
    <p:cSldViewPr snapToGrid="0">
      <p:cViewPr varScale="1">
        <p:scale>
          <a:sx n="83" d="100"/>
          <a:sy n="83" d="100"/>
        </p:scale>
        <p:origin x="1109" y="96"/>
      </p:cViewPr>
      <p:guideLst/>
    </p:cSldViewPr>
  </p:slideViewPr>
  <p:notesTextViewPr>
    <p:cViewPr>
      <p:scale>
        <a:sx n="100" d="100"/>
        <a:sy n="100" d="100"/>
      </p:scale>
      <p:origin x="0" y="0"/>
    </p:cViewPr>
  </p:notesTextViewPr>
  <p:sorterViewPr>
    <p:cViewPr>
      <p:scale>
        <a:sx n="120" d="100"/>
        <a:sy n="120" d="100"/>
      </p:scale>
      <p:origin x="0" y="-15264"/>
    </p:cViewPr>
  </p:sorterViewPr>
  <p:notesViewPr>
    <p:cSldViewPr snapToGrid="0">
      <p:cViewPr varScale="1">
        <p:scale>
          <a:sx n="50" d="100"/>
          <a:sy n="50" d="100"/>
        </p:scale>
        <p:origin x="294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32B1F-A649-46B5-8031-24B23AC1137F}"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4B1E479-DE47-4BB6-A563-2F1FAA1023D1}">
      <dgm:prSet phldrT="[Text]" custT="1"/>
      <dgm:spPr/>
      <dgm:t>
        <a:bodyPr/>
        <a:lstStyle/>
        <a:p>
          <a:r>
            <a:rPr lang="en-US" sz="1800" b="1" dirty="0">
              <a:solidFill>
                <a:srgbClr val="C00000"/>
              </a:solidFill>
              <a:latin typeface="Cambria" panose="02040503050406030204" pitchFamily="18" charset="0"/>
              <a:ea typeface="Cambria" panose="02040503050406030204" pitchFamily="18" charset="0"/>
            </a:rPr>
            <a:t>UNLIMITED WANTS</a:t>
          </a:r>
        </a:p>
        <a:p>
          <a:r>
            <a:rPr lang="en-US" sz="1800" b="1" dirty="0">
              <a:solidFill>
                <a:srgbClr val="00682F"/>
              </a:solidFill>
              <a:latin typeface="Cambria" panose="02040503050406030204" pitchFamily="18" charset="0"/>
              <a:ea typeface="Cambria" panose="02040503050406030204" pitchFamily="18" charset="0"/>
            </a:rPr>
            <a:t>(for goods and services)</a:t>
          </a:r>
          <a:endParaRPr lang="en-US" sz="1800" dirty="0">
            <a:latin typeface="Cambria" panose="02040503050406030204" pitchFamily="18" charset="0"/>
            <a:ea typeface="Cambria" panose="02040503050406030204" pitchFamily="18" charset="0"/>
          </a:endParaRPr>
        </a:p>
      </dgm:t>
    </dgm:pt>
    <dgm:pt modelId="{D02BDEB8-48F1-4F26-B862-404777AF42F9}" type="parTrans" cxnId="{C83E2314-C3B3-4EA9-8CA2-24F142B36101}">
      <dgm:prSet/>
      <dgm:spPr/>
      <dgm:t>
        <a:bodyPr/>
        <a:lstStyle/>
        <a:p>
          <a:endParaRPr lang="en-US" sz="2400">
            <a:latin typeface="Cambria" panose="02040503050406030204" pitchFamily="18" charset="0"/>
            <a:ea typeface="Cambria" panose="02040503050406030204" pitchFamily="18" charset="0"/>
          </a:endParaRPr>
        </a:p>
      </dgm:t>
    </dgm:pt>
    <dgm:pt modelId="{EAA3508E-4A0B-4A6E-8348-673D98B9025F}" type="sibTrans" cxnId="{C83E2314-C3B3-4EA9-8CA2-24F142B36101}">
      <dgm:prSet/>
      <dgm:spPr/>
      <dgm:t>
        <a:bodyPr/>
        <a:lstStyle/>
        <a:p>
          <a:endParaRPr lang="en-US" sz="2400">
            <a:latin typeface="Cambria" panose="02040503050406030204" pitchFamily="18" charset="0"/>
            <a:ea typeface="Cambria" panose="02040503050406030204" pitchFamily="18" charset="0"/>
          </a:endParaRPr>
        </a:p>
      </dgm:t>
    </dgm:pt>
    <dgm:pt modelId="{1D140856-C907-4B81-AEE0-E78491B6B395}">
      <dgm:prSet phldrT="[Text]" custT="1"/>
      <dgm:spPr/>
      <dgm:t>
        <a:bodyPr/>
        <a:lstStyle/>
        <a:p>
          <a:r>
            <a:rPr lang="en-US" sz="1800" b="1" dirty="0">
              <a:solidFill>
                <a:srgbClr val="C00000"/>
              </a:solidFill>
              <a:latin typeface="Cambria" panose="02040503050406030204" pitchFamily="18" charset="0"/>
              <a:ea typeface="Cambria" panose="02040503050406030204" pitchFamily="18" charset="0"/>
            </a:rPr>
            <a:t>SCARE RESOURCES</a:t>
          </a:r>
        </a:p>
        <a:p>
          <a:r>
            <a:rPr lang="en-US" sz="1800" b="1" dirty="0">
              <a:solidFill>
                <a:srgbClr val="00682F"/>
              </a:solidFill>
              <a:latin typeface="Cambria" panose="02040503050406030204" pitchFamily="18" charset="0"/>
              <a:ea typeface="Cambria" panose="02040503050406030204" pitchFamily="18" charset="0"/>
            </a:rPr>
            <a:t>(limited possibilities of producing for goods and services)</a:t>
          </a:r>
          <a:endParaRPr lang="en-US" sz="1800" dirty="0">
            <a:latin typeface="Cambria" panose="02040503050406030204" pitchFamily="18" charset="0"/>
            <a:ea typeface="Cambria" panose="02040503050406030204" pitchFamily="18" charset="0"/>
          </a:endParaRPr>
        </a:p>
      </dgm:t>
    </dgm:pt>
    <dgm:pt modelId="{64347CF7-1DCD-46C9-8486-7947FF6446E4}" type="parTrans" cxnId="{0F41ED8C-8993-4B1A-9159-9373409582B6}">
      <dgm:prSet/>
      <dgm:spPr/>
      <dgm:t>
        <a:bodyPr/>
        <a:lstStyle/>
        <a:p>
          <a:endParaRPr lang="en-US" sz="2400">
            <a:latin typeface="Cambria" panose="02040503050406030204" pitchFamily="18" charset="0"/>
            <a:ea typeface="Cambria" panose="02040503050406030204" pitchFamily="18" charset="0"/>
          </a:endParaRPr>
        </a:p>
      </dgm:t>
    </dgm:pt>
    <dgm:pt modelId="{BC0A1F45-92C5-4CE3-B23F-A4CD96E3ED65}" type="sibTrans" cxnId="{0F41ED8C-8993-4B1A-9159-9373409582B6}">
      <dgm:prSet/>
      <dgm:spPr/>
      <dgm:t>
        <a:bodyPr/>
        <a:lstStyle/>
        <a:p>
          <a:endParaRPr lang="en-US" sz="2400">
            <a:latin typeface="Cambria" panose="02040503050406030204" pitchFamily="18" charset="0"/>
            <a:ea typeface="Cambria" panose="02040503050406030204" pitchFamily="18" charset="0"/>
          </a:endParaRPr>
        </a:p>
      </dgm:t>
    </dgm:pt>
    <dgm:pt modelId="{EEE5B7B8-40D3-48DE-B645-222369A4DD55}">
      <dgm:prSet phldrT="[Text]" custT="1"/>
      <dgm:spPr/>
      <dgm:t>
        <a:bodyPr/>
        <a:lstStyle/>
        <a:p>
          <a:r>
            <a:rPr lang="en-US" sz="1800" b="1" dirty="0">
              <a:solidFill>
                <a:srgbClr val="C00000"/>
              </a:solidFill>
              <a:latin typeface="Cambria" panose="02040503050406030204" pitchFamily="18" charset="0"/>
              <a:ea typeface="Cambria" panose="02040503050406030204" pitchFamily="18" charset="0"/>
            </a:rPr>
            <a:t>CHOICE</a:t>
          </a:r>
        </a:p>
        <a:p>
          <a:r>
            <a:rPr lang="en-US" sz="1800" b="1" dirty="0">
              <a:solidFill>
                <a:srgbClr val="00682F"/>
              </a:solidFill>
              <a:latin typeface="Cambria" panose="02040503050406030204" pitchFamily="18" charset="0"/>
              <a:ea typeface="Cambria" panose="02040503050406030204" pitchFamily="18" charset="0"/>
            </a:rPr>
            <a:t>(allocation of resources among goods and services to achieve maximum satisfaction</a:t>
          </a:r>
          <a:endParaRPr lang="en-US" sz="1800" dirty="0">
            <a:latin typeface="Cambria" panose="02040503050406030204" pitchFamily="18" charset="0"/>
            <a:ea typeface="Cambria" panose="02040503050406030204" pitchFamily="18" charset="0"/>
          </a:endParaRPr>
        </a:p>
      </dgm:t>
    </dgm:pt>
    <dgm:pt modelId="{0F1C9FE4-3868-46A8-9B8A-B47FBE74DA69}" type="parTrans" cxnId="{60E96D12-AF70-48C4-8243-B5CF0E53EDA1}">
      <dgm:prSet/>
      <dgm:spPr/>
      <dgm:t>
        <a:bodyPr/>
        <a:lstStyle/>
        <a:p>
          <a:endParaRPr lang="en-US" sz="2400">
            <a:latin typeface="Cambria" panose="02040503050406030204" pitchFamily="18" charset="0"/>
            <a:ea typeface="Cambria" panose="02040503050406030204" pitchFamily="18" charset="0"/>
          </a:endParaRPr>
        </a:p>
      </dgm:t>
    </dgm:pt>
    <dgm:pt modelId="{6C37CBFE-74F0-4D30-BFB4-A000E996E688}" type="sibTrans" cxnId="{60E96D12-AF70-48C4-8243-B5CF0E53EDA1}">
      <dgm:prSet/>
      <dgm:spPr/>
      <dgm:t>
        <a:bodyPr/>
        <a:lstStyle/>
        <a:p>
          <a:endParaRPr lang="en-US" sz="2400">
            <a:latin typeface="Cambria" panose="02040503050406030204" pitchFamily="18" charset="0"/>
            <a:ea typeface="Cambria" panose="02040503050406030204" pitchFamily="18" charset="0"/>
          </a:endParaRPr>
        </a:p>
      </dgm:t>
    </dgm:pt>
    <dgm:pt modelId="{DECF079A-7277-4665-88E5-F47352F5E9FC}" type="pres">
      <dgm:prSet presAssocID="{96B32B1F-A649-46B5-8031-24B23AC1137F}" presName="Name0" presStyleCnt="0">
        <dgm:presLayoutVars>
          <dgm:chMax val="11"/>
          <dgm:chPref val="11"/>
          <dgm:dir/>
          <dgm:resizeHandles/>
        </dgm:presLayoutVars>
      </dgm:prSet>
      <dgm:spPr/>
    </dgm:pt>
    <dgm:pt modelId="{899F9B42-BBF4-4CBF-9AF9-A9D4429C0430}" type="pres">
      <dgm:prSet presAssocID="{EEE5B7B8-40D3-48DE-B645-222369A4DD55}" presName="Accent3" presStyleCnt="0"/>
      <dgm:spPr/>
    </dgm:pt>
    <dgm:pt modelId="{81684F56-5B46-4509-8679-107389DE8886}" type="pres">
      <dgm:prSet presAssocID="{EEE5B7B8-40D3-48DE-B645-222369A4DD55}" presName="Accent" presStyleLbl="node1" presStyleIdx="0" presStyleCnt="3"/>
      <dgm:spPr/>
    </dgm:pt>
    <dgm:pt modelId="{1F229D3F-4302-4F89-86DC-CD47861D6BDB}" type="pres">
      <dgm:prSet presAssocID="{EEE5B7B8-40D3-48DE-B645-222369A4DD55}" presName="ParentBackground3" presStyleCnt="0"/>
      <dgm:spPr/>
    </dgm:pt>
    <dgm:pt modelId="{19A1E9F5-289A-4C21-89F7-405A57CB6044}" type="pres">
      <dgm:prSet presAssocID="{EEE5B7B8-40D3-48DE-B645-222369A4DD55}" presName="ParentBackground" presStyleLbl="fgAcc1" presStyleIdx="0" presStyleCnt="3"/>
      <dgm:spPr/>
    </dgm:pt>
    <dgm:pt modelId="{7D9FC0BB-FD29-45D6-A033-8C51488A6BCD}" type="pres">
      <dgm:prSet presAssocID="{EEE5B7B8-40D3-48DE-B645-222369A4DD55}" presName="Parent3" presStyleLbl="revTx" presStyleIdx="0" presStyleCnt="0">
        <dgm:presLayoutVars>
          <dgm:chMax val="1"/>
          <dgm:chPref val="1"/>
          <dgm:bulletEnabled val="1"/>
        </dgm:presLayoutVars>
      </dgm:prSet>
      <dgm:spPr/>
    </dgm:pt>
    <dgm:pt modelId="{1EF4A010-8256-49CA-86AE-56979DBC24E7}" type="pres">
      <dgm:prSet presAssocID="{1D140856-C907-4B81-AEE0-E78491B6B395}" presName="Accent2" presStyleCnt="0"/>
      <dgm:spPr/>
    </dgm:pt>
    <dgm:pt modelId="{4E16A1AD-444A-4CBF-A610-E290907B796E}" type="pres">
      <dgm:prSet presAssocID="{1D140856-C907-4B81-AEE0-E78491B6B395}" presName="Accent" presStyleLbl="node1" presStyleIdx="1" presStyleCnt="3"/>
      <dgm:spPr/>
    </dgm:pt>
    <dgm:pt modelId="{942D0F2C-84F8-4D5E-AA03-A6D45A796044}" type="pres">
      <dgm:prSet presAssocID="{1D140856-C907-4B81-AEE0-E78491B6B395}" presName="ParentBackground2" presStyleCnt="0"/>
      <dgm:spPr/>
    </dgm:pt>
    <dgm:pt modelId="{EEDE86C8-3EED-4FED-968A-A7A926CF856A}" type="pres">
      <dgm:prSet presAssocID="{1D140856-C907-4B81-AEE0-E78491B6B395}" presName="ParentBackground" presStyleLbl="fgAcc1" presStyleIdx="1" presStyleCnt="3"/>
      <dgm:spPr/>
    </dgm:pt>
    <dgm:pt modelId="{F56FBF44-D3DE-4E7A-8682-0445837D4DB6}" type="pres">
      <dgm:prSet presAssocID="{1D140856-C907-4B81-AEE0-E78491B6B395}" presName="Parent2" presStyleLbl="revTx" presStyleIdx="0" presStyleCnt="0">
        <dgm:presLayoutVars>
          <dgm:chMax val="1"/>
          <dgm:chPref val="1"/>
          <dgm:bulletEnabled val="1"/>
        </dgm:presLayoutVars>
      </dgm:prSet>
      <dgm:spPr/>
    </dgm:pt>
    <dgm:pt modelId="{62083F81-C54D-45B2-8CC8-D08652658C70}" type="pres">
      <dgm:prSet presAssocID="{24B1E479-DE47-4BB6-A563-2F1FAA1023D1}" presName="Accent1" presStyleCnt="0"/>
      <dgm:spPr/>
    </dgm:pt>
    <dgm:pt modelId="{3A32F67C-1298-49EF-817F-4D1ED4CEB29F}" type="pres">
      <dgm:prSet presAssocID="{24B1E479-DE47-4BB6-A563-2F1FAA1023D1}" presName="Accent" presStyleLbl="node1" presStyleIdx="2" presStyleCnt="3"/>
      <dgm:spPr/>
    </dgm:pt>
    <dgm:pt modelId="{97F905C0-D23A-4D2C-8021-A142572504ED}" type="pres">
      <dgm:prSet presAssocID="{24B1E479-DE47-4BB6-A563-2F1FAA1023D1}" presName="ParentBackground1" presStyleCnt="0"/>
      <dgm:spPr/>
    </dgm:pt>
    <dgm:pt modelId="{20931627-62EE-4DD8-B5AC-A634F7910588}" type="pres">
      <dgm:prSet presAssocID="{24B1E479-DE47-4BB6-A563-2F1FAA1023D1}" presName="ParentBackground" presStyleLbl="fgAcc1" presStyleIdx="2" presStyleCnt="3"/>
      <dgm:spPr/>
    </dgm:pt>
    <dgm:pt modelId="{7F238918-6DFD-49A1-9766-4FE94B29F7E7}" type="pres">
      <dgm:prSet presAssocID="{24B1E479-DE47-4BB6-A563-2F1FAA1023D1}" presName="Parent1" presStyleLbl="revTx" presStyleIdx="0" presStyleCnt="0">
        <dgm:presLayoutVars>
          <dgm:chMax val="1"/>
          <dgm:chPref val="1"/>
          <dgm:bulletEnabled val="1"/>
        </dgm:presLayoutVars>
      </dgm:prSet>
      <dgm:spPr/>
    </dgm:pt>
  </dgm:ptLst>
  <dgm:cxnLst>
    <dgm:cxn modelId="{60E96D12-AF70-48C4-8243-B5CF0E53EDA1}" srcId="{96B32B1F-A649-46B5-8031-24B23AC1137F}" destId="{EEE5B7B8-40D3-48DE-B645-222369A4DD55}" srcOrd="2" destOrd="0" parTransId="{0F1C9FE4-3868-46A8-9B8A-B47FBE74DA69}" sibTransId="{6C37CBFE-74F0-4D30-BFB4-A000E996E688}"/>
    <dgm:cxn modelId="{C83E2314-C3B3-4EA9-8CA2-24F142B36101}" srcId="{96B32B1F-A649-46B5-8031-24B23AC1137F}" destId="{24B1E479-DE47-4BB6-A563-2F1FAA1023D1}" srcOrd="0" destOrd="0" parTransId="{D02BDEB8-48F1-4F26-B862-404777AF42F9}" sibTransId="{EAA3508E-4A0B-4A6E-8348-673D98B9025F}"/>
    <dgm:cxn modelId="{11FC3225-F22B-4C97-8535-83BA199A61F2}" type="presOf" srcId="{EEE5B7B8-40D3-48DE-B645-222369A4DD55}" destId="{7D9FC0BB-FD29-45D6-A033-8C51488A6BCD}" srcOrd="1" destOrd="0" presId="urn:microsoft.com/office/officeart/2011/layout/CircleProcess"/>
    <dgm:cxn modelId="{6DDC9674-C590-4B21-A18B-8284E2956AEE}" type="presOf" srcId="{1D140856-C907-4B81-AEE0-E78491B6B395}" destId="{EEDE86C8-3EED-4FED-968A-A7A926CF856A}" srcOrd="0" destOrd="0" presId="urn:microsoft.com/office/officeart/2011/layout/CircleProcess"/>
    <dgm:cxn modelId="{EE816A80-95A6-4D64-89E6-FD62B8871F36}" type="presOf" srcId="{96B32B1F-A649-46B5-8031-24B23AC1137F}" destId="{DECF079A-7277-4665-88E5-F47352F5E9FC}" srcOrd="0" destOrd="0" presId="urn:microsoft.com/office/officeart/2011/layout/CircleProcess"/>
    <dgm:cxn modelId="{0F41ED8C-8993-4B1A-9159-9373409582B6}" srcId="{96B32B1F-A649-46B5-8031-24B23AC1137F}" destId="{1D140856-C907-4B81-AEE0-E78491B6B395}" srcOrd="1" destOrd="0" parTransId="{64347CF7-1DCD-46C9-8486-7947FF6446E4}" sibTransId="{BC0A1F45-92C5-4CE3-B23F-A4CD96E3ED65}"/>
    <dgm:cxn modelId="{0523D99B-929E-4196-9304-42E577DD578B}" type="presOf" srcId="{24B1E479-DE47-4BB6-A563-2F1FAA1023D1}" destId="{7F238918-6DFD-49A1-9766-4FE94B29F7E7}" srcOrd="1" destOrd="0" presId="urn:microsoft.com/office/officeart/2011/layout/CircleProcess"/>
    <dgm:cxn modelId="{885572A5-E3C0-4409-82E4-E68CF580340E}" type="presOf" srcId="{EEE5B7B8-40D3-48DE-B645-222369A4DD55}" destId="{19A1E9F5-289A-4C21-89F7-405A57CB6044}" srcOrd="0" destOrd="0" presId="urn:microsoft.com/office/officeart/2011/layout/CircleProcess"/>
    <dgm:cxn modelId="{266B0CBD-DC4B-4F52-9F82-5733F3D4E382}" type="presOf" srcId="{24B1E479-DE47-4BB6-A563-2F1FAA1023D1}" destId="{20931627-62EE-4DD8-B5AC-A634F7910588}" srcOrd="0" destOrd="0" presId="urn:microsoft.com/office/officeart/2011/layout/CircleProcess"/>
    <dgm:cxn modelId="{4837B0E2-6DD9-4760-89A7-41AEE15AC035}" type="presOf" srcId="{1D140856-C907-4B81-AEE0-E78491B6B395}" destId="{F56FBF44-D3DE-4E7A-8682-0445837D4DB6}" srcOrd="1" destOrd="0" presId="urn:microsoft.com/office/officeart/2011/layout/CircleProcess"/>
    <dgm:cxn modelId="{E9E1E156-90C1-48FF-AEBB-2F3DBBC7F62D}" type="presParOf" srcId="{DECF079A-7277-4665-88E5-F47352F5E9FC}" destId="{899F9B42-BBF4-4CBF-9AF9-A9D4429C0430}" srcOrd="0" destOrd="0" presId="urn:microsoft.com/office/officeart/2011/layout/CircleProcess"/>
    <dgm:cxn modelId="{C40DB1FD-FC2E-452A-9C5E-E6D33B27C048}" type="presParOf" srcId="{899F9B42-BBF4-4CBF-9AF9-A9D4429C0430}" destId="{81684F56-5B46-4509-8679-107389DE8886}" srcOrd="0" destOrd="0" presId="urn:microsoft.com/office/officeart/2011/layout/CircleProcess"/>
    <dgm:cxn modelId="{2440C750-0219-4424-84D1-19F6EDCEFD21}" type="presParOf" srcId="{DECF079A-7277-4665-88E5-F47352F5E9FC}" destId="{1F229D3F-4302-4F89-86DC-CD47861D6BDB}" srcOrd="1" destOrd="0" presId="urn:microsoft.com/office/officeart/2011/layout/CircleProcess"/>
    <dgm:cxn modelId="{94464BC5-3AE8-4C5B-96E8-84FB52582B4F}" type="presParOf" srcId="{1F229D3F-4302-4F89-86DC-CD47861D6BDB}" destId="{19A1E9F5-289A-4C21-89F7-405A57CB6044}" srcOrd="0" destOrd="0" presId="urn:microsoft.com/office/officeart/2011/layout/CircleProcess"/>
    <dgm:cxn modelId="{47C540DF-B49E-4649-A295-BC6FFDE73CBD}" type="presParOf" srcId="{DECF079A-7277-4665-88E5-F47352F5E9FC}" destId="{7D9FC0BB-FD29-45D6-A033-8C51488A6BCD}" srcOrd="2" destOrd="0" presId="urn:microsoft.com/office/officeart/2011/layout/CircleProcess"/>
    <dgm:cxn modelId="{D141A9B6-D3AD-4903-BEAA-9402962ADD46}" type="presParOf" srcId="{DECF079A-7277-4665-88E5-F47352F5E9FC}" destId="{1EF4A010-8256-49CA-86AE-56979DBC24E7}" srcOrd="3" destOrd="0" presId="urn:microsoft.com/office/officeart/2011/layout/CircleProcess"/>
    <dgm:cxn modelId="{BA7C09BA-4766-4A09-B882-9B78D93F0A3B}" type="presParOf" srcId="{1EF4A010-8256-49CA-86AE-56979DBC24E7}" destId="{4E16A1AD-444A-4CBF-A610-E290907B796E}" srcOrd="0" destOrd="0" presId="urn:microsoft.com/office/officeart/2011/layout/CircleProcess"/>
    <dgm:cxn modelId="{9D6E9368-9C8A-462D-B340-FF8A83A4FAC5}" type="presParOf" srcId="{DECF079A-7277-4665-88E5-F47352F5E9FC}" destId="{942D0F2C-84F8-4D5E-AA03-A6D45A796044}" srcOrd="4" destOrd="0" presId="urn:microsoft.com/office/officeart/2011/layout/CircleProcess"/>
    <dgm:cxn modelId="{26C13B04-E469-4416-8B37-FF99B8620592}" type="presParOf" srcId="{942D0F2C-84F8-4D5E-AA03-A6D45A796044}" destId="{EEDE86C8-3EED-4FED-968A-A7A926CF856A}" srcOrd="0" destOrd="0" presId="urn:microsoft.com/office/officeart/2011/layout/CircleProcess"/>
    <dgm:cxn modelId="{622632BF-97F1-4F6E-9220-33D74103CF60}" type="presParOf" srcId="{DECF079A-7277-4665-88E5-F47352F5E9FC}" destId="{F56FBF44-D3DE-4E7A-8682-0445837D4DB6}" srcOrd="5" destOrd="0" presId="urn:microsoft.com/office/officeart/2011/layout/CircleProcess"/>
    <dgm:cxn modelId="{25604162-8EFE-4635-9ED5-870218DCC661}" type="presParOf" srcId="{DECF079A-7277-4665-88E5-F47352F5E9FC}" destId="{62083F81-C54D-45B2-8CC8-D08652658C70}" srcOrd="6" destOrd="0" presId="urn:microsoft.com/office/officeart/2011/layout/CircleProcess"/>
    <dgm:cxn modelId="{966AD5DD-A992-436B-9AB0-953AC6CDB56D}" type="presParOf" srcId="{62083F81-C54D-45B2-8CC8-D08652658C70}" destId="{3A32F67C-1298-49EF-817F-4D1ED4CEB29F}" srcOrd="0" destOrd="0" presId="urn:microsoft.com/office/officeart/2011/layout/CircleProcess"/>
    <dgm:cxn modelId="{244A8B28-F927-485C-8B77-BC038D71F802}" type="presParOf" srcId="{DECF079A-7277-4665-88E5-F47352F5E9FC}" destId="{97F905C0-D23A-4D2C-8021-A142572504ED}" srcOrd="7" destOrd="0" presId="urn:microsoft.com/office/officeart/2011/layout/CircleProcess"/>
    <dgm:cxn modelId="{764AAD73-5542-4F30-8B71-0CC3FD9394D4}" type="presParOf" srcId="{97F905C0-D23A-4D2C-8021-A142572504ED}" destId="{20931627-62EE-4DD8-B5AC-A634F7910588}" srcOrd="0" destOrd="0" presId="urn:microsoft.com/office/officeart/2011/layout/CircleProcess"/>
    <dgm:cxn modelId="{4A1286AF-25B1-42CE-B3CC-336DBC5BEDA2}" type="presParOf" srcId="{DECF079A-7277-4665-88E5-F47352F5E9FC}" destId="{7F238918-6DFD-49A1-9766-4FE94B29F7E7}"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DA47CA-1CB7-45AA-A424-FA15554F42D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AD3BF2-463B-49C8-B2C2-659870A6234D}">
      <dgm:prSet phldrT="[Text]" custT="1"/>
      <dgm:spPr>
        <a:solidFill>
          <a:schemeClr val="tx2">
            <a:lumMod val="50000"/>
          </a:schemeClr>
        </a:solidFill>
      </dgm:spPr>
      <dgm:t>
        <a:bodyPr/>
        <a:lstStyle/>
        <a:p>
          <a:r>
            <a:rPr lang="en-US" sz="2200" dirty="0">
              <a:latin typeface="Cambria" panose="02040503050406030204" pitchFamily="18" charset="0"/>
              <a:ea typeface="Cambria" panose="02040503050406030204" pitchFamily="18" charset="0"/>
            </a:rPr>
            <a:t>By what methods are these commodities produced? </a:t>
          </a:r>
        </a:p>
        <a:p>
          <a:r>
            <a:rPr lang="en-US" sz="2200" dirty="0">
              <a:solidFill>
                <a:srgbClr val="FFFF00"/>
              </a:solidFill>
              <a:latin typeface="Cambria" panose="02040503050406030204" pitchFamily="18" charset="0"/>
              <a:ea typeface="Cambria" panose="02040503050406030204" pitchFamily="18" charset="0"/>
            </a:rPr>
            <a:t>(How to produce ?) </a:t>
          </a:r>
        </a:p>
      </dgm:t>
    </dgm:pt>
    <dgm:pt modelId="{5D0C6EB2-82E2-48FC-A7DC-E2619196F87A}" type="parTrans" cxnId="{7CD3B6FC-5702-444F-BB1B-7CE3249B00EC}">
      <dgm:prSet/>
      <dgm:spPr/>
      <dgm:t>
        <a:bodyPr/>
        <a:lstStyle/>
        <a:p>
          <a:endParaRPr lang="en-US" sz="2200">
            <a:latin typeface="Cambria" panose="02040503050406030204" pitchFamily="18" charset="0"/>
            <a:ea typeface="Cambria" panose="02040503050406030204" pitchFamily="18" charset="0"/>
          </a:endParaRPr>
        </a:p>
      </dgm:t>
    </dgm:pt>
    <dgm:pt modelId="{75E3F08F-1B25-461C-95C9-159939550CFC}" type="sibTrans" cxnId="{7CD3B6FC-5702-444F-BB1B-7CE3249B00EC}">
      <dgm:prSet/>
      <dgm:spPr/>
      <dgm:t>
        <a:bodyPr/>
        <a:lstStyle/>
        <a:p>
          <a:endParaRPr lang="en-US" sz="2200">
            <a:latin typeface="Cambria" panose="02040503050406030204" pitchFamily="18" charset="0"/>
            <a:ea typeface="Cambria" panose="02040503050406030204" pitchFamily="18" charset="0"/>
          </a:endParaRPr>
        </a:p>
      </dgm:t>
    </dgm:pt>
    <dgm:pt modelId="{1AA55D6C-2897-4A02-B7CB-1F8372CB8BD1}">
      <dgm:prSet custT="1"/>
      <dgm:spPr>
        <a:solidFill>
          <a:schemeClr val="tx2">
            <a:lumMod val="50000"/>
          </a:schemeClr>
        </a:solidFill>
      </dgm:spPr>
      <dgm:t>
        <a:bodyPr/>
        <a:lstStyle/>
        <a:p>
          <a:r>
            <a:rPr lang="en-US" sz="2200" dirty="0">
              <a:latin typeface="Cambria" panose="02040503050406030204" pitchFamily="18" charset="0"/>
              <a:ea typeface="Cambria" panose="02040503050406030204" pitchFamily="18" charset="0"/>
            </a:rPr>
            <a:t>What communities are being produced and in what quantities ?</a:t>
          </a:r>
        </a:p>
        <a:p>
          <a:r>
            <a:rPr lang="en-US" sz="2200" dirty="0">
              <a:solidFill>
                <a:srgbClr val="FFFF00"/>
              </a:solidFill>
              <a:latin typeface="Cambria" panose="02040503050406030204" pitchFamily="18" charset="0"/>
              <a:ea typeface="Cambria" panose="02040503050406030204" pitchFamily="18" charset="0"/>
            </a:rPr>
            <a:t>(What to produce ?)</a:t>
          </a:r>
        </a:p>
      </dgm:t>
    </dgm:pt>
    <dgm:pt modelId="{1985CEE7-AD50-4383-9C9A-CCBDE551E175}" type="parTrans" cxnId="{F2637EA1-6947-4BA8-99D2-683ED5DD0BE4}">
      <dgm:prSet/>
      <dgm:spPr/>
      <dgm:t>
        <a:bodyPr/>
        <a:lstStyle/>
        <a:p>
          <a:endParaRPr lang="en-US" sz="2200">
            <a:latin typeface="Cambria" panose="02040503050406030204" pitchFamily="18" charset="0"/>
            <a:ea typeface="Cambria" panose="02040503050406030204" pitchFamily="18" charset="0"/>
          </a:endParaRPr>
        </a:p>
      </dgm:t>
    </dgm:pt>
    <dgm:pt modelId="{43E589EE-4D84-4B4D-84D7-9B600338703D}" type="sibTrans" cxnId="{F2637EA1-6947-4BA8-99D2-683ED5DD0BE4}">
      <dgm:prSet/>
      <dgm:spPr/>
      <dgm:t>
        <a:bodyPr/>
        <a:lstStyle/>
        <a:p>
          <a:endParaRPr lang="en-US" sz="2200">
            <a:latin typeface="Cambria" panose="02040503050406030204" pitchFamily="18" charset="0"/>
            <a:ea typeface="Cambria" panose="02040503050406030204" pitchFamily="18" charset="0"/>
          </a:endParaRPr>
        </a:p>
      </dgm:t>
    </dgm:pt>
    <dgm:pt modelId="{A2DDDCA5-A911-413A-A3E8-38AEB904FCD7}">
      <dgm:prSet custT="1"/>
      <dgm:spPr>
        <a:solidFill>
          <a:schemeClr val="tx2">
            <a:lumMod val="50000"/>
          </a:schemeClr>
        </a:solidFill>
      </dgm:spPr>
      <dgm:t>
        <a:bodyPr/>
        <a:lstStyle/>
        <a:p>
          <a:r>
            <a:rPr lang="en-US" sz="2200" dirty="0">
              <a:latin typeface="Cambria" panose="02040503050406030204" pitchFamily="18" charset="0"/>
              <a:ea typeface="Cambria" panose="02040503050406030204" pitchFamily="18" charset="0"/>
            </a:rPr>
            <a:t>How is society’s output of goods and services divided among its members? </a:t>
          </a:r>
        </a:p>
        <a:p>
          <a:r>
            <a:rPr lang="en-US" sz="2200" dirty="0">
              <a:solidFill>
                <a:srgbClr val="FFFF00"/>
              </a:solidFill>
              <a:latin typeface="Cambria" panose="02040503050406030204" pitchFamily="18" charset="0"/>
              <a:ea typeface="Cambria" panose="02040503050406030204" pitchFamily="18" charset="0"/>
            </a:rPr>
            <a:t>(For whom to produce ?)</a:t>
          </a:r>
        </a:p>
      </dgm:t>
    </dgm:pt>
    <dgm:pt modelId="{C79456A7-AA1E-463D-B91F-ED0C8B71EF71}" type="parTrans" cxnId="{48A794B5-5D1A-4882-A88A-870511E942E5}">
      <dgm:prSet/>
      <dgm:spPr/>
      <dgm:t>
        <a:bodyPr/>
        <a:lstStyle/>
        <a:p>
          <a:endParaRPr lang="en-US" sz="2200"/>
        </a:p>
      </dgm:t>
    </dgm:pt>
    <dgm:pt modelId="{BC9CB8F7-96A8-4D35-B6AD-AC73ACEE6D6A}" type="sibTrans" cxnId="{48A794B5-5D1A-4882-A88A-870511E942E5}">
      <dgm:prSet/>
      <dgm:spPr/>
      <dgm:t>
        <a:bodyPr/>
        <a:lstStyle/>
        <a:p>
          <a:endParaRPr lang="en-US" sz="2200"/>
        </a:p>
      </dgm:t>
    </dgm:pt>
    <dgm:pt modelId="{D0C13EAF-FCC7-4684-8C6D-47042C8E3840}" type="pres">
      <dgm:prSet presAssocID="{26DA47CA-1CB7-45AA-A424-FA15554F42D6}" presName="linear" presStyleCnt="0">
        <dgm:presLayoutVars>
          <dgm:dir/>
          <dgm:animLvl val="lvl"/>
          <dgm:resizeHandles val="exact"/>
        </dgm:presLayoutVars>
      </dgm:prSet>
      <dgm:spPr/>
    </dgm:pt>
    <dgm:pt modelId="{717CEDEE-C451-48A2-A8FB-D15EAA8966E2}" type="pres">
      <dgm:prSet presAssocID="{1AA55D6C-2897-4A02-B7CB-1F8372CB8BD1}" presName="parentLin" presStyleCnt="0"/>
      <dgm:spPr/>
    </dgm:pt>
    <dgm:pt modelId="{550E088F-E7B8-4D79-90FB-8658EE0FB6CA}" type="pres">
      <dgm:prSet presAssocID="{1AA55D6C-2897-4A02-B7CB-1F8372CB8BD1}" presName="parentLeftMargin" presStyleLbl="node1" presStyleIdx="0" presStyleCnt="3"/>
      <dgm:spPr/>
    </dgm:pt>
    <dgm:pt modelId="{B1459986-23AE-4796-9563-C98B2E480A52}" type="pres">
      <dgm:prSet presAssocID="{1AA55D6C-2897-4A02-B7CB-1F8372CB8BD1}" presName="parentText" presStyleLbl="node1" presStyleIdx="0" presStyleCnt="3">
        <dgm:presLayoutVars>
          <dgm:chMax val="0"/>
          <dgm:bulletEnabled val="1"/>
        </dgm:presLayoutVars>
      </dgm:prSet>
      <dgm:spPr/>
    </dgm:pt>
    <dgm:pt modelId="{7EF4F1D7-B1AA-47E3-8756-5FF0D0D0EBE3}" type="pres">
      <dgm:prSet presAssocID="{1AA55D6C-2897-4A02-B7CB-1F8372CB8BD1}" presName="negativeSpace" presStyleCnt="0"/>
      <dgm:spPr/>
    </dgm:pt>
    <dgm:pt modelId="{34BD9B9B-0F50-40BA-9BA2-A319061682C1}" type="pres">
      <dgm:prSet presAssocID="{1AA55D6C-2897-4A02-B7CB-1F8372CB8BD1}" presName="childText" presStyleLbl="conFgAcc1" presStyleIdx="0" presStyleCnt="3" custScaleX="92420">
        <dgm:presLayoutVars>
          <dgm:bulletEnabled val="1"/>
        </dgm:presLayoutVars>
      </dgm:prSet>
      <dgm:spPr/>
    </dgm:pt>
    <dgm:pt modelId="{B5FA1FE4-A1CF-4E7D-9FFF-2D9F3CB10D6E}" type="pres">
      <dgm:prSet presAssocID="{43E589EE-4D84-4B4D-84D7-9B600338703D}" presName="spaceBetweenRectangles" presStyleCnt="0"/>
      <dgm:spPr/>
    </dgm:pt>
    <dgm:pt modelId="{2B1F6962-36A9-49CE-9F68-8AC267A6081F}" type="pres">
      <dgm:prSet presAssocID="{00AD3BF2-463B-49C8-B2C2-659870A6234D}" presName="parentLin" presStyleCnt="0"/>
      <dgm:spPr/>
    </dgm:pt>
    <dgm:pt modelId="{811C9148-6D25-48E7-81E0-2CFE99419CB2}" type="pres">
      <dgm:prSet presAssocID="{00AD3BF2-463B-49C8-B2C2-659870A6234D}" presName="parentLeftMargin" presStyleLbl="node1" presStyleIdx="0" presStyleCnt="3"/>
      <dgm:spPr/>
    </dgm:pt>
    <dgm:pt modelId="{71E12F2D-F12C-4DB5-A9C7-0301083728DE}" type="pres">
      <dgm:prSet presAssocID="{00AD3BF2-463B-49C8-B2C2-659870A6234D}" presName="parentText" presStyleLbl="node1" presStyleIdx="1" presStyleCnt="3">
        <dgm:presLayoutVars>
          <dgm:chMax val="0"/>
          <dgm:bulletEnabled val="1"/>
        </dgm:presLayoutVars>
      </dgm:prSet>
      <dgm:spPr/>
    </dgm:pt>
    <dgm:pt modelId="{8F3D6021-021D-42EC-BA5B-B8FDB0C48FFC}" type="pres">
      <dgm:prSet presAssocID="{00AD3BF2-463B-49C8-B2C2-659870A6234D}" presName="negativeSpace" presStyleCnt="0"/>
      <dgm:spPr/>
    </dgm:pt>
    <dgm:pt modelId="{3CF2BFA7-05E6-4D2C-9AFA-999546B01110}" type="pres">
      <dgm:prSet presAssocID="{00AD3BF2-463B-49C8-B2C2-659870A6234D}" presName="childText" presStyleLbl="conFgAcc1" presStyleIdx="1" presStyleCnt="3" custScaleX="91720" custLinFactNeighborX="-2684" custLinFactNeighborY="-6948">
        <dgm:presLayoutVars>
          <dgm:bulletEnabled val="1"/>
        </dgm:presLayoutVars>
      </dgm:prSet>
      <dgm:spPr/>
    </dgm:pt>
    <dgm:pt modelId="{43AE5202-C13C-449E-838A-1FA76C099499}" type="pres">
      <dgm:prSet presAssocID="{75E3F08F-1B25-461C-95C9-159939550CFC}" presName="spaceBetweenRectangles" presStyleCnt="0"/>
      <dgm:spPr/>
    </dgm:pt>
    <dgm:pt modelId="{0B96585C-C6E6-4A40-80C3-0D9DE3900338}" type="pres">
      <dgm:prSet presAssocID="{A2DDDCA5-A911-413A-A3E8-38AEB904FCD7}" presName="parentLin" presStyleCnt="0"/>
      <dgm:spPr/>
    </dgm:pt>
    <dgm:pt modelId="{E2BA95C6-5FCC-459A-8327-BBF2C42453C0}" type="pres">
      <dgm:prSet presAssocID="{A2DDDCA5-A911-413A-A3E8-38AEB904FCD7}" presName="parentLeftMargin" presStyleLbl="node1" presStyleIdx="1" presStyleCnt="3"/>
      <dgm:spPr/>
    </dgm:pt>
    <dgm:pt modelId="{24AA5A69-7F9D-4CAF-9BC1-51A59F9E7779}" type="pres">
      <dgm:prSet presAssocID="{A2DDDCA5-A911-413A-A3E8-38AEB904FCD7}" presName="parentText" presStyleLbl="node1" presStyleIdx="2" presStyleCnt="3">
        <dgm:presLayoutVars>
          <dgm:chMax val="0"/>
          <dgm:bulletEnabled val="1"/>
        </dgm:presLayoutVars>
      </dgm:prSet>
      <dgm:spPr/>
    </dgm:pt>
    <dgm:pt modelId="{3A4A6417-93DD-4DF1-9D51-D7CE1F585584}" type="pres">
      <dgm:prSet presAssocID="{A2DDDCA5-A911-413A-A3E8-38AEB904FCD7}" presName="negativeSpace" presStyleCnt="0"/>
      <dgm:spPr/>
    </dgm:pt>
    <dgm:pt modelId="{BA80B7A3-0E41-450D-8182-DD8C882E4007}" type="pres">
      <dgm:prSet presAssocID="{A2DDDCA5-A911-413A-A3E8-38AEB904FCD7}" presName="childText" presStyleLbl="conFgAcc1" presStyleIdx="2" presStyleCnt="3" custScaleX="92420" custLinFactNeighborX="-1010">
        <dgm:presLayoutVars>
          <dgm:bulletEnabled val="1"/>
        </dgm:presLayoutVars>
      </dgm:prSet>
      <dgm:spPr/>
    </dgm:pt>
  </dgm:ptLst>
  <dgm:cxnLst>
    <dgm:cxn modelId="{70238C13-886F-4A8C-8E86-7C633AC0D90C}" type="presOf" srcId="{1AA55D6C-2897-4A02-B7CB-1F8372CB8BD1}" destId="{550E088F-E7B8-4D79-90FB-8658EE0FB6CA}" srcOrd="0" destOrd="0" presId="urn:microsoft.com/office/officeart/2005/8/layout/list1"/>
    <dgm:cxn modelId="{F92B9B25-DBE5-4143-A092-A3707A2DFCCD}" type="presOf" srcId="{1AA55D6C-2897-4A02-B7CB-1F8372CB8BD1}" destId="{B1459986-23AE-4796-9563-C98B2E480A52}" srcOrd="1" destOrd="0" presId="urn:microsoft.com/office/officeart/2005/8/layout/list1"/>
    <dgm:cxn modelId="{3EC05262-94CF-401B-B6F1-015C1FA32786}" type="presOf" srcId="{00AD3BF2-463B-49C8-B2C2-659870A6234D}" destId="{811C9148-6D25-48E7-81E0-2CFE99419CB2}" srcOrd="0" destOrd="0" presId="urn:microsoft.com/office/officeart/2005/8/layout/list1"/>
    <dgm:cxn modelId="{DA84AB67-07CE-4206-B5BA-70585A4616EA}" type="presOf" srcId="{A2DDDCA5-A911-413A-A3E8-38AEB904FCD7}" destId="{E2BA95C6-5FCC-459A-8327-BBF2C42453C0}" srcOrd="0" destOrd="0" presId="urn:microsoft.com/office/officeart/2005/8/layout/list1"/>
    <dgm:cxn modelId="{210E2A97-C8C1-4C4B-803A-15BA0F9455CF}" type="presOf" srcId="{00AD3BF2-463B-49C8-B2C2-659870A6234D}" destId="{71E12F2D-F12C-4DB5-A9C7-0301083728DE}" srcOrd="1" destOrd="0" presId="urn:microsoft.com/office/officeart/2005/8/layout/list1"/>
    <dgm:cxn modelId="{F2637EA1-6947-4BA8-99D2-683ED5DD0BE4}" srcId="{26DA47CA-1CB7-45AA-A424-FA15554F42D6}" destId="{1AA55D6C-2897-4A02-B7CB-1F8372CB8BD1}" srcOrd="0" destOrd="0" parTransId="{1985CEE7-AD50-4383-9C9A-CCBDE551E175}" sibTransId="{43E589EE-4D84-4B4D-84D7-9B600338703D}"/>
    <dgm:cxn modelId="{48A794B5-5D1A-4882-A88A-870511E942E5}" srcId="{26DA47CA-1CB7-45AA-A424-FA15554F42D6}" destId="{A2DDDCA5-A911-413A-A3E8-38AEB904FCD7}" srcOrd="2" destOrd="0" parTransId="{C79456A7-AA1E-463D-B91F-ED0C8B71EF71}" sibTransId="{BC9CB8F7-96A8-4D35-B6AD-AC73ACEE6D6A}"/>
    <dgm:cxn modelId="{3A8290E2-D903-4327-8573-C727607440A6}" type="presOf" srcId="{26DA47CA-1CB7-45AA-A424-FA15554F42D6}" destId="{D0C13EAF-FCC7-4684-8C6D-47042C8E3840}" srcOrd="0" destOrd="0" presId="urn:microsoft.com/office/officeart/2005/8/layout/list1"/>
    <dgm:cxn modelId="{7CD3B6FC-5702-444F-BB1B-7CE3249B00EC}" srcId="{26DA47CA-1CB7-45AA-A424-FA15554F42D6}" destId="{00AD3BF2-463B-49C8-B2C2-659870A6234D}" srcOrd="1" destOrd="0" parTransId="{5D0C6EB2-82E2-48FC-A7DC-E2619196F87A}" sibTransId="{75E3F08F-1B25-461C-95C9-159939550CFC}"/>
    <dgm:cxn modelId="{BB15A8FE-2E60-4279-AC34-AA48C6B91551}" type="presOf" srcId="{A2DDDCA5-A911-413A-A3E8-38AEB904FCD7}" destId="{24AA5A69-7F9D-4CAF-9BC1-51A59F9E7779}" srcOrd="1" destOrd="0" presId="urn:microsoft.com/office/officeart/2005/8/layout/list1"/>
    <dgm:cxn modelId="{3C8CD4E1-A191-4257-9D94-11EFF967AE2E}" type="presParOf" srcId="{D0C13EAF-FCC7-4684-8C6D-47042C8E3840}" destId="{717CEDEE-C451-48A2-A8FB-D15EAA8966E2}" srcOrd="0" destOrd="0" presId="urn:microsoft.com/office/officeart/2005/8/layout/list1"/>
    <dgm:cxn modelId="{78C3AFD0-164E-4DB8-BD31-A5D0725FE03F}" type="presParOf" srcId="{717CEDEE-C451-48A2-A8FB-D15EAA8966E2}" destId="{550E088F-E7B8-4D79-90FB-8658EE0FB6CA}" srcOrd="0" destOrd="0" presId="urn:microsoft.com/office/officeart/2005/8/layout/list1"/>
    <dgm:cxn modelId="{B82CF0DE-0DD3-4A4D-B2E5-516D4C68ED82}" type="presParOf" srcId="{717CEDEE-C451-48A2-A8FB-D15EAA8966E2}" destId="{B1459986-23AE-4796-9563-C98B2E480A52}" srcOrd="1" destOrd="0" presId="urn:microsoft.com/office/officeart/2005/8/layout/list1"/>
    <dgm:cxn modelId="{59A1373A-9A85-4685-86DE-F337144110FC}" type="presParOf" srcId="{D0C13EAF-FCC7-4684-8C6D-47042C8E3840}" destId="{7EF4F1D7-B1AA-47E3-8756-5FF0D0D0EBE3}" srcOrd="1" destOrd="0" presId="urn:microsoft.com/office/officeart/2005/8/layout/list1"/>
    <dgm:cxn modelId="{D0074013-1993-45CD-A9A0-04F54FA281E1}" type="presParOf" srcId="{D0C13EAF-FCC7-4684-8C6D-47042C8E3840}" destId="{34BD9B9B-0F50-40BA-9BA2-A319061682C1}" srcOrd="2" destOrd="0" presId="urn:microsoft.com/office/officeart/2005/8/layout/list1"/>
    <dgm:cxn modelId="{94B72FD2-9DA5-43C3-884C-BE4A5FDF9AEC}" type="presParOf" srcId="{D0C13EAF-FCC7-4684-8C6D-47042C8E3840}" destId="{B5FA1FE4-A1CF-4E7D-9FFF-2D9F3CB10D6E}" srcOrd="3" destOrd="0" presId="urn:microsoft.com/office/officeart/2005/8/layout/list1"/>
    <dgm:cxn modelId="{03AB4CFF-098E-44F9-B94E-14213D1E270A}" type="presParOf" srcId="{D0C13EAF-FCC7-4684-8C6D-47042C8E3840}" destId="{2B1F6962-36A9-49CE-9F68-8AC267A6081F}" srcOrd="4" destOrd="0" presId="urn:microsoft.com/office/officeart/2005/8/layout/list1"/>
    <dgm:cxn modelId="{513B2928-66FA-4B83-809A-77E0E75F64BF}" type="presParOf" srcId="{2B1F6962-36A9-49CE-9F68-8AC267A6081F}" destId="{811C9148-6D25-48E7-81E0-2CFE99419CB2}" srcOrd="0" destOrd="0" presId="urn:microsoft.com/office/officeart/2005/8/layout/list1"/>
    <dgm:cxn modelId="{C25AA4BC-6D72-491A-843F-EC708208D906}" type="presParOf" srcId="{2B1F6962-36A9-49CE-9F68-8AC267A6081F}" destId="{71E12F2D-F12C-4DB5-A9C7-0301083728DE}" srcOrd="1" destOrd="0" presId="urn:microsoft.com/office/officeart/2005/8/layout/list1"/>
    <dgm:cxn modelId="{7C78EBEF-6377-464C-9DC2-8A167FA75409}" type="presParOf" srcId="{D0C13EAF-FCC7-4684-8C6D-47042C8E3840}" destId="{8F3D6021-021D-42EC-BA5B-B8FDB0C48FFC}" srcOrd="5" destOrd="0" presId="urn:microsoft.com/office/officeart/2005/8/layout/list1"/>
    <dgm:cxn modelId="{50C1B1F6-E877-47F8-8D45-DD8795B94E03}" type="presParOf" srcId="{D0C13EAF-FCC7-4684-8C6D-47042C8E3840}" destId="{3CF2BFA7-05E6-4D2C-9AFA-999546B01110}" srcOrd="6" destOrd="0" presId="urn:microsoft.com/office/officeart/2005/8/layout/list1"/>
    <dgm:cxn modelId="{70650698-8D41-4C03-8864-9E465CBB9413}" type="presParOf" srcId="{D0C13EAF-FCC7-4684-8C6D-47042C8E3840}" destId="{43AE5202-C13C-449E-838A-1FA76C099499}" srcOrd="7" destOrd="0" presId="urn:microsoft.com/office/officeart/2005/8/layout/list1"/>
    <dgm:cxn modelId="{3A4602AF-8E59-4D63-8224-664F095C167E}" type="presParOf" srcId="{D0C13EAF-FCC7-4684-8C6D-47042C8E3840}" destId="{0B96585C-C6E6-4A40-80C3-0D9DE3900338}" srcOrd="8" destOrd="0" presId="urn:microsoft.com/office/officeart/2005/8/layout/list1"/>
    <dgm:cxn modelId="{ADF78513-063A-41E5-B0DE-A5771AAD9605}" type="presParOf" srcId="{0B96585C-C6E6-4A40-80C3-0D9DE3900338}" destId="{E2BA95C6-5FCC-459A-8327-BBF2C42453C0}" srcOrd="0" destOrd="0" presId="urn:microsoft.com/office/officeart/2005/8/layout/list1"/>
    <dgm:cxn modelId="{255B54B5-DCB4-4368-88E4-BA71B87DA5CB}" type="presParOf" srcId="{0B96585C-C6E6-4A40-80C3-0D9DE3900338}" destId="{24AA5A69-7F9D-4CAF-9BC1-51A59F9E7779}" srcOrd="1" destOrd="0" presId="urn:microsoft.com/office/officeart/2005/8/layout/list1"/>
    <dgm:cxn modelId="{431700A1-3E5E-4279-B441-BB57466498EC}" type="presParOf" srcId="{D0C13EAF-FCC7-4684-8C6D-47042C8E3840}" destId="{3A4A6417-93DD-4DF1-9D51-D7CE1F585584}" srcOrd="9" destOrd="0" presId="urn:microsoft.com/office/officeart/2005/8/layout/list1"/>
    <dgm:cxn modelId="{D3B64FDD-AB7F-4F81-8DEA-A6BAF886345C}" type="presParOf" srcId="{D0C13EAF-FCC7-4684-8C6D-47042C8E3840}" destId="{BA80B7A3-0E41-450D-8182-DD8C882E400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84F56-5B46-4509-8679-107389DE8886}">
      <dsp:nvSpPr>
        <dsp:cNvPr id="0" name=""/>
        <dsp:cNvSpPr/>
      </dsp:nvSpPr>
      <dsp:spPr>
        <a:xfrm>
          <a:off x="5625185" y="1482419"/>
          <a:ext cx="2453805" cy="24542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A1E9F5-289A-4C21-89F7-405A57CB6044}">
      <dsp:nvSpPr>
        <dsp:cNvPr id="0" name=""/>
        <dsp:cNvSpPr/>
      </dsp:nvSpPr>
      <dsp:spPr>
        <a:xfrm>
          <a:off x="5706659" y="1564242"/>
          <a:ext cx="2290857" cy="229061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C00000"/>
              </a:solidFill>
              <a:latin typeface="Cambria" panose="02040503050406030204" pitchFamily="18" charset="0"/>
              <a:ea typeface="Cambria" panose="02040503050406030204" pitchFamily="18" charset="0"/>
            </a:rPr>
            <a:t>CHOICE</a:t>
          </a:r>
        </a:p>
        <a:p>
          <a:pPr marL="0" lvl="0" indent="0" algn="ctr" defTabSz="800100">
            <a:lnSpc>
              <a:spcPct val="90000"/>
            </a:lnSpc>
            <a:spcBef>
              <a:spcPct val="0"/>
            </a:spcBef>
            <a:spcAft>
              <a:spcPct val="35000"/>
            </a:spcAft>
            <a:buNone/>
          </a:pPr>
          <a:r>
            <a:rPr lang="en-US" sz="1800" b="1" kern="1200" dirty="0">
              <a:solidFill>
                <a:srgbClr val="00682F"/>
              </a:solidFill>
              <a:latin typeface="Cambria" panose="02040503050406030204" pitchFamily="18" charset="0"/>
              <a:ea typeface="Cambria" panose="02040503050406030204" pitchFamily="18" charset="0"/>
            </a:rPr>
            <a:t>(allocation of resources among goods and services to achieve maximum satisfaction</a:t>
          </a:r>
          <a:endParaRPr lang="en-US" sz="1800" kern="1200" dirty="0">
            <a:latin typeface="Cambria" panose="02040503050406030204" pitchFamily="18" charset="0"/>
            <a:ea typeface="Cambria" panose="02040503050406030204" pitchFamily="18" charset="0"/>
          </a:endParaRPr>
        </a:p>
      </dsp:txBody>
      <dsp:txXfrm>
        <a:off x="6034153" y="1891534"/>
        <a:ext cx="1635870" cy="1636029"/>
      </dsp:txXfrm>
    </dsp:sp>
    <dsp:sp modelId="{4E16A1AD-444A-4CBF-A610-E290907B796E}">
      <dsp:nvSpPr>
        <dsp:cNvPr id="0" name=""/>
        <dsp:cNvSpPr/>
      </dsp:nvSpPr>
      <dsp:spPr>
        <a:xfrm rot="2700000">
          <a:off x="3092062" y="1485386"/>
          <a:ext cx="2447894" cy="244789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DE86C8-3EED-4FED-968A-A7A926CF856A}">
      <dsp:nvSpPr>
        <dsp:cNvPr id="0" name=""/>
        <dsp:cNvSpPr/>
      </dsp:nvSpPr>
      <dsp:spPr>
        <a:xfrm>
          <a:off x="3170581" y="1564242"/>
          <a:ext cx="2290857" cy="229061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C00000"/>
              </a:solidFill>
              <a:latin typeface="Cambria" panose="02040503050406030204" pitchFamily="18" charset="0"/>
              <a:ea typeface="Cambria" panose="02040503050406030204" pitchFamily="18" charset="0"/>
            </a:rPr>
            <a:t>SCARE RESOURCES</a:t>
          </a:r>
        </a:p>
        <a:p>
          <a:pPr marL="0" lvl="0" indent="0" algn="ctr" defTabSz="800100">
            <a:lnSpc>
              <a:spcPct val="90000"/>
            </a:lnSpc>
            <a:spcBef>
              <a:spcPct val="0"/>
            </a:spcBef>
            <a:spcAft>
              <a:spcPct val="35000"/>
            </a:spcAft>
            <a:buNone/>
          </a:pPr>
          <a:r>
            <a:rPr lang="en-US" sz="1800" b="1" kern="1200" dirty="0">
              <a:solidFill>
                <a:srgbClr val="00682F"/>
              </a:solidFill>
              <a:latin typeface="Cambria" panose="02040503050406030204" pitchFamily="18" charset="0"/>
              <a:ea typeface="Cambria" panose="02040503050406030204" pitchFamily="18" charset="0"/>
            </a:rPr>
            <a:t>(limited possibilities of producing for goods and services)</a:t>
          </a:r>
          <a:endParaRPr lang="en-US" sz="1800" kern="1200" dirty="0">
            <a:latin typeface="Cambria" panose="02040503050406030204" pitchFamily="18" charset="0"/>
            <a:ea typeface="Cambria" panose="02040503050406030204" pitchFamily="18" charset="0"/>
          </a:endParaRPr>
        </a:p>
      </dsp:txBody>
      <dsp:txXfrm>
        <a:off x="3498075" y="1891534"/>
        <a:ext cx="1635870" cy="1636029"/>
      </dsp:txXfrm>
    </dsp:sp>
    <dsp:sp modelId="{3A32F67C-1298-49EF-817F-4D1ED4CEB29F}">
      <dsp:nvSpPr>
        <dsp:cNvPr id="0" name=""/>
        <dsp:cNvSpPr/>
      </dsp:nvSpPr>
      <dsp:spPr>
        <a:xfrm rot="2700000">
          <a:off x="555984" y="1485386"/>
          <a:ext cx="2447894" cy="244789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931627-62EE-4DD8-B5AC-A634F7910588}">
      <dsp:nvSpPr>
        <dsp:cNvPr id="0" name=""/>
        <dsp:cNvSpPr/>
      </dsp:nvSpPr>
      <dsp:spPr>
        <a:xfrm>
          <a:off x="634503" y="1564242"/>
          <a:ext cx="2290857" cy="229061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C00000"/>
              </a:solidFill>
              <a:latin typeface="Cambria" panose="02040503050406030204" pitchFamily="18" charset="0"/>
              <a:ea typeface="Cambria" panose="02040503050406030204" pitchFamily="18" charset="0"/>
            </a:rPr>
            <a:t>UNLIMITED WANTS</a:t>
          </a:r>
        </a:p>
        <a:p>
          <a:pPr marL="0" lvl="0" indent="0" algn="ctr" defTabSz="800100">
            <a:lnSpc>
              <a:spcPct val="90000"/>
            </a:lnSpc>
            <a:spcBef>
              <a:spcPct val="0"/>
            </a:spcBef>
            <a:spcAft>
              <a:spcPct val="35000"/>
            </a:spcAft>
            <a:buNone/>
          </a:pPr>
          <a:r>
            <a:rPr lang="en-US" sz="1800" b="1" kern="1200" dirty="0">
              <a:solidFill>
                <a:srgbClr val="00682F"/>
              </a:solidFill>
              <a:latin typeface="Cambria" panose="02040503050406030204" pitchFamily="18" charset="0"/>
              <a:ea typeface="Cambria" panose="02040503050406030204" pitchFamily="18" charset="0"/>
            </a:rPr>
            <a:t>(for goods and services)</a:t>
          </a:r>
          <a:endParaRPr lang="en-US" sz="1800" kern="1200" dirty="0">
            <a:latin typeface="Cambria" panose="02040503050406030204" pitchFamily="18" charset="0"/>
            <a:ea typeface="Cambria" panose="02040503050406030204" pitchFamily="18" charset="0"/>
          </a:endParaRPr>
        </a:p>
      </dsp:txBody>
      <dsp:txXfrm>
        <a:off x="961997" y="1891534"/>
        <a:ext cx="1635870" cy="1636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D9B9B-0F50-40BA-9BA2-A319061682C1}">
      <dsp:nvSpPr>
        <dsp:cNvPr id="0" name=""/>
        <dsp:cNvSpPr/>
      </dsp:nvSpPr>
      <dsp:spPr>
        <a:xfrm>
          <a:off x="0" y="600416"/>
          <a:ext cx="6588428" cy="100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459986-23AE-4796-9563-C98B2E480A52}">
      <dsp:nvSpPr>
        <dsp:cNvPr id="0" name=""/>
        <dsp:cNvSpPr/>
      </dsp:nvSpPr>
      <dsp:spPr>
        <a:xfrm>
          <a:off x="356439" y="10016"/>
          <a:ext cx="4990153" cy="1180800"/>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What communities are being produced and in what quantities ?</a:t>
          </a:r>
        </a:p>
        <a:p>
          <a:pPr marL="0" lvl="0" indent="0" algn="l" defTabSz="977900">
            <a:lnSpc>
              <a:spcPct val="90000"/>
            </a:lnSpc>
            <a:spcBef>
              <a:spcPct val="0"/>
            </a:spcBef>
            <a:spcAft>
              <a:spcPct val="35000"/>
            </a:spcAft>
            <a:buNone/>
          </a:pPr>
          <a:r>
            <a:rPr lang="en-US" sz="2200" kern="1200" dirty="0">
              <a:solidFill>
                <a:srgbClr val="FFFF00"/>
              </a:solidFill>
              <a:latin typeface="Cambria" panose="02040503050406030204" pitchFamily="18" charset="0"/>
              <a:ea typeface="Cambria" panose="02040503050406030204" pitchFamily="18" charset="0"/>
            </a:rPr>
            <a:t>(What to produce ?)</a:t>
          </a:r>
        </a:p>
      </dsp:txBody>
      <dsp:txXfrm>
        <a:off x="414081" y="67658"/>
        <a:ext cx="4874869" cy="1065516"/>
      </dsp:txXfrm>
    </dsp:sp>
    <dsp:sp modelId="{3CF2BFA7-05E6-4D2C-9AFA-999546B01110}">
      <dsp:nvSpPr>
        <dsp:cNvPr id="0" name=""/>
        <dsp:cNvSpPr/>
      </dsp:nvSpPr>
      <dsp:spPr>
        <a:xfrm>
          <a:off x="0" y="2399809"/>
          <a:ext cx="6538527" cy="100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E12F2D-F12C-4DB5-A9C7-0301083728DE}">
      <dsp:nvSpPr>
        <dsp:cNvPr id="0" name=""/>
        <dsp:cNvSpPr/>
      </dsp:nvSpPr>
      <dsp:spPr>
        <a:xfrm>
          <a:off x="356439" y="1824416"/>
          <a:ext cx="4990153" cy="1180800"/>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By what methods are these commodities produced? </a:t>
          </a:r>
        </a:p>
        <a:p>
          <a:pPr marL="0" lvl="0" indent="0" algn="l" defTabSz="977900">
            <a:lnSpc>
              <a:spcPct val="90000"/>
            </a:lnSpc>
            <a:spcBef>
              <a:spcPct val="0"/>
            </a:spcBef>
            <a:spcAft>
              <a:spcPct val="35000"/>
            </a:spcAft>
            <a:buNone/>
          </a:pPr>
          <a:r>
            <a:rPr lang="en-US" sz="2200" kern="1200" dirty="0">
              <a:solidFill>
                <a:srgbClr val="FFFF00"/>
              </a:solidFill>
              <a:latin typeface="Cambria" panose="02040503050406030204" pitchFamily="18" charset="0"/>
              <a:ea typeface="Cambria" panose="02040503050406030204" pitchFamily="18" charset="0"/>
            </a:rPr>
            <a:t>(How to produce ?) </a:t>
          </a:r>
        </a:p>
      </dsp:txBody>
      <dsp:txXfrm>
        <a:off x="414081" y="1882058"/>
        <a:ext cx="4874869" cy="1065516"/>
      </dsp:txXfrm>
    </dsp:sp>
    <dsp:sp modelId="{BA80B7A3-0E41-450D-8182-DD8C882E4007}">
      <dsp:nvSpPr>
        <dsp:cNvPr id="0" name=""/>
        <dsp:cNvSpPr/>
      </dsp:nvSpPr>
      <dsp:spPr>
        <a:xfrm>
          <a:off x="0" y="4229217"/>
          <a:ext cx="6588428" cy="100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AA5A69-7F9D-4CAF-9BC1-51A59F9E7779}">
      <dsp:nvSpPr>
        <dsp:cNvPr id="0" name=""/>
        <dsp:cNvSpPr/>
      </dsp:nvSpPr>
      <dsp:spPr>
        <a:xfrm>
          <a:off x="356439" y="3638817"/>
          <a:ext cx="4990153" cy="1180800"/>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ambria" panose="02040503050406030204" pitchFamily="18" charset="0"/>
              <a:ea typeface="Cambria" panose="02040503050406030204" pitchFamily="18" charset="0"/>
            </a:rPr>
            <a:t>How is society’s output of goods and services divided among its members? </a:t>
          </a:r>
        </a:p>
        <a:p>
          <a:pPr marL="0" lvl="0" indent="0" algn="l" defTabSz="977900">
            <a:lnSpc>
              <a:spcPct val="90000"/>
            </a:lnSpc>
            <a:spcBef>
              <a:spcPct val="0"/>
            </a:spcBef>
            <a:spcAft>
              <a:spcPct val="35000"/>
            </a:spcAft>
            <a:buNone/>
          </a:pPr>
          <a:r>
            <a:rPr lang="en-US" sz="2200" kern="1200" dirty="0">
              <a:solidFill>
                <a:srgbClr val="FFFF00"/>
              </a:solidFill>
              <a:latin typeface="Cambria" panose="02040503050406030204" pitchFamily="18" charset="0"/>
              <a:ea typeface="Cambria" panose="02040503050406030204" pitchFamily="18" charset="0"/>
            </a:rPr>
            <a:t>(For whom to produce ?)</a:t>
          </a:r>
        </a:p>
      </dsp:txBody>
      <dsp:txXfrm>
        <a:off x="414081" y="3696459"/>
        <a:ext cx="4874869" cy="106551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367" cy="466088"/>
          </a:xfrm>
          <a:prstGeom prst="rect">
            <a:avLst/>
          </a:prstGeom>
        </p:spPr>
        <p:txBody>
          <a:bodyPr vert="horz" lIns="91129" tIns="45565" rIns="91129" bIns="45565" rtlCol="0"/>
          <a:lstStyle>
            <a:lvl1pPr algn="l">
              <a:defRPr sz="1200"/>
            </a:lvl1pPr>
          </a:lstStyle>
          <a:p>
            <a:endParaRPr lang="en-US" dirty="0"/>
          </a:p>
        </p:txBody>
      </p:sp>
      <p:sp>
        <p:nvSpPr>
          <p:cNvPr id="3" name="Date Placeholder 2"/>
          <p:cNvSpPr>
            <a:spLocks noGrp="1"/>
          </p:cNvSpPr>
          <p:nvPr>
            <p:ph type="dt" sz="quarter" idx="1"/>
          </p:nvPr>
        </p:nvSpPr>
        <p:spPr>
          <a:xfrm>
            <a:off x="3971456" y="1"/>
            <a:ext cx="3037366" cy="466088"/>
          </a:xfrm>
          <a:prstGeom prst="rect">
            <a:avLst/>
          </a:prstGeom>
        </p:spPr>
        <p:txBody>
          <a:bodyPr vert="horz" lIns="91129" tIns="45565" rIns="91129" bIns="45565" rtlCol="0"/>
          <a:lstStyle>
            <a:lvl1pPr algn="r">
              <a:defRPr sz="1200"/>
            </a:lvl1pPr>
          </a:lstStyle>
          <a:p>
            <a:fld id="{201FCB3B-A413-4FD6-8852-FCBA8F71C392}" type="datetimeFigureOut">
              <a:rPr lang="en-US" smtClean="0"/>
              <a:t>8/17/2023</a:t>
            </a:fld>
            <a:endParaRPr lang="en-US" dirty="0"/>
          </a:p>
        </p:txBody>
      </p:sp>
      <p:sp>
        <p:nvSpPr>
          <p:cNvPr id="4" name="Footer Placeholder 3"/>
          <p:cNvSpPr>
            <a:spLocks noGrp="1"/>
          </p:cNvSpPr>
          <p:nvPr>
            <p:ph type="ftr" sz="quarter" idx="2"/>
          </p:nvPr>
        </p:nvSpPr>
        <p:spPr>
          <a:xfrm>
            <a:off x="0" y="8830312"/>
            <a:ext cx="3037367" cy="466088"/>
          </a:xfrm>
          <a:prstGeom prst="rect">
            <a:avLst/>
          </a:prstGeom>
        </p:spPr>
        <p:txBody>
          <a:bodyPr vert="horz" lIns="91129" tIns="45565" rIns="91129" bIns="4556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1456" y="8830312"/>
            <a:ext cx="3037366" cy="466088"/>
          </a:xfrm>
          <a:prstGeom prst="rect">
            <a:avLst/>
          </a:prstGeom>
        </p:spPr>
        <p:txBody>
          <a:bodyPr vert="horz" lIns="91129" tIns="45565" rIns="91129" bIns="45565" rtlCol="0" anchor="b"/>
          <a:lstStyle>
            <a:lvl1pPr algn="r">
              <a:defRPr sz="1200"/>
            </a:lvl1pPr>
          </a:lstStyle>
          <a:p>
            <a:fld id="{71D5C39D-08A6-4127-AD4F-42C94AB1E338}" type="slidenum">
              <a:rPr lang="en-US" smtClean="0"/>
              <a:t>‹#›</a:t>
            </a:fld>
            <a:endParaRPr lang="en-US" dirty="0"/>
          </a:p>
        </p:txBody>
      </p:sp>
    </p:spTree>
    <p:extLst>
      <p:ext uri="{BB962C8B-B14F-4D97-AF65-F5344CB8AC3E}">
        <p14:creationId xmlns:p14="http://schemas.microsoft.com/office/powerpoint/2010/main" val="2118617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DD15D83C-4EFD-475B-8DF7-45D18FF7F237}" type="datetimeFigureOut">
              <a:rPr lang="en-IN" smtClean="0"/>
              <a:t>17-08-2023</a:t>
            </a:fld>
            <a:endParaRPr lang="en-IN"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ED9004B-5D86-4FA5-B910-B54D6B6FBC92}" type="slidenum">
              <a:rPr lang="en-IN" smtClean="0"/>
              <a:t>‹#›</a:t>
            </a:fld>
            <a:endParaRPr lang="en-IN" dirty="0"/>
          </a:p>
        </p:txBody>
      </p:sp>
    </p:spTree>
    <p:extLst>
      <p:ext uri="{BB962C8B-B14F-4D97-AF65-F5344CB8AC3E}">
        <p14:creationId xmlns:p14="http://schemas.microsoft.com/office/powerpoint/2010/main" val="2385716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D9004B-5D86-4FA5-B910-B54D6B6FBC92}" type="slidenum">
              <a:rPr lang="en-IN" smtClean="0"/>
              <a:t>1</a:t>
            </a:fld>
            <a:endParaRPr lang="en-IN" dirty="0"/>
          </a:p>
        </p:txBody>
      </p:sp>
    </p:spTree>
    <p:extLst>
      <p:ext uri="{BB962C8B-B14F-4D97-AF65-F5344CB8AC3E}">
        <p14:creationId xmlns:p14="http://schemas.microsoft.com/office/powerpoint/2010/main" val="243063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20243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61881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Calibri" pitchFamily="34" charset="0"/>
                <a:ea typeface="+mn-ea"/>
                <a:cs typeface="+mn-cs"/>
              </a:rPr>
              <a:t>Let me start with brief background……..As we all know</a:t>
            </a:r>
            <a:endParaRPr lang="en-US" sz="1100" dirty="0"/>
          </a:p>
        </p:txBody>
      </p:sp>
    </p:spTree>
    <p:extLst>
      <p:ext uri="{BB962C8B-B14F-4D97-AF65-F5344CB8AC3E}">
        <p14:creationId xmlns:p14="http://schemas.microsoft.com/office/powerpoint/2010/main" val="3445748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16168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39795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89027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264121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4447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81955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54519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2441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97810" y="119510"/>
            <a:ext cx="10515600" cy="692259"/>
          </a:xfrm>
          <a:prstGeom prst="rect">
            <a:avLst/>
          </a:prstGeo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4588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7441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5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8760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220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97810" y="119510"/>
            <a:ext cx="10515600" cy="692259"/>
          </a:xfrm>
          <a:prstGeom prst="rect">
            <a:avLst/>
          </a:prstGeom>
        </p:spPr>
        <p:txBody>
          <a:bodyPr/>
          <a:lstStyle>
            <a:lvl1pPr algn="r">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7160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4"/>
            <a:ext cx="10515600" cy="621465"/>
          </a:xfrm>
          <a:prstGeom prst="rect">
            <a:avLst/>
          </a:prstGeom>
        </p:spPr>
        <p:txBody>
          <a:bodyPr/>
          <a:lstStyle>
            <a:lvl1pPr algn="r">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662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97810" y="119510"/>
            <a:ext cx="10515600" cy="692259"/>
          </a:xfrm>
          <a:prstGeom prst="rect">
            <a:avLst/>
          </a:prstGeo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218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693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8/17/2023</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001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7810" y="119510"/>
            <a:ext cx="10515600" cy="692259"/>
          </a:xfrm>
          <a:prstGeom prst="rect">
            <a:avLst/>
          </a:prstGeom>
        </p:spPr>
        <p:txBody>
          <a:bodyPr vert="horz" lIns="91440" tIns="45720" rIns="91440" bIns="45720" rtlCol="0" anchor="ctr">
            <a:normAutofit/>
          </a:bodyPr>
          <a:lstStyle/>
          <a:p>
            <a:pPr lvl="0" algn="r"/>
            <a:r>
              <a:rPr lang="en-US" dirty="0"/>
              <a:t>Click to edit Master title style</a:t>
            </a:r>
          </a:p>
        </p:txBody>
      </p:sp>
      <p:sp>
        <p:nvSpPr>
          <p:cNvPr id="3" name="Text Placeholder 2"/>
          <p:cNvSpPr>
            <a:spLocks noGrp="1"/>
          </p:cNvSpPr>
          <p:nvPr>
            <p:ph type="body" idx="1"/>
          </p:nvPr>
        </p:nvSpPr>
        <p:spPr>
          <a:xfrm>
            <a:off x="203201" y="1091149"/>
            <a:ext cx="11510209" cy="50858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27415703-189A-4BB5-AA88-F24BB943F316}"/>
              </a:ext>
            </a:extLst>
          </p:cNvPr>
          <p:cNvSpPr/>
          <p:nvPr userDrawn="1"/>
        </p:nvSpPr>
        <p:spPr>
          <a:xfrm>
            <a:off x="0" y="866888"/>
            <a:ext cx="12192000" cy="36575"/>
          </a:xfrm>
          <a:prstGeom prst="rect">
            <a:avLst/>
          </a:prstGeom>
          <a:solidFill>
            <a:srgbClr val="CC6600"/>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26EE8AF4-08B7-4F7A-B55F-D956E859906E}"/>
              </a:ext>
            </a:extLst>
          </p:cNvPr>
          <p:cNvSpPr/>
          <p:nvPr userDrawn="1"/>
        </p:nvSpPr>
        <p:spPr>
          <a:xfrm>
            <a:off x="6818523" y="6606011"/>
            <a:ext cx="4186039" cy="40286"/>
          </a:xfrm>
          <a:prstGeom prst="rect">
            <a:avLst/>
          </a:prstGeom>
          <a:solidFill>
            <a:srgbClr val="CC6600"/>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47DE2531-7126-4C09-AC45-92EFF4FF0869}"/>
              </a:ext>
            </a:extLst>
          </p:cNvPr>
          <p:cNvSpPr/>
          <p:nvPr userDrawn="1"/>
        </p:nvSpPr>
        <p:spPr>
          <a:xfrm>
            <a:off x="7042161" y="6682162"/>
            <a:ext cx="3291840" cy="40286"/>
          </a:xfrm>
          <a:prstGeom prst="rect">
            <a:avLst/>
          </a:prstGeom>
          <a:solidFill>
            <a:srgbClr val="CC6600"/>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a:extLst>
              <a:ext uri="{FF2B5EF4-FFF2-40B4-BE49-F238E27FC236}">
                <a16:creationId xmlns:a16="http://schemas.microsoft.com/office/drawing/2014/main" id="{983EE254-EA5E-4D3C-916E-98603444A13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80474" y="99610"/>
            <a:ext cx="709863" cy="712159"/>
          </a:xfrm>
          <a:prstGeom prst="rect">
            <a:avLst/>
          </a:prstGeom>
        </p:spPr>
      </p:pic>
      <p:sp>
        <p:nvSpPr>
          <p:cNvPr id="11" name="Parallelogram 10">
            <a:extLst>
              <a:ext uri="{FF2B5EF4-FFF2-40B4-BE49-F238E27FC236}">
                <a16:creationId xmlns:a16="http://schemas.microsoft.com/office/drawing/2014/main" id="{B1838753-C3FA-4F5E-8F74-599958FE9031}"/>
              </a:ext>
            </a:extLst>
          </p:cNvPr>
          <p:cNvSpPr/>
          <p:nvPr userDrawn="1"/>
        </p:nvSpPr>
        <p:spPr>
          <a:xfrm>
            <a:off x="203201" y="6570513"/>
            <a:ext cx="7505700" cy="187877"/>
          </a:xfrm>
          <a:prstGeom prst="parallelogram">
            <a:avLst>
              <a:gd name="adj" fmla="val 123626"/>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i="1" dirty="0">
                <a:solidFill>
                  <a:schemeClr val="bg1"/>
                </a:solidFill>
              </a:rPr>
              <a:t>Engineering Economics-ME2001</a:t>
            </a:r>
          </a:p>
        </p:txBody>
      </p:sp>
    </p:spTree>
    <p:extLst>
      <p:ext uri="{BB962C8B-B14F-4D97-AF65-F5344CB8AC3E}">
        <p14:creationId xmlns:p14="http://schemas.microsoft.com/office/powerpoint/2010/main" val="1532609574"/>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lang="en-US" sz="2600" b="1" kern="1200" dirty="0">
          <a:solidFill>
            <a:srgbClr val="B47841"/>
          </a:solidFill>
          <a:latin typeface="Arial"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 Id="rId14" Type="http://schemas.openxmlformats.org/officeDocument/2006/relationships/image" Target="../media/image24.jpeg"/></Relationships>
</file>

<file path=ppt/slides/_rels/slide26.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3.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8"/>
          <p:cNvSpPr>
            <a:spLocks noChangeArrowheads="1"/>
          </p:cNvSpPr>
          <p:nvPr/>
        </p:nvSpPr>
        <p:spPr bwMode="auto">
          <a:xfrm>
            <a:off x="2414650" y="180851"/>
            <a:ext cx="8153339" cy="461665"/>
          </a:xfrm>
          <a:prstGeom prst="rect">
            <a:avLst/>
          </a:prstGeom>
          <a:noFill/>
          <a:ln w="9525">
            <a:noFill/>
            <a:miter lim="800000"/>
            <a:headEnd/>
            <a:tailEnd/>
          </a:ln>
        </p:spPr>
        <p:txBody>
          <a:bodyPr wrap="square">
            <a:spAutoFit/>
          </a:bodyPr>
          <a:lstStyle/>
          <a:p>
            <a:pPr algn="r" fontAlgn="base">
              <a:spcBef>
                <a:spcPct val="0"/>
              </a:spcBef>
              <a:spcAft>
                <a:spcPct val="0"/>
              </a:spcAft>
            </a:pPr>
            <a:r>
              <a:rPr lang="en-US" sz="2400" b="1" dirty="0">
                <a:solidFill>
                  <a:srgbClr val="B47841"/>
                </a:solidFill>
                <a:latin typeface="Arial" charset="0"/>
              </a:rPr>
              <a:t>Manipal University Jaipur – NAAC Accredited with A+ </a:t>
            </a:r>
            <a:endParaRPr lang="en-US" sz="2000" i="1" dirty="0">
              <a:solidFill>
                <a:srgbClr val="B47841"/>
              </a:solidFill>
              <a:latin typeface="Arial" charset="0"/>
            </a:endParaRPr>
          </a:p>
        </p:txBody>
      </p:sp>
      <p:pic>
        <p:nvPicPr>
          <p:cNvPr id="6"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2524" b="5597"/>
          <a:stretch/>
        </p:blipFill>
        <p:spPr bwMode="auto">
          <a:xfrm>
            <a:off x="1423989" y="1101640"/>
            <a:ext cx="9144000" cy="466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CE9AF76-6626-4FCA-8E95-2310049DCBDE}"/>
              </a:ext>
            </a:extLst>
          </p:cNvPr>
          <p:cNvSpPr/>
          <p:nvPr/>
        </p:nvSpPr>
        <p:spPr>
          <a:xfrm>
            <a:off x="3035707" y="5756154"/>
            <a:ext cx="4706738" cy="584775"/>
          </a:xfrm>
          <a:prstGeom prst="rect">
            <a:avLst/>
          </a:prstGeom>
        </p:spPr>
        <p:txBody>
          <a:bodyPr wrap="none">
            <a:spAutoFit/>
          </a:bodyPr>
          <a:lstStyle/>
          <a:p>
            <a:r>
              <a:rPr lang="en-US" sz="3200" b="1" dirty="0">
                <a:solidFill>
                  <a:srgbClr val="C00000"/>
                </a:solidFill>
                <a:latin typeface="Trebuchet MS" panose="020B0603020202020204" pitchFamily="34" charset="0"/>
                <a:ea typeface="Verdana" panose="020B0604030504040204" pitchFamily="34" charset="0"/>
              </a:rPr>
              <a:t> Engineering Economics</a:t>
            </a:r>
            <a:endParaRPr lang="en-IN" sz="3200" b="1" dirty="0">
              <a:solidFill>
                <a:srgbClr val="C00000"/>
              </a:solidFill>
              <a:latin typeface="Trebuchet MS" panose="020B0603020202020204" pitchFamily="34" charset="0"/>
              <a:ea typeface="Verdana" panose="020B0604030504040204" pitchFamily="34" charset="0"/>
            </a:endParaRPr>
          </a:p>
        </p:txBody>
      </p:sp>
    </p:spTree>
    <p:extLst>
      <p:ext uri="{BB962C8B-B14F-4D97-AF65-F5344CB8AC3E}">
        <p14:creationId xmlns:p14="http://schemas.microsoft.com/office/powerpoint/2010/main" val="165857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3C84B7-BF3B-5C08-4527-6044BDF2C3C9}"/>
              </a:ext>
            </a:extLst>
          </p:cNvPr>
          <p:cNvSpPr txBox="1"/>
          <p:nvPr/>
        </p:nvSpPr>
        <p:spPr>
          <a:xfrm>
            <a:off x="1212574" y="1711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Case Study</a:t>
            </a:r>
          </a:p>
        </p:txBody>
      </p:sp>
      <p:sp>
        <p:nvSpPr>
          <p:cNvPr id="4" name="TextBox 3">
            <a:extLst>
              <a:ext uri="{FF2B5EF4-FFF2-40B4-BE49-F238E27FC236}">
                <a16:creationId xmlns:a16="http://schemas.microsoft.com/office/drawing/2014/main" id="{759DA897-C2C6-52B0-7480-B60ABC552FC9}"/>
              </a:ext>
            </a:extLst>
          </p:cNvPr>
          <p:cNvSpPr txBox="1"/>
          <p:nvPr/>
        </p:nvSpPr>
        <p:spPr>
          <a:xfrm>
            <a:off x="149204" y="1036540"/>
            <a:ext cx="12042795" cy="6197338"/>
          </a:xfrm>
          <a:prstGeom prst="rect">
            <a:avLst/>
          </a:prstGeom>
          <a:noFill/>
        </p:spPr>
        <p:txBody>
          <a:bodyPr wrap="square">
            <a:spAutoFit/>
          </a:bodyPr>
          <a:lstStyle/>
          <a:p>
            <a:pPr>
              <a:lnSpc>
                <a:spcPct val="107000"/>
              </a:lnSpc>
              <a:spcBef>
                <a:spcPts val="1500"/>
              </a:spcBef>
              <a:spcAft>
                <a:spcPts val="1500"/>
              </a:spcAf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Challenges:</a:t>
            </a:r>
          </a:p>
          <a:p>
            <a:pPr marL="342900" lvl="0" indent="-342900">
              <a:lnSpc>
                <a:spcPct val="107000"/>
              </a:lnSpc>
              <a:spcAft>
                <a:spcPts val="800"/>
              </a:spcAft>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1.Balancing demand and supply</a:t>
            </a:r>
          </a:p>
          <a:p>
            <a:pPr marL="342900" lvl="0" indent="-342900">
              <a:lnSpc>
                <a:spcPct val="107000"/>
              </a:lnSpc>
              <a:spcAft>
                <a:spcPts val="800"/>
              </a:spcAft>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2. Infrastructure and technology: The village lacks proper infrastructure and technology to store, distribute, and manage water efficiently.</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lnSpc>
                <a:spcPct val="107000"/>
              </a:lnSpc>
              <a:spcAft>
                <a:spcPts val="800"/>
              </a:spcAft>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3. Financial constraints</a:t>
            </a:r>
          </a:p>
          <a:p>
            <a:pPr marL="342900" lvl="0" indent="-342900">
              <a:lnSpc>
                <a:spcPct val="107000"/>
              </a:lnSpc>
              <a:spcAft>
                <a:spcPts val="800"/>
              </a:spcAft>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4. Environmental factors: The desert region's climate makes it challenging to find alternative water sources, and climate change might further exacerbate water scarcity in the future.</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Bef>
                <a:spcPts val="1500"/>
              </a:spcBef>
              <a:spcAft>
                <a:spcPts val="1500"/>
              </a:spcAf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Solutions:</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Water conservation</a:t>
            </a:r>
          </a:p>
          <a:p>
            <a:pPr marL="342900" lvl="0" indent="-342900">
              <a:lnSpc>
                <a:spcPct val="107000"/>
              </a:lnSpc>
              <a:spcAft>
                <a:spcPts val="800"/>
              </a:spcAft>
              <a:buFont typeface="+mj-lt"/>
              <a:buAutoNum type="arabicPeriod"/>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Community awareness</a:t>
            </a:r>
          </a:p>
          <a:p>
            <a:pPr marL="342900" lvl="0" indent="-342900">
              <a:lnSpc>
                <a:spcPct val="107000"/>
              </a:lnSpc>
              <a:spcAft>
                <a:spcPts val="800"/>
              </a:spcAft>
              <a:buFont typeface="+mj-lt"/>
              <a:buAutoNum type="arabicPeriod"/>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Diversifying water sources</a:t>
            </a:r>
          </a:p>
          <a:p>
            <a:pPr marL="342900" lvl="0" indent="-342900">
              <a:lnSpc>
                <a:spcPct val="107000"/>
              </a:lnSpc>
              <a:spcAft>
                <a:spcPts val="800"/>
              </a:spcAft>
              <a:buFont typeface="+mj-lt"/>
              <a:buAutoNum type="arabicPeriod"/>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Government and NGO support</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Bef>
                <a:spcPts val="1500"/>
              </a:spcBef>
              <a:spcAft>
                <a:spcPts val="1500"/>
              </a:spcAft>
            </a:pPr>
            <a:endParaRPr lang="en-IN" kern="0" dirty="0">
              <a:solidFill>
                <a:srgbClr val="000000"/>
              </a:solidFill>
              <a:latin typeface="Gill Sans MT" panose="020B0502020104020203" pitchFamily="34" charset="0"/>
              <a:ea typeface="Calibri" panose="020F0502020204030204" pitchFamily="34" charset="0"/>
              <a:cs typeface="Mangal" panose="02040503050203030202" pitchFamily="18" charset="0"/>
            </a:endParaRPr>
          </a:p>
          <a:p>
            <a:pPr>
              <a:lnSpc>
                <a:spcPct val="107000"/>
              </a:lnSpc>
              <a:spcBef>
                <a:spcPts val="1500"/>
              </a:spcBef>
              <a:spcAft>
                <a:spcPts val="1500"/>
              </a:spcAft>
            </a:pP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0755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p:cNvGraphicFramePr/>
          <p:nvPr/>
        </p:nvGraphicFramePr>
        <p:xfrm>
          <a:off x="3872656" y="-33348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3" name="Rectangle 10"/>
          <p:cNvSpPr>
            <a:spLocks noChangeArrowheads="1"/>
          </p:cNvSpPr>
          <p:nvPr/>
        </p:nvSpPr>
        <p:spPr bwMode="auto">
          <a:xfrm>
            <a:off x="7453314" y="4783139"/>
            <a:ext cx="242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spcBef>
                <a:spcPct val="0"/>
              </a:spcBef>
              <a:buNone/>
            </a:pPr>
            <a:r>
              <a:rPr lang="en-US" altLang="en-US" sz="1800">
                <a:latin typeface="Times New Roman" panose="02020603050405020304" pitchFamily="18" charset="0"/>
                <a:cs typeface="Times New Roman" panose="02020603050405020304" pitchFamily="18" charset="0"/>
              </a:rPr>
              <a:t> </a:t>
            </a:r>
          </a:p>
        </p:txBody>
      </p:sp>
      <p:sp>
        <p:nvSpPr>
          <p:cNvPr id="4107" name="TextBox 1"/>
          <p:cNvSpPr txBox="1">
            <a:spLocks noChangeArrowheads="1"/>
          </p:cNvSpPr>
          <p:nvPr/>
        </p:nvSpPr>
        <p:spPr bwMode="auto">
          <a:xfrm>
            <a:off x="4315173" y="40601"/>
            <a:ext cx="8247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Economics - Definitions</a:t>
            </a:r>
          </a:p>
        </p:txBody>
      </p:sp>
      <p:sp>
        <p:nvSpPr>
          <p:cNvPr id="5" name="Rectangle 4"/>
          <p:cNvSpPr/>
          <p:nvPr/>
        </p:nvSpPr>
        <p:spPr>
          <a:xfrm>
            <a:off x="1174910" y="3356526"/>
            <a:ext cx="3475745" cy="1569660"/>
          </a:xfrm>
          <a:prstGeom prst="rect">
            <a:avLst/>
          </a:prstGeom>
          <a:solidFill>
            <a:srgbClr val="FFFF00"/>
          </a:solidFill>
          <a:ln>
            <a:noFill/>
          </a:ln>
        </p:spPr>
        <p:txBody>
          <a:bodyPr wrap="square">
            <a:spAutoFit/>
          </a:bodyPr>
          <a:lstStyle/>
          <a:p>
            <a:pPr algn="ctr"/>
            <a:r>
              <a:rPr lang="en-US" sz="2400" dirty="0">
                <a:solidFill>
                  <a:srgbClr val="0000FF"/>
                </a:solidFill>
              </a:rPr>
              <a:t>When </a:t>
            </a:r>
            <a:r>
              <a:rPr lang="en-US" sz="2400" dirty="0">
                <a:solidFill>
                  <a:srgbClr val="FF0000"/>
                </a:solidFill>
              </a:rPr>
              <a:t>wants</a:t>
            </a:r>
            <a:r>
              <a:rPr lang="en-US" sz="2400" dirty="0">
                <a:solidFill>
                  <a:srgbClr val="0000FF"/>
                </a:solidFill>
              </a:rPr>
              <a:t> exceed the </a:t>
            </a:r>
            <a:r>
              <a:rPr lang="en-US" sz="2400" dirty="0">
                <a:solidFill>
                  <a:srgbClr val="FF0000"/>
                </a:solidFill>
              </a:rPr>
              <a:t>resources</a:t>
            </a:r>
            <a:r>
              <a:rPr lang="en-US" sz="2400" dirty="0">
                <a:solidFill>
                  <a:srgbClr val="0000FF"/>
                </a:solidFill>
              </a:rPr>
              <a:t> available to satisfy them, there is </a:t>
            </a:r>
            <a:r>
              <a:rPr lang="en-US" sz="2400" b="1" dirty="0">
                <a:solidFill>
                  <a:srgbClr val="FF3399"/>
                </a:solidFill>
              </a:rPr>
              <a:t>scarcity.</a:t>
            </a:r>
            <a:endParaRPr lang="en-US" sz="2200" b="1" dirty="0">
              <a:solidFill>
                <a:srgbClr val="FF3399"/>
              </a:solidFill>
              <a:latin typeface="Cambria" panose="02040503050406030204" pitchFamily="18" charset="0"/>
              <a:ea typeface="Cambria" panose="02040503050406030204" pitchFamily="18" charset="0"/>
            </a:endParaRPr>
          </a:p>
        </p:txBody>
      </p:sp>
      <p:sp>
        <p:nvSpPr>
          <p:cNvPr id="29" name="Rectangle 28"/>
          <p:cNvSpPr/>
          <p:nvPr/>
        </p:nvSpPr>
        <p:spPr>
          <a:xfrm>
            <a:off x="7004492" y="3594502"/>
            <a:ext cx="2932406" cy="338554"/>
          </a:xfrm>
          <a:prstGeom prst="rect">
            <a:avLst/>
          </a:prstGeom>
          <a:noFill/>
          <a:ln>
            <a:noFill/>
          </a:ln>
        </p:spPr>
        <p:txBody>
          <a:bodyPr wrap="none">
            <a:spAutoFit/>
          </a:bodyPr>
          <a:lstStyle/>
          <a:p>
            <a:r>
              <a:rPr lang="en-US" sz="1600" b="1" i="1" dirty="0">
                <a:solidFill>
                  <a:srgbClr val="0000FF"/>
                </a:solidFill>
                <a:latin typeface="Cambria" panose="02040503050406030204" pitchFamily="18" charset="0"/>
                <a:ea typeface="Cambria" panose="02040503050406030204" pitchFamily="18" charset="0"/>
              </a:rPr>
              <a:t>Fig. 1: The economic problem</a:t>
            </a:r>
            <a:endParaRPr lang="en-US" sz="1600" i="1" dirty="0">
              <a:solidFill>
                <a:srgbClr val="0000FF"/>
              </a:solidFill>
            </a:endParaRPr>
          </a:p>
        </p:txBody>
      </p:sp>
      <p:grpSp>
        <p:nvGrpSpPr>
          <p:cNvPr id="39" name="Group 38"/>
          <p:cNvGrpSpPr/>
          <p:nvPr/>
        </p:nvGrpSpPr>
        <p:grpSpPr>
          <a:xfrm>
            <a:off x="191343" y="730322"/>
            <a:ext cx="9882463" cy="147613"/>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2070866" y="6474686"/>
            <a:ext cx="10073806" cy="71364"/>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4" name="Flowchart: Off-page Connector 3"/>
          <p:cNvSpPr/>
          <p:nvPr/>
        </p:nvSpPr>
        <p:spPr bwMode="auto">
          <a:xfrm rot="16200000">
            <a:off x="-32907" y="1546451"/>
            <a:ext cx="1693347" cy="515627"/>
          </a:xfrm>
          <a:prstGeom prst="flowChartOffpage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Wants</a:t>
            </a:r>
            <a:endParaRPr kumimoji="0" lang="en-US" b="1"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p:txBody>
      </p:sp>
      <p:sp>
        <p:nvSpPr>
          <p:cNvPr id="33" name="Flowchart: Off-page Connector 32"/>
          <p:cNvSpPr/>
          <p:nvPr/>
        </p:nvSpPr>
        <p:spPr bwMode="auto">
          <a:xfrm rot="16200000">
            <a:off x="-18570" y="3885348"/>
            <a:ext cx="1693347" cy="515627"/>
          </a:xfrm>
          <a:prstGeom prst="flowChartOffpage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Scarcity</a:t>
            </a:r>
            <a:endParaRPr kumimoji="0" lang="en-US" b="1" i="0" u="none" strike="noStrike" cap="none" normalizeH="0" baseline="0" dirty="0">
              <a:ln>
                <a:noFill/>
              </a:ln>
              <a:solidFill>
                <a:schemeClr val="bg1"/>
              </a:solidFill>
              <a:effectLst/>
              <a:latin typeface="Cambria" panose="02040503050406030204" pitchFamily="18" charset="0"/>
              <a:ea typeface="Cambria" panose="02040503050406030204" pitchFamily="18" charset="0"/>
            </a:endParaRPr>
          </a:p>
        </p:txBody>
      </p:sp>
      <p:sp>
        <p:nvSpPr>
          <p:cNvPr id="10" name="Rectangle 9"/>
          <p:cNvSpPr/>
          <p:nvPr/>
        </p:nvSpPr>
        <p:spPr>
          <a:xfrm>
            <a:off x="570290" y="2682188"/>
            <a:ext cx="501291" cy="461665"/>
          </a:xfrm>
          <a:prstGeom prst="rect">
            <a:avLst/>
          </a:prstGeom>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Vs</a:t>
            </a:r>
            <a:endParaRPr lang="en-US" sz="2400" dirty="0">
              <a:solidFill>
                <a:srgbClr val="FF0000"/>
              </a:solidFill>
            </a:endParaRPr>
          </a:p>
        </p:txBody>
      </p:sp>
      <p:sp>
        <p:nvSpPr>
          <p:cNvPr id="34" name="Rectangle 33"/>
          <p:cNvSpPr/>
          <p:nvPr/>
        </p:nvSpPr>
        <p:spPr>
          <a:xfrm>
            <a:off x="1202199" y="1389158"/>
            <a:ext cx="2035585" cy="830997"/>
          </a:xfrm>
          <a:prstGeom prst="rect">
            <a:avLst/>
          </a:prstGeom>
          <a:solidFill>
            <a:srgbClr val="FFFF00"/>
          </a:solidFill>
          <a:ln>
            <a:noFill/>
          </a:ln>
        </p:spPr>
        <p:txBody>
          <a:bodyPr wrap="square">
            <a:spAutoFit/>
          </a:bodyPr>
          <a:lstStyle/>
          <a:p>
            <a:pPr algn="ctr"/>
            <a:r>
              <a:rPr lang="en-US" sz="2400" dirty="0">
                <a:solidFill>
                  <a:srgbClr val="0000FF"/>
                </a:solidFill>
              </a:rPr>
              <a:t>Human </a:t>
            </a:r>
            <a:r>
              <a:rPr lang="en-US" sz="2400" b="1" dirty="0">
                <a:solidFill>
                  <a:srgbClr val="FF3399"/>
                </a:solidFill>
              </a:rPr>
              <a:t>needs.</a:t>
            </a:r>
            <a:endParaRPr lang="en-US" sz="2200" b="1" dirty="0">
              <a:solidFill>
                <a:srgbClr val="FF3399"/>
              </a:solidFill>
              <a:latin typeface="Cambria" panose="02040503050406030204" pitchFamily="18" charset="0"/>
              <a:ea typeface="Cambria" panose="02040503050406030204" pitchFamily="18" charset="0"/>
            </a:endParaRPr>
          </a:p>
        </p:txBody>
      </p:sp>
      <p:sp>
        <p:nvSpPr>
          <p:cNvPr id="11" name="Rectangle 10"/>
          <p:cNvSpPr/>
          <p:nvPr/>
        </p:nvSpPr>
        <p:spPr>
          <a:xfrm>
            <a:off x="278086" y="5363924"/>
            <a:ext cx="4807726" cy="369332"/>
          </a:xfrm>
          <a:prstGeom prst="rect">
            <a:avLst/>
          </a:prstGeom>
          <a:solidFill>
            <a:schemeClr val="tx2">
              <a:lumMod val="20000"/>
              <a:lumOff val="80000"/>
            </a:schemeClr>
          </a:solidFill>
        </p:spPr>
        <p:txBody>
          <a:bodyPr wrap="none">
            <a:spAutoFit/>
          </a:bodyPr>
          <a:lstStyle/>
          <a:p>
            <a:pPr marL="285750" indent="-285750">
              <a:buFont typeface="Wingdings" panose="05000000000000000000" pitchFamily="2" charset="2"/>
              <a:buChar char="ü"/>
            </a:pPr>
            <a:r>
              <a:rPr lang="en-US" b="1" dirty="0"/>
              <a:t>Scarcity : Extensive Economic Problem</a:t>
            </a:r>
          </a:p>
        </p:txBody>
      </p:sp>
      <p:sp>
        <p:nvSpPr>
          <p:cNvPr id="12" name="Rectangle 11"/>
          <p:cNvSpPr/>
          <p:nvPr/>
        </p:nvSpPr>
        <p:spPr>
          <a:xfrm>
            <a:off x="278086" y="5867980"/>
            <a:ext cx="5713937" cy="369332"/>
          </a:xfrm>
          <a:prstGeom prst="rect">
            <a:avLst/>
          </a:prstGeom>
          <a:solidFill>
            <a:schemeClr val="accent2">
              <a:lumMod val="20000"/>
              <a:lumOff val="80000"/>
            </a:schemeClr>
          </a:solidFill>
        </p:spPr>
        <p:txBody>
          <a:bodyPr wrap="none">
            <a:spAutoFit/>
          </a:bodyPr>
          <a:lstStyle/>
          <a:p>
            <a:pPr marL="285750" indent="-285750">
              <a:buFont typeface="Wingdings" panose="05000000000000000000" pitchFamily="2" charset="2"/>
              <a:buChar char="ü"/>
            </a:pPr>
            <a:r>
              <a:rPr lang="en-US" b="1" dirty="0"/>
              <a:t>Faced with scarcity, people must make choices.</a:t>
            </a:r>
          </a:p>
        </p:txBody>
      </p:sp>
      <p:sp>
        <p:nvSpPr>
          <p:cNvPr id="14" name="Rounded Rectangular Callout 13"/>
          <p:cNvSpPr/>
          <p:nvPr/>
        </p:nvSpPr>
        <p:spPr bwMode="auto">
          <a:xfrm>
            <a:off x="5663952" y="4231002"/>
            <a:ext cx="5184576" cy="926190"/>
          </a:xfrm>
          <a:prstGeom prst="wedgeRoundRectCallou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1" dirty="0">
                <a:solidFill>
                  <a:srgbClr val="FFFF00"/>
                </a:solidFill>
                <a:latin typeface="Cambria" panose="02040503050406030204" pitchFamily="18" charset="0"/>
                <a:ea typeface="Cambria" panose="02040503050406030204" pitchFamily="18" charset="0"/>
              </a:rPr>
              <a:t>Economics</a:t>
            </a:r>
            <a:r>
              <a:rPr lang="en-US" sz="2400" b="1" dirty="0">
                <a:solidFill>
                  <a:schemeClr val="bg1"/>
                </a:solidFill>
                <a:latin typeface="Cambria" panose="02040503050406030204" pitchFamily="18" charset="0"/>
                <a:ea typeface="Cambria" panose="02040503050406030204" pitchFamily="18" charset="0"/>
              </a:rPr>
              <a:t> is the study of </a:t>
            </a:r>
            <a:r>
              <a:rPr lang="en-US" sz="2400" b="1" dirty="0">
                <a:solidFill>
                  <a:srgbClr val="66FFCC"/>
                </a:solidFill>
                <a:latin typeface="Cambria" panose="02040503050406030204" pitchFamily="18" charset="0"/>
                <a:ea typeface="Cambria" panose="02040503050406030204" pitchFamily="18" charset="0"/>
              </a:rPr>
              <a:t>choices </a:t>
            </a:r>
            <a:r>
              <a:rPr lang="en-US" sz="2400" b="1" dirty="0">
                <a:solidFill>
                  <a:schemeClr val="bg1"/>
                </a:solidFill>
                <a:latin typeface="Cambria" panose="02040503050406030204" pitchFamily="18" charset="0"/>
                <a:ea typeface="Cambria" panose="02040503050406030204" pitchFamily="18" charset="0"/>
              </a:rPr>
              <a:t>people make to cope with </a:t>
            </a:r>
            <a:r>
              <a:rPr lang="en-US" sz="2400" b="1" dirty="0">
                <a:solidFill>
                  <a:srgbClr val="FF3399"/>
                </a:solidFill>
                <a:latin typeface="Cambria" panose="02040503050406030204" pitchFamily="18" charset="0"/>
                <a:ea typeface="Cambria" panose="02040503050406030204" pitchFamily="18" charset="0"/>
              </a:rPr>
              <a:t>scarcity</a:t>
            </a:r>
          </a:p>
        </p:txBody>
      </p:sp>
      <p:sp>
        <p:nvSpPr>
          <p:cNvPr id="17" name="Rectangle 16"/>
          <p:cNvSpPr/>
          <p:nvPr/>
        </p:nvSpPr>
        <p:spPr>
          <a:xfrm>
            <a:off x="6048672" y="5180999"/>
            <a:ext cx="6096000" cy="1200329"/>
          </a:xfrm>
          <a:prstGeom prst="rect">
            <a:avLst/>
          </a:prstGeom>
        </p:spPr>
        <p:txBody>
          <a:bodyPr>
            <a:spAutoFit/>
          </a:bodyPr>
          <a:lstStyle/>
          <a:p>
            <a:pPr algn="ctr"/>
            <a:r>
              <a:rPr lang="en-US" sz="2400" b="1" dirty="0">
                <a:solidFill>
                  <a:srgbClr val="002060"/>
                </a:solidFill>
                <a:latin typeface="Cambria" panose="02040503050406030204" pitchFamily="18" charset="0"/>
                <a:ea typeface="Cambria" panose="02040503050406030204" pitchFamily="18" charset="0"/>
              </a:rPr>
              <a:t>Economics</a:t>
            </a:r>
            <a:r>
              <a:rPr lang="en-US" sz="2400" b="1" dirty="0">
                <a:solidFill>
                  <a:srgbClr val="FF0000"/>
                </a:solidFill>
                <a:latin typeface="Cambria" panose="02040503050406030204" pitchFamily="18" charset="0"/>
                <a:ea typeface="Cambria" panose="02040503050406030204" pitchFamily="18" charset="0"/>
              </a:rPr>
              <a:t> deals with the allocation of scarce resources among alternative uses to satisfy human wants.</a:t>
            </a:r>
          </a:p>
        </p:txBody>
      </p:sp>
    </p:spTree>
    <p:extLst>
      <p:ext uri="{BB962C8B-B14F-4D97-AF65-F5344CB8AC3E}">
        <p14:creationId xmlns:p14="http://schemas.microsoft.com/office/powerpoint/2010/main" val="265791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19337" y="1039062"/>
          <a:ext cx="7128791" cy="5247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3" name="Rectangle 10"/>
          <p:cNvSpPr>
            <a:spLocks noChangeArrowheads="1"/>
          </p:cNvSpPr>
          <p:nvPr/>
        </p:nvSpPr>
        <p:spPr bwMode="auto">
          <a:xfrm>
            <a:off x="7453314" y="4783139"/>
            <a:ext cx="242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spcBef>
                <a:spcPct val="0"/>
              </a:spcBef>
              <a:buNone/>
            </a:pPr>
            <a:r>
              <a:rPr lang="en-US" altLang="en-US" sz="1800">
                <a:latin typeface="Times New Roman" panose="02020603050405020304" pitchFamily="18" charset="0"/>
                <a:cs typeface="Times New Roman" panose="02020603050405020304" pitchFamily="18" charset="0"/>
              </a:rPr>
              <a:t> </a:t>
            </a:r>
          </a:p>
        </p:txBody>
      </p:sp>
      <p:sp>
        <p:nvSpPr>
          <p:cNvPr id="4107" name="TextBox 1"/>
          <p:cNvSpPr txBox="1">
            <a:spLocks noChangeArrowheads="1"/>
          </p:cNvSpPr>
          <p:nvPr/>
        </p:nvSpPr>
        <p:spPr bwMode="auto">
          <a:xfrm>
            <a:off x="2695874" y="18720"/>
            <a:ext cx="8247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Basic Economics Problems</a:t>
            </a:r>
          </a:p>
        </p:txBody>
      </p:sp>
      <p:grpSp>
        <p:nvGrpSpPr>
          <p:cNvPr id="39" name="Group 38"/>
          <p:cNvGrpSpPr/>
          <p:nvPr/>
        </p:nvGrpSpPr>
        <p:grpSpPr>
          <a:xfrm>
            <a:off x="1" y="730323"/>
            <a:ext cx="10073806" cy="71364"/>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2070866" y="6474686"/>
            <a:ext cx="10073806" cy="71364"/>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3" name="Rectangle 2"/>
          <p:cNvSpPr/>
          <p:nvPr/>
        </p:nvSpPr>
        <p:spPr>
          <a:xfrm>
            <a:off x="5440800" y="1938011"/>
            <a:ext cx="1268296" cy="646331"/>
          </a:xfrm>
          <a:prstGeom prst="rect">
            <a:avLst/>
          </a:prstGeom>
        </p:spPr>
        <p:txBody>
          <a:bodyPr wrap="none">
            <a:spAutoFit/>
          </a:bodyPr>
          <a:lstStyle/>
          <a:p>
            <a:r>
              <a:rPr lang="en-US" b="1" dirty="0">
                <a:solidFill>
                  <a:srgbClr val="FF0000"/>
                </a:solidFill>
                <a:latin typeface="Cambria" panose="02040503050406030204" pitchFamily="18" charset="0"/>
                <a:ea typeface="Cambria" panose="02040503050406030204" pitchFamily="18" charset="0"/>
              </a:rPr>
              <a:t>Resource </a:t>
            </a:r>
          </a:p>
          <a:p>
            <a:r>
              <a:rPr lang="en-US" b="1" dirty="0">
                <a:solidFill>
                  <a:srgbClr val="FF0000"/>
                </a:solidFill>
                <a:latin typeface="Cambria" panose="02040503050406030204" pitchFamily="18" charset="0"/>
                <a:ea typeface="Cambria" panose="02040503050406030204" pitchFamily="18" charset="0"/>
              </a:rPr>
              <a:t>Allocation</a:t>
            </a:r>
          </a:p>
        </p:txBody>
      </p:sp>
      <p:sp>
        <p:nvSpPr>
          <p:cNvPr id="6" name="Rectangle 5"/>
          <p:cNvSpPr/>
          <p:nvPr/>
        </p:nvSpPr>
        <p:spPr>
          <a:xfrm>
            <a:off x="2791006" y="4077072"/>
            <a:ext cx="4028697" cy="369332"/>
          </a:xfrm>
          <a:prstGeom prst="rect">
            <a:avLst/>
          </a:prstGeom>
        </p:spPr>
        <p:txBody>
          <a:bodyPr wrap="square">
            <a:spAutoFit/>
          </a:bodyPr>
          <a:lstStyle/>
          <a:p>
            <a:r>
              <a:rPr lang="en-US" b="1" dirty="0">
                <a:solidFill>
                  <a:srgbClr val="FF0000"/>
                </a:solidFill>
                <a:latin typeface="Cambria" panose="02040503050406030204" pitchFamily="18" charset="0"/>
                <a:ea typeface="Cambria" panose="02040503050406030204" pitchFamily="18" charset="0"/>
              </a:rPr>
              <a:t>Labour Intensive; Capital Intensive</a:t>
            </a:r>
          </a:p>
        </p:txBody>
      </p:sp>
      <p:sp>
        <p:nvSpPr>
          <p:cNvPr id="35" name="Rectangle 34"/>
          <p:cNvSpPr/>
          <p:nvPr/>
        </p:nvSpPr>
        <p:spPr>
          <a:xfrm>
            <a:off x="5330193" y="5587383"/>
            <a:ext cx="1489510" cy="646331"/>
          </a:xfrm>
          <a:prstGeom prst="rect">
            <a:avLst/>
          </a:prstGeom>
        </p:spPr>
        <p:txBody>
          <a:bodyPr wrap="none">
            <a:spAutoFit/>
          </a:bodyPr>
          <a:lstStyle/>
          <a:p>
            <a:r>
              <a:rPr lang="en-US" b="1" dirty="0">
                <a:solidFill>
                  <a:srgbClr val="FF0000"/>
                </a:solidFill>
                <a:latin typeface="Cambria" panose="02040503050406030204" pitchFamily="18" charset="0"/>
                <a:ea typeface="Cambria" panose="02040503050406030204" pitchFamily="18" charset="0"/>
              </a:rPr>
              <a:t>Distribution</a:t>
            </a:r>
          </a:p>
          <a:p>
            <a:r>
              <a:rPr lang="en-US" b="1" dirty="0">
                <a:solidFill>
                  <a:srgbClr val="FF0000"/>
                </a:solidFill>
                <a:latin typeface="Cambria" panose="02040503050406030204" pitchFamily="18" charset="0"/>
                <a:ea typeface="Cambria" panose="02040503050406030204" pitchFamily="18" charset="0"/>
              </a:rPr>
              <a:t> of Income</a:t>
            </a:r>
          </a:p>
        </p:txBody>
      </p:sp>
      <p:pic>
        <p:nvPicPr>
          <p:cNvPr id="20" name="Picture 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1798" y="1201251"/>
            <a:ext cx="5523246" cy="460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379371" y="5805264"/>
            <a:ext cx="4498924" cy="369332"/>
          </a:xfrm>
          <a:prstGeom prst="rect">
            <a:avLst/>
          </a:prstGeom>
          <a:solidFill>
            <a:srgbClr val="FFFF00"/>
          </a:solidFill>
        </p:spPr>
        <p:txBody>
          <a:bodyPr wrap="none">
            <a:spAutoFit/>
          </a:bodyPr>
          <a:lstStyle/>
          <a:p>
            <a:pPr algn="ctr" eaLnBrk="1" hangingPunct="1"/>
            <a:r>
              <a:rPr lang="en-US" altLang="en-US" dirty="0">
                <a:solidFill>
                  <a:srgbClr val="0000FF"/>
                </a:solidFill>
                <a:latin typeface="Cambria" panose="02040503050406030204" pitchFamily="18" charset="0"/>
                <a:ea typeface="Cambria" panose="02040503050406030204" pitchFamily="18" charset="0"/>
                <a:cs typeface="Arial" panose="020B0604020202020204" pitchFamily="34" charset="0"/>
              </a:rPr>
              <a:t>Production Possibilities Curve of a Country</a:t>
            </a:r>
          </a:p>
        </p:txBody>
      </p:sp>
    </p:spTree>
    <p:extLst>
      <p:ext uri="{BB962C8B-B14F-4D97-AF65-F5344CB8AC3E}">
        <p14:creationId xmlns:p14="http://schemas.microsoft.com/office/powerpoint/2010/main" val="8321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59ED-76B8-3B0E-433D-AFD7202733C2}"/>
              </a:ext>
            </a:extLst>
          </p:cNvPr>
          <p:cNvSpPr>
            <a:spLocks noGrp="1"/>
          </p:cNvSpPr>
          <p:nvPr>
            <p:ph type="title"/>
          </p:nvPr>
        </p:nvSpPr>
        <p:spPr/>
        <p:txBody>
          <a:bodyPr/>
          <a:lstStyle/>
          <a:p>
            <a:r>
              <a:rPr lang="en-IN" sz="2400" dirty="0">
                <a:solidFill>
                  <a:srgbClr val="FF0000"/>
                </a:solidFill>
                <a:latin typeface="Trebuchet MS" panose="020B0603020202020204" pitchFamily="34" charset="0"/>
                <a:ea typeface="+mn-ea"/>
                <a:cs typeface="+mn-cs"/>
              </a:rPr>
              <a:t>Case Study</a:t>
            </a:r>
          </a:p>
        </p:txBody>
      </p:sp>
      <p:sp>
        <p:nvSpPr>
          <p:cNvPr id="8" name="TextBox 7">
            <a:extLst>
              <a:ext uri="{FF2B5EF4-FFF2-40B4-BE49-F238E27FC236}">
                <a16:creationId xmlns:a16="http://schemas.microsoft.com/office/drawing/2014/main" id="{2670DF0E-A4E4-1415-A058-DA784D9539BF}"/>
              </a:ext>
            </a:extLst>
          </p:cNvPr>
          <p:cNvSpPr txBox="1"/>
          <p:nvPr/>
        </p:nvSpPr>
        <p:spPr>
          <a:xfrm>
            <a:off x="255813" y="979694"/>
            <a:ext cx="11511643" cy="6903044"/>
          </a:xfrm>
          <a:prstGeom prst="rect">
            <a:avLst/>
          </a:prstGeom>
          <a:noFill/>
        </p:spPr>
        <p:txBody>
          <a:bodyPr wrap="square">
            <a:spAutoFit/>
          </a:bodyPr>
          <a:lstStyle/>
          <a:p>
            <a:pPr>
              <a:lnSpc>
                <a:spcPct val="107000"/>
              </a:lnSpc>
              <a:spcBef>
                <a:spcPts val="1500"/>
              </a:spcBef>
              <a:spcAft>
                <a:spcPts val="1500"/>
              </a:spcAft>
            </a:pPr>
            <a:r>
              <a:rPr lang="en-IN" kern="0" dirty="0">
                <a:solidFill>
                  <a:srgbClr val="000000"/>
                </a:solidFill>
                <a:latin typeface="Gill Sans MT" panose="020B0502020104020203" pitchFamily="34" charset="0"/>
                <a:ea typeface="Times New Roman" panose="02020603050405020304" pitchFamily="18" charset="0"/>
                <a:cs typeface="Mangal" panose="02040503050203030202" pitchFamily="18" charset="0"/>
              </a:rPr>
              <a:t>Case </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1: Renewable Energy Project : A company plans to invest in a solar energy farm capable of generating 100 MW of electricity to supply power to nearby communities.</a:t>
            </a:r>
          </a:p>
          <a:p>
            <a:r>
              <a:rPr lang="en-IN" b="1" kern="0" dirty="0">
                <a:solidFill>
                  <a:srgbClr val="FF0000"/>
                </a:solidFill>
                <a:effectLst/>
                <a:latin typeface="Gill Sans MT" panose="020B0502020104020203" pitchFamily="34" charset="0"/>
                <a:ea typeface="Times New Roman" panose="02020603050405020304" pitchFamily="18" charset="0"/>
              </a:rPr>
              <a:t>Economics Perspective:</a:t>
            </a:r>
            <a:endParaRPr lang="en-IN" b="1" kern="0" dirty="0">
              <a:solidFill>
                <a:srgbClr val="FF0000"/>
              </a:solidFill>
              <a:latin typeface="Gill Sans MT" panose="020B0502020104020203" pitchFamily="34" charset="0"/>
              <a:ea typeface="Times New Roman" panose="02020603050405020304" pitchFamily="18" charset="0"/>
              <a:cs typeface="Mangal" panose="02040503050203030202" pitchFamily="18" charset="0"/>
            </a:endParaRPr>
          </a:p>
          <a:p>
            <a:pPr marL="342900" lvl="0" indent="-342900">
              <a:buSzPts val="1000"/>
              <a:buFont typeface="Symbol" panose="05050102010706020507" pitchFamily="18" charset="2"/>
              <a:buChar char=""/>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Analysing the project from an economics standpoint would involve evaluating the overall impact on society, considering both direct and indirect effects.</a:t>
            </a:r>
            <a:endPar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buSzPts val="1000"/>
              <a:buFont typeface="Symbol" panose="05050102010706020507" pitchFamily="18" charset="2"/>
              <a:buChar char=""/>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The economic analysis would assess the project's potential to create jobs, </a:t>
            </a:r>
            <a:r>
              <a:rPr lang="en-IN"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reduce carbon emissions</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 and contribute to sustainable development.</a:t>
            </a:r>
            <a:endPar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buSzPts val="1000"/>
              <a:buFont typeface="Symbol" panose="05050102010706020507" pitchFamily="18" charset="2"/>
              <a:buChar char=""/>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It would also include an examination of market demand, the effects on electricity prices, and potential externalities.</a:t>
            </a:r>
          </a:p>
          <a:p>
            <a:pPr marL="342900" lvl="0" indent="-342900">
              <a:buSzPts val="1000"/>
              <a:buFont typeface="Symbol" panose="05050102010706020507" pitchFamily="18" charset="2"/>
              <a:buChar char=""/>
              <a:tabLst>
                <a:tab pos="457200" algn="l"/>
              </a:tabLst>
            </a:pPr>
            <a:endParaRPr lang="en-IN" kern="0" dirty="0">
              <a:solidFill>
                <a:srgbClr val="000000"/>
              </a:solidFill>
              <a:latin typeface="Gill Sans MT" panose="020B0502020104020203" pitchFamily="34" charset="0"/>
              <a:ea typeface="Calibri" panose="020F0502020204030204" pitchFamily="34" charset="0"/>
              <a:cs typeface="Mangal" panose="02040503050203030202" pitchFamily="18" charset="0"/>
            </a:endParaRPr>
          </a:p>
          <a:p>
            <a:r>
              <a:rPr lang="en-IN"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Engineering Economics Perspective:</a:t>
            </a:r>
          </a:p>
          <a:p>
            <a:pPr marL="342900" lvl="0" indent="-342900">
              <a:buSzPts val="1000"/>
              <a:buFont typeface="Symbol" panose="05050102010706020507" pitchFamily="18" charset="2"/>
              <a:buChar char=""/>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In engineering economics, the primary focus would be on the financial feasibility of the project.</a:t>
            </a:r>
            <a:endPar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buSzPts val="1000"/>
              <a:buFont typeface="Symbol" panose="05050102010706020507" pitchFamily="18" charset="2"/>
              <a:buChar char=""/>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Calculations would involve determining the initial investment cost, operating expenses, and expected revenue from electricity sales.</a:t>
            </a:r>
            <a:endPar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buSzPts val="1000"/>
              <a:buFont typeface="Symbol" panose="05050102010706020507" pitchFamily="18" charset="2"/>
              <a:buChar char=""/>
              <a:tabLst>
                <a:tab pos="457200" algn="l"/>
              </a:tabLs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Various financial metrics, such as Net Present Value (NPV), Internal Rate of Return (IRR), and Payback Period, would be used to evaluate the project's financial viability.</a:t>
            </a:r>
            <a:endPar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Bef>
                <a:spcPts val="1500"/>
              </a:spcBef>
              <a:spcAft>
                <a:spcPts val="1500"/>
              </a:spcAft>
            </a:pPr>
            <a:r>
              <a:rPr lang="en-IN" b="1" i="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Conclusion : </a:t>
            </a:r>
            <a:r>
              <a:rPr lang="en-IN" i="1"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The economics perspective provides a broader view of the project's social implications, while engineering economics emphasizes the financial feasibility and profitability of the investment. Integrating both approaches can lead to well-informed decisions that consider not only economic viability but also social and environmental impacts.</a:t>
            </a:r>
            <a:endParaRPr lang="en-IN" i="1"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Bef>
                <a:spcPts val="1500"/>
              </a:spcBef>
              <a:spcAft>
                <a:spcPts val="1500"/>
              </a:spcAft>
            </a:pP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Bef>
                <a:spcPts val="1500"/>
              </a:spcBef>
              <a:spcAft>
                <a:spcPts val="1500"/>
              </a:spcAft>
            </a:pP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8450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7013999-C5BF-F062-AFCD-4DF67592F332}"/>
              </a:ext>
            </a:extLst>
          </p:cNvPr>
          <p:cNvSpPr txBox="1"/>
          <p:nvPr/>
        </p:nvSpPr>
        <p:spPr>
          <a:xfrm>
            <a:off x="163286" y="1004986"/>
            <a:ext cx="11876313" cy="6078844"/>
          </a:xfrm>
          <a:prstGeom prst="rect">
            <a:avLst/>
          </a:prstGeom>
          <a:noFill/>
        </p:spPr>
        <p:txBody>
          <a:bodyPr wrap="square">
            <a:spAutoFit/>
          </a:bodyPr>
          <a:lstStyle/>
          <a:p>
            <a:pPr>
              <a:lnSpc>
                <a:spcPct val="107000"/>
              </a:lnSpc>
              <a:spcBef>
                <a:spcPts val="1500"/>
              </a:spcBef>
              <a:spcAft>
                <a:spcPts val="1500"/>
              </a:spcAft>
            </a:pPr>
            <a:r>
              <a:rPr lang="en-IN" sz="18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Case  2: Transportation Infrastructure Development : A government is considering constructing a high-speed rail network connecting major cities in the country.</a:t>
            </a:r>
            <a:endParaRPr lang="en-IN" sz="1800" kern="100" dirty="0">
              <a:effectLst/>
              <a:latin typeface="Gill Sans MT" panose="020B0502020104020203" pitchFamily="34" charset="0"/>
              <a:ea typeface="Calibri" panose="020F0502020204030204" pitchFamily="34" charset="0"/>
              <a:cs typeface="Mangal" panose="02040503050203030202" pitchFamily="18" charset="0"/>
            </a:endParaRPr>
          </a:p>
          <a:p>
            <a:r>
              <a:rPr lang="en-IN" sz="1800" b="1" kern="0" dirty="0">
                <a:solidFill>
                  <a:srgbClr val="FF0000"/>
                </a:solidFill>
                <a:effectLst/>
                <a:latin typeface="Gill Sans MT" panose="020B0502020104020203" pitchFamily="34" charset="0"/>
                <a:ea typeface="Times New Roman" panose="02020603050405020304" pitchFamily="18" charset="0"/>
              </a:rPr>
              <a:t>Economics Perspective:</a:t>
            </a:r>
          </a:p>
          <a:p>
            <a:pPr marL="342900" lvl="0" indent="-342900">
              <a:buSzPts val="1000"/>
              <a:buFont typeface="Symbol" panose="05050102010706020507" pitchFamily="18" charset="2"/>
              <a:buChar char=""/>
              <a:tabLst>
                <a:tab pos="457200" algn="l"/>
              </a:tabLst>
            </a:pPr>
            <a:r>
              <a:rPr lang="en-IN" sz="18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An economic analysis would assess the potential benefits of reduced travel time, increased connectivity, and improved regional economic development.</a:t>
            </a:r>
            <a:endParaRPr lang="en-IN" sz="18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buSzPts val="1000"/>
              <a:buFont typeface="Symbol" panose="05050102010706020507" pitchFamily="18" charset="2"/>
              <a:buChar char=""/>
              <a:tabLst>
                <a:tab pos="457200" algn="l"/>
              </a:tabLst>
            </a:pPr>
            <a:r>
              <a:rPr lang="en-IN" sz="18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It would consider the project's impact on income distribution, employment opportunities, and economic growth across regions.</a:t>
            </a:r>
            <a:endParaRPr lang="en-IN" sz="18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buSzPts val="1000"/>
              <a:buFont typeface="Symbol" panose="05050102010706020507" pitchFamily="18" charset="2"/>
              <a:buChar char=""/>
              <a:tabLst>
                <a:tab pos="457200" algn="l"/>
              </a:tabLst>
            </a:pPr>
            <a:r>
              <a:rPr lang="en-IN" sz="18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Furthermore, it would analyse potential negative consequences, such as environmental impacts and displacement of communities.</a:t>
            </a:r>
            <a:endParaRPr lang="en-IN" sz="18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r>
              <a:rPr lang="en-IN" sz="1800"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Engineering Economics Perspective:</a:t>
            </a:r>
          </a:p>
          <a:p>
            <a:pPr marL="342900" lvl="0" indent="-342900">
              <a:buSzPts val="1000"/>
              <a:buFont typeface="Symbol" panose="05050102010706020507" pitchFamily="18" charset="2"/>
              <a:buChar char=""/>
              <a:tabLst>
                <a:tab pos="457200" algn="l"/>
              </a:tabLst>
            </a:pPr>
            <a:r>
              <a:rPr lang="en-IN" sz="18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The engineering economics analysis would focus on estimating the construction and maintenance costs, as well as projecting the revenue from ticket sales.</a:t>
            </a:r>
            <a:endParaRPr lang="en-IN" sz="18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buSzPts val="1000"/>
              <a:buFont typeface="Symbol" panose="05050102010706020507" pitchFamily="18" charset="2"/>
              <a:buChar char=""/>
              <a:tabLst>
                <a:tab pos="457200" algn="l"/>
              </a:tabLst>
            </a:pPr>
            <a:r>
              <a:rPr lang="en-IN" sz="18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The financial assessment would include determining the project's economic life and calculating various financial metrics to determine its profitability.</a:t>
            </a:r>
          </a:p>
          <a:p>
            <a:pPr lvl="0">
              <a:buSzPts val="1000"/>
              <a:tabLst>
                <a:tab pos="457200" algn="l"/>
              </a:tabLst>
            </a:pPr>
            <a:endParaRPr lang="en-IN" sz="18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endParaRPr>
          </a:p>
          <a:p>
            <a:pPr>
              <a:buSzPts val="1000"/>
              <a:tabLst>
                <a:tab pos="457200" algn="l"/>
              </a:tabLst>
            </a:pPr>
            <a:r>
              <a:rPr lang="en-IN" b="1" i="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Conclusion</a:t>
            </a:r>
            <a:r>
              <a:rPr lang="en-IN" b="1" i="1"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 : </a:t>
            </a:r>
            <a:r>
              <a:rPr lang="en-IN" i="1"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In this scenario, the economics perspective would emphasize the project's socio-economic impact on a national scale, while engineering economics would provide a detailed financial assessment. Both perspectives are essential for evaluating the project's potential success and ensuring it aligns with broader economic and societal objectives.</a:t>
            </a:r>
            <a:endParaRPr lang="en-IN" i="1" kern="100" dirty="0">
              <a:effectLst/>
              <a:latin typeface="Gill Sans MT" panose="020B0502020104020203" pitchFamily="34" charset="0"/>
              <a:ea typeface="Calibri" panose="020F0502020204030204" pitchFamily="34" charset="0"/>
              <a:cs typeface="Mangal" panose="02040503050203030202" pitchFamily="18" charset="0"/>
            </a:endParaRPr>
          </a:p>
          <a:p>
            <a:pPr marL="342900" lvl="0" indent="-342900">
              <a:buSzPts val="1000"/>
              <a:buFont typeface="Symbol" panose="05050102010706020507" pitchFamily="18" charset="2"/>
              <a:buChar char=""/>
              <a:tabLst>
                <a:tab pos="457200" algn="l"/>
              </a:tabLst>
            </a:pPr>
            <a:endParaRPr lang="en-IN" sz="18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endParaRPr>
          </a:p>
          <a:p>
            <a:endParaRPr lang="en-IN" sz="1800" kern="100" dirty="0">
              <a:effectLst/>
              <a:latin typeface="Gill Sans MT" panose="020B0502020104020203" pitchFamily="34" charset="0"/>
              <a:ea typeface="Calibri" panose="020F0502020204030204" pitchFamily="34" charset="0"/>
              <a:cs typeface="Mangal" panose="02040503050203030202" pitchFamily="18" charset="0"/>
            </a:endParaRPr>
          </a:p>
          <a:p>
            <a:endParaRPr lang="en-IN" sz="1400" kern="100" dirty="0">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0735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A6EFF-79A9-C68B-E2D5-3CD5C5825401}"/>
              </a:ext>
            </a:extLst>
          </p:cNvPr>
          <p:cNvSpPr txBox="1"/>
          <p:nvPr/>
        </p:nvSpPr>
        <p:spPr>
          <a:xfrm>
            <a:off x="454478" y="978379"/>
            <a:ext cx="11283043" cy="5632311"/>
          </a:xfrm>
          <a:prstGeom prst="rect">
            <a:avLst/>
          </a:prstGeom>
          <a:noFill/>
        </p:spPr>
        <p:txBody>
          <a:bodyPr wrap="square">
            <a:spAutoFit/>
          </a:bodyPr>
          <a:lstStyle/>
          <a:p>
            <a:pPr algn="just" eaLnBrk="1" hangingPunct="1"/>
            <a:r>
              <a:rPr lang="en-US" altLang="en-US" b="1" i="0" dirty="0">
                <a:latin typeface="Gill Sans MT" panose="020B0502020104020203" pitchFamily="34" charset="0"/>
              </a:rPr>
              <a:t>Economics - defined in simple terms as “The science of useful application of wealth or material resources.”</a:t>
            </a:r>
          </a:p>
          <a:p>
            <a:pPr algn="just" eaLnBrk="1" hangingPunct="1"/>
            <a:endParaRPr lang="en-US" altLang="en-US" i="0" dirty="0">
              <a:latin typeface="Gill Sans MT" panose="020B0502020104020203" pitchFamily="34" charset="0"/>
            </a:endParaRPr>
          </a:p>
          <a:p>
            <a:pPr algn="just" eaLnBrk="1" hangingPunct="1"/>
            <a:r>
              <a:rPr lang="en-US" altLang="en-US" i="0" dirty="0">
                <a:latin typeface="Gill Sans MT" panose="020B0502020104020203" pitchFamily="34" charset="0"/>
              </a:rPr>
              <a:t>Other definitions:</a:t>
            </a:r>
          </a:p>
          <a:p>
            <a:pPr algn="just" eaLnBrk="1" hangingPunct="1"/>
            <a:r>
              <a:rPr lang="en-US" altLang="en-US" i="0" dirty="0">
                <a:latin typeface="Gill Sans MT" panose="020B0502020104020203" pitchFamily="34" charset="0"/>
              </a:rPr>
              <a:t> 	</a:t>
            </a:r>
            <a:r>
              <a:rPr lang="en-US" altLang="en-US" b="1" i="0" dirty="0">
                <a:latin typeface="Gill Sans MT" panose="020B0502020104020203" pitchFamily="34" charset="0"/>
              </a:rPr>
              <a:t>J. E. </a:t>
            </a:r>
            <a:r>
              <a:rPr lang="en-US" altLang="en-US" b="1" i="0" dirty="0" err="1">
                <a:latin typeface="Gill Sans MT" panose="020B0502020104020203" pitchFamily="34" charset="0"/>
              </a:rPr>
              <a:t>Cairnes</a:t>
            </a:r>
            <a:r>
              <a:rPr lang="en-US" altLang="en-US" b="1" i="0" dirty="0">
                <a:latin typeface="Gill Sans MT" panose="020B0502020104020203" pitchFamily="34" charset="0"/>
              </a:rPr>
              <a:t> </a:t>
            </a:r>
            <a:r>
              <a:rPr lang="en-US" altLang="en-US" i="0" dirty="0">
                <a:latin typeface="Gill Sans MT" panose="020B0502020104020203" pitchFamily="34" charset="0"/>
              </a:rPr>
              <a:t>- Science of Wealth / Study of wealth</a:t>
            </a:r>
          </a:p>
          <a:p>
            <a:pPr algn="just" eaLnBrk="1" hangingPunct="1"/>
            <a:endParaRPr lang="en-US" altLang="en-US" i="0" dirty="0">
              <a:latin typeface="Gill Sans MT" panose="020B0502020104020203" pitchFamily="34" charset="0"/>
            </a:endParaRPr>
          </a:p>
          <a:p>
            <a:pPr algn="just" eaLnBrk="1" hangingPunct="1"/>
            <a:r>
              <a:rPr lang="en-US" altLang="en-US" dirty="0">
                <a:latin typeface="Gill Sans MT" panose="020B0502020104020203" pitchFamily="34" charset="0"/>
              </a:rPr>
              <a:t>	</a:t>
            </a:r>
            <a:r>
              <a:rPr lang="en-US" altLang="en-US" b="1" i="0" dirty="0">
                <a:latin typeface="Gill Sans MT" panose="020B0502020104020203" pitchFamily="34" charset="0"/>
              </a:rPr>
              <a:t>Marshall</a:t>
            </a:r>
            <a:r>
              <a:rPr lang="en-US" altLang="en-US" i="0" dirty="0">
                <a:latin typeface="Gill Sans MT" panose="020B0502020104020203" pitchFamily="34" charset="0"/>
              </a:rPr>
              <a:t> - Science of Material Welfare – Study of man’s actions in the ordinary business of life. Here man’s actions   	are related to how  wealth is produced, consumed, exchanged and distributed in the society. </a:t>
            </a:r>
          </a:p>
          <a:p>
            <a:pPr algn="just" eaLnBrk="1" hangingPunct="1"/>
            <a:endParaRPr lang="en-US" altLang="en-US" i="0" dirty="0">
              <a:latin typeface="Gill Sans MT" panose="020B0502020104020203" pitchFamily="34" charset="0"/>
            </a:endParaRPr>
          </a:p>
          <a:p>
            <a:pPr algn="just"/>
            <a:r>
              <a:rPr lang="en-US" altLang="en-US" dirty="0">
                <a:latin typeface="Gill Sans MT" panose="020B0502020104020203" pitchFamily="34" charset="0"/>
              </a:rPr>
              <a:t>	</a:t>
            </a:r>
            <a:r>
              <a:rPr lang="en-US" altLang="en-US" b="1" dirty="0">
                <a:latin typeface="Gill Sans MT" panose="020B0502020104020203" pitchFamily="34" charset="0"/>
                <a:cs typeface="Arial" panose="020B0604020202020204" pitchFamily="34" charset="0"/>
              </a:rPr>
              <a:t>Robbins</a:t>
            </a:r>
            <a:r>
              <a:rPr lang="en-US" altLang="en-US" dirty="0">
                <a:latin typeface="Gill Sans MT" panose="020B0502020104020203" pitchFamily="34" charset="0"/>
                <a:cs typeface="Arial" panose="020B0604020202020204" pitchFamily="34" charset="0"/>
              </a:rPr>
              <a:t> - Science of Scarcity or Science of Choice – Study of human </a:t>
            </a:r>
            <a:r>
              <a:rPr lang="en-US" altLang="en-US" dirty="0" err="1">
                <a:latin typeface="Gill Sans MT" panose="020B0502020104020203" pitchFamily="34" charset="0"/>
                <a:cs typeface="Arial" panose="020B0604020202020204" pitchFamily="34" charset="0"/>
              </a:rPr>
              <a:t>behaviour</a:t>
            </a:r>
            <a:r>
              <a:rPr lang="en-US" altLang="en-US" dirty="0">
                <a:latin typeface="Gill Sans MT" panose="020B0502020104020203" pitchFamily="34" charset="0"/>
                <a:cs typeface="Arial" panose="020B0604020202020204" pitchFamily="34" charset="0"/>
              </a:rPr>
              <a:t> as a relationship between ends  	(Wants – 	unlimited, competing, always changing) and scarce means (limited resources) which have alternative  	uses. 	Thus, a choice is to be 	made on the most urgent needs. Study of allocation of scarce (relative to 	demand) means for 	max. satisfaction of these ends.</a:t>
            </a:r>
          </a:p>
          <a:p>
            <a:pPr algn="just"/>
            <a:endParaRPr lang="en-US" altLang="en-US" dirty="0">
              <a:latin typeface="Gill Sans MT" panose="020B0502020104020203" pitchFamily="34" charset="0"/>
              <a:cs typeface="Arial" panose="020B0604020202020204" pitchFamily="34" charset="0"/>
            </a:endParaRPr>
          </a:p>
          <a:p>
            <a:pPr algn="just"/>
            <a:r>
              <a:rPr lang="en-US" altLang="en-US" dirty="0">
                <a:latin typeface="Gill Sans MT" panose="020B0502020104020203" pitchFamily="34" charset="0"/>
                <a:cs typeface="Arial" panose="020B0604020202020204" pitchFamily="34" charset="0"/>
              </a:rPr>
              <a:t>	</a:t>
            </a:r>
            <a:r>
              <a:rPr lang="en-US" altLang="en-US" b="1" dirty="0">
                <a:latin typeface="Gill Sans MT" panose="020B0502020104020203" pitchFamily="34" charset="0"/>
                <a:cs typeface="Arial" panose="020B0604020202020204" pitchFamily="34" charset="0"/>
              </a:rPr>
              <a:t>Modern definition </a:t>
            </a:r>
            <a:r>
              <a:rPr lang="en-US" altLang="en-US" dirty="0">
                <a:latin typeface="Gill Sans MT" panose="020B0502020104020203" pitchFamily="34" charset="0"/>
                <a:cs typeface="Arial" panose="020B0604020202020204" pitchFamily="34" charset="0"/>
              </a:rPr>
              <a:t>– J. M. Keynes: Economics is the Study of administration of resources and the determinants of 	income and 	employment of an economy. It studies the economic fluctuations to promote means for economic 	stability through size, 	distribution &amp; stability of national income and growth.</a:t>
            </a:r>
          </a:p>
          <a:p>
            <a:r>
              <a:rPr lang="en-US" dirty="0">
                <a:latin typeface="Gill Sans MT" panose="020B0502020104020203" pitchFamily="34" charset="0"/>
                <a:cs typeface="Arial" panose="020B0604020202020204" pitchFamily="34" charset="0"/>
              </a:rPr>
              <a:t>	Economics is the science that deals with the production and consumption of goods and services and the 	distribution and 	rendering of these for human welfare. </a:t>
            </a:r>
          </a:p>
          <a:p>
            <a:pPr algn="just" eaLnBrk="1" hangingPunct="1"/>
            <a:endParaRPr lang="en-US" altLang="en-US" i="0" dirty="0">
              <a:latin typeface="Gill Sans MT" panose="020B0502020104020203" pitchFamily="34" charset="0"/>
            </a:endParaRPr>
          </a:p>
        </p:txBody>
      </p:sp>
      <p:sp>
        <p:nvSpPr>
          <p:cNvPr id="2" name="TextBox 1">
            <a:extLst>
              <a:ext uri="{FF2B5EF4-FFF2-40B4-BE49-F238E27FC236}">
                <a16:creationId xmlns:a16="http://schemas.microsoft.com/office/drawing/2014/main" id="{D4C76E33-346A-3155-365E-9761CEBDF54D}"/>
              </a:ext>
            </a:extLst>
          </p:cNvPr>
          <p:cNvSpPr txBox="1"/>
          <p:nvPr/>
        </p:nvSpPr>
        <p:spPr>
          <a:xfrm>
            <a:off x="1212574" y="1711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Economics vs Engineering Economics</a:t>
            </a:r>
          </a:p>
        </p:txBody>
      </p:sp>
    </p:spTree>
    <p:extLst>
      <p:ext uri="{BB962C8B-B14F-4D97-AF65-F5344CB8AC3E}">
        <p14:creationId xmlns:p14="http://schemas.microsoft.com/office/powerpoint/2010/main" val="56258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A6EFF-79A9-C68B-E2D5-3CD5C5825401}"/>
              </a:ext>
            </a:extLst>
          </p:cNvPr>
          <p:cNvSpPr txBox="1"/>
          <p:nvPr/>
        </p:nvSpPr>
        <p:spPr>
          <a:xfrm>
            <a:off x="454478" y="978379"/>
            <a:ext cx="11737522" cy="3323987"/>
          </a:xfrm>
          <a:prstGeom prst="rect">
            <a:avLst/>
          </a:prstGeom>
          <a:noFill/>
        </p:spPr>
        <p:txBody>
          <a:bodyPr wrap="square">
            <a:spAutoFit/>
          </a:bodyPr>
          <a:lstStyle/>
          <a:p>
            <a:endParaRPr lang="en-US" dirty="0">
              <a:latin typeface="Gill Sans MT" panose="020B0502020104020203" pitchFamily="34" charset="0"/>
              <a:cs typeface="Arial" panose="020B0604020202020204" pitchFamily="34" charset="0"/>
            </a:endParaRPr>
          </a:p>
          <a:p>
            <a:r>
              <a:rPr lang="en-US" dirty="0">
                <a:latin typeface="Gill Sans MT" panose="020B0502020104020203" pitchFamily="34" charset="0"/>
                <a:cs typeface="Arial" panose="020B0604020202020204" pitchFamily="34" charset="0"/>
              </a:rPr>
              <a:t>Following are the economic goals.</a:t>
            </a:r>
          </a:p>
          <a:p>
            <a:pPr marL="342900" indent="-342900">
              <a:spcBef>
                <a:spcPts val="600"/>
              </a:spcBef>
              <a:buFont typeface="Wingdings" panose="05000000000000000000" pitchFamily="2" charset="2"/>
              <a:buChar char="ü"/>
            </a:pPr>
            <a:r>
              <a:rPr lang="en-US" dirty="0">
                <a:latin typeface="Gill Sans MT" panose="020B0502020104020203" pitchFamily="34" charset="0"/>
                <a:cs typeface="Arial" panose="020B0604020202020204" pitchFamily="34" charset="0"/>
              </a:rPr>
              <a:t>High level of employment </a:t>
            </a:r>
          </a:p>
          <a:p>
            <a:pPr marL="342900" indent="-342900">
              <a:spcBef>
                <a:spcPts val="600"/>
              </a:spcBef>
              <a:buFont typeface="Wingdings" panose="05000000000000000000" pitchFamily="2" charset="2"/>
              <a:buChar char="ü"/>
            </a:pPr>
            <a:r>
              <a:rPr lang="en-US" dirty="0">
                <a:latin typeface="Gill Sans MT" panose="020B0502020104020203" pitchFamily="34" charset="0"/>
                <a:cs typeface="Arial" panose="020B0604020202020204" pitchFamily="34" charset="0"/>
              </a:rPr>
              <a:t>Price stability </a:t>
            </a:r>
          </a:p>
          <a:p>
            <a:pPr marL="342900" indent="-342900">
              <a:spcBef>
                <a:spcPts val="600"/>
              </a:spcBef>
              <a:buFont typeface="Wingdings" panose="05000000000000000000" pitchFamily="2" charset="2"/>
              <a:buChar char="ü"/>
            </a:pPr>
            <a:r>
              <a:rPr lang="en-US" dirty="0">
                <a:latin typeface="Gill Sans MT" panose="020B0502020104020203" pitchFamily="34" charset="0"/>
                <a:cs typeface="Arial" panose="020B0604020202020204" pitchFamily="34" charset="0"/>
              </a:rPr>
              <a:t>Equitable distribution of income </a:t>
            </a:r>
          </a:p>
          <a:p>
            <a:pPr marL="342900" indent="-342900">
              <a:spcBef>
                <a:spcPts val="600"/>
              </a:spcBef>
              <a:buFont typeface="Wingdings" panose="05000000000000000000" pitchFamily="2" charset="2"/>
              <a:buChar char="ü"/>
            </a:pPr>
            <a:r>
              <a:rPr lang="en-US" dirty="0">
                <a:latin typeface="Gill Sans MT" panose="020B0502020104020203" pitchFamily="34" charset="0"/>
                <a:cs typeface="Arial" panose="020B0604020202020204" pitchFamily="34" charset="0"/>
              </a:rPr>
              <a:t>Growth</a:t>
            </a:r>
          </a:p>
          <a:p>
            <a:pPr>
              <a:spcBef>
                <a:spcPts val="600"/>
              </a:spcBef>
            </a:pPr>
            <a:r>
              <a:rPr lang="en-US" dirty="0">
                <a:latin typeface="Gill Sans MT" panose="020B0502020104020203" pitchFamily="34" charset="0"/>
                <a:cs typeface="Arial" panose="020B0604020202020204" pitchFamily="34" charset="0"/>
              </a:rPr>
              <a:t>Some of the above goals are interdependent, not always complementary and may be conflicting. </a:t>
            </a:r>
          </a:p>
          <a:p>
            <a:pPr>
              <a:spcBef>
                <a:spcPts val="600"/>
              </a:spcBef>
            </a:pPr>
            <a:r>
              <a:rPr lang="en-US" dirty="0">
                <a:latin typeface="Gill Sans MT" panose="020B0502020104020203" pitchFamily="34" charset="0"/>
                <a:cs typeface="Arial" panose="020B0604020202020204" pitchFamily="34" charset="0"/>
              </a:rPr>
              <a:t>E.g. Any move to have a significant reduction in unemployment will lead to an increase in inflation.</a:t>
            </a:r>
          </a:p>
          <a:p>
            <a:pPr marL="285750" indent="-285750" algn="just">
              <a:buFont typeface="Wingdings" panose="05000000000000000000" pitchFamily="2" charset="2"/>
              <a:buChar char="Ø"/>
            </a:pPr>
            <a:endParaRPr lang="en-US" altLang="en-US" dirty="0">
              <a:latin typeface="Gill Sans MT" panose="020B0502020104020203" pitchFamily="34" charset="0"/>
              <a:cs typeface="Arial" panose="020B0604020202020204" pitchFamily="34" charset="0"/>
            </a:endParaRPr>
          </a:p>
          <a:p>
            <a:pPr algn="just" eaLnBrk="1" hangingPunct="1"/>
            <a:endParaRPr lang="en-US" altLang="en-US" i="0" dirty="0">
              <a:latin typeface="Gill Sans MT" panose="020B0502020104020203" pitchFamily="34" charset="0"/>
            </a:endParaRPr>
          </a:p>
        </p:txBody>
      </p:sp>
    </p:spTree>
    <p:extLst>
      <p:ext uri="{BB962C8B-B14F-4D97-AF65-F5344CB8AC3E}">
        <p14:creationId xmlns:p14="http://schemas.microsoft.com/office/powerpoint/2010/main" val="404025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E03330E-48A7-F775-AC03-7A18CB771270}"/>
              </a:ext>
            </a:extLst>
          </p:cNvPr>
          <p:cNvSpPr txBox="1">
            <a:spLocks noChangeArrowheads="1"/>
          </p:cNvSpPr>
          <p:nvPr/>
        </p:nvSpPr>
        <p:spPr>
          <a:xfrm>
            <a:off x="152399" y="1066800"/>
            <a:ext cx="11321143" cy="5334000"/>
          </a:xfrm>
          <a:prstGeom prst="rect">
            <a:avLst/>
          </a:prstGeom>
        </p:spPr>
        <p:txBody>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algn="just">
              <a:buClr>
                <a:srgbClr val="C66951"/>
              </a:buClr>
              <a:buFont typeface="Wingdings" panose="05000000000000000000" pitchFamily="2" charset="2"/>
              <a:buChar char="ü"/>
            </a:pPr>
            <a:r>
              <a:rPr lang="en-US" altLang="en-US" sz="1800" b="1" dirty="0">
                <a:solidFill>
                  <a:schemeClr val="tx1"/>
                </a:solidFill>
                <a:latin typeface="Gill Sans MT" panose="020B0502020104020203" pitchFamily="34" charset="0"/>
                <a:cs typeface="Arial" panose="020B0604020202020204" pitchFamily="34" charset="0"/>
              </a:rPr>
              <a:t>Engineering</a:t>
            </a:r>
            <a:r>
              <a:rPr lang="en-US" altLang="en-US" sz="1800" dirty="0">
                <a:solidFill>
                  <a:schemeClr val="tx1"/>
                </a:solidFill>
                <a:latin typeface="Gill Sans MT" panose="020B0502020104020203" pitchFamily="34" charset="0"/>
                <a:cs typeface="Arial" panose="020B0604020202020204" pitchFamily="34" charset="0"/>
              </a:rPr>
              <a:t> -  “is that profession in which the knowledge of mathematics &amp; natural sciences gained through studies, experience &amp; practice is systematically analyzed &amp; applied with judgment to develop ways &amp; means to utilize economically the materials &amp; forces of nature for the benefit of mankind.” </a:t>
            </a:r>
          </a:p>
          <a:p>
            <a:pPr algn="just">
              <a:spcBef>
                <a:spcPts val="1800"/>
              </a:spcBef>
              <a:buClr>
                <a:srgbClr val="C66951"/>
              </a:buClr>
              <a:buFont typeface="Wingdings" panose="05000000000000000000" pitchFamily="2" charset="2"/>
              <a:buChar char="ü"/>
            </a:pPr>
            <a:r>
              <a:rPr lang="en-US" altLang="en-US" sz="1800" b="1" dirty="0">
                <a:solidFill>
                  <a:schemeClr val="tx1"/>
                </a:solidFill>
                <a:latin typeface="Gill Sans MT" panose="020B0502020104020203" pitchFamily="34" charset="0"/>
                <a:cs typeface="Arial" panose="020B0604020202020204" pitchFamily="34" charset="0"/>
              </a:rPr>
              <a:t>Engineering Economics - </a:t>
            </a:r>
            <a:r>
              <a:rPr lang="en-US" altLang="en-US" sz="1800" dirty="0">
                <a:solidFill>
                  <a:schemeClr val="tx1"/>
                </a:solidFill>
                <a:latin typeface="Gill Sans MT" panose="020B0502020104020203" pitchFamily="34" charset="0"/>
                <a:cs typeface="Arial" panose="020B0604020202020204" pitchFamily="34" charset="0"/>
              </a:rPr>
              <a:t>deals with decisions to be taken based on need/want recognition to its satisfaction, through series of steps involving developing alternatives, evaluating them &amp; decision-making and its efficient execution. </a:t>
            </a:r>
          </a:p>
          <a:p>
            <a:pPr algn="just">
              <a:spcBef>
                <a:spcPts val="1800"/>
              </a:spcBef>
              <a:buClr>
                <a:srgbClr val="C66951"/>
              </a:buClr>
              <a:buFont typeface="Wingdings" panose="05000000000000000000" pitchFamily="2" charset="2"/>
              <a:buChar char="ü"/>
            </a:pPr>
            <a:r>
              <a:rPr lang="en-US" altLang="en-US" sz="1800" b="1" dirty="0">
                <a:solidFill>
                  <a:schemeClr val="tx1"/>
                </a:solidFill>
                <a:latin typeface="Gill Sans MT" panose="020B0502020104020203" pitchFamily="34" charset="0"/>
                <a:cs typeface="Arial" panose="020B0604020202020204" pitchFamily="34" charset="0"/>
              </a:rPr>
              <a:t>Engineering Economics </a:t>
            </a:r>
            <a:r>
              <a:rPr lang="en-US" altLang="en-US" sz="1800" dirty="0">
                <a:solidFill>
                  <a:schemeClr val="tx1"/>
                </a:solidFill>
                <a:latin typeface="Gill Sans MT" panose="020B0502020104020203" pitchFamily="34" charset="0"/>
                <a:cs typeface="Arial" panose="020B0604020202020204" pitchFamily="34" charset="0"/>
              </a:rPr>
              <a:t>deals with systematic evaluation of the costs &amp; benefits of proposed technical and business ventures/projects. </a:t>
            </a:r>
          </a:p>
        </p:txBody>
      </p:sp>
    </p:spTree>
    <p:extLst>
      <p:ext uri="{BB962C8B-B14F-4D97-AF65-F5344CB8AC3E}">
        <p14:creationId xmlns:p14="http://schemas.microsoft.com/office/powerpoint/2010/main" val="191159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circle(in)">
                                      <p:cBhvr>
                                        <p:cTn id="13" dur="2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1000"/>
                                        <p:tgtEl>
                                          <p:spTgt spid="2">
                                            <p:txEl>
                                              <p:pRg st="2" end="2"/>
                                            </p:txEl>
                                          </p:spTgt>
                                        </p:tgtEl>
                                      </p:cBhvr>
                                    </p:animEffect>
                                    <p:anim calcmode="lin" valueType="num">
                                      <p:cBhvr>
                                        <p:cTn id="1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CDB5C-5619-57BC-346D-537989036CFA}"/>
              </a:ext>
            </a:extLst>
          </p:cNvPr>
          <p:cNvSpPr txBox="1"/>
          <p:nvPr/>
        </p:nvSpPr>
        <p:spPr>
          <a:xfrm>
            <a:off x="547007" y="1688786"/>
            <a:ext cx="11097985" cy="2633606"/>
          </a:xfrm>
          <a:prstGeom prst="rect">
            <a:avLst/>
          </a:prstGeom>
          <a:noFill/>
        </p:spPr>
        <p:txBody>
          <a:bodyPr wrap="square">
            <a:spAutoFit/>
          </a:bodyPr>
          <a:lstStyle/>
          <a:p>
            <a:pPr algn="just">
              <a:lnSpc>
                <a:spcPct val="107000"/>
              </a:lnSpc>
              <a:spcAft>
                <a:spcPts val="800"/>
              </a:spcAft>
            </a:pPr>
            <a:r>
              <a:rPr lang="en-IN" sz="2600" kern="100" dirty="0">
                <a:effectLst/>
                <a:latin typeface="Gill Sans MT" panose="020B0502020104020203" pitchFamily="34" charset="0"/>
                <a:ea typeface="Calibri" panose="020F0502020204030204" pitchFamily="34" charset="0"/>
                <a:cs typeface="Mangal" panose="02040503050203030202" pitchFamily="18" charset="0"/>
              </a:rPr>
              <a:t>Economic decision making refers to the </a:t>
            </a:r>
            <a:r>
              <a:rPr lang="en-IN" sz="2600" u="sng"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process</a:t>
            </a:r>
            <a:r>
              <a:rPr lang="en-IN" sz="2600" kern="100" dirty="0">
                <a:effectLst/>
                <a:latin typeface="Gill Sans MT" panose="020B0502020104020203" pitchFamily="34" charset="0"/>
                <a:ea typeface="Calibri" panose="020F0502020204030204" pitchFamily="34" charset="0"/>
                <a:cs typeface="Mangal" panose="02040503050203030202" pitchFamily="18" charset="0"/>
              </a:rPr>
              <a:t> of making choices or selecting alternatives from </a:t>
            </a:r>
            <a:r>
              <a:rPr lang="en-IN" sz="2600" u="sng"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available options</a:t>
            </a:r>
            <a:r>
              <a:rPr lang="en-IN" sz="2600" kern="100" dirty="0">
                <a:effectLst/>
                <a:latin typeface="Gill Sans MT" panose="020B0502020104020203" pitchFamily="34" charset="0"/>
                <a:ea typeface="Calibri" panose="020F0502020204030204" pitchFamily="34" charset="0"/>
                <a:cs typeface="Mangal" panose="02040503050203030202" pitchFamily="18" charset="0"/>
              </a:rPr>
              <a:t> in a manner that </a:t>
            </a:r>
            <a:r>
              <a:rPr lang="en-IN" sz="2600" u="sng"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maximizes utility, minimizes costs,</a:t>
            </a:r>
            <a:r>
              <a:rPr lang="en-IN" sz="2600" kern="100" dirty="0">
                <a:effectLst/>
                <a:latin typeface="Gill Sans MT" panose="020B0502020104020203" pitchFamily="34" charset="0"/>
                <a:ea typeface="Calibri" panose="020F0502020204030204" pitchFamily="34" charset="0"/>
                <a:cs typeface="Mangal" panose="02040503050203030202" pitchFamily="18" charset="0"/>
              </a:rPr>
              <a:t> and achieves certain objectives in an economy. These decisions can be made by individuals, households, businesses, governments, or other economic agents and are based on rational thinking, considering both the benefits and costs associated with different courses of action.</a:t>
            </a:r>
          </a:p>
        </p:txBody>
      </p:sp>
      <p:sp>
        <p:nvSpPr>
          <p:cNvPr id="4" name="TextBox 3">
            <a:extLst>
              <a:ext uri="{FF2B5EF4-FFF2-40B4-BE49-F238E27FC236}">
                <a16:creationId xmlns:a16="http://schemas.microsoft.com/office/drawing/2014/main" id="{8CC8602C-AF21-B6B4-ADB8-02FB5443FF56}"/>
              </a:ext>
            </a:extLst>
          </p:cNvPr>
          <p:cNvSpPr txBox="1"/>
          <p:nvPr/>
        </p:nvSpPr>
        <p:spPr>
          <a:xfrm>
            <a:off x="1212574" y="1711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Economic Decision Making</a:t>
            </a:r>
          </a:p>
        </p:txBody>
      </p:sp>
    </p:spTree>
    <p:extLst>
      <p:ext uri="{BB962C8B-B14F-4D97-AF65-F5344CB8AC3E}">
        <p14:creationId xmlns:p14="http://schemas.microsoft.com/office/powerpoint/2010/main" val="2610559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7972973" y="59195"/>
            <a:ext cx="4116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dirty="0">
                <a:solidFill>
                  <a:srgbClr val="FF0000"/>
                </a:solidFill>
                <a:latin typeface="Trebuchet MS" panose="020B0603020202020204" pitchFamily="34" charset="0"/>
              </a:rPr>
              <a:t>Nature of Demand</a:t>
            </a:r>
          </a:p>
        </p:txBody>
      </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cxnSp>
        <p:nvCxnSpPr>
          <p:cNvPr id="14" name="Straight Connector 13"/>
          <p:cNvCxnSpPr/>
          <p:nvPr/>
        </p:nvCxnSpPr>
        <p:spPr bwMode="auto">
          <a:xfrm>
            <a:off x="5303912" y="976009"/>
            <a:ext cx="0" cy="5549335"/>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Oval 20"/>
          <p:cNvSpPr/>
          <p:nvPr/>
        </p:nvSpPr>
        <p:spPr bwMode="auto">
          <a:xfrm>
            <a:off x="990813" y="1352780"/>
            <a:ext cx="3344330" cy="3272666"/>
          </a:xfrm>
          <a:prstGeom prst="ellipse">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20040" indent="-320040" algn="ctr" eaLnBrk="1" fontAlgn="auto" hangingPunct="1">
              <a:spcAft>
                <a:spcPts val="0"/>
              </a:spcAft>
              <a:buNone/>
              <a:defRPr/>
            </a:pPr>
            <a:r>
              <a:rPr lang="en-US" sz="2400" b="1" dirty="0">
                <a:latin typeface="Gill Sans MT" panose="020B0502020104020203" pitchFamily="34" charset="0"/>
                <a:ea typeface="Cambria" panose="02040503050406030204" pitchFamily="18" charset="0"/>
              </a:rPr>
              <a:t>The </a:t>
            </a:r>
            <a:r>
              <a:rPr lang="en-US" sz="2400" b="1" dirty="0">
                <a:solidFill>
                  <a:srgbClr val="FF0000"/>
                </a:solidFill>
                <a:latin typeface="Gill Sans MT" panose="020B0502020104020203" pitchFamily="34" charset="0"/>
                <a:ea typeface="Cambria" panose="02040503050406030204" pitchFamily="18" charset="0"/>
              </a:rPr>
              <a:t>desire</a:t>
            </a:r>
            <a:r>
              <a:rPr lang="en-US" sz="2400" b="1" dirty="0">
                <a:latin typeface="Gill Sans MT" panose="020B0502020104020203" pitchFamily="34" charset="0"/>
                <a:ea typeface="Cambria" panose="02040503050406030204" pitchFamily="18" charset="0"/>
              </a:rPr>
              <a:t>, </a:t>
            </a:r>
            <a:r>
              <a:rPr lang="en-US" sz="2400" b="1" dirty="0">
                <a:solidFill>
                  <a:srgbClr val="FF0000"/>
                </a:solidFill>
                <a:latin typeface="Gill Sans MT" panose="020B0502020104020203" pitchFamily="34" charset="0"/>
                <a:ea typeface="Cambria" panose="02040503050406030204" pitchFamily="18" charset="0"/>
              </a:rPr>
              <a:t>ability</a:t>
            </a:r>
            <a:r>
              <a:rPr lang="en-US" sz="2400" b="1" dirty="0">
                <a:latin typeface="Gill Sans MT" panose="020B0502020104020203" pitchFamily="34" charset="0"/>
                <a:ea typeface="Cambria" panose="02040503050406030204" pitchFamily="18" charset="0"/>
              </a:rPr>
              <a:t>, and </a:t>
            </a:r>
            <a:r>
              <a:rPr lang="en-US" sz="2400" b="1" dirty="0">
                <a:solidFill>
                  <a:srgbClr val="FF0000"/>
                </a:solidFill>
                <a:latin typeface="Gill Sans MT" panose="020B0502020104020203" pitchFamily="34" charset="0"/>
                <a:ea typeface="Cambria" panose="02040503050406030204" pitchFamily="18" charset="0"/>
              </a:rPr>
              <a:t>willingness</a:t>
            </a:r>
            <a:r>
              <a:rPr lang="en-US" sz="2400" b="1" dirty="0">
                <a:latin typeface="Gill Sans MT" panose="020B0502020104020203" pitchFamily="34" charset="0"/>
                <a:ea typeface="Cambria" panose="02040503050406030204" pitchFamily="18" charset="0"/>
              </a:rPr>
              <a:t> to buy a product or service </a:t>
            </a:r>
          </a:p>
        </p:txBody>
      </p:sp>
      <p:sp>
        <p:nvSpPr>
          <p:cNvPr id="2" name="Rectangle 1"/>
          <p:cNvSpPr/>
          <p:nvPr/>
        </p:nvSpPr>
        <p:spPr>
          <a:xfrm>
            <a:off x="552406" y="5333146"/>
            <a:ext cx="4054123" cy="400110"/>
          </a:xfrm>
          <a:prstGeom prst="rect">
            <a:avLst/>
          </a:prstGeom>
        </p:spPr>
        <p:txBody>
          <a:bodyPr wrap="none">
            <a:spAutoFit/>
          </a:bodyPr>
          <a:lstStyle/>
          <a:p>
            <a:pPr marL="640080" lvl="1" indent="-274320" algn="ctr" eaLnBrk="1" fontAlgn="auto" hangingPunct="1">
              <a:spcAft>
                <a:spcPts val="0"/>
              </a:spcAft>
              <a:buFontTx/>
              <a:buNone/>
              <a:defRPr/>
            </a:pPr>
            <a:r>
              <a:rPr lang="en-US" sz="2000" b="1" dirty="0">
                <a:solidFill>
                  <a:srgbClr val="00682F"/>
                </a:solidFill>
                <a:latin typeface="Gill Sans MT" panose="020B0502020104020203" pitchFamily="34" charset="0"/>
                <a:ea typeface="Cambria" panose="02040503050406030204" pitchFamily="18" charset="0"/>
              </a:rPr>
              <a:t>Desire?</a:t>
            </a:r>
            <a:r>
              <a:rPr lang="en-US" sz="2000" b="1" dirty="0">
                <a:latin typeface="Gill Sans MT" panose="020B0502020104020203" pitchFamily="34" charset="0"/>
                <a:ea typeface="Cambria" panose="02040503050406030204" pitchFamily="18" charset="0"/>
              </a:rPr>
              <a:t>  </a:t>
            </a:r>
            <a:r>
              <a:rPr lang="en-US" sz="2000" b="1" dirty="0">
                <a:solidFill>
                  <a:srgbClr val="CC0000"/>
                </a:solidFill>
                <a:latin typeface="Gill Sans MT" panose="020B0502020104020203" pitchFamily="34" charset="0"/>
                <a:ea typeface="Cambria" panose="02040503050406030204" pitchFamily="18" charset="0"/>
              </a:rPr>
              <a:t>Ability? </a:t>
            </a:r>
            <a:r>
              <a:rPr lang="en-US" sz="2000" b="1" dirty="0">
                <a:latin typeface="Gill Sans MT" panose="020B0502020104020203" pitchFamily="34" charset="0"/>
                <a:ea typeface="Cambria" panose="02040503050406030204" pitchFamily="18" charset="0"/>
              </a:rPr>
              <a:t> </a:t>
            </a:r>
            <a:r>
              <a:rPr lang="en-US" sz="2000" b="1" dirty="0">
                <a:solidFill>
                  <a:srgbClr val="0000FF"/>
                </a:solidFill>
                <a:latin typeface="Gill Sans MT" panose="020B0502020104020203" pitchFamily="34" charset="0"/>
                <a:ea typeface="Cambria" panose="02040503050406030204" pitchFamily="18" charset="0"/>
              </a:rPr>
              <a:t>Willingness?</a:t>
            </a:r>
          </a:p>
        </p:txBody>
      </p:sp>
      <p:pic>
        <p:nvPicPr>
          <p:cNvPr id="26" name="Picture 15" descr="http://static.howstuffworks.com/gif/ipod-touch-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216" y="956231"/>
            <a:ext cx="1325757" cy="164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5" descr="http://www.cartype.com/images/page/dodge-viper-coupe_fronts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522" y="4693435"/>
            <a:ext cx="2380556" cy="154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7" descr="http://www.kicksonfire.com/wp-content/uploads/2008/04/nike-sb-zoom-air-abington-mountain-dew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79763" y="953498"/>
            <a:ext cx="1134635" cy="1919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1" descr="Overholser Mans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7148" y="4713839"/>
            <a:ext cx="2149517" cy="161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7" descr="http://www.wackypackages.org/realproductsscans/2004/jk/kitkat_smal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21428" y="2926782"/>
            <a:ext cx="2003150" cy="129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descr="http://www.exquisiteaircharter.com/images/private_jet_gulfstream_sm8u.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8620" y="2989113"/>
            <a:ext cx="1916057" cy="130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36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9BCDC-1EE5-C3DE-F225-DD47AC23F664}"/>
              </a:ext>
            </a:extLst>
          </p:cNvPr>
          <p:cNvSpPr txBox="1"/>
          <p:nvPr/>
        </p:nvSpPr>
        <p:spPr>
          <a:xfrm>
            <a:off x="356507" y="1124459"/>
            <a:ext cx="11402786" cy="1596970"/>
          </a:xfrm>
          <a:prstGeom prst="rect">
            <a:avLst/>
          </a:prstGeom>
          <a:noFill/>
        </p:spPr>
        <p:txBody>
          <a:bodyPr wrap="square">
            <a:spAutoFit/>
          </a:bodyPr>
          <a:lstStyle/>
          <a:p>
            <a:pPr marL="342900" lvl="0" indent="-342900" algn="just">
              <a:lnSpc>
                <a:spcPct val="107000"/>
              </a:lnSpc>
              <a:spcAft>
                <a:spcPts val="800"/>
              </a:spcAft>
              <a:buFont typeface="+mj-lt"/>
              <a:buAutoNum type="alphaUcPeriod"/>
            </a:pPr>
            <a:r>
              <a:rPr lang="en-IN" sz="1800" b="1" dirty="0">
                <a:effectLst/>
                <a:latin typeface="Gill Sans MT" panose="020B0502020104020203" pitchFamily="34" charset="0"/>
                <a:ea typeface="Calibri" panose="020F0502020204030204" pitchFamily="34" charset="0"/>
                <a:cs typeface="Mangal" panose="02040503050203030202" pitchFamily="18" charset="0"/>
              </a:rPr>
              <a:t>Introduction: </a:t>
            </a:r>
            <a:r>
              <a:rPr lang="en-IN" sz="1800" dirty="0">
                <a:effectLst/>
                <a:latin typeface="Gill Sans MT" panose="020B0502020104020203" pitchFamily="34" charset="0"/>
                <a:ea typeface="Calibri" panose="020F0502020204030204" pitchFamily="34" charset="0"/>
                <a:cs typeface="Mangal" panose="02040503050203030202" pitchFamily="18" charset="0"/>
              </a:rPr>
              <a:t>The Department of Mechanical Engineering offers the course Engineering Economics, where students from a wide range of disciplines can gain knowledge of economics as it applies to the engineering profession. This course would help students by teaching them the basics of economics and cost analysis as they relate to engineering projects. By learning how to assess cost and income data and make economic decisions, students will be better equipped to defend or reject alternatives and projects based on sound economic reasoning after finishing this course.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id="{EB7894D2-8B2A-DADA-014C-881A6AA0455F}"/>
              </a:ext>
            </a:extLst>
          </p:cNvPr>
          <p:cNvSpPr txBox="1"/>
          <p:nvPr/>
        </p:nvSpPr>
        <p:spPr>
          <a:xfrm>
            <a:off x="356507" y="3147711"/>
            <a:ext cx="11478986" cy="2139175"/>
          </a:xfrm>
          <a:prstGeom prst="rect">
            <a:avLst/>
          </a:prstGeom>
          <a:noFill/>
        </p:spPr>
        <p:txBody>
          <a:bodyPr wrap="square">
            <a:spAutoFit/>
          </a:bodyPr>
          <a:lstStyle/>
          <a:p>
            <a:pPr lvl="0" algn="just">
              <a:lnSpc>
                <a:spcPct val="107000"/>
              </a:lnSpc>
            </a:pPr>
            <a:r>
              <a:rPr lang="en-IN" sz="1800" b="1" dirty="0">
                <a:effectLst/>
                <a:latin typeface="Gill Sans MT" panose="020B0502020104020203" pitchFamily="34" charset="0"/>
                <a:ea typeface="Calibri" panose="020F0502020204030204" pitchFamily="34" charset="0"/>
                <a:cs typeface="Mangal" panose="02040503050203030202" pitchFamily="18" charset="0"/>
              </a:rPr>
              <a:t>B.  Course Outcomes: </a:t>
            </a:r>
            <a:r>
              <a:rPr lang="en-IN" sz="1800" dirty="0">
                <a:effectLst/>
                <a:latin typeface="Gill Sans MT" panose="020B0502020104020203" pitchFamily="34" charset="0"/>
                <a:ea typeface="Calibri" panose="020F0502020204030204" pitchFamily="34" charset="0"/>
                <a:cs typeface="Mangal" panose="02040503050203030202" pitchFamily="18" charset="0"/>
              </a:rPr>
              <a:t>At the end of the course, students will be able to </a:t>
            </a:r>
          </a:p>
          <a:p>
            <a:pPr marL="457200">
              <a:lnSpc>
                <a:spcPct val="107000"/>
              </a:lnSpc>
            </a:pPr>
            <a:r>
              <a:rPr lang="en-IN" sz="1800" dirty="0">
                <a:effectLst/>
                <a:latin typeface="Gill Sans MT" panose="020B0502020104020203" pitchFamily="34" charset="0"/>
                <a:ea typeface="Calibri" panose="020F0502020204030204" pitchFamily="34" charset="0"/>
                <a:cs typeface="Mangal" panose="02040503050203030202" pitchFamily="18" charset="0"/>
              </a:rPr>
              <a:t> </a:t>
            </a:r>
          </a:p>
          <a:p>
            <a:pPr lvl="0">
              <a:lnSpc>
                <a:spcPct val="106000"/>
              </a:lnSpc>
              <a:tabLst>
                <a:tab pos="800100" algn="l"/>
              </a:tabLst>
            </a:pPr>
            <a:r>
              <a:rPr lang="en-IN" sz="1800" dirty="0">
                <a:effectLst/>
                <a:latin typeface="Gill Sans MT" panose="020B0502020104020203" pitchFamily="34" charset="0"/>
                <a:ea typeface="Calibri" panose="020F0502020204030204" pitchFamily="34" charset="0"/>
                <a:cs typeface="Mangal" panose="02040503050203030202" pitchFamily="18" charset="0"/>
              </a:rPr>
              <a:t> [2001.1] Understand various economic decision-making concepts applicable to engineering. </a:t>
            </a:r>
          </a:p>
          <a:p>
            <a:pPr lvl="0">
              <a:lnSpc>
                <a:spcPct val="106000"/>
              </a:lnSpc>
              <a:tabLst>
                <a:tab pos="800100" algn="l"/>
              </a:tabLst>
            </a:pPr>
            <a:r>
              <a:rPr lang="en-IN" dirty="0">
                <a:latin typeface="Gill Sans MT" panose="020B0502020104020203" pitchFamily="34" charset="0"/>
                <a:ea typeface="Calibri" panose="020F0502020204030204" pitchFamily="34" charset="0"/>
                <a:cs typeface="Mangal" panose="02040503050203030202" pitchFamily="18" charset="0"/>
              </a:rPr>
              <a:t> [2001.2] </a:t>
            </a:r>
            <a:r>
              <a:rPr lang="en-IN" dirty="0">
                <a:latin typeface="Gill Sans MT" panose="020B0502020104020203" pitchFamily="34" charset="0"/>
                <a:cs typeface="Mangal" panose="02040503050203030202" pitchFamily="18" charset="0"/>
              </a:rPr>
              <a:t>Estimate</a:t>
            </a:r>
            <a:r>
              <a:rPr lang="en-IN" sz="1800" dirty="0">
                <a:effectLst/>
                <a:latin typeface="Gill Sans MT" panose="020B0502020104020203" pitchFamily="34" charset="0"/>
                <a:ea typeface="Calibri" panose="020F0502020204030204" pitchFamily="34" charset="0"/>
                <a:cs typeface="Mangal" panose="02040503050203030202" pitchFamily="18" charset="0"/>
              </a:rPr>
              <a:t> the Present, annual and future worth, rate of return for various types of cash flows.</a:t>
            </a:r>
          </a:p>
          <a:p>
            <a:pPr lvl="0">
              <a:lnSpc>
                <a:spcPct val="106000"/>
              </a:lnSpc>
              <a:tabLst>
                <a:tab pos="800100" algn="l"/>
              </a:tabLst>
            </a:pPr>
            <a:r>
              <a:rPr lang="en-IN" sz="1800" dirty="0">
                <a:effectLst/>
                <a:latin typeface="Gill Sans MT" panose="020B0502020104020203" pitchFamily="34" charset="0"/>
                <a:ea typeface="Calibri" panose="020F0502020204030204" pitchFamily="34" charset="0"/>
                <a:cs typeface="Mangal" panose="02040503050203030202" pitchFamily="18" charset="0"/>
              </a:rPr>
              <a:t> </a:t>
            </a:r>
            <a:r>
              <a:rPr lang="en-IN" dirty="0">
                <a:latin typeface="Gill Sans MT" panose="020B0502020104020203" pitchFamily="34" charset="0"/>
                <a:ea typeface="Calibri" panose="020F0502020204030204" pitchFamily="34" charset="0"/>
                <a:cs typeface="Mangal" panose="02040503050203030202" pitchFamily="18" charset="0"/>
              </a:rPr>
              <a:t>[2001.3] </a:t>
            </a:r>
            <a:r>
              <a:rPr lang="en-IN" sz="1800" dirty="0">
                <a:effectLst/>
                <a:latin typeface="Gill Sans MT" panose="020B0502020104020203" pitchFamily="34" charset="0"/>
                <a:ea typeface="Calibri" panose="020F0502020204030204" pitchFamily="34" charset="0"/>
                <a:cs typeface="Mangal" panose="02040503050203030202" pitchFamily="18" charset="0"/>
              </a:rPr>
              <a:t>Evaluate uncertainty and risk analysis in future events.</a:t>
            </a:r>
          </a:p>
          <a:p>
            <a:pPr lvl="0">
              <a:lnSpc>
                <a:spcPct val="106000"/>
              </a:lnSpc>
              <a:tabLst>
                <a:tab pos="800100" algn="l"/>
                <a:tab pos="857250" algn="l"/>
                <a:tab pos="914400" algn="l"/>
              </a:tabLst>
            </a:pPr>
            <a:r>
              <a:rPr lang="en-IN" dirty="0">
                <a:latin typeface="Gill Sans MT" panose="020B0502020104020203" pitchFamily="34" charset="0"/>
                <a:ea typeface="Calibri" panose="020F0502020204030204" pitchFamily="34" charset="0"/>
                <a:cs typeface="Mangal" panose="02040503050203030202" pitchFamily="18" charset="0"/>
              </a:rPr>
              <a:t> [2001.4] </a:t>
            </a:r>
            <a:r>
              <a:rPr lang="en-IN" sz="1800" dirty="0">
                <a:effectLst/>
                <a:latin typeface="Gill Sans MT" panose="020B0502020104020203" pitchFamily="34" charset="0"/>
                <a:ea typeface="Calibri" panose="020F0502020204030204" pitchFamily="34" charset="0"/>
                <a:cs typeface="Mangal" panose="02040503050203030202" pitchFamily="18" charset="0"/>
              </a:rPr>
              <a:t>Analyse for replacement analysis and break-even analysis.</a:t>
            </a:r>
          </a:p>
          <a:p>
            <a:pPr lvl="0">
              <a:lnSpc>
                <a:spcPct val="106000"/>
              </a:lnSpc>
              <a:spcAft>
                <a:spcPts val="800"/>
              </a:spcAft>
              <a:tabLst>
                <a:tab pos="800100" algn="l"/>
                <a:tab pos="857250" algn="l"/>
                <a:tab pos="914400" algn="l"/>
              </a:tabLst>
            </a:pPr>
            <a:r>
              <a:rPr lang="en-IN" dirty="0">
                <a:latin typeface="Gill Sans MT" panose="020B0502020104020203" pitchFamily="34" charset="0"/>
                <a:ea typeface="Calibri" panose="020F0502020204030204" pitchFamily="34" charset="0"/>
                <a:cs typeface="Mangal" panose="02040503050203030202" pitchFamily="18" charset="0"/>
              </a:rPr>
              <a:t> [2001.5] </a:t>
            </a:r>
            <a:r>
              <a:rPr lang="en-IN" sz="1800" dirty="0">
                <a:effectLst/>
                <a:latin typeface="Gill Sans MT" panose="020B0502020104020203" pitchFamily="34" charset="0"/>
                <a:ea typeface="Calibri" panose="020F0502020204030204" pitchFamily="34" charset="0"/>
                <a:cs typeface="Mangal" panose="02040503050203030202" pitchFamily="18" charset="0"/>
              </a:rPr>
              <a:t>Calculate depreciation and expenses.</a:t>
            </a:r>
          </a:p>
        </p:txBody>
      </p:sp>
    </p:spTree>
    <p:extLst>
      <p:ext uri="{BB962C8B-B14F-4D97-AF65-F5344CB8AC3E}">
        <p14:creationId xmlns:p14="http://schemas.microsoft.com/office/powerpoint/2010/main" val="406230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2652880" y="38756"/>
            <a:ext cx="9170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2400" dirty="0">
                <a:solidFill>
                  <a:srgbClr val="FF0000"/>
                </a:solidFill>
                <a:latin typeface="Trebuchet MS" panose="020B0603020202020204" pitchFamily="34" charset="0"/>
              </a:rPr>
              <a:t>Determinants of Demand by a Consumer</a:t>
            </a:r>
          </a:p>
        </p:txBody>
      </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4" name="Rectangle 3"/>
          <p:cNvSpPr/>
          <p:nvPr/>
        </p:nvSpPr>
        <p:spPr>
          <a:xfrm>
            <a:off x="764704" y="1102949"/>
            <a:ext cx="10873208" cy="523220"/>
          </a:xfrm>
          <a:prstGeom prst="rect">
            <a:avLst/>
          </a:prstGeom>
          <a:solidFill>
            <a:schemeClr val="accent6">
              <a:lumMod val="20000"/>
              <a:lumOff val="80000"/>
            </a:schemeClr>
          </a:solidFill>
        </p:spPr>
        <p:txBody>
          <a:bodyPr wrap="square">
            <a:spAutoFit/>
          </a:bodyPr>
          <a:lstStyle/>
          <a:p>
            <a:pPr algn="ctr"/>
            <a:r>
              <a:rPr lang="en-US" sz="2800" dirty="0">
                <a:latin typeface="Gill Sans MT" panose="020B0502020104020203" pitchFamily="34" charset="0"/>
                <a:ea typeface="Cambria" panose="02040503050406030204" pitchFamily="18" charset="0"/>
              </a:rPr>
              <a:t>Law of demand.</a:t>
            </a:r>
          </a:p>
        </p:txBody>
      </p:sp>
      <p:sp>
        <p:nvSpPr>
          <p:cNvPr id="63" name="Rectangle 3"/>
          <p:cNvSpPr txBox="1">
            <a:spLocks noChangeArrowheads="1"/>
          </p:cNvSpPr>
          <p:nvPr/>
        </p:nvSpPr>
        <p:spPr>
          <a:xfrm>
            <a:off x="-81161" y="2138137"/>
            <a:ext cx="8153400" cy="4495800"/>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320040" indent="-320040" algn="ctr" defTabSz="914400" eaLnBrk="1" fontAlgn="auto" hangingPunct="1">
              <a:lnSpc>
                <a:spcPct val="90000"/>
              </a:lnSpc>
              <a:spcAft>
                <a:spcPts val="0"/>
              </a:spcAft>
              <a:buFont typeface="Arial" panose="020B0604020202020204" pitchFamily="34" charset="0"/>
              <a:buNone/>
              <a:defRPr/>
            </a:pPr>
            <a:r>
              <a:rPr lang="en-US" sz="2400" kern="0" dirty="0">
                <a:latin typeface="Gill Sans MT" panose="020B0502020104020203" pitchFamily="34" charset="0"/>
                <a:ea typeface="Cambria" panose="02040503050406030204" pitchFamily="18" charset="0"/>
              </a:rPr>
              <a:t>P= Price  </a:t>
            </a:r>
            <a:r>
              <a:rPr lang="en-US" sz="2400" kern="0" dirty="0" err="1">
                <a:latin typeface="Gill Sans MT" panose="020B0502020104020203" pitchFamily="34" charset="0"/>
                <a:ea typeface="Cambria" panose="02040503050406030204" pitchFamily="18" charset="0"/>
              </a:rPr>
              <a:t>QD</a:t>
            </a:r>
            <a:r>
              <a:rPr lang="en-US" sz="2400" kern="0" dirty="0">
                <a:latin typeface="Gill Sans MT" panose="020B0502020104020203" pitchFamily="34" charset="0"/>
                <a:ea typeface="Cambria" panose="02040503050406030204" pitchFamily="18" charset="0"/>
              </a:rPr>
              <a:t>= Quantity Demanded</a:t>
            </a:r>
          </a:p>
          <a:p>
            <a:pPr marL="320040" indent="-320040" algn="ctr" defTabSz="914400" eaLnBrk="1" fontAlgn="auto" hangingPunct="1">
              <a:lnSpc>
                <a:spcPct val="90000"/>
              </a:lnSpc>
              <a:spcAft>
                <a:spcPts val="0"/>
              </a:spcAft>
              <a:buFont typeface="Arial" panose="020B0604020202020204" pitchFamily="34" charset="0"/>
              <a:buNone/>
              <a:defRPr/>
            </a:pPr>
            <a:endParaRPr lang="en-US" sz="2400" kern="0" dirty="0">
              <a:latin typeface="Gill Sans MT" panose="020B0502020104020203" pitchFamily="34" charset="0"/>
              <a:ea typeface="Cambria" panose="02040503050406030204" pitchFamily="18" charset="0"/>
            </a:endParaRPr>
          </a:p>
          <a:p>
            <a:pPr marL="320040" indent="-320040" algn="ctr" defTabSz="914400" eaLnBrk="1" fontAlgn="auto" hangingPunct="1">
              <a:lnSpc>
                <a:spcPct val="90000"/>
              </a:lnSpc>
              <a:spcAft>
                <a:spcPts val="0"/>
              </a:spcAft>
              <a:buFont typeface="Arial" panose="020B0604020202020204" pitchFamily="34" charset="0"/>
              <a:buNone/>
              <a:defRPr/>
            </a:pPr>
            <a:r>
              <a:rPr lang="en-US" sz="2400" kern="0" dirty="0">
                <a:latin typeface="Gill Sans MT" panose="020B0502020104020203" pitchFamily="34" charset="0"/>
                <a:ea typeface="Cambria" panose="02040503050406030204" pitchFamily="18" charset="0"/>
              </a:rPr>
              <a:t>P</a:t>
            </a:r>
            <a:r>
              <a:rPr lang="en-US" sz="2400" kern="0" dirty="0">
                <a:latin typeface="Gill Sans MT" panose="020B0502020104020203" pitchFamily="34" charset="0"/>
                <a:ea typeface="Cambria" panose="02040503050406030204" pitchFamily="18" charset="0"/>
                <a:sym typeface="Wingdings" pitchFamily="2" charset="2"/>
              </a:rPr>
              <a:t> </a:t>
            </a:r>
            <a:r>
              <a:rPr lang="en-US" sz="2400" kern="0" dirty="0" err="1">
                <a:latin typeface="Gill Sans MT" panose="020B0502020104020203" pitchFamily="34" charset="0"/>
                <a:ea typeface="Cambria" panose="02040503050406030204" pitchFamily="18" charset="0"/>
                <a:sym typeface="Wingdings" pitchFamily="2" charset="2"/>
              </a:rPr>
              <a:t>QD</a:t>
            </a:r>
            <a:r>
              <a:rPr lang="en-US" sz="2400" kern="0" dirty="0">
                <a:latin typeface="Gill Sans MT" panose="020B0502020104020203" pitchFamily="34" charset="0"/>
                <a:ea typeface="Cambria" panose="02040503050406030204" pitchFamily="18" charset="0"/>
                <a:sym typeface="Wingdings" pitchFamily="2" charset="2"/>
              </a:rPr>
              <a:t></a:t>
            </a:r>
          </a:p>
          <a:p>
            <a:pPr marL="320040" indent="-320040" algn="ctr" defTabSz="914400" eaLnBrk="1" fontAlgn="auto" hangingPunct="1">
              <a:lnSpc>
                <a:spcPct val="90000"/>
              </a:lnSpc>
              <a:spcAft>
                <a:spcPts val="0"/>
              </a:spcAft>
              <a:buFont typeface="Arial" panose="020B0604020202020204" pitchFamily="34" charset="0"/>
              <a:buNone/>
              <a:defRPr/>
            </a:pPr>
            <a:r>
              <a:rPr lang="en-US" sz="2400" kern="0" dirty="0">
                <a:latin typeface="Gill Sans MT" panose="020B0502020104020203" pitchFamily="34" charset="0"/>
                <a:ea typeface="Cambria" panose="02040503050406030204" pitchFamily="18" charset="0"/>
                <a:sym typeface="Wingdings" pitchFamily="2" charset="2"/>
              </a:rPr>
              <a:t>P </a:t>
            </a:r>
            <a:r>
              <a:rPr lang="en-US" sz="2400" kern="0" dirty="0" err="1">
                <a:latin typeface="Gill Sans MT" panose="020B0502020104020203" pitchFamily="34" charset="0"/>
                <a:ea typeface="Cambria" panose="02040503050406030204" pitchFamily="18" charset="0"/>
                <a:sym typeface="Wingdings" pitchFamily="2" charset="2"/>
              </a:rPr>
              <a:t>QD</a:t>
            </a:r>
            <a:r>
              <a:rPr lang="en-US" sz="2400" kern="0" dirty="0">
                <a:latin typeface="Gill Sans MT" panose="020B0502020104020203" pitchFamily="34" charset="0"/>
                <a:ea typeface="Cambria" panose="02040503050406030204" pitchFamily="18" charset="0"/>
                <a:sym typeface="Wingdings" pitchFamily="2" charset="2"/>
              </a:rPr>
              <a:t> </a:t>
            </a:r>
            <a:br>
              <a:rPr lang="en-US" sz="2400" kern="0" dirty="0">
                <a:latin typeface="Gill Sans MT" panose="020B0502020104020203" pitchFamily="34" charset="0"/>
                <a:ea typeface="Cambria" panose="02040503050406030204" pitchFamily="18" charset="0"/>
                <a:sym typeface="Wingdings" pitchFamily="2" charset="2"/>
              </a:rPr>
            </a:br>
            <a:endParaRPr lang="en-US" sz="2400" kern="0" dirty="0">
              <a:latin typeface="Gill Sans MT" panose="020B0502020104020203" pitchFamily="34" charset="0"/>
              <a:ea typeface="Cambria" panose="02040503050406030204" pitchFamily="18" charset="0"/>
              <a:sym typeface="Wingdings" pitchFamily="2" charset="2"/>
            </a:endParaRPr>
          </a:p>
        </p:txBody>
      </p:sp>
      <p:grpSp>
        <p:nvGrpSpPr>
          <p:cNvPr id="3" name="Group 2"/>
          <p:cNvGrpSpPr/>
          <p:nvPr/>
        </p:nvGrpSpPr>
        <p:grpSpPr>
          <a:xfrm>
            <a:off x="6961126" y="-315416"/>
            <a:ext cx="6476617" cy="6634028"/>
            <a:chOff x="-815853" y="-1310640"/>
            <a:chExt cx="11941053" cy="8126386"/>
          </a:xfrm>
        </p:grpSpPr>
        <p:sp>
          <p:nvSpPr>
            <p:cNvPr id="64" name="Text Box 7"/>
            <p:cNvSpPr txBox="1">
              <a:spLocks noChangeArrowheads="1"/>
            </p:cNvSpPr>
            <p:nvPr/>
          </p:nvSpPr>
          <p:spPr bwMode="auto">
            <a:xfrm flipH="1" flipV="1">
              <a:off x="-815853" y="2727958"/>
              <a:ext cx="85118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b">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800" b="1" dirty="0">
                  <a:latin typeface="Gill Sans MT" panose="020B0502020104020203" pitchFamily="34" charset="0"/>
                  <a:ea typeface="Cambria" panose="02040503050406030204" pitchFamily="18" charset="0"/>
                </a:rPr>
                <a:t>Price</a:t>
              </a:r>
            </a:p>
          </p:txBody>
        </p:sp>
        <p:sp>
          <p:nvSpPr>
            <p:cNvPr id="65" name="Line 4"/>
            <p:cNvSpPr>
              <a:spLocks noChangeShapeType="1"/>
            </p:cNvSpPr>
            <p:nvPr/>
          </p:nvSpPr>
          <p:spPr bwMode="auto">
            <a:xfrm>
              <a:off x="1143000" y="1584960"/>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Gill Sans MT" panose="020B0502020104020203" pitchFamily="34" charset="0"/>
              </a:endParaRPr>
            </a:p>
          </p:txBody>
        </p:sp>
        <p:sp>
          <p:nvSpPr>
            <p:cNvPr id="66" name="Line 5"/>
            <p:cNvSpPr>
              <a:spLocks noChangeShapeType="1"/>
            </p:cNvSpPr>
            <p:nvPr/>
          </p:nvSpPr>
          <p:spPr bwMode="auto">
            <a:xfrm>
              <a:off x="1143000" y="5699760"/>
              <a:ext cx="670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Gill Sans MT" panose="020B0502020104020203" pitchFamily="34" charset="0"/>
              </a:endParaRPr>
            </a:p>
          </p:txBody>
        </p:sp>
        <p:sp>
          <p:nvSpPr>
            <p:cNvPr id="67" name="Text Box 6"/>
            <p:cNvSpPr txBox="1">
              <a:spLocks noChangeArrowheads="1"/>
            </p:cNvSpPr>
            <p:nvPr/>
          </p:nvSpPr>
          <p:spPr bwMode="auto">
            <a:xfrm>
              <a:off x="1439209" y="6363331"/>
              <a:ext cx="5943600" cy="45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50000"/>
                </a:spcBef>
                <a:buClrTx/>
                <a:buSzTx/>
                <a:buFontTx/>
                <a:buNone/>
              </a:pPr>
              <a:r>
                <a:rPr lang="en-US" altLang="en-US" sz="1800" b="1" dirty="0">
                  <a:latin typeface="Gill Sans MT" panose="020B0502020104020203" pitchFamily="34" charset="0"/>
                  <a:ea typeface="Cambria" panose="02040503050406030204" pitchFamily="18" charset="0"/>
                </a:rPr>
                <a:t>Quantity Demanded</a:t>
              </a:r>
            </a:p>
          </p:txBody>
        </p:sp>
        <p:cxnSp>
          <p:nvCxnSpPr>
            <p:cNvPr id="68" name="Straight Connector 67"/>
            <p:cNvCxnSpPr/>
            <p:nvPr/>
          </p:nvCxnSpPr>
          <p:spPr>
            <a:xfrm>
              <a:off x="1371600" y="1661160"/>
              <a:ext cx="5943600" cy="381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Arc 68"/>
            <p:cNvSpPr/>
            <p:nvPr/>
          </p:nvSpPr>
          <p:spPr>
            <a:xfrm rot="10800000">
              <a:off x="1371600" y="-1310640"/>
              <a:ext cx="9753600" cy="6553200"/>
            </a:xfrm>
            <a:prstGeom prst="arc">
              <a:avLst>
                <a:gd name="adj1" fmla="val 16270838"/>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latin typeface="Gill Sans MT" panose="020B0502020104020203" pitchFamily="34" charset="0"/>
              </a:endParaRPr>
            </a:p>
          </p:txBody>
        </p:sp>
      </p:grpSp>
      <p:sp>
        <p:nvSpPr>
          <p:cNvPr id="70" name="Line 4105"/>
          <p:cNvSpPr>
            <a:spLocks noChangeShapeType="1"/>
          </p:cNvSpPr>
          <p:nvPr/>
        </p:nvSpPr>
        <p:spPr bwMode="auto">
          <a:xfrm>
            <a:off x="9314924" y="3233014"/>
            <a:ext cx="1" cy="220182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4106"/>
          <p:cNvSpPr>
            <a:spLocks noChangeShapeType="1"/>
          </p:cNvSpPr>
          <p:nvPr/>
        </p:nvSpPr>
        <p:spPr bwMode="auto">
          <a:xfrm flipH="1">
            <a:off x="8023573" y="3233014"/>
            <a:ext cx="1291352" cy="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WordArt 4109"/>
          <p:cNvSpPr>
            <a:spLocks noChangeArrowheads="1" noChangeShapeType="1" noTextEdit="1"/>
          </p:cNvSpPr>
          <p:nvPr/>
        </p:nvSpPr>
        <p:spPr bwMode="auto">
          <a:xfrm>
            <a:off x="9086325" y="5589240"/>
            <a:ext cx="457200"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QD2</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73" name="WordArt 4115"/>
          <p:cNvSpPr>
            <a:spLocks noChangeArrowheads="1" noChangeShapeType="1" noTextEdit="1"/>
          </p:cNvSpPr>
          <p:nvPr/>
        </p:nvSpPr>
        <p:spPr bwMode="auto">
          <a:xfrm>
            <a:off x="7639112" y="3071089"/>
            <a:ext cx="242888"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P2</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74" name="Line 4107"/>
          <p:cNvSpPr>
            <a:spLocks noChangeShapeType="1"/>
          </p:cNvSpPr>
          <p:nvPr/>
        </p:nvSpPr>
        <p:spPr bwMode="auto">
          <a:xfrm>
            <a:off x="8023573" y="4378375"/>
            <a:ext cx="2478318" cy="201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4108"/>
          <p:cNvSpPr>
            <a:spLocks noChangeShapeType="1"/>
          </p:cNvSpPr>
          <p:nvPr/>
        </p:nvSpPr>
        <p:spPr bwMode="auto">
          <a:xfrm>
            <a:off x="10501891" y="4380391"/>
            <a:ext cx="0" cy="105444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WordArt 4114"/>
          <p:cNvSpPr>
            <a:spLocks noChangeArrowheads="1" noChangeShapeType="1" noTextEdit="1"/>
          </p:cNvSpPr>
          <p:nvPr/>
        </p:nvSpPr>
        <p:spPr bwMode="auto">
          <a:xfrm>
            <a:off x="10273291" y="5589240"/>
            <a:ext cx="457200"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QD1</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77" name="WordArt 4116"/>
          <p:cNvSpPr>
            <a:spLocks noChangeArrowheads="1" noChangeShapeType="1" noTextEdit="1"/>
          </p:cNvSpPr>
          <p:nvPr/>
        </p:nvSpPr>
        <p:spPr bwMode="auto">
          <a:xfrm>
            <a:off x="7653312" y="4257278"/>
            <a:ext cx="242888"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P1</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2" name="Oval 1">
            <a:extLst>
              <a:ext uri="{FF2B5EF4-FFF2-40B4-BE49-F238E27FC236}">
                <a16:creationId xmlns:a16="http://schemas.microsoft.com/office/drawing/2014/main" id="{C51A969E-560E-4319-70F9-7EC1024A9F3D}"/>
              </a:ext>
            </a:extLst>
          </p:cNvPr>
          <p:cNvSpPr/>
          <p:nvPr/>
        </p:nvSpPr>
        <p:spPr bwMode="auto">
          <a:xfrm>
            <a:off x="449052" y="1081053"/>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2782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2670517" y="87015"/>
            <a:ext cx="9170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2400" dirty="0">
                <a:solidFill>
                  <a:srgbClr val="FF0000"/>
                </a:solidFill>
                <a:latin typeface="Trebuchet MS" panose="020B0603020202020204" pitchFamily="34" charset="0"/>
              </a:rPr>
              <a:t>Determinants of Demand by a Consumer</a:t>
            </a:r>
          </a:p>
        </p:txBody>
      </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5" name="Rectangle 4"/>
          <p:cNvSpPr/>
          <p:nvPr/>
        </p:nvSpPr>
        <p:spPr>
          <a:xfrm>
            <a:off x="696888" y="980728"/>
            <a:ext cx="10870232" cy="1015663"/>
          </a:xfrm>
          <a:prstGeom prst="rect">
            <a:avLst/>
          </a:prstGeom>
          <a:solidFill>
            <a:schemeClr val="accent6">
              <a:lumMod val="20000"/>
              <a:lumOff val="80000"/>
            </a:schemeClr>
          </a:solidFill>
        </p:spPr>
        <p:txBody>
          <a:bodyPr wrap="square">
            <a:spAutoFit/>
          </a:bodyPr>
          <a:lstStyle/>
          <a:p>
            <a:pPr marL="400050" indent="-400050">
              <a:buFont typeface="Courier New" panose="02070309020205020404" pitchFamily="49" charset="0"/>
              <a:buChar char="o"/>
            </a:pPr>
            <a:r>
              <a:rPr lang="en-US" sz="2000" dirty="0">
                <a:latin typeface="Gill Sans MT" panose="020B0502020104020203" pitchFamily="34" charset="0"/>
                <a:ea typeface="Cambria" panose="02040503050406030204" pitchFamily="18" charset="0"/>
              </a:rPr>
              <a:t>Size of consumers income/ Buyer’s income: </a:t>
            </a:r>
            <a:r>
              <a:rPr lang="en-US" sz="2000" dirty="0">
                <a:solidFill>
                  <a:srgbClr val="002060"/>
                </a:solidFill>
                <a:latin typeface="Gill Sans MT" panose="020B0502020104020203" pitchFamily="34" charset="0"/>
                <a:ea typeface="Cambria" panose="02040503050406030204" pitchFamily="18" charset="0"/>
              </a:rPr>
              <a:t>When the increase in income leads to an increase in the quantity demanded, the commodity is called a </a:t>
            </a:r>
            <a:r>
              <a:rPr lang="en-US" sz="2000" dirty="0">
                <a:solidFill>
                  <a:srgbClr val="C00000"/>
                </a:solidFill>
                <a:latin typeface="Gill Sans MT" panose="020B0502020104020203" pitchFamily="34" charset="0"/>
                <a:ea typeface="Cambria" panose="02040503050406030204" pitchFamily="18" charset="0"/>
              </a:rPr>
              <a:t>‘normal good’. </a:t>
            </a:r>
            <a:r>
              <a:rPr lang="en-US" sz="2000" dirty="0">
                <a:solidFill>
                  <a:srgbClr val="002060"/>
                </a:solidFill>
                <a:latin typeface="Gill Sans MT" panose="020B0502020104020203" pitchFamily="34" charset="0"/>
                <a:ea typeface="Cambria" panose="02040503050406030204" pitchFamily="18" charset="0"/>
              </a:rPr>
              <a:t>If an increase in income leads to a fall in the quantity demanded, we call that commodity an </a:t>
            </a:r>
            <a:r>
              <a:rPr lang="en-US" sz="2000" dirty="0">
                <a:solidFill>
                  <a:srgbClr val="C00000"/>
                </a:solidFill>
                <a:latin typeface="Gill Sans MT" panose="020B0502020104020203" pitchFamily="34" charset="0"/>
                <a:ea typeface="Cambria" panose="02040503050406030204" pitchFamily="18" charset="0"/>
              </a:rPr>
              <a:t>‘inferior good’.</a:t>
            </a:r>
          </a:p>
        </p:txBody>
      </p:sp>
      <p:sp>
        <p:nvSpPr>
          <p:cNvPr id="21" name="Oval 20"/>
          <p:cNvSpPr/>
          <p:nvPr/>
        </p:nvSpPr>
        <p:spPr bwMode="auto">
          <a:xfrm>
            <a:off x="449052" y="1113711"/>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lang="en-US" sz="2800" b="1" dirty="0">
                <a:latin typeface="Cambria" panose="02040503050406030204" pitchFamily="18" charset="0"/>
                <a:ea typeface="Cambria" panose="02040503050406030204" pitchFamily="18" charset="0"/>
              </a:rPr>
              <a:t>2</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26" name="Rectangle 3"/>
          <p:cNvSpPr txBox="1">
            <a:spLocks noChangeArrowheads="1"/>
          </p:cNvSpPr>
          <p:nvPr/>
        </p:nvSpPr>
        <p:spPr>
          <a:xfrm>
            <a:off x="1991544" y="2345069"/>
            <a:ext cx="8001000" cy="4114800"/>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640080" lvl="1" indent="-274320" algn="ctr" defTabSz="914400" eaLnBrk="1" fontAlgn="auto" hangingPunct="1">
              <a:spcAft>
                <a:spcPts val="0"/>
              </a:spcAft>
              <a:buFontTx/>
              <a:buNone/>
              <a:defRPr/>
            </a:pPr>
            <a:r>
              <a:rPr lang="en-US" sz="2000" b="1" kern="0" dirty="0">
                <a:latin typeface="Gill Sans MT" panose="020B0502020104020203" pitchFamily="34" charset="0"/>
                <a:ea typeface="Cambria" panose="02040503050406030204" pitchFamily="18" charset="0"/>
              </a:rPr>
              <a:t>Income </a:t>
            </a:r>
            <a:r>
              <a:rPr lang="en-US" sz="2000" b="1" kern="0" dirty="0">
                <a:latin typeface="Gill Sans MT" panose="020B0502020104020203" pitchFamily="34" charset="0"/>
                <a:ea typeface="Cambria" panose="02040503050406030204" pitchFamily="18" charset="0"/>
                <a:sym typeface="Wingdings" pitchFamily="2" charset="2"/>
              </a:rPr>
              <a:t> Demand</a:t>
            </a:r>
          </a:p>
          <a:p>
            <a:pPr marL="640080" lvl="1" indent="-274320" algn="ctr" defTabSz="914400" eaLnBrk="1" fontAlgn="auto" hangingPunct="1">
              <a:spcAft>
                <a:spcPts val="0"/>
              </a:spcAft>
              <a:buFontTx/>
              <a:buNone/>
              <a:defRPr/>
            </a:pPr>
            <a:r>
              <a:rPr lang="en-US" sz="2000" b="1" kern="0" dirty="0">
                <a:latin typeface="Gill Sans MT" panose="020B0502020104020203" pitchFamily="34" charset="0"/>
                <a:ea typeface="Cambria" panose="02040503050406030204" pitchFamily="18" charset="0"/>
                <a:sym typeface="Wingdings" pitchFamily="2" charset="2"/>
              </a:rPr>
              <a:t>Income   Demand</a:t>
            </a:r>
          </a:p>
          <a:p>
            <a:pPr marL="640080" lvl="1" indent="-274320" algn="ctr" defTabSz="914400" eaLnBrk="1" fontAlgn="auto" hangingPunct="1">
              <a:spcAft>
                <a:spcPts val="0"/>
              </a:spcAft>
              <a:buFontTx/>
              <a:buNone/>
              <a:defRPr/>
            </a:pPr>
            <a:endParaRPr lang="en-US" sz="2000" b="1" kern="0" dirty="0">
              <a:latin typeface="Gill Sans MT" panose="020B0502020104020203" pitchFamily="34" charset="0"/>
              <a:ea typeface="Cambria" panose="02040503050406030204" pitchFamily="18" charset="0"/>
              <a:sym typeface="Wingdings" pitchFamily="2" charset="2"/>
            </a:endParaRPr>
          </a:p>
          <a:p>
            <a:pPr marL="640080" lvl="1" indent="-274320" defTabSz="914400" eaLnBrk="1" fontAlgn="auto" hangingPunct="1">
              <a:spcAft>
                <a:spcPts val="0"/>
              </a:spcAft>
              <a:buFontTx/>
              <a:buNone/>
              <a:defRPr/>
            </a:pPr>
            <a:r>
              <a:rPr lang="en-US" sz="2000" kern="0" dirty="0">
                <a:latin typeface="Gill Sans MT" panose="020B0502020104020203" pitchFamily="34" charset="0"/>
                <a:ea typeface="Cambria" panose="02040503050406030204" pitchFamily="18" charset="0"/>
              </a:rPr>
              <a:t>Examples: </a:t>
            </a:r>
          </a:p>
          <a:p>
            <a:pPr marL="640080" lvl="1" indent="-274320" defTabSz="914400" eaLnBrk="1" fontAlgn="auto" hangingPunct="1">
              <a:spcAft>
                <a:spcPts val="0"/>
              </a:spcAft>
              <a:buFontTx/>
              <a:buChar char="-"/>
              <a:defRPr/>
            </a:pPr>
            <a:r>
              <a:rPr lang="en-US" sz="2000" kern="0" dirty="0">
                <a:latin typeface="Gill Sans MT" panose="020B0502020104020203" pitchFamily="34" charset="0"/>
                <a:ea typeface="Cambria" panose="02040503050406030204" pitchFamily="18" charset="0"/>
              </a:rPr>
              <a:t>Minimum wage increases</a:t>
            </a:r>
          </a:p>
          <a:p>
            <a:pPr marL="640080" lvl="1" indent="-274320" defTabSz="914400" eaLnBrk="1" fontAlgn="auto" hangingPunct="1">
              <a:spcAft>
                <a:spcPts val="0"/>
              </a:spcAft>
              <a:buFontTx/>
              <a:buChar char="-"/>
              <a:defRPr/>
            </a:pPr>
            <a:r>
              <a:rPr lang="en-US" sz="2000" kern="0" dirty="0">
                <a:latin typeface="Gill Sans MT" panose="020B0502020104020203" pitchFamily="34" charset="0"/>
                <a:ea typeface="Cambria" panose="02040503050406030204" pitchFamily="18" charset="0"/>
              </a:rPr>
              <a:t>Economic Recession</a:t>
            </a:r>
          </a:p>
          <a:p>
            <a:pPr marL="640080" lvl="1" indent="-274320" defTabSz="914400" eaLnBrk="1" fontAlgn="auto" hangingPunct="1">
              <a:spcAft>
                <a:spcPts val="0"/>
              </a:spcAft>
              <a:buFontTx/>
              <a:buChar char="-"/>
              <a:defRPr/>
            </a:pPr>
            <a:r>
              <a:rPr lang="en-US" sz="2000" kern="0" dirty="0">
                <a:latin typeface="Gill Sans MT" panose="020B0502020104020203" pitchFamily="34" charset="0"/>
                <a:ea typeface="Cambria" panose="02040503050406030204" pitchFamily="18" charset="0"/>
              </a:rPr>
              <a:t>The Great Depression</a:t>
            </a:r>
          </a:p>
          <a:p>
            <a:pPr marL="640080" lvl="1" indent="-274320" defTabSz="914400" eaLnBrk="1" fontAlgn="auto" hangingPunct="1">
              <a:spcAft>
                <a:spcPts val="0"/>
              </a:spcAft>
              <a:buFontTx/>
              <a:buChar char="-"/>
              <a:defRPr/>
            </a:pPr>
            <a:endParaRPr lang="en-US" sz="2000" kern="0" dirty="0">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256137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3" y="28522"/>
            <a:ext cx="11462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2800" dirty="0">
                <a:solidFill>
                  <a:srgbClr val="FF0000"/>
                </a:solidFill>
                <a:latin typeface="Trebuchet MS" panose="020B0603020202020204" pitchFamily="34" charset="0"/>
              </a:rPr>
              <a:t>Law of Demand</a:t>
            </a:r>
          </a:p>
        </p:txBody>
      </p:sp>
      <p:sp>
        <p:nvSpPr>
          <p:cNvPr id="5" name="Rectangle 4"/>
          <p:cNvSpPr/>
          <p:nvPr/>
        </p:nvSpPr>
        <p:spPr>
          <a:xfrm>
            <a:off x="696888" y="1010434"/>
            <a:ext cx="10870232" cy="1477328"/>
          </a:xfrm>
          <a:prstGeom prst="rect">
            <a:avLst/>
          </a:prstGeom>
          <a:solidFill>
            <a:schemeClr val="bg1"/>
          </a:solidFill>
        </p:spPr>
        <p:txBody>
          <a:bodyPr wrap="square">
            <a:spAutoFit/>
          </a:bodyPr>
          <a:lstStyle/>
          <a:p>
            <a:pPr marL="400050" indent="-400050">
              <a:buFont typeface="Courier New" panose="02070309020205020404" pitchFamily="49" charset="0"/>
              <a:buChar char="o"/>
            </a:pPr>
            <a:r>
              <a:rPr lang="en-US" dirty="0">
                <a:latin typeface="Gill Sans MT" panose="020B0502020104020203" pitchFamily="34" charset="0"/>
                <a:ea typeface="Cambria" panose="02040503050406030204" pitchFamily="18" charset="0"/>
              </a:rPr>
              <a:t>The inverse relationship between the quantity of a commodity and its price, given all other factors that influence the demand is called </a:t>
            </a:r>
            <a:r>
              <a:rPr lang="en-US" dirty="0">
                <a:solidFill>
                  <a:srgbClr val="FF0000"/>
                </a:solidFill>
                <a:latin typeface="Gill Sans MT" panose="020B0502020104020203" pitchFamily="34" charset="0"/>
                <a:ea typeface="Cambria" panose="02040503050406030204" pitchFamily="18" charset="0"/>
              </a:rPr>
              <a:t>‘law of demand’.</a:t>
            </a:r>
          </a:p>
          <a:p>
            <a:pPr marL="400050" indent="-400050">
              <a:buFont typeface="Courier New" panose="02070309020205020404" pitchFamily="49" charset="0"/>
              <a:buChar char="o"/>
            </a:pPr>
            <a:r>
              <a:rPr lang="en-US" dirty="0">
                <a:latin typeface="Gill Sans MT" panose="020B0502020104020203" pitchFamily="34" charset="0"/>
                <a:ea typeface="Cambria" panose="02040503050406030204" pitchFamily="18" charset="0"/>
              </a:rPr>
              <a:t>It gives us a demand curve that slopes downwards to the right. We can explain this idea with help of a demand schedule</a:t>
            </a:r>
            <a:endParaRPr lang="en-US" dirty="0">
              <a:solidFill>
                <a:srgbClr val="FF0000"/>
              </a:solidFill>
              <a:latin typeface="Gill Sans MT" panose="020B0502020104020203" pitchFamily="34" charset="0"/>
              <a:ea typeface="Cambria" panose="02040503050406030204" pitchFamily="18" charset="0"/>
            </a:endParaRPr>
          </a:p>
          <a:p>
            <a:pPr marL="400050" indent="-400050">
              <a:buFont typeface="Courier New" panose="02070309020205020404" pitchFamily="49" charset="0"/>
              <a:buChar char="o"/>
            </a:pPr>
            <a:endParaRPr lang="en-US" dirty="0">
              <a:solidFill>
                <a:srgbClr val="FF0000"/>
              </a:solidFill>
              <a:latin typeface="Gill Sans MT" panose="020B0502020104020203" pitchFamily="34"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14715809"/>
              </p:ext>
            </p:extLst>
          </p:nvPr>
        </p:nvGraphicFramePr>
        <p:xfrm>
          <a:off x="6503403" y="3650952"/>
          <a:ext cx="5112568" cy="2397760"/>
        </p:xfrm>
        <a:graphic>
          <a:graphicData uri="http://schemas.openxmlformats.org/drawingml/2006/table">
            <a:tbl>
              <a:tblPr firstRow="1" bandRow="1">
                <a:tableStyleId>{85BE263C-DBD7-4A20-BB59-AAB30ACAA65A}</a:tableStyleId>
              </a:tblPr>
              <a:tblGrid>
                <a:gridCol w="2274415">
                  <a:extLst>
                    <a:ext uri="{9D8B030D-6E8A-4147-A177-3AD203B41FA5}">
                      <a16:colId xmlns:a16="http://schemas.microsoft.com/office/drawing/2014/main" val="2283357133"/>
                    </a:ext>
                  </a:extLst>
                </a:gridCol>
                <a:gridCol w="2838153">
                  <a:extLst>
                    <a:ext uri="{9D8B030D-6E8A-4147-A177-3AD203B41FA5}">
                      <a16:colId xmlns:a16="http://schemas.microsoft.com/office/drawing/2014/main" val="1606284497"/>
                    </a:ext>
                  </a:extLst>
                </a:gridCol>
              </a:tblGrid>
              <a:tr h="370840">
                <a:tc>
                  <a:txBody>
                    <a:bodyPr/>
                    <a:lstStyle/>
                    <a:p>
                      <a:pPr algn="ctr"/>
                      <a:r>
                        <a:rPr lang="en-US" sz="1800" u="none" strike="noStrike" kern="1200" baseline="0" dirty="0"/>
                        <a:t>Price of Apple per Kg.</a:t>
                      </a:r>
                    </a:p>
                    <a:p>
                      <a:pPr algn="ctr"/>
                      <a:r>
                        <a:rPr lang="en-US" sz="1800" u="none" strike="noStrike" kern="1200" baseline="0" dirty="0"/>
                        <a:t>(in </a:t>
                      </a:r>
                      <a:r>
                        <a:rPr lang="en-US" sz="1800" u="none" strike="noStrike" kern="1200" baseline="0" dirty="0" err="1"/>
                        <a:t>Rs</a:t>
                      </a:r>
                      <a:r>
                        <a:rPr lang="en-US" sz="1800" u="none" strike="noStrike" kern="1200" baseline="0" dirty="0"/>
                        <a:t>.)</a:t>
                      </a:r>
                      <a:endParaRPr lang="en-US" dirty="0"/>
                    </a:p>
                  </a:txBody>
                  <a:tcPr/>
                </a:tc>
                <a:tc>
                  <a:txBody>
                    <a:bodyPr/>
                    <a:lstStyle/>
                    <a:p>
                      <a:pPr algn="ctr"/>
                      <a:r>
                        <a:rPr lang="en-US" sz="1800" u="none" strike="noStrike" kern="1200" baseline="0" dirty="0"/>
                        <a:t>Quantity Demanded of</a:t>
                      </a:r>
                    </a:p>
                    <a:p>
                      <a:pPr algn="ctr"/>
                      <a:r>
                        <a:rPr lang="en-US" sz="1800" u="none" strike="noStrike" kern="1200" baseline="0" dirty="0"/>
                        <a:t>Apples</a:t>
                      </a:r>
                    </a:p>
                    <a:p>
                      <a:pPr algn="ctr"/>
                      <a:r>
                        <a:rPr lang="en-US" sz="1800" u="none" strike="noStrike" kern="1200" baseline="0" dirty="0"/>
                        <a:t>(in Kg. per week)</a:t>
                      </a:r>
                      <a:endParaRPr lang="en-US" dirty="0"/>
                    </a:p>
                  </a:txBody>
                  <a:tcPr/>
                </a:tc>
                <a:extLst>
                  <a:ext uri="{0D108BD9-81ED-4DB2-BD59-A6C34878D82A}">
                    <a16:rowId xmlns:a16="http://schemas.microsoft.com/office/drawing/2014/main" val="1317041483"/>
                  </a:ext>
                </a:extLst>
              </a:tr>
              <a:tr h="370840">
                <a:tc>
                  <a:txBody>
                    <a:bodyPr/>
                    <a:lstStyle/>
                    <a:p>
                      <a:pPr algn="ctr"/>
                      <a:r>
                        <a:rPr lang="en-US" sz="1800" u="none" strike="noStrike" kern="1200" baseline="0" dirty="0"/>
                        <a:t>100</a:t>
                      </a:r>
                      <a:endParaRPr lang="en-US" sz="1800" b="0" i="0" u="none" strike="noStrike" kern="1200" baseline="0" dirty="0">
                        <a:solidFill>
                          <a:schemeClr val="dk1"/>
                        </a:solidFill>
                        <a:latin typeface="+mn-lt"/>
                        <a:ea typeface="+mn-ea"/>
                        <a:cs typeface="+mn-cs"/>
                      </a:endParaRPr>
                    </a:p>
                  </a:txBody>
                  <a:tcPr/>
                </a:tc>
                <a:tc>
                  <a:txBody>
                    <a:bodyPr/>
                    <a:lstStyle/>
                    <a:p>
                      <a:pPr algn="ctr"/>
                      <a:r>
                        <a:rPr lang="en-US" dirty="0"/>
                        <a:t>15</a:t>
                      </a:r>
                    </a:p>
                  </a:txBody>
                  <a:tcPr/>
                </a:tc>
                <a:extLst>
                  <a:ext uri="{0D108BD9-81ED-4DB2-BD59-A6C34878D82A}">
                    <a16:rowId xmlns:a16="http://schemas.microsoft.com/office/drawing/2014/main" val="1234399513"/>
                  </a:ext>
                </a:extLst>
              </a:tr>
              <a:tr h="370840">
                <a:tc>
                  <a:txBody>
                    <a:bodyPr/>
                    <a:lstStyle/>
                    <a:p>
                      <a:pPr algn="ctr"/>
                      <a:r>
                        <a:rPr lang="en-US" sz="1800" u="none" strike="noStrike" kern="1200" baseline="0" dirty="0"/>
                        <a:t>200</a:t>
                      </a:r>
                      <a:endParaRPr lang="en-US" sz="1800" b="0" i="0" u="none" strike="noStrike" kern="1200" baseline="0" dirty="0">
                        <a:solidFill>
                          <a:schemeClr val="dk1"/>
                        </a:solidFill>
                        <a:latin typeface="+mn-lt"/>
                        <a:ea typeface="+mn-ea"/>
                        <a:cs typeface="+mn-cs"/>
                      </a:endParaRPr>
                    </a:p>
                  </a:txBody>
                  <a:tcPr/>
                </a:tc>
                <a:tc>
                  <a:txBody>
                    <a:bodyPr/>
                    <a:lstStyle/>
                    <a:p>
                      <a:pPr algn="ctr"/>
                      <a:r>
                        <a:rPr lang="en-US" dirty="0"/>
                        <a:t>12</a:t>
                      </a:r>
                    </a:p>
                  </a:txBody>
                  <a:tcPr/>
                </a:tc>
                <a:extLst>
                  <a:ext uri="{0D108BD9-81ED-4DB2-BD59-A6C34878D82A}">
                    <a16:rowId xmlns:a16="http://schemas.microsoft.com/office/drawing/2014/main" val="3413561366"/>
                  </a:ext>
                </a:extLst>
              </a:tr>
              <a:tr h="370840">
                <a:tc>
                  <a:txBody>
                    <a:bodyPr/>
                    <a:lstStyle/>
                    <a:p>
                      <a:pPr algn="ctr"/>
                      <a:r>
                        <a:rPr lang="en-US" sz="1800" u="none" strike="noStrike" kern="1200" baseline="0" dirty="0"/>
                        <a:t>300</a:t>
                      </a:r>
                      <a:endParaRPr lang="en-US" sz="1800" b="0" i="0" u="none" strike="noStrike" kern="1200" baseline="0" dirty="0">
                        <a:solidFill>
                          <a:schemeClr val="dk1"/>
                        </a:solidFill>
                        <a:latin typeface="+mn-lt"/>
                        <a:ea typeface="+mn-ea"/>
                        <a:cs typeface="+mn-cs"/>
                      </a:endParaRPr>
                    </a:p>
                  </a:txBody>
                  <a:tcPr/>
                </a:tc>
                <a:tc>
                  <a:txBody>
                    <a:bodyPr/>
                    <a:lstStyle/>
                    <a:p>
                      <a:pPr algn="ctr"/>
                      <a:r>
                        <a:rPr lang="en-US" dirty="0"/>
                        <a:t>8</a:t>
                      </a:r>
                    </a:p>
                  </a:txBody>
                  <a:tcPr/>
                </a:tc>
                <a:extLst>
                  <a:ext uri="{0D108BD9-81ED-4DB2-BD59-A6C34878D82A}">
                    <a16:rowId xmlns:a16="http://schemas.microsoft.com/office/drawing/2014/main" val="290070272"/>
                  </a:ext>
                </a:extLst>
              </a:tr>
              <a:tr h="370840">
                <a:tc>
                  <a:txBody>
                    <a:bodyPr/>
                    <a:lstStyle/>
                    <a:p>
                      <a:pPr algn="ctr"/>
                      <a:r>
                        <a:rPr lang="en-US" sz="1800" u="none" strike="noStrike" kern="1200" baseline="0" dirty="0"/>
                        <a:t>400</a:t>
                      </a:r>
                      <a:endParaRPr lang="en-US" dirty="0"/>
                    </a:p>
                  </a:txBody>
                  <a:tcPr/>
                </a:tc>
                <a:tc>
                  <a:txBody>
                    <a:bodyPr/>
                    <a:lstStyle/>
                    <a:p>
                      <a:pPr algn="ctr"/>
                      <a:r>
                        <a:rPr lang="en-US" dirty="0"/>
                        <a:t>3</a:t>
                      </a:r>
                    </a:p>
                  </a:txBody>
                  <a:tcPr/>
                </a:tc>
                <a:extLst>
                  <a:ext uri="{0D108BD9-81ED-4DB2-BD59-A6C34878D82A}">
                    <a16:rowId xmlns:a16="http://schemas.microsoft.com/office/drawing/2014/main" val="3921049008"/>
                  </a:ext>
                </a:extLst>
              </a:tr>
            </a:tbl>
          </a:graphicData>
        </a:graphic>
      </p:graphicFrame>
      <p:sp>
        <p:nvSpPr>
          <p:cNvPr id="27" name="Rectangle 26"/>
          <p:cNvSpPr/>
          <p:nvPr/>
        </p:nvSpPr>
        <p:spPr>
          <a:xfrm>
            <a:off x="6382545" y="2346289"/>
            <a:ext cx="5090441" cy="1200329"/>
          </a:xfrm>
          <a:prstGeom prst="rect">
            <a:avLst/>
          </a:prstGeom>
          <a:solidFill>
            <a:schemeClr val="bg1"/>
          </a:solidFill>
        </p:spPr>
        <p:txBody>
          <a:bodyPr wrap="square">
            <a:spAutoFit/>
          </a:bodyPr>
          <a:lstStyle/>
          <a:p>
            <a:pPr marL="400050" indent="-400050">
              <a:buFont typeface="Courier New" panose="02070309020205020404" pitchFamily="49" charset="0"/>
              <a:buChar char="o"/>
            </a:pPr>
            <a:r>
              <a:rPr lang="en-US" dirty="0">
                <a:latin typeface="Gill Sans MT" panose="020B0502020104020203" pitchFamily="34" charset="0"/>
                <a:ea typeface="Cambria" panose="02040503050406030204" pitchFamily="18" charset="0"/>
              </a:rPr>
              <a:t>The </a:t>
            </a:r>
            <a:r>
              <a:rPr lang="en-US" dirty="0">
                <a:solidFill>
                  <a:srgbClr val="FF0000"/>
                </a:solidFill>
                <a:latin typeface="Gill Sans MT" panose="020B0502020104020203" pitchFamily="34" charset="0"/>
                <a:ea typeface="Cambria" panose="02040503050406030204" pitchFamily="18" charset="0"/>
              </a:rPr>
              <a:t>demand curve </a:t>
            </a:r>
            <a:r>
              <a:rPr lang="en-US" dirty="0">
                <a:latin typeface="Gill Sans MT" panose="020B0502020104020203" pitchFamily="34" charset="0"/>
                <a:ea typeface="Cambria" panose="02040503050406030204" pitchFamily="18" charset="0"/>
              </a:rPr>
              <a:t>graphically shows the relationship between the quantity of a good that consumers are willing to buy and the price of the good.</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96889" y="2462118"/>
            <a:ext cx="5112568" cy="4045108"/>
          </a:xfrm>
          <a:prstGeom prst="rect">
            <a:avLst/>
          </a:prstGeom>
        </p:spPr>
      </p:pic>
    </p:spTree>
    <p:extLst>
      <p:ext uri="{BB962C8B-B14F-4D97-AF65-F5344CB8AC3E}">
        <p14:creationId xmlns:p14="http://schemas.microsoft.com/office/powerpoint/2010/main" val="910114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2891001" y="144006"/>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dirty="0">
                <a:solidFill>
                  <a:srgbClr val="FF0000"/>
                </a:solidFill>
                <a:latin typeface="Trebuchet MS" panose="020B0603020202020204" pitchFamily="34" charset="0"/>
              </a:rPr>
              <a:t>Why does a Demand Curve Slope Downwards?</a:t>
            </a:r>
          </a:p>
        </p:txBody>
      </p:sp>
      <p:sp>
        <p:nvSpPr>
          <p:cNvPr id="5" name="Rectangle 4"/>
          <p:cNvSpPr/>
          <p:nvPr/>
        </p:nvSpPr>
        <p:spPr>
          <a:xfrm>
            <a:off x="191344" y="1272896"/>
            <a:ext cx="5832648" cy="2862322"/>
          </a:xfrm>
          <a:prstGeom prst="rect">
            <a:avLst/>
          </a:prstGeom>
          <a:solidFill>
            <a:schemeClr val="bg1"/>
          </a:solidFill>
        </p:spPr>
        <p:txBody>
          <a:bodyPr wrap="square">
            <a:spAutoFit/>
          </a:bodyPr>
          <a:lstStyle/>
          <a:p>
            <a:pPr marL="400050" indent="-400050">
              <a:buFont typeface="Courier New" panose="02070309020205020404" pitchFamily="49" charset="0"/>
              <a:buChar char="o"/>
            </a:pPr>
            <a:r>
              <a:rPr lang="en-US" dirty="0">
                <a:solidFill>
                  <a:srgbClr val="FF0000"/>
                </a:solidFill>
                <a:latin typeface="Gill Sans MT" panose="020B0502020104020203" pitchFamily="34" charset="0"/>
              </a:rPr>
              <a:t>Substitution Effect:</a:t>
            </a:r>
            <a:r>
              <a:rPr lang="en-US" dirty="0">
                <a:latin typeface="Gill Sans MT" panose="020B0502020104020203" pitchFamily="34" charset="0"/>
              </a:rPr>
              <a:t> </a:t>
            </a:r>
            <a:r>
              <a:rPr lang="en-US" dirty="0">
                <a:latin typeface="Gill Sans MT" panose="020B0502020104020203" pitchFamily="34" charset="0"/>
                <a:ea typeface="Cambria" panose="02040503050406030204" pitchFamily="18" charset="0"/>
              </a:rPr>
              <a:t>Substitution effect results from a change in the relative price of a commodity.</a:t>
            </a:r>
          </a:p>
          <a:p>
            <a:pPr marL="400050" indent="-400050">
              <a:buFont typeface="Courier New" panose="02070309020205020404" pitchFamily="49" charset="0"/>
              <a:buChar char="o"/>
            </a:pPr>
            <a:r>
              <a:rPr lang="en-US" dirty="0">
                <a:latin typeface="Gill Sans MT" panose="020B0502020104020203" pitchFamily="34" charset="0"/>
                <a:ea typeface="Cambria" panose="02040503050406030204" pitchFamily="18" charset="0"/>
              </a:rPr>
              <a:t>Suppose a Pepsi Can and a Coke Can both are priced at Rs. 25 and Rs. 20 each. If the price of Coke is raised to </a:t>
            </a:r>
            <a:r>
              <a:rPr lang="en-US" dirty="0" err="1">
                <a:latin typeface="Gill Sans MT" panose="020B0502020104020203" pitchFamily="34" charset="0"/>
                <a:ea typeface="Cambria" panose="02040503050406030204" pitchFamily="18" charset="0"/>
              </a:rPr>
              <a:t>Rs</a:t>
            </a:r>
            <a:r>
              <a:rPr lang="en-US" dirty="0">
                <a:latin typeface="Gill Sans MT" panose="020B0502020104020203" pitchFamily="34" charset="0"/>
                <a:ea typeface="Cambria" panose="02040503050406030204" pitchFamily="18" charset="0"/>
              </a:rPr>
              <a:t>. 25, and the price of Pepsi is not changed, Pepsi will become relatively cheaper to Coke, i.e. although the absolute price of Pepsi has not changed, the relative price of Pepsi has gone down. </a:t>
            </a:r>
          </a:p>
          <a:p>
            <a:pPr marL="400050" indent="-400050">
              <a:buFont typeface="Courier New" panose="02070309020205020404" pitchFamily="49" charset="0"/>
              <a:buChar char="o"/>
            </a:pPr>
            <a:r>
              <a:rPr lang="en-US" dirty="0">
                <a:latin typeface="Gill Sans MT" panose="020B0502020104020203" pitchFamily="34" charset="0"/>
                <a:ea typeface="Cambria" panose="02040503050406030204" pitchFamily="18" charset="0"/>
              </a:rPr>
              <a:t>The change in the relative price of commodity causes substitution effect.</a:t>
            </a:r>
            <a:endParaRPr lang="en-US" dirty="0">
              <a:solidFill>
                <a:srgbClr val="FF0000"/>
              </a:solidFill>
              <a:latin typeface="Gill Sans MT" panose="020B0502020104020203" pitchFamily="34" charset="0"/>
              <a:ea typeface="Cambria" panose="02040503050406030204" pitchFamily="18" charset="0"/>
            </a:endParaRPr>
          </a:p>
        </p:txBody>
      </p:sp>
      <p:sp>
        <p:nvSpPr>
          <p:cNvPr id="18" name="Rectangle 17"/>
          <p:cNvSpPr/>
          <p:nvPr/>
        </p:nvSpPr>
        <p:spPr>
          <a:xfrm>
            <a:off x="6168008" y="1323037"/>
            <a:ext cx="5616624" cy="2585323"/>
          </a:xfrm>
          <a:prstGeom prst="rect">
            <a:avLst/>
          </a:prstGeom>
          <a:solidFill>
            <a:schemeClr val="bg1"/>
          </a:solidFill>
        </p:spPr>
        <p:txBody>
          <a:bodyPr wrap="square">
            <a:spAutoFit/>
          </a:bodyPr>
          <a:lstStyle/>
          <a:p>
            <a:pPr marL="400050" indent="-400050">
              <a:buFont typeface="Courier New" panose="02070309020205020404" pitchFamily="49" charset="0"/>
              <a:buChar char="o"/>
            </a:pPr>
            <a:r>
              <a:rPr lang="en-US" dirty="0">
                <a:solidFill>
                  <a:srgbClr val="FF0000"/>
                </a:solidFill>
                <a:latin typeface="Gill Sans MT" panose="020B0502020104020203" pitchFamily="34" charset="0"/>
              </a:rPr>
              <a:t>Income Effect:</a:t>
            </a:r>
            <a:r>
              <a:rPr lang="en-US" dirty="0">
                <a:latin typeface="Gill Sans MT" panose="020B0502020104020203" pitchFamily="34" charset="0"/>
              </a:rPr>
              <a:t> </a:t>
            </a:r>
            <a:r>
              <a:rPr lang="en-US" dirty="0">
                <a:latin typeface="Gill Sans MT" panose="020B0502020104020203" pitchFamily="34" charset="0"/>
                <a:ea typeface="Cambria" panose="02040503050406030204" pitchFamily="18" charset="0"/>
              </a:rPr>
              <a:t>This is the effect of a change in total purchasing power of the money income of the consumer. </a:t>
            </a:r>
          </a:p>
          <a:p>
            <a:pPr marL="400050" indent="-400050">
              <a:buFont typeface="Courier New" panose="02070309020205020404" pitchFamily="49" charset="0"/>
              <a:buChar char="o"/>
            </a:pPr>
            <a:r>
              <a:rPr lang="en-US" dirty="0">
                <a:latin typeface="Gill Sans MT" panose="020B0502020104020203" pitchFamily="34" charset="0"/>
                <a:ea typeface="Cambria" panose="02040503050406030204" pitchFamily="18" charset="0"/>
              </a:rPr>
              <a:t>As price of mango falls the purchasing power of the given money income rises, or his real income rises. Thus, he can buy more of the mangoes with the same money income. </a:t>
            </a:r>
          </a:p>
          <a:p>
            <a:pPr marL="400050" indent="-400050">
              <a:buFont typeface="Courier New" panose="02070309020205020404" pitchFamily="49" charset="0"/>
              <a:buChar char="o"/>
            </a:pPr>
            <a:r>
              <a:rPr lang="en-US" dirty="0">
                <a:latin typeface="Gill Sans MT" panose="020B0502020104020203" pitchFamily="34" charset="0"/>
                <a:ea typeface="Cambria" panose="02040503050406030204" pitchFamily="18" charset="0"/>
              </a:rPr>
              <a:t>His demand for any other commodities may also rise. This is called the</a:t>
            </a:r>
            <a:r>
              <a:rPr lang="en-US" dirty="0">
                <a:solidFill>
                  <a:srgbClr val="FF0000"/>
                </a:solidFill>
                <a:latin typeface="Gill Sans MT" panose="020B0502020104020203" pitchFamily="34" charset="0"/>
                <a:ea typeface="Cambria" panose="02040503050406030204" pitchFamily="18" charset="0"/>
              </a:rPr>
              <a:t> ‘income effect’.</a:t>
            </a:r>
          </a:p>
        </p:txBody>
      </p:sp>
      <p:sp>
        <p:nvSpPr>
          <p:cNvPr id="21" name="Rectangle 20"/>
          <p:cNvSpPr/>
          <p:nvPr/>
        </p:nvSpPr>
        <p:spPr>
          <a:xfrm>
            <a:off x="191344" y="4212657"/>
            <a:ext cx="5832648" cy="1785104"/>
          </a:xfrm>
          <a:prstGeom prst="rect">
            <a:avLst/>
          </a:prstGeom>
          <a:solidFill>
            <a:schemeClr val="bg1"/>
          </a:solidFill>
        </p:spPr>
        <p:txBody>
          <a:bodyPr wrap="square">
            <a:spAutoFit/>
          </a:bodyPr>
          <a:lstStyle/>
          <a:p>
            <a:r>
              <a:rPr lang="en-US" dirty="0">
                <a:solidFill>
                  <a:srgbClr val="FF0000"/>
                </a:solidFill>
                <a:latin typeface="Gill Sans MT" panose="020B0502020104020203" pitchFamily="34" charset="0"/>
              </a:rPr>
              <a:t>Price Effect:</a:t>
            </a:r>
            <a:r>
              <a:rPr lang="en-US" dirty="0">
                <a:latin typeface="Gill Sans MT" panose="020B0502020104020203" pitchFamily="34" charset="0"/>
              </a:rPr>
              <a:t> Price Effect is the sum of the substitution effect and income effect, i.e.</a:t>
            </a:r>
          </a:p>
          <a:p>
            <a:r>
              <a:rPr lang="en-US" dirty="0">
                <a:latin typeface="Gill Sans MT" panose="020B0502020104020203" pitchFamily="34" charset="0"/>
              </a:rPr>
              <a:t>            PE = SE + IE</a:t>
            </a:r>
          </a:p>
          <a:p>
            <a:pPr lvl="5"/>
            <a:r>
              <a:rPr lang="en-US" dirty="0">
                <a:latin typeface="Gill Sans MT" panose="020B0502020104020203" pitchFamily="34" charset="0"/>
              </a:rPr>
              <a:t>Where PE = Price Effect.</a:t>
            </a:r>
          </a:p>
          <a:p>
            <a:pPr lvl="5"/>
            <a:r>
              <a:rPr lang="en-US" dirty="0">
                <a:latin typeface="Gill Sans MT" panose="020B0502020104020203" pitchFamily="34" charset="0"/>
              </a:rPr>
              <a:t>           SE = Substitution Effect</a:t>
            </a:r>
          </a:p>
          <a:p>
            <a:pPr lvl="5"/>
            <a:r>
              <a:rPr lang="en-US" dirty="0">
                <a:latin typeface="Gill Sans MT" panose="020B0502020104020203" pitchFamily="34" charset="0"/>
              </a:rPr>
              <a:t>            IE = Income Effect</a:t>
            </a:r>
          </a:p>
        </p:txBody>
      </p:sp>
      <p:sp>
        <p:nvSpPr>
          <p:cNvPr id="26" name="Rectangle 25"/>
          <p:cNvSpPr/>
          <p:nvPr/>
        </p:nvSpPr>
        <p:spPr>
          <a:xfrm>
            <a:off x="6168008" y="4176985"/>
            <a:ext cx="5616624" cy="1508105"/>
          </a:xfrm>
          <a:prstGeom prst="rect">
            <a:avLst/>
          </a:prstGeom>
          <a:solidFill>
            <a:schemeClr val="bg1"/>
          </a:solidFill>
        </p:spPr>
        <p:txBody>
          <a:bodyPr wrap="square">
            <a:spAutoFit/>
          </a:bodyPr>
          <a:lstStyle/>
          <a:p>
            <a:pPr marL="400050" indent="-400050">
              <a:buFont typeface="Courier New" panose="02070309020205020404" pitchFamily="49" charset="0"/>
              <a:buChar char="o"/>
            </a:pPr>
            <a:r>
              <a:rPr lang="en-US" dirty="0">
                <a:latin typeface="Gill Sans MT" panose="020B0502020104020203" pitchFamily="34" charset="0"/>
                <a:ea typeface="Cambria" panose="02040503050406030204" pitchFamily="18" charset="0"/>
              </a:rPr>
              <a:t>It is important to note that substitution effect and income effect operate simultaneously with the change in the price of the commodity. </a:t>
            </a:r>
          </a:p>
          <a:p>
            <a:pPr marL="400050" indent="-400050">
              <a:buFont typeface="Courier New" panose="02070309020205020404" pitchFamily="49" charset="0"/>
              <a:buChar char="o"/>
            </a:pPr>
            <a:r>
              <a:rPr lang="en-US" dirty="0">
                <a:latin typeface="Gill Sans MT" panose="020B0502020104020203" pitchFamily="34" charset="0"/>
                <a:ea typeface="Cambria" panose="02040503050406030204" pitchFamily="18" charset="0"/>
              </a:rPr>
              <a:t>‘Substitution effect’, and ‘income effect’ taken together give ‘price effect.’</a:t>
            </a:r>
          </a:p>
        </p:txBody>
      </p:sp>
    </p:spTree>
    <p:extLst>
      <p:ext uri="{BB962C8B-B14F-4D97-AF65-F5344CB8AC3E}">
        <p14:creationId xmlns:p14="http://schemas.microsoft.com/office/powerpoint/2010/main" val="1448953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9CEC4CA-8D4C-2764-26B9-E1B8556B96BA}"/>
              </a:ext>
            </a:extLst>
          </p:cNvPr>
          <p:cNvSpPr/>
          <p:nvPr/>
        </p:nvSpPr>
        <p:spPr>
          <a:xfrm>
            <a:off x="216024" y="1301793"/>
            <a:ext cx="5832648" cy="1477328"/>
          </a:xfrm>
          <a:prstGeom prst="rect">
            <a:avLst/>
          </a:prstGeom>
          <a:solidFill>
            <a:schemeClr val="bg1"/>
          </a:solidFill>
        </p:spPr>
        <p:txBody>
          <a:bodyPr wrap="square">
            <a:spAutoFit/>
          </a:bodyPr>
          <a:lstStyle/>
          <a:p>
            <a:r>
              <a:rPr lang="en-US" dirty="0">
                <a:latin typeface="Gill Sans MT" panose="020B0502020104020203" pitchFamily="34" charset="0"/>
                <a:ea typeface="Cambria" panose="02040503050406030204" pitchFamily="18" charset="0"/>
              </a:rPr>
              <a:t>When the demand for a commodity changes because of the change in its price, it is called ‘change in quantity demanded’. On the other hand, when the change in demand is due to the factors other than its price cause a change, it is called ‘change in demand’.</a:t>
            </a:r>
          </a:p>
        </p:txBody>
      </p:sp>
      <p:sp>
        <p:nvSpPr>
          <p:cNvPr id="6" name="Rectangle 5">
            <a:extLst>
              <a:ext uri="{FF2B5EF4-FFF2-40B4-BE49-F238E27FC236}">
                <a16:creationId xmlns:a16="http://schemas.microsoft.com/office/drawing/2014/main" id="{5686823C-40D9-A0B8-8BF8-D346C1C3D613}"/>
              </a:ext>
            </a:extLst>
          </p:cNvPr>
          <p:cNvSpPr/>
          <p:nvPr/>
        </p:nvSpPr>
        <p:spPr>
          <a:xfrm>
            <a:off x="6096000" y="1355370"/>
            <a:ext cx="5832648" cy="1477328"/>
          </a:xfrm>
          <a:prstGeom prst="rect">
            <a:avLst/>
          </a:prstGeom>
          <a:solidFill>
            <a:schemeClr val="bg1"/>
          </a:solidFill>
        </p:spPr>
        <p:txBody>
          <a:bodyPr wrap="square">
            <a:spAutoFit/>
          </a:bodyPr>
          <a:lstStyle/>
          <a:p>
            <a:r>
              <a:rPr lang="en-US" dirty="0">
                <a:latin typeface="Gill Sans MT" panose="020B0502020104020203" pitchFamily="34" charset="0"/>
              </a:rPr>
              <a:t>Change in Demand</a:t>
            </a:r>
          </a:p>
          <a:p>
            <a:pPr algn="l"/>
            <a:r>
              <a:rPr lang="en-US" dirty="0">
                <a:latin typeface="Gill Sans MT" panose="020B0502020104020203" pitchFamily="34" charset="0"/>
                <a:ea typeface="Cambria" panose="02040503050406030204" pitchFamily="18" charset="0"/>
              </a:rPr>
              <a:t>The shift of the demand curve to the right shows ‘increase in demand’ and a movement of the demand curve to the left of the initial demand curve is a ‘decrease in demand’.</a:t>
            </a:r>
          </a:p>
          <a:p>
            <a:endParaRPr lang="en-US" dirty="0">
              <a:latin typeface="Gill Sans MT" panose="020B0502020104020203" pitchFamily="34" charset="0"/>
            </a:endParaRPr>
          </a:p>
        </p:txBody>
      </p:sp>
      <p:pic>
        <p:nvPicPr>
          <p:cNvPr id="9" name="Picture 8">
            <a:extLst>
              <a:ext uri="{FF2B5EF4-FFF2-40B4-BE49-F238E27FC236}">
                <a16:creationId xmlns:a16="http://schemas.microsoft.com/office/drawing/2014/main" id="{8D0E3974-B777-68B8-DB40-F572655B224F}"/>
              </a:ext>
            </a:extLst>
          </p:cNvPr>
          <p:cNvPicPr>
            <a:picLocks noChangeAspect="1"/>
          </p:cNvPicPr>
          <p:nvPr/>
        </p:nvPicPr>
        <p:blipFill>
          <a:blip r:embed="rId2"/>
          <a:stretch>
            <a:fillRect/>
          </a:stretch>
        </p:blipFill>
        <p:spPr>
          <a:xfrm>
            <a:off x="336697" y="2777836"/>
            <a:ext cx="4964646" cy="3601856"/>
          </a:xfrm>
          <a:prstGeom prst="rect">
            <a:avLst/>
          </a:prstGeom>
          <a:solidFill>
            <a:schemeClr val="bg1"/>
          </a:solidFill>
        </p:spPr>
      </p:pic>
      <p:sp>
        <p:nvSpPr>
          <p:cNvPr id="12" name="TextBox 11">
            <a:extLst>
              <a:ext uri="{FF2B5EF4-FFF2-40B4-BE49-F238E27FC236}">
                <a16:creationId xmlns:a16="http://schemas.microsoft.com/office/drawing/2014/main" id="{7AFE46F1-FC54-0615-ECD8-2607D78A1F70}"/>
              </a:ext>
            </a:extLst>
          </p:cNvPr>
          <p:cNvSpPr txBox="1"/>
          <p:nvPr/>
        </p:nvSpPr>
        <p:spPr>
          <a:xfrm>
            <a:off x="216024" y="2752427"/>
            <a:ext cx="6023992" cy="646331"/>
          </a:xfrm>
          <a:prstGeom prst="rect">
            <a:avLst/>
          </a:prstGeom>
          <a:solidFill>
            <a:schemeClr val="bg1"/>
          </a:solidFill>
        </p:spPr>
        <p:txBody>
          <a:bodyPr wrap="square">
            <a:spAutoFit/>
          </a:bodyPr>
          <a:lstStyle/>
          <a:p>
            <a:r>
              <a:rPr lang="en-US" dirty="0">
                <a:latin typeface="Gill Sans MT" panose="020B0502020104020203" pitchFamily="34" charset="0"/>
              </a:rPr>
              <a:t>Expansion and Contraction in Demand (Change in quantity demanded)</a:t>
            </a:r>
            <a:endParaRPr lang="en-IN" dirty="0">
              <a:latin typeface="Gill Sans MT" panose="020B0502020104020203" pitchFamily="34" charset="0"/>
            </a:endParaRPr>
          </a:p>
        </p:txBody>
      </p:sp>
      <p:pic>
        <p:nvPicPr>
          <p:cNvPr id="14" name="Picture 13">
            <a:extLst>
              <a:ext uri="{FF2B5EF4-FFF2-40B4-BE49-F238E27FC236}">
                <a16:creationId xmlns:a16="http://schemas.microsoft.com/office/drawing/2014/main" id="{0BA62CCF-BEA5-BA2D-A965-BDDE31517190}"/>
              </a:ext>
            </a:extLst>
          </p:cNvPr>
          <p:cNvPicPr>
            <a:picLocks noChangeAspect="1"/>
          </p:cNvPicPr>
          <p:nvPr/>
        </p:nvPicPr>
        <p:blipFill>
          <a:blip r:embed="rId3"/>
          <a:stretch>
            <a:fillRect/>
          </a:stretch>
        </p:blipFill>
        <p:spPr>
          <a:xfrm>
            <a:off x="6648406" y="2605329"/>
            <a:ext cx="4650966" cy="3858187"/>
          </a:xfrm>
          <a:prstGeom prst="rect">
            <a:avLst/>
          </a:prstGeom>
          <a:solidFill>
            <a:schemeClr val="bg1"/>
          </a:solidFill>
        </p:spPr>
      </p:pic>
      <p:sp>
        <p:nvSpPr>
          <p:cNvPr id="3" name="TextBox 1">
            <a:extLst>
              <a:ext uri="{FF2B5EF4-FFF2-40B4-BE49-F238E27FC236}">
                <a16:creationId xmlns:a16="http://schemas.microsoft.com/office/drawing/2014/main" id="{1AA7550A-2DE7-DEE6-42EF-03A878EB306F}"/>
              </a:ext>
            </a:extLst>
          </p:cNvPr>
          <p:cNvSpPr txBox="1">
            <a:spLocks noChangeArrowheads="1"/>
          </p:cNvSpPr>
          <p:nvPr/>
        </p:nvSpPr>
        <p:spPr bwMode="auto">
          <a:xfrm>
            <a:off x="1654629" y="180419"/>
            <a:ext cx="10259348" cy="584775"/>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dirty="0">
                <a:solidFill>
                  <a:srgbClr val="FF0000"/>
                </a:solidFill>
                <a:latin typeface="Cambria" panose="02040503050406030204" pitchFamily="18" charset="0"/>
              </a:rPr>
              <a:t>Change in Quantity Demanded vs Change in Demand</a:t>
            </a:r>
          </a:p>
        </p:txBody>
      </p:sp>
    </p:spTree>
    <p:extLst>
      <p:ext uri="{BB962C8B-B14F-4D97-AF65-F5344CB8AC3E}">
        <p14:creationId xmlns:p14="http://schemas.microsoft.com/office/powerpoint/2010/main" val="1827701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2686150" y="160777"/>
            <a:ext cx="9170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2400" dirty="0">
                <a:solidFill>
                  <a:srgbClr val="FF0000"/>
                </a:solidFill>
                <a:latin typeface="Trebuchet MS" panose="020B0603020202020204" pitchFamily="34" charset="0"/>
              </a:rPr>
              <a:t>Determinants of Demand by a Consumer</a:t>
            </a:r>
          </a:p>
        </p:txBody>
      </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6" name="Rectangle 5"/>
          <p:cNvSpPr/>
          <p:nvPr/>
        </p:nvSpPr>
        <p:spPr>
          <a:xfrm>
            <a:off x="748590" y="975617"/>
            <a:ext cx="10867111" cy="1323439"/>
          </a:xfrm>
          <a:prstGeom prst="rect">
            <a:avLst/>
          </a:prstGeom>
          <a:solidFill>
            <a:schemeClr val="accent6">
              <a:lumMod val="20000"/>
              <a:lumOff val="80000"/>
            </a:schemeClr>
          </a:solidFill>
        </p:spPr>
        <p:txBody>
          <a:bodyPr wrap="square">
            <a:spAutoFit/>
          </a:bodyPr>
          <a:lstStyle/>
          <a:p>
            <a:pPr marL="514350" indent="-514350">
              <a:buFont typeface="Courier New" panose="02070309020205020404" pitchFamily="49" charset="0"/>
              <a:buChar char="o"/>
            </a:pPr>
            <a:r>
              <a:rPr lang="en-US" sz="2000" dirty="0">
                <a:latin typeface="Gill Sans MT" panose="020B0502020104020203" pitchFamily="34" charset="0"/>
                <a:ea typeface="Cambria" panose="02040503050406030204" pitchFamily="18" charset="0"/>
              </a:rPr>
              <a:t>Prices of other related commodities: </a:t>
            </a:r>
            <a:r>
              <a:rPr lang="en-US" sz="2000" dirty="0">
                <a:solidFill>
                  <a:srgbClr val="C00000"/>
                </a:solidFill>
                <a:latin typeface="Gill Sans MT" panose="020B0502020104020203" pitchFamily="34" charset="0"/>
                <a:ea typeface="Cambria" panose="02040503050406030204" pitchFamily="18" charset="0"/>
              </a:rPr>
              <a:t>A consumer’s demand for a commodity may also be influenced by the prices of some other commodities. Some are </a:t>
            </a:r>
            <a:r>
              <a:rPr lang="en-US" sz="2000" dirty="0">
                <a:solidFill>
                  <a:srgbClr val="0000FF"/>
                </a:solidFill>
                <a:latin typeface="Gill Sans MT" panose="020B0502020104020203" pitchFamily="34" charset="0"/>
                <a:ea typeface="Cambria" panose="02040503050406030204" pitchFamily="18" charset="0"/>
              </a:rPr>
              <a:t>complementary goods</a:t>
            </a:r>
            <a:r>
              <a:rPr lang="en-US" sz="2000" dirty="0">
                <a:solidFill>
                  <a:srgbClr val="C00000"/>
                </a:solidFill>
                <a:latin typeface="Gill Sans MT" panose="020B0502020104020203" pitchFamily="34" charset="0"/>
                <a:ea typeface="Cambria" panose="02040503050406030204" pitchFamily="18" charset="0"/>
              </a:rPr>
              <a:t>, which are consumed along with the commodity, while others may be used in place of this commodity. This category is called </a:t>
            </a:r>
            <a:r>
              <a:rPr lang="en-US" sz="2000" dirty="0">
                <a:solidFill>
                  <a:srgbClr val="0000FF"/>
                </a:solidFill>
                <a:latin typeface="Gill Sans MT" panose="020B0502020104020203" pitchFamily="34" charset="0"/>
                <a:ea typeface="Cambria" panose="02040503050406030204" pitchFamily="18" charset="0"/>
              </a:rPr>
              <a:t>substitutes</a:t>
            </a:r>
            <a:r>
              <a:rPr lang="en-US" sz="2000" dirty="0">
                <a:solidFill>
                  <a:srgbClr val="C00000"/>
                </a:solidFill>
                <a:latin typeface="Gill Sans MT" panose="020B0502020104020203" pitchFamily="34" charset="0"/>
                <a:ea typeface="Cambria" panose="02040503050406030204" pitchFamily="18" charset="0"/>
              </a:rPr>
              <a:t>.</a:t>
            </a:r>
            <a:endParaRPr lang="en-US" sz="2000" dirty="0">
              <a:solidFill>
                <a:srgbClr val="0000FF"/>
              </a:solidFill>
              <a:latin typeface="Gill Sans MT" panose="020B0502020104020203" pitchFamily="34" charset="0"/>
              <a:ea typeface="Cambria" panose="02040503050406030204" pitchFamily="18" charset="0"/>
            </a:endParaRPr>
          </a:p>
        </p:txBody>
      </p:sp>
      <p:sp>
        <p:nvSpPr>
          <p:cNvPr id="20" name="Oval 19"/>
          <p:cNvSpPr/>
          <p:nvPr/>
        </p:nvSpPr>
        <p:spPr bwMode="auto">
          <a:xfrm>
            <a:off x="449052" y="1113711"/>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lang="en-US" sz="2800" b="1" dirty="0">
                <a:latin typeface="Cambria" panose="02040503050406030204" pitchFamily="18" charset="0"/>
                <a:ea typeface="Cambria" panose="02040503050406030204" pitchFamily="18" charset="0"/>
              </a:rPr>
              <a:t>3</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pic>
        <p:nvPicPr>
          <p:cNvPr id="21" name="Picture 7" descr="http://www.toolstation.com/images/library/stock/webbig/545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140" y="2506116"/>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 descr="http://www.global-b2b-network.com/direct/dbimage/50351928/Gasoline_Chain_Sa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7840" y="2582316"/>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9" descr="http://www.thestayathomemother.com/sites/default/files/u3/Starbucks-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1935" y="4558944"/>
            <a:ext cx="17240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1" descr="http://www.saguarocoffee.com/images/folgers_3c_mntns_pl_lo_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4040" y="4725144"/>
            <a:ext cx="236220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9" descr="http://www.contrib.andrew.cmu.edu/~bmarrero/pepsi.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1176" y="2730144"/>
            <a:ext cx="18288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1" descr="http://www.fultonschools.org/school/dunwoodysprings/test%20site/images/biz%20-%20Coca-Cola_logo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2146" y="2730144"/>
            <a:ext cx="15700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3" descr="http://www.cornellcollege.edu/berry-center/enews/oct08/Blueberries.jpe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1440" y="4563516"/>
            <a:ext cx="1385888"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http://pro.corbis.com/images/42-16456532.jpg?size=67&amp;uid=50138B7F-3758-44AF-AAB7-8BD81B087D4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40416" y="4411116"/>
            <a:ext cx="1600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5" descr="http://www.tabletpc2.com/Graphics/Reviews/Samsung%20NV11%20Digital%20Camera/Samsung%20NV11%20Digital%20Camera%20-1.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909" y="4324656"/>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7" descr="http://www.freeaccess.com.au/wp-images/ToshibalaunchesClass48GbSDHCmemorycard_230B/image04.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6609" y="4629456"/>
            <a:ext cx="11763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3" descr="http://www.gadgetlite.com/wp-content/uploads/2009/04/sony-bdp-s360-blue-ray-player-5.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344" y="2780928"/>
            <a:ext cx="226258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1" descr="http://www.phistore.com/blog/wp-content/uploads/2009/10/The.Dark.Knight.2008-300x300.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42828" y="2780928"/>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Connector 42"/>
          <p:cNvCxnSpPr/>
          <p:nvPr/>
        </p:nvCxnSpPr>
        <p:spPr bwMode="auto">
          <a:xfrm>
            <a:off x="3863752" y="2420888"/>
            <a:ext cx="0" cy="3914891"/>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579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2765852" y="192307"/>
            <a:ext cx="91704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2400" dirty="0">
                <a:solidFill>
                  <a:srgbClr val="FF0000"/>
                </a:solidFill>
                <a:latin typeface="Gill Sans MT" panose="020B0502020104020203" pitchFamily="34" charset="0"/>
              </a:rPr>
              <a:t>Determinants of Demand by a Consumer</a:t>
            </a:r>
          </a:p>
        </p:txBody>
      </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8" name="Rectangle 7"/>
          <p:cNvSpPr/>
          <p:nvPr/>
        </p:nvSpPr>
        <p:spPr>
          <a:xfrm>
            <a:off x="689605" y="1064657"/>
            <a:ext cx="11231565" cy="1323439"/>
          </a:xfrm>
          <a:prstGeom prst="rect">
            <a:avLst/>
          </a:prstGeom>
          <a:solidFill>
            <a:schemeClr val="accent6">
              <a:lumMod val="20000"/>
              <a:lumOff val="80000"/>
            </a:schemeClr>
          </a:solidFill>
        </p:spPr>
        <p:txBody>
          <a:bodyPr wrap="square">
            <a:spAutoFit/>
          </a:bodyPr>
          <a:lstStyle/>
          <a:p>
            <a:pPr marL="514350" indent="-514350">
              <a:buFont typeface="Courier New" panose="02070309020205020404" pitchFamily="49" charset="0"/>
              <a:buChar char="o"/>
            </a:pPr>
            <a:r>
              <a:rPr lang="en-US" sz="2000" dirty="0">
                <a:latin typeface="Gill Sans MT" panose="020B0502020104020203" pitchFamily="34" charset="0"/>
                <a:ea typeface="Cambria" panose="02040503050406030204" pitchFamily="18" charset="0"/>
              </a:rPr>
              <a:t>Taste of the consumers: If a consumer has </a:t>
            </a:r>
            <a:r>
              <a:rPr lang="en-US" sz="2000" dirty="0">
                <a:solidFill>
                  <a:srgbClr val="FF0000"/>
                </a:solidFill>
                <a:latin typeface="Gill Sans MT" panose="020B0502020104020203" pitchFamily="34" charset="0"/>
                <a:ea typeface="Cambria" panose="02040503050406030204" pitchFamily="18" charset="0"/>
              </a:rPr>
              <a:t>developed a taste </a:t>
            </a:r>
            <a:r>
              <a:rPr lang="en-US" sz="2000" dirty="0">
                <a:latin typeface="Gill Sans MT" panose="020B0502020104020203" pitchFamily="34" charset="0"/>
                <a:ea typeface="Cambria" panose="02040503050406030204" pitchFamily="18" charset="0"/>
              </a:rPr>
              <a:t>for a particular commodity, he/she will demand more of that commodity. Similarly, if a consumer has </a:t>
            </a:r>
            <a:r>
              <a:rPr lang="en-US" sz="2000" dirty="0">
                <a:solidFill>
                  <a:srgbClr val="FF0000"/>
                </a:solidFill>
                <a:latin typeface="Gill Sans MT" panose="020B0502020104020203" pitchFamily="34" charset="0"/>
                <a:ea typeface="Cambria" panose="02040503050406030204" pitchFamily="18" charset="0"/>
              </a:rPr>
              <a:t>changed his taste </a:t>
            </a:r>
            <a:r>
              <a:rPr lang="en-US" sz="2000" dirty="0">
                <a:latin typeface="Gill Sans MT" panose="020B0502020104020203" pitchFamily="34" charset="0"/>
                <a:ea typeface="Cambria" panose="02040503050406030204" pitchFamily="18" charset="0"/>
              </a:rPr>
              <a:t>against a particular commodity, less of it will be demanded at any price. This development of tastes may be related to seasons of the year as well.</a:t>
            </a:r>
          </a:p>
        </p:txBody>
      </p:sp>
      <p:sp>
        <p:nvSpPr>
          <p:cNvPr id="20" name="Oval 19"/>
          <p:cNvSpPr/>
          <p:nvPr/>
        </p:nvSpPr>
        <p:spPr bwMode="auto">
          <a:xfrm>
            <a:off x="449052" y="1094591"/>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lang="en-US" sz="2800" b="1" dirty="0">
                <a:latin typeface="Cambria" panose="02040503050406030204" pitchFamily="18" charset="0"/>
                <a:ea typeface="Cambria" panose="02040503050406030204" pitchFamily="18" charset="0"/>
              </a:rPr>
              <a:t>4</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pic>
        <p:nvPicPr>
          <p:cNvPr id="45" name="Picture 5" descr="http://www.ejs3.com/images/bean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9788" y="4393704"/>
            <a:ext cx="17145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9" descr="http://www.t2-project.org/hardware/console/Sega/Dreamcast/d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188" y="4469904"/>
            <a:ext cx="13192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4" descr="http://www.gadgetgrid.com/wp-content/uploads/2007/09/hasbro-monopoly-electronic-banking-edi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188" y="2717304"/>
            <a:ext cx="23622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6" descr="http://blogs.miaminewtimes.com/riptide/wii-fit-japa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7988" y="2793504"/>
            <a:ext cx="2057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2" descr="http://crystalpepsi.net/crystalpepsi.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7788" y="2564904"/>
            <a:ext cx="1481138"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8" descr="http://www.videogamesblogger.com/wp-content/uploads/2009/08/call-of-duty-modern-warfare-2-box-artwor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0588" y="2717304"/>
            <a:ext cx="1377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7933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2575316" y="162503"/>
            <a:ext cx="9170490" cy="523220"/>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2800" dirty="0">
                <a:solidFill>
                  <a:srgbClr val="FF0000"/>
                </a:solidFill>
                <a:latin typeface="Trebuchet MS" panose="020B0603020202020204" pitchFamily="34" charset="0"/>
              </a:rPr>
              <a:t>Concept of Supply</a:t>
            </a:r>
          </a:p>
        </p:txBody>
      </p:sp>
      <p:sp>
        <p:nvSpPr>
          <p:cNvPr id="18" name="Rectangle 17"/>
          <p:cNvSpPr/>
          <p:nvPr/>
        </p:nvSpPr>
        <p:spPr>
          <a:xfrm>
            <a:off x="283246" y="922067"/>
            <a:ext cx="11645402" cy="1754326"/>
          </a:xfrm>
          <a:prstGeom prst="rect">
            <a:avLst/>
          </a:prstGeom>
          <a:solidFill>
            <a:schemeClr val="bg1"/>
          </a:solidFill>
        </p:spPr>
        <p:txBody>
          <a:bodyPr wrap="square">
            <a:spAutoFit/>
          </a:bodyPr>
          <a:lstStyle/>
          <a:p>
            <a:pPr marL="400050" indent="-400050">
              <a:buFont typeface="Courier New" panose="02070309020205020404" pitchFamily="49" charset="0"/>
              <a:buChar char="o"/>
            </a:pPr>
            <a:r>
              <a:rPr lang="en-US" dirty="0">
                <a:solidFill>
                  <a:srgbClr val="FF0000"/>
                </a:solidFill>
                <a:latin typeface="Gill Sans MT" panose="020B0502020104020203" pitchFamily="34" charset="0"/>
                <a:ea typeface="Cambria" panose="02040503050406030204" pitchFamily="18" charset="0"/>
              </a:rPr>
              <a:t>Supply </a:t>
            </a:r>
            <a:r>
              <a:rPr lang="en-US" dirty="0">
                <a:latin typeface="Gill Sans MT" panose="020B0502020104020203" pitchFamily="34" charset="0"/>
                <a:ea typeface="Cambria" panose="02040503050406030204" pitchFamily="18" charset="0"/>
              </a:rPr>
              <a:t>refers to the quantity of a commodity that </a:t>
            </a:r>
            <a:r>
              <a:rPr lang="en-US" dirty="0">
                <a:solidFill>
                  <a:srgbClr val="FF0000"/>
                </a:solidFill>
                <a:latin typeface="Gill Sans MT" panose="020B0502020104020203" pitchFamily="34" charset="0"/>
                <a:ea typeface="Cambria" panose="02040503050406030204" pitchFamily="18" charset="0"/>
              </a:rPr>
              <a:t>producers are willing to sell </a:t>
            </a:r>
            <a:r>
              <a:rPr lang="en-US" dirty="0">
                <a:latin typeface="Gill Sans MT" panose="020B0502020104020203" pitchFamily="34" charset="0"/>
                <a:ea typeface="Cambria" panose="02040503050406030204" pitchFamily="18" charset="0"/>
              </a:rPr>
              <a:t>at different prices per unit of time.</a:t>
            </a:r>
          </a:p>
          <a:p>
            <a:endParaRPr lang="en-US" dirty="0">
              <a:latin typeface="Gill Sans MT" panose="020B0502020104020203" pitchFamily="34" charset="0"/>
              <a:ea typeface="Cambria" panose="02040503050406030204" pitchFamily="18" charset="0"/>
            </a:endParaRPr>
          </a:p>
          <a:p>
            <a:pPr marL="400050" indent="-400050">
              <a:buFont typeface="Wingdings" panose="05000000000000000000" pitchFamily="2" charset="2"/>
              <a:buChar char="ü"/>
            </a:pPr>
            <a:r>
              <a:rPr lang="en-US" dirty="0">
                <a:latin typeface="Gill Sans MT" panose="020B0502020104020203" pitchFamily="34" charset="0"/>
                <a:ea typeface="Cambria" panose="02040503050406030204" pitchFamily="18" charset="0"/>
              </a:rPr>
              <a:t>A higher price would mean more profits. The producer will supply more at a higher price.</a:t>
            </a:r>
          </a:p>
          <a:p>
            <a:pPr marL="400050" indent="-400050">
              <a:buFont typeface="Wingdings" panose="05000000000000000000" pitchFamily="2" charset="2"/>
              <a:buChar char="ü"/>
            </a:pPr>
            <a:r>
              <a:rPr lang="en-US" dirty="0">
                <a:latin typeface="Gill Sans MT" panose="020B0502020104020203" pitchFamily="34" charset="0"/>
                <a:ea typeface="Cambria" panose="02040503050406030204" pitchFamily="18" charset="0"/>
              </a:rPr>
              <a:t>Similarly, a producer will supply smaller quantity at a lower price. </a:t>
            </a:r>
          </a:p>
          <a:p>
            <a:pPr marL="400050" indent="-400050">
              <a:buFont typeface="Wingdings" panose="05000000000000000000" pitchFamily="2" charset="2"/>
              <a:buChar char="ü"/>
            </a:pPr>
            <a:r>
              <a:rPr lang="en-US" dirty="0">
                <a:latin typeface="Gill Sans MT" panose="020B0502020104020203" pitchFamily="34" charset="0"/>
                <a:ea typeface="Cambria" panose="02040503050406030204" pitchFamily="18" charset="0"/>
              </a:rPr>
              <a:t>This is a direct relationship between the price and the quantity supplied of a commodity and is called the ‘Law of Supply’.</a:t>
            </a:r>
          </a:p>
        </p:txBody>
      </p:sp>
      <p:sp>
        <p:nvSpPr>
          <p:cNvPr id="20" name="Rectangle 19"/>
          <p:cNvSpPr/>
          <p:nvPr/>
        </p:nvSpPr>
        <p:spPr>
          <a:xfrm>
            <a:off x="308026" y="3356992"/>
            <a:ext cx="11645402" cy="2308324"/>
          </a:xfrm>
          <a:prstGeom prst="rect">
            <a:avLst/>
          </a:prstGeom>
          <a:solidFill>
            <a:schemeClr val="bg1"/>
          </a:solidFill>
        </p:spPr>
        <p:txBody>
          <a:bodyPr wrap="square">
            <a:spAutoFit/>
          </a:bodyPr>
          <a:lstStyle/>
          <a:p>
            <a:pPr marL="342900" indent="-342900">
              <a:buFont typeface="Wingdings" panose="05000000000000000000" pitchFamily="2" charset="2"/>
              <a:buChar char="Ø"/>
            </a:pPr>
            <a:r>
              <a:rPr lang="en-US" dirty="0">
                <a:latin typeface="Gill Sans MT" panose="020B0502020104020203" pitchFamily="34" charset="0"/>
                <a:ea typeface="Cambria" panose="02040503050406030204" pitchFamily="18" charset="0"/>
              </a:rPr>
              <a:t>A producer aims to maximize profits</a:t>
            </a:r>
          </a:p>
          <a:p>
            <a:pPr marL="342900" indent="-342900">
              <a:buFont typeface="Wingdings" panose="05000000000000000000" pitchFamily="2" charset="2"/>
              <a:buChar char="ü"/>
            </a:pPr>
            <a:r>
              <a:rPr lang="en-US" dirty="0">
                <a:latin typeface="Gill Sans MT" panose="020B0502020104020203" pitchFamily="34" charset="0"/>
                <a:ea typeface="Cambria" panose="02040503050406030204" pitchFamily="18" charset="0"/>
              </a:rPr>
              <a:t>Therefore, profit is estimated through difference between total revenue and total cost. </a:t>
            </a:r>
          </a:p>
          <a:p>
            <a:pPr marL="342900" indent="-342900">
              <a:buFont typeface="Wingdings" panose="05000000000000000000" pitchFamily="2" charset="2"/>
              <a:buChar char="ü"/>
            </a:pPr>
            <a:r>
              <a:rPr lang="en-US" dirty="0">
                <a:latin typeface="Gill Sans MT" panose="020B0502020104020203" pitchFamily="34" charset="0"/>
                <a:ea typeface="Cambria" panose="02040503050406030204" pitchFamily="18" charset="0"/>
              </a:rPr>
              <a:t>Total revenue is the price of the product multiplied by its quantity sold. </a:t>
            </a:r>
          </a:p>
          <a:p>
            <a:pPr marL="342900" indent="-342900">
              <a:buFont typeface="Wingdings" panose="05000000000000000000" pitchFamily="2" charset="2"/>
              <a:buChar char="ü"/>
            </a:pPr>
            <a:r>
              <a:rPr lang="en-US" dirty="0">
                <a:latin typeface="Gill Sans MT" panose="020B0502020104020203" pitchFamily="34" charset="0"/>
                <a:ea typeface="Cambria" panose="02040503050406030204" pitchFamily="18" charset="0"/>
              </a:rPr>
              <a:t>Total cost is the cost of production.</a:t>
            </a:r>
          </a:p>
          <a:p>
            <a:pPr algn="ctr"/>
            <a:r>
              <a:rPr lang="en-US" dirty="0">
                <a:solidFill>
                  <a:srgbClr val="FF0000"/>
                </a:solidFill>
                <a:latin typeface="Gill Sans MT" panose="020B0502020104020203" pitchFamily="34" charset="0"/>
                <a:ea typeface="Cambria" panose="02040503050406030204" pitchFamily="18" charset="0"/>
              </a:rPr>
              <a:t>Profit = </a:t>
            </a:r>
            <a:r>
              <a:rPr lang="en-US" dirty="0" err="1">
                <a:solidFill>
                  <a:srgbClr val="FF0000"/>
                </a:solidFill>
                <a:latin typeface="Gill Sans MT" panose="020B0502020104020203" pitchFamily="34" charset="0"/>
                <a:ea typeface="Cambria" panose="02040503050406030204" pitchFamily="18" charset="0"/>
              </a:rPr>
              <a:t>TR</a:t>
            </a:r>
            <a:r>
              <a:rPr lang="en-US" dirty="0">
                <a:solidFill>
                  <a:srgbClr val="FF0000"/>
                </a:solidFill>
                <a:latin typeface="Gill Sans MT" panose="020B0502020104020203" pitchFamily="34" charset="0"/>
                <a:ea typeface="Cambria" panose="02040503050406030204" pitchFamily="18" charset="0"/>
              </a:rPr>
              <a:t> – TC</a:t>
            </a:r>
          </a:p>
          <a:p>
            <a:pPr algn="ctr"/>
            <a:r>
              <a:rPr lang="en-US" dirty="0" err="1">
                <a:solidFill>
                  <a:srgbClr val="FF0000"/>
                </a:solidFill>
                <a:latin typeface="Gill Sans MT" panose="020B0502020104020203" pitchFamily="34" charset="0"/>
                <a:ea typeface="Cambria" panose="02040503050406030204" pitchFamily="18" charset="0"/>
              </a:rPr>
              <a:t>TR</a:t>
            </a:r>
            <a:r>
              <a:rPr lang="en-US" dirty="0">
                <a:solidFill>
                  <a:srgbClr val="FF0000"/>
                </a:solidFill>
                <a:latin typeface="Gill Sans MT" panose="020B0502020104020203" pitchFamily="34" charset="0"/>
                <a:ea typeface="Cambria" panose="02040503050406030204" pitchFamily="18" charset="0"/>
              </a:rPr>
              <a:t> = Total Revenue (</a:t>
            </a:r>
            <a:r>
              <a:rPr lang="en-US" dirty="0" err="1">
                <a:solidFill>
                  <a:srgbClr val="FF0000"/>
                </a:solidFill>
                <a:latin typeface="Gill Sans MT" panose="020B0502020104020203" pitchFamily="34" charset="0"/>
                <a:ea typeface="Cambria" panose="02040503050406030204" pitchFamily="18" charset="0"/>
              </a:rPr>
              <a:t>q.p</a:t>
            </a:r>
            <a:r>
              <a:rPr lang="en-US" dirty="0">
                <a:solidFill>
                  <a:srgbClr val="FF0000"/>
                </a:solidFill>
                <a:latin typeface="Gill Sans MT" panose="020B0502020104020203" pitchFamily="34" charset="0"/>
                <a:ea typeface="Cambria" panose="02040503050406030204" pitchFamily="18" charset="0"/>
              </a:rPr>
              <a:t>)</a:t>
            </a:r>
          </a:p>
          <a:p>
            <a:pPr algn="ctr"/>
            <a:r>
              <a:rPr lang="en-US" dirty="0">
                <a:solidFill>
                  <a:srgbClr val="FF0000"/>
                </a:solidFill>
                <a:latin typeface="Gill Sans MT" panose="020B0502020104020203" pitchFamily="34" charset="0"/>
                <a:ea typeface="Cambria" panose="02040503050406030204" pitchFamily="18" charset="0"/>
              </a:rPr>
              <a:t>TC = Total Cost (q.AC)</a:t>
            </a:r>
          </a:p>
          <a:p>
            <a:pPr algn="ctr"/>
            <a:r>
              <a:rPr lang="en-US" dirty="0">
                <a:solidFill>
                  <a:srgbClr val="FF0000"/>
                </a:solidFill>
                <a:latin typeface="Gill Sans MT" panose="020B0502020104020203" pitchFamily="34" charset="0"/>
              </a:rPr>
              <a:t>                                                                                    </a:t>
            </a:r>
            <a:r>
              <a:rPr lang="en-US" dirty="0">
                <a:solidFill>
                  <a:srgbClr val="FF0000"/>
                </a:solidFill>
                <a:latin typeface="Gill Sans MT" panose="020B0502020104020203" pitchFamily="34" charset="0"/>
                <a:ea typeface="Cambria" panose="02040503050406030204" pitchFamily="18" charset="0"/>
              </a:rPr>
              <a:t>where AC is average cost.</a:t>
            </a:r>
          </a:p>
        </p:txBody>
      </p:sp>
      <p:sp>
        <p:nvSpPr>
          <p:cNvPr id="2" name="TextBox 1">
            <a:extLst>
              <a:ext uri="{FF2B5EF4-FFF2-40B4-BE49-F238E27FC236}">
                <a16:creationId xmlns:a16="http://schemas.microsoft.com/office/drawing/2014/main" id="{709DFCF8-C10E-CA1E-7A62-BB3FC516B539}"/>
              </a:ext>
            </a:extLst>
          </p:cNvPr>
          <p:cNvSpPr txBox="1">
            <a:spLocks noChangeArrowheads="1"/>
          </p:cNvSpPr>
          <p:nvPr/>
        </p:nvSpPr>
        <p:spPr bwMode="auto">
          <a:xfrm>
            <a:off x="2575316" y="184666"/>
            <a:ext cx="9170490" cy="523220"/>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2800" dirty="0">
                <a:solidFill>
                  <a:srgbClr val="FF0000"/>
                </a:solidFill>
                <a:latin typeface="Trebuchet MS" panose="020B0603020202020204" pitchFamily="34" charset="0"/>
              </a:rPr>
              <a:t>Concept of Supply</a:t>
            </a:r>
          </a:p>
        </p:txBody>
      </p:sp>
    </p:spTree>
    <p:extLst>
      <p:ext uri="{BB962C8B-B14F-4D97-AF65-F5344CB8AC3E}">
        <p14:creationId xmlns:p14="http://schemas.microsoft.com/office/powerpoint/2010/main" val="1770042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99B6-0FBB-DF4E-B5B8-3ABD3C17B662}"/>
              </a:ext>
            </a:extLst>
          </p:cNvPr>
          <p:cNvSpPr txBox="1"/>
          <p:nvPr/>
        </p:nvSpPr>
        <p:spPr>
          <a:xfrm>
            <a:off x="601435" y="950446"/>
            <a:ext cx="10989129" cy="5512022"/>
          </a:xfrm>
          <a:prstGeom prst="rect">
            <a:avLst/>
          </a:prstGeom>
          <a:noFill/>
        </p:spPr>
        <p:txBody>
          <a:bodyPr wrap="square">
            <a:spAutoFit/>
          </a:bodyPr>
          <a:lstStyle/>
          <a:p>
            <a:pPr algn="just">
              <a:lnSpc>
                <a:spcPct val="107000"/>
              </a:lnSpc>
              <a:spcAft>
                <a:spcPts val="800"/>
              </a:spcAft>
            </a:pPr>
            <a:r>
              <a:rPr lang="en-IN" sz="24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Introduction:</a:t>
            </a:r>
          </a:p>
          <a:p>
            <a:pPr algn="just">
              <a:lnSpc>
                <a:spcPct val="107000"/>
              </a:lnSpc>
              <a:spcAft>
                <a:spcPts val="800"/>
              </a:spcAft>
            </a:pPr>
            <a:r>
              <a:rPr lang="en-IN" sz="2400" kern="100" dirty="0">
                <a:effectLst/>
                <a:latin typeface="Gill Sans MT" panose="020B0502020104020203" pitchFamily="34" charset="0"/>
                <a:ea typeface="Calibri" panose="020F0502020204030204" pitchFamily="34" charset="0"/>
                <a:cs typeface="Mangal" panose="02040503050203030202" pitchFamily="18" charset="0"/>
              </a:rPr>
              <a:t>This case study explores the demand and supply dynamics of FD Apparel Company, a leading global clothing manufacturer and retailer. The company offers a wide range of trendy and high-quality apparel for men, women, and children. As the fashion industry is highly competitive and subject to ever-changing consumer preferences,  FD Apparel faces significant challenges in balancing demand and supply to maintain market leadership and profitability. </a:t>
            </a:r>
          </a:p>
          <a:p>
            <a:pPr algn="just">
              <a:lnSpc>
                <a:spcPct val="107000"/>
              </a:lnSpc>
              <a:spcAft>
                <a:spcPts val="800"/>
              </a:spcAft>
            </a:pPr>
            <a:r>
              <a:rPr lang="en-IN" sz="24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Background: </a:t>
            </a:r>
          </a:p>
          <a:p>
            <a:pPr algn="just">
              <a:lnSpc>
                <a:spcPct val="107000"/>
              </a:lnSpc>
              <a:spcAft>
                <a:spcPts val="800"/>
              </a:spcAft>
            </a:pPr>
            <a:r>
              <a:rPr lang="en-IN" sz="2400" kern="100" dirty="0">
                <a:effectLst/>
                <a:latin typeface="Gill Sans MT" panose="020B0502020104020203" pitchFamily="34" charset="0"/>
                <a:ea typeface="Calibri" panose="020F0502020204030204" pitchFamily="34" charset="0"/>
                <a:cs typeface="Mangal" panose="02040503050203030202" pitchFamily="18" charset="0"/>
              </a:rPr>
              <a:t>FD Apparel Company has been operating for over two decades and has established a strong presence in both stores and online platforms. Their success is attributed to their ability to stay ahead of fashion trends, ensure product quality, and maintain excellent customer service. Over the years, they have expanded their operations globally and built a loyal customer base. </a:t>
            </a:r>
          </a:p>
        </p:txBody>
      </p:sp>
      <p:sp>
        <p:nvSpPr>
          <p:cNvPr id="6" name="TextBox 5">
            <a:extLst>
              <a:ext uri="{FF2B5EF4-FFF2-40B4-BE49-F238E27FC236}">
                <a16:creationId xmlns:a16="http://schemas.microsoft.com/office/drawing/2014/main" id="{EE1461BE-6255-5B91-F5C9-5C1BD920B668}"/>
              </a:ext>
            </a:extLst>
          </p:cNvPr>
          <p:cNvSpPr txBox="1">
            <a:spLocks noChangeArrowheads="1"/>
          </p:cNvSpPr>
          <p:nvPr/>
        </p:nvSpPr>
        <p:spPr bwMode="auto">
          <a:xfrm>
            <a:off x="2575316" y="184666"/>
            <a:ext cx="9170490" cy="523220"/>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r>
              <a:rPr lang="en-US" altLang="en-US" sz="2800" dirty="0">
                <a:solidFill>
                  <a:srgbClr val="FF0000"/>
                </a:solidFill>
                <a:latin typeface="Trebuchet MS" panose="020B0603020202020204" pitchFamily="34" charset="0"/>
              </a:rPr>
              <a:t>Demand &amp; Supply: Case Study</a:t>
            </a:r>
          </a:p>
        </p:txBody>
      </p:sp>
    </p:spTree>
    <p:extLst>
      <p:ext uri="{BB962C8B-B14F-4D97-AF65-F5344CB8AC3E}">
        <p14:creationId xmlns:p14="http://schemas.microsoft.com/office/powerpoint/2010/main" val="2601993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0DCD25-B61A-E78B-7884-C1F1FA9926F1}"/>
              </a:ext>
            </a:extLst>
          </p:cNvPr>
          <p:cNvSpPr txBox="1"/>
          <p:nvPr/>
        </p:nvSpPr>
        <p:spPr>
          <a:xfrm>
            <a:off x="250371" y="1036865"/>
            <a:ext cx="11843657" cy="4837991"/>
          </a:xfrm>
          <a:prstGeom prst="rect">
            <a:avLst/>
          </a:prstGeom>
          <a:noFill/>
        </p:spPr>
        <p:txBody>
          <a:bodyPr wrap="square">
            <a:spAutoFit/>
          </a:bodyPr>
          <a:lstStyle/>
          <a:p>
            <a:pPr algn="just">
              <a:lnSpc>
                <a:spcPct val="107000"/>
              </a:lnSpc>
              <a:spcAft>
                <a:spcPts val="800"/>
              </a:spcAft>
            </a:pPr>
            <a:r>
              <a:rPr lang="en-IN"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Problem Statement: </a:t>
            </a:r>
          </a:p>
          <a:p>
            <a:pPr algn="just">
              <a:lnSpc>
                <a:spcPct val="107000"/>
              </a:lnSpc>
              <a:spcAft>
                <a:spcPts val="800"/>
              </a:spcAft>
            </a:pPr>
            <a:r>
              <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FD Apparel faces the following key demand and supply-related challenges: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Forecasting Demand</a:t>
            </a:r>
            <a:r>
              <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 Accurately predicting consumer demand for various clothing items is challenging due to the volatile and unpredictable nature of fashion trends. Overestimating or underestimating demand can lead to inventory imbalances and potential revenue losses.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Seasonality: </a:t>
            </a:r>
            <a:r>
              <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The fashion industry is subject to seasonal variations, where certain apparel items experience peak demand during specific periods, such as winter coats or summer dresses. Managing inventory levels to match seasonal demand fluctuations is crucial.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Supply Chain Complexity:</a:t>
            </a:r>
            <a:r>
              <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 As FD Apparel sources materials and manufactures its products globally, supply chain disruptions, such as delays in raw material shipments or production issues, can impact the company's ability to meet demand.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Inventory Management</a:t>
            </a:r>
            <a:r>
              <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 Maintaining optimal inventory levels is critical to avoid stockouts and excess inventory, both of which can adversely affect profitability.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Fast-Fashion Competition</a:t>
            </a:r>
            <a:r>
              <a:rPr lang="en-IN"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 The rise of fast-fashion retailers presents a challenge to FD Apparel's traditional manufacturing processes, requiring the company to respond quickly to changing trends while maintaining product quality.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8602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8A358-8CEE-4A48-57D3-B0D915D11811}"/>
              </a:ext>
            </a:extLst>
          </p:cNvPr>
          <p:cNvSpPr txBox="1"/>
          <p:nvPr/>
        </p:nvSpPr>
        <p:spPr>
          <a:xfrm>
            <a:off x="372835" y="998841"/>
            <a:ext cx="11446329" cy="4953279"/>
          </a:xfrm>
          <a:prstGeom prst="rect">
            <a:avLst/>
          </a:prstGeom>
          <a:noFill/>
        </p:spPr>
        <p:txBody>
          <a:bodyPr wrap="square">
            <a:spAutoFit/>
          </a:bodyPr>
          <a:lstStyle/>
          <a:p>
            <a:pPr lvl="0" algn="just">
              <a:lnSpc>
                <a:spcPct val="107000"/>
              </a:lnSpc>
            </a:pPr>
            <a:r>
              <a:rPr lang="en-IN" sz="1100" b="1" dirty="0">
                <a:effectLst/>
                <a:latin typeface="Gill Sans MT" panose="020B0502020104020203" pitchFamily="34" charset="0"/>
                <a:ea typeface="Calibri" panose="020F0502020204030204" pitchFamily="34" charset="0"/>
                <a:cs typeface="Mangal" panose="02040503050203030202" pitchFamily="18" charset="0"/>
              </a:rPr>
              <a:t>C.     Program Outcomes and Program Specific Outcomes</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419100" algn="just">
              <a:lnSpc>
                <a:spcPct val="107000"/>
              </a:lnSpc>
            </a:pPr>
            <a:r>
              <a:rPr lang="en-IN" sz="1100" b="1" dirty="0">
                <a:effectLst/>
                <a:latin typeface="Gill Sans MT" panose="020B0502020104020203" pitchFamily="34" charset="0"/>
                <a:ea typeface="Calibri" panose="020F0502020204030204" pitchFamily="34" charset="0"/>
                <a:cs typeface="Mangal" panose="02040503050203030202" pitchFamily="18" charset="0"/>
              </a:rPr>
              <a:t> </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lgn="just">
              <a:buFont typeface="+mj-lt"/>
              <a:buAutoNum type="arabicPeriod"/>
              <a:tabLst>
                <a:tab pos="647700" algn="l"/>
              </a:tabLst>
            </a:pPr>
            <a:r>
              <a:rPr lang="en-US" sz="1100" b="1" dirty="0">
                <a:effectLst/>
                <a:latin typeface="Gill Sans MT" panose="020B0502020104020203" pitchFamily="34" charset="0"/>
                <a:ea typeface="Calibri" panose="020F0502020204030204" pitchFamily="34" charset="0"/>
                <a:cs typeface="Mangal" panose="02040503050203030202" pitchFamily="18" charset="0"/>
              </a:rPr>
              <a:t>Engineering knowledge: </a:t>
            </a:r>
            <a:r>
              <a:rPr lang="en-US" sz="1100" dirty="0">
                <a:effectLst/>
                <a:latin typeface="Gill Sans MT" panose="020B0502020104020203" pitchFamily="34" charset="0"/>
                <a:ea typeface="Calibri" panose="020F0502020204030204" pitchFamily="34" charset="0"/>
                <a:cs typeface="Mangal" panose="02040503050203030202" pitchFamily="18" charset="0"/>
              </a:rPr>
              <a:t>Apply the knowledge of mathematics, science, engineering fundamentals, and an engineering specialization to the solution of complex engineering problems. 	</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lgn="just">
              <a:buFont typeface="+mj-lt"/>
              <a:buAutoNum type="arabicPeriod"/>
              <a:tabLst>
                <a:tab pos="647700" algn="l"/>
              </a:tabLst>
            </a:pPr>
            <a:r>
              <a:rPr lang="en-US" sz="1100" b="1" dirty="0">
                <a:effectLst/>
                <a:latin typeface="Gill Sans MT" panose="020B0502020104020203" pitchFamily="34" charset="0"/>
                <a:ea typeface="Calibri" panose="020F0502020204030204" pitchFamily="34" charset="0"/>
                <a:cs typeface="Mangal" panose="02040503050203030202" pitchFamily="18" charset="0"/>
              </a:rPr>
              <a:t>Problem analysis: </a:t>
            </a:r>
            <a:r>
              <a:rPr lang="en-US" sz="1100" dirty="0">
                <a:effectLst/>
                <a:latin typeface="Gill Sans MT" panose="020B0502020104020203" pitchFamily="34" charset="0"/>
                <a:ea typeface="Calibri" panose="020F0502020204030204" pitchFamily="34" charset="0"/>
                <a:cs typeface="Mangal" panose="02040503050203030202" pitchFamily="18" charset="0"/>
              </a:rPr>
              <a:t>Identify, formulate, research literature, and analyze complex engineering problems reaching substantiated conclusions using first principles of mathematics, natural sciences, and engineering sciences.</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lgn="just">
              <a:buFont typeface="+mj-lt"/>
              <a:buAutoNum type="arabicPeriod"/>
            </a:pPr>
            <a:r>
              <a:rPr lang="en-US" sz="1100" b="1" dirty="0">
                <a:effectLst/>
                <a:latin typeface="Gill Sans MT" panose="020B0502020104020203" pitchFamily="34" charset="0"/>
                <a:ea typeface="Calibri" panose="020F0502020204030204" pitchFamily="34" charset="0"/>
                <a:cs typeface="Mangal" panose="02040503050203030202" pitchFamily="18" charset="0"/>
              </a:rPr>
              <a:t>Design/development of solutions: </a:t>
            </a:r>
            <a:r>
              <a:rPr lang="en-US" sz="1100" dirty="0">
                <a:effectLst/>
                <a:latin typeface="Gill Sans MT" panose="020B0502020104020203" pitchFamily="34" charset="0"/>
                <a:ea typeface="Calibri" panose="020F0502020204030204" pitchFamily="34" charset="0"/>
                <a:cs typeface="Mangal" panose="02040503050203030202" pitchFamily="18" charset="0"/>
              </a:rPr>
              <a:t>Design solutions for complex engineering problems and design system components or processes that meet the specified needs with appropriate consideration for the public health and safety, and the cultural, societal, and environmental considerations.</a:t>
            </a:r>
            <a:r>
              <a:rPr lang="en-IN" sz="1100" dirty="0">
                <a:effectLst/>
                <a:latin typeface="Gill Sans MT" panose="020B0502020104020203" pitchFamily="34" charset="0"/>
                <a:ea typeface="Calibri" panose="020F0502020204030204" pitchFamily="34" charset="0"/>
                <a:cs typeface="Mangal" panose="02040503050203030202" pitchFamily="18" charset="0"/>
              </a:rPr>
              <a:t>  </a:t>
            </a:r>
          </a:p>
          <a:p>
            <a:pPr marL="228600" lvl="0" indent="-228600" algn="just">
              <a:buFont typeface="+mj-lt"/>
              <a:buAutoNum type="arabicPeriod"/>
            </a:pPr>
            <a:r>
              <a:rPr lang="en-US" sz="1100" b="1" dirty="0">
                <a:effectLst/>
                <a:latin typeface="Gill Sans MT" panose="020B0502020104020203" pitchFamily="34" charset="0"/>
                <a:ea typeface="Calibri" panose="020F0502020204030204" pitchFamily="34" charset="0"/>
                <a:cs typeface="Mangal" panose="02040503050203030202" pitchFamily="18" charset="0"/>
              </a:rPr>
              <a:t>Conduct investigations of complex problems: </a:t>
            </a:r>
            <a:r>
              <a:rPr lang="en-US" sz="1100" dirty="0">
                <a:effectLst/>
                <a:latin typeface="Gill Sans MT" panose="020B0502020104020203" pitchFamily="34" charset="0"/>
                <a:ea typeface="Calibri" panose="020F0502020204030204" pitchFamily="34" charset="0"/>
                <a:cs typeface="Mangal" panose="02040503050203030202" pitchFamily="18" charset="0"/>
              </a:rPr>
              <a:t>Use research-based knowledge and research methods including design of experiments, analysis and interpretation of data, and synthesis of the information to provide valid conclusions</a:t>
            </a:r>
            <a:r>
              <a:rPr lang="en-IN" sz="1100" dirty="0">
                <a:effectLst/>
                <a:latin typeface="Gill Sans MT" panose="020B0502020104020203" pitchFamily="34" charset="0"/>
                <a:ea typeface="Calibri" panose="020F0502020204030204" pitchFamily="34" charset="0"/>
                <a:cs typeface="Mangal" panose="02040503050203030202" pitchFamily="18" charset="0"/>
              </a:rPr>
              <a:t>.</a:t>
            </a:r>
          </a:p>
          <a:p>
            <a:pPr marL="228600" lvl="0" indent="-228600" algn="just">
              <a:buFont typeface="+mj-lt"/>
              <a:buAutoNum type="arabicPeriod"/>
            </a:pPr>
            <a:r>
              <a:rPr lang="en-US" sz="1100" b="1" dirty="0">
                <a:effectLst/>
                <a:latin typeface="Gill Sans MT" panose="020B0502020104020203" pitchFamily="34" charset="0"/>
                <a:ea typeface="Calibri" panose="020F0502020204030204" pitchFamily="34" charset="0"/>
                <a:cs typeface="Mangal" panose="02040503050203030202" pitchFamily="18" charset="0"/>
              </a:rPr>
              <a:t>Modern tool usage: </a:t>
            </a:r>
            <a:r>
              <a:rPr lang="en-US" sz="1100" dirty="0">
                <a:effectLst/>
                <a:latin typeface="Gill Sans MT" panose="020B0502020104020203" pitchFamily="34" charset="0"/>
                <a:ea typeface="Calibri" panose="020F0502020204030204" pitchFamily="34" charset="0"/>
                <a:cs typeface="Mangal" panose="02040503050203030202" pitchFamily="18" charset="0"/>
              </a:rPr>
              <a:t>Create, select, and apply appropriate techniques, resources, and modern engineering and IT tools including prediction and modeling to complex engineering activities with an understanding of the limitations. </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buFont typeface="+mj-lt"/>
              <a:buAutoNum type="arabicPeriod"/>
              <a:tabLst>
                <a:tab pos="647700" algn="l"/>
              </a:tabLst>
            </a:pPr>
            <a:r>
              <a:rPr lang="en-US" sz="1100" b="1" dirty="0">
                <a:effectLst/>
                <a:latin typeface="Gill Sans MT" panose="020B0502020104020203" pitchFamily="34" charset="0"/>
                <a:ea typeface="Calibri" panose="020F0502020204030204" pitchFamily="34" charset="0"/>
                <a:cs typeface="Mangal" panose="02040503050203030202" pitchFamily="18" charset="0"/>
              </a:rPr>
              <a:t>The engineer and society: </a:t>
            </a:r>
            <a:r>
              <a:rPr lang="en-US" sz="1100" dirty="0">
                <a:effectLst/>
                <a:latin typeface="Gill Sans MT" panose="020B0502020104020203" pitchFamily="34" charset="0"/>
                <a:ea typeface="Calibri" panose="020F0502020204030204" pitchFamily="34" charset="0"/>
                <a:cs typeface="Mangal" panose="02040503050203030202" pitchFamily="18" charset="0"/>
              </a:rPr>
              <a:t>Apply reasoning informed by the contextual knowledge to assess societal, health, safety, legal, and cultural issues and the consequent responsibilities relevant to the professional engineering practice</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lgn="just">
              <a:buFont typeface="+mj-lt"/>
              <a:buAutoNum type="arabicPeriod"/>
            </a:pPr>
            <a:r>
              <a:rPr lang="en-US" sz="1100" b="1" dirty="0">
                <a:effectLst/>
                <a:latin typeface="Gill Sans MT" panose="020B0502020104020203" pitchFamily="34" charset="0"/>
                <a:ea typeface="Calibri" panose="020F0502020204030204" pitchFamily="34" charset="0"/>
                <a:cs typeface="Mangal" panose="02040503050203030202" pitchFamily="18" charset="0"/>
              </a:rPr>
              <a:t>Environment and sustainability: </a:t>
            </a:r>
            <a:r>
              <a:rPr lang="en-US" sz="1100" dirty="0">
                <a:effectLst/>
                <a:latin typeface="Gill Sans MT" panose="020B0502020104020203" pitchFamily="34" charset="0"/>
                <a:ea typeface="Calibri" panose="020F0502020204030204" pitchFamily="34" charset="0"/>
                <a:cs typeface="Mangal" panose="02040503050203030202" pitchFamily="18" charset="0"/>
              </a:rPr>
              <a:t>Understand the impact of the professional engineering solutions in societal and environmental contexts, and demonstrate the knowledge of, and need for sustainable development </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lgn="just">
              <a:buFont typeface="+mj-lt"/>
              <a:buAutoNum type="arabicPeriod"/>
            </a:pPr>
            <a:r>
              <a:rPr lang="en-IN" sz="1100" b="1" dirty="0">
                <a:effectLst/>
                <a:latin typeface="Gill Sans MT" panose="020B0502020104020203" pitchFamily="34" charset="0"/>
                <a:ea typeface="Calibri" panose="020F0502020204030204" pitchFamily="34" charset="0"/>
                <a:cs typeface="Mangal" panose="02040503050203030202" pitchFamily="18" charset="0"/>
              </a:rPr>
              <a:t> </a:t>
            </a:r>
            <a:r>
              <a:rPr lang="en-US" sz="1100" b="1" dirty="0">
                <a:effectLst/>
                <a:latin typeface="Gill Sans MT" panose="020B0502020104020203" pitchFamily="34" charset="0"/>
                <a:ea typeface="Calibri" panose="020F0502020204030204" pitchFamily="34" charset="0"/>
                <a:cs typeface="Mangal" panose="02040503050203030202" pitchFamily="18" charset="0"/>
              </a:rPr>
              <a:t>Ethics: </a:t>
            </a:r>
            <a:r>
              <a:rPr lang="en-US" sz="1100" dirty="0">
                <a:effectLst/>
                <a:latin typeface="Gill Sans MT" panose="020B0502020104020203" pitchFamily="34" charset="0"/>
                <a:ea typeface="Calibri" panose="020F0502020204030204" pitchFamily="34" charset="0"/>
                <a:cs typeface="Mangal" panose="02040503050203030202" pitchFamily="18" charset="0"/>
              </a:rPr>
              <a:t>Apply ethical principles and commit to professional ethics</a:t>
            </a:r>
            <a:r>
              <a:rPr lang="en-US" sz="1100" u="sng" dirty="0">
                <a:effectLst/>
                <a:latin typeface="Gill Sans MT" panose="020B0502020104020203" pitchFamily="34" charset="0"/>
                <a:ea typeface="Calibri" panose="020F0502020204030204" pitchFamily="34" charset="0"/>
                <a:cs typeface="Mangal" panose="02040503050203030202" pitchFamily="18" charset="0"/>
              </a:rPr>
              <a:t> </a:t>
            </a:r>
            <a:r>
              <a:rPr lang="en-US" sz="1100" dirty="0">
                <a:effectLst/>
                <a:latin typeface="Gill Sans MT" panose="020B0502020104020203" pitchFamily="34" charset="0"/>
                <a:ea typeface="Calibri" panose="020F0502020204030204" pitchFamily="34" charset="0"/>
                <a:cs typeface="Mangal" panose="02040503050203030202" pitchFamily="18" charset="0"/>
              </a:rPr>
              <a:t>and responsibilities and norms of the engineering practices</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lgn="just">
              <a:buFont typeface="+mj-lt"/>
              <a:buAutoNum type="arabicPeriod"/>
            </a:pPr>
            <a:r>
              <a:rPr lang="en-IN" sz="1100" dirty="0">
                <a:effectLst/>
                <a:latin typeface="Gill Sans MT" panose="020B0502020104020203" pitchFamily="34" charset="0"/>
                <a:ea typeface="Calibri" panose="020F0502020204030204" pitchFamily="34" charset="0"/>
                <a:cs typeface="Mangal" panose="02040503050203030202" pitchFamily="18" charset="0"/>
              </a:rPr>
              <a:t> </a:t>
            </a:r>
            <a:r>
              <a:rPr lang="en-US" sz="1100" b="1" dirty="0">
                <a:effectLst/>
                <a:latin typeface="Gill Sans MT" panose="020B0502020104020203" pitchFamily="34" charset="0"/>
                <a:ea typeface="Calibri" panose="020F0502020204030204" pitchFamily="34" charset="0"/>
                <a:cs typeface="Mangal" panose="02040503050203030202" pitchFamily="18" charset="0"/>
              </a:rPr>
              <a:t>Individual and team work: </a:t>
            </a:r>
            <a:r>
              <a:rPr lang="en-US" sz="1100" dirty="0">
                <a:effectLst/>
                <a:latin typeface="Gill Sans MT" panose="020B0502020104020203" pitchFamily="34" charset="0"/>
                <a:ea typeface="Calibri" panose="020F0502020204030204" pitchFamily="34" charset="0"/>
                <a:cs typeface="Mangal" panose="02040503050203030202" pitchFamily="18" charset="0"/>
              </a:rPr>
              <a:t>Function effectively as an individual, and as a member or leader in diverse teams, and in multidisciplinary settings</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lgn="just">
              <a:buFont typeface="+mj-lt"/>
              <a:buAutoNum type="arabicPeriod"/>
            </a:pPr>
            <a:r>
              <a:rPr lang="en-IN" sz="1100" dirty="0">
                <a:effectLst/>
                <a:latin typeface="Gill Sans MT" panose="020B0502020104020203" pitchFamily="34" charset="0"/>
                <a:ea typeface="Calibri" panose="020F0502020204030204" pitchFamily="34" charset="0"/>
                <a:cs typeface="Mangal" panose="02040503050203030202" pitchFamily="18" charset="0"/>
              </a:rPr>
              <a:t> </a:t>
            </a:r>
            <a:r>
              <a:rPr lang="en-US" sz="1100" b="1" dirty="0">
                <a:effectLst/>
                <a:latin typeface="Gill Sans MT" panose="020B0502020104020203" pitchFamily="34" charset="0"/>
                <a:ea typeface="Calibri" panose="020F0502020204030204" pitchFamily="34" charset="0"/>
                <a:cs typeface="Mangal" panose="02040503050203030202" pitchFamily="18" charset="0"/>
              </a:rPr>
              <a:t>Communication:</a:t>
            </a:r>
            <a:r>
              <a:rPr lang="en-US" sz="1100" dirty="0">
                <a:effectLst/>
                <a:latin typeface="Gill Sans MT" panose="020B0502020104020203" pitchFamily="34" charset="0"/>
                <a:ea typeface="Calibri" panose="020F0502020204030204" pitchFamily="34" charset="0"/>
                <a:cs typeface="Mangal" panose="02040503050203030202" pitchFamily="18" charset="0"/>
              </a:rPr>
              <a:t> Communicate effectively</a:t>
            </a:r>
            <a:r>
              <a:rPr lang="en-US" sz="1100" u="sng" dirty="0">
                <a:effectLst/>
                <a:latin typeface="Gill Sans MT" panose="020B0502020104020203" pitchFamily="34" charset="0"/>
                <a:ea typeface="Calibri" panose="020F0502020204030204" pitchFamily="34" charset="0"/>
                <a:cs typeface="Mangal" panose="02040503050203030202" pitchFamily="18" charset="0"/>
              </a:rPr>
              <a:t> </a:t>
            </a:r>
            <a:r>
              <a:rPr lang="en-US" sz="1100" dirty="0">
                <a:effectLst/>
                <a:latin typeface="Gill Sans MT" panose="020B0502020104020203" pitchFamily="34" charset="0"/>
                <a:ea typeface="Calibri" panose="020F0502020204030204" pitchFamily="34" charset="0"/>
                <a:cs typeface="Mangal" panose="02040503050203030202" pitchFamily="18" charset="0"/>
              </a:rPr>
              <a:t>on complex engineering activities with the engineering community and with society at large, such as, being able to comprehend and write effective reports and design documentation, make effective presentations, and give and receive clear instructions</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lgn="just">
              <a:buFont typeface="+mj-lt"/>
              <a:buAutoNum type="arabicPeriod"/>
            </a:pPr>
            <a:r>
              <a:rPr lang="en-IN" sz="1100" b="1" dirty="0">
                <a:effectLst/>
                <a:latin typeface="Gill Sans MT" panose="020B0502020104020203" pitchFamily="34" charset="0"/>
                <a:ea typeface="Calibri" panose="020F0502020204030204" pitchFamily="34" charset="0"/>
                <a:cs typeface="Mangal" panose="02040503050203030202" pitchFamily="18" charset="0"/>
              </a:rPr>
              <a:t> </a:t>
            </a:r>
            <a:r>
              <a:rPr lang="en-US" sz="1100" b="1" dirty="0">
                <a:effectLst/>
                <a:latin typeface="Gill Sans MT" panose="020B0502020104020203" pitchFamily="34" charset="0"/>
                <a:ea typeface="Calibri" panose="020F0502020204030204" pitchFamily="34" charset="0"/>
                <a:cs typeface="Mangal" panose="02040503050203030202" pitchFamily="18" charset="0"/>
              </a:rPr>
              <a:t>Project management and finance: </a:t>
            </a:r>
            <a:r>
              <a:rPr lang="en-US" sz="1100" dirty="0">
                <a:effectLst/>
                <a:latin typeface="Gill Sans MT" panose="020B0502020104020203" pitchFamily="34" charset="0"/>
                <a:ea typeface="Calibri" panose="020F0502020204030204" pitchFamily="34" charset="0"/>
                <a:cs typeface="Mangal" panose="02040503050203030202" pitchFamily="18" charset="0"/>
              </a:rPr>
              <a:t>Demonstrate knowledge and understanding of the engineering and management principles and apply these to one’s own work, as a member and leader in a team, to manage projects and in multidisciplinary environments</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228600" lvl="0" indent="-228600" algn="just">
              <a:buFont typeface="+mj-lt"/>
              <a:buAutoNum type="arabicPeriod"/>
            </a:pPr>
            <a:r>
              <a:rPr lang="en-IN" sz="1100" b="1" dirty="0">
                <a:effectLst/>
                <a:latin typeface="Gill Sans MT" panose="020B0502020104020203" pitchFamily="34" charset="0"/>
                <a:ea typeface="Calibri" panose="020F0502020204030204" pitchFamily="34" charset="0"/>
                <a:cs typeface="Mangal" panose="02040503050203030202" pitchFamily="18" charset="0"/>
              </a:rPr>
              <a:t> </a:t>
            </a:r>
            <a:r>
              <a:rPr lang="en-US" sz="1100" b="1" dirty="0">
                <a:effectLst/>
                <a:latin typeface="Gill Sans MT" panose="020B0502020104020203" pitchFamily="34" charset="0"/>
                <a:ea typeface="Calibri" panose="020F0502020204030204" pitchFamily="34" charset="0"/>
                <a:cs typeface="Mangal" panose="02040503050203030202" pitchFamily="18" charset="0"/>
              </a:rPr>
              <a:t>Life-long learning: </a:t>
            </a:r>
            <a:r>
              <a:rPr lang="en-US" sz="1100" dirty="0">
                <a:effectLst/>
                <a:latin typeface="Gill Sans MT" panose="020B0502020104020203" pitchFamily="34" charset="0"/>
                <a:ea typeface="Calibri" panose="020F0502020204030204" pitchFamily="34" charset="0"/>
                <a:cs typeface="Mangal" panose="02040503050203030202" pitchFamily="18" charset="0"/>
              </a:rPr>
              <a:t>Recognize the need for, and have the preparation and ability to engage in independent and life-long learning in the broadest context of technological change.</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pPr marL="742950" algn="just"/>
            <a:r>
              <a:rPr lang="en-IN" sz="1100" b="1" dirty="0">
                <a:effectLst/>
                <a:latin typeface="Gill Sans MT" panose="020B0502020104020203" pitchFamily="34" charset="0"/>
                <a:ea typeface="Calibri" panose="020F0502020204030204" pitchFamily="34" charset="0"/>
                <a:cs typeface="Mangal" panose="02040503050203030202" pitchFamily="18" charset="0"/>
              </a:rPr>
              <a:t> </a:t>
            </a:r>
            <a:endParaRPr lang="en-IN" sz="1100" dirty="0">
              <a:effectLst/>
              <a:latin typeface="Gill Sans MT" panose="020B0502020104020203" pitchFamily="34" charset="0"/>
              <a:ea typeface="Calibri" panose="020F0502020204030204" pitchFamily="34" charset="0"/>
              <a:cs typeface="Mangal" panose="02040503050203030202" pitchFamily="18" charset="0"/>
            </a:endParaRPr>
          </a:p>
          <a:p>
            <a:r>
              <a:rPr lang="en-IN" sz="1400" b="1" u="sng"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rPr>
              <a:t>Program Specific Outcomes</a:t>
            </a:r>
            <a:endParaRPr lang="en-IN" sz="1200"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endParaRPr>
          </a:p>
          <a:p>
            <a:r>
              <a:rPr lang="en-IN" sz="1100"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rPr>
              <a:t> </a:t>
            </a:r>
            <a:endParaRPr lang="en-IN" sz="1200"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endParaRPr>
          </a:p>
          <a:p>
            <a:pPr>
              <a:spcAft>
                <a:spcPts val="200"/>
              </a:spcAft>
            </a:pPr>
            <a:r>
              <a:rPr lang="en-IN" sz="1100" b="1"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rPr>
              <a:t>[PSO.1]. </a:t>
            </a:r>
            <a:r>
              <a:rPr lang="en-IN" sz="1100"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rPr>
              <a:t> Model and analyse of Mechanical Engineering systems and components.</a:t>
            </a:r>
            <a:endParaRPr lang="en-IN" sz="1200"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endParaRPr>
          </a:p>
          <a:p>
            <a:pPr>
              <a:spcAft>
                <a:spcPts val="200"/>
              </a:spcAft>
            </a:pPr>
            <a:r>
              <a:rPr lang="en-IN" sz="1100" b="1"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rPr>
              <a:t>[PSO.2]. </a:t>
            </a:r>
            <a:r>
              <a:rPr lang="en-IN" sz="1100"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rPr>
              <a:t>Design and performance evaluation of energy systems.</a:t>
            </a:r>
            <a:endParaRPr lang="en-IN" sz="1200"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endParaRPr>
          </a:p>
          <a:p>
            <a:r>
              <a:rPr lang="en-IN" sz="1100" b="1"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rPr>
              <a:t>[PSO.3].  </a:t>
            </a:r>
            <a:r>
              <a:rPr lang="en-IN" sz="1100"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rPr>
              <a:t> Testing of materials and analysis of manufacturing processes for mechanical engineering applications.</a:t>
            </a:r>
            <a:endParaRPr lang="en-IN" sz="1200" dirty="0">
              <a:solidFill>
                <a:srgbClr val="000000"/>
              </a:solidFill>
              <a:effectLst/>
              <a:latin typeface="Gill Sans MT" panose="020B05020201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6846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E6E34C-CE1D-4441-0B36-1774A5205356}"/>
              </a:ext>
            </a:extLst>
          </p:cNvPr>
          <p:cNvSpPr txBox="1"/>
          <p:nvPr/>
        </p:nvSpPr>
        <p:spPr>
          <a:xfrm>
            <a:off x="386443" y="1007744"/>
            <a:ext cx="11419114" cy="5523948"/>
          </a:xfrm>
          <a:prstGeom prst="rect">
            <a:avLst/>
          </a:prstGeom>
          <a:noFill/>
        </p:spPr>
        <p:txBody>
          <a:bodyPr wrap="square">
            <a:spAutoFit/>
          </a:bodyPr>
          <a:lstStyle/>
          <a:p>
            <a:pPr algn="just">
              <a:lnSpc>
                <a:spcPct val="107000"/>
              </a:lnSpc>
              <a:spcAft>
                <a:spcPts val="800"/>
              </a:spcAft>
            </a:pPr>
            <a:r>
              <a:rPr lang="en-IN" sz="20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Key Strategies and Actions: </a:t>
            </a:r>
          </a:p>
          <a:p>
            <a:pPr algn="just">
              <a:lnSpc>
                <a:spcPct val="107000"/>
              </a:lnSpc>
              <a:spcAft>
                <a:spcPts val="800"/>
              </a:spcAft>
            </a:pPr>
            <a:r>
              <a:rPr lang="en-IN" sz="20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Data-Driven Demand Forecasting</a:t>
            </a:r>
            <a:r>
              <a:rPr lang="en-IN" sz="20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  FD Apparel invests in advanced data analytics and machine learning models to enhance demand forecasting accuracy. They use historical sales data, social media trends, and customer feedback to predict future demand more effectively. </a:t>
            </a:r>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Agile Manufacturing</a:t>
            </a:r>
            <a:r>
              <a:rPr lang="en-IN" sz="20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 To respond quickly to changing fashion trends, FD Apparel adopts an agile manufacturing approach. They work closely with suppliers and manufacturers, enabling faster production and short lead times. </a:t>
            </a:r>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Inventory Optimization</a:t>
            </a:r>
            <a:r>
              <a:rPr lang="en-IN" sz="20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 FD Apparel uses inventory management software to optimize stock levels and ensure that popular items are readily available while minimizing excess inventory costs. </a:t>
            </a:r>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Supply Chain Collaboration</a:t>
            </a:r>
            <a:r>
              <a:rPr lang="en-IN" sz="20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 The company establishes strong partnerships with suppliers to ensure a steady and reliable supply of raw materials. Regular communication and risk assessment help mitigate potential supply chain disruptions. </a:t>
            </a:r>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Online and Offline Integration</a:t>
            </a:r>
            <a:r>
              <a:rPr lang="en-IN" sz="2000" kern="1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 FD Apparel integrates its online and offline sales channels to provide a seamless shopping experience for customers. They analyse data from both channels to identify trends and tailor their product offerings accordingly. </a:t>
            </a:r>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56447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7ABCEB9-C65E-2A22-F7C9-EDEE6537A702}"/>
              </a:ext>
            </a:extLst>
          </p:cNvPr>
          <p:cNvSpPr>
            <a:spLocks noChangeArrowheads="1"/>
          </p:cNvSpPr>
          <p:nvPr/>
        </p:nvSpPr>
        <p:spPr bwMode="auto">
          <a:xfrm>
            <a:off x="135143" y="936010"/>
            <a:ext cx="1137105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Gill Sans MT" panose="020B0502020104020203" pitchFamily="34" charset="0"/>
                <a:ea typeface="Calibri" panose="020F0502020204030204" pitchFamily="34" charset="0"/>
                <a:cs typeface="Segoe UI" panose="020B0502040204020203" pitchFamily="34" charset="0"/>
              </a:rPr>
              <a:t>Results and Conclusion: </a:t>
            </a:r>
            <a:endParaRPr kumimoji="0" lang="en-US" altLang="en-US" sz="2400" b="1" i="0" u="none" strike="noStrike" cap="none" normalizeH="0" baseline="0" dirty="0">
              <a:ln>
                <a:noFill/>
              </a:ln>
              <a:solidFill>
                <a:srgbClr val="FF0000"/>
              </a:solidFill>
              <a:effectLst/>
              <a:latin typeface="Gill Sans MT" panose="020B05020201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Gill Sans MT" panose="020B0502020104020203" pitchFamily="34" charset="0"/>
                <a:ea typeface="Calibri" panose="020F0502020204030204" pitchFamily="34" charset="0"/>
                <a:cs typeface="Segoe UI" panose="020B0502040204020203" pitchFamily="34" charset="0"/>
              </a:rPr>
              <a:t>Through a data-driven approach to demand forecasting, agile manufacturing processes, and effective supply chain management, FD Apparel successfully balances demand and supply. This allows them to meet customer expectations, reduce stockouts, and avoid excessive inventory costs.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Gill Sans MT" panose="020B0502020104020203" pitchFamily="34" charset="0"/>
                <a:ea typeface="Calibri" panose="020F0502020204030204" pitchFamily="34" charset="0"/>
                <a:cs typeface="Segoe UI" panose="020B0502040204020203" pitchFamily="34" charset="0"/>
              </a:rPr>
              <a:t> By adapting to changing market trends while maintaining product quality, FD Apparel remains a competitive player in the fashion industry, securing long-term growth and profitability.</a:t>
            </a:r>
            <a:endParaRPr kumimoji="0" lang="en-US" altLang="en-US" sz="2400" b="0" i="0" u="none" strike="noStrike" cap="none" normalizeH="0" baseline="0" dirty="0">
              <a:ln>
                <a:noFill/>
              </a:ln>
              <a:solidFill>
                <a:schemeClr val="tx1"/>
              </a:solidFill>
              <a:effectLst/>
              <a:latin typeface="Gill Sans MT" panose="020B05020201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1239221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3E221-1486-167A-76EA-A0E6FE8DBAD8}"/>
              </a:ext>
            </a:extLst>
          </p:cNvPr>
          <p:cNvSpPr txBox="1"/>
          <p:nvPr/>
        </p:nvSpPr>
        <p:spPr>
          <a:xfrm>
            <a:off x="810984" y="1023648"/>
            <a:ext cx="11293930" cy="5078313"/>
          </a:xfrm>
          <a:prstGeom prst="rect">
            <a:avLst/>
          </a:prstGeom>
          <a:noFill/>
        </p:spPr>
        <p:txBody>
          <a:bodyPr wrap="square">
            <a:spAutoFit/>
          </a:bodyPr>
          <a:lstStyle/>
          <a:p>
            <a:r>
              <a:rPr lang="en-IN" sz="1800" b="1" i="0" u="none" strike="noStrike" baseline="0" dirty="0">
                <a:latin typeface="Gill Sans MT" panose="020B0502020104020203" pitchFamily="34" charset="0"/>
              </a:rPr>
              <a:t>Simple Problems:</a:t>
            </a:r>
          </a:p>
          <a:p>
            <a:pPr algn="l"/>
            <a:r>
              <a:rPr lang="en-IN" sz="1800" b="0" i="0" u="none" strike="noStrike" baseline="0" dirty="0">
                <a:latin typeface="Gill Sans MT" panose="020B0502020104020203" pitchFamily="34" charset="0"/>
              </a:rPr>
              <a:t>Many problems are simple, and good solutions do not require any time or effort.</a:t>
            </a:r>
          </a:p>
          <a:p>
            <a:pPr marL="285750" indent="-285750" algn="l">
              <a:buFont typeface="Wingdings" panose="05000000000000000000" pitchFamily="2" charset="2"/>
              <a:buChar char="§"/>
            </a:pPr>
            <a:r>
              <a:rPr lang="en-IN" dirty="0">
                <a:latin typeface="Gill Sans MT" panose="020B0502020104020203" pitchFamily="34" charset="0"/>
              </a:rPr>
              <a:t> </a:t>
            </a:r>
            <a:r>
              <a:rPr lang="en-IN" sz="1800" b="0" i="0" u="none" strike="noStrike" baseline="0" dirty="0">
                <a:latin typeface="Gill Sans MT" panose="020B0502020104020203" pitchFamily="34" charset="0"/>
              </a:rPr>
              <a:t> Should I pay cash or use my credit card?</a:t>
            </a:r>
          </a:p>
          <a:p>
            <a:pPr marL="285750" indent="-285750" algn="l">
              <a:buFont typeface="Wingdings" panose="05000000000000000000" pitchFamily="2" charset="2"/>
              <a:buChar char="§"/>
            </a:pPr>
            <a:r>
              <a:rPr lang="en-IN" dirty="0">
                <a:latin typeface="Gill Sans MT" panose="020B0502020104020203" pitchFamily="34" charset="0"/>
              </a:rPr>
              <a:t>  </a:t>
            </a:r>
            <a:r>
              <a:rPr lang="en-IN" sz="1800" b="0" i="0" u="none" strike="noStrike" baseline="0" dirty="0">
                <a:latin typeface="Gill Sans MT" panose="020B0502020104020203" pitchFamily="34" charset="0"/>
              </a:rPr>
              <a:t>Do I buy a semester travelling pass or buy a daily ticket?</a:t>
            </a:r>
          </a:p>
          <a:p>
            <a:pPr marL="285750" indent="-285750" algn="l">
              <a:buFont typeface="Wingdings" panose="05000000000000000000" pitchFamily="2" charset="2"/>
              <a:buChar char="§"/>
            </a:pPr>
            <a:r>
              <a:rPr lang="en-IN" dirty="0">
                <a:latin typeface="Gill Sans MT" panose="020B0502020104020203" pitchFamily="34" charset="0"/>
              </a:rPr>
              <a:t>  </a:t>
            </a:r>
            <a:r>
              <a:rPr lang="en-IN" sz="1800" b="0" i="0" u="none" strike="noStrike" baseline="0" dirty="0">
                <a:latin typeface="Gill Sans MT" panose="020B0502020104020203" pitchFamily="34" charset="0"/>
              </a:rPr>
              <a:t>Shall we replace a burned-out motor?</a:t>
            </a:r>
          </a:p>
          <a:p>
            <a:pPr marL="285750" indent="-285750" algn="l">
              <a:buFont typeface="Wingdings" panose="05000000000000000000" pitchFamily="2" charset="2"/>
              <a:buChar char="§"/>
            </a:pPr>
            <a:r>
              <a:rPr lang="en-IN" dirty="0">
                <a:latin typeface="Gill Sans MT" panose="020B0502020104020203" pitchFamily="34" charset="0"/>
              </a:rPr>
              <a:t>  </a:t>
            </a:r>
            <a:r>
              <a:rPr lang="en-IN" sz="1800" b="0" i="0" u="none" strike="noStrike" baseline="0" dirty="0">
                <a:latin typeface="Gill Sans MT" panose="020B0502020104020203" pitchFamily="34" charset="0"/>
              </a:rPr>
              <a:t>If we use three crates of an item a week, how many crates should we buy at a time?</a:t>
            </a:r>
          </a:p>
          <a:p>
            <a:pPr marL="285750" indent="-285750" algn="l">
              <a:buFont typeface="Wingdings" panose="05000000000000000000" pitchFamily="2" charset="2"/>
              <a:buChar char="§"/>
            </a:pPr>
            <a:endParaRPr lang="en-IN" dirty="0">
              <a:latin typeface="Gill Sans MT" panose="020B0502020104020203" pitchFamily="34" charset="0"/>
            </a:endParaRPr>
          </a:p>
          <a:p>
            <a:pPr algn="l"/>
            <a:r>
              <a:rPr lang="en-IN" sz="1800" b="1" i="0" u="none" strike="noStrike" baseline="0" dirty="0">
                <a:latin typeface="Gill Sans MT" panose="020B0502020104020203" pitchFamily="34" charset="0"/>
              </a:rPr>
              <a:t>Intermediate Problems</a:t>
            </a:r>
          </a:p>
          <a:p>
            <a:pPr algn="l"/>
            <a:r>
              <a:rPr lang="en-IN" sz="1800" b="0" i="0" u="none" strike="noStrike" baseline="0" dirty="0">
                <a:latin typeface="Gill Sans MT" panose="020B0502020104020203" pitchFamily="34" charset="0"/>
              </a:rPr>
              <a:t>At a higher level of complexity</a:t>
            </a:r>
            <a:r>
              <a:rPr lang="en-IN" dirty="0">
                <a:latin typeface="Gill Sans MT" panose="020B0502020104020203" pitchFamily="34" charset="0"/>
              </a:rPr>
              <a:t>; P</a:t>
            </a:r>
            <a:r>
              <a:rPr lang="en-IN" sz="1800" b="0" i="0" u="none" strike="noStrike" baseline="0" dirty="0">
                <a:latin typeface="Gill Sans MT" panose="020B0502020104020203" pitchFamily="34" charset="0"/>
              </a:rPr>
              <a:t>roblems that are primarily economic.</a:t>
            </a:r>
          </a:p>
          <a:p>
            <a:pPr marL="285750" indent="-285750" algn="l">
              <a:buFont typeface="Wingdings" panose="05000000000000000000" pitchFamily="2" charset="2"/>
              <a:buChar char="§"/>
            </a:pPr>
            <a:r>
              <a:rPr lang="en-IN" dirty="0">
                <a:latin typeface="Gill Sans MT" panose="020B0502020104020203" pitchFamily="34" charset="0"/>
              </a:rPr>
              <a:t>	</a:t>
            </a:r>
            <a:r>
              <a:rPr lang="en-IN" sz="1800" b="0" i="0" u="none" strike="noStrike" baseline="0" dirty="0">
                <a:latin typeface="Gill Sans MT" panose="020B0502020104020203" pitchFamily="34" charset="0"/>
              </a:rPr>
              <a:t>Shall I buy or take on rent my next car?</a:t>
            </a:r>
          </a:p>
          <a:p>
            <a:pPr marL="285750" indent="-285750" algn="l">
              <a:buFont typeface="Wingdings" panose="05000000000000000000" pitchFamily="2" charset="2"/>
              <a:buChar char="§"/>
            </a:pPr>
            <a:r>
              <a:rPr lang="en-IN" dirty="0">
                <a:latin typeface="Gill Sans MT" panose="020B0502020104020203" pitchFamily="34" charset="0"/>
              </a:rPr>
              <a:t>	</a:t>
            </a:r>
            <a:r>
              <a:rPr lang="en-IN" sz="1800" b="0" i="0" u="none" strike="noStrike" baseline="0" dirty="0">
                <a:latin typeface="Gill Sans MT" panose="020B0502020104020203" pitchFamily="34" charset="0"/>
              </a:rPr>
              <a:t>Which equipment should be selected for a new assembly line?</a:t>
            </a:r>
          </a:p>
          <a:p>
            <a:pPr marL="285750" indent="-285750" algn="l">
              <a:buFont typeface="Wingdings" panose="05000000000000000000" pitchFamily="2" charset="2"/>
              <a:buChar char="§"/>
            </a:pPr>
            <a:r>
              <a:rPr lang="en-IN" dirty="0">
                <a:latin typeface="Gill Sans MT" panose="020B0502020104020203" pitchFamily="34" charset="0"/>
              </a:rPr>
              <a:t>	</a:t>
            </a:r>
            <a:r>
              <a:rPr lang="en-IN" sz="1800" b="0" i="0" u="none" strike="noStrike" baseline="0" dirty="0">
                <a:latin typeface="Gill Sans MT" panose="020B0502020104020203" pitchFamily="34" charset="0"/>
              </a:rPr>
              <a:t>Which materials should be used as roofing, siding, and structural support for a new building?</a:t>
            </a:r>
          </a:p>
          <a:p>
            <a:pPr marL="285750" indent="-285750" algn="l">
              <a:buFont typeface="Wingdings" panose="05000000000000000000" pitchFamily="2" charset="2"/>
              <a:buChar char="§"/>
            </a:pPr>
            <a:r>
              <a:rPr lang="en-IN" dirty="0">
                <a:latin typeface="Gill Sans MT" panose="020B0502020104020203" pitchFamily="34" charset="0"/>
              </a:rPr>
              <a:t>	</a:t>
            </a:r>
            <a:r>
              <a:rPr lang="en-IN" sz="1800" b="0" i="0" u="none" strike="noStrike" baseline="0" dirty="0">
                <a:latin typeface="Gill Sans MT" panose="020B0502020104020203" pitchFamily="34" charset="0"/>
              </a:rPr>
              <a:t>What size of transformer or air conditioner is most economical?</a:t>
            </a:r>
            <a:endParaRPr lang="en-IN" dirty="0">
              <a:latin typeface="Gill Sans MT" panose="020B0502020104020203" pitchFamily="34" charset="0"/>
            </a:endParaRPr>
          </a:p>
          <a:p>
            <a:pPr marL="285750" indent="-285750" algn="l">
              <a:buFont typeface="Wingdings" panose="05000000000000000000" pitchFamily="2" charset="2"/>
              <a:buChar char="§"/>
            </a:pPr>
            <a:endParaRPr lang="en-IN" sz="1800" b="0" i="0" u="none" strike="noStrike" baseline="0" dirty="0">
              <a:latin typeface="Gill Sans MT" panose="020B0502020104020203" pitchFamily="34" charset="0"/>
            </a:endParaRPr>
          </a:p>
          <a:p>
            <a:pPr algn="l"/>
            <a:r>
              <a:rPr lang="en-IN" sz="1800" b="1" i="0" u="none" strike="noStrike" baseline="0" dirty="0">
                <a:latin typeface="Gill Sans MT" panose="020B0502020104020203" pitchFamily="34" charset="0"/>
              </a:rPr>
              <a:t>Complex Problems</a:t>
            </a:r>
          </a:p>
          <a:p>
            <a:pPr algn="l"/>
            <a:r>
              <a:rPr lang="en-IN" sz="1800" b="0" i="0" u="none" strike="noStrike" baseline="0" dirty="0">
                <a:latin typeface="Gill Sans MT" panose="020B0502020104020203" pitchFamily="34" charset="0"/>
              </a:rPr>
              <a:t>Complex problems are a mixture of </a:t>
            </a:r>
            <a:r>
              <a:rPr lang="en-IN" sz="1800" b="0" i="1" u="none" strike="noStrike" baseline="0" dirty="0">
                <a:latin typeface="Gill Sans MT" panose="020B0502020104020203" pitchFamily="34" charset="0"/>
              </a:rPr>
              <a:t>economic, political, </a:t>
            </a:r>
            <a:r>
              <a:rPr lang="en-IN" sz="1800" b="0" i="0" u="none" strike="noStrike" baseline="0" dirty="0">
                <a:latin typeface="Gill Sans MT" panose="020B0502020104020203" pitchFamily="34" charset="0"/>
              </a:rPr>
              <a:t>and </a:t>
            </a:r>
            <a:r>
              <a:rPr lang="en-IN" sz="1800" b="0" i="1" u="none" strike="noStrike" baseline="0" dirty="0">
                <a:latin typeface="Gill Sans MT" panose="020B0502020104020203" pitchFamily="34" charset="0"/>
              </a:rPr>
              <a:t>humanistic </a:t>
            </a:r>
            <a:r>
              <a:rPr lang="en-IN" sz="1800" b="0" i="0" u="none" strike="noStrike" baseline="0" dirty="0">
                <a:latin typeface="Gill Sans MT" panose="020B0502020104020203" pitchFamily="34" charset="0"/>
              </a:rPr>
              <a:t>elements.</a:t>
            </a:r>
          </a:p>
          <a:p>
            <a:pPr marL="285750" indent="-285750" algn="l">
              <a:buFont typeface="Wingdings" panose="05000000000000000000" pitchFamily="2" charset="2"/>
              <a:buChar char="§"/>
            </a:pPr>
            <a:r>
              <a:rPr lang="en-IN" dirty="0">
                <a:latin typeface="Gill Sans MT" panose="020B0502020104020203" pitchFamily="34" charset="0"/>
              </a:rPr>
              <a:t>	</a:t>
            </a:r>
            <a:r>
              <a:rPr lang="en-IN" sz="1800" b="0" i="0" u="none" strike="noStrike" baseline="0" dirty="0">
                <a:latin typeface="Gill Sans MT" panose="020B0502020104020203" pitchFamily="34" charset="0"/>
              </a:rPr>
              <a:t>The decision of Mercedes-Benz to build an automobile assembly plant. Beside the economic aspects,</a:t>
            </a:r>
          </a:p>
          <a:p>
            <a:pPr algn="l"/>
            <a:endParaRPr lang="en-IN" sz="1800" b="0" i="0" u="none" strike="noStrike" baseline="0" dirty="0">
              <a:latin typeface="Gill Sans MT" panose="020B0502020104020203" pitchFamily="34" charset="0"/>
            </a:endParaRPr>
          </a:p>
        </p:txBody>
      </p:sp>
      <p:sp>
        <p:nvSpPr>
          <p:cNvPr id="4" name="TextBox 3">
            <a:extLst>
              <a:ext uri="{FF2B5EF4-FFF2-40B4-BE49-F238E27FC236}">
                <a16:creationId xmlns:a16="http://schemas.microsoft.com/office/drawing/2014/main" id="{B38929D4-BF2E-3B1E-6818-62F89427F34D}"/>
              </a:ext>
            </a:extLst>
          </p:cNvPr>
          <p:cNvSpPr txBox="1"/>
          <p:nvPr/>
        </p:nvSpPr>
        <p:spPr>
          <a:xfrm>
            <a:off x="1212574" y="62321"/>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Economic Decision Making: Problems</a:t>
            </a:r>
          </a:p>
        </p:txBody>
      </p:sp>
    </p:spTree>
    <p:extLst>
      <p:ext uri="{BB962C8B-B14F-4D97-AF65-F5344CB8AC3E}">
        <p14:creationId xmlns:p14="http://schemas.microsoft.com/office/powerpoint/2010/main" val="217556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B0C47-D2DF-1ED3-D098-1D7F8C2CB14C}"/>
              </a:ext>
            </a:extLst>
          </p:cNvPr>
          <p:cNvSpPr txBox="1"/>
          <p:nvPr/>
        </p:nvSpPr>
        <p:spPr>
          <a:xfrm>
            <a:off x="429985" y="1049738"/>
            <a:ext cx="11664044" cy="5614101"/>
          </a:xfrm>
          <a:prstGeom prst="rect">
            <a:avLst/>
          </a:prstGeom>
          <a:noFill/>
        </p:spPr>
        <p:txBody>
          <a:bodyPr wrap="square">
            <a:spAutoFit/>
          </a:bodyPr>
          <a:lstStyle/>
          <a:p>
            <a:pPr algn="just">
              <a:lnSpc>
                <a:spcPct val="107000"/>
              </a:lnSpc>
              <a:spcAft>
                <a:spcPts val="800"/>
              </a:spcAft>
            </a:pPr>
            <a:r>
              <a:rPr lang="en-IN" sz="240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Introduction:</a:t>
            </a:r>
          </a:p>
          <a:p>
            <a:pPr algn="just">
              <a:lnSpc>
                <a:spcPct val="107000"/>
              </a:lnSpc>
              <a:spcAft>
                <a:spcPts val="800"/>
              </a:spcAft>
            </a:pPr>
            <a:r>
              <a:rPr lang="en-IN" sz="24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In this case study, A company expanding its operations and exploring an economic decision-making. The company specializes in producing electronic goods, primarily smartphones and tablets. The management team has identified a growing market demand for their products and believes that expanding their manufacturing operations could lead to increased profits and market share. However, they also face several challenges and uncertainties that need to be carefully considered before making a final decision. </a:t>
            </a:r>
            <a:endParaRPr lang="en-IN" sz="2400"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Background: </a:t>
            </a:r>
            <a:endParaRPr lang="en-IN" sz="240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Company has been operating successfully for the past 40 years, primarily in the domestic market. Their products have gained popularity due to their innovative features and competitive pricing. As a result, the company has experienced steady growth and has a strong reputation for product quality and customer service. </a:t>
            </a:r>
            <a:endParaRPr lang="en-IN" sz="2400" kern="100" dirty="0">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400" dirty="0">
              <a:latin typeface="Gill Sans MT" panose="020B0502020104020203" pitchFamily="34" charset="0"/>
            </a:endParaRPr>
          </a:p>
        </p:txBody>
      </p:sp>
      <p:sp>
        <p:nvSpPr>
          <p:cNvPr id="4" name="TextBox 3">
            <a:extLst>
              <a:ext uri="{FF2B5EF4-FFF2-40B4-BE49-F238E27FC236}">
                <a16:creationId xmlns:a16="http://schemas.microsoft.com/office/drawing/2014/main" id="{5D5771AD-0C82-0C71-8D04-1AEB335193AF}"/>
              </a:ext>
            </a:extLst>
          </p:cNvPr>
          <p:cNvSpPr txBox="1"/>
          <p:nvPr/>
        </p:nvSpPr>
        <p:spPr>
          <a:xfrm>
            <a:off x="1212574" y="17375"/>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Case Study</a:t>
            </a:r>
          </a:p>
        </p:txBody>
      </p:sp>
    </p:spTree>
    <p:extLst>
      <p:ext uri="{BB962C8B-B14F-4D97-AF65-F5344CB8AC3E}">
        <p14:creationId xmlns:p14="http://schemas.microsoft.com/office/powerpoint/2010/main" val="709392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B0C47-D2DF-1ED3-D098-1D7F8C2CB14C}"/>
              </a:ext>
            </a:extLst>
          </p:cNvPr>
          <p:cNvSpPr txBox="1"/>
          <p:nvPr/>
        </p:nvSpPr>
        <p:spPr>
          <a:xfrm>
            <a:off x="429985" y="1049738"/>
            <a:ext cx="11664044" cy="5536580"/>
          </a:xfrm>
          <a:prstGeom prst="rect">
            <a:avLst/>
          </a:prstGeom>
          <a:noFill/>
        </p:spPr>
        <p:txBody>
          <a:bodyPr wrap="square">
            <a:spAutoFit/>
          </a:bodyPr>
          <a:lstStyle/>
          <a:p>
            <a:pPr algn="just">
              <a:lnSpc>
                <a:spcPct val="107000"/>
              </a:lnSpc>
              <a:spcAft>
                <a:spcPts val="800"/>
              </a:spcAft>
            </a:pPr>
            <a:r>
              <a:rPr lang="en-IN" sz="2400"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Problem Statement: </a:t>
            </a:r>
            <a:endParaRPr lang="en-IN" sz="240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endParaRPr>
          </a:p>
          <a:p>
            <a:pPr algn="just"/>
            <a:r>
              <a:rPr lang="en-IN" sz="2400" kern="0" dirty="0">
                <a:solidFill>
                  <a:srgbClr val="000000"/>
                </a:solidFill>
                <a:effectLst/>
                <a:latin typeface="Gill Sans MT" panose="020B0502020104020203" pitchFamily="34" charset="0"/>
                <a:ea typeface="Times New Roman" panose="02020603050405020304" pitchFamily="18" charset="0"/>
              </a:rPr>
              <a:t>The management team at ABC Manufacturing Inc. is presented with the opportunity to expand their operations by establishing a new manufacturing facility. The main challenge they face is whether to expand domestically or internationally. </a:t>
            </a:r>
          </a:p>
          <a:p>
            <a:pPr algn="just">
              <a:lnSpc>
                <a:spcPct val="107000"/>
              </a:lnSpc>
              <a:spcAft>
                <a:spcPts val="800"/>
              </a:spcAft>
            </a:pPr>
            <a:r>
              <a:rPr lang="en-IN" sz="24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They have two potential locations in mind: </a:t>
            </a:r>
            <a:endParaRPr lang="en-IN" sz="2400"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b="1"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Domestic Expansion: </a:t>
            </a:r>
            <a:r>
              <a:rPr lang="en-IN" sz="24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The company can set up a new manufacturing plant in a different state within the country. This option offers the advantage of familiarity with local regulations, workforce, and supply chain partners. </a:t>
            </a:r>
            <a:endParaRPr lang="en-IN" sz="2400"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b="1"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International Expansion: </a:t>
            </a:r>
            <a:r>
              <a:rPr lang="en-IN" sz="24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Alternatively, ABC Manufacturing Inc. can explore the possibility of setting up a manufacturing facility in a foreign country, such as a Southeast Asian nation. This option offers potential cost savings on </a:t>
            </a:r>
            <a:r>
              <a:rPr lang="en-IN" sz="2400" kern="0" dirty="0" err="1">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labor</a:t>
            </a:r>
            <a:r>
              <a:rPr lang="en-IN" sz="24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 and access to a growing consumer market. </a:t>
            </a:r>
            <a:endParaRPr lang="en-IN" sz="2400" kern="100" dirty="0">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400" dirty="0">
              <a:latin typeface="Gill Sans MT" panose="020B0502020104020203" pitchFamily="34" charset="0"/>
            </a:endParaRPr>
          </a:p>
        </p:txBody>
      </p:sp>
    </p:spTree>
    <p:extLst>
      <p:ext uri="{BB962C8B-B14F-4D97-AF65-F5344CB8AC3E}">
        <p14:creationId xmlns:p14="http://schemas.microsoft.com/office/powerpoint/2010/main" val="550392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EE59A-51C9-287B-5ADB-E096B335EC3A}"/>
              </a:ext>
            </a:extLst>
          </p:cNvPr>
          <p:cNvSpPr txBox="1"/>
          <p:nvPr/>
        </p:nvSpPr>
        <p:spPr>
          <a:xfrm>
            <a:off x="190500" y="1010004"/>
            <a:ext cx="11811000" cy="4837991"/>
          </a:xfrm>
          <a:prstGeom prst="rect">
            <a:avLst/>
          </a:prstGeom>
          <a:noFill/>
        </p:spPr>
        <p:txBody>
          <a:bodyPr wrap="square">
            <a:spAutoFit/>
          </a:bodyPr>
          <a:lstStyle/>
          <a:p>
            <a:pPr algn="just">
              <a:lnSpc>
                <a:spcPct val="107000"/>
              </a:lnSpc>
              <a:spcAft>
                <a:spcPts val="800"/>
              </a:spcAft>
            </a:pPr>
            <a:r>
              <a:rPr lang="en-IN"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Labor Costs: </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Compare the labour costs between the domestic and international locations. Determine whether the potential savings from lower labour costs in the foreign country outweigh the additional shipping and logistics expenses.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Market Potential:</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 Analyse the demand for smartphones and tablets in both the domestic and international markets. Identify potential growth opportunities and challenges in each market.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Regulatory Environment: </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Assess the ease of doing business in the foreign country, including tax regulations, trade policies, and legal requirements. Compare this with the existing regulations in the domestic market.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Supply Chain Management: </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Evaluate the logistical aspects of setting up an international manufacturing facility, including transportation costs, lead times, and potential risks of disruptions.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Political and Economic Stability: </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Consider the political and economic stability of the foreign country as it can significantly impact the long-term viability of the expansion.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Brand Reputation and Customer Perception: </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Examine how an international expansion might impact the company's brand image and customer perception.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Financial Viability: </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Perform a comprehensive financial analysis, including projected revenue, expenses, and return on investment for both domestic and international expansion scenarios. </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id="{AB75C2C6-7CFE-5DF4-95E4-5304CDB95B92}"/>
              </a:ext>
            </a:extLst>
          </p:cNvPr>
          <p:cNvSpPr txBox="1"/>
          <p:nvPr/>
        </p:nvSpPr>
        <p:spPr>
          <a:xfrm>
            <a:off x="7919357" y="250570"/>
            <a:ext cx="3663042" cy="462178"/>
          </a:xfrm>
          <a:prstGeom prst="rect">
            <a:avLst/>
          </a:prstGeom>
          <a:noFill/>
        </p:spPr>
        <p:txBody>
          <a:bodyPr wrap="square">
            <a:spAutoFit/>
          </a:bodyPr>
          <a:lstStyle/>
          <a:p>
            <a:pPr algn="just">
              <a:lnSpc>
                <a:spcPct val="107000"/>
              </a:lnSpc>
              <a:spcAft>
                <a:spcPts val="800"/>
              </a:spcAft>
            </a:pPr>
            <a:r>
              <a:rPr lang="en-IN" sz="2400"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Key Factors to Consider</a:t>
            </a:r>
            <a:endParaRPr lang="en-IN" sz="24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94794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A618D2-1267-BC16-5638-05830DD0B299}"/>
              </a:ext>
            </a:extLst>
          </p:cNvPr>
          <p:cNvSpPr txBox="1"/>
          <p:nvPr/>
        </p:nvSpPr>
        <p:spPr>
          <a:xfrm>
            <a:off x="361949" y="1132987"/>
            <a:ext cx="11666765" cy="3433569"/>
          </a:xfrm>
          <a:prstGeom prst="rect">
            <a:avLst/>
          </a:prstGeom>
          <a:noFill/>
        </p:spPr>
        <p:txBody>
          <a:bodyPr wrap="square">
            <a:spAutoFit/>
          </a:bodyPr>
          <a:lstStyle/>
          <a:p>
            <a:pPr algn="just">
              <a:lnSpc>
                <a:spcPct val="107000"/>
              </a:lnSpc>
              <a:spcAft>
                <a:spcPts val="800"/>
              </a:spcAft>
            </a:pPr>
            <a:r>
              <a:rPr lang="en-IN" sz="2400"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Conclusion: </a:t>
            </a:r>
            <a:endParaRPr lang="en-IN" sz="240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The decision-making process for company involves carefully evaluating all relevant factors to make an informed and economically viable choice. Each option presents unique opportunities and challenges that must be weighed against the company's growth objectives, financial capabilities, and risk tolerance. By conducting a thorough analysis, the management team can arrive at a well-grounded decision that aligns with the long-term strategic goals of the company.</a:t>
            </a:r>
            <a:endParaRPr lang="en-IN" sz="2400" kern="100" dirty="0">
              <a:effectLst/>
              <a:latin typeface="Gill Sans MT" panose="020B0502020104020203"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kern="100" dirty="0">
                <a:effectLst/>
                <a:latin typeface="Gill Sans MT" panose="020B0502020104020203"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2877317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5F0AA-25A6-F988-59BE-139B6BC60FF2}"/>
              </a:ext>
            </a:extLst>
          </p:cNvPr>
          <p:cNvSpPr txBox="1"/>
          <p:nvPr/>
        </p:nvSpPr>
        <p:spPr>
          <a:xfrm>
            <a:off x="304800" y="1110342"/>
            <a:ext cx="11582400" cy="5016758"/>
          </a:xfrm>
          <a:prstGeom prst="rect">
            <a:avLst/>
          </a:prstGeom>
          <a:noFill/>
        </p:spPr>
        <p:txBody>
          <a:bodyPr wrap="square">
            <a:spAutoFit/>
          </a:bodyPr>
          <a:lstStyle/>
          <a:p>
            <a:pPr algn="just"/>
            <a:r>
              <a:rPr lang="en-IN" sz="1600" b="1" kern="100" dirty="0">
                <a:effectLst/>
                <a:latin typeface="Gill Sans MT" panose="020B0502020104020203" pitchFamily="34" charset="0"/>
                <a:ea typeface="Calibri" panose="020F0502020204030204" pitchFamily="34" charset="0"/>
                <a:cs typeface="Mangal" panose="02040503050203030202" pitchFamily="18" charset="0"/>
              </a:rPr>
              <a:t>Scarcity:</a:t>
            </a:r>
            <a:r>
              <a:rPr lang="en-IN" sz="1600" kern="100" dirty="0">
                <a:effectLst/>
                <a:latin typeface="Gill Sans MT" panose="020B0502020104020203" pitchFamily="34" charset="0"/>
                <a:ea typeface="Calibri" panose="020F0502020204030204" pitchFamily="34" charset="0"/>
                <a:cs typeface="Mangal" panose="02040503050203030202" pitchFamily="18" charset="0"/>
              </a:rPr>
              <a:t> The fundamental concept that resources are limited, and there are unlimited wants and needs. Economic decisions involve allocating scarce resources to fulfil various needs and desires.</a:t>
            </a:r>
          </a:p>
          <a:p>
            <a:pPr algn="just"/>
            <a:r>
              <a:rPr lang="en-IN" sz="1600" kern="100" dirty="0">
                <a:effectLst/>
                <a:latin typeface="Gill Sans MT" panose="020B0502020104020203" pitchFamily="34" charset="0"/>
                <a:ea typeface="Calibri" panose="020F0502020204030204" pitchFamily="34" charset="0"/>
                <a:cs typeface="Mangal" panose="02040503050203030202" pitchFamily="18" charset="0"/>
              </a:rPr>
              <a:t> </a:t>
            </a:r>
          </a:p>
          <a:p>
            <a:pPr algn="just"/>
            <a:r>
              <a:rPr lang="en-IN" sz="1600" b="1" kern="100" dirty="0">
                <a:effectLst/>
                <a:latin typeface="Gill Sans MT" panose="020B0502020104020203" pitchFamily="34" charset="0"/>
                <a:ea typeface="Calibri" panose="020F0502020204030204" pitchFamily="34" charset="0"/>
                <a:cs typeface="Mangal" panose="02040503050203030202" pitchFamily="18" charset="0"/>
              </a:rPr>
              <a:t>Opportunity Cost:</a:t>
            </a:r>
            <a:r>
              <a:rPr lang="en-IN" sz="1600" kern="100" dirty="0">
                <a:effectLst/>
                <a:latin typeface="Gill Sans MT" panose="020B0502020104020203" pitchFamily="34" charset="0"/>
                <a:ea typeface="Calibri" panose="020F0502020204030204" pitchFamily="34" charset="0"/>
                <a:cs typeface="Mangal" panose="02040503050203030202" pitchFamily="18" charset="0"/>
              </a:rPr>
              <a:t> The cost of forgoing the next best alternative when making a decision. When resources are used for one purpose, they are no longer available for other uses, resulting in an opportunity cost.</a:t>
            </a:r>
          </a:p>
          <a:p>
            <a:pPr algn="just"/>
            <a:r>
              <a:rPr lang="en-IN" sz="1600" kern="100" dirty="0">
                <a:effectLst/>
                <a:latin typeface="Gill Sans MT" panose="020B0502020104020203" pitchFamily="34" charset="0"/>
                <a:ea typeface="Calibri" panose="020F0502020204030204" pitchFamily="34" charset="0"/>
                <a:cs typeface="Mangal" panose="02040503050203030202" pitchFamily="18" charset="0"/>
              </a:rPr>
              <a:t> </a:t>
            </a:r>
          </a:p>
          <a:p>
            <a:pPr algn="just"/>
            <a:r>
              <a:rPr lang="en-IN" sz="1600" b="1" kern="100" dirty="0">
                <a:effectLst/>
                <a:latin typeface="Gill Sans MT" panose="020B0502020104020203" pitchFamily="34" charset="0"/>
                <a:ea typeface="Calibri" panose="020F0502020204030204" pitchFamily="34" charset="0"/>
                <a:cs typeface="Mangal" panose="02040503050203030202" pitchFamily="18" charset="0"/>
              </a:rPr>
              <a:t>Marginal Analysis:</a:t>
            </a:r>
            <a:r>
              <a:rPr lang="en-IN" sz="1600" kern="100" dirty="0">
                <a:effectLst/>
                <a:latin typeface="Gill Sans MT" panose="020B0502020104020203" pitchFamily="34" charset="0"/>
                <a:ea typeface="Calibri" panose="020F0502020204030204" pitchFamily="34" charset="0"/>
                <a:cs typeface="Mangal" panose="02040503050203030202" pitchFamily="18" charset="0"/>
              </a:rPr>
              <a:t> Evaluating the additional benefits and costs of a small change in the level of an activity. Economic decision makers often consider the marginal benefits and the marginal costs to determine the optimal level of an activity.</a:t>
            </a:r>
          </a:p>
          <a:p>
            <a:pPr algn="just"/>
            <a:r>
              <a:rPr lang="en-IN" sz="1600" kern="100" dirty="0">
                <a:effectLst/>
                <a:latin typeface="Gill Sans MT" panose="020B0502020104020203" pitchFamily="34" charset="0"/>
                <a:ea typeface="Calibri" panose="020F0502020204030204" pitchFamily="34" charset="0"/>
                <a:cs typeface="Mangal" panose="02040503050203030202" pitchFamily="18" charset="0"/>
              </a:rPr>
              <a:t> </a:t>
            </a:r>
          </a:p>
          <a:p>
            <a:pPr algn="just"/>
            <a:r>
              <a:rPr lang="en-IN" sz="1600" b="1" kern="100" dirty="0">
                <a:effectLst/>
                <a:latin typeface="Gill Sans MT" panose="020B0502020104020203" pitchFamily="34" charset="0"/>
                <a:ea typeface="Calibri" panose="020F0502020204030204" pitchFamily="34" charset="0"/>
                <a:cs typeface="Mangal" panose="02040503050203030202" pitchFamily="18" charset="0"/>
              </a:rPr>
              <a:t>Incentives:</a:t>
            </a:r>
            <a:r>
              <a:rPr lang="en-IN" sz="1600" kern="100" dirty="0">
                <a:effectLst/>
                <a:latin typeface="Gill Sans MT" panose="020B0502020104020203" pitchFamily="34" charset="0"/>
                <a:ea typeface="Calibri" panose="020F0502020204030204" pitchFamily="34" charset="0"/>
                <a:cs typeface="Mangal" panose="02040503050203030202" pitchFamily="18" charset="0"/>
              </a:rPr>
              <a:t> Factors that influence the behaviour of individuals or organizations, such as rewards or penalties. Rational economic agents consider incentives when making decisions.</a:t>
            </a:r>
          </a:p>
          <a:p>
            <a:pPr algn="just"/>
            <a:r>
              <a:rPr lang="en-IN" sz="1600" kern="100" dirty="0">
                <a:effectLst/>
                <a:latin typeface="Gill Sans MT" panose="020B0502020104020203" pitchFamily="34" charset="0"/>
                <a:ea typeface="Calibri" panose="020F0502020204030204" pitchFamily="34" charset="0"/>
                <a:cs typeface="Mangal" panose="02040503050203030202" pitchFamily="18" charset="0"/>
              </a:rPr>
              <a:t> </a:t>
            </a:r>
          </a:p>
          <a:p>
            <a:pPr algn="just"/>
            <a:r>
              <a:rPr lang="en-IN" sz="1600" b="1" kern="100" dirty="0">
                <a:effectLst/>
                <a:latin typeface="Gill Sans MT" panose="020B0502020104020203" pitchFamily="34" charset="0"/>
                <a:ea typeface="Calibri" panose="020F0502020204030204" pitchFamily="34" charset="0"/>
                <a:cs typeface="Mangal" panose="02040503050203030202" pitchFamily="18" charset="0"/>
              </a:rPr>
              <a:t>Trade-offs:</a:t>
            </a:r>
            <a:r>
              <a:rPr lang="en-IN" sz="1600" kern="100" dirty="0">
                <a:effectLst/>
                <a:latin typeface="Gill Sans MT" panose="020B0502020104020203" pitchFamily="34" charset="0"/>
                <a:ea typeface="Calibri" panose="020F0502020204030204" pitchFamily="34" charset="0"/>
                <a:cs typeface="Mangal" panose="02040503050203030202" pitchFamily="18" charset="0"/>
              </a:rPr>
              <a:t> The need to give up one thing to obtain another. Economic decisions often involve balancing competing objectives and making trade-offs to achieve the best outcome.</a:t>
            </a:r>
          </a:p>
          <a:p>
            <a:pPr algn="just"/>
            <a:r>
              <a:rPr lang="en-IN" sz="1600" kern="100" dirty="0">
                <a:effectLst/>
                <a:latin typeface="Gill Sans MT" panose="020B0502020104020203" pitchFamily="34" charset="0"/>
                <a:ea typeface="Calibri" panose="020F0502020204030204" pitchFamily="34" charset="0"/>
                <a:cs typeface="Mangal" panose="02040503050203030202" pitchFamily="18" charset="0"/>
              </a:rPr>
              <a:t> </a:t>
            </a:r>
          </a:p>
          <a:p>
            <a:pPr algn="just"/>
            <a:r>
              <a:rPr lang="en-IN" sz="1600" b="1" kern="100" dirty="0">
                <a:effectLst/>
                <a:latin typeface="Gill Sans MT" panose="020B0502020104020203" pitchFamily="34" charset="0"/>
                <a:ea typeface="Calibri" panose="020F0502020204030204" pitchFamily="34" charset="0"/>
                <a:cs typeface="Mangal" panose="02040503050203030202" pitchFamily="18" charset="0"/>
              </a:rPr>
              <a:t>Rationality:</a:t>
            </a:r>
            <a:r>
              <a:rPr lang="en-IN" sz="1600" kern="100" dirty="0">
                <a:effectLst/>
                <a:latin typeface="Gill Sans MT" panose="020B0502020104020203" pitchFamily="34" charset="0"/>
                <a:ea typeface="Calibri" panose="020F0502020204030204" pitchFamily="34" charset="0"/>
                <a:cs typeface="Mangal" panose="02040503050203030202" pitchFamily="18" charset="0"/>
              </a:rPr>
              <a:t> The assumption that economic decision makers act in their own self-interest, aiming to maximize their utility or economic well-being. This doesn't necessarily imply pure selfishness but suggests a logical evaluation of options to attain personal or collective goals.</a:t>
            </a:r>
          </a:p>
          <a:p>
            <a:pPr algn="just"/>
            <a:r>
              <a:rPr lang="en-IN" sz="1600" kern="100" dirty="0">
                <a:effectLst/>
                <a:latin typeface="Gill Sans MT" panose="020B0502020104020203" pitchFamily="34" charset="0"/>
                <a:ea typeface="Calibri" panose="020F0502020204030204" pitchFamily="34" charset="0"/>
                <a:cs typeface="Mangal" panose="02040503050203030202" pitchFamily="18" charset="0"/>
              </a:rPr>
              <a:t> </a:t>
            </a:r>
          </a:p>
          <a:p>
            <a:pPr algn="just"/>
            <a:r>
              <a:rPr lang="en-IN" sz="1600" b="1" kern="100" dirty="0">
                <a:effectLst/>
                <a:latin typeface="Gill Sans MT" panose="020B0502020104020203" pitchFamily="34" charset="0"/>
                <a:ea typeface="Calibri" panose="020F0502020204030204" pitchFamily="34" charset="0"/>
                <a:cs typeface="Mangal" panose="02040503050203030202" pitchFamily="18" charset="0"/>
              </a:rPr>
              <a:t>Decision-making models:</a:t>
            </a:r>
            <a:r>
              <a:rPr lang="en-IN" sz="1600" kern="100" dirty="0">
                <a:effectLst/>
                <a:latin typeface="Gill Sans MT" panose="020B0502020104020203" pitchFamily="34" charset="0"/>
                <a:ea typeface="Calibri" panose="020F0502020204030204" pitchFamily="34" charset="0"/>
                <a:cs typeface="Mangal" panose="02040503050203030202" pitchFamily="18" charset="0"/>
              </a:rPr>
              <a:t> Economists often use various models, such as cost-benefit analysis, utility maximization, and production possibilities frontier, to analyze and predict economic decisions.</a:t>
            </a:r>
          </a:p>
        </p:txBody>
      </p:sp>
      <p:sp>
        <p:nvSpPr>
          <p:cNvPr id="4" name="TextBox 3">
            <a:extLst>
              <a:ext uri="{FF2B5EF4-FFF2-40B4-BE49-F238E27FC236}">
                <a16:creationId xmlns:a16="http://schemas.microsoft.com/office/drawing/2014/main" id="{0328FA23-A72B-5DA6-9F18-2BAD70BC5187}"/>
              </a:ext>
            </a:extLst>
          </p:cNvPr>
          <p:cNvSpPr txBox="1"/>
          <p:nvPr/>
        </p:nvSpPr>
        <p:spPr>
          <a:xfrm>
            <a:off x="1162878" y="949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Key Elements in Economic Decision Making</a:t>
            </a:r>
          </a:p>
        </p:txBody>
      </p:sp>
    </p:spTree>
    <p:extLst>
      <p:ext uri="{BB962C8B-B14F-4D97-AF65-F5344CB8AC3E}">
        <p14:creationId xmlns:p14="http://schemas.microsoft.com/office/powerpoint/2010/main" val="2531816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E192257-ED64-8DCC-BC69-1B6218B160DD}"/>
              </a:ext>
            </a:extLst>
          </p:cNvPr>
          <p:cNvSpPr txBox="1">
            <a:spLocks noChangeArrowheads="1"/>
          </p:cNvSpPr>
          <p:nvPr/>
        </p:nvSpPr>
        <p:spPr>
          <a:xfrm>
            <a:off x="457201" y="963385"/>
            <a:ext cx="7271656" cy="57235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buAutoNum type="arabicPeriod"/>
            </a:pPr>
            <a:r>
              <a:rPr lang="en-IN" sz="1800" dirty="0">
                <a:latin typeface="Gill Sans MT" panose="020B0502020104020203" pitchFamily="34" charset="0"/>
              </a:rPr>
              <a:t>Recognize the problem.</a:t>
            </a:r>
          </a:p>
          <a:p>
            <a:pPr marL="0" indent="0">
              <a:lnSpc>
                <a:spcPct val="100000"/>
              </a:lnSpc>
              <a:spcBef>
                <a:spcPts val="0"/>
              </a:spcBef>
              <a:buNone/>
            </a:pPr>
            <a:endParaRPr lang="en-IN" sz="1800" dirty="0">
              <a:latin typeface="Gill Sans MT" panose="020B0502020104020203" pitchFamily="34" charset="0"/>
            </a:endParaRPr>
          </a:p>
          <a:p>
            <a:pPr marL="0" indent="0">
              <a:lnSpc>
                <a:spcPct val="100000"/>
              </a:lnSpc>
              <a:spcBef>
                <a:spcPts val="0"/>
              </a:spcBef>
              <a:buNone/>
            </a:pPr>
            <a:r>
              <a:rPr lang="en-IN" sz="1800" dirty="0">
                <a:latin typeface="Gill Sans MT" panose="020B0502020104020203" pitchFamily="34" charset="0"/>
              </a:rPr>
              <a:t>2. Define the goal or objective:What is the task?</a:t>
            </a:r>
          </a:p>
          <a:p>
            <a:pPr marL="0" indent="0">
              <a:lnSpc>
                <a:spcPct val="100000"/>
              </a:lnSpc>
              <a:spcBef>
                <a:spcPts val="0"/>
              </a:spcBef>
              <a:buNone/>
            </a:pPr>
            <a:endParaRPr lang="en-IN" sz="1800" dirty="0">
              <a:latin typeface="Gill Sans MT" panose="020B0502020104020203" pitchFamily="34" charset="0"/>
            </a:endParaRPr>
          </a:p>
          <a:p>
            <a:pPr marL="0" indent="0">
              <a:lnSpc>
                <a:spcPct val="100000"/>
              </a:lnSpc>
              <a:spcBef>
                <a:spcPts val="0"/>
              </a:spcBef>
              <a:buNone/>
            </a:pPr>
            <a:r>
              <a:rPr lang="en-IN" sz="1800" dirty="0">
                <a:latin typeface="Gill Sans MT" panose="020B0502020104020203" pitchFamily="34" charset="0"/>
              </a:rPr>
              <a:t>3. Assemble relevant data: What are the facts? Is more data needed, and is it   </a:t>
            </a:r>
          </a:p>
          <a:p>
            <a:pPr marL="0" indent="0">
              <a:lnSpc>
                <a:spcPct val="100000"/>
              </a:lnSpc>
              <a:spcBef>
                <a:spcPts val="0"/>
              </a:spcBef>
              <a:buNone/>
            </a:pPr>
            <a:r>
              <a:rPr lang="en-IN" sz="1800" dirty="0">
                <a:latin typeface="Gill Sans MT" panose="020B0502020104020203" pitchFamily="34" charset="0"/>
              </a:rPr>
              <a:t>   worth more than the cost to obtain it?</a:t>
            </a:r>
          </a:p>
          <a:p>
            <a:pPr marL="0" indent="0">
              <a:lnSpc>
                <a:spcPct val="100000"/>
              </a:lnSpc>
              <a:spcBef>
                <a:spcPts val="0"/>
              </a:spcBef>
              <a:buNone/>
            </a:pPr>
            <a:endParaRPr lang="en-IN" sz="1800" dirty="0">
              <a:latin typeface="Gill Sans MT" panose="020B0502020104020203" pitchFamily="34" charset="0"/>
            </a:endParaRPr>
          </a:p>
          <a:p>
            <a:pPr marL="0" indent="0">
              <a:lnSpc>
                <a:spcPct val="100000"/>
              </a:lnSpc>
              <a:spcBef>
                <a:spcPts val="0"/>
              </a:spcBef>
              <a:buNone/>
            </a:pPr>
            <a:r>
              <a:rPr lang="en-IN" sz="1800" dirty="0">
                <a:latin typeface="Gill Sans MT" panose="020B0502020104020203" pitchFamily="34" charset="0"/>
              </a:rPr>
              <a:t>4. Identify feasible alternatives.</a:t>
            </a:r>
          </a:p>
          <a:p>
            <a:pPr marL="0" indent="0">
              <a:lnSpc>
                <a:spcPct val="100000"/>
              </a:lnSpc>
              <a:spcBef>
                <a:spcPts val="0"/>
              </a:spcBef>
              <a:buNone/>
            </a:pPr>
            <a:endParaRPr lang="en-IN" sz="1800" dirty="0">
              <a:latin typeface="Gill Sans MT" panose="020B0502020104020203" pitchFamily="34" charset="0"/>
            </a:endParaRPr>
          </a:p>
          <a:p>
            <a:pPr marL="0" indent="0">
              <a:lnSpc>
                <a:spcPct val="100000"/>
              </a:lnSpc>
              <a:spcBef>
                <a:spcPts val="0"/>
              </a:spcBef>
              <a:buNone/>
            </a:pPr>
            <a:r>
              <a:rPr lang="en-IN" sz="1800" dirty="0">
                <a:latin typeface="Gill Sans MT" panose="020B0502020104020203" pitchFamily="34" charset="0"/>
              </a:rPr>
              <a:t>5. Select the criterion for choosing the best alternative: possible criteria  </a:t>
            </a:r>
          </a:p>
          <a:p>
            <a:pPr marL="0" indent="0">
              <a:lnSpc>
                <a:spcPct val="100000"/>
              </a:lnSpc>
              <a:spcBef>
                <a:spcPts val="0"/>
              </a:spcBef>
              <a:buNone/>
            </a:pPr>
            <a:r>
              <a:rPr lang="en-IN" sz="1800" dirty="0">
                <a:latin typeface="Gill Sans MT" panose="020B0502020104020203" pitchFamily="34" charset="0"/>
              </a:rPr>
              <a:t>    include political, economic, environmental, and social. The single criterion </a:t>
            </a:r>
          </a:p>
          <a:p>
            <a:pPr marL="0" indent="0">
              <a:lnSpc>
                <a:spcPct val="100000"/>
              </a:lnSpc>
              <a:spcBef>
                <a:spcPts val="0"/>
              </a:spcBef>
              <a:buNone/>
            </a:pPr>
            <a:r>
              <a:rPr lang="en-IN" sz="1800" dirty="0">
                <a:latin typeface="Gill Sans MT" panose="020B0502020104020203" pitchFamily="34" charset="0"/>
              </a:rPr>
              <a:t>    may be a composite of several different criteria.</a:t>
            </a:r>
          </a:p>
          <a:p>
            <a:pPr marL="0" indent="0">
              <a:lnSpc>
                <a:spcPct val="100000"/>
              </a:lnSpc>
              <a:spcBef>
                <a:spcPts val="0"/>
              </a:spcBef>
              <a:buNone/>
            </a:pPr>
            <a:endParaRPr lang="en-IN" sz="1800" dirty="0">
              <a:latin typeface="Gill Sans MT" panose="020B0502020104020203" pitchFamily="34" charset="0"/>
            </a:endParaRPr>
          </a:p>
          <a:p>
            <a:pPr marL="0" indent="0">
              <a:lnSpc>
                <a:spcPct val="100000"/>
              </a:lnSpc>
              <a:spcBef>
                <a:spcPts val="0"/>
              </a:spcBef>
              <a:buNone/>
            </a:pPr>
            <a:r>
              <a:rPr lang="en-IN" sz="1800" dirty="0">
                <a:latin typeface="Gill Sans MT" panose="020B0502020104020203" pitchFamily="34" charset="0"/>
              </a:rPr>
              <a:t>6. Mathematically model the various interrelationships.</a:t>
            </a:r>
          </a:p>
          <a:p>
            <a:pPr marL="0" indent="0">
              <a:lnSpc>
                <a:spcPct val="100000"/>
              </a:lnSpc>
              <a:spcBef>
                <a:spcPts val="0"/>
              </a:spcBef>
              <a:buNone/>
            </a:pPr>
            <a:endParaRPr lang="en-IN" sz="1800" dirty="0">
              <a:latin typeface="Gill Sans MT" panose="020B0502020104020203" pitchFamily="34" charset="0"/>
            </a:endParaRPr>
          </a:p>
          <a:p>
            <a:pPr marL="0" indent="0">
              <a:lnSpc>
                <a:spcPct val="100000"/>
              </a:lnSpc>
              <a:spcBef>
                <a:spcPts val="0"/>
              </a:spcBef>
              <a:buNone/>
            </a:pPr>
            <a:r>
              <a:rPr lang="en-IN" sz="1800" dirty="0">
                <a:latin typeface="Gill Sans MT" panose="020B0502020104020203" pitchFamily="34" charset="0"/>
              </a:rPr>
              <a:t>7. Predict the outcomes for each alternative.</a:t>
            </a:r>
          </a:p>
          <a:p>
            <a:pPr marL="0" indent="0">
              <a:lnSpc>
                <a:spcPct val="100000"/>
              </a:lnSpc>
              <a:spcBef>
                <a:spcPts val="0"/>
              </a:spcBef>
              <a:buNone/>
            </a:pPr>
            <a:endParaRPr lang="en-IN" sz="1800" dirty="0">
              <a:latin typeface="Gill Sans MT" panose="020B0502020104020203" pitchFamily="34" charset="0"/>
            </a:endParaRPr>
          </a:p>
          <a:p>
            <a:pPr marL="0" indent="0">
              <a:lnSpc>
                <a:spcPct val="100000"/>
              </a:lnSpc>
              <a:spcBef>
                <a:spcPts val="0"/>
              </a:spcBef>
              <a:buNone/>
            </a:pPr>
            <a:r>
              <a:rPr lang="en-IN" sz="1800" dirty="0">
                <a:latin typeface="Gill Sans MT" panose="020B0502020104020203" pitchFamily="34" charset="0"/>
              </a:rPr>
              <a:t>8. Choose the best alternative.</a:t>
            </a:r>
          </a:p>
          <a:p>
            <a:pPr marL="0" indent="0">
              <a:lnSpc>
                <a:spcPct val="100000"/>
              </a:lnSpc>
              <a:spcBef>
                <a:spcPts val="0"/>
              </a:spcBef>
              <a:buNone/>
            </a:pPr>
            <a:endParaRPr lang="en-IN" sz="1800" dirty="0">
              <a:latin typeface="Gill Sans MT" panose="020B0502020104020203" pitchFamily="34" charset="0"/>
            </a:endParaRPr>
          </a:p>
          <a:p>
            <a:pPr marL="0" indent="0">
              <a:lnSpc>
                <a:spcPct val="100000"/>
              </a:lnSpc>
              <a:spcBef>
                <a:spcPts val="0"/>
              </a:spcBef>
              <a:buNone/>
            </a:pPr>
            <a:r>
              <a:rPr lang="en-IN" sz="1800" dirty="0">
                <a:latin typeface="Gill Sans MT" panose="020B0502020104020203" pitchFamily="34" charset="0"/>
              </a:rPr>
              <a:t>9. Audit the results.</a:t>
            </a:r>
            <a:endParaRPr lang="en-US" altLang="en-US" sz="1800" dirty="0">
              <a:latin typeface="Gill Sans MT" panose="020B0502020104020203" pitchFamily="34" charset="0"/>
            </a:endParaRPr>
          </a:p>
        </p:txBody>
      </p:sp>
      <p:sp>
        <p:nvSpPr>
          <p:cNvPr id="3" name="TextBox 2">
            <a:extLst>
              <a:ext uri="{FF2B5EF4-FFF2-40B4-BE49-F238E27FC236}">
                <a16:creationId xmlns:a16="http://schemas.microsoft.com/office/drawing/2014/main" id="{AA963E87-A83F-89B4-E52F-F52A7DBDF813}"/>
              </a:ext>
            </a:extLst>
          </p:cNvPr>
          <p:cNvSpPr txBox="1"/>
          <p:nvPr/>
        </p:nvSpPr>
        <p:spPr>
          <a:xfrm>
            <a:off x="1212574" y="171110"/>
            <a:ext cx="10724322" cy="461665"/>
          </a:xfrm>
          <a:prstGeom prst="rect">
            <a:avLst/>
          </a:prstGeom>
          <a:noFill/>
        </p:spPr>
        <p:txBody>
          <a:bodyPr wrap="square" rtlCol="0">
            <a:spAutoFit/>
          </a:bodyPr>
          <a:lstStyle/>
          <a:p>
            <a:pPr algn="r"/>
            <a:r>
              <a:rPr lang="en-IN" sz="2400">
                <a:solidFill>
                  <a:srgbClr val="FF0000"/>
                </a:solidFill>
                <a:latin typeface="Trebuchet MS" panose="020B0603020202020204" pitchFamily="34" charset="0"/>
              </a:rPr>
              <a:t>Rational  Decision-Making Process</a:t>
            </a:r>
            <a:endParaRPr lang="en-IN" sz="2400" dirty="0">
              <a:solidFill>
                <a:srgbClr val="FF0000"/>
              </a:solidFill>
              <a:latin typeface="Trebuchet MS" panose="020B0603020202020204" pitchFamily="34" charset="0"/>
            </a:endParaRPr>
          </a:p>
        </p:txBody>
      </p:sp>
      <p:pic>
        <p:nvPicPr>
          <p:cNvPr id="4" name="Picture 3">
            <a:extLst>
              <a:ext uri="{FF2B5EF4-FFF2-40B4-BE49-F238E27FC236}">
                <a16:creationId xmlns:a16="http://schemas.microsoft.com/office/drawing/2014/main" id="{8822A35D-E5D5-84AF-5538-65BB65116F1F}"/>
              </a:ext>
            </a:extLst>
          </p:cNvPr>
          <p:cNvPicPr>
            <a:picLocks noChangeAspect="1"/>
          </p:cNvPicPr>
          <p:nvPr/>
        </p:nvPicPr>
        <p:blipFill rotWithShape="1">
          <a:blip r:embed="rId2"/>
          <a:srcRect l="43839" t="21111" r="27232" b="6984"/>
          <a:stretch/>
        </p:blipFill>
        <p:spPr>
          <a:xfrm>
            <a:off x="7990115" y="963385"/>
            <a:ext cx="3526971" cy="4931229"/>
          </a:xfrm>
          <a:prstGeom prst="rect">
            <a:avLst/>
          </a:prstGeom>
        </p:spPr>
      </p:pic>
    </p:spTree>
    <p:extLst>
      <p:ext uri="{BB962C8B-B14F-4D97-AF65-F5344CB8AC3E}">
        <p14:creationId xmlns:p14="http://schemas.microsoft.com/office/powerpoint/2010/main" val="305216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19" end="19"/>
                                            </p:txEl>
                                          </p:spTgt>
                                        </p:tgtEl>
                                        <p:attrNameLst>
                                          <p:attrName>style.visibility</p:attrName>
                                        </p:attrNameLst>
                                      </p:cBhvr>
                                      <p:to>
                                        <p:strVal val="visible"/>
                                      </p:to>
                                    </p:set>
                                    <p:anim calcmode="lin" valueType="num">
                                      <p:cBhvr additive="base">
                                        <p:cTn id="7" dur="500" fill="hold"/>
                                        <p:tgtEl>
                                          <p:spTgt spid="2">
                                            <p:txEl>
                                              <p:pRg st="19" end="1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 calcmode="lin" valueType="num">
                                      <p:cBhvr additive="base">
                                        <p:cTn id="55"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
                                            <p:txEl>
                                              <p:pRg st="13" end="13"/>
                                            </p:txEl>
                                          </p:spTgt>
                                        </p:tgtEl>
                                        <p:attrNameLst>
                                          <p:attrName>style.visibility</p:attrName>
                                        </p:attrNameLst>
                                      </p:cBhvr>
                                      <p:to>
                                        <p:strVal val="visible"/>
                                      </p:to>
                                    </p:set>
                                    <p:anim calcmode="lin" valueType="num">
                                      <p:cBhvr additive="base">
                                        <p:cTn id="61"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 calcmode="lin" valueType="num">
                                      <p:cBhvr additive="base">
                                        <p:cTn id="67" dur="500" fill="hold"/>
                                        <p:tgtEl>
                                          <p:spTgt spid="2">
                                            <p:txEl>
                                              <p:pRg st="15" end="15"/>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
                                            <p:txEl>
                                              <p:pRg st="17" end="17"/>
                                            </p:txEl>
                                          </p:spTgt>
                                        </p:tgtEl>
                                        <p:attrNameLst>
                                          <p:attrName>style.visibility</p:attrName>
                                        </p:attrNameLst>
                                      </p:cBhvr>
                                      <p:to>
                                        <p:strVal val="visible"/>
                                      </p:to>
                                    </p:set>
                                    <p:anim calcmode="lin" valueType="num">
                                      <p:cBhvr additive="base">
                                        <p:cTn id="73" dur="500" fill="hold"/>
                                        <p:tgtEl>
                                          <p:spTgt spid="2">
                                            <p:txEl>
                                              <p:pRg st="17" end="17"/>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63E87-A83F-89B4-E52F-F52A7DBDF813}"/>
              </a:ext>
            </a:extLst>
          </p:cNvPr>
          <p:cNvSpPr txBox="1"/>
          <p:nvPr/>
        </p:nvSpPr>
        <p:spPr>
          <a:xfrm>
            <a:off x="1212574" y="1711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Buying a car: Audi vs BMW</a:t>
            </a:r>
          </a:p>
        </p:txBody>
      </p:sp>
      <p:sp>
        <p:nvSpPr>
          <p:cNvPr id="4" name="Rectangle 3">
            <a:extLst>
              <a:ext uri="{FF2B5EF4-FFF2-40B4-BE49-F238E27FC236}">
                <a16:creationId xmlns:a16="http://schemas.microsoft.com/office/drawing/2014/main" id="{E9CCC53C-5DE9-0662-4A30-EACAA4F66F9F}"/>
              </a:ext>
            </a:extLst>
          </p:cNvPr>
          <p:cNvSpPr txBox="1">
            <a:spLocks noChangeArrowheads="1"/>
          </p:cNvSpPr>
          <p:nvPr/>
        </p:nvSpPr>
        <p:spPr>
          <a:xfrm>
            <a:off x="337457" y="1523999"/>
            <a:ext cx="6617331"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buFontTx/>
              <a:buAutoNum type="arabicPeriod"/>
            </a:pPr>
            <a:r>
              <a:rPr lang="en-US" altLang="en-US" sz="2200" dirty="0">
                <a:latin typeface="Gill Sans MT" panose="020B0502020104020203" pitchFamily="34" charset="0"/>
              </a:rPr>
              <a:t>Recognize a decision problem</a:t>
            </a:r>
          </a:p>
          <a:p>
            <a:pPr marL="533400" indent="-533400">
              <a:buFontTx/>
              <a:buAutoNum type="arabicPeriod"/>
            </a:pPr>
            <a:r>
              <a:rPr lang="en-US" altLang="en-US" sz="2200" dirty="0">
                <a:solidFill>
                  <a:srgbClr val="FF0000"/>
                </a:solidFill>
                <a:latin typeface="Gill Sans MT" panose="020B0502020104020203" pitchFamily="34" charset="0"/>
              </a:rPr>
              <a:t>Define the goals or objectives</a:t>
            </a:r>
          </a:p>
          <a:p>
            <a:pPr marL="533400" indent="-533400">
              <a:buFontTx/>
              <a:buAutoNum type="arabicPeriod"/>
            </a:pPr>
            <a:r>
              <a:rPr lang="en-US" altLang="en-US" sz="2200" dirty="0">
                <a:latin typeface="Gill Sans MT" panose="020B0502020104020203" pitchFamily="34" charset="0"/>
              </a:rPr>
              <a:t>Collect all the relevant information</a:t>
            </a:r>
          </a:p>
          <a:p>
            <a:pPr marL="533400" indent="-533400">
              <a:buFontTx/>
              <a:buAutoNum type="arabicPeriod"/>
            </a:pPr>
            <a:r>
              <a:rPr lang="en-US" altLang="en-US" sz="2200" dirty="0">
                <a:solidFill>
                  <a:srgbClr val="FF0000"/>
                </a:solidFill>
                <a:latin typeface="Gill Sans MT" panose="020B0502020104020203" pitchFamily="34" charset="0"/>
              </a:rPr>
              <a:t>Identify a set of feasible decision alternatives</a:t>
            </a:r>
          </a:p>
          <a:p>
            <a:pPr marL="533400" indent="-533400">
              <a:buFontTx/>
              <a:buAutoNum type="arabicPeriod"/>
            </a:pPr>
            <a:r>
              <a:rPr lang="en-US" altLang="en-US" sz="2200" dirty="0">
                <a:latin typeface="Gill Sans MT" panose="020B0502020104020203" pitchFamily="34" charset="0"/>
              </a:rPr>
              <a:t>Select the decision criterion to use</a:t>
            </a:r>
          </a:p>
          <a:p>
            <a:pPr marL="533400" indent="-533400">
              <a:buFontTx/>
              <a:buAutoNum type="arabicPeriod"/>
            </a:pPr>
            <a:r>
              <a:rPr lang="en-US" altLang="en-US" sz="2200" dirty="0">
                <a:solidFill>
                  <a:srgbClr val="FF0000"/>
                </a:solidFill>
                <a:latin typeface="Gill Sans MT" panose="020B0502020104020203" pitchFamily="34" charset="0"/>
              </a:rPr>
              <a:t>Select the best alternative</a:t>
            </a:r>
          </a:p>
          <a:p>
            <a:pPr marL="533400" indent="-533400">
              <a:buFontTx/>
              <a:buNone/>
            </a:pPr>
            <a:endParaRPr lang="en-US" altLang="en-US" sz="2200" dirty="0">
              <a:latin typeface="Gill Sans MT" panose="020B0502020104020203" pitchFamily="34" charset="0"/>
            </a:endParaRPr>
          </a:p>
          <a:p>
            <a:pPr marL="533400" indent="-533400"/>
            <a:endParaRPr lang="en-US" altLang="en-US" sz="2200" dirty="0">
              <a:latin typeface="Gill Sans MT" panose="020B0502020104020203" pitchFamily="34" charset="0"/>
            </a:endParaRPr>
          </a:p>
        </p:txBody>
      </p:sp>
      <p:sp>
        <p:nvSpPr>
          <p:cNvPr id="5" name="Rectangle 5">
            <a:extLst>
              <a:ext uri="{FF2B5EF4-FFF2-40B4-BE49-F238E27FC236}">
                <a16:creationId xmlns:a16="http://schemas.microsoft.com/office/drawing/2014/main" id="{DC89B4BA-6F00-C09B-9513-7759483B6A3F}"/>
              </a:ext>
            </a:extLst>
          </p:cNvPr>
          <p:cNvSpPr txBox="1">
            <a:spLocks noChangeArrowheads="1"/>
          </p:cNvSpPr>
          <p:nvPr/>
        </p:nvSpPr>
        <p:spPr>
          <a:xfrm>
            <a:off x="6096000" y="1523999"/>
            <a:ext cx="613276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r>
              <a:rPr lang="en-US" altLang="en-US" sz="2200" dirty="0">
                <a:solidFill>
                  <a:srgbClr val="FF0000"/>
                </a:solidFill>
                <a:latin typeface="Gill Sans MT" panose="020B0502020104020203" pitchFamily="34" charset="0"/>
              </a:rPr>
              <a:t>Need a car                         </a:t>
            </a:r>
          </a:p>
          <a:p>
            <a:pPr marL="533400" indent="-533400"/>
            <a:r>
              <a:rPr lang="en-US" altLang="en-US" sz="2200" dirty="0">
                <a:latin typeface="Gill Sans MT" panose="020B0502020104020203" pitchFamily="34" charset="0"/>
              </a:rPr>
              <a:t>Want High Level Security System </a:t>
            </a:r>
          </a:p>
          <a:p>
            <a:pPr marL="533400" indent="-533400"/>
            <a:r>
              <a:rPr lang="en-US" altLang="en-US" sz="2200" dirty="0">
                <a:solidFill>
                  <a:srgbClr val="FF0000"/>
                </a:solidFill>
                <a:latin typeface="Gill Sans MT" panose="020B0502020104020203" pitchFamily="34" charset="0"/>
              </a:rPr>
              <a:t>Gather technical as well as financial data</a:t>
            </a:r>
          </a:p>
          <a:p>
            <a:pPr marL="533400" indent="-533400"/>
            <a:r>
              <a:rPr lang="en-US" altLang="en-US" sz="2200" dirty="0">
                <a:latin typeface="Gill Sans MT" panose="020B0502020104020203" pitchFamily="34" charset="0"/>
              </a:rPr>
              <a:t>Choose between Audi vs BMW</a:t>
            </a:r>
          </a:p>
          <a:p>
            <a:pPr marL="533400" indent="-533400"/>
            <a:r>
              <a:rPr lang="en-US" altLang="en-US" sz="2200" dirty="0">
                <a:solidFill>
                  <a:srgbClr val="FF0000"/>
                </a:solidFill>
                <a:latin typeface="Gill Sans MT" panose="020B0502020104020203" pitchFamily="34" charset="0"/>
              </a:rPr>
              <a:t>Want minimum total cash outlay</a:t>
            </a:r>
          </a:p>
          <a:p>
            <a:pPr marL="533400" indent="-533400"/>
            <a:r>
              <a:rPr lang="en-US" altLang="en-US" sz="2200" dirty="0">
                <a:latin typeface="Gill Sans MT" panose="020B0502020104020203" pitchFamily="34" charset="0"/>
              </a:rPr>
              <a:t>Select Audi</a:t>
            </a:r>
          </a:p>
        </p:txBody>
      </p:sp>
    </p:spTree>
    <p:extLst>
      <p:ext uri="{BB962C8B-B14F-4D97-AF65-F5344CB8AC3E}">
        <p14:creationId xmlns:p14="http://schemas.microsoft.com/office/powerpoint/2010/main" val="310168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additive="base">
                                        <p:cTn id="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 calcmode="lin" valueType="num">
                                      <p:cBhvr additive="base">
                                        <p:cTn id="3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 calcmode="lin" valueType="num">
                                      <p:cBhvr additive="base">
                                        <p:cTn id="3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 calcmode="lin" valueType="num">
                                      <p:cBhvr additive="base">
                                        <p:cTn id="4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 calcmode="lin" valueType="num">
                                      <p:cBhvr additive="base">
                                        <p:cTn id="51"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 calcmode="lin" valueType="num">
                                      <p:cBhvr additive="base">
                                        <p:cTn id="5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anim calcmode="lin" valueType="num">
                                      <p:cBhvr additive="base">
                                        <p:cTn id="63"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72DDB3C-5D4F-AC95-8921-818DBAE439E3}"/>
              </a:ext>
            </a:extLst>
          </p:cNvPr>
          <p:cNvGraphicFramePr>
            <a:graphicFrameLocks noGrp="1"/>
          </p:cNvGraphicFramePr>
          <p:nvPr>
            <p:extLst>
              <p:ext uri="{D42A27DB-BD31-4B8C-83A1-F6EECF244321}">
                <p14:modId xmlns:p14="http://schemas.microsoft.com/office/powerpoint/2010/main" val="687047816"/>
              </p:ext>
            </p:extLst>
          </p:nvPr>
        </p:nvGraphicFramePr>
        <p:xfrm>
          <a:off x="664235" y="1389606"/>
          <a:ext cx="10352107" cy="3476308"/>
        </p:xfrm>
        <a:graphic>
          <a:graphicData uri="http://schemas.openxmlformats.org/drawingml/2006/table">
            <a:tbl>
              <a:tblPr firstRow="1" firstCol="1" bandRow="1"/>
              <a:tblGrid>
                <a:gridCol w="2777235">
                  <a:extLst>
                    <a:ext uri="{9D8B030D-6E8A-4147-A177-3AD203B41FA5}">
                      <a16:colId xmlns:a16="http://schemas.microsoft.com/office/drawing/2014/main" val="76733783"/>
                    </a:ext>
                  </a:extLst>
                </a:gridCol>
                <a:gridCol w="5107300">
                  <a:extLst>
                    <a:ext uri="{9D8B030D-6E8A-4147-A177-3AD203B41FA5}">
                      <a16:colId xmlns:a16="http://schemas.microsoft.com/office/drawing/2014/main" val="3979846559"/>
                    </a:ext>
                  </a:extLst>
                </a:gridCol>
                <a:gridCol w="2467572">
                  <a:extLst>
                    <a:ext uri="{9D8B030D-6E8A-4147-A177-3AD203B41FA5}">
                      <a16:colId xmlns:a16="http://schemas.microsoft.com/office/drawing/2014/main" val="2297753974"/>
                    </a:ext>
                  </a:extLst>
                </a:gridCol>
              </a:tblGrid>
              <a:tr h="313694">
                <a:tc>
                  <a:txBody>
                    <a:bodyPr/>
                    <a:lstStyle/>
                    <a:p>
                      <a:pPr algn="ctr">
                        <a:lnSpc>
                          <a:spcPct val="107000"/>
                        </a:lnSpc>
                        <a:spcAft>
                          <a:spcPts val="800"/>
                        </a:spcAft>
                      </a:pPr>
                      <a:r>
                        <a:rPr lang="en-IN" sz="1800" b="1" dirty="0">
                          <a:effectLst/>
                          <a:latin typeface="Gill Sans MT" panose="020B0502020104020203" pitchFamily="34" charset="0"/>
                          <a:ea typeface="Calibri" panose="020F0502020204030204" pitchFamily="34" charset="0"/>
                          <a:cs typeface="Mangal" panose="02040503050203030202" pitchFamily="18" charset="0"/>
                        </a:rPr>
                        <a:t>      Criteria</a:t>
                      </a:r>
                      <a:endParaRPr lang="en-IN" sz="1800" dirty="0">
                        <a:effectLst/>
                        <a:latin typeface="Gill Sans MT" panose="020B0502020104020203"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lnSpc>
                          <a:spcPct val="107000"/>
                        </a:lnSpc>
                        <a:spcAft>
                          <a:spcPts val="800"/>
                        </a:spcAft>
                      </a:pPr>
                      <a:r>
                        <a:rPr lang="en-IN" sz="1800" b="1">
                          <a:effectLst/>
                          <a:latin typeface="Gill Sans MT" panose="020B0502020104020203" pitchFamily="34" charset="0"/>
                          <a:ea typeface="Calibri" panose="020F0502020204030204" pitchFamily="34" charset="0"/>
                          <a:cs typeface="Mangal" panose="02040503050203030202" pitchFamily="18" charset="0"/>
                        </a:rPr>
                        <a:t>Description</a:t>
                      </a:r>
                      <a:endParaRPr lang="en-IN" sz="1800" dirty="0">
                        <a:effectLst/>
                        <a:latin typeface="Gill Sans MT" panose="020B0502020104020203"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a:lnSpc>
                          <a:spcPct val="107000"/>
                        </a:lnSpc>
                        <a:spcAft>
                          <a:spcPts val="800"/>
                        </a:spcAft>
                      </a:pPr>
                      <a:r>
                        <a:rPr lang="en-IN" sz="1800" b="1" dirty="0">
                          <a:effectLst/>
                          <a:latin typeface="Gill Sans MT" panose="020B0502020104020203" pitchFamily="34" charset="0"/>
                          <a:ea typeface="Calibri" panose="020F0502020204030204" pitchFamily="34" charset="0"/>
                          <a:cs typeface="Mangal" panose="02040503050203030202" pitchFamily="18" charset="0"/>
                        </a:rPr>
                        <a:t>Maximum Marks</a:t>
                      </a:r>
                      <a:endParaRPr lang="en-IN" sz="1800" dirty="0">
                        <a:effectLst/>
                        <a:latin typeface="Gill Sans MT" panose="020B0502020104020203"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46953133"/>
                  </a:ext>
                </a:extLst>
              </a:tr>
              <a:tr h="313694">
                <a:tc rowSpan="2">
                  <a:txBody>
                    <a:bodyPr/>
                    <a:lstStyle/>
                    <a:p>
                      <a:pPr>
                        <a:lnSpc>
                          <a:spcPct val="107000"/>
                        </a:lnSpc>
                        <a:spcAft>
                          <a:spcPts val="800"/>
                        </a:spcAft>
                      </a:pPr>
                      <a:r>
                        <a:rPr lang="en-IN" sz="1800" dirty="0">
                          <a:effectLst/>
                          <a:latin typeface="Gill Sans MT" panose="020B0502020104020203" pitchFamily="34" charset="0"/>
                          <a:ea typeface="Calibri" panose="020F0502020204030204" pitchFamily="34" charset="0"/>
                          <a:cs typeface="Mangal" panose="02040503050203030202" pitchFamily="18" charset="0"/>
                        </a:rPr>
                        <a:t> Internal Assessment</a:t>
                      </a:r>
                      <a:br>
                        <a:rPr lang="en-IN" sz="1800" dirty="0">
                          <a:effectLst/>
                          <a:latin typeface="Gill Sans MT" panose="020B0502020104020203" pitchFamily="34" charset="0"/>
                          <a:ea typeface="Calibri" panose="020F0502020204030204" pitchFamily="34" charset="0"/>
                          <a:cs typeface="Mangal" panose="02040503050203030202" pitchFamily="18" charset="0"/>
                        </a:rPr>
                      </a:br>
                      <a:r>
                        <a:rPr lang="en-IN" sz="1800" dirty="0">
                          <a:effectLst/>
                          <a:latin typeface="Gill Sans MT" panose="020B0502020104020203" pitchFamily="34" charset="0"/>
                          <a:ea typeface="Calibri" panose="020F0502020204030204" pitchFamily="34" charset="0"/>
                          <a:cs typeface="Mangal" panose="02040503050203030202" pitchFamily="18" charset="0"/>
                        </a:rPr>
                        <a:t>(Summative)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800">
                          <a:effectLst/>
                          <a:latin typeface="Gill Sans MT" panose="020B0502020104020203" pitchFamily="34" charset="0"/>
                          <a:ea typeface="Calibri" panose="020F0502020204030204" pitchFamily="34" charset="0"/>
                          <a:cs typeface="Mangal" panose="02040503050203030202" pitchFamily="18" charset="0"/>
                        </a:rPr>
                        <a:t>Sessional Exam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dirty="0">
                          <a:effectLst/>
                          <a:latin typeface="Gill Sans MT" panose="020B0502020104020203" pitchFamily="34" charset="0"/>
                          <a:ea typeface="Calibri" panose="020F0502020204030204" pitchFamily="34" charset="0"/>
                          <a:cs typeface="Mangal" panose="02040503050203030202" pitchFamily="18"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471048"/>
                  </a:ext>
                </a:extLst>
              </a:tr>
              <a:tr h="786339">
                <a:tc vMerge="1">
                  <a:txBody>
                    <a:bodyPr/>
                    <a:lstStyle/>
                    <a:p>
                      <a:endParaRPr lang="en-IN"/>
                    </a:p>
                  </a:txBody>
                  <a:tcPr/>
                </a:tc>
                <a:tc>
                  <a:txBody>
                    <a:bodyPr/>
                    <a:lstStyle/>
                    <a:p>
                      <a:r>
                        <a:rPr lang="en-IN" sz="1800">
                          <a:effectLst/>
                          <a:latin typeface="Gill Sans MT" panose="020B0502020104020203" pitchFamily="34" charset="0"/>
                          <a:ea typeface="Calibri" panose="020F0502020204030204" pitchFamily="34" charset="0"/>
                          <a:cs typeface="Mangal" panose="02040503050203030202" pitchFamily="18" charset="0"/>
                        </a:rPr>
                        <a:t>In class Quizzes and Assignments, Activity feedbacks (CWS)</a:t>
                      </a:r>
                      <a:endParaRPr lang="en-I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a:effectLst/>
                          <a:latin typeface="Gill Sans MT" panose="020B0502020104020203" pitchFamily="34" charset="0"/>
                          <a:ea typeface="Calibri" panose="020F0502020204030204" pitchFamily="34" charset="0"/>
                          <a:cs typeface="Mangal" panose="02040503050203030202" pitchFamily="18"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2530009"/>
                  </a:ext>
                </a:extLst>
              </a:tr>
              <a:tr h="764875">
                <a:tc>
                  <a:txBody>
                    <a:bodyPr/>
                    <a:lstStyle/>
                    <a:p>
                      <a:pPr>
                        <a:lnSpc>
                          <a:spcPct val="100000"/>
                        </a:lnSpc>
                        <a:spcAft>
                          <a:spcPts val="0"/>
                        </a:spcAft>
                      </a:pPr>
                      <a:r>
                        <a:rPr lang="en-IN" sz="1800" dirty="0">
                          <a:effectLst/>
                          <a:latin typeface="Gill Sans MT" panose="020B0502020104020203" pitchFamily="34" charset="0"/>
                          <a:ea typeface="Calibri" panose="020F0502020204030204" pitchFamily="34" charset="0"/>
                          <a:cs typeface="Mangal" panose="02040503050203030202" pitchFamily="18" charset="0"/>
                        </a:rPr>
                        <a:t>End Term Exam</a:t>
                      </a:r>
                    </a:p>
                    <a:p>
                      <a:pPr>
                        <a:lnSpc>
                          <a:spcPct val="100000"/>
                        </a:lnSpc>
                        <a:spcAft>
                          <a:spcPts val="0"/>
                        </a:spcAft>
                      </a:pPr>
                      <a:r>
                        <a:rPr lang="en-IN" sz="1800" dirty="0">
                          <a:effectLst/>
                          <a:latin typeface="Gill Sans MT" panose="020B0502020104020203" pitchFamily="34" charset="0"/>
                          <a:ea typeface="Calibri" panose="020F0502020204030204" pitchFamily="34" charset="0"/>
                          <a:cs typeface="Mangal" panose="02040503050203030202" pitchFamily="18" charset="0"/>
                        </a:rPr>
                        <a:t>(Summative)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800" dirty="0">
                          <a:effectLst/>
                          <a:latin typeface="Gill Sans MT" panose="020B0502020104020203" pitchFamily="34" charset="0"/>
                          <a:ea typeface="Calibri" panose="020F0502020204030204" pitchFamily="34" charset="0"/>
                          <a:cs typeface="Mangal" panose="02040503050203030202" pitchFamily="18" charset="0"/>
                        </a:rPr>
                        <a:t>End Term Exam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a:effectLst/>
                          <a:latin typeface="Gill Sans MT" panose="020B0502020104020203" pitchFamily="34" charset="0"/>
                          <a:ea typeface="Calibri" panose="020F0502020204030204" pitchFamily="34" charset="0"/>
                          <a:cs typeface="Mangal" panose="02040503050203030202" pitchFamily="18" charset="0"/>
                        </a:rPr>
                        <a:t>40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1218332"/>
                  </a:ext>
                </a:extLst>
              </a:tr>
              <a:tr h="313694">
                <a:tc gridSpan="2">
                  <a:txBody>
                    <a:bodyPr/>
                    <a:lstStyle/>
                    <a:p>
                      <a:pPr>
                        <a:lnSpc>
                          <a:spcPct val="107000"/>
                        </a:lnSpc>
                        <a:spcAft>
                          <a:spcPts val="800"/>
                        </a:spcAft>
                      </a:pPr>
                      <a:r>
                        <a:rPr lang="en-IN" sz="1800">
                          <a:effectLst/>
                          <a:latin typeface="Gill Sans MT" panose="020B0502020104020203" pitchFamily="34" charset="0"/>
                          <a:ea typeface="Calibri" panose="020F0502020204030204" pitchFamily="34" charset="0"/>
                          <a:cs typeface="Mangal" panose="02040503050203030202" pitchFamily="18" charset="0"/>
                        </a:rPr>
                        <a:t>Total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nSpc>
                          <a:spcPct val="107000"/>
                        </a:lnSpc>
                        <a:spcAft>
                          <a:spcPts val="800"/>
                        </a:spcAft>
                      </a:pPr>
                      <a:endParaRPr lang="en-IN" sz="1800">
                        <a:effectLst/>
                        <a:latin typeface="Gill Sans MT" panose="020B0502020104020203"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a:effectLst/>
                          <a:latin typeface="Gill Sans MT" panose="020B0502020104020203" pitchFamily="34" charset="0"/>
                          <a:ea typeface="Calibri" panose="020F0502020204030204" pitchFamily="34" charset="0"/>
                          <a:cs typeface="Mangal" panose="02040503050203030202"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6679976"/>
                  </a:ext>
                </a:extLst>
              </a:tr>
              <a:tr h="984012">
                <a:tc>
                  <a:txBody>
                    <a:bodyPr/>
                    <a:lstStyle/>
                    <a:p>
                      <a:pPr>
                        <a:lnSpc>
                          <a:spcPct val="100000"/>
                        </a:lnSpc>
                        <a:spcAft>
                          <a:spcPts val="0"/>
                        </a:spcAft>
                      </a:pPr>
                      <a:r>
                        <a:rPr lang="en-IN" sz="1800" dirty="0">
                          <a:effectLst/>
                          <a:latin typeface="Gill Sans MT" panose="020B0502020104020203" pitchFamily="34" charset="0"/>
                          <a:ea typeface="Calibri" panose="020F0502020204030204" pitchFamily="34" charset="0"/>
                          <a:cs typeface="Mangal" panose="02040503050203030202" pitchFamily="18" charset="0"/>
                        </a:rPr>
                        <a:t>Attendance </a:t>
                      </a:r>
                    </a:p>
                    <a:p>
                      <a:pPr>
                        <a:lnSpc>
                          <a:spcPct val="100000"/>
                        </a:lnSpc>
                        <a:spcAft>
                          <a:spcPts val="0"/>
                        </a:spcAft>
                      </a:pPr>
                      <a:r>
                        <a:rPr lang="en-IN" sz="1800" dirty="0">
                          <a:effectLst/>
                          <a:latin typeface="Gill Sans MT" panose="020B0502020104020203" pitchFamily="34" charset="0"/>
                          <a:ea typeface="Calibri" panose="020F0502020204030204" pitchFamily="34" charset="0"/>
                          <a:cs typeface="Mangal" panose="02040503050203030202" pitchFamily="18" charset="0"/>
                        </a:rPr>
                        <a:t>(Formative)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en-IN" sz="1800" dirty="0">
                          <a:effectLst/>
                          <a:latin typeface="Gill Sans MT" panose="020B0502020104020203" pitchFamily="34" charset="0"/>
                          <a:ea typeface="Calibri" panose="020F0502020204030204" pitchFamily="34" charset="0"/>
                          <a:cs typeface="Mangal" panose="02040503050203030202" pitchFamily="18" charset="0"/>
                        </a:rPr>
                        <a:t>A student must have maintained a 75% attendance rate in order to sit for the final test at the conclusion of the semester. The 25% allowance covers all leaves, not just medical ones.</a:t>
                      </a:r>
                      <a:endParaRPr lang="en-IN"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264021012"/>
                  </a:ext>
                </a:extLst>
              </a:tr>
            </a:tbl>
          </a:graphicData>
        </a:graphic>
      </p:graphicFrame>
      <p:sp>
        <p:nvSpPr>
          <p:cNvPr id="5" name="Rectangle 2">
            <a:extLst>
              <a:ext uri="{FF2B5EF4-FFF2-40B4-BE49-F238E27FC236}">
                <a16:creationId xmlns:a16="http://schemas.microsoft.com/office/drawing/2014/main" id="{647998AA-804A-8474-2377-634ABD57B16D}"/>
              </a:ext>
            </a:extLst>
          </p:cNvPr>
          <p:cNvSpPr>
            <a:spLocks noChangeArrowheads="1"/>
          </p:cNvSpPr>
          <p:nvPr/>
        </p:nvSpPr>
        <p:spPr bwMode="auto">
          <a:xfrm>
            <a:off x="534081" y="837841"/>
            <a:ext cx="26593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Gill Sans MT" panose="020B0502020104020203" pitchFamily="34" charset="0"/>
                <a:ea typeface="Calibri" panose="020F0502020204030204" pitchFamily="34" charset="0"/>
                <a:cs typeface="Mangal" panose="02040503050203030202" pitchFamily="18" charset="0"/>
              </a:rPr>
              <a:t>D. Assessment Rubrics: </a:t>
            </a:r>
            <a:endParaRPr kumimoji="0" lang="en-US" altLang="en-US" b="0" i="0" u="none" strike="noStrike" cap="none" normalizeH="0" baseline="0" dirty="0">
              <a:ln>
                <a:noFill/>
              </a:ln>
              <a:solidFill>
                <a:schemeClr val="tx1"/>
              </a:solidFill>
              <a:effectLst/>
              <a:latin typeface="Gill Sans MT" panose="020B05020201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321909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CEA7971A-0999-2B69-8007-D63265D1C5D2}"/>
              </a:ext>
            </a:extLst>
          </p:cNvPr>
          <p:cNvSpPr>
            <a:spLocks noGrp="1" noChangeArrowheads="1"/>
          </p:cNvSpPr>
          <p:nvPr>
            <p:ph type="title"/>
          </p:nvPr>
        </p:nvSpPr>
        <p:spPr>
          <a:xfrm>
            <a:off x="1197810" y="136525"/>
            <a:ext cx="10515600" cy="692259"/>
          </a:xfrm>
        </p:spPr>
        <p:txBody>
          <a:bodyPr/>
          <a:lstStyle/>
          <a:p>
            <a:pPr eaLnBrk="1" hangingPunct="1"/>
            <a:r>
              <a:rPr lang="en-US" altLang="en-US" b="0" dirty="0">
                <a:solidFill>
                  <a:srgbClr val="FF0000"/>
                </a:solidFill>
                <a:latin typeface="Gill Sans MT" panose="020B0502020104020203" pitchFamily="34" charset="0"/>
              </a:rPr>
              <a:t>Engineering Economic Decisions</a:t>
            </a:r>
          </a:p>
        </p:txBody>
      </p:sp>
      <p:pic>
        <p:nvPicPr>
          <p:cNvPr id="5123" name="Picture 3" descr="bs00175_">
            <a:extLst>
              <a:ext uri="{FF2B5EF4-FFF2-40B4-BE49-F238E27FC236}">
                <a16:creationId xmlns:a16="http://schemas.microsoft.com/office/drawing/2014/main" id="{FBA24A4E-BBA1-BF1D-996F-3280F306E4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5051" y="1938338"/>
            <a:ext cx="2016125" cy="1758950"/>
          </a:xfrm>
          <a:noFill/>
        </p:spPr>
      </p:pic>
      <p:pic>
        <p:nvPicPr>
          <p:cNvPr id="5124" name="Picture 4" descr="bd04887_">
            <a:extLst>
              <a:ext uri="{FF2B5EF4-FFF2-40B4-BE49-F238E27FC236}">
                <a16:creationId xmlns:a16="http://schemas.microsoft.com/office/drawing/2014/main" id="{5D7E8B5D-F765-14FB-B000-DD1628A402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267200"/>
            <a:ext cx="182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bl00102_">
            <a:extLst>
              <a:ext uri="{FF2B5EF4-FFF2-40B4-BE49-F238E27FC236}">
                <a16:creationId xmlns:a16="http://schemas.microsoft.com/office/drawing/2014/main" id="{AB0D9D02-921E-9519-C73D-C4507622A5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593976"/>
            <a:ext cx="248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bd10454_">
            <a:extLst>
              <a:ext uri="{FF2B5EF4-FFF2-40B4-BE49-F238E27FC236}">
                <a16:creationId xmlns:a16="http://schemas.microsoft.com/office/drawing/2014/main" id="{8496328D-5CB2-2F4A-B83B-014596C356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1" y="4800601"/>
            <a:ext cx="1751013"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bs02069_">
            <a:extLst>
              <a:ext uri="{FF2B5EF4-FFF2-40B4-BE49-F238E27FC236}">
                <a16:creationId xmlns:a16="http://schemas.microsoft.com/office/drawing/2014/main" id="{076DD2DF-7268-2D1F-FDE7-0A06F52013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00" y="2438400"/>
            <a:ext cx="13906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a:extLst>
              <a:ext uri="{FF2B5EF4-FFF2-40B4-BE49-F238E27FC236}">
                <a16:creationId xmlns:a16="http://schemas.microsoft.com/office/drawing/2014/main" id="{2E49BAE2-B096-4CB0-D32F-0500C1778814}"/>
              </a:ext>
            </a:extLst>
          </p:cNvPr>
          <p:cNvSpPr txBox="1">
            <a:spLocks noChangeArrowheads="1"/>
          </p:cNvSpPr>
          <p:nvPr/>
        </p:nvSpPr>
        <p:spPr bwMode="auto">
          <a:xfrm>
            <a:off x="1905001" y="5029200"/>
            <a:ext cx="1266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Planning</a:t>
            </a:r>
          </a:p>
        </p:txBody>
      </p:sp>
      <p:sp>
        <p:nvSpPr>
          <p:cNvPr id="5129" name="Text Box 9">
            <a:extLst>
              <a:ext uri="{FF2B5EF4-FFF2-40B4-BE49-F238E27FC236}">
                <a16:creationId xmlns:a16="http://schemas.microsoft.com/office/drawing/2014/main" id="{DD2EE518-D8B2-9362-9A23-8BB0A71ABE36}"/>
              </a:ext>
            </a:extLst>
          </p:cNvPr>
          <p:cNvSpPr txBox="1">
            <a:spLocks noChangeArrowheads="1"/>
          </p:cNvSpPr>
          <p:nvPr/>
        </p:nvSpPr>
        <p:spPr bwMode="auto">
          <a:xfrm>
            <a:off x="5410200" y="51054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Investment</a:t>
            </a:r>
          </a:p>
        </p:txBody>
      </p:sp>
      <p:sp>
        <p:nvSpPr>
          <p:cNvPr id="5130" name="Text Box 10">
            <a:extLst>
              <a:ext uri="{FF2B5EF4-FFF2-40B4-BE49-F238E27FC236}">
                <a16:creationId xmlns:a16="http://schemas.microsoft.com/office/drawing/2014/main" id="{C79F5223-B17A-41CB-54AB-4F5BD26A3878}"/>
              </a:ext>
            </a:extLst>
          </p:cNvPr>
          <p:cNvSpPr txBox="1">
            <a:spLocks noChangeArrowheads="1"/>
          </p:cNvSpPr>
          <p:nvPr/>
        </p:nvSpPr>
        <p:spPr bwMode="auto">
          <a:xfrm>
            <a:off x="8137526" y="5832475"/>
            <a:ext cx="1452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Marketing</a:t>
            </a:r>
          </a:p>
        </p:txBody>
      </p:sp>
      <p:sp>
        <p:nvSpPr>
          <p:cNvPr id="5131" name="Text Box 11">
            <a:extLst>
              <a:ext uri="{FF2B5EF4-FFF2-40B4-BE49-F238E27FC236}">
                <a16:creationId xmlns:a16="http://schemas.microsoft.com/office/drawing/2014/main" id="{FF0A3381-204D-EC47-C71F-43D61B403B2C}"/>
              </a:ext>
            </a:extLst>
          </p:cNvPr>
          <p:cNvSpPr txBox="1">
            <a:spLocks noChangeArrowheads="1"/>
          </p:cNvSpPr>
          <p:nvPr/>
        </p:nvSpPr>
        <p:spPr bwMode="auto">
          <a:xfrm>
            <a:off x="9296400" y="19050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Profit</a:t>
            </a:r>
          </a:p>
        </p:txBody>
      </p:sp>
      <p:sp>
        <p:nvSpPr>
          <p:cNvPr id="5132" name="AutoShape 12">
            <a:extLst>
              <a:ext uri="{FF2B5EF4-FFF2-40B4-BE49-F238E27FC236}">
                <a16:creationId xmlns:a16="http://schemas.microsoft.com/office/drawing/2014/main" id="{7BBE6E1B-2BE2-E1A1-E8E7-818E801A4647}"/>
              </a:ext>
            </a:extLst>
          </p:cNvPr>
          <p:cNvSpPr>
            <a:spLocks noChangeArrowheads="1"/>
          </p:cNvSpPr>
          <p:nvPr/>
        </p:nvSpPr>
        <p:spPr bwMode="auto">
          <a:xfrm>
            <a:off x="2819400" y="3810000"/>
            <a:ext cx="609600" cy="1366838"/>
          </a:xfrm>
          <a:prstGeom prst="curvedRightArrow">
            <a:avLst>
              <a:gd name="adj1" fmla="val 44844"/>
              <a:gd name="adj2" fmla="val 89688"/>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5133" name="AutoShape 13">
            <a:extLst>
              <a:ext uri="{FF2B5EF4-FFF2-40B4-BE49-F238E27FC236}">
                <a16:creationId xmlns:a16="http://schemas.microsoft.com/office/drawing/2014/main" id="{F9FFA59E-EF8F-436D-006A-5633BDF6AF6A}"/>
              </a:ext>
            </a:extLst>
          </p:cNvPr>
          <p:cNvSpPr>
            <a:spLocks noChangeArrowheads="1"/>
          </p:cNvSpPr>
          <p:nvPr/>
        </p:nvSpPr>
        <p:spPr bwMode="auto">
          <a:xfrm rot="16200000">
            <a:off x="9108281" y="4455319"/>
            <a:ext cx="1366838" cy="685800"/>
          </a:xfrm>
          <a:prstGeom prst="curvedUpArrow">
            <a:avLst>
              <a:gd name="adj1" fmla="val 34620"/>
              <a:gd name="adj2" fmla="val 79722"/>
              <a:gd name="adj3" fmla="val 3512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5134" name="AutoShape 14">
            <a:extLst>
              <a:ext uri="{FF2B5EF4-FFF2-40B4-BE49-F238E27FC236}">
                <a16:creationId xmlns:a16="http://schemas.microsoft.com/office/drawing/2014/main" id="{6881A740-8CA0-674A-4BB4-EEB468E230C6}"/>
              </a:ext>
            </a:extLst>
          </p:cNvPr>
          <p:cNvSpPr>
            <a:spLocks noChangeArrowheads="1"/>
          </p:cNvSpPr>
          <p:nvPr/>
        </p:nvSpPr>
        <p:spPr bwMode="auto">
          <a:xfrm flipV="1">
            <a:off x="5257801" y="4038601"/>
            <a:ext cx="976313" cy="976313"/>
          </a:xfrm>
          <a:custGeom>
            <a:avLst/>
            <a:gdLst>
              <a:gd name="T0" fmla="*/ 1360310101 w 21600"/>
              <a:gd name="T1" fmla="*/ 68426569 h 21600"/>
              <a:gd name="T2" fmla="*/ 447588887 w 21600"/>
              <a:gd name="T3" fmla="*/ 489973165 h 21600"/>
              <a:gd name="T4" fmla="*/ 1178764156 w 21600"/>
              <a:gd name="T5" fmla="*/ 532821193 h 21600"/>
              <a:gd name="T6" fmla="*/ 2147483646 w 21600"/>
              <a:gd name="T7" fmla="*/ 997309877 h 21600"/>
              <a:gd name="T8" fmla="*/ 1745290793 w 21600"/>
              <a:gd name="T9" fmla="*/ 1495963911 h 21600"/>
              <a:gd name="T10" fmla="*/ 1246637029 w 21600"/>
              <a:gd name="T11" fmla="*/ 99730987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292" y="5399"/>
                  <a:pt x="7853" y="6030"/>
                  <a:pt x="6831" y="7137"/>
                </a:cubicBezTo>
                <a:lnTo>
                  <a:pt x="2862" y="3475"/>
                </a:lnTo>
                <a:cubicBezTo>
                  <a:pt x="4907" y="1260"/>
                  <a:pt x="778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p>
            <a:endParaRPr lang="en-IN"/>
          </a:p>
        </p:txBody>
      </p:sp>
      <p:sp>
        <p:nvSpPr>
          <p:cNvPr id="5135" name="AutoShape 15">
            <a:extLst>
              <a:ext uri="{FF2B5EF4-FFF2-40B4-BE49-F238E27FC236}">
                <a16:creationId xmlns:a16="http://schemas.microsoft.com/office/drawing/2014/main" id="{87841FA3-CB7E-7A07-BEC2-EC24C0A93B9E}"/>
              </a:ext>
            </a:extLst>
          </p:cNvPr>
          <p:cNvSpPr>
            <a:spLocks noChangeArrowheads="1"/>
          </p:cNvSpPr>
          <p:nvPr/>
        </p:nvSpPr>
        <p:spPr bwMode="auto">
          <a:xfrm>
            <a:off x="7924801" y="3733800"/>
            <a:ext cx="733425" cy="1214438"/>
          </a:xfrm>
          <a:prstGeom prst="curvedLef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5136" name="Text Box 16">
            <a:extLst>
              <a:ext uri="{FF2B5EF4-FFF2-40B4-BE49-F238E27FC236}">
                <a16:creationId xmlns:a16="http://schemas.microsoft.com/office/drawing/2014/main" id="{B8E0B95F-E745-FAE4-EB78-2E33C8B9CE83}"/>
              </a:ext>
            </a:extLst>
          </p:cNvPr>
          <p:cNvSpPr txBox="1">
            <a:spLocks noChangeArrowheads="1"/>
          </p:cNvSpPr>
          <p:nvPr/>
        </p:nvSpPr>
        <p:spPr bwMode="auto">
          <a:xfrm>
            <a:off x="6003925" y="1870075"/>
            <a:ext cx="199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Manufacturing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amond(in)">
                                      <p:cBhvr>
                                        <p:cTn id="7" dur="2000"/>
                                        <p:tgtEl>
                                          <p:spTgt spid="5123"/>
                                        </p:tgtEl>
                                      </p:cBhvr>
                                    </p:animEffect>
                                  </p:childTnLst>
                                </p:cTn>
                              </p:par>
                              <p:par>
                                <p:cTn id="8" presetID="8" presetClass="entr" presetSubtype="16" fill="hold" nodeType="withEffect">
                                  <p:stCondLst>
                                    <p:cond delay="0"/>
                                  </p:stCondLst>
                                  <p:childTnLst>
                                    <p:set>
                                      <p:cBhvr>
                                        <p:cTn id="9" dur="1" fill="hold">
                                          <p:stCondLst>
                                            <p:cond delay="0"/>
                                          </p:stCondLst>
                                        </p:cTn>
                                        <p:tgtEl>
                                          <p:spTgt spid="5128"/>
                                        </p:tgtEl>
                                        <p:attrNameLst>
                                          <p:attrName>style.visibility</p:attrName>
                                        </p:attrNameLst>
                                      </p:cBhvr>
                                      <p:to>
                                        <p:strVal val="visible"/>
                                      </p:to>
                                    </p:set>
                                    <p:animEffect transition="in" filter="diamond(in)">
                                      <p:cBhvr>
                                        <p:cTn id="10" dur="2000"/>
                                        <p:tgtEl>
                                          <p:spTgt spid="5128"/>
                                        </p:tgtEl>
                                      </p:cBhvr>
                                    </p:animEffect>
                                  </p:childTnLst>
                                </p:cTn>
                              </p:par>
                              <p:par>
                                <p:cTn id="11" presetID="8" presetClass="entr" presetSubtype="16" fill="hold" nodeType="withEffect">
                                  <p:stCondLst>
                                    <p:cond delay="0"/>
                                  </p:stCondLst>
                                  <p:childTnLst>
                                    <p:set>
                                      <p:cBhvr>
                                        <p:cTn id="12" dur="1" fill="hold">
                                          <p:stCondLst>
                                            <p:cond delay="0"/>
                                          </p:stCondLst>
                                        </p:cTn>
                                        <p:tgtEl>
                                          <p:spTgt spid="5132"/>
                                        </p:tgtEl>
                                        <p:attrNameLst>
                                          <p:attrName>style.visibility</p:attrName>
                                        </p:attrNameLst>
                                      </p:cBhvr>
                                      <p:to>
                                        <p:strVal val="visible"/>
                                      </p:to>
                                    </p:set>
                                    <p:animEffect transition="in" filter="diamond(in)">
                                      <p:cBhvr>
                                        <p:cTn id="13" dur="2000"/>
                                        <p:tgtEl>
                                          <p:spTgt spid="51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124"/>
                                        </p:tgtEl>
                                        <p:attrNameLst>
                                          <p:attrName>style.visibility</p:attrName>
                                        </p:attrNameLst>
                                      </p:cBhvr>
                                      <p:to>
                                        <p:strVal val="visible"/>
                                      </p:to>
                                    </p:set>
                                    <p:animEffect transition="in" filter="blinds(horizontal)">
                                      <p:cBhvr>
                                        <p:cTn id="18" dur="500"/>
                                        <p:tgtEl>
                                          <p:spTgt spid="5124"/>
                                        </p:tgtEl>
                                      </p:cBhvr>
                                    </p:animEffect>
                                  </p:childTnLst>
                                </p:cTn>
                              </p:par>
                              <p:par>
                                <p:cTn id="19" presetID="3" presetClass="entr" presetSubtype="10" fill="hold" nodeType="withEffect">
                                  <p:stCondLst>
                                    <p:cond delay="0"/>
                                  </p:stCondLst>
                                  <p:childTnLst>
                                    <p:set>
                                      <p:cBhvr>
                                        <p:cTn id="20" dur="1" fill="hold">
                                          <p:stCondLst>
                                            <p:cond delay="0"/>
                                          </p:stCondLst>
                                        </p:cTn>
                                        <p:tgtEl>
                                          <p:spTgt spid="5129"/>
                                        </p:tgtEl>
                                        <p:attrNameLst>
                                          <p:attrName>style.visibility</p:attrName>
                                        </p:attrNameLst>
                                      </p:cBhvr>
                                      <p:to>
                                        <p:strVal val="visible"/>
                                      </p:to>
                                    </p:set>
                                    <p:animEffect transition="in" filter="blinds(horizontal)">
                                      <p:cBhvr>
                                        <p:cTn id="21" dur="500"/>
                                        <p:tgtEl>
                                          <p:spTgt spid="5129"/>
                                        </p:tgtEl>
                                      </p:cBhvr>
                                    </p:animEffect>
                                  </p:childTnLst>
                                </p:cTn>
                              </p:par>
                              <p:par>
                                <p:cTn id="22" presetID="3" presetClass="entr" presetSubtype="10" fill="hold" nodeType="withEffect">
                                  <p:stCondLst>
                                    <p:cond delay="0"/>
                                  </p:stCondLst>
                                  <p:childTnLst>
                                    <p:set>
                                      <p:cBhvr>
                                        <p:cTn id="23" dur="1" fill="hold">
                                          <p:stCondLst>
                                            <p:cond delay="0"/>
                                          </p:stCondLst>
                                        </p:cTn>
                                        <p:tgtEl>
                                          <p:spTgt spid="5134"/>
                                        </p:tgtEl>
                                        <p:attrNameLst>
                                          <p:attrName>style.visibility</p:attrName>
                                        </p:attrNameLst>
                                      </p:cBhvr>
                                      <p:to>
                                        <p:strVal val="visible"/>
                                      </p:to>
                                    </p:set>
                                    <p:animEffect transition="in" filter="blinds(horizontal)">
                                      <p:cBhvr>
                                        <p:cTn id="24" dur="500"/>
                                        <p:tgtEl>
                                          <p:spTgt spid="513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nodeType="clickEffect">
                                  <p:stCondLst>
                                    <p:cond delay="0"/>
                                  </p:stCondLst>
                                  <p:childTnLst>
                                    <p:set>
                                      <p:cBhvr>
                                        <p:cTn id="28" dur="1" fill="hold">
                                          <p:stCondLst>
                                            <p:cond delay="0"/>
                                          </p:stCondLst>
                                        </p:cTn>
                                        <p:tgtEl>
                                          <p:spTgt spid="5125"/>
                                        </p:tgtEl>
                                        <p:attrNameLst>
                                          <p:attrName>style.visibility</p:attrName>
                                        </p:attrNameLst>
                                      </p:cBhvr>
                                      <p:to>
                                        <p:strVal val="visible"/>
                                      </p:to>
                                    </p:set>
                                    <p:animEffect transition="in" filter="diamond(in)">
                                      <p:cBhvr>
                                        <p:cTn id="29" dur="2000"/>
                                        <p:tgtEl>
                                          <p:spTgt spid="5125"/>
                                        </p:tgtEl>
                                      </p:cBhvr>
                                    </p:animEffect>
                                  </p:childTnLst>
                                </p:cTn>
                              </p:par>
                              <p:par>
                                <p:cTn id="30" presetID="8" presetClass="entr" presetSubtype="16" fill="hold" nodeType="withEffect">
                                  <p:stCondLst>
                                    <p:cond delay="0"/>
                                  </p:stCondLst>
                                  <p:childTnLst>
                                    <p:set>
                                      <p:cBhvr>
                                        <p:cTn id="31" dur="1" fill="hold">
                                          <p:stCondLst>
                                            <p:cond delay="0"/>
                                          </p:stCondLst>
                                        </p:cTn>
                                        <p:tgtEl>
                                          <p:spTgt spid="5136"/>
                                        </p:tgtEl>
                                        <p:attrNameLst>
                                          <p:attrName>style.visibility</p:attrName>
                                        </p:attrNameLst>
                                      </p:cBhvr>
                                      <p:to>
                                        <p:strVal val="visible"/>
                                      </p:to>
                                    </p:set>
                                    <p:animEffect transition="in" filter="diamond(in)">
                                      <p:cBhvr>
                                        <p:cTn id="32" dur="2000"/>
                                        <p:tgtEl>
                                          <p:spTgt spid="51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126"/>
                                        </p:tgtEl>
                                        <p:attrNameLst>
                                          <p:attrName>style.visibility</p:attrName>
                                        </p:attrNameLst>
                                      </p:cBhvr>
                                      <p:to>
                                        <p:strVal val="visible"/>
                                      </p:to>
                                    </p:set>
                                    <p:anim calcmode="lin" valueType="num">
                                      <p:cBhvr additive="base">
                                        <p:cTn id="37" dur="500" fill="hold"/>
                                        <p:tgtEl>
                                          <p:spTgt spid="5126"/>
                                        </p:tgtEl>
                                        <p:attrNameLst>
                                          <p:attrName>ppt_x</p:attrName>
                                        </p:attrNameLst>
                                      </p:cBhvr>
                                      <p:tavLst>
                                        <p:tav tm="0">
                                          <p:val>
                                            <p:strVal val="#ppt_x"/>
                                          </p:val>
                                        </p:tav>
                                        <p:tav tm="100000">
                                          <p:val>
                                            <p:strVal val="#ppt_x"/>
                                          </p:val>
                                        </p:tav>
                                      </p:tavLst>
                                    </p:anim>
                                    <p:anim calcmode="lin" valueType="num">
                                      <p:cBhvr additive="base">
                                        <p:cTn id="38" dur="500" fill="hold"/>
                                        <p:tgtEl>
                                          <p:spTgt spid="512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30"/>
                                        </p:tgtEl>
                                        <p:attrNameLst>
                                          <p:attrName>style.visibility</p:attrName>
                                        </p:attrNameLst>
                                      </p:cBhvr>
                                      <p:to>
                                        <p:strVal val="visible"/>
                                      </p:to>
                                    </p:set>
                                    <p:anim calcmode="lin" valueType="num">
                                      <p:cBhvr additive="base">
                                        <p:cTn id="41" dur="500" fill="hold"/>
                                        <p:tgtEl>
                                          <p:spTgt spid="5130"/>
                                        </p:tgtEl>
                                        <p:attrNameLst>
                                          <p:attrName>ppt_x</p:attrName>
                                        </p:attrNameLst>
                                      </p:cBhvr>
                                      <p:tavLst>
                                        <p:tav tm="0">
                                          <p:val>
                                            <p:strVal val="#ppt_x"/>
                                          </p:val>
                                        </p:tav>
                                        <p:tav tm="100000">
                                          <p:val>
                                            <p:strVal val="#ppt_x"/>
                                          </p:val>
                                        </p:tav>
                                      </p:tavLst>
                                    </p:anim>
                                    <p:anim calcmode="lin" valueType="num">
                                      <p:cBhvr additive="base">
                                        <p:cTn id="42" dur="500" fill="hold"/>
                                        <p:tgtEl>
                                          <p:spTgt spid="513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35"/>
                                        </p:tgtEl>
                                        <p:attrNameLst>
                                          <p:attrName>style.visibility</p:attrName>
                                        </p:attrNameLst>
                                      </p:cBhvr>
                                      <p:to>
                                        <p:strVal val="visible"/>
                                      </p:to>
                                    </p:set>
                                    <p:anim calcmode="lin" valueType="num">
                                      <p:cBhvr additive="base">
                                        <p:cTn id="45" dur="500" fill="hold"/>
                                        <p:tgtEl>
                                          <p:spTgt spid="5135"/>
                                        </p:tgtEl>
                                        <p:attrNameLst>
                                          <p:attrName>ppt_x</p:attrName>
                                        </p:attrNameLst>
                                      </p:cBhvr>
                                      <p:tavLst>
                                        <p:tav tm="0">
                                          <p:val>
                                            <p:strVal val="#ppt_x"/>
                                          </p:val>
                                        </p:tav>
                                        <p:tav tm="100000">
                                          <p:val>
                                            <p:strVal val="#ppt_x"/>
                                          </p:val>
                                        </p:tav>
                                      </p:tavLst>
                                    </p:anim>
                                    <p:anim calcmode="lin" valueType="num">
                                      <p:cBhvr additive="base">
                                        <p:cTn id="46" dur="500" fill="hold"/>
                                        <p:tgtEl>
                                          <p:spTgt spid="513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8" presetClass="entr" presetSubtype="16" fill="hold" nodeType="clickEffect">
                                  <p:stCondLst>
                                    <p:cond delay="0"/>
                                  </p:stCondLst>
                                  <p:childTnLst>
                                    <p:set>
                                      <p:cBhvr>
                                        <p:cTn id="50" dur="1" fill="hold">
                                          <p:stCondLst>
                                            <p:cond delay="0"/>
                                          </p:stCondLst>
                                        </p:cTn>
                                        <p:tgtEl>
                                          <p:spTgt spid="5127"/>
                                        </p:tgtEl>
                                        <p:attrNameLst>
                                          <p:attrName>style.visibility</p:attrName>
                                        </p:attrNameLst>
                                      </p:cBhvr>
                                      <p:to>
                                        <p:strVal val="visible"/>
                                      </p:to>
                                    </p:set>
                                    <p:animEffect transition="in" filter="diamond(in)">
                                      <p:cBhvr>
                                        <p:cTn id="51" dur="2000"/>
                                        <p:tgtEl>
                                          <p:spTgt spid="5127"/>
                                        </p:tgtEl>
                                      </p:cBhvr>
                                    </p:animEffect>
                                  </p:childTnLst>
                                </p:cTn>
                              </p:par>
                              <p:par>
                                <p:cTn id="52" presetID="8" presetClass="entr" presetSubtype="16" fill="hold" nodeType="withEffect">
                                  <p:stCondLst>
                                    <p:cond delay="0"/>
                                  </p:stCondLst>
                                  <p:childTnLst>
                                    <p:set>
                                      <p:cBhvr>
                                        <p:cTn id="53" dur="1" fill="hold">
                                          <p:stCondLst>
                                            <p:cond delay="0"/>
                                          </p:stCondLst>
                                        </p:cTn>
                                        <p:tgtEl>
                                          <p:spTgt spid="5131"/>
                                        </p:tgtEl>
                                        <p:attrNameLst>
                                          <p:attrName>style.visibility</p:attrName>
                                        </p:attrNameLst>
                                      </p:cBhvr>
                                      <p:to>
                                        <p:strVal val="visible"/>
                                      </p:to>
                                    </p:set>
                                    <p:animEffect transition="in" filter="diamond(in)">
                                      <p:cBhvr>
                                        <p:cTn id="54" dur="2000"/>
                                        <p:tgtEl>
                                          <p:spTgt spid="5131"/>
                                        </p:tgtEl>
                                      </p:cBhvr>
                                    </p:animEffect>
                                  </p:childTnLst>
                                </p:cTn>
                              </p:par>
                              <p:par>
                                <p:cTn id="55" presetID="8" presetClass="entr" presetSubtype="16" fill="hold" nodeType="withEffect">
                                  <p:stCondLst>
                                    <p:cond delay="0"/>
                                  </p:stCondLst>
                                  <p:childTnLst>
                                    <p:set>
                                      <p:cBhvr>
                                        <p:cTn id="56" dur="1" fill="hold">
                                          <p:stCondLst>
                                            <p:cond delay="0"/>
                                          </p:stCondLst>
                                        </p:cTn>
                                        <p:tgtEl>
                                          <p:spTgt spid="5133"/>
                                        </p:tgtEl>
                                        <p:attrNameLst>
                                          <p:attrName>style.visibility</p:attrName>
                                        </p:attrNameLst>
                                      </p:cBhvr>
                                      <p:to>
                                        <p:strVal val="visible"/>
                                      </p:to>
                                    </p:set>
                                    <p:animEffect transition="in" filter="diamond(in)">
                                      <p:cBhvr>
                                        <p:cTn id="57" dur="20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P spid="5129" grpId="0"/>
      <p:bldP spid="5130" grpId="0"/>
      <p:bldP spid="5131" grpId="0"/>
      <p:bldP spid="5132" grpId="0" animBg="1"/>
      <p:bldP spid="5133" grpId="0" animBg="1"/>
      <p:bldP spid="5134" grpId="0" animBg="1"/>
      <p:bldP spid="5135" grpId="0" animBg="1"/>
      <p:bldP spid="51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0993-0471-88DC-1B98-B0726FF1D6F6}"/>
              </a:ext>
            </a:extLst>
          </p:cNvPr>
          <p:cNvSpPr>
            <a:spLocks noGrp="1"/>
          </p:cNvSpPr>
          <p:nvPr>
            <p:ph type="title"/>
          </p:nvPr>
        </p:nvSpPr>
        <p:spPr/>
        <p:txBody>
          <a:bodyPr>
            <a:noAutofit/>
          </a:bodyPr>
          <a:lstStyle/>
          <a:p>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Importance of Economic Decision Making in </a:t>
            </a:r>
            <a:r>
              <a:rPr lang="en-IN" sz="2400" b="0" kern="100" dirty="0">
                <a:solidFill>
                  <a:srgbClr val="FF0000"/>
                </a:solidFill>
                <a:latin typeface="Gill Sans MT" panose="020B0502020104020203" pitchFamily="34" charset="0"/>
                <a:ea typeface="Calibri" panose="020F0502020204030204" pitchFamily="34" charset="0"/>
                <a:cs typeface="Mangal" panose="02040503050203030202" pitchFamily="18" charset="0"/>
              </a:rPr>
              <a:t>E</a:t>
            </a:r>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ngineering </a:t>
            </a:r>
            <a:r>
              <a:rPr lang="en-IN" sz="2400" b="0" kern="100" dirty="0">
                <a:solidFill>
                  <a:srgbClr val="FF0000"/>
                </a:solidFill>
                <a:latin typeface="Gill Sans MT" panose="020B0502020104020203" pitchFamily="34" charset="0"/>
                <a:ea typeface="Calibri" panose="020F0502020204030204" pitchFamily="34" charset="0"/>
                <a:cs typeface="Mangal" panose="02040503050203030202" pitchFamily="18" charset="0"/>
              </a:rPr>
              <a:t>P</a:t>
            </a:r>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rojects</a:t>
            </a:r>
            <a:b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br>
            <a:endParaRPr lang="en-IN" sz="2400" b="0" dirty="0">
              <a:solidFill>
                <a:srgbClr val="FF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5ED7A032-7BA2-CCF2-4F68-24F6EDA4E156}"/>
              </a:ext>
            </a:extLst>
          </p:cNvPr>
          <p:cNvSpPr>
            <a:spLocks noGrp="1"/>
          </p:cNvSpPr>
          <p:nvPr>
            <p:ph idx="1"/>
          </p:nvPr>
        </p:nvSpPr>
        <p:spPr/>
        <p:txBody>
          <a:bodyPr>
            <a:noAutofit/>
          </a:bodyPr>
          <a:lstStyle/>
          <a:p>
            <a:pPr algn="just">
              <a:lnSpc>
                <a:spcPct val="12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Cost Control:</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Engineering projects often have budget constraints. Efficient economic decision making helps control costs by identifying cost-effective solutions and optimizing resource allocation. This ensures that projects remain within the approved budget without compromising on quality or functionality.</a:t>
            </a:r>
          </a:p>
          <a:p>
            <a:pPr algn="just">
              <a:lnSpc>
                <a:spcPct val="12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Risk Management:</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Every engineering project involves inherent risks. Economic analysis helps assess the financial risks associated with different project options, allowing engineers to select alternatives that offer the best risk-reward balance. This minimizes the likelihood of unexpected financial setbacks during project execution.</a:t>
            </a:r>
          </a:p>
          <a:p>
            <a:pPr algn="just">
              <a:lnSpc>
                <a:spcPct val="12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Return on Investment (ROI):</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Engineering projects require significant investments, and stakeholders expect a return on their investment. Economic decision making helps evaluate potential returns from different project options, enabling the selection of projects with the highest ROI and ensuring that resources are utilized efficiently.</a:t>
            </a:r>
          </a:p>
          <a:p>
            <a:pPr algn="just">
              <a:lnSpc>
                <a:spcPct val="12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Life Cycle Cost Analysis:</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Engineering projects often have long lifecycles. Considering only the initial construction cost might lead to poor decisions if long-term costs (e.g., maintenance, operation, and decommissioning) are not factored in. Economic analysis allows engineers to assess the life cycle costs of various alternatives and make choices that minimize the total cost of ownership over the project's lifespan.</a:t>
            </a:r>
            <a:endParaRPr lang="en-IN" sz="1800" dirty="0">
              <a:latin typeface="Gill Sans MT" panose="020B0502020104020203" pitchFamily="34" charset="0"/>
            </a:endParaRPr>
          </a:p>
        </p:txBody>
      </p:sp>
    </p:spTree>
    <p:extLst>
      <p:ext uri="{BB962C8B-B14F-4D97-AF65-F5344CB8AC3E}">
        <p14:creationId xmlns:p14="http://schemas.microsoft.com/office/powerpoint/2010/main" val="3473620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0993-0471-88DC-1B98-B0726FF1D6F6}"/>
              </a:ext>
            </a:extLst>
          </p:cNvPr>
          <p:cNvSpPr>
            <a:spLocks noGrp="1"/>
          </p:cNvSpPr>
          <p:nvPr>
            <p:ph type="title"/>
          </p:nvPr>
        </p:nvSpPr>
        <p:spPr/>
        <p:txBody>
          <a:bodyPr>
            <a:noAutofit/>
          </a:bodyPr>
          <a:lstStyle/>
          <a:p>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Importance of Economic Decision Making in </a:t>
            </a:r>
            <a:r>
              <a:rPr lang="en-IN" sz="2400" b="0" kern="100" dirty="0">
                <a:solidFill>
                  <a:srgbClr val="FF0000"/>
                </a:solidFill>
                <a:latin typeface="Gill Sans MT" panose="020B0502020104020203" pitchFamily="34" charset="0"/>
                <a:ea typeface="Calibri" panose="020F0502020204030204" pitchFamily="34" charset="0"/>
                <a:cs typeface="Mangal" panose="02040503050203030202" pitchFamily="18" charset="0"/>
              </a:rPr>
              <a:t>E</a:t>
            </a:r>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ngineering </a:t>
            </a:r>
            <a:r>
              <a:rPr lang="en-IN" sz="2400" b="0" kern="100" dirty="0">
                <a:solidFill>
                  <a:srgbClr val="FF0000"/>
                </a:solidFill>
                <a:latin typeface="Gill Sans MT" panose="020B0502020104020203" pitchFamily="34" charset="0"/>
                <a:ea typeface="Calibri" panose="020F0502020204030204" pitchFamily="34" charset="0"/>
                <a:cs typeface="Mangal" panose="02040503050203030202" pitchFamily="18" charset="0"/>
              </a:rPr>
              <a:t>P</a:t>
            </a:r>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rojects</a:t>
            </a:r>
            <a:b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br>
            <a:endParaRPr lang="en-IN" sz="2400" b="0" dirty="0">
              <a:solidFill>
                <a:srgbClr val="FF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5ED7A032-7BA2-CCF2-4F68-24F6EDA4E156}"/>
              </a:ext>
            </a:extLst>
          </p:cNvPr>
          <p:cNvSpPr>
            <a:spLocks noGrp="1"/>
          </p:cNvSpPr>
          <p:nvPr>
            <p:ph idx="1"/>
          </p:nvPr>
        </p:nvSpPr>
        <p:spPr>
          <a:xfrm>
            <a:off x="203201" y="1091148"/>
            <a:ext cx="11510209" cy="5320537"/>
          </a:xfrm>
        </p:spPr>
        <p:txBody>
          <a:bodyPr>
            <a:noAutofit/>
          </a:bodyPr>
          <a:lstStyle/>
          <a:p>
            <a:pPr algn="just">
              <a:lnSpc>
                <a:spcPct val="12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Sustainability and Environmental Impact</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Economic decision making can also contribute to sustainable engineering practices. By incorporating environmental and social costs into the analysis, engineers can identify environmentally friendly solutions that might not only benefit the project but also the broader community and the planet.</a:t>
            </a:r>
          </a:p>
          <a:p>
            <a:pPr algn="just">
              <a:lnSpc>
                <a:spcPct val="12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Stakeholder Alignment:</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Engineering projects involve multiple stakeholders with different interests and priorities. Economic analysis provides a quantitative basis for decision making, facilitating communication and alignment among stakeholders by focusing on objective data and metrics.</a:t>
            </a:r>
          </a:p>
          <a:p>
            <a:pPr algn="just">
              <a:lnSpc>
                <a:spcPct val="12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Project Feasibility:</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Economic decision making helps determine the feasibility of a project before it proceeds to implementation. </a:t>
            </a:r>
            <a:r>
              <a:rPr lang="en-IN" sz="1800" kern="100" dirty="0" err="1">
                <a:effectLst/>
                <a:latin typeface="Gill Sans MT" panose="020B0502020104020203" pitchFamily="34" charset="0"/>
                <a:ea typeface="Calibri" panose="020F0502020204030204" pitchFamily="34" charset="0"/>
                <a:cs typeface="Mangal" panose="02040503050203030202" pitchFamily="18" charset="0"/>
              </a:rPr>
              <a:t>Analyzing</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costs and benefits early on can reveal whether a project is economically viable and helps avoid investing resources in unviable ventures.</a:t>
            </a:r>
          </a:p>
          <a:p>
            <a:pPr algn="just">
              <a:lnSpc>
                <a:spcPct val="12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Resource Optimization</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Engineers must optimize the use of resources, including materials, </a:t>
            </a:r>
            <a:r>
              <a:rPr lang="en-IN" sz="1800" kern="100" dirty="0" err="1">
                <a:effectLst/>
                <a:latin typeface="Gill Sans MT" panose="020B0502020104020203" pitchFamily="34" charset="0"/>
                <a:ea typeface="Calibri" panose="020F0502020204030204" pitchFamily="34" charset="0"/>
                <a:cs typeface="Mangal" panose="02040503050203030202" pitchFamily="18" charset="0"/>
              </a:rPr>
              <a:t>labor</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time, and energy. Economic analysis allows for effective resource allocation, reducing waste and increasing efficiency throughout the project.</a:t>
            </a:r>
          </a:p>
          <a:p>
            <a:pPr algn="just">
              <a:lnSpc>
                <a:spcPct val="12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Competitiveness:</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In the context of business and industry, economic decision making can provide a competitive edge. Projects that are economically viable and offer higher returns have a better chance of attracting investors and clients, enhancing a company's position in the market.</a:t>
            </a:r>
          </a:p>
          <a:p>
            <a:pPr>
              <a:lnSpc>
                <a:spcPct val="120000"/>
              </a:lnSpc>
              <a:spcBef>
                <a:spcPts val="0"/>
              </a:spcBef>
            </a:pPr>
            <a:endParaRPr lang="en-IN" sz="1800" dirty="0">
              <a:latin typeface="Gill Sans MT" panose="020B0502020104020203" pitchFamily="34" charset="0"/>
            </a:endParaRPr>
          </a:p>
        </p:txBody>
      </p:sp>
    </p:spTree>
    <p:extLst>
      <p:ext uri="{BB962C8B-B14F-4D97-AF65-F5344CB8AC3E}">
        <p14:creationId xmlns:p14="http://schemas.microsoft.com/office/powerpoint/2010/main" val="2950209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F6A8-5476-61EF-C420-3D0257C1E701}"/>
              </a:ext>
            </a:extLst>
          </p:cNvPr>
          <p:cNvSpPr>
            <a:spLocks noGrp="1"/>
          </p:cNvSpPr>
          <p:nvPr>
            <p:ph type="title"/>
          </p:nvPr>
        </p:nvSpPr>
        <p:spPr/>
        <p:txBody>
          <a:bodyPr>
            <a:noAutofit/>
          </a:bodyPr>
          <a:lstStyle/>
          <a:p>
            <a:r>
              <a:rPr lang="en-IN"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Factors Influencing Economic Decisions in Engineering</a:t>
            </a:r>
            <a:br>
              <a:rPr lang="en-IN"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br>
            <a:endParaRPr lang="en-IN" b="0" dirty="0">
              <a:solidFill>
                <a:srgbClr val="FF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ED623C0F-7297-8B36-7849-3FF140D21075}"/>
              </a:ext>
            </a:extLst>
          </p:cNvPr>
          <p:cNvSpPr>
            <a:spLocks noGrp="1"/>
          </p:cNvSpPr>
          <p:nvPr>
            <p:ph idx="1"/>
          </p:nvPr>
        </p:nvSpPr>
        <p:spPr/>
        <p:txBody>
          <a:bodyPr>
            <a:noAutofit/>
          </a:bodyPr>
          <a:lstStyle/>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Cost-Benefit Analysis:</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Engineers often perform cost-benefit analyses to compare the costs of different engineering solutions against the potential benefits they offer. This analysis helps in selecting the most economically viable option that maximizes the return on investment.</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Budget Constraints:</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Engineering projects must operate within a defined budget. Engineers need to make decisions that align with the available financial resources while achieving project objectives efficiently.</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Technological Feasibility:</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The feasibility of implementing a particular engineering solution heavily depends on the state of technology and the availability of necessary resources. Advanced technologies may offer efficiency improvements, but they can also come with higher initial costs.</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Resource Availability:</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Availability and cost of resources such as raw materials, </a:t>
            </a:r>
            <a:r>
              <a:rPr lang="en-IN" sz="1800" kern="100" dirty="0" err="1">
                <a:effectLst/>
                <a:latin typeface="Gill Sans MT" panose="020B0502020104020203" pitchFamily="34" charset="0"/>
                <a:ea typeface="Calibri" panose="020F0502020204030204" pitchFamily="34" charset="0"/>
                <a:cs typeface="Mangal" panose="02040503050203030202" pitchFamily="18" charset="0"/>
              </a:rPr>
              <a:t>labor</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and energy play a significant role in economic decision-making. Engineers need to consider resource availability to optimize the project's overall cost.</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Life Cycle Costs:</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Engineering decisions should not only consider the upfront costs but also the life cycle costs of a project. This includes maintenance, operating expenses, and potential decommissioning or disposal costs.</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Market Demand and Competition:</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In the case of engineering products, market demand and competition can significantly influence economic decisions. Engineers must consider the potential market size, consumer preferences, and the competitive landscape while developing new products.</a:t>
            </a:r>
          </a:p>
        </p:txBody>
      </p:sp>
    </p:spTree>
    <p:extLst>
      <p:ext uri="{BB962C8B-B14F-4D97-AF65-F5344CB8AC3E}">
        <p14:creationId xmlns:p14="http://schemas.microsoft.com/office/powerpoint/2010/main" val="2739521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F6A8-5476-61EF-C420-3D0257C1E701}"/>
              </a:ext>
            </a:extLst>
          </p:cNvPr>
          <p:cNvSpPr>
            <a:spLocks noGrp="1"/>
          </p:cNvSpPr>
          <p:nvPr>
            <p:ph type="title"/>
          </p:nvPr>
        </p:nvSpPr>
        <p:spPr/>
        <p:txBody>
          <a:bodyPr>
            <a:noAutofit/>
          </a:bodyPr>
          <a:lstStyle/>
          <a:p>
            <a:r>
              <a:rPr lang="en-IN"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Factors Influencing Economic Decisions in Engineering</a:t>
            </a:r>
            <a:br>
              <a:rPr lang="en-IN"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br>
            <a:endParaRPr lang="en-IN" b="0" dirty="0">
              <a:solidFill>
                <a:srgbClr val="FF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ED623C0F-7297-8B36-7849-3FF140D21075}"/>
              </a:ext>
            </a:extLst>
          </p:cNvPr>
          <p:cNvSpPr>
            <a:spLocks noGrp="1"/>
          </p:cNvSpPr>
          <p:nvPr>
            <p:ph idx="1"/>
          </p:nvPr>
        </p:nvSpPr>
        <p:spPr/>
        <p:txBody>
          <a:bodyPr>
            <a:noAutofit/>
          </a:bodyPr>
          <a:lstStyle/>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Regulatory and Environmental Considerations:</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Compliance with regulations and environmental standards can impact the design and implementation of engineering projects. Failing to meet these requirements can lead to additional costs and potential legal issues.</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Risk Assessment:</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Engineers need to evaluate and mitigate risks associated with different choices. Risk analysis involves identifying potential problems, estimating their likelihood, and understanding the consequences of each risk scenario.</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Time Constraints</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Time-to-market and project deadlines can be critical in the engineering industry. Economic decisions often need to be made within specific timeframes to meet project schedules.</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Government Policies and Incentives:</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Government policies, subsidies, tax incentives, and grants can influence engineering decisions. For instance, policies promoting renewable energy may drive investment in certain engineering projects.</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Stakeholder Expectations:</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The expectations and preferences of stakeholders, including clients, investors, and the public, can shape economic decisions. Meeting stakeholder requirements is crucial for the success and acceptance of engineering projects.</a:t>
            </a:r>
          </a:p>
          <a:p>
            <a:pPr algn="just">
              <a:lnSpc>
                <a:spcPct val="100000"/>
              </a:lnSpc>
              <a:spcBef>
                <a:spcPts val="0"/>
              </a:spcBef>
            </a:pPr>
            <a:r>
              <a:rPr lang="en-IN" sz="1800" b="1" kern="100" dirty="0">
                <a:effectLst/>
                <a:latin typeface="Gill Sans MT" panose="020B0502020104020203" pitchFamily="34" charset="0"/>
                <a:ea typeface="Calibri" panose="020F0502020204030204" pitchFamily="34" charset="0"/>
                <a:cs typeface="Mangal" panose="02040503050203030202" pitchFamily="18" charset="0"/>
              </a:rPr>
              <a:t>Scalability and Flexibility:</a:t>
            </a:r>
            <a:r>
              <a:rPr lang="en-IN" sz="1800" kern="100" dirty="0">
                <a:effectLst/>
                <a:latin typeface="Gill Sans MT" panose="020B0502020104020203" pitchFamily="34" charset="0"/>
                <a:ea typeface="Calibri" panose="020F0502020204030204" pitchFamily="34" charset="0"/>
                <a:cs typeface="Mangal" panose="02040503050203030202" pitchFamily="18" charset="0"/>
              </a:rPr>
              <a:t> Engineering decisions that allow for scalability and flexibility can be economically advantageous. Designs that can adapt to changing requirements or expansion can save costs in the long run.</a:t>
            </a:r>
          </a:p>
          <a:p>
            <a:pPr algn="just">
              <a:lnSpc>
                <a:spcPct val="100000"/>
              </a:lnSpc>
              <a:spcBef>
                <a:spcPts val="0"/>
              </a:spcBef>
            </a:pPr>
            <a:r>
              <a:rPr lang="en-IN" sz="1800" kern="100" dirty="0">
                <a:effectLst/>
                <a:latin typeface="Gill Sans MT" panose="020B0502020104020203" pitchFamily="34" charset="0"/>
                <a:ea typeface="Calibri" panose="020F0502020204030204" pitchFamily="34" charset="0"/>
                <a:cs typeface="Mangal" panose="02040503050203030202" pitchFamily="18" charset="0"/>
              </a:rPr>
              <a:t>In summary, economic decisions in engineering are multifaceted, involving considerations of technical feasibility, financial constraints, market dynamics, regulations, and risk assessment. Successful engineering projects require a balance of these factors to achieve optimal outcomes for all stakeholders involved.</a:t>
            </a:r>
          </a:p>
          <a:p>
            <a:pPr>
              <a:lnSpc>
                <a:spcPct val="100000"/>
              </a:lnSpc>
              <a:spcBef>
                <a:spcPts val="0"/>
              </a:spcBef>
            </a:pPr>
            <a:endParaRPr lang="en-IN" sz="1800" dirty="0">
              <a:latin typeface="Gill Sans MT" panose="020B0502020104020203" pitchFamily="34" charset="0"/>
            </a:endParaRPr>
          </a:p>
        </p:txBody>
      </p:sp>
    </p:spTree>
    <p:extLst>
      <p:ext uri="{BB962C8B-B14F-4D97-AF65-F5344CB8AC3E}">
        <p14:creationId xmlns:p14="http://schemas.microsoft.com/office/powerpoint/2010/main" val="385914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9550D-B4EB-6405-BD8E-D5196AA8177D}"/>
              </a:ext>
            </a:extLst>
          </p:cNvPr>
          <p:cNvSpPr txBox="1"/>
          <p:nvPr/>
        </p:nvSpPr>
        <p:spPr>
          <a:xfrm>
            <a:off x="225879" y="989945"/>
            <a:ext cx="11740242" cy="5909310"/>
          </a:xfrm>
          <a:prstGeom prst="rect">
            <a:avLst/>
          </a:prstGeom>
          <a:noFill/>
        </p:spPr>
        <p:txBody>
          <a:bodyPr wrap="square" anchor="ctr">
            <a:spAutoFit/>
          </a:bodyPr>
          <a:lstStyle/>
          <a:p>
            <a:pPr lvl="0">
              <a:tabLst>
                <a:tab pos="647700" algn="l"/>
              </a:tabLst>
            </a:pPr>
            <a:r>
              <a:rPr lang="en-IN" b="1" dirty="0">
                <a:effectLst/>
                <a:latin typeface="Gill Sans MT" panose="020B0502020104020203" pitchFamily="34" charset="0"/>
                <a:ea typeface="Calibri" panose="020F0502020204030204" pitchFamily="34" charset="0"/>
                <a:cs typeface="Mangal" panose="02040503050203030202" pitchFamily="18" charset="0"/>
              </a:rPr>
              <a:t>D. Syllabus</a:t>
            </a:r>
            <a:endParaRPr lang="en-IN" dirty="0">
              <a:effectLst/>
              <a:latin typeface="Gill Sans MT" panose="020B0502020104020203" pitchFamily="34" charset="0"/>
              <a:ea typeface="Calibri" panose="020F0502020204030204" pitchFamily="34" charset="0"/>
              <a:cs typeface="Mangal" panose="02040503050203030202" pitchFamily="18" charset="0"/>
            </a:endParaRPr>
          </a:p>
          <a:p>
            <a:pPr marL="419100" algn="just"/>
            <a:r>
              <a:rPr lang="en-IN" dirty="0">
                <a:effectLst/>
                <a:latin typeface="Gill Sans MT" panose="020B0502020104020203" pitchFamily="34" charset="0"/>
                <a:ea typeface="Calibri" panose="020F0502020204030204" pitchFamily="34" charset="0"/>
                <a:cs typeface="Mangal" panose="02040503050203030202" pitchFamily="18" charset="0"/>
              </a:rPr>
              <a:t>Economic Decision Making – Overview, Problems, Role, Decision Making Process. Indian Industries Introduction, The Pattern of Industrialization, Large Scale Industries, Labour Problems and Policies, Unorganized Sector.</a:t>
            </a:r>
          </a:p>
          <a:p>
            <a:pPr marL="419100" algn="just"/>
            <a:r>
              <a:rPr lang="en-IN" dirty="0">
                <a:effectLst/>
                <a:latin typeface="Gill Sans MT" panose="020B0502020104020203" pitchFamily="34" charset="0"/>
                <a:ea typeface="Calibri" panose="020F0502020204030204" pitchFamily="34" charset="0"/>
                <a:cs typeface="Mangal" panose="02040503050203030202" pitchFamily="18" charset="0"/>
              </a:rPr>
              <a:t>Engineering Cost &amp; Estimation – Fixed, Variable, Marginal &amp; Average Costs, Sunk Costs, Opportunity Costs, Recurring &amp; Nonrecurring Costs, Incremental Costs, Cash Costs Vs Book Costs, Life- Cycle Costs, Types of Estimate, Estimating Models Improvement &amp; Learning Curve, Benefits, Economic order Quantity.</a:t>
            </a:r>
          </a:p>
          <a:p>
            <a:pPr marL="419100" algn="just"/>
            <a:r>
              <a:rPr lang="en-IN" dirty="0">
                <a:effectLst/>
                <a:latin typeface="Gill Sans MT" panose="020B0502020104020203" pitchFamily="34" charset="0"/>
                <a:ea typeface="Calibri" panose="020F0502020204030204" pitchFamily="34" charset="0"/>
                <a:cs typeface="Mangal" panose="02040503050203030202" pitchFamily="18" charset="0"/>
              </a:rPr>
              <a:t>Uncertainty in future Events – Estimates and their use in economic analysis, economic decision tree, Risk, Risk vs Return.</a:t>
            </a:r>
          </a:p>
          <a:p>
            <a:pPr marL="419100" algn="just"/>
            <a:r>
              <a:rPr lang="en-IN" dirty="0">
                <a:effectLst/>
                <a:latin typeface="Gill Sans MT" panose="020B0502020104020203" pitchFamily="34" charset="0"/>
                <a:ea typeface="Calibri" panose="020F0502020204030204" pitchFamily="34" charset="0"/>
                <a:cs typeface="Mangal" panose="02040503050203030202" pitchFamily="18" charset="0"/>
              </a:rPr>
              <a:t>Depreciation – Depreciation and expenses, depreciation calculation fundamentals, depreciation and capital allowance methods, Common elements of tax regulations for depreciation and capital allowances.</a:t>
            </a:r>
          </a:p>
          <a:p>
            <a:pPr marL="419100" algn="just"/>
            <a:r>
              <a:rPr lang="en-IN" dirty="0">
                <a:effectLst/>
                <a:latin typeface="Gill Sans MT" panose="020B0502020104020203" pitchFamily="34" charset="0"/>
                <a:ea typeface="Calibri" panose="020F0502020204030204" pitchFamily="34" charset="0"/>
                <a:cs typeface="Mangal" panose="02040503050203030202" pitchFamily="18" charset="0"/>
              </a:rPr>
              <a:t>Replacement Analysis, Inflation and Price Change, Forecasting, Break Even Analysis</a:t>
            </a:r>
          </a:p>
          <a:p>
            <a:pPr lvl="0" algn="just"/>
            <a:r>
              <a:rPr lang="en-IN" b="1" dirty="0">
                <a:effectLst/>
                <a:latin typeface="Gill Sans MT" panose="020B0502020104020203" pitchFamily="34" charset="0"/>
                <a:ea typeface="Calibri" panose="020F0502020204030204" pitchFamily="34" charset="0"/>
                <a:cs typeface="Mangal" panose="02040503050203030202" pitchFamily="18" charset="0"/>
              </a:rPr>
              <a:t>  E. Text Books</a:t>
            </a:r>
            <a:endParaRPr lang="en-IN" dirty="0">
              <a:effectLst/>
              <a:latin typeface="Gill Sans MT" panose="020B0502020104020203" pitchFamily="34" charset="0"/>
              <a:ea typeface="Calibri" panose="020F0502020204030204" pitchFamily="34" charset="0"/>
              <a:cs typeface="Mangal" panose="02040503050203030202" pitchFamily="18" charset="0"/>
            </a:endParaRPr>
          </a:p>
          <a:p>
            <a:pPr marL="270510" algn="just"/>
            <a:r>
              <a:rPr lang="en-IN" dirty="0">
                <a:effectLst/>
                <a:latin typeface="Gill Sans MT" panose="020B0502020104020203" pitchFamily="34" charset="0"/>
                <a:ea typeface="Calibri" panose="020F0502020204030204" pitchFamily="34" charset="0"/>
                <a:cs typeface="Mangal" panose="02040503050203030202" pitchFamily="18" charset="0"/>
              </a:rPr>
              <a:t>  T1. R. </a:t>
            </a:r>
            <a:r>
              <a:rPr lang="en-IN" dirty="0" err="1">
                <a:effectLst/>
                <a:latin typeface="Gill Sans MT" panose="020B0502020104020203" pitchFamily="34" charset="0"/>
                <a:ea typeface="Calibri" panose="020F0502020204030204" pitchFamily="34" charset="0"/>
                <a:cs typeface="Mangal" panose="02040503050203030202" pitchFamily="18" charset="0"/>
              </a:rPr>
              <a:t>Panneerselvam</a:t>
            </a:r>
            <a:r>
              <a:rPr lang="en-IN" dirty="0">
                <a:effectLst/>
                <a:latin typeface="Gill Sans MT" panose="020B0502020104020203" pitchFamily="34" charset="0"/>
                <a:ea typeface="Calibri" panose="020F0502020204030204" pitchFamily="34" charset="0"/>
                <a:cs typeface="Mangal" panose="02040503050203030202" pitchFamily="18" charset="0"/>
              </a:rPr>
              <a:t>, </a:t>
            </a:r>
            <a:r>
              <a:rPr lang="en-IN" i="1" dirty="0">
                <a:effectLst/>
                <a:latin typeface="Gill Sans MT" panose="020B0502020104020203" pitchFamily="34" charset="0"/>
                <a:ea typeface="Calibri" panose="020F0502020204030204" pitchFamily="34" charset="0"/>
                <a:cs typeface="Mangal" panose="02040503050203030202" pitchFamily="18" charset="0"/>
              </a:rPr>
              <a:t>Engineering Economics</a:t>
            </a:r>
            <a:r>
              <a:rPr lang="en-IN" dirty="0">
                <a:effectLst/>
                <a:latin typeface="Gill Sans MT" panose="020B0502020104020203" pitchFamily="34" charset="0"/>
                <a:ea typeface="Calibri" panose="020F0502020204030204" pitchFamily="34" charset="0"/>
                <a:cs typeface="Mangal" panose="02040503050203030202" pitchFamily="18" charset="0"/>
              </a:rPr>
              <a:t>, </a:t>
            </a:r>
            <a:r>
              <a:rPr lang="en-GB" dirty="0">
                <a:effectLst/>
                <a:latin typeface="Gill Sans MT" panose="020B0502020104020203" pitchFamily="34" charset="0"/>
                <a:ea typeface="Calibri" panose="020F0502020204030204" pitchFamily="34" charset="0"/>
                <a:cs typeface="Mangal" panose="02040503050203030202" pitchFamily="18" charset="0"/>
              </a:rPr>
              <a:t>Prentice Hall of India.</a:t>
            </a:r>
            <a:endParaRPr lang="en-IN" dirty="0">
              <a:effectLst/>
              <a:latin typeface="Gill Sans MT" panose="020B0502020104020203" pitchFamily="34" charset="0"/>
              <a:ea typeface="Calibri" panose="020F0502020204030204" pitchFamily="34" charset="0"/>
              <a:cs typeface="Mangal" panose="02040503050203030202" pitchFamily="18" charset="0"/>
            </a:endParaRPr>
          </a:p>
          <a:p>
            <a:pPr marL="270510" algn="just"/>
            <a:r>
              <a:rPr lang="en-IN" dirty="0">
                <a:effectLst/>
                <a:latin typeface="Gill Sans MT" panose="020B0502020104020203" pitchFamily="34" charset="0"/>
                <a:ea typeface="Calibri" panose="020F0502020204030204" pitchFamily="34" charset="0"/>
                <a:cs typeface="Mangal" panose="02040503050203030202" pitchFamily="18" charset="0"/>
              </a:rPr>
              <a:t>  T2. </a:t>
            </a:r>
            <a:r>
              <a:rPr lang="en-GB" dirty="0">
                <a:effectLst/>
                <a:latin typeface="Gill Sans MT" panose="020B0502020104020203" pitchFamily="34" charset="0"/>
                <a:ea typeface="Calibri" panose="020F0502020204030204" pitchFamily="34" charset="0"/>
                <a:cs typeface="Mangal" panose="02040503050203030202" pitchFamily="18" charset="0"/>
              </a:rPr>
              <a:t>J.L. Riggs, D.D. Bedworth and S.U. Randhawa, </a:t>
            </a:r>
            <a:r>
              <a:rPr lang="en-GB" i="1" dirty="0">
                <a:effectLst/>
                <a:latin typeface="Gill Sans MT" panose="020B0502020104020203" pitchFamily="34" charset="0"/>
                <a:ea typeface="Calibri" panose="020F0502020204030204" pitchFamily="34" charset="0"/>
                <a:cs typeface="Mangal" panose="02040503050203030202" pitchFamily="18" charset="0"/>
              </a:rPr>
              <a:t>Engineering Economics</a:t>
            </a:r>
            <a:r>
              <a:rPr lang="en-GB" dirty="0">
                <a:effectLst/>
                <a:latin typeface="Gill Sans MT" panose="020B0502020104020203" pitchFamily="34" charset="0"/>
                <a:ea typeface="Calibri" panose="020F0502020204030204" pitchFamily="34" charset="0"/>
                <a:cs typeface="Mangal" panose="02040503050203030202" pitchFamily="18" charset="0"/>
              </a:rPr>
              <a:t>, McGraw Hill Education</a:t>
            </a:r>
            <a:r>
              <a:rPr lang="en-IN" dirty="0">
                <a:effectLst/>
                <a:latin typeface="Gill Sans MT" panose="020B0502020104020203" pitchFamily="34" charset="0"/>
                <a:ea typeface="Calibri" panose="020F0502020204030204" pitchFamily="34" charset="0"/>
                <a:cs typeface="Mangal" panose="02040503050203030202" pitchFamily="18" charset="0"/>
              </a:rPr>
              <a:t>.</a:t>
            </a:r>
          </a:p>
          <a:p>
            <a:pPr marL="270510" algn="just"/>
            <a:r>
              <a:rPr lang="en-IN" dirty="0">
                <a:effectLst/>
                <a:latin typeface="Gill Sans MT" panose="020B0502020104020203" pitchFamily="34" charset="0"/>
                <a:ea typeface="Calibri" panose="020F0502020204030204" pitchFamily="34" charset="0"/>
                <a:cs typeface="Mangal" panose="02040503050203030202" pitchFamily="18" charset="0"/>
              </a:rPr>
              <a:t>  T3. P.L. Mehta, Managerial Economics, Sultan Chand &amp; Sons.</a:t>
            </a:r>
          </a:p>
          <a:p>
            <a:pPr lvl="0" algn="just"/>
            <a:r>
              <a:rPr lang="en-IN" b="1" dirty="0">
                <a:effectLst/>
                <a:latin typeface="Gill Sans MT" panose="020B0502020104020203" pitchFamily="34" charset="0"/>
                <a:ea typeface="Calibri" panose="020F0502020204030204" pitchFamily="34" charset="0"/>
                <a:cs typeface="Mangal" panose="02040503050203030202" pitchFamily="18" charset="0"/>
              </a:rPr>
              <a:t>  F.  Reference Books</a:t>
            </a:r>
            <a:endParaRPr lang="en-IN" dirty="0">
              <a:effectLst/>
              <a:latin typeface="Gill Sans MT" panose="020B0502020104020203" pitchFamily="34" charset="0"/>
              <a:ea typeface="Calibri" panose="020F0502020204030204" pitchFamily="34" charset="0"/>
              <a:cs typeface="Mangal" panose="02040503050203030202" pitchFamily="18" charset="0"/>
            </a:endParaRPr>
          </a:p>
          <a:p>
            <a:r>
              <a:rPr lang="en-IN" dirty="0">
                <a:effectLst/>
                <a:latin typeface="Gill Sans MT" panose="020B0502020104020203" pitchFamily="34" charset="0"/>
                <a:ea typeface="Calibri" panose="020F0502020204030204" pitchFamily="34" charset="0"/>
                <a:cs typeface="Mangal" panose="02040503050203030202" pitchFamily="18" charset="0"/>
              </a:rPr>
              <a:t>      R1.  </a:t>
            </a:r>
            <a:r>
              <a:rPr lang="en-GB" dirty="0">
                <a:effectLst/>
                <a:latin typeface="Gill Sans MT" panose="020B0502020104020203" pitchFamily="34" charset="0"/>
                <a:ea typeface="Calibri" panose="020F0502020204030204" pitchFamily="34" charset="0"/>
                <a:cs typeface="Mangal" panose="02040503050203030202" pitchFamily="18" charset="0"/>
              </a:rPr>
              <a:t>E.L. Grant, W.G. Ireson and R.S. Leavenworth, </a:t>
            </a:r>
            <a:r>
              <a:rPr lang="en-GB" i="1" dirty="0">
                <a:effectLst/>
                <a:latin typeface="Gill Sans MT" panose="020B0502020104020203" pitchFamily="34" charset="0"/>
                <a:ea typeface="Calibri" panose="020F0502020204030204" pitchFamily="34" charset="0"/>
                <a:cs typeface="Mangal" panose="02040503050203030202" pitchFamily="18" charset="0"/>
              </a:rPr>
              <a:t>Principles of Engineering Economic Analysis</a:t>
            </a:r>
            <a:r>
              <a:rPr lang="en-GB" dirty="0">
                <a:effectLst/>
                <a:latin typeface="Gill Sans MT" panose="020B0502020104020203" pitchFamily="34" charset="0"/>
                <a:ea typeface="Calibri" panose="020F0502020204030204" pitchFamily="34" charset="0"/>
                <a:cs typeface="Mangal" panose="02040503050203030202" pitchFamily="18" charset="0"/>
              </a:rPr>
              <a:t>, John Wiley.</a:t>
            </a:r>
            <a:endParaRPr lang="en-IN" dirty="0">
              <a:effectLst/>
              <a:latin typeface="Gill Sans MT" panose="020B0502020104020203" pitchFamily="34" charset="0"/>
              <a:ea typeface="Calibri" panose="020F0502020204030204" pitchFamily="34" charset="0"/>
              <a:cs typeface="Mangal" panose="02040503050203030202" pitchFamily="18" charset="0"/>
            </a:endParaRPr>
          </a:p>
          <a:p>
            <a:r>
              <a:rPr lang="en-GB" dirty="0">
                <a:effectLst/>
                <a:latin typeface="Gill Sans MT" panose="020B0502020104020203" pitchFamily="34" charset="0"/>
                <a:ea typeface="Calibri" panose="020F0502020204030204" pitchFamily="34" charset="0"/>
                <a:cs typeface="Mangal" panose="02040503050203030202" pitchFamily="18" charset="0"/>
              </a:rPr>
              <a:t>      R2.  G,J. </a:t>
            </a:r>
            <a:r>
              <a:rPr lang="en-GB" dirty="0" err="1">
                <a:effectLst/>
                <a:latin typeface="Gill Sans MT" panose="020B0502020104020203" pitchFamily="34" charset="0"/>
                <a:ea typeface="Calibri" panose="020F0502020204030204" pitchFamily="34" charset="0"/>
                <a:cs typeface="Mangal" panose="02040503050203030202" pitchFamily="18" charset="0"/>
              </a:rPr>
              <a:t>Tuesen</a:t>
            </a:r>
            <a:r>
              <a:rPr lang="en-GB" dirty="0">
                <a:effectLst/>
                <a:latin typeface="Gill Sans MT" panose="020B0502020104020203" pitchFamily="34" charset="0"/>
                <a:ea typeface="Calibri" panose="020F0502020204030204" pitchFamily="34" charset="0"/>
                <a:cs typeface="Mangal" panose="02040503050203030202" pitchFamily="18" charset="0"/>
              </a:rPr>
              <a:t>, W.J. </a:t>
            </a:r>
            <a:r>
              <a:rPr lang="en-GB" dirty="0" err="1">
                <a:effectLst/>
                <a:latin typeface="Gill Sans MT" panose="020B0502020104020203" pitchFamily="34" charset="0"/>
                <a:ea typeface="Calibri" panose="020F0502020204030204" pitchFamily="34" charset="0"/>
                <a:cs typeface="Mangal" panose="02040503050203030202" pitchFamily="18" charset="0"/>
              </a:rPr>
              <a:t>Fabrycky</a:t>
            </a:r>
            <a:r>
              <a:rPr lang="en-GB" dirty="0">
                <a:effectLst/>
                <a:latin typeface="Gill Sans MT" panose="020B0502020104020203" pitchFamily="34" charset="0"/>
                <a:ea typeface="Calibri" panose="020F0502020204030204" pitchFamily="34" charset="0"/>
                <a:cs typeface="Mangal" panose="02040503050203030202" pitchFamily="18" charset="0"/>
              </a:rPr>
              <a:t> and H.G. </a:t>
            </a:r>
            <a:r>
              <a:rPr lang="en-GB" dirty="0" err="1">
                <a:effectLst/>
                <a:latin typeface="Gill Sans MT" panose="020B0502020104020203" pitchFamily="34" charset="0"/>
                <a:ea typeface="Calibri" panose="020F0502020204030204" pitchFamily="34" charset="0"/>
                <a:cs typeface="Mangal" panose="02040503050203030202" pitchFamily="18" charset="0"/>
              </a:rPr>
              <a:t>Tuesen</a:t>
            </a:r>
            <a:r>
              <a:rPr lang="en-GB" dirty="0">
                <a:effectLst/>
                <a:latin typeface="Gill Sans MT" panose="020B0502020104020203" pitchFamily="34" charset="0"/>
                <a:ea typeface="Calibri" panose="020F0502020204030204" pitchFamily="34" charset="0"/>
                <a:cs typeface="Mangal" panose="02040503050203030202" pitchFamily="18" charset="0"/>
              </a:rPr>
              <a:t>, </a:t>
            </a:r>
            <a:r>
              <a:rPr lang="en-GB" i="1" dirty="0">
                <a:effectLst/>
                <a:latin typeface="Gill Sans MT" panose="020B0502020104020203" pitchFamily="34" charset="0"/>
                <a:ea typeface="Calibri" panose="020F0502020204030204" pitchFamily="34" charset="0"/>
                <a:cs typeface="Mangal" panose="02040503050203030202" pitchFamily="18" charset="0"/>
              </a:rPr>
              <a:t>Engineering Economy</a:t>
            </a:r>
            <a:r>
              <a:rPr lang="en-GB" dirty="0">
                <a:effectLst/>
                <a:latin typeface="Gill Sans MT" panose="020B0502020104020203" pitchFamily="34" charset="0"/>
                <a:ea typeface="Calibri" panose="020F0502020204030204" pitchFamily="34" charset="0"/>
                <a:cs typeface="Mangal" panose="02040503050203030202" pitchFamily="18" charset="0"/>
              </a:rPr>
              <a:t>, Prentice Hall of India.</a:t>
            </a:r>
            <a:endParaRPr lang="en-IN" dirty="0">
              <a:effectLst/>
              <a:latin typeface="Gill Sans MT" panose="020B0502020104020203" pitchFamily="34" charset="0"/>
              <a:ea typeface="Calibri" panose="020F0502020204030204" pitchFamily="34" charset="0"/>
              <a:cs typeface="Mangal" panose="02040503050203030202" pitchFamily="18" charset="0"/>
            </a:endParaRPr>
          </a:p>
          <a:p>
            <a:r>
              <a:rPr lang="en-IN" dirty="0">
                <a:effectLst/>
                <a:latin typeface="Gill Sans MT" panose="020B0502020104020203" pitchFamily="34" charset="0"/>
                <a:ea typeface="Calibri" panose="020F0502020204030204" pitchFamily="34" charset="0"/>
                <a:cs typeface="Mangal" panose="02040503050203030202" pitchFamily="18" charset="0"/>
              </a:rPr>
              <a:t>      R3.  </a:t>
            </a:r>
            <a:r>
              <a:rPr lang="en-GB" dirty="0">
                <a:effectLst/>
                <a:latin typeface="Gill Sans MT" panose="020B0502020104020203" pitchFamily="34" charset="0"/>
                <a:ea typeface="Calibri" panose="020F0502020204030204" pitchFamily="34" charset="0"/>
                <a:cs typeface="Mangal" panose="02040503050203030202" pitchFamily="18" charset="0"/>
              </a:rPr>
              <a:t>L. Blank and A. Tarquin, </a:t>
            </a:r>
            <a:r>
              <a:rPr lang="en-GB" i="1" dirty="0">
                <a:effectLst/>
                <a:latin typeface="Gill Sans MT" panose="020B0502020104020203" pitchFamily="34" charset="0"/>
                <a:ea typeface="Calibri" panose="020F0502020204030204" pitchFamily="34" charset="0"/>
                <a:cs typeface="Mangal" panose="02040503050203030202" pitchFamily="18" charset="0"/>
              </a:rPr>
              <a:t>Engineering Economy</a:t>
            </a:r>
            <a:r>
              <a:rPr lang="en-GB" dirty="0">
                <a:effectLst/>
                <a:latin typeface="Gill Sans MT" panose="020B0502020104020203" pitchFamily="34" charset="0"/>
                <a:ea typeface="Calibri" panose="020F0502020204030204" pitchFamily="34" charset="0"/>
                <a:cs typeface="Mangal" panose="02040503050203030202" pitchFamily="18" charset="0"/>
              </a:rPr>
              <a:t>, McGraw Hill Education.</a:t>
            </a:r>
            <a:endParaRPr lang="en-IN" dirty="0">
              <a:effectLst/>
              <a:latin typeface="Gill Sans MT" panose="020B0502020104020203" pitchFamily="34" charset="0"/>
              <a:ea typeface="Calibri" panose="020F0502020204030204" pitchFamily="34" charset="0"/>
              <a:cs typeface="Mangal" panose="02040503050203030202" pitchFamily="18" charset="0"/>
            </a:endParaRPr>
          </a:p>
          <a:p>
            <a:r>
              <a:rPr lang="en-GB" dirty="0">
                <a:effectLst/>
                <a:latin typeface="Gill Sans MT" panose="020B0502020104020203" pitchFamily="34" charset="0"/>
                <a:ea typeface="Calibri" panose="020F0502020204030204" pitchFamily="34" charset="0"/>
                <a:cs typeface="Mangal" panose="02040503050203030202" pitchFamily="18" charset="0"/>
              </a:rPr>
              <a:t> </a:t>
            </a:r>
            <a:endParaRPr lang="en-IN" dirty="0">
              <a:effectLst/>
              <a:latin typeface="Gill Sans MT" panose="020B0502020104020203" pitchFamily="34" charset="0"/>
              <a:ea typeface="Calibri" panose="020F0502020204030204" pitchFamily="34" charset="0"/>
              <a:cs typeface="Mangal" panose="02040503050203030202" pitchFamily="18" charset="0"/>
            </a:endParaRPr>
          </a:p>
          <a:p>
            <a:pPr algn="just"/>
            <a:r>
              <a:rPr lang="en-GB" dirty="0">
                <a:effectLst/>
                <a:latin typeface="Gill Sans MT" panose="020B0502020104020203" pitchFamily="34" charset="0"/>
                <a:ea typeface="Calibri" panose="020F0502020204030204" pitchFamily="34" charset="0"/>
                <a:cs typeface="Mangal" panose="02040503050203030202" pitchFamily="18" charset="0"/>
              </a:rPr>
              <a:t> </a:t>
            </a:r>
            <a:endParaRPr lang="en-IN" dirty="0">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08528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F0B5D2-BE7E-F302-3C0E-13E3F2B29A7D}"/>
              </a:ext>
            </a:extLst>
          </p:cNvPr>
          <p:cNvGraphicFramePr>
            <a:graphicFrameLocks noGrp="1"/>
          </p:cNvGraphicFramePr>
          <p:nvPr>
            <p:extLst>
              <p:ext uri="{D42A27DB-BD31-4B8C-83A1-F6EECF244321}">
                <p14:modId xmlns:p14="http://schemas.microsoft.com/office/powerpoint/2010/main" val="3629174414"/>
              </p:ext>
            </p:extLst>
          </p:nvPr>
        </p:nvGraphicFramePr>
        <p:xfrm>
          <a:off x="543946" y="1083032"/>
          <a:ext cx="5443536" cy="4980307"/>
        </p:xfrm>
        <a:graphic>
          <a:graphicData uri="http://schemas.openxmlformats.org/drawingml/2006/table">
            <a:tbl>
              <a:tblPr firstRow="1" firstCol="1" lastRow="1" lastCol="1" bandRow="1" bandCol="1"/>
              <a:tblGrid>
                <a:gridCol w="827654">
                  <a:extLst>
                    <a:ext uri="{9D8B030D-6E8A-4147-A177-3AD203B41FA5}">
                      <a16:colId xmlns:a16="http://schemas.microsoft.com/office/drawing/2014/main" val="1735953902"/>
                    </a:ext>
                  </a:extLst>
                </a:gridCol>
                <a:gridCol w="4615882">
                  <a:extLst>
                    <a:ext uri="{9D8B030D-6E8A-4147-A177-3AD203B41FA5}">
                      <a16:colId xmlns:a16="http://schemas.microsoft.com/office/drawing/2014/main" val="4008428717"/>
                    </a:ext>
                  </a:extLst>
                </a:gridCol>
              </a:tblGrid>
              <a:tr h="299799">
                <a:tc>
                  <a:txBody>
                    <a:bodyPr/>
                    <a:lstStyle/>
                    <a:p>
                      <a:pPr algn="just">
                        <a:lnSpc>
                          <a:spcPct val="107000"/>
                        </a:lnSpc>
                        <a:spcAft>
                          <a:spcPts val="800"/>
                        </a:spcAft>
                      </a:pPr>
                      <a:r>
                        <a:rPr lang="en-US"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L/T   No.</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marL="228600" algn="just">
                        <a:lnSpc>
                          <a:spcPct val="107000"/>
                        </a:lnSpc>
                        <a:spcAft>
                          <a:spcPts val="800"/>
                        </a:spcAft>
                      </a:pPr>
                      <a:r>
                        <a:rPr lang="en-US"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Topics</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75411021"/>
                  </a:ext>
                </a:extLst>
              </a:tr>
              <a:tr h="541460">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L1</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Introduction to course, Read Course Handout and provide to the students </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5690327"/>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L2</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Economic Decision Making – Overview, Definition</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3290029"/>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L3</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Economic Decision Making – Problem and Role</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3100450"/>
                  </a:ext>
                </a:extLst>
              </a:tr>
              <a:tr h="541460">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L4</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Economic Decision Making – Indian Industries Introduction</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790054"/>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L5</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Pattern of Industrialization, Large Scale Industries.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442324"/>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L6</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Labor Problems and Policies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36746"/>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L7</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Introduction to Unrecognized sector </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60032777"/>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L8</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Engineering Cost &amp; Estimation - Introduction</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4752038"/>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L9</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Fixed, Variable, Marginal and Average Cost</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6680117"/>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L10-11</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Sunk Cost, Opportunity Cost</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62974490"/>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L12</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Recurring &amp; Non-Recurring Cost</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3363381"/>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L13-14</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Incremental Cost, Cash Cost Vs Book Costs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55495846"/>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L15</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Life Cycle Costs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47655371"/>
                  </a:ext>
                </a:extLst>
              </a:tr>
              <a:tr h="299799">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L16</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Types of Estimates - Introduction</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4451590"/>
                  </a:ext>
                </a:extLst>
              </a:tr>
            </a:tbl>
          </a:graphicData>
        </a:graphic>
      </p:graphicFrame>
      <p:graphicFrame>
        <p:nvGraphicFramePr>
          <p:cNvPr id="4" name="Table 3">
            <a:extLst>
              <a:ext uri="{FF2B5EF4-FFF2-40B4-BE49-F238E27FC236}">
                <a16:creationId xmlns:a16="http://schemas.microsoft.com/office/drawing/2014/main" id="{0623EB3B-D76B-B85A-BF51-ACF1DB3C28F0}"/>
              </a:ext>
            </a:extLst>
          </p:cNvPr>
          <p:cNvGraphicFramePr>
            <a:graphicFrameLocks noGrp="1"/>
          </p:cNvGraphicFramePr>
          <p:nvPr>
            <p:extLst>
              <p:ext uri="{D42A27DB-BD31-4B8C-83A1-F6EECF244321}">
                <p14:modId xmlns:p14="http://schemas.microsoft.com/office/powerpoint/2010/main" val="4256658057"/>
              </p:ext>
            </p:extLst>
          </p:nvPr>
        </p:nvGraphicFramePr>
        <p:xfrm>
          <a:off x="6204518" y="1083032"/>
          <a:ext cx="5443536" cy="4984932"/>
        </p:xfrm>
        <a:graphic>
          <a:graphicData uri="http://schemas.openxmlformats.org/drawingml/2006/table">
            <a:tbl>
              <a:tblPr firstRow="1" firstCol="1" lastRow="1" lastCol="1" bandRow="1" bandCol="1"/>
              <a:tblGrid>
                <a:gridCol w="990939">
                  <a:extLst>
                    <a:ext uri="{9D8B030D-6E8A-4147-A177-3AD203B41FA5}">
                      <a16:colId xmlns:a16="http://schemas.microsoft.com/office/drawing/2014/main" val="1735953902"/>
                    </a:ext>
                  </a:extLst>
                </a:gridCol>
                <a:gridCol w="4452597">
                  <a:extLst>
                    <a:ext uri="{9D8B030D-6E8A-4147-A177-3AD203B41FA5}">
                      <a16:colId xmlns:a16="http://schemas.microsoft.com/office/drawing/2014/main" val="4008428717"/>
                    </a:ext>
                  </a:extLst>
                </a:gridCol>
              </a:tblGrid>
              <a:tr h="309092">
                <a:tc>
                  <a:txBody>
                    <a:bodyPr/>
                    <a:lstStyle/>
                    <a:p>
                      <a:pPr algn="just">
                        <a:lnSpc>
                          <a:spcPct val="107000"/>
                        </a:lnSpc>
                        <a:spcAft>
                          <a:spcPts val="800"/>
                        </a:spcAft>
                      </a:pPr>
                      <a:r>
                        <a:rPr lang="en-US"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L/T   No.</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marL="228600" algn="just">
                        <a:lnSpc>
                          <a:spcPct val="107000"/>
                        </a:lnSpc>
                        <a:spcAft>
                          <a:spcPts val="800"/>
                        </a:spcAft>
                      </a:pPr>
                      <a:r>
                        <a:rPr lang="en-US"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Topics</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75411021"/>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L16-17</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Estimating Model Improvement &amp; Learning Curves</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78620490"/>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L18-19</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Estimating Model Improvement &amp; Learning Curves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89561539"/>
                  </a:ext>
                </a:extLst>
              </a:tr>
              <a:tr h="225727">
                <a:tc>
                  <a:txBody>
                    <a:bodyPr/>
                    <a:lstStyle/>
                    <a:p>
                      <a:pPr marL="228600" algn="just">
                        <a:lnSpc>
                          <a:spcPct val="107000"/>
                        </a:lnSpc>
                        <a:spcAft>
                          <a:spcPts val="800"/>
                        </a:spcAft>
                      </a:pPr>
                      <a:r>
                        <a:rPr lang="en-US"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L20</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Benefits, Economic Order Quantity</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29599182"/>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L21</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Uncertainty in future events – Introduction</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85476304"/>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L22-23</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Estimates and their uses in economic analysis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9260088"/>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L24</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Economic Decision Tree</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7120772"/>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L25-26</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Risk – Definition and Scope</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55977748"/>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L27</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Risk Vs Return</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3216977"/>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L28</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Depreciation – Introduction</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673310"/>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L29</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Depreciation and Expenses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21787552"/>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L30</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Depreciation Calculation Fundamentals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0132671"/>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L31</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Depreciation and Capital Allowance Methods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95805117"/>
                  </a:ext>
                </a:extLst>
              </a:tr>
              <a:tr h="443393">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L32</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IN"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Common elements of tax regulation and Capital Allowance</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7536364"/>
                  </a:ext>
                </a:extLst>
              </a:tr>
              <a:tr h="225727">
                <a:tc>
                  <a:txBody>
                    <a:bodyPr/>
                    <a:lstStyle/>
                    <a:p>
                      <a:pPr marL="228600" algn="just">
                        <a:lnSpc>
                          <a:spcPct val="107000"/>
                        </a:lnSpc>
                        <a:spcAft>
                          <a:spcPts val="800"/>
                        </a:spcAft>
                      </a:pPr>
                      <a:r>
                        <a:rPr lang="en-US"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L33</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Replacement analysis - Meaning and Reasons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5516136"/>
                  </a:ext>
                </a:extLst>
              </a:tr>
              <a:tr h="443393">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L34</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Evaluation of replacement alternatives involving sunk costs - Problems.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6556129"/>
                  </a:ext>
                </a:extLst>
              </a:tr>
              <a:tr h="225727">
                <a:tc>
                  <a:txBody>
                    <a:bodyPr/>
                    <a:lstStyle/>
                    <a:p>
                      <a:pPr marL="228600"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L35</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800"/>
                        </a:spcAft>
                      </a:pPr>
                      <a:r>
                        <a:rPr lang="en-US" sz="1400">
                          <a:solidFill>
                            <a:srgbClr val="000000"/>
                          </a:solidFill>
                          <a:effectLst/>
                          <a:latin typeface="Gill Sans MT" panose="020B0502020104020203" pitchFamily="34" charset="0"/>
                          <a:ea typeface="Calibri" panose="020F0502020204030204" pitchFamily="34" charset="0"/>
                          <a:cs typeface="Mangal" panose="02040503050203030202" pitchFamily="18" charset="0"/>
                        </a:rPr>
                        <a:t>Replacement analysis for unequal lives - Problems.</a:t>
                      </a:r>
                      <a:endParaRPr lang="en-IN" sz="140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51745147"/>
                  </a:ext>
                </a:extLst>
              </a:tr>
              <a:tr h="624257">
                <a:tc>
                  <a:txBody>
                    <a:bodyPr/>
                    <a:lstStyle/>
                    <a:p>
                      <a:pPr marL="228600" algn="just">
                        <a:lnSpc>
                          <a:spcPct val="107000"/>
                        </a:lnSpc>
                        <a:spcAft>
                          <a:spcPts val="800"/>
                        </a:spcAft>
                      </a:pPr>
                      <a:r>
                        <a:rPr lang="en-US"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L36- L37</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11822" marR="11822"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45720" algn="just">
                        <a:lnSpc>
                          <a:spcPct val="107000"/>
                        </a:lnSpc>
                        <a:spcAft>
                          <a:spcPts val="800"/>
                        </a:spcAft>
                      </a:pPr>
                      <a:r>
                        <a:rPr lang="en-US" sz="1400" dirty="0">
                          <a:solidFill>
                            <a:srgbClr val="000000"/>
                          </a:solidFill>
                          <a:effectLst/>
                          <a:latin typeface="Gill Sans MT" panose="020B0502020104020203" pitchFamily="34" charset="0"/>
                          <a:ea typeface="Calibri" panose="020F0502020204030204" pitchFamily="34" charset="0"/>
                          <a:cs typeface="Mangal" panose="02040503050203030202" pitchFamily="18" charset="0"/>
                        </a:rPr>
                        <a:t>Economic life of an asset - Meaning &amp; Replacement based on economic life - Problems.</a:t>
                      </a:r>
                      <a:endParaRPr lang="en-IN" sz="1400" dirty="0">
                        <a:effectLst/>
                        <a:latin typeface="Gill Sans MT" panose="020B0502020104020203" pitchFamily="34" charset="0"/>
                        <a:ea typeface="Calibri" panose="020F0502020204030204" pitchFamily="34" charset="0"/>
                        <a:cs typeface="Mangal" panose="02040503050203030202" pitchFamily="18" charset="0"/>
                      </a:endParaRPr>
                    </a:p>
                  </a:txBody>
                  <a:tcPr marL="44025" marR="44025" marT="61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466764"/>
                  </a:ext>
                </a:extLst>
              </a:tr>
            </a:tbl>
          </a:graphicData>
        </a:graphic>
      </p:graphicFrame>
    </p:spTree>
    <p:extLst>
      <p:ext uri="{BB962C8B-B14F-4D97-AF65-F5344CB8AC3E}">
        <p14:creationId xmlns:p14="http://schemas.microsoft.com/office/powerpoint/2010/main" val="300346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D80CFF-6D5D-FCCC-4A84-5656698C573D}"/>
              </a:ext>
            </a:extLst>
          </p:cNvPr>
          <p:cNvSpPr>
            <a:spLocks noGrp="1"/>
          </p:cNvSpPr>
          <p:nvPr>
            <p:ph type="body" idx="1"/>
          </p:nvPr>
        </p:nvSpPr>
        <p:spPr>
          <a:xfrm>
            <a:off x="393220" y="1023483"/>
            <a:ext cx="5157787" cy="392186"/>
          </a:xfrm>
        </p:spPr>
        <p:txBody>
          <a:bodyPr>
            <a:normAutofit fontScale="92500" lnSpcReduction="10000"/>
          </a:bodyPr>
          <a:lstStyle/>
          <a:p>
            <a:r>
              <a:rPr lang="en-IN" dirty="0">
                <a:solidFill>
                  <a:srgbClr val="FF0000"/>
                </a:solidFill>
              </a:rPr>
              <a:t>Economics</a:t>
            </a:r>
          </a:p>
        </p:txBody>
      </p:sp>
      <p:sp>
        <p:nvSpPr>
          <p:cNvPr id="4" name="Content Placeholder 3">
            <a:extLst>
              <a:ext uri="{FF2B5EF4-FFF2-40B4-BE49-F238E27FC236}">
                <a16:creationId xmlns:a16="http://schemas.microsoft.com/office/drawing/2014/main" id="{14B27252-D87C-4519-F5F7-987DDAE9FD3A}"/>
              </a:ext>
            </a:extLst>
          </p:cNvPr>
          <p:cNvSpPr>
            <a:spLocks noGrp="1"/>
          </p:cNvSpPr>
          <p:nvPr>
            <p:ph sz="half" idx="2"/>
          </p:nvPr>
        </p:nvSpPr>
        <p:spPr>
          <a:xfrm>
            <a:off x="393220" y="1586706"/>
            <a:ext cx="5390893" cy="4901180"/>
          </a:xfrm>
        </p:spPr>
        <p:txBody>
          <a:bodyPr>
            <a:noAutofit/>
          </a:bodyPr>
          <a:lstStyle/>
          <a:p>
            <a:pPr algn="just"/>
            <a:r>
              <a:rPr lang="en-IN" sz="2000" kern="0" dirty="0">
                <a:solidFill>
                  <a:srgbClr val="C00000"/>
                </a:solidFill>
                <a:effectLst/>
                <a:latin typeface="Gill Sans MT" panose="020B0502020104020203" pitchFamily="34" charset="0"/>
                <a:ea typeface="Times New Roman" panose="02020603050405020304" pitchFamily="18" charset="0"/>
              </a:rPr>
              <a:t>Economics is a social science that studies how individuals, businesses, governments, and societies make choices to allocate limited resources to satisfy their wants and needs. It encompasses a broad range of topics, including microeconomics (individual behaviour and markets) and macroeconomics (overall economic phenomena like inflation, unemployment, and economic growth).</a:t>
            </a:r>
          </a:p>
          <a:p>
            <a:pPr algn="just"/>
            <a:r>
              <a:rPr lang="en-IN" sz="20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Economics has a wide range of applications, including public policy analysis, business strategy, international trade, labour markets, environmental economics, and more. Economists study various economic systems and provide insights into how they function and how they can be improved.</a:t>
            </a:r>
          </a:p>
          <a:p>
            <a:pPr algn="just"/>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dirty="0">
              <a:latin typeface="Gill Sans MT" panose="020B0502020104020203" pitchFamily="34" charset="0"/>
            </a:endParaRPr>
          </a:p>
        </p:txBody>
      </p:sp>
      <p:sp>
        <p:nvSpPr>
          <p:cNvPr id="5" name="Text Placeholder 4">
            <a:extLst>
              <a:ext uri="{FF2B5EF4-FFF2-40B4-BE49-F238E27FC236}">
                <a16:creationId xmlns:a16="http://schemas.microsoft.com/office/drawing/2014/main" id="{DED20EA6-882B-8E2C-A9C0-388FF6C5B364}"/>
              </a:ext>
            </a:extLst>
          </p:cNvPr>
          <p:cNvSpPr>
            <a:spLocks noGrp="1"/>
          </p:cNvSpPr>
          <p:nvPr>
            <p:ph type="body" sz="quarter" idx="3"/>
          </p:nvPr>
        </p:nvSpPr>
        <p:spPr>
          <a:xfrm>
            <a:off x="6310423" y="1034115"/>
            <a:ext cx="5183188" cy="370921"/>
          </a:xfrm>
        </p:spPr>
        <p:txBody>
          <a:bodyPr>
            <a:normAutofit fontScale="92500" lnSpcReduction="10000"/>
          </a:bodyPr>
          <a:lstStyle/>
          <a:p>
            <a:r>
              <a:rPr lang="en-IN" dirty="0">
                <a:solidFill>
                  <a:srgbClr val="FF0000"/>
                </a:solidFill>
              </a:rPr>
              <a:t>Engineering Economics</a:t>
            </a:r>
          </a:p>
        </p:txBody>
      </p:sp>
      <p:sp>
        <p:nvSpPr>
          <p:cNvPr id="6" name="Content Placeholder 5">
            <a:extLst>
              <a:ext uri="{FF2B5EF4-FFF2-40B4-BE49-F238E27FC236}">
                <a16:creationId xmlns:a16="http://schemas.microsoft.com/office/drawing/2014/main" id="{B87ED0D6-2589-22B9-3E0E-D2A3E694C49B}"/>
              </a:ext>
            </a:extLst>
          </p:cNvPr>
          <p:cNvSpPr>
            <a:spLocks noGrp="1"/>
          </p:cNvSpPr>
          <p:nvPr>
            <p:ph sz="quarter" idx="4"/>
          </p:nvPr>
        </p:nvSpPr>
        <p:spPr>
          <a:xfrm>
            <a:off x="6310423" y="1586706"/>
            <a:ext cx="5183188" cy="4901180"/>
          </a:xfrm>
        </p:spPr>
        <p:txBody>
          <a:bodyPr>
            <a:normAutofit/>
          </a:bodyPr>
          <a:lstStyle/>
          <a:p>
            <a:pPr algn="just"/>
            <a:r>
              <a:rPr lang="en-IN" sz="2000" kern="0" dirty="0">
                <a:solidFill>
                  <a:srgbClr val="C00000"/>
                </a:solidFill>
                <a:effectLst/>
                <a:latin typeface="Gill Sans MT" panose="020B0502020104020203" pitchFamily="34" charset="0"/>
                <a:ea typeface="Times New Roman" panose="02020603050405020304" pitchFamily="18" charset="0"/>
              </a:rPr>
              <a:t>Engineering economics, on the other hand, is a branch of economics that specifically deals with the economic aspects of engineering projects and decisions. It focuses on analyzing and evaluating the financial implications of engineering projects, investments, and alternatives.</a:t>
            </a:r>
          </a:p>
          <a:p>
            <a:pPr algn="just"/>
            <a:endParaRPr lang="en-IN" sz="2000" kern="0" dirty="0">
              <a:solidFill>
                <a:srgbClr val="C00000"/>
              </a:solidFill>
              <a:effectLst/>
              <a:latin typeface="Gill Sans MT" panose="020B0502020104020203" pitchFamily="34" charset="0"/>
              <a:ea typeface="Times New Roman" panose="02020603050405020304" pitchFamily="18" charset="0"/>
            </a:endParaRPr>
          </a:p>
          <a:p>
            <a:pPr algn="just"/>
            <a:r>
              <a:rPr lang="en-IN" sz="20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Engineering economics is primarily concerned with assessing the financial viability and feasibility of engineering projects. Engineers use economic principles and tools to compare different project options, estimate costs and benefits, analyse risk, and determine the best course of action to achieve project objectives.</a:t>
            </a:r>
          </a:p>
          <a:p>
            <a:pPr algn="just"/>
            <a:endParaRPr lang="en-IN" sz="2000" kern="100" dirty="0">
              <a:solidFill>
                <a:srgbClr val="C00000"/>
              </a:solidFill>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dirty="0">
              <a:latin typeface="Gill Sans MT" panose="020B0502020104020203" pitchFamily="34" charset="0"/>
            </a:endParaRPr>
          </a:p>
        </p:txBody>
      </p:sp>
      <p:sp>
        <p:nvSpPr>
          <p:cNvPr id="7" name="TextBox 6">
            <a:extLst>
              <a:ext uri="{FF2B5EF4-FFF2-40B4-BE49-F238E27FC236}">
                <a16:creationId xmlns:a16="http://schemas.microsoft.com/office/drawing/2014/main" id="{B27D0930-670F-BE04-90C3-E00345AB0232}"/>
              </a:ext>
            </a:extLst>
          </p:cNvPr>
          <p:cNvSpPr txBox="1"/>
          <p:nvPr/>
        </p:nvSpPr>
        <p:spPr>
          <a:xfrm>
            <a:off x="1212574" y="1711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Economics vs Engineering Economics</a:t>
            </a:r>
          </a:p>
        </p:txBody>
      </p:sp>
    </p:spTree>
    <p:extLst>
      <p:ext uri="{BB962C8B-B14F-4D97-AF65-F5344CB8AC3E}">
        <p14:creationId xmlns:p14="http://schemas.microsoft.com/office/powerpoint/2010/main" val="177068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D80CFF-6D5D-FCCC-4A84-5656698C573D}"/>
              </a:ext>
            </a:extLst>
          </p:cNvPr>
          <p:cNvSpPr>
            <a:spLocks noGrp="1"/>
          </p:cNvSpPr>
          <p:nvPr>
            <p:ph type="body" idx="1"/>
          </p:nvPr>
        </p:nvSpPr>
        <p:spPr>
          <a:xfrm>
            <a:off x="393220" y="1023483"/>
            <a:ext cx="5157787" cy="392186"/>
          </a:xfrm>
        </p:spPr>
        <p:txBody>
          <a:bodyPr>
            <a:normAutofit fontScale="92500" lnSpcReduction="10000"/>
          </a:bodyPr>
          <a:lstStyle/>
          <a:p>
            <a:r>
              <a:rPr lang="en-IN" dirty="0">
                <a:solidFill>
                  <a:srgbClr val="FF0000"/>
                </a:solidFill>
              </a:rPr>
              <a:t>Economics</a:t>
            </a:r>
          </a:p>
        </p:txBody>
      </p:sp>
      <p:sp>
        <p:nvSpPr>
          <p:cNvPr id="4" name="Content Placeholder 3">
            <a:extLst>
              <a:ext uri="{FF2B5EF4-FFF2-40B4-BE49-F238E27FC236}">
                <a16:creationId xmlns:a16="http://schemas.microsoft.com/office/drawing/2014/main" id="{14B27252-D87C-4519-F5F7-987DDAE9FD3A}"/>
              </a:ext>
            </a:extLst>
          </p:cNvPr>
          <p:cNvSpPr>
            <a:spLocks noGrp="1"/>
          </p:cNvSpPr>
          <p:nvPr>
            <p:ph sz="half" idx="2"/>
          </p:nvPr>
        </p:nvSpPr>
        <p:spPr>
          <a:xfrm>
            <a:off x="393220" y="1586706"/>
            <a:ext cx="5390893" cy="4901180"/>
          </a:xfrm>
        </p:spPr>
        <p:txBody>
          <a:bodyPr>
            <a:noAutofit/>
          </a:bodyPr>
          <a:lstStyle/>
          <a:p>
            <a:pPr algn="just"/>
            <a:r>
              <a:rPr lang="en-IN" sz="2000" kern="0" dirty="0">
                <a:solidFill>
                  <a:srgbClr val="C00000"/>
                </a:solidFill>
                <a:effectLst/>
                <a:latin typeface="Gill Sans MT" panose="020B0502020104020203" pitchFamily="34" charset="0"/>
                <a:ea typeface="Times New Roman" panose="02020603050405020304" pitchFamily="18" charset="0"/>
              </a:rPr>
              <a:t>Economists often deal with decision-making at a broader level, such as analyzing the impact of government policies on the national economy or studying consumer behaviour in response to changes in prices or income.</a:t>
            </a:r>
          </a:p>
          <a:p>
            <a:pPr algn="just"/>
            <a:r>
              <a:rPr lang="en-IN" sz="20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Economic analysis may cover both short-term and long-term time frames and often considers trends and patterns over extended periods.</a:t>
            </a:r>
          </a:p>
          <a:p>
            <a:pPr algn="just"/>
            <a:endParaRPr lang="en-IN" sz="20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endParaRPr>
          </a:p>
          <a:p>
            <a:pPr algn="just"/>
            <a:r>
              <a:rPr lang="en-IN" sz="2000" kern="0" dirty="0">
                <a:solidFill>
                  <a:srgbClr val="C00000"/>
                </a:solidFill>
                <a:effectLst/>
                <a:latin typeface="Gill Sans MT" panose="020B0502020104020203" pitchFamily="34" charset="0"/>
                <a:ea typeface="Times New Roman" panose="02020603050405020304" pitchFamily="18" charset="0"/>
                <a:cs typeface="Mangal" panose="02040503050203030202" pitchFamily="18" charset="0"/>
              </a:rPr>
              <a:t>Economists use various quantitative and qualitative methods to study economic behaviour, including statistical analysis, econometrics, and economic modelling.</a:t>
            </a:r>
            <a:endParaRPr lang="en-IN" sz="2000" kern="100" dirty="0">
              <a:solidFill>
                <a:srgbClr val="C00000"/>
              </a:solidFill>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dirty="0">
              <a:latin typeface="Gill Sans MT" panose="020B0502020104020203" pitchFamily="34" charset="0"/>
            </a:endParaRPr>
          </a:p>
        </p:txBody>
      </p:sp>
      <p:sp>
        <p:nvSpPr>
          <p:cNvPr id="5" name="Text Placeholder 4">
            <a:extLst>
              <a:ext uri="{FF2B5EF4-FFF2-40B4-BE49-F238E27FC236}">
                <a16:creationId xmlns:a16="http://schemas.microsoft.com/office/drawing/2014/main" id="{DED20EA6-882B-8E2C-A9C0-388FF6C5B364}"/>
              </a:ext>
            </a:extLst>
          </p:cNvPr>
          <p:cNvSpPr>
            <a:spLocks noGrp="1"/>
          </p:cNvSpPr>
          <p:nvPr>
            <p:ph type="body" sz="quarter" idx="3"/>
          </p:nvPr>
        </p:nvSpPr>
        <p:spPr>
          <a:xfrm>
            <a:off x="6310423" y="1034115"/>
            <a:ext cx="5183188" cy="370921"/>
          </a:xfrm>
        </p:spPr>
        <p:txBody>
          <a:bodyPr>
            <a:normAutofit fontScale="92500" lnSpcReduction="10000"/>
          </a:bodyPr>
          <a:lstStyle/>
          <a:p>
            <a:r>
              <a:rPr lang="en-IN" dirty="0">
                <a:solidFill>
                  <a:srgbClr val="FF0000"/>
                </a:solidFill>
              </a:rPr>
              <a:t>Engineering Economics</a:t>
            </a:r>
          </a:p>
        </p:txBody>
      </p:sp>
      <p:sp>
        <p:nvSpPr>
          <p:cNvPr id="6" name="Content Placeholder 5">
            <a:extLst>
              <a:ext uri="{FF2B5EF4-FFF2-40B4-BE49-F238E27FC236}">
                <a16:creationId xmlns:a16="http://schemas.microsoft.com/office/drawing/2014/main" id="{B87ED0D6-2589-22B9-3E0E-D2A3E694C49B}"/>
              </a:ext>
            </a:extLst>
          </p:cNvPr>
          <p:cNvSpPr>
            <a:spLocks noGrp="1"/>
          </p:cNvSpPr>
          <p:nvPr>
            <p:ph sz="quarter" idx="4"/>
          </p:nvPr>
        </p:nvSpPr>
        <p:spPr>
          <a:xfrm>
            <a:off x="6310423" y="1586706"/>
            <a:ext cx="5183188" cy="4901180"/>
          </a:xfrm>
        </p:spPr>
        <p:txBody>
          <a:bodyPr>
            <a:noAutofit/>
          </a:bodyPr>
          <a:lstStyle/>
          <a:p>
            <a:pPr algn="just"/>
            <a:r>
              <a:rPr lang="en-IN" sz="2000" kern="0" dirty="0">
                <a:solidFill>
                  <a:srgbClr val="C00000"/>
                </a:solidFill>
                <a:effectLst/>
                <a:latin typeface="Gill Sans MT" panose="020B0502020104020203" pitchFamily="34" charset="0"/>
                <a:ea typeface="Times New Roman" panose="02020603050405020304" pitchFamily="18" charset="0"/>
              </a:rPr>
              <a:t>Engineering economists work in a more specific context, making decisions related to engineering projects like construction of infrastructure, manufacturing processes, technology investments, etc.</a:t>
            </a:r>
          </a:p>
          <a:p>
            <a:pPr algn="just"/>
            <a:r>
              <a:rPr lang="en-IN" sz="2000"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Engineering economic analysis is usually focused on the relatively shorter time frame of the project's life cycle, which includes planning, design, construction, and operation.</a:t>
            </a:r>
          </a:p>
          <a:p>
            <a:pPr algn="just"/>
            <a:r>
              <a:rPr lang="en-IN" sz="2000" kern="0" dirty="0">
                <a:solidFill>
                  <a:srgbClr val="C00000"/>
                </a:solidFill>
                <a:effectLst/>
                <a:latin typeface="Gill Sans MT" panose="020B0502020104020203" pitchFamily="34" charset="0"/>
                <a:ea typeface="Times New Roman" panose="02020603050405020304" pitchFamily="18" charset="0"/>
                <a:cs typeface="Mangal" panose="02040503050203030202" pitchFamily="18" charset="0"/>
              </a:rPr>
              <a:t>Engineering economists use specialized financial techniques such as net present value (NPV), internal rate of return (IRR), benefit-cost ratio, and payback period to assess the financial viability of engineering projects and compare different alternatives.</a:t>
            </a:r>
            <a:endParaRPr lang="en-IN" sz="2000" kern="100" dirty="0">
              <a:solidFill>
                <a:srgbClr val="C00000"/>
              </a:solidFill>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kern="100" dirty="0">
              <a:solidFill>
                <a:srgbClr val="C00000"/>
              </a:solidFill>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kern="100" dirty="0">
              <a:effectLst/>
              <a:latin typeface="Gill Sans MT" panose="020B0502020104020203" pitchFamily="34" charset="0"/>
              <a:ea typeface="Calibri" panose="020F0502020204030204" pitchFamily="34" charset="0"/>
              <a:cs typeface="Mangal" panose="02040503050203030202" pitchFamily="18" charset="0"/>
            </a:endParaRPr>
          </a:p>
          <a:p>
            <a:pPr algn="just"/>
            <a:endParaRPr lang="en-IN" sz="2000" dirty="0">
              <a:latin typeface="Gill Sans MT" panose="020B0502020104020203" pitchFamily="34" charset="0"/>
            </a:endParaRPr>
          </a:p>
        </p:txBody>
      </p:sp>
      <p:sp>
        <p:nvSpPr>
          <p:cNvPr id="7" name="TextBox 6">
            <a:extLst>
              <a:ext uri="{FF2B5EF4-FFF2-40B4-BE49-F238E27FC236}">
                <a16:creationId xmlns:a16="http://schemas.microsoft.com/office/drawing/2014/main" id="{B27D0930-670F-BE04-90C3-E00345AB0232}"/>
              </a:ext>
            </a:extLst>
          </p:cNvPr>
          <p:cNvSpPr txBox="1"/>
          <p:nvPr/>
        </p:nvSpPr>
        <p:spPr>
          <a:xfrm>
            <a:off x="1212574" y="1711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Economics vs Engineering Economics</a:t>
            </a:r>
          </a:p>
        </p:txBody>
      </p:sp>
    </p:spTree>
    <p:extLst>
      <p:ext uri="{BB962C8B-B14F-4D97-AF65-F5344CB8AC3E}">
        <p14:creationId xmlns:p14="http://schemas.microsoft.com/office/powerpoint/2010/main" val="236893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3C84B7-BF3B-5C08-4527-6044BDF2C3C9}"/>
              </a:ext>
            </a:extLst>
          </p:cNvPr>
          <p:cNvSpPr txBox="1"/>
          <p:nvPr/>
        </p:nvSpPr>
        <p:spPr>
          <a:xfrm>
            <a:off x="1212574" y="1711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Case Study</a:t>
            </a:r>
          </a:p>
        </p:txBody>
      </p:sp>
      <p:sp>
        <p:nvSpPr>
          <p:cNvPr id="4" name="TextBox 3">
            <a:extLst>
              <a:ext uri="{FF2B5EF4-FFF2-40B4-BE49-F238E27FC236}">
                <a16:creationId xmlns:a16="http://schemas.microsoft.com/office/drawing/2014/main" id="{759DA897-C2C6-52B0-7480-B60ABC552FC9}"/>
              </a:ext>
            </a:extLst>
          </p:cNvPr>
          <p:cNvSpPr txBox="1"/>
          <p:nvPr/>
        </p:nvSpPr>
        <p:spPr>
          <a:xfrm>
            <a:off x="149205" y="1036540"/>
            <a:ext cx="11893590" cy="5376600"/>
          </a:xfrm>
          <a:prstGeom prst="rect">
            <a:avLst/>
          </a:prstGeom>
          <a:noFill/>
        </p:spPr>
        <p:txBody>
          <a:bodyPr wrap="square">
            <a:spAutoFit/>
          </a:bodyPr>
          <a:lstStyle/>
          <a:p>
            <a:pPr>
              <a:lnSpc>
                <a:spcPct val="107000"/>
              </a:lnSpc>
              <a:spcBef>
                <a:spcPts val="1500"/>
              </a:spcBef>
              <a:spcAft>
                <a:spcPts val="1500"/>
              </a:spcAft>
            </a:pP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Imagine a small, remote village situated in a hot and arid desert region. This village relies on a single well as its primary source of water. Over time, the population has grown, and the demand for water has increased significantly. However, the water supply from the well remains limited and is becoming increasingly insufficient to meet the needs of the villagers.</a:t>
            </a:r>
          </a:p>
          <a:p>
            <a:pPr>
              <a:lnSpc>
                <a:spcPct val="107000"/>
              </a:lnSpc>
              <a:spcBef>
                <a:spcPts val="1500"/>
              </a:spcBef>
              <a:spcAft>
                <a:spcPts val="1500"/>
              </a:spcAft>
            </a:pPr>
            <a:r>
              <a:rPr lang="en-IN"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Want: </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The villagers "want" an abundant and continuous water supply to sustain their livelihoods comfortably. They desire water for various purposes, such as drinking, cooking, agriculture, and sanitation. With an adequate water supply, they envision improved living standards, healthier communities, and better prospects for economic growth. They dream of a well-maintained water system that does not run dry during droughts and allows them to engage in more agricultural activities and other income-generating ventures.</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Bef>
                <a:spcPts val="1500"/>
              </a:spcBef>
              <a:spcAft>
                <a:spcPts val="1500"/>
              </a:spcAft>
            </a:pPr>
            <a:r>
              <a:rPr lang="en-IN"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Scarcity: </a:t>
            </a:r>
            <a:r>
              <a:rPr lang="en-IN" kern="0" dirty="0">
                <a:solidFill>
                  <a:srgbClr val="000000"/>
                </a:solidFill>
                <a:effectLst/>
                <a:latin typeface="Gill Sans MT" panose="020B0502020104020203" pitchFamily="34" charset="0"/>
                <a:ea typeface="Times New Roman" panose="02020603050405020304" pitchFamily="18" charset="0"/>
                <a:cs typeface="Mangal" panose="02040503050203030202" pitchFamily="18" charset="0"/>
              </a:rPr>
              <a:t>The village faces the harsh reality of "scarcity." The available water supply from the single well is limited and barely enough to meet the basic needs of the growing population. During the dry seasons, water becomes even scarcer, leading to long queues at the well, competition for limited resources, and conflicts among villagers. Insufficient water hinders agricultural productivity, causing crop failures and financial distress for farmers. Moreover, the lack of clean water leads to health issues, as villagers are forced to use contaminated water sources.</a:t>
            </a: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a:p>
            <a:pPr>
              <a:lnSpc>
                <a:spcPct val="107000"/>
              </a:lnSpc>
              <a:spcBef>
                <a:spcPts val="1500"/>
              </a:spcBef>
              <a:spcAft>
                <a:spcPts val="1500"/>
              </a:spcAft>
            </a:pPr>
            <a:endParaRPr lang="en-IN" kern="100" dirty="0">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536841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DD86F171DDB24AB6E802B330D60C54" ma:contentTypeVersion="9" ma:contentTypeDescription="Create a new document." ma:contentTypeScope="" ma:versionID="a450af6e29046a34b3f6fb2ccfd7e9bb">
  <xsd:schema xmlns:xsd="http://www.w3.org/2001/XMLSchema" xmlns:xs="http://www.w3.org/2001/XMLSchema" xmlns:p="http://schemas.microsoft.com/office/2006/metadata/properties" xmlns:ns3="15ddbe07-f993-407c-9594-387a78c5d2f4" targetNamespace="http://schemas.microsoft.com/office/2006/metadata/properties" ma:root="true" ma:fieldsID="d9c03ea55b8c5cb9ac6c775b28d55351" ns3:_="">
    <xsd:import namespace="15ddbe07-f993-407c-9594-387a78c5d2f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ddbe07-f993-407c-9594-387a78c5d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DD64B1-A3EB-457D-AC1C-5AB79C5F8A2D}">
  <ds:schemaRefs>
    <ds:schemaRef ds:uri="http://schemas.microsoft.com/sharepoint/v3/contenttype/forms"/>
  </ds:schemaRefs>
</ds:datastoreItem>
</file>

<file path=customXml/itemProps2.xml><?xml version="1.0" encoding="utf-8"?>
<ds:datastoreItem xmlns:ds="http://schemas.openxmlformats.org/officeDocument/2006/customXml" ds:itemID="{71E64404-4DC0-408A-BE04-09DA19E785F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5ddbe07-f993-407c-9594-387a78c5d2f4"/>
    <ds:schemaRef ds:uri="http://www.w3.org/XML/1998/namespace"/>
    <ds:schemaRef ds:uri="http://purl.org/dc/dcmitype/"/>
  </ds:schemaRefs>
</ds:datastoreItem>
</file>

<file path=customXml/itemProps3.xml><?xml version="1.0" encoding="utf-8"?>
<ds:datastoreItem xmlns:ds="http://schemas.openxmlformats.org/officeDocument/2006/customXml" ds:itemID="{D5127C0E-0DF3-4325-B685-2F332B385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ddbe07-f993-407c-9594-387a78c5d2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10136</TotalTime>
  <Words>6692</Words>
  <Application>Microsoft Office PowerPoint</Application>
  <PresentationFormat>Widescreen</PresentationFormat>
  <Paragraphs>472</Paragraphs>
  <Slides>44</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Arial Black</vt:lpstr>
      <vt:lpstr>Calibri</vt:lpstr>
      <vt:lpstr>Cambria</vt:lpstr>
      <vt:lpstr>Courier New</vt:lpstr>
      <vt:lpstr>Gill Sans MT</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Engineering Economic Decisions</vt:lpstr>
      <vt:lpstr>Importance of Economic Decision Making in Engineering Projects </vt:lpstr>
      <vt:lpstr>Importance of Economic Decision Making in Engineering Projects </vt:lpstr>
      <vt:lpstr>Factors Influencing Economic Decisions in Engineering </vt:lpstr>
      <vt:lpstr>Factors Influencing Economic Decisions in Engineering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Rajesh Solanki [MU - Jaipur]</dc:creator>
  <cp:lastModifiedBy>Anurag Joshi [MU - Jaipur]</cp:lastModifiedBy>
  <cp:revision>1323</cp:revision>
  <dcterms:created xsi:type="dcterms:W3CDTF">2019-12-25T15:27:55Z</dcterms:created>
  <dcterms:modified xsi:type="dcterms:W3CDTF">2023-08-17T05:24:42Z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0x01010058DD86F171DDB24AB6E802B330D60C54</vt:lpwstr>
  </property>
</Properties>
</file>